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570" r:id="rId2"/>
    <p:sldId id="368" r:id="rId3"/>
    <p:sldId id="384" r:id="rId4"/>
    <p:sldId id="591" r:id="rId5"/>
    <p:sldId id="1263" r:id="rId6"/>
    <p:sldId id="1264" r:id="rId7"/>
    <p:sldId id="1298" r:id="rId8"/>
    <p:sldId id="1266" r:id="rId9"/>
    <p:sldId id="1267" r:id="rId10"/>
    <p:sldId id="1268" r:id="rId11"/>
    <p:sldId id="1269" r:id="rId12"/>
    <p:sldId id="1270" r:id="rId13"/>
    <p:sldId id="1299" r:id="rId14"/>
    <p:sldId id="1271" r:id="rId15"/>
    <p:sldId id="1272" r:id="rId16"/>
    <p:sldId id="1300" r:id="rId17"/>
    <p:sldId id="1273" r:id="rId18"/>
    <p:sldId id="1274" r:id="rId19"/>
    <p:sldId id="1301" r:id="rId20"/>
    <p:sldId id="1275" r:id="rId21"/>
    <p:sldId id="573" r:id="rId22"/>
    <p:sldId id="593" r:id="rId23"/>
    <p:sldId id="1277" r:id="rId24"/>
    <p:sldId id="1285" r:id="rId25"/>
    <p:sldId id="1286" r:id="rId26"/>
    <p:sldId id="1287" r:id="rId27"/>
    <p:sldId id="1288" r:id="rId28"/>
    <p:sldId id="1289" r:id="rId29"/>
    <p:sldId id="1290" r:id="rId30"/>
    <p:sldId id="1291" r:id="rId31"/>
    <p:sldId id="1292" r:id="rId32"/>
    <p:sldId id="1293" r:id="rId33"/>
    <p:sldId id="1294" r:id="rId34"/>
    <p:sldId id="1295" r:id="rId35"/>
    <p:sldId id="1296" r:id="rId36"/>
    <p:sldId id="1297" r:id="rId3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PTShop" initials="F" lastIdx="23" clrIdx="0"/>
  <p:cmAuthor id="1" name="DELL" initials="D" lastIdx="1" clrIdx="1">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05D3B"/>
    <a:srgbClr val="0000CC"/>
    <a:srgbClr val="FF4FFF"/>
    <a:srgbClr val="FF93FF"/>
    <a:srgbClr val="FFECAF"/>
    <a:srgbClr val="CC00CC"/>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4-09T08:27:57.037" idx="2">
    <p:pos x="6573" y="954"/>
    <p:text>cần chi chú các bước trình chiếu trò chơi</p:text>
  </p:cm>
  <p:cm authorId="1" dt="2024-04-11T22:57:13.609" idx="1">
    <p:pos x="6573" y="1090"/>
    <p:text>có ở slide 10 rồi ạ</p:text>
    <p:extLst>
      <p:ext uri="{C676402C-5697-4E1C-873F-D02D1690AC5C}">
        <p15:threadingInfo xmlns:p15="http://schemas.microsoft.com/office/powerpoint/2012/main" timeZoneBias="-420">
          <p15:parentCm authorId="0" idx="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04-09T09:03:01.047" idx="10">
    <p:pos x="6574" y="454"/>
    <p:text>cần nêu nhiệm vụ ngắn gọn, nhiệm vụ của cá nhân, nhiệm vụ của nhóm là gì. không trình bày là dùng kĩ thuật khăn trải bàn hay kĩ thuật gì chỉ thể hiện ở giáo án word thôi</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5" Type="http://schemas.openxmlformats.org/officeDocument/2006/relationships/image" Target="../media/image92.wmf"/><Relationship Id="rId4" Type="http://schemas.openxmlformats.org/officeDocument/2006/relationships/image" Target="../media/image9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5" Type="http://schemas.openxmlformats.org/officeDocument/2006/relationships/image" Target="../media/image106.wmf"/><Relationship Id="rId4" Type="http://schemas.openxmlformats.org/officeDocument/2006/relationships/image" Target="../media/image10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Bấm</a:t>
            </a:r>
            <a:r>
              <a:rPr lang="en-US" baseline="0"/>
              <a:t> vào chọn đáp án. Xong thì bấm vào hộp quà để chuyển về slide 17</a:t>
            </a:r>
            <a:endParaRPr lang="en-US"/>
          </a:p>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449110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Xong thì bấm vào mũi tên để chuyển về slide 10</a:t>
            </a:r>
            <a:endParaRPr lang="en-US"/>
          </a:p>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339056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Bấm</a:t>
            </a:r>
            <a:r>
              <a:rPr lang="en-US" baseline="0"/>
              <a:t> vào chọn đáp án. Xong thì bấm chuột để chuyển về slide 19 xem đáp án</a:t>
            </a:r>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15</a:t>
            </a:fld>
            <a:endParaRPr lang="en-US"/>
          </a:p>
        </p:txBody>
      </p:sp>
    </p:spTree>
    <p:extLst>
      <p:ext uri="{BB962C8B-B14F-4D97-AF65-F5344CB8AC3E}">
        <p14:creationId xmlns:p14="http://schemas.microsoft.com/office/powerpoint/2010/main" val="405463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Xong thì bấm hộp quà để chuyển về slide 20</a:t>
            </a:r>
            <a:endParaRPr lang="en-US"/>
          </a:p>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16</a:t>
            </a:fld>
            <a:endParaRPr lang="en-US"/>
          </a:p>
        </p:txBody>
      </p:sp>
    </p:spTree>
    <p:extLst>
      <p:ext uri="{BB962C8B-B14F-4D97-AF65-F5344CB8AC3E}">
        <p14:creationId xmlns:p14="http://schemas.microsoft.com/office/powerpoint/2010/main" val="175165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Xong thì bấm chuột để chuyển về slide 10</a:t>
            </a:r>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4048706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Bấm</a:t>
            </a:r>
            <a:r>
              <a:rPr lang="en-US" baseline="0"/>
              <a:t> vào chọn đáp án. Xong thì bấm chuột để chuyển về slide 22 xem đáp án</a:t>
            </a:r>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18</a:t>
            </a:fld>
            <a:endParaRPr lang="en-US"/>
          </a:p>
        </p:txBody>
      </p:sp>
    </p:spTree>
    <p:extLst>
      <p:ext uri="{BB962C8B-B14F-4D97-AF65-F5344CB8AC3E}">
        <p14:creationId xmlns:p14="http://schemas.microsoft.com/office/powerpoint/2010/main" val="1853919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Xong thì bấm hộp quà để chuyển về slide 23</a:t>
            </a:r>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19</a:t>
            </a:fld>
            <a:endParaRPr lang="en-US"/>
          </a:p>
        </p:txBody>
      </p:sp>
    </p:spTree>
    <p:extLst>
      <p:ext uri="{BB962C8B-B14F-4D97-AF65-F5344CB8AC3E}">
        <p14:creationId xmlns:p14="http://schemas.microsoft.com/office/powerpoint/2010/main" val="4266684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a:t>
            </a:r>
            <a:r>
              <a:rPr lang="en-US" baseline="0"/>
              <a:t> vào mũi tên chuyển về slide 10</a:t>
            </a:r>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4224545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vào từng hộp quà để trả lời câu hỏi</a:t>
            </a:r>
          </a:p>
          <a:p>
            <a:r>
              <a:rPr lang="en-US"/>
              <a:t>Sau khi kết thúc trò chơi nhấp vào biểu tượng </a:t>
            </a:r>
            <a:r>
              <a:rPr lang="en-US" b="1"/>
              <a:t>HOẠT ĐỘNG CÁ NHÂN</a:t>
            </a:r>
            <a:r>
              <a:rPr lang="en-US"/>
              <a:t> để đi đến slide tiếp theo</a:t>
            </a:r>
          </a:p>
        </p:txBody>
      </p:sp>
      <p:sp>
        <p:nvSpPr>
          <p:cNvPr id="4" name="Slide Number Placeholder 3"/>
          <p:cNvSpPr>
            <a:spLocks noGrp="1"/>
          </p:cNvSpPr>
          <p:nvPr>
            <p:ph type="sldNum" sz="quarter" idx="10"/>
          </p:nvPr>
        </p:nvSpPr>
        <p:spPr/>
        <p:txBody>
          <a:bodyPr/>
          <a:lstStyle/>
          <a:p>
            <a:fld id="{D6768A89-F29B-44A5-93B5-548F33E52508}" type="slidenum">
              <a:rPr lang="en-US" smtClean="0"/>
              <a:t>5</a:t>
            </a:fld>
            <a:endParaRPr lang="en-US"/>
          </a:p>
        </p:txBody>
      </p:sp>
    </p:spTree>
    <p:extLst>
      <p:ext uri="{BB962C8B-B14F-4D97-AF65-F5344CB8AC3E}">
        <p14:creationId xmlns:p14="http://schemas.microsoft.com/office/powerpoint/2010/main" val="342841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6</a:t>
            </a:fld>
            <a:endParaRPr lang="en-US"/>
          </a:p>
        </p:txBody>
      </p:sp>
    </p:spTree>
    <p:extLst>
      <p:ext uri="{BB962C8B-B14F-4D97-AF65-F5344CB8AC3E}">
        <p14:creationId xmlns:p14="http://schemas.microsoft.com/office/powerpoint/2010/main" val="1196648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Nhấp</a:t>
            </a:r>
            <a:r>
              <a:rPr lang="en-US" dirty="0"/>
              <a:t> </a:t>
            </a:r>
            <a:r>
              <a:rPr lang="en-US" dirty="0" err="1"/>
              <a:t>vào</a:t>
            </a:r>
            <a:r>
              <a:rPr lang="en-US" dirty="0"/>
              <a:t> </a:t>
            </a:r>
            <a:r>
              <a:rPr lang="en-US" dirty="0" err="1"/>
              <a:t>từng</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r>
              <a:rPr lang="en-US" dirty="0"/>
              <a:t>Sau </a:t>
            </a:r>
            <a:r>
              <a:rPr lang="en-US" dirty="0" err="1"/>
              <a:t>khi</a:t>
            </a:r>
            <a:r>
              <a:rPr lang="en-US" dirty="0"/>
              <a:t> </a:t>
            </a:r>
            <a:r>
              <a:rPr lang="en-US" dirty="0" err="1"/>
              <a:t>kết</a:t>
            </a:r>
            <a:r>
              <a:rPr lang="en-US" dirty="0"/>
              <a:t> </a:t>
            </a:r>
            <a:r>
              <a:rPr lang="en-US" dirty="0" err="1"/>
              <a:t>thúc</a:t>
            </a:r>
            <a:r>
              <a:rPr lang="en-US" dirty="0"/>
              <a:t> </a:t>
            </a:r>
            <a:r>
              <a:rPr lang="en-US" dirty="0" err="1"/>
              <a:t>trò</a:t>
            </a:r>
            <a:r>
              <a:rPr lang="en-US" dirty="0"/>
              <a:t> </a:t>
            </a:r>
            <a:r>
              <a:rPr lang="en-US" dirty="0" err="1"/>
              <a:t>chơi</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b="1" dirty="0"/>
              <a:t>HOẠT ĐỘNG CÁ NHÂN</a:t>
            </a:r>
            <a:r>
              <a:rPr lang="en-US" dirty="0"/>
              <a:t> </a:t>
            </a:r>
            <a:r>
              <a:rPr lang="en-US" dirty="0" err="1"/>
              <a:t>để</a:t>
            </a:r>
            <a:r>
              <a:rPr lang="en-US" dirty="0"/>
              <a:t> </a:t>
            </a:r>
            <a:r>
              <a:rPr lang="en-US" dirty="0" err="1"/>
              <a:t>đi</a:t>
            </a:r>
            <a:r>
              <a:rPr lang="en-US" dirty="0"/>
              <a:t> </a:t>
            </a:r>
            <a:r>
              <a:rPr lang="en-US" dirty="0" err="1"/>
              <a:t>đến</a:t>
            </a:r>
            <a:r>
              <a:rPr lang="en-US" dirty="0"/>
              <a:t>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240509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Xong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chuyển</a:t>
            </a:r>
            <a:r>
              <a:rPr lang="en-US" baseline="0" dirty="0"/>
              <a:t> </a:t>
            </a:r>
            <a:r>
              <a:rPr lang="en-US" baseline="0" dirty="0" err="1"/>
              <a:t>về</a:t>
            </a:r>
            <a:r>
              <a:rPr lang="en-US" baseline="0" dirty="0"/>
              <a:t> slide 12</a:t>
            </a:r>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1568469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Xong thì bấm vào mũi tên để chuyển về slide 10</a:t>
            </a:r>
            <a:endParaRPr lang="en-US"/>
          </a:p>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9</a:t>
            </a:fld>
            <a:endParaRPr lang="en-US"/>
          </a:p>
        </p:txBody>
      </p:sp>
    </p:spTree>
    <p:extLst>
      <p:ext uri="{BB962C8B-B14F-4D97-AF65-F5344CB8AC3E}">
        <p14:creationId xmlns:p14="http://schemas.microsoft.com/office/powerpoint/2010/main" val="2010324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a:t>
            </a:r>
            <a:r>
              <a:rPr lang="en-US" baseline="0"/>
              <a:t> vào chọn đáp án. Xong thì bấm vào hộp quà để chuyển về slide 14</a:t>
            </a:r>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1148033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Xong thì bấm vào mũi tên để chuyển về slide 10</a:t>
            </a:r>
            <a:endParaRPr lang="en-US"/>
          </a:p>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462719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Bấm</a:t>
            </a:r>
            <a:r>
              <a:rPr lang="en-US" baseline="0"/>
              <a:t> vào chọn đáp án. Xong thì bấm chuột để chuyển về slide 16 xem đáp án</a:t>
            </a:r>
            <a:endParaRPr lang="en-US"/>
          </a:p>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3388214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2/27/2025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54.svg"/><Relationship Id="rId17"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58.svg"/><Relationship Id="rId20"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39.png"/><Relationship Id="rId5" Type="http://schemas.openxmlformats.org/officeDocument/2006/relationships/image" Target="../media/image37.png"/><Relationship Id="rId15" Type="http://schemas.openxmlformats.org/officeDocument/2006/relationships/image" Target="../media/image41.png"/><Relationship Id="rId10" Type="http://schemas.openxmlformats.org/officeDocument/2006/relationships/image" Target="../media/image52.svg"/><Relationship Id="rId19" Type="http://schemas.openxmlformats.org/officeDocument/2006/relationships/slide" Target="slide11.xml"/><Relationship Id="rId4" Type="http://schemas.openxmlformats.org/officeDocument/2006/relationships/image" Target="../media/image48.svg"/><Relationship Id="rId9" Type="http://schemas.openxmlformats.org/officeDocument/2006/relationships/image" Target="../media/image38.png"/><Relationship Id="rId14" Type="http://schemas.openxmlformats.org/officeDocument/2006/relationships/image" Target="../media/image56.svg"/><Relationship Id="rId22" Type="http://schemas.openxmlformats.org/officeDocument/2006/relationships/image" Target="../media/image550.png"/></Relationships>
</file>

<file path=ppt/slides/_rels/slide11.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33.gif"/><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18" Type="http://schemas.openxmlformats.org/officeDocument/2006/relationships/image" Target="../media/image26.png"/><Relationship Id="rId3" Type="http://schemas.openxmlformats.org/officeDocument/2006/relationships/image" Target="../media/image46.png"/><Relationship Id="rId21" Type="http://schemas.openxmlformats.org/officeDocument/2006/relationships/image" Target="../media/image50.png"/><Relationship Id="rId7" Type="http://schemas.openxmlformats.org/officeDocument/2006/relationships/image" Target="../media/image23.png"/><Relationship Id="rId12" Type="http://schemas.openxmlformats.org/officeDocument/2006/relationships/image" Target="../media/image68.svg"/><Relationship Id="rId17" Type="http://schemas.openxmlformats.org/officeDocument/2006/relationships/image" Target="../media/image79.png"/><Relationship Id="rId2" Type="http://schemas.openxmlformats.org/officeDocument/2006/relationships/notesSlide" Target="../notesSlides/notesSlide9.xml"/><Relationship Id="rId16" Type="http://schemas.openxmlformats.org/officeDocument/2006/relationships/image" Target="../media/image64.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8.png"/><Relationship Id="rId5" Type="http://schemas.openxmlformats.org/officeDocument/2006/relationships/image" Target="../media/image22.png"/><Relationship Id="rId15" Type="http://schemas.openxmlformats.org/officeDocument/2006/relationships/image" Target="../media/image630.png"/><Relationship Id="rId23" Type="http://schemas.openxmlformats.org/officeDocument/2006/relationships/image" Target="../media/image82.png"/><Relationship Id="rId10" Type="http://schemas.openxmlformats.org/officeDocument/2006/relationships/image" Target="../media/image66.svg"/><Relationship Id="rId19" Type="http://schemas.openxmlformats.org/officeDocument/2006/relationships/image" Target="../media/image37.svg"/><Relationship Id="rId4" Type="http://schemas.openxmlformats.org/officeDocument/2006/relationships/image" Target="../media/image64.svg"/><Relationship Id="rId9" Type="http://schemas.openxmlformats.org/officeDocument/2006/relationships/image" Target="../media/image47.png"/><Relationship Id="rId14" Type="http://schemas.openxmlformats.org/officeDocument/2006/relationships/image" Target="../media/image620.png"/><Relationship Id="rId22"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6.png"/><Relationship Id="rId18" Type="http://schemas.openxmlformats.org/officeDocument/2006/relationships/image" Target="../media/image85.png"/><Relationship Id="rId3" Type="http://schemas.openxmlformats.org/officeDocument/2006/relationships/image" Target="../media/image46.png"/><Relationship Id="rId7" Type="http://schemas.openxmlformats.org/officeDocument/2006/relationships/image" Target="../media/image23.png"/><Relationship Id="rId12" Type="http://schemas.openxmlformats.org/officeDocument/2006/relationships/image" Target="../media/image68.svg"/><Relationship Id="rId17" Type="http://schemas.openxmlformats.org/officeDocument/2006/relationships/image" Target="../media/image84.png"/><Relationship Id="rId2" Type="http://schemas.openxmlformats.org/officeDocument/2006/relationships/notesSlide" Target="../notesSlides/notesSlide10.xml"/><Relationship Id="rId16"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8.png"/><Relationship Id="rId5" Type="http://schemas.openxmlformats.org/officeDocument/2006/relationships/image" Target="../media/image22.png"/><Relationship Id="rId15" Type="http://schemas.openxmlformats.org/officeDocument/2006/relationships/slide" Target="slide14.xml"/><Relationship Id="rId10" Type="http://schemas.openxmlformats.org/officeDocument/2006/relationships/image" Target="../media/image66.svg"/><Relationship Id="rId4" Type="http://schemas.openxmlformats.org/officeDocument/2006/relationships/image" Target="../media/image64.svg"/><Relationship Id="rId9" Type="http://schemas.openxmlformats.org/officeDocument/2006/relationships/image" Target="../media/image47.png"/><Relationship Id="rId1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33.gif"/><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93.png"/><Relationship Id="rId18" Type="http://schemas.openxmlformats.org/officeDocument/2006/relationships/image" Target="../media/image56.svg"/><Relationship Id="rId3" Type="http://schemas.openxmlformats.org/officeDocument/2006/relationships/image" Target="../media/image53.png"/><Relationship Id="rId21" Type="http://schemas.openxmlformats.org/officeDocument/2006/relationships/image" Target="../media/image57.png"/><Relationship Id="rId7" Type="http://schemas.openxmlformats.org/officeDocument/2006/relationships/image" Target="../media/image55.png"/><Relationship Id="rId12" Type="http://schemas.openxmlformats.org/officeDocument/2006/relationships/image" Target="../media/image68.svg"/><Relationship Id="rId17" Type="http://schemas.openxmlformats.org/officeDocument/2006/relationships/image" Target="../media/image40.png"/><Relationship Id="rId2" Type="http://schemas.openxmlformats.org/officeDocument/2006/relationships/notesSlide" Target="../notesSlides/notesSlide12.xml"/><Relationship Id="rId16" Type="http://schemas.openxmlformats.org/officeDocument/2006/relationships/image" Target="../media/image96.png"/><Relationship Id="rId20"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48.png"/><Relationship Id="rId24" Type="http://schemas.openxmlformats.org/officeDocument/2006/relationships/image" Target="../media/image102.png"/><Relationship Id="rId5" Type="http://schemas.openxmlformats.org/officeDocument/2006/relationships/image" Target="../media/image54.png"/><Relationship Id="rId15" Type="http://schemas.openxmlformats.org/officeDocument/2006/relationships/image" Target="../media/image95.png"/><Relationship Id="rId23" Type="http://schemas.openxmlformats.org/officeDocument/2006/relationships/image" Target="../media/image59.png"/><Relationship Id="rId10" Type="http://schemas.openxmlformats.org/officeDocument/2006/relationships/image" Target="../media/image66.svg"/><Relationship Id="rId19" Type="http://schemas.openxmlformats.org/officeDocument/2006/relationships/image" Target="../media/image56.png"/><Relationship Id="rId4" Type="http://schemas.openxmlformats.org/officeDocument/2006/relationships/image" Target="../media/image74.svg"/><Relationship Id="rId9" Type="http://schemas.openxmlformats.org/officeDocument/2006/relationships/image" Target="../media/image47.png"/><Relationship Id="rId14" Type="http://schemas.openxmlformats.org/officeDocument/2006/relationships/image" Target="../media/image94.png"/><Relationship Id="rId22"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40.png"/><Relationship Id="rId18" Type="http://schemas.openxmlformats.org/officeDocument/2006/relationships/image" Target="../media/image44.jpe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68.svg"/><Relationship Id="rId17" Type="http://schemas.openxmlformats.org/officeDocument/2006/relationships/slide" Target="slide17.xml"/><Relationship Id="rId2" Type="http://schemas.openxmlformats.org/officeDocument/2006/relationships/notesSlide" Target="../notesSlides/notesSlide13.xml"/><Relationship Id="rId16" Type="http://schemas.openxmlformats.org/officeDocument/2006/relationships/image" Target="../media/image81.svg"/><Relationship Id="rId20"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48.png"/><Relationship Id="rId5" Type="http://schemas.openxmlformats.org/officeDocument/2006/relationships/image" Target="../media/image54.png"/><Relationship Id="rId15" Type="http://schemas.openxmlformats.org/officeDocument/2006/relationships/image" Target="../media/image56.png"/><Relationship Id="rId10" Type="http://schemas.openxmlformats.org/officeDocument/2006/relationships/image" Target="../media/image66.svg"/><Relationship Id="rId19" Type="http://schemas.openxmlformats.org/officeDocument/2006/relationships/image" Target="../media/image103.png"/><Relationship Id="rId4" Type="http://schemas.openxmlformats.org/officeDocument/2006/relationships/image" Target="../media/image74.svg"/><Relationship Id="rId9" Type="http://schemas.openxmlformats.org/officeDocument/2006/relationships/image" Target="../media/image47.png"/><Relationship Id="rId14" Type="http://schemas.openxmlformats.org/officeDocument/2006/relationships/image" Target="../media/image56.svg"/></Relationships>
</file>

<file path=ppt/slides/_rels/slide17.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33.gif"/><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910.png"/><Relationship Id="rId18" Type="http://schemas.openxmlformats.org/officeDocument/2006/relationships/image" Target="../media/image57.png"/><Relationship Id="rId3" Type="http://schemas.openxmlformats.org/officeDocument/2006/relationships/image" Target="../media/image53.png"/><Relationship Id="rId21" Type="http://schemas.openxmlformats.org/officeDocument/2006/relationships/image" Target="../media/image107.png"/><Relationship Id="rId7" Type="http://schemas.openxmlformats.org/officeDocument/2006/relationships/image" Target="../media/image55.png"/><Relationship Id="rId12" Type="http://schemas.openxmlformats.org/officeDocument/2006/relationships/image" Target="../media/image90.png"/><Relationship Id="rId17" Type="http://schemas.openxmlformats.org/officeDocument/2006/relationships/image" Target="../media/image81.svg"/><Relationship Id="rId2" Type="http://schemas.openxmlformats.org/officeDocument/2006/relationships/notesSlide" Target="../notesSlides/notesSlide15.xml"/><Relationship Id="rId16" Type="http://schemas.openxmlformats.org/officeDocument/2006/relationships/image" Target="../media/image56.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890.png"/><Relationship Id="rId5" Type="http://schemas.openxmlformats.org/officeDocument/2006/relationships/image" Target="../media/image54.png"/><Relationship Id="rId15" Type="http://schemas.openxmlformats.org/officeDocument/2006/relationships/image" Target="../media/image56.svg"/><Relationship Id="rId19" Type="http://schemas.openxmlformats.org/officeDocument/2006/relationships/image" Target="../media/image58.png"/><Relationship Id="rId4" Type="http://schemas.openxmlformats.org/officeDocument/2006/relationships/image" Target="../media/image74.svg"/><Relationship Id="rId9" Type="http://schemas.openxmlformats.org/officeDocument/2006/relationships/image" Target="../media/image106.png"/><Relationship Id="rId1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slide" Target="slide17.xml"/><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81.svg"/><Relationship Id="rId2" Type="http://schemas.openxmlformats.org/officeDocument/2006/relationships/notesSlide" Target="../notesSlides/notesSlide16.xml"/><Relationship Id="rId16"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56.png"/><Relationship Id="rId5" Type="http://schemas.openxmlformats.org/officeDocument/2006/relationships/image" Target="../media/image54.png"/><Relationship Id="rId15" Type="http://schemas.openxmlformats.org/officeDocument/2006/relationships/image" Target="../media/image108.png"/><Relationship Id="rId10" Type="http://schemas.openxmlformats.org/officeDocument/2006/relationships/image" Target="../media/image56.svg"/><Relationship Id="rId4" Type="http://schemas.openxmlformats.org/officeDocument/2006/relationships/image" Target="../media/image74.svg"/><Relationship Id="rId9" Type="http://schemas.openxmlformats.org/officeDocument/2006/relationships/image" Target="../media/image40.png"/><Relationship Id="rId1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33.gif"/><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allwhitebackground.com/colorful-background-images.html" TargetMode="Externa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hyperlink" Target="http://www.allwhitebackground.com/colorful-background-images.html" TargetMode="External"/><Relationship Id="rId13" Type="http://schemas.openxmlformats.org/officeDocument/2006/relationships/comments" Target="../comments/comment2.xml"/><Relationship Id="rId3" Type="http://schemas.microsoft.com/office/2007/relationships/media" Target="../media/media2.mp4"/><Relationship Id="rId7" Type="http://schemas.openxmlformats.org/officeDocument/2006/relationships/image" Target="../media/image67.jpeg"/><Relationship Id="rId12" Type="http://schemas.openxmlformats.org/officeDocument/2006/relationships/image" Target="../media/image7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jpeg"/><Relationship Id="rId11" Type="http://schemas.openxmlformats.org/officeDocument/2006/relationships/image" Target="../media/image70.png"/><Relationship Id="rId5" Type="http://schemas.openxmlformats.org/officeDocument/2006/relationships/slideLayout" Target="../slideLayouts/slideLayout1.xml"/><Relationship Id="rId10" Type="http://schemas.openxmlformats.org/officeDocument/2006/relationships/image" Target="../media/image69.png"/><Relationship Id="rId4" Type="http://schemas.openxmlformats.org/officeDocument/2006/relationships/video" Target="../media/media2.mp4"/><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1.png"/><Relationship Id="rId3" Type="http://schemas.microsoft.com/office/2007/relationships/media" Target="../media/media2.mp4"/><Relationship Id="rId7" Type="http://schemas.openxmlformats.org/officeDocument/2006/relationships/hyperlink" Target="http://www.allwhitebackground.com/colorful-background-images.html" TargetMode="External"/><Relationship Id="rId12" Type="http://schemas.openxmlformats.org/officeDocument/2006/relationships/image" Target="../media/image7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2.jpeg"/><Relationship Id="rId11" Type="http://schemas.openxmlformats.org/officeDocument/2006/relationships/hyperlink" Target="https://www.wisc-online.com/assetrepository/viewasset?id=1508" TargetMode="External"/><Relationship Id="rId5" Type="http://schemas.openxmlformats.org/officeDocument/2006/relationships/slideLayout" Target="../slideLayouts/slideLayout2.xml"/><Relationship Id="rId10" Type="http://schemas.openxmlformats.org/officeDocument/2006/relationships/image" Target="../media/image73.jpeg"/><Relationship Id="rId4" Type="http://schemas.openxmlformats.org/officeDocument/2006/relationships/video" Target="../media/media2.mp4"/><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oleObject" Target="../embeddings/oleObject3.bin"/><Relationship Id="rId12" Type="http://schemas.openxmlformats.org/officeDocument/2006/relationships/hyperlink" Target="https://www.wisc-online.com/assetrepository/viewasset?id=1508"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5.wmf"/><Relationship Id="rId11" Type="http://schemas.openxmlformats.org/officeDocument/2006/relationships/image" Target="../media/image79.jpeg"/><Relationship Id="rId5" Type="http://schemas.openxmlformats.org/officeDocument/2006/relationships/oleObject" Target="../embeddings/oleObject2.bin"/><Relationship Id="rId10" Type="http://schemas.openxmlformats.org/officeDocument/2006/relationships/image" Target="../media/image77.wmf"/><Relationship Id="rId4" Type="http://schemas.openxmlformats.org/officeDocument/2006/relationships/hyperlink" Target="https://www.shutterstock.com/" TargetMode="External"/><Relationship Id="rId9"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png"/><Relationship Id="rId5" Type="http://schemas.openxmlformats.org/officeDocument/2006/relationships/hyperlink" Target="http://www.allwhitebackground.com/colorful-background-images.html" TargetMode="External"/><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72.jpeg"/><Relationship Id="rId7" Type="http://schemas.openxmlformats.org/officeDocument/2006/relationships/image" Target="../media/image8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83.wmf"/><Relationship Id="rId5" Type="http://schemas.openxmlformats.org/officeDocument/2006/relationships/image" Target="../media/image65.png"/><Relationship Id="rId10" Type="http://schemas.openxmlformats.org/officeDocument/2006/relationships/oleObject" Target="../embeddings/oleObject7.bin"/><Relationship Id="rId4" Type="http://schemas.openxmlformats.org/officeDocument/2006/relationships/hyperlink" Target="http://www.allwhitebackground.com/colorful-background-images.html" TargetMode="External"/><Relationship Id="rId9" Type="http://schemas.openxmlformats.org/officeDocument/2006/relationships/image" Target="../media/image82.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86.wmf"/><Relationship Id="rId3" Type="http://schemas.openxmlformats.org/officeDocument/2006/relationships/hyperlink" Target="http://www.maa.org/" TargetMode="External"/><Relationship Id="rId7" Type="http://schemas.openxmlformats.org/officeDocument/2006/relationships/image" Target="../media/image87.png"/><Relationship Id="rId12"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0.png"/><Relationship Id="rId11" Type="http://schemas.openxmlformats.org/officeDocument/2006/relationships/image" Target="../media/image85.wmf"/><Relationship Id="rId5" Type="http://schemas.openxmlformats.org/officeDocument/2006/relationships/hyperlink" Target="https://www.wisc-online.com/assetrepository/viewasset?id=1508" TargetMode="External"/><Relationship Id="rId10" Type="http://schemas.openxmlformats.org/officeDocument/2006/relationships/oleObject" Target="../embeddings/oleObject9.bin"/><Relationship Id="rId4" Type="http://schemas.openxmlformats.org/officeDocument/2006/relationships/image" Target="../media/image79.jpeg"/><Relationship Id="rId9" Type="http://schemas.openxmlformats.org/officeDocument/2006/relationships/image" Target="../media/image84.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wmf"/></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9.wmf"/><Relationship Id="rId13" Type="http://schemas.openxmlformats.org/officeDocument/2006/relationships/oleObject" Target="../embeddings/oleObject15.bin"/><Relationship Id="rId3" Type="http://schemas.openxmlformats.org/officeDocument/2006/relationships/image" Target="../media/image97.png"/><Relationship Id="rId7" Type="http://schemas.openxmlformats.org/officeDocument/2006/relationships/oleObject" Target="../embeddings/oleObject12.bin"/><Relationship Id="rId12"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88.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90.wmf"/><Relationship Id="rId4" Type="http://schemas.openxmlformats.org/officeDocument/2006/relationships/image" Target="../media/image98.png"/><Relationship Id="rId9" Type="http://schemas.openxmlformats.org/officeDocument/2006/relationships/oleObject" Target="../embeddings/oleObject13.bin"/><Relationship Id="rId14" Type="http://schemas.openxmlformats.org/officeDocument/2006/relationships/image" Target="../media/image92.w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98.png"/><Relationship Id="rId7" Type="http://schemas.openxmlformats.org/officeDocument/2006/relationships/image" Target="../media/image100.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7.bin"/><Relationship Id="rId5" Type="http://schemas.openxmlformats.org/officeDocument/2006/relationships/image" Target="../media/image99.wmf"/><Relationship Id="rId4" Type="http://schemas.openxmlformats.org/officeDocument/2006/relationships/oleObject" Target="../embeddings/oleObject16.bin"/><Relationship Id="rId9" Type="http://schemas.openxmlformats.org/officeDocument/2006/relationships/image" Target="../media/image101.wmf"/></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106.wmf"/><Relationship Id="rId3" Type="http://schemas.openxmlformats.org/officeDocument/2006/relationships/image" Target="../media/image98.png"/><Relationship Id="rId7" Type="http://schemas.openxmlformats.org/officeDocument/2006/relationships/image" Target="../media/image103.wmf"/><Relationship Id="rId12"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0.bin"/><Relationship Id="rId11" Type="http://schemas.openxmlformats.org/officeDocument/2006/relationships/image" Target="../media/image105.wmf"/><Relationship Id="rId5" Type="http://schemas.openxmlformats.org/officeDocument/2006/relationships/image" Target="../media/image102.w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104.wmf"/><Relationship Id="rId14" Type="http://schemas.openxmlformats.org/officeDocument/2006/relationships/image" Target="../media/image110.png"/></Relationships>
</file>

<file path=ppt/slides/_rels/slide3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0.png"/><Relationship Id="rId7"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18.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slide" Target="slide21.xml"/><Relationship Id="rId5" Type="http://schemas.openxmlformats.org/officeDocument/2006/relationships/slide" Target="slide10.xml"/><Relationship Id="rId1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slide" Target="slide15.xml"/><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7.png"/><Relationship Id="rId18" Type="http://schemas.openxmlformats.org/officeDocument/2006/relationships/slide" Target="slide9.xml"/><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37.svg"/><Relationship Id="rId17"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35.svg"/><Relationship Id="rId19" Type="http://schemas.openxmlformats.org/officeDocument/2006/relationships/image" Target="../media/image32.jpeg"/><Relationship Id="rId4" Type="http://schemas.openxmlformats.org/officeDocument/2006/relationships/image" Target="../media/image29.svg"/><Relationship Id="rId9" Type="http://schemas.openxmlformats.org/officeDocument/2006/relationships/image" Target="../media/image25.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gif"/><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slide" Target="slide21.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9140" y="-1"/>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167285" y="1271201"/>
            <a:ext cx="3634282" cy="1015663"/>
          </a:xfrm>
          <a:prstGeom prst="rect">
            <a:avLst/>
          </a:prstGeom>
          <a:noFill/>
        </p:spPr>
        <p:txBody>
          <a:bodyPr wrap="square" rtlCol="0">
            <a:spAutoFit/>
          </a:bodyPr>
          <a:lstStyle/>
          <a:p>
            <a:pPr algn="ctr" defTabSz="914377">
              <a:spcAft>
                <a:spcPts val="600"/>
              </a:spcAft>
            </a:pPr>
            <a:r>
              <a:rPr lang="en-US" sz="6000" b="1" dirty="0">
                <a:solidFill>
                  <a:srgbClr val="C00000"/>
                </a:solidFill>
                <a:latin typeface="Times New Roman" panose="02020603050405020304" pitchFamily="18" charset="0"/>
                <a:cs typeface="Times New Roman" panose="02020603050405020304" pitchFamily="18" charset="0"/>
              </a:rPr>
              <a:t>TOÁN 9</a:t>
            </a: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C00000"/>
                </a:solidFill>
                <a:latin typeface="Times New Roman" panose="02020603050405020304" pitchFamily="18" charset="0"/>
                <a:cs typeface="Times New Roman" panose="02020603050405020304" pitchFamily="18" charset="0"/>
              </a:rPr>
              <a:t>NĂM HỌC</a:t>
            </a:r>
            <a:r>
              <a:rPr lang="en-US" sz="4000" b="1">
                <a:solidFill>
                  <a:srgbClr val="C00000"/>
                </a:solidFill>
                <a:latin typeface="Times New Roman" panose="02020603050405020304" pitchFamily="18" charset="0"/>
                <a:cs typeface="Times New Roman" panose="02020603050405020304" pitchFamily="18" charset="0"/>
              </a:rPr>
              <a:t>: 2024 - 2025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3221254" y="96991"/>
            <a:ext cx="5743399" cy="1077218"/>
          </a:xfrm>
          <a:prstGeom prst="rect">
            <a:avLst/>
          </a:prstGeom>
          <a:noFill/>
        </p:spPr>
        <p:txBody>
          <a:bodyPr wrap="square" rtlCol="0">
            <a:spAutoFit/>
          </a:bodyPr>
          <a:lstStyle/>
          <a:p>
            <a:pPr defTabSz="914377"/>
            <a:r>
              <a:rPr lang="en-US" sz="3200" b="1" dirty="0" smtClean="0">
                <a:solidFill>
                  <a:srgbClr val="C00000"/>
                </a:solidFill>
                <a:latin typeface="Times New Roman" panose="02020603050405020304" pitchFamily="18" charset="0"/>
                <a:cs typeface="Times New Roman" panose="02020603050405020304" pitchFamily="18" charset="0"/>
              </a:rPr>
              <a:t>UBND THỊ XÃ HOÀI NHƠN</a:t>
            </a:r>
          </a:p>
          <a:p>
            <a:pPr defTabSz="914377"/>
            <a:r>
              <a:rPr lang="en-US" sz="3200" b="1" dirty="0" smtClean="0">
                <a:solidFill>
                  <a:srgbClr val="C00000"/>
                </a:solidFill>
                <a:latin typeface="Times New Roman" panose="02020603050405020304" pitchFamily="18" charset="0"/>
                <a:cs typeface="Times New Roman" panose="02020603050405020304" pitchFamily="18" charset="0"/>
              </a:rPr>
              <a:t>TRƯỜNG THCS HOÀI MỸ</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801567" y="4308763"/>
            <a:ext cx="5735782" cy="523220"/>
          </a:xfrm>
          <a:prstGeom prst="rect">
            <a:avLst/>
          </a:prstGeom>
          <a:noFill/>
        </p:spPr>
        <p:txBody>
          <a:bodyPr wrap="square" rtlCol="0">
            <a:spAutoFit/>
          </a:bodyPr>
          <a:lstStyle/>
          <a:p>
            <a:r>
              <a:rPr lang="en-US" sz="2800" b="1" dirty="0" smtClean="0">
                <a:solidFill>
                  <a:srgbClr val="FF0000"/>
                </a:solidFill>
              </a:rPr>
              <a:t>GV thực hiện: NGUYỄN TƯỜNG ĐẠT</a:t>
            </a:r>
            <a:endParaRPr lang="vi-VN" sz="2800" b="1" dirty="0">
              <a:solidFill>
                <a:srgbClr val="FF0000"/>
              </a:solidFill>
            </a:endParaRPr>
          </a:p>
        </p:txBody>
      </p:sp>
    </p:spTree>
    <p:extLst>
      <p:ext uri="{BB962C8B-B14F-4D97-AF65-F5344CB8AC3E}">
        <p14:creationId xmlns:p14="http://schemas.microsoft.com/office/powerpoint/2010/main" val="214388617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07A5F9-A73A-0DD1-20BE-4DE16969F81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333920" y="5162362"/>
            <a:ext cx="2235200" cy="1244600"/>
          </a:xfrm>
          <a:prstGeom prst="rect">
            <a:avLst/>
          </a:prstGeom>
        </p:spPr>
      </p:pic>
      <p:pic>
        <p:nvPicPr>
          <p:cNvPr id="3" name="Graphic 2">
            <a:extLst>
              <a:ext uri="{FF2B5EF4-FFF2-40B4-BE49-F238E27FC236}">
                <a16:creationId xmlns:a16="http://schemas.microsoft.com/office/drawing/2014/main" id="{8EB57F72-F28A-B0D1-1FF3-23D6A9A04F6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084300" y="7560135"/>
            <a:ext cx="2171700" cy="1371600"/>
          </a:xfrm>
          <a:prstGeom prst="rect">
            <a:avLst/>
          </a:prstGeom>
        </p:spPr>
      </p:pic>
      <p:pic>
        <p:nvPicPr>
          <p:cNvPr id="4" name="Graphic 3">
            <a:extLst>
              <a:ext uri="{FF2B5EF4-FFF2-40B4-BE49-F238E27FC236}">
                <a16:creationId xmlns:a16="http://schemas.microsoft.com/office/drawing/2014/main" id="{C0F4FB65-653D-B8FB-39FB-853E8C502E0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12800" y="-545805"/>
            <a:ext cx="2032000" cy="1295400"/>
          </a:xfrm>
          <a:prstGeom prst="rect">
            <a:avLst/>
          </a:prstGeom>
        </p:spPr>
      </p:pic>
      <p:grpSp>
        <p:nvGrpSpPr>
          <p:cNvPr id="5" name="Group 4">
            <a:extLst>
              <a:ext uri="{FF2B5EF4-FFF2-40B4-BE49-F238E27FC236}">
                <a16:creationId xmlns:a16="http://schemas.microsoft.com/office/drawing/2014/main" id="{C3232F1C-DF7A-CAE0-0069-747B00AD34DB}"/>
              </a:ext>
            </a:extLst>
          </p:cNvPr>
          <p:cNvGrpSpPr/>
          <p:nvPr/>
        </p:nvGrpSpPr>
        <p:grpSpPr>
          <a:xfrm>
            <a:off x="10034001" y="2819019"/>
            <a:ext cx="2157999" cy="1245825"/>
            <a:chOff x="7800976" y="1924071"/>
            <a:chExt cx="4391024" cy="2225286"/>
          </a:xfrm>
          <a:solidFill>
            <a:schemeClr val="tx2">
              <a:lumMod val="20000"/>
              <a:lumOff val="80000"/>
            </a:schemeClr>
          </a:solidFill>
        </p:grpSpPr>
        <p:pic>
          <p:nvPicPr>
            <p:cNvPr id="6" name="Graphic 5">
              <a:extLst>
                <a:ext uri="{FF2B5EF4-FFF2-40B4-BE49-F238E27FC236}">
                  <a16:creationId xmlns:a16="http://schemas.microsoft.com/office/drawing/2014/main" id="{84E06741-D75A-DB7F-8B92-9549071F5F2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00976" y="1924071"/>
              <a:ext cx="4391024" cy="2225286"/>
            </a:xfrm>
            <a:prstGeom prst="rect">
              <a:avLst/>
            </a:prstGeom>
          </p:spPr>
        </p:pic>
        <p:pic>
          <p:nvPicPr>
            <p:cNvPr id="7" name="Graphic 6">
              <a:extLst>
                <a:ext uri="{FF2B5EF4-FFF2-40B4-BE49-F238E27FC236}">
                  <a16:creationId xmlns:a16="http://schemas.microsoft.com/office/drawing/2014/main" id="{7638BFC4-F80A-7692-D6E7-487CD4C1AE5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830416" y="2371302"/>
              <a:ext cx="1590675" cy="904875"/>
            </a:xfrm>
            <a:prstGeom prst="rect">
              <a:avLst/>
            </a:prstGeom>
          </p:spPr>
        </p:pic>
      </p:grpSp>
      <p:sp>
        <p:nvSpPr>
          <p:cNvPr id="8" name="NenDapAn2">
            <a:extLst>
              <a:ext uri="{FF2B5EF4-FFF2-40B4-BE49-F238E27FC236}">
                <a16:creationId xmlns:a16="http://schemas.microsoft.com/office/drawing/2014/main" id="{F0BEFEE9-545F-947D-B680-75CED67380CA}"/>
              </a:ext>
            </a:extLst>
          </p:cNvPr>
          <p:cNvSpPr/>
          <p:nvPr/>
        </p:nvSpPr>
        <p:spPr>
          <a:xfrm>
            <a:off x="1560946" y="5327656"/>
            <a:ext cx="3566483" cy="107691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67" b="1">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C</a:t>
            </a:r>
            <a:endParaRPr lang="en-US" sz="4267" b="1" dirty="0">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endParaRPr>
          </a:p>
        </p:txBody>
      </p:sp>
      <p:sp>
        <p:nvSpPr>
          <p:cNvPr id="9" name="DapAnSai2">
            <a:extLst>
              <a:ext uri="{FF2B5EF4-FFF2-40B4-BE49-F238E27FC236}">
                <a16:creationId xmlns:a16="http://schemas.microsoft.com/office/drawing/2014/main" id="{4F578D2D-49E8-A15B-9815-5ABA89C97CE3}"/>
              </a:ext>
            </a:extLst>
          </p:cNvPr>
          <p:cNvSpPr/>
          <p:nvPr/>
        </p:nvSpPr>
        <p:spPr>
          <a:xfrm>
            <a:off x="6010416" y="3762684"/>
            <a:ext cx="3647421" cy="104213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67" b="1">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B</a:t>
            </a:r>
            <a:endParaRPr lang="en-US" sz="4267" b="1" dirty="0">
              <a:solidFill>
                <a:schemeClr val="tx1"/>
              </a:solidFill>
              <a:latin typeface="Times New Roman" panose="02020603050405020304" pitchFamily="18" charset="0"/>
              <a:cs typeface="Times New Roman" panose="02020603050405020304" pitchFamily="18" charset="0"/>
            </a:endParaRPr>
          </a:p>
        </p:txBody>
      </p:sp>
      <p:sp>
        <p:nvSpPr>
          <p:cNvPr id="10" name="DapAnSai3">
            <a:extLst>
              <a:ext uri="{FF2B5EF4-FFF2-40B4-BE49-F238E27FC236}">
                <a16:creationId xmlns:a16="http://schemas.microsoft.com/office/drawing/2014/main" id="{87701770-379C-B5B8-6DE3-057F062AAF50}"/>
              </a:ext>
            </a:extLst>
          </p:cNvPr>
          <p:cNvSpPr/>
          <p:nvPr/>
        </p:nvSpPr>
        <p:spPr>
          <a:xfrm>
            <a:off x="1599382" y="3772520"/>
            <a:ext cx="3502539" cy="104213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a:t>
            </a:r>
          </a:p>
        </p:txBody>
      </p:sp>
      <p:sp>
        <p:nvSpPr>
          <p:cNvPr id="12" name="DapAnSai4">
            <a:extLst>
              <a:ext uri="{FF2B5EF4-FFF2-40B4-BE49-F238E27FC236}">
                <a16:creationId xmlns:a16="http://schemas.microsoft.com/office/drawing/2014/main" id="{D890ADA3-F6B6-6145-1067-8661B0E6FFA2}"/>
              </a:ext>
            </a:extLst>
          </p:cNvPr>
          <p:cNvSpPr/>
          <p:nvPr/>
        </p:nvSpPr>
        <p:spPr>
          <a:xfrm>
            <a:off x="6014785" y="5246207"/>
            <a:ext cx="3643053" cy="107691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67" b="1" dirty="0">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 D</a:t>
            </a:r>
          </a:p>
        </p:txBody>
      </p:sp>
      <p:pic>
        <p:nvPicPr>
          <p:cNvPr id="15" name="Graphic 14">
            <a:extLst>
              <a:ext uri="{FF2B5EF4-FFF2-40B4-BE49-F238E27FC236}">
                <a16:creationId xmlns:a16="http://schemas.microsoft.com/office/drawing/2014/main" id="{92C747BE-8BFC-3682-F9FF-5250A3015946}"/>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40800" y="8026400"/>
            <a:ext cx="279400" cy="279400"/>
          </a:xfrm>
          <a:prstGeom prst="rect">
            <a:avLst/>
          </a:prstGeom>
        </p:spPr>
      </p:pic>
      <p:pic>
        <p:nvPicPr>
          <p:cNvPr id="16" name="Graphic 15">
            <a:extLst>
              <a:ext uri="{FF2B5EF4-FFF2-40B4-BE49-F238E27FC236}">
                <a16:creationId xmlns:a16="http://schemas.microsoft.com/office/drawing/2014/main" id="{F81320EA-B780-E5DA-2463-5AA6E91346D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128000" y="8369300"/>
            <a:ext cx="374064" cy="374064"/>
          </a:xfrm>
          <a:prstGeom prst="rect">
            <a:avLst/>
          </a:prstGeom>
        </p:spPr>
      </p:pic>
      <p:pic>
        <p:nvPicPr>
          <p:cNvPr id="17" name="Graphic 16">
            <a:extLst>
              <a:ext uri="{FF2B5EF4-FFF2-40B4-BE49-F238E27FC236}">
                <a16:creationId xmlns:a16="http://schemas.microsoft.com/office/drawing/2014/main" id="{2D2F7A70-3A63-8EE7-E4FC-0C764EF0604B}"/>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482617" y="8026400"/>
            <a:ext cx="374064" cy="374064"/>
          </a:xfrm>
          <a:prstGeom prst="rect">
            <a:avLst/>
          </a:prstGeom>
        </p:spPr>
      </p:pic>
      <p:pic>
        <p:nvPicPr>
          <p:cNvPr id="18" name="Graphic 17">
            <a:extLst>
              <a:ext uri="{FF2B5EF4-FFF2-40B4-BE49-F238E27FC236}">
                <a16:creationId xmlns:a16="http://schemas.microsoft.com/office/drawing/2014/main" id="{4D66EDAA-BEFC-6070-BF99-5378749C4BA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5488236" y="6105028"/>
            <a:ext cx="374064" cy="374064"/>
          </a:xfrm>
          <a:prstGeom prst="rect">
            <a:avLst/>
          </a:prstGeom>
        </p:spPr>
      </p:pic>
      <p:pic>
        <p:nvPicPr>
          <p:cNvPr id="19" name="Graphic 18">
            <a:extLst>
              <a:ext uri="{FF2B5EF4-FFF2-40B4-BE49-F238E27FC236}">
                <a16:creationId xmlns:a16="http://schemas.microsoft.com/office/drawing/2014/main" id="{D58852E7-E33F-B26C-3D41-21577E9777B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2925377" y="5735389"/>
            <a:ext cx="279400" cy="279400"/>
          </a:xfrm>
          <a:prstGeom prst="rect">
            <a:avLst/>
          </a:prstGeom>
        </p:spPr>
      </p:pic>
      <p:pic>
        <p:nvPicPr>
          <p:cNvPr id="20" name="Graphic 19">
            <a:extLst>
              <a:ext uri="{FF2B5EF4-FFF2-40B4-BE49-F238E27FC236}">
                <a16:creationId xmlns:a16="http://schemas.microsoft.com/office/drawing/2014/main" id="{28D0D2F3-B1B6-FDA0-BE6F-DCD60C15051B}"/>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915149" y="5810185"/>
            <a:ext cx="279400" cy="279400"/>
          </a:xfrm>
          <a:prstGeom prst="rect">
            <a:avLst/>
          </a:prstGeom>
        </p:spPr>
      </p:pic>
      <p:sp>
        <p:nvSpPr>
          <p:cNvPr id="25" name="Freeform 26">
            <a:extLst>
              <a:ext uri="{FF2B5EF4-FFF2-40B4-BE49-F238E27FC236}">
                <a16:creationId xmlns:a16="http://schemas.microsoft.com/office/drawing/2014/main" id="{12EADD4D-E33F-D71D-B072-941178AC6649}"/>
              </a:ext>
            </a:extLst>
          </p:cNvPr>
          <p:cNvSpPr/>
          <p:nvPr/>
        </p:nvSpPr>
        <p:spPr>
          <a:xfrm>
            <a:off x="10328391" y="4703221"/>
            <a:ext cx="1732974" cy="2076632"/>
          </a:xfrm>
          <a:custGeom>
            <a:avLst/>
            <a:gdLst/>
            <a:ahLst/>
            <a:cxnLst/>
            <a:rect l="l" t="t" r="r" b="b"/>
            <a:pathLst>
              <a:path w="2399407" h="3349426">
                <a:moveTo>
                  <a:pt x="0" y="0"/>
                </a:moveTo>
                <a:lnTo>
                  <a:pt x="2399407" y="0"/>
                </a:lnTo>
                <a:lnTo>
                  <a:pt x="2399407" y="3349427"/>
                </a:lnTo>
                <a:lnTo>
                  <a:pt x="0" y="334942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Slide Number Placeholder 10">
            <a:extLst>
              <a:ext uri="{FF2B5EF4-FFF2-40B4-BE49-F238E27FC236}">
                <a16:creationId xmlns:a16="http://schemas.microsoft.com/office/drawing/2014/main" id="{D0C8E8D8-3511-55EE-F0C2-2C37B08583D6}"/>
              </a:ext>
            </a:extLst>
          </p:cNvPr>
          <p:cNvSpPr>
            <a:spLocks noGrp="1"/>
          </p:cNvSpPr>
          <p:nvPr>
            <p:ph type="sldNum" sz="quarter" idx="12"/>
          </p:nvPr>
        </p:nvSpPr>
        <p:spPr/>
        <p:txBody>
          <a:bodyPr/>
          <a:lstStyle/>
          <a:p>
            <a:fld id="{B86E1D2B-0CA4-49DE-8ACE-2DF230ACA4E4}" type="slidenum">
              <a:rPr lang="en-US" smtClean="0"/>
              <a:t>10</a:t>
            </a:fld>
            <a:endParaRPr lang="en-US"/>
          </a:p>
        </p:txBody>
      </p:sp>
      <p:pic>
        <p:nvPicPr>
          <p:cNvPr id="24" name="Picture 23">
            <a:extLst>
              <a:ext uri="{FF2B5EF4-FFF2-40B4-BE49-F238E27FC236}">
                <a16:creationId xmlns:a16="http://schemas.microsoft.com/office/drawing/2014/main" id="{E9A5F786-6C0E-FADE-8E28-FEB4BA791A4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6528" t="50000"/>
          <a:stretch/>
        </p:blipFill>
        <p:spPr>
          <a:xfrm>
            <a:off x="1851439" y="3933369"/>
            <a:ext cx="1045125" cy="977270"/>
          </a:xfrm>
          <a:prstGeom prst="rect">
            <a:avLst/>
          </a:prstGeom>
        </p:spPr>
      </p:pic>
      <p:pic>
        <p:nvPicPr>
          <p:cNvPr id="26" name="Picture 25">
            <a:extLst>
              <a:ext uri="{FF2B5EF4-FFF2-40B4-BE49-F238E27FC236}">
                <a16:creationId xmlns:a16="http://schemas.microsoft.com/office/drawing/2014/main" id="{2F95FBA1-F630-765D-2CC0-004431634C2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6528" t="50000"/>
          <a:stretch/>
        </p:blipFill>
        <p:spPr>
          <a:xfrm>
            <a:off x="6176562" y="5406505"/>
            <a:ext cx="1045125" cy="977270"/>
          </a:xfrm>
          <a:prstGeom prst="rect">
            <a:avLst/>
          </a:prstGeom>
        </p:spPr>
      </p:pic>
      <p:pic>
        <p:nvPicPr>
          <p:cNvPr id="27" name="Picture 26">
            <a:extLst>
              <a:ext uri="{FF2B5EF4-FFF2-40B4-BE49-F238E27FC236}">
                <a16:creationId xmlns:a16="http://schemas.microsoft.com/office/drawing/2014/main" id="{4A146034-EB3D-B559-273A-A0598F6728A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6528" t="50000"/>
          <a:stretch/>
        </p:blipFill>
        <p:spPr>
          <a:xfrm>
            <a:off x="6342965" y="3933837"/>
            <a:ext cx="1045125" cy="977270"/>
          </a:xfrm>
          <a:prstGeom prst="rect">
            <a:avLst/>
          </a:prstGeom>
        </p:spPr>
      </p:pic>
      <p:pic>
        <p:nvPicPr>
          <p:cNvPr id="28" name="Picture 27">
            <a:extLst>
              <a:ext uri="{FF2B5EF4-FFF2-40B4-BE49-F238E27FC236}">
                <a16:creationId xmlns:a16="http://schemas.microsoft.com/office/drawing/2014/main" id="{DA9360EC-F825-CC11-EB5B-7C6D9DB50FD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9318" t="47347" r="46266" b="9260"/>
          <a:stretch/>
        </p:blipFill>
        <p:spPr>
          <a:xfrm>
            <a:off x="1582050" y="5531298"/>
            <a:ext cx="1099549" cy="756712"/>
          </a:xfrm>
          <a:prstGeom prst="rect">
            <a:avLst/>
          </a:prstGeom>
        </p:spPr>
      </p:pic>
      <p:pic>
        <p:nvPicPr>
          <p:cNvPr id="14" name="Picture 13">
            <a:hlinkClick r:id="rId19" action="ppaction://hlinksldjump"/>
            <a:extLst>
              <a:ext uri="{FF2B5EF4-FFF2-40B4-BE49-F238E27FC236}">
                <a16:creationId xmlns:a16="http://schemas.microsoft.com/office/drawing/2014/main" id="{146F80E8-744B-D80D-5D19-F0651C3FD319}"/>
              </a:ext>
            </a:extLst>
          </p:cNvPr>
          <p:cNvPicPr>
            <a:picLocks noChangeAspect="1"/>
          </p:cNvPicPr>
          <p:nvPr/>
        </p:nvPicPr>
        <p:blipFill>
          <a:blip r:embed="rId2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41583" y="5219188"/>
            <a:ext cx="1944317" cy="1718893"/>
          </a:xfrm>
          <a:prstGeom prst="rect">
            <a:avLst/>
          </a:prstGeom>
        </p:spPr>
      </p:pic>
      <mc:AlternateContent xmlns:mc="http://schemas.openxmlformats.org/markup-compatibility/2006" xmlns:a14="http://schemas.microsoft.com/office/drawing/2010/main">
        <mc:Choice Requires="a14">
          <p:sp>
            <p:nvSpPr>
              <p:cNvPr id="13" name="Rectangle: Rounded Corners 12">
                <a:extLst>
                  <a:ext uri="{FF2B5EF4-FFF2-40B4-BE49-F238E27FC236}">
                    <a16:creationId xmlns:a16="http://schemas.microsoft.com/office/drawing/2014/main" id="{F950A45C-7CF6-FB0B-1129-1C234FC3BB8B}"/>
                  </a:ext>
                </a:extLst>
              </p:cNvPr>
              <p:cNvSpPr/>
              <p:nvPr/>
            </p:nvSpPr>
            <p:spPr>
              <a:xfrm>
                <a:off x="433586" y="105220"/>
                <a:ext cx="10920214" cy="271379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00FF"/>
                    </a:solidFill>
                    <a:latin typeface="Times New Roman" panose="02020603050405020304" pitchFamily="18" charset="0"/>
                    <a:cs typeface="Times New Roman" panose="02020603050405020304" pitchFamily="18" charset="0"/>
                  </a:rPr>
                  <a:t>Câu 2.</a:t>
                </a:r>
                <a:r>
                  <a:rPr lang="en-US" sz="2800"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cs typeface="Times New Roman" panose="02020603050405020304" pitchFamily="18" charset="0"/>
                  </a:rPr>
                  <a:t>Trong các phát biểu sau, phát biểu nào đúng?</a:t>
                </a:r>
              </a:p>
              <a:p>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A.</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Mọi tứ giác luôn nội tiếp được đường tròn.</a:t>
                </a:r>
              </a:p>
              <a:p>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B.</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Trong một tứ giác nội tiếp, tổng số đo hai góc đối nhau bằng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0" smtClean="0">
                        <a:solidFill>
                          <a:schemeClr val="tx1"/>
                        </a:solidFill>
                        <a:latin typeface="Cambria Math"/>
                      </a:rPr>
                      <m:t>9</m:t>
                    </m:r>
                    <m:r>
                      <a:rPr lang="vi-VN" sz="2800">
                        <a:solidFill>
                          <a:schemeClr val="tx1"/>
                        </a:solidFill>
                        <a:latin typeface="Cambria Math"/>
                      </a:rPr>
                      <m:t>0</m:t>
                    </m:r>
                    <m:r>
                      <a:rPr lang="vi-VN" sz="2800">
                        <a:solidFill>
                          <a:schemeClr val="tx1"/>
                        </a:solidFill>
                        <a:latin typeface="Cambria Math"/>
                      </a:rPr>
                      <m:t>°</m:t>
                    </m:r>
                  </m:oMath>
                </a14:m>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  </a:t>
                </a:r>
              </a:p>
              <a:p>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Tổng số đo hai góc đối của một tứ giác nội tiếp luôn bằng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dirty="0" smtClean="0">
                        <a:solidFill>
                          <a:schemeClr val="tx1"/>
                        </a:solidFill>
                        <a:latin typeface="Cambria Math"/>
                      </a:rPr>
                      <m:t>1</m:t>
                    </m:r>
                    <m:r>
                      <a:rPr lang="en-US" sz="2800" b="0" i="0" dirty="0" smtClean="0">
                        <a:solidFill>
                          <a:schemeClr val="tx1"/>
                        </a:solidFill>
                        <a:latin typeface="Cambria Math"/>
                      </a:rPr>
                      <m:t>8</m:t>
                    </m:r>
                    <m:r>
                      <a:rPr lang="vi-VN" sz="2800">
                        <a:solidFill>
                          <a:schemeClr val="tx1"/>
                        </a:solidFill>
                        <a:latin typeface="Cambria Math"/>
                      </a:rPr>
                      <m:t>0</m:t>
                    </m:r>
                    <m:r>
                      <a:rPr lang="vi-VN" sz="2800">
                        <a:solidFill>
                          <a:schemeClr val="tx1"/>
                        </a:solidFill>
                        <a:latin typeface="Cambria Math"/>
                      </a:rPr>
                      <m:t>°</m:t>
                    </m:r>
                  </m:oMath>
                </a14:m>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  </a:t>
                </a:r>
              </a:p>
              <a:p>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D.</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Tất cả các hình thang đều là tứ giác nội tiếp.</a:t>
                </a:r>
              </a:p>
            </p:txBody>
          </p:sp>
        </mc:Choice>
        <mc:Fallback xmlns="">
          <p:sp>
            <p:nvSpPr>
              <p:cNvPr id="13" name="Rectangle: Rounded Corners 12">
                <a:extLst>
                  <a:ext uri="{FF2B5EF4-FFF2-40B4-BE49-F238E27FC236}">
                    <a16:creationId xmlns:a16="http://schemas.microsoft.com/office/drawing/2014/main" xmlns="" xmlns:a14="http://schemas.microsoft.com/office/drawing/2010/main" id="{F950A45C-7CF6-FB0B-1129-1C234FC3BB8B}"/>
                  </a:ext>
                </a:extLst>
              </p:cNvPr>
              <p:cNvSpPr>
                <a:spLocks noRot="1" noChangeAspect="1" noMove="1" noResize="1" noEditPoints="1" noAdjustHandles="1" noChangeArrowheads="1" noChangeShapeType="1" noTextEdit="1"/>
              </p:cNvSpPr>
              <p:nvPr/>
            </p:nvSpPr>
            <p:spPr>
              <a:xfrm>
                <a:off x="433586" y="105220"/>
                <a:ext cx="10920214" cy="2713799"/>
              </a:xfrm>
              <a:prstGeom prst="roundRect">
                <a:avLst/>
              </a:prstGeom>
              <a:blipFill rotWithShape="1">
                <a:blip r:embed="rId22"/>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086788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63" presetClass="path" presetSubtype="0" accel="28000" decel="28108" autoRev="1" fill="hold" nodeType="withEffect">
                                  <p:stCondLst>
                                    <p:cond delay="0"/>
                                  </p:stCondLst>
                                  <p:childTnLst>
                                    <p:animMotion origin="layout" path="M 3.33333E-6 -4.81481E-6 L -0.04497 -0.00154 " pathEditMode="relative" rAng="0" ptsTypes="AA">
                                      <p:cBhvr>
                                        <p:cTn id="9" dur="500" fill="hold"/>
                                        <p:tgtEl>
                                          <p:spTgt spid="4"/>
                                        </p:tgtEl>
                                        <p:attrNameLst>
                                          <p:attrName>ppt_x</p:attrName>
                                          <p:attrName>ppt_y</p:attrName>
                                        </p:attrNameLst>
                                      </p:cBhvr>
                                      <p:rCtr x="-2240" y="-93"/>
                                    </p:animMotion>
                                  </p:childTnLst>
                                </p:cTn>
                              </p:par>
                              <p:par>
                                <p:cTn id="10" presetID="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63" presetClass="path" presetSubtype="0" accel="28000" decel="28108" autoRev="1" fill="hold" nodeType="withEffect">
                                  <p:stCondLst>
                                    <p:cond delay="0"/>
                                  </p:stCondLst>
                                  <p:childTnLst>
                                    <p:animMotion origin="layout" path="M 5E-6 -3.33333E-6 L 0.04336 0.00648 " pathEditMode="relative" rAng="0" ptsTypes="AA">
                                      <p:cBhvr>
                                        <p:cTn id="14" dur="500" fill="hold"/>
                                        <p:tgtEl>
                                          <p:spTgt spid="2"/>
                                        </p:tgtEl>
                                        <p:attrNameLst>
                                          <p:attrName>ppt_x</p:attrName>
                                          <p:attrName>ppt_y</p:attrName>
                                        </p:attrNameLst>
                                      </p:cBhvr>
                                      <p:rCtr x="2161" y="324"/>
                                    </p:animMotion>
                                  </p:childTnLst>
                                </p:cTn>
                              </p:par>
                              <p:par>
                                <p:cTn id="15" presetID="9"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63" presetClass="path" presetSubtype="0" accel="28000" decel="28108" autoRev="1" fill="hold" nodeType="withEffect">
                                  <p:stCondLst>
                                    <p:cond delay="0"/>
                                  </p:stCondLst>
                                  <p:childTnLst>
                                    <p:animMotion origin="layout" path="M -3.125E-6 -1.85185E-6 L -0.04974 -0.00278 " pathEditMode="relative" rAng="0" ptsTypes="AA">
                                      <p:cBhvr>
                                        <p:cTn id="19" dur="500" fill="hold"/>
                                        <p:tgtEl>
                                          <p:spTgt spid="3"/>
                                        </p:tgtEl>
                                        <p:attrNameLst>
                                          <p:attrName>ppt_x</p:attrName>
                                          <p:attrName>ppt_y</p:attrName>
                                        </p:attrNameLst>
                                      </p:cBhvr>
                                      <p:rCtr x="-2487" y="-139"/>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6" presetClass="emph" presetSubtype="0" autoRev="1" fill="hold" nodeType="withEffect">
                                  <p:stCondLst>
                                    <p:cond delay="0"/>
                                  </p:stCondLst>
                                  <p:childTnLst>
                                    <p:animScale>
                                      <p:cBhvr>
                                        <p:cTn id="24" dur="500" fill="hold"/>
                                        <p:tgtEl>
                                          <p:spTgt spid="16"/>
                                        </p:tgtEl>
                                      </p:cBhvr>
                                      <p:by x="0" y="0"/>
                                    </p:animScale>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6" presetClass="emph" presetSubtype="0" autoRev="1" fill="hold" nodeType="withEffect">
                                  <p:stCondLst>
                                    <p:cond delay="0"/>
                                  </p:stCondLst>
                                  <p:childTnLst>
                                    <p:animScale>
                                      <p:cBhvr>
                                        <p:cTn id="29" dur="500" fill="hold"/>
                                        <p:tgtEl>
                                          <p:spTgt spid="15"/>
                                        </p:tgtEl>
                                      </p:cBhvr>
                                      <p:by x="0" y="0"/>
                                    </p:animScale>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6" presetClass="emph" presetSubtype="0" autoRev="1" fill="hold" nodeType="withEffect">
                                  <p:stCondLst>
                                    <p:cond delay="0"/>
                                  </p:stCondLst>
                                  <p:childTnLst>
                                    <p:animScale>
                                      <p:cBhvr>
                                        <p:cTn id="34" dur="500" fill="hold"/>
                                        <p:tgtEl>
                                          <p:spTgt spid="17"/>
                                        </p:tgtEl>
                                      </p:cBhvr>
                                      <p:by x="0" y="0"/>
                                    </p:animScale>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6" presetClass="emph" presetSubtype="0" autoRev="1" fill="hold" nodeType="withEffect">
                                  <p:stCondLst>
                                    <p:cond delay="0"/>
                                  </p:stCondLst>
                                  <p:childTnLst>
                                    <p:animScale>
                                      <p:cBhvr>
                                        <p:cTn id="39" dur="500" fill="hold"/>
                                        <p:tgtEl>
                                          <p:spTgt spid="20"/>
                                        </p:tgtEl>
                                      </p:cBhvr>
                                      <p:by x="0" y="0"/>
                                    </p:animScale>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6" presetClass="emph" presetSubtype="0" autoRev="1" fill="hold" nodeType="withEffect">
                                  <p:stCondLst>
                                    <p:cond delay="0"/>
                                  </p:stCondLst>
                                  <p:childTnLst>
                                    <p:animScale>
                                      <p:cBhvr>
                                        <p:cTn id="44" dur="500" fill="hold"/>
                                        <p:tgtEl>
                                          <p:spTgt spid="19"/>
                                        </p:tgtEl>
                                      </p:cBhvr>
                                      <p:by x="0" y="0"/>
                                    </p:animScale>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6" presetClass="emph" presetSubtype="0" autoRev="1" fill="hold" nodeType="withEffect">
                                  <p:stCondLst>
                                    <p:cond delay="0"/>
                                  </p:stCondLst>
                                  <p:childTnLst>
                                    <p:animScale>
                                      <p:cBhvr>
                                        <p:cTn id="49" dur="500" fill="hold"/>
                                        <p:tgtEl>
                                          <p:spTgt spid="18"/>
                                        </p:tgtEl>
                                      </p:cBhvr>
                                      <p:by x="0" y="0"/>
                                    </p:animScale>
                                  </p:childTnLst>
                                </p:cTn>
                              </p:par>
                            </p:childTnLst>
                          </p:cTn>
                        </p:par>
                        <p:par>
                          <p:cTn id="50" fill="hold">
                            <p:stCondLst>
                              <p:cond delay="1000"/>
                            </p:stCondLst>
                            <p:childTnLst>
                              <p:par>
                                <p:cTn id="51" presetID="2" presetClass="entr" presetSubtype="4"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9"/>
                    </p:tgtEl>
                  </p:cond>
                </p:stCondLst>
                <p:endSync evt="end" delay="0">
                  <p:rtn val="all"/>
                </p:endSync>
                <p:childTnLst>
                  <p:par>
                    <p:cTn id="75" fill="hold">
                      <p:stCondLst>
                        <p:cond delay="0"/>
                      </p:stCondLst>
                      <p:childTnLst>
                        <p:par>
                          <p:cTn id="76" fill="hold">
                            <p:stCondLst>
                              <p:cond delay="0"/>
                            </p:stCondLst>
                            <p:childTnLst>
                              <p:par>
                                <p:cTn id="77" presetID="23" presetClass="entr" presetSubtype="16"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ppt_w</p:attrName>
                                        </p:attrNameLst>
                                      </p:cBhvr>
                                      <p:tavLst>
                                        <p:tav tm="0">
                                          <p:val>
                                            <p:fltVal val="0"/>
                                          </p:val>
                                        </p:tav>
                                        <p:tav tm="100000">
                                          <p:val>
                                            <p:strVal val="#ppt_w"/>
                                          </p:val>
                                        </p:tav>
                                      </p:tavLst>
                                    </p:anim>
                                    <p:anim calcmode="lin" valueType="num">
                                      <p:cBhvr>
                                        <p:cTn id="80"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500" fill="hold"/>
                                        <p:tgtEl>
                                          <p:spTgt spid="26"/>
                                        </p:tgtEl>
                                        <p:attrNameLst>
                                          <p:attrName>ppt_w</p:attrName>
                                        </p:attrNameLst>
                                      </p:cBhvr>
                                      <p:tavLst>
                                        <p:tav tm="0">
                                          <p:val>
                                            <p:fltVal val="0"/>
                                          </p:val>
                                        </p:tav>
                                        <p:tav tm="100000">
                                          <p:val>
                                            <p:strVal val="#ppt_w"/>
                                          </p:val>
                                        </p:tav>
                                      </p:tavLst>
                                    </p:anim>
                                    <p:anim calcmode="lin" valueType="num">
                                      <p:cBhvr>
                                        <p:cTn id="87"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2"/>
                  </p:tgtEl>
                </p:cond>
              </p:nextCondLst>
            </p:seq>
            <p:seq concurrent="1" nextAc="seek">
              <p:cTn id="88" restart="whenNotActive" fill="hold" evtFilter="cancelBubble" nodeType="interactiveSeq">
                <p:stCondLst>
                  <p:cond evt="onClick" delay="0">
                    <p:tgtEl>
                      <p:spTgt spid="8"/>
                    </p:tgtEl>
                  </p:cond>
                </p:stCondLst>
                <p:endSync evt="end" delay="0">
                  <p:rtn val="all"/>
                </p:endSync>
                <p:childTnLst>
                  <p:par>
                    <p:cTn id="89" fill="hold">
                      <p:stCondLst>
                        <p:cond delay="0"/>
                      </p:stCondLst>
                      <p:childTnLst>
                        <p:par>
                          <p:cTn id="90" fill="hold">
                            <p:stCondLst>
                              <p:cond delay="0"/>
                            </p:stCondLst>
                            <p:childTnLst>
                              <p:par>
                                <p:cTn id="91" presetID="23" presetClass="entr" presetSubtype="16" fill="hold" nodeType="clickEffect">
                                  <p:stCondLst>
                                    <p:cond delay="0"/>
                                  </p:stCondLst>
                                  <p:childTnLst>
                                    <p:set>
                                      <p:cBhvr>
                                        <p:cTn id="92" dur="1" fill="hold">
                                          <p:stCondLst>
                                            <p:cond delay="0"/>
                                          </p:stCondLst>
                                        </p:cTn>
                                        <p:tgtEl>
                                          <p:spTgt spid="28"/>
                                        </p:tgtEl>
                                        <p:attrNameLst>
                                          <p:attrName>style.visibility</p:attrName>
                                        </p:attrNameLst>
                                      </p:cBhvr>
                                      <p:to>
                                        <p:strVal val="visible"/>
                                      </p:to>
                                    </p:set>
                                    <p:anim calcmode="lin" valueType="num">
                                      <p:cBhvr>
                                        <p:cTn id="93" dur="500" fill="hold"/>
                                        <p:tgtEl>
                                          <p:spTgt spid="28"/>
                                        </p:tgtEl>
                                        <p:attrNameLst>
                                          <p:attrName>ppt_w</p:attrName>
                                        </p:attrNameLst>
                                      </p:cBhvr>
                                      <p:tavLst>
                                        <p:tav tm="0">
                                          <p:val>
                                            <p:fltVal val="0"/>
                                          </p:val>
                                        </p:tav>
                                        <p:tav tm="100000">
                                          <p:val>
                                            <p:strVal val="#ppt_w"/>
                                          </p:val>
                                        </p:tav>
                                      </p:tavLst>
                                    </p:anim>
                                    <p:anim calcmode="lin" valueType="num">
                                      <p:cBhvr>
                                        <p:cTn id="94" dur="5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
                  </p:tgtEl>
                </p:cond>
              </p:nextCondLst>
            </p:seq>
          </p:childTnLst>
        </p:cTn>
      </p:par>
    </p:tnLst>
    <p:bldLst>
      <p:bldP spid="8" grpId="0" animBg="1"/>
      <p:bldP spid="9"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DAD9B7-A238-F3A2-94D8-0B92E0FB5B40}"/>
              </a:ext>
            </a:extLst>
          </p:cNvPr>
          <p:cNvSpPr>
            <a:spLocks noGrp="1"/>
          </p:cNvSpPr>
          <p:nvPr>
            <p:ph type="sldNum" sz="quarter" idx="12"/>
          </p:nvPr>
        </p:nvSpPr>
        <p:spPr/>
        <p:txBody>
          <a:bodyPr/>
          <a:lstStyle/>
          <a:p>
            <a:fld id="{B86E1D2B-0CA4-49DE-8ACE-2DF230ACA4E4}" type="slidenum">
              <a:rPr lang="en-US" smtClean="0"/>
              <a:t>11</a:t>
            </a:fld>
            <a:endParaRPr lang="en-US"/>
          </a:p>
        </p:txBody>
      </p:sp>
      <p:pic>
        <p:nvPicPr>
          <p:cNvPr id="3" name="Picture 2">
            <a:hlinkClick r:id="rId3" action="ppaction://hlinksldjump"/>
            <a:extLst>
              <a:ext uri="{FF2B5EF4-FFF2-40B4-BE49-F238E27FC236}">
                <a16:creationId xmlns:a16="http://schemas.microsoft.com/office/drawing/2014/main" id="{AE7882B6-27B9-32A3-7E66-31EE12712448}"/>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097748" y="5002583"/>
            <a:ext cx="1944317" cy="1718893"/>
          </a:xfrm>
          <a:prstGeom prst="rect">
            <a:avLst/>
          </a:prstGeom>
        </p:spPr>
      </p:pic>
      <p:pic>
        <p:nvPicPr>
          <p:cNvPr id="4" name="Picture 3">
            <a:extLst>
              <a:ext uri="{FF2B5EF4-FFF2-40B4-BE49-F238E27FC236}">
                <a16:creationId xmlns:a16="http://schemas.microsoft.com/office/drawing/2014/main" id="{2F780369-FA21-12C8-6765-CFF326CEF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4545" y="3581729"/>
            <a:ext cx="2540000" cy="2794000"/>
          </a:xfrm>
          <a:prstGeom prst="rect">
            <a:avLst/>
          </a:prstGeom>
        </p:spPr>
      </p:pic>
      <p:pic>
        <p:nvPicPr>
          <p:cNvPr id="5" name="Picture 4">
            <a:extLst>
              <a:ext uri="{FF2B5EF4-FFF2-40B4-BE49-F238E27FC236}">
                <a16:creationId xmlns:a16="http://schemas.microsoft.com/office/drawing/2014/main" id="{98242937-A3DE-B17F-D6AF-E8DB81F89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136" y="3209116"/>
            <a:ext cx="2540000" cy="2794000"/>
          </a:xfrm>
          <a:prstGeom prst="rect">
            <a:avLst/>
          </a:prstGeom>
        </p:spPr>
      </p:pic>
      <p:pic>
        <p:nvPicPr>
          <p:cNvPr id="6" name="Picture 5">
            <a:extLst>
              <a:ext uri="{FF2B5EF4-FFF2-40B4-BE49-F238E27FC236}">
                <a16:creationId xmlns:a16="http://schemas.microsoft.com/office/drawing/2014/main" id="{FFFC73A1-5EDB-C37C-D43F-BC52727AC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9777" y="1076207"/>
            <a:ext cx="2540000" cy="2794000"/>
          </a:xfrm>
          <a:prstGeom prst="rect">
            <a:avLst/>
          </a:prstGeom>
        </p:spPr>
      </p:pic>
      <p:pic>
        <p:nvPicPr>
          <p:cNvPr id="7" name="Picture 6">
            <a:extLst>
              <a:ext uri="{FF2B5EF4-FFF2-40B4-BE49-F238E27FC236}">
                <a16:creationId xmlns:a16="http://schemas.microsoft.com/office/drawing/2014/main" id="{F4AF7F92-9221-7AD6-848C-231F0E728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130685" y="957733"/>
            <a:ext cx="2540000" cy="2794000"/>
          </a:xfrm>
          <a:prstGeom prst="rect">
            <a:avLst/>
          </a:prstGeom>
        </p:spPr>
      </p:pic>
      <p:pic>
        <p:nvPicPr>
          <p:cNvPr id="8" name="Picture 7">
            <a:extLst>
              <a:ext uri="{FF2B5EF4-FFF2-40B4-BE49-F238E27FC236}">
                <a16:creationId xmlns:a16="http://schemas.microsoft.com/office/drawing/2014/main" id="{F84A23F1-3985-82BA-09A7-450D67524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8791872" y="2047565"/>
            <a:ext cx="2540000" cy="2794000"/>
          </a:xfrm>
          <a:prstGeom prst="rect">
            <a:avLst/>
          </a:prstGeom>
        </p:spPr>
      </p:pic>
      <p:sp>
        <p:nvSpPr>
          <p:cNvPr id="14" name="Rectangle 13">
            <a:extLst>
              <a:ext uri="{FF2B5EF4-FFF2-40B4-BE49-F238E27FC236}">
                <a16:creationId xmlns:a16="http://schemas.microsoft.com/office/drawing/2014/main" id="{83977CA1-59E6-3C1A-BF92-97AD16BCE59F}"/>
              </a:ext>
            </a:extLst>
          </p:cNvPr>
          <p:cNvSpPr/>
          <p:nvPr/>
        </p:nvSpPr>
        <p:spPr>
          <a:xfrm>
            <a:off x="1489778" y="63936"/>
            <a:ext cx="8977337" cy="2098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a:solidFill>
                  <a:srgbClr val="FFFF00"/>
                </a:solidFill>
                <a:latin typeface="Times New Roman" panose="02020603050405020304" pitchFamily="18" charset="0"/>
                <a:cs typeface="Times New Roman" panose="02020603050405020304" pitchFamily="18" charset="0"/>
              </a:rPr>
              <a:t>BẠN NHẬN ĐƯỢC 1 THƯỚC KẺ</a:t>
            </a:r>
          </a:p>
        </p:txBody>
      </p:sp>
      <p:sp>
        <p:nvSpPr>
          <p:cNvPr id="15" name="Right Arrow 1">
            <a:hlinkClick r:id="rId6" action="ppaction://hlinksldjump"/>
            <a:extLst>
              <a:ext uri="{FF2B5EF4-FFF2-40B4-BE49-F238E27FC236}">
                <a16:creationId xmlns:a16="http://schemas.microsoft.com/office/drawing/2014/main" id="{602B9DB9-E4C1-59DE-0546-B4CC41A7DCC4}"/>
              </a:ext>
            </a:extLst>
          </p:cNvPr>
          <p:cNvSpPr/>
          <p:nvPr/>
        </p:nvSpPr>
        <p:spPr>
          <a:xfrm flipH="1">
            <a:off x="232314" y="6051551"/>
            <a:ext cx="754572" cy="609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A1B8CB03-09DE-FD94-4454-CEC8FDFC6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658469" y="398500"/>
            <a:ext cx="4843667" cy="7412933"/>
          </a:xfrm>
          <a:prstGeom prst="rect">
            <a:avLst/>
          </a:prstGeom>
        </p:spPr>
      </p:pic>
    </p:spTree>
    <p:extLst>
      <p:ext uri="{BB962C8B-B14F-4D97-AF65-F5344CB8AC3E}">
        <p14:creationId xmlns:p14="http://schemas.microsoft.com/office/powerpoint/2010/main" val="3925973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406">
                                          <p:stCondLst>
                                            <p:cond delay="0"/>
                                          </p:stCondLst>
                                        </p:cTn>
                                        <p:tgtEl>
                                          <p:spTgt spid="14"/>
                                        </p:tgtEl>
                                      </p:cBhvr>
                                    </p:animEffect>
                                    <p:anim calcmode="lin" valueType="num">
                                      <p:cBhvr>
                                        <p:cTn id="8" dur="1275"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6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65" tmFilter="0, 0; 0.125,0.2665; 0.25,0.4; 0.375,0.465; 0.5,0.5;  0.625,0.535; 0.75,0.6; 0.875,0.7335; 1,1">
                                          <p:stCondLst>
                                            <p:cond delay="465"/>
                                          </p:stCondLst>
                                        </p:cTn>
                                        <p:tgtEl>
                                          <p:spTgt spid="14"/>
                                        </p:tgtEl>
                                        <p:attrNameLst>
                                          <p:attrName>ppt_y</p:attrName>
                                        </p:attrNameLst>
                                      </p:cBhvr>
                                      <p:tavLst>
                                        <p:tav tm="0" fmla="#ppt_y-sin(pi*$)/9">
                                          <p:val>
                                            <p:fltVal val="0"/>
                                          </p:val>
                                        </p:tav>
                                        <p:tav tm="100000">
                                          <p:val>
                                            <p:fltVal val="1"/>
                                          </p:val>
                                        </p:tav>
                                      </p:tavLst>
                                    </p:anim>
                                    <p:anim calcmode="lin" valueType="num">
                                      <p:cBhvr>
                                        <p:cTn id="11" dur="232" tmFilter="0, 0; 0.125,0.2665; 0.25,0.4; 0.375,0.465; 0.5,0.5;  0.625,0.535; 0.75,0.6; 0.875,0.7335; 1,1">
                                          <p:stCondLst>
                                            <p:cond delay="927"/>
                                          </p:stCondLst>
                                        </p:cTn>
                                        <p:tgtEl>
                                          <p:spTgt spid="14"/>
                                        </p:tgtEl>
                                        <p:attrNameLst>
                                          <p:attrName>ppt_y</p:attrName>
                                        </p:attrNameLst>
                                      </p:cBhvr>
                                      <p:tavLst>
                                        <p:tav tm="0" fmla="#ppt_y-sin(pi*$)/27">
                                          <p:val>
                                            <p:fltVal val="0"/>
                                          </p:val>
                                        </p:tav>
                                        <p:tav tm="100000">
                                          <p:val>
                                            <p:fltVal val="1"/>
                                          </p:val>
                                        </p:tav>
                                      </p:tavLst>
                                    </p:anim>
                                    <p:anim calcmode="lin" valueType="num">
                                      <p:cBhvr>
                                        <p:cTn id="12" dur="115" tmFilter="0, 0; 0.125,0.2665; 0.25,0.4; 0.375,0.465; 0.5,0.5;  0.625,0.535; 0.75,0.6; 0.875,0.7335; 1,1">
                                          <p:stCondLst>
                                            <p:cond delay="1159"/>
                                          </p:stCondLst>
                                        </p:cTn>
                                        <p:tgtEl>
                                          <p:spTgt spid="14"/>
                                        </p:tgtEl>
                                        <p:attrNameLst>
                                          <p:attrName>ppt_y</p:attrName>
                                        </p:attrNameLst>
                                      </p:cBhvr>
                                      <p:tavLst>
                                        <p:tav tm="0" fmla="#ppt_y-sin(pi*$)/81">
                                          <p:val>
                                            <p:fltVal val="0"/>
                                          </p:val>
                                        </p:tav>
                                        <p:tav tm="100000">
                                          <p:val>
                                            <p:fltVal val="1"/>
                                          </p:val>
                                        </p:tav>
                                      </p:tavLst>
                                    </p:anim>
                                    <p:animScale>
                                      <p:cBhvr>
                                        <p:cTn id="13" dur="18">
                                          <p:stCondLst>
                                            <p:cond delay="455"/>
                                          </p:stCondLst>
                                        </p:cTn>
                                        <p:tgtEl>
                                          <p:spTgt spid="14"/>
                                        </p:tgtEl>
                                      </p:cBhvr>
                                      <p:to x="100000" y="60000"/>
                                    </p:animScale>
                                    <p:animScale>
                                      <p:cBhvr>
                                        <p:cTn id="14" dur="116" decel="50000">
                                          <p:stCondLst>
                                            <p:cond delay="473"/>
                                          </p:stCondLst>
                                        </p:cTn>
                                        <p:tgtEl>
                                          <p:spTgt spid="14"/>
                                        </p:tgtEl>
                                      </p:cBhvr>
                                      <p:to x="100000" y="100000"/>
                                    </p:animScale>
                                    <p:animScale>
                                      <p:cBhvr>
                                        <p:cTn id="15" dur="18">
                                          <p:stCondLst>
                                            <p:cond delay="918"/>
                                          </p:stCondLst>
                                        </p:cTn>
                                        <p:tgtEl>
                                          <p:spTgt spid="14"/>
                                        </p:tgtEl>
                                      </p:cBhvr>
                                      <p:to x="100000" y="80000"/>
                                    </p:animScale>
                                    <p:animScale>
                                      <p:cBhvr>
                                        <p:cTn id="16" dur="116" decel="50000">
                                          <p:stCondLst>
                                            <p:cond delay="937"/>
                                          </p:stCondLst>
                                        </p:cTn>
                                        <p:tgtEl>
                                          <p:spTgt spid="14"/>
                                        </p:tgtEl>
                                      </p:cBhvr>
                                      <p:to x="100000" y="100000"/>
                                    </p:animScale>
                                    <p:animScale>
                                      <p:cBhvr>
                                        <p:cTn id="17" dur="18">
                                          <p:stCondLst>
                                            <p:cond delay="1149"/>
                                          </p:stCondLst>
                                        </p:cTn>
                                        <p:tgtEl>
                                          <p:spTgt spid="14"/>
                                        </p:tgtEl>
                                      </p:cBhvr>
                                      <p:to x="100000" y="90000"/>
                                    </p:animScale>
                                    <p:animScale>
                                      <p:cBhvr>
                                        <p:cTn id="18" dur="116" decel="50000">
                                          <p:stCondLst>
                                            <p:cond delay="1168"/>
                                          </p:stCondLst>
                                        </p:cTn>
                                        <p:tgtEl>
                                          <p:spTgt spid="14"/>
                                        </p:tgtEl>
                                      </p:cBhvr>
                                      <p:to x="100000" y="100000"/>
                                    </p:animScale>
                                    <p:animScale>
                                      <p:cBhvr>
                                        <p:cTn id="19" dur="18">
                                          <p:stCondLst>
                                            <p:cond delay="1266"/>
                                          </p:stCondLst>
                                        </p:cTn>
                                        <p:tgtEl>
                                          <p:spTgt spid="14"/>
                                        </p:tgtEl>
                                      </p:cBhvr>
                                      <p:to x="100000" y="95000"/>
                                    </p:animScale>
                                    <p:animScale>
                                      <p:cBhvr>
                                        <p:cTn id="20" dur="116" decel="50000">
                                          <p:stCondLst>
                                            <p:cond delay="1284"/>
                                          </p:stCondLst>
                                        </p:cTn>
                                        <p:tgtEl>
                                          <p:spTgt spid="14"/>
                                        </p:tgtEl>
                                      </p:cBhvr>
                                      <p:to x="100000" y="100000"/>
                                    </p:animScale>
                                  </p:childTnLst>
                                </p:cTn>
                              </p:par>
                            </p:childTnLst>
                          </p:cTn>
                        </p:par>
                        <p:par>
                          <p:cTn id="21" fill="hold">
                            <p:stCondLst>
                              <p:cond delay="140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E5F5DC9-C10A-40E7-4973-E7327DF5E14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344452" y="5969000"/>
            <a:ext cx="2235200" cy="1244600"/>
          </a:xfrm>
          <a:prstGeom prst="rect">
            <a:avLst/>
          </a:prstGeom>
        </p:spPr>
      </p:pic>
      <p:pic>
        <p:nvPicPr>
          <p:cNvPr id="3" name="Graphic 2">
            <a:extLst>
              <a:ext uri="{FF2B5EF4-FFF2-40B4-BE49-F238E27FC236}">
                <a16:creationId xmlns:a16="http://schemas.microsoft.com/office/drawing/2014/main" id="{A40D6E72-F0FB-DA89-64CF-F6812AA1A3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084300" y="7560135"/>
            <a:ext cx="2171700" cy="1371600"/>
          </a:xfrm>
          <a:prstGeom prst="rect">
            <a:avLst/>
          </a:prstGeom>
        </p:spPr>
      </p:pic>
      <p:pic>
        <p:nvPicPr>
          <p:cNvPr id="4" name="Graphic 3">
            <a:extLst>
              <a:ext uri="{FF2B5EF4-FFF2-40B4-BE49-F238E27FC236}">
                <a16:creationId xmlns:a16="http://schemas.microsoft.com/office/drawing/2014/main" id="{C5834697-B849-11E3-993B-6CD78C08DC9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12800" y="-647700"/>
            <a:ext cx="2032000" cy="1295400"/>
          </a:xfrm>
          <a:prstGeom prst="rect">
            <a:avLst/>
          </a:prstGeom>
        </p:spPr>
      </p:pic>
      <p:grpSp>
        <p:nvGrpSpPr>
          <p:cNvPr id="5" name="Group 4">
            <a:extLst>
              <a:ext uri="{FF2B5EF4-FFF2-40B4-BE49-F238E27FC236}">
                <a16:creationId xmlns:a16="http://schemas.microsoft.com/office/drawing/2014/main" id="{59059D04-230E-25C0-F7AB-0027CF8CC0E3}"/>
              </a:ext>
            </a:extLst>
          </p:cNvPr>
          <p:cNvGrpSpPr/>
          <p:nvPr/>
        </p:nvGrpSpPr>
        <p:grpSpPr>
          <a:xfrm>
            <a:off x="10319255" y="2921000"/>
            <a:ext cx="4610120" cy="1845219"/>
            <a:chOff x="7800976" y="1924071"/>
            <a:chExt cx="4391024" cy="2225286"/>
          </a:xfrm>
          <a:solidFill>
            <a:schemeClr val="accent1">
              <a:lumMod val="40000"/>
              <a:lumOff val="60000"/>
            </a:schemeClr>
          </a:solidFill>
        </p:grpSpPr>
        <p:pic>
          <p:nvPicPr>
            <p:cNvPr id="6" name="Graphic 5">
              <a:extLst>
                <a:ext uri="{FF2B5EF4-FFF2-40B4-BE49-F238E27FC236}">
                  <a16:creationId xmlns:a16="http://schemas.microsoft.com/office/drawing/2014/main" id="{4238E78F-A353-986C-9273-C6642E93024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00976" y="1924071"/>
              <a:ext cx="4391024" cy="2225286"/>
            </a:xfrm>
            <a:prstGeom prst="rect">
              <a:avLst/>
            </a:prstGeom>
          </p:spPr>
        </p:pic>
        <p:pic>
          <p:nvPicPr>
            <p:cNvPr id="7" name="Graphic 6">
              <a:extLst>
                <a:ext uri="{FF2B5EF4-FFF2-40B4-BE49-F238E27FC236}">
                  <a16:creationId xmlns:a16="http://schemas.microsoft.com/office/drawing/2014/main" id="{19011A3C-740F-F4AC-844F-DC2B60A6A5A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830416" y="2371302"/>
              <a:ext cx="1590675" cy="904875"/>
            </a:xfrm>
            <a:prstGeom prst="rect">
              <a:avLst/>
            </a:prstGeom>
          </p:spPr>
        </p:pic>
      </p:grpSp>
      <mc:AlternateContent xmlns:mc="http://schemas.openxmlformats.org/markup-compatibility/2006" xmlns:a14="http://schemas.microsoft.com/office/drawing/2010/main">
        <mc:Choice Requires="a14">
          <p:sp>
            <p:nvSpPr>
              <p:cNvPr id="8" name="NenDapAn2">
                <a:extLst>
                  <a:ext uri="{FF2B5EF4-FFF2-40B4-BE49-F238E27FC236}">
                    <a16:creationId xmlns:a16="http://schemas.microsoft.com/office/drawing/2014/main" id="{FE5E426E-A613-DB4C-AAE4-B06E560FF320}"/>
                  </a:ext>
                </a:extLst>
              </p:cNvPr>
              <p:cNvSpPr/>
              <p:nvPr/>
            </p:nvSpPr>
            <p:spPr>
              <a:xfrm>
                <a:off x="5211517" y="2743511"/>
                <a:ext cx="3729284" cy="143629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67"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B. </a:t>
                </a:r>
                <a14:m>
                  <m:oMath xmlns:m="http://schemas.openxmlformats.org/officeDocument/2006/math">
                    <m:r>
                      <m:rPr>
                        <m:nor/>
                      </m:rPr>
                      <a:rPr lang="en-US" sz="4000" i="0" dirty="0">
                        <a:solidFill>
                          <a:schemeClr val="tx1"/>
                        </a:solidFill>
                        <a:latin typeface="Times New Roman" panose="02020603050405020304" pitchFamily="18" charset="0"/>
                        <a:cs typeface="Times New Roman" panose="02020603050405020304" pitchFamily="18" charset="0"/>
                      </a:rPr>
                      <m:t>1</m:t>
                    </m:r>
                    <m:r>
                      <m:rPr>
                        <m:nor/>
                      </m:rPr>
                      <a:rPr lang="en-US" sz="4000" b="0" i="0" dirty="0" smtClean="0">
                        <a:solidFill>
                          <a:schemeClr val="tx1"/>
                        </a:solidFill>
                        <a:latin typeface="Times New Roman" panose="02020603050405020304" pitchFamily="18" charset="0"/>
                        <a:cs typeface="Times New Roman" panose="02020603050405020304" pitchFamily="18" charset="0"/>
                      </a:rPr>
                      <m:t>0</m:t>
                    </m:r>
                    <m:r>
                      <m:rPr>
                        <m:nor/>
                      </m:rPr>
                      <a:rPr lang="vi-VN" sz="4000" i="0">
                        <a:solidFill>
                          <a:schemeClr val="tx1"/>
                        </a:solidFill>
                        <a:latin typeface="Times New Roman" panose="02020603050405020304" pitchFamily="18" charset="0"/>
                        <a:cs typeface="Times New Roman" panose="02020603050405020304" pitchFamily="18" charset="0"/>
                      </a:rPr>
                      <m:t>0</m:t>
                    </m:r>
                    <m:r>
                      <m:rPr>
                        <m:nor/>
                      </m:rPr>
                      <a:rPr lang="vi-VN" sz="4000" i="0">
                        <a:solidFill>
                          <a:schemeClr val="tx1"/>
                        </a:solidFill>
                        <a:latin typeface="Times New Roman" panose="02020603050405020304" pitchFamily="18" charset="0"/>
                        <a:cs typeface="Times New Roman" panose="02020603050405020304" pitchFamily="18" charset="0"/>
                      </a:rPr>
                      <m:t>°</m:t>
                    </m:r>
                  </m:oMath>
                </a14:m>
                <a:r>
                  <a:rPr lang="en-US" sz="4267"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endParaRPr lang="en-US" sz="4267"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NenDapAn2">
                <a:extLst>
                  <a:ext uri="{FF2B5EF4-FFF2-40B4-BE49-F238E27FC236}">
                    <a16:creationId xmlns:a16="http://schemas.microsoft.com/office/drawing/2014/main" xmlns="" id="{FE5E426E-A613-DB4C-AAE4-B06E560FF320}"/>
                  </a:ext>
                </a:extLst>
              </p:cNvPr>
              <p:cNvSpPr>
                <a:spLocks noRot="1" noChangeAspect="1" noMove="1" noResize="1" noEditPoints="1" noAdjustHandles="1" noChangeArrowheads="1" noChangeShapeType="1" noTextEdit="1"/>
              </p:cNvSpPr>
              <p:nvPr/>
            </p:nvSpPr>
            <p:spPr>
              <a:xfrm>
                <a:off x="5211517" y="2743511"/>
                <a:ext cx="3729284" cy="1436292"/>
              </a:xfrm>
              <a:prstGeom prst="roundRect">
                <a:avLst/>
              </a:prstGeom>
              <a:blipFill rotWithShape="1">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DapAnSai2">
                <a:extLst>
                  <a:ext uri="{FF2B5EF4-FFF2-40B4-BE49-F238E27FC236}">
                    <a16:creationId xmlns:a16="http://schemas.microsoft.com/office/drawing/2014/main" id="{A4BD39C5-4544-66B9-C452-89FF629C4C32}"/>
                  </a:ext>
                </a:extLst>
              </p:cNvPr>
              <p:cNvSpPr/>
              <p:nvPr/>
            </p:nvSpPr>
            <p:spPr>
              <a:xfrm>
                <a:off x="833291" y="2767162"/>
                <a:ext cx="3994263" cy="147463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67"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 </a:t>
                </a:r>
                <a14:m>
                  <m:oMath xmlns:m="http://schemas.openxmlformats.org/officeDocument/2006/math">
                    <m:r>
                      <m:rPr>
                        <m:nor/>
                      </m:rPr>
                      <a:rPr lang="en-US" sz="4400" i="0" dirty="0" smtClean="0">
                        <a:solidFill>
                          <a:schemeClr val="tx1"/>
                        </a:solidFill>
                        <a:latin typeface="Times New Roman" panose="02020603050405020304" pitchFamily="18" charset="0"/>
                        <a:cs typeface="Times New Roman" panose="02020603050405020304" pitchFamily="18" charset="0"/>
                      </a:rPr>
                      <m:t>1</m:t>
                    </m:r>
                    <m:r>
                      <m:rPr>
                        <m:nor/>
                      </m:rPr>
                      <a:rPr lang="vi-VN" sz="4400" i="0">
                        <a:solidFill>
                          <a:schemeClr val="tx1"/>
                        </a:solidFill>
                        <a:latin typeface="Times New Roman" panose="02020603050405020304" pitchFamily="18" charset="0"/>
                        <a:cs typeface="Times New Roman" panose="02020603050405020304" pitchFamily="18" charset="0"/>
                      </a:rPr>
                      <m:t>0</m:t>
                    </m:r>
                    <m:r>
                      <m:rPr>
                        <m:nor/>
                      </m:rPr>
                      <a:rPr lang="vi-VN" sz="4400" i="0">
                        <a:solidFill>
                          <a:schemeClr val="tx1"/>
                        </a:solidFill>
                        <a:latin typeface="Times New Roman" panose="02020603050405020304" pitchFamily="18" charset="0"/>
                        <a:cs typeface="Times New Roman" panose="02020603050405020304" pitchFamily="18" charset="0"/>
                      </a:rPr>
                      <m:t>°</m:t>
                    </m:r>
                  </m:oMath>
                </a14:m>
                <a:r>
                  <a:rPr lang="en-US" sz="4267"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endParaRPr lang="en-US" sz="4267"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DapAnSai2">
                <a:extLst>
                  <a:ext uri="{FF2B5EF4-FFF2-40B4-BE49-F238E27FC236}">
                    <a16:creationId xmlns:a16="http://schemas.microsoft.com/office/drawing/2014/main" xmlns="" id="{A4BD39C5-4544-66B9-C452-89FF629C4C32}"/>
                  </a:ext>
                </a:extLst>
              </p:cNvPr>
              <p:cNvSpPr>
                <a:spLocks noRot="1" noChangeAspect="1" noMove="1" noResize="1" noEditPoints="1" noAdjustHandles="1" noChangeArrowheads="1" noChangeShapeType="1" noTextEdit="1"/>
              </p:cNvSpPr>
              <p:nvPr/>
            </p:nvSpPr>
            <p:spPr>
              <a:xfrm>
                <a:off x="833291" y="2767162"/>
                <a:ext cx="3994263" cy="1474639"/>
              </a:xfrm>
              <a:prstGeom prst="roundRect">
                <a:avLst/>
              </a:prstGeom>
              <a:blipFill rotWithShape="1">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DapAnSai3">
                <a:extLst>
                  <a:ext uri="{FF2B5EF4-FFF2-40B4-BE49-F238E27FC236}">
                    <a16:creationId xmlns:a16="http://schemas.microsoft.com/office/drawing/2014/main" id="{2E0B5C74-70D1-75C7-B700-132B5D619EBF}"/>
                  </a:ext>
                </a:extLst>
              </p:cNvPr>
              <p:cNvSpPr/>
              <p:nvPr/>
            </p:nvSpPr>
            <p:spPr>
              <a:xfrm>
                <a:off x="833291" y="4338122"/>
                <a:ext cx="3994263" cy="136081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67"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C.</a:t>
                </a:r>
                <a:r>
                  <a:rPr lang="en-US" sz="4000" dirty="0">
                    <a:solidFill>
                      <a:schemeClr val="tx1"/>
                    </a:solidFill>
                  </a:rPr>
                  <a:t> </a:t>
                </a:r>
                <a14:m>
                  <m:oMath xmlns:m="http://schemas.openxmlformats.org/officeDocument/2006/math">
                    <m:r>
                      <m:rPr>
                        <m:nor/>
                      </m:rPr>
                      <a:rPr lang="en-US" sz="4000" i="0" dirty="0">
                        <a:solidFill>
                          <a:schemeClr val="tx1"/>
                        </a:solidFill>
                        <a:latin typeface="Times New Roman" panose="02020603050405020304" pitchFamily="18" charset="0"/>
                        <a:cs typeface="Times New Roman" panose="02020603050405020304" pitchFamily="18" charset="0"/>
                      </a:rPr>
                      <m:t>1</m:t>
                    </m:r>
                    <m:r>
                      <m:rPr>
                        <m:nor/>
                      </m:rPr>
                      <a:rPr lang="en-US" sz="4000" b="0" i="0" dirty="0" smtClean="0">
                        <a:solidFill>
                          <a:schemeClr val="tx1"/>
                        </a:solidFill>
                        <a:latin typeface="Times New Roman" panose="02020603050405020304" pitchFamily="18" charset="0"/>
                        <a:cs typeface="Times New Roman" panose="02020603050405020304" pitchFamily="18" charset="0"/>
                      </a:rPr>
                      <m:t>1</m:t>
                    </m:r>
                    <m:r>
                      <m:rPr>
                        <m:nor/>
                      </m:rPr>
                      <a:rPr lang="vi-VN" sz="4000" i="0">
                        <a:solidFill>
                          <a:schemeClr val="tx1"/>
                        </a:solidFill>
                        <a:latin typeface="Times New Roman" panose="02020603050405020304" pitchFamily="18" charset="0"/>
                        <a:cs typeface="Times New Roman" panose="02020603050405020304" pitchFamily="18" charset="0"/>
                      </a:rPr>
                      <m:t>0</m:t>
                    </m:r>
                    <m:r>
                      <m:rPr>
                        <m:nor/>
                      </m:rPr>
                      <a:rPr lang="vi-VN" sz="4000" i="0">
                        <a:solidFill>
                          <a:schemeClr val="tx1"/>
                        </a:solidFill>
                        <a:latin typeface="Times New Roman" panose="02020603050405020304" pitchFamily="18" charset="0"/>
                        <a:cs typeface="Times New Roman" panose="02020603050405020304" pitchFamily="18" charset="0"/>
                      </a:rPr>
                      <m:t>°</m:t>
                    </m:r>
                  </m:oMath>
                </a14:m>
                <a:r>
                  <a:rPr lang="en-US" sz="4267"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endParaRPr lang="en-US" sz="4267"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0" name="DapAnSai3">
                <a:extLst>
                  <a:ext uri="{FF2B5EF4-FFF2-40B4-BE49-F238E27FC236}">
                    <a16:creationId xmlns:a16="http://schemas.microsoft.com/office/drawing/2014/main" xmlns="" id="{2E0B5C74-70D1-75C7-B700-132B5D619EBF}"/>
                  </a:ext>
                </a:extLst>
              </p:cNvPr>
              <p:cNvSpPr>
                <a:spLocks noRot="1" noChangeAspect="1" noMove="1" noResize="1" noEditPoints="1" noAdjustHandles="1" noChangeArrowheads="1" noChangeShapeType="1" noTextEdit="1"/>
              </p:cNvSpPr>
              <p:nvPr/>
            </p:nvSpPr>
            <p:spPr>
              <a:xfrm>
                <a:off x="833291" y="4338122"/>
                <a:ext cx="3994263" cy="1360817"/>
              </a:xfrm>
              <a:prstGeom prst="roundRect">
                <a:avLst/>
              </a:prstGeom>
              <a:blipFill rotWithShape="1">
                <a:blip r:embed="rId1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DapAnSai4">
                <a:extLst>
                  <a:ext uri="{FF2B5EF4-FFF2-40B4-BE49-F238E27FC236}">
                    <a16:creationId xmlns:a16="http://schemas.microsoft.com/office/drawing/2014/main" id="{DD1B1099-2D61-811D-0566-8F4BCF8034F1}"/>
                  </a:ext>
                </a:extLst>
              </p:cNvPr>
              <p:cNvSpPr/>
              <p:nvPr/>
            </p:nvSpPr>
            <p:spPr>
              <a:xfrm>
                <a:off x="5228198" y="4338311"/>
                <a:ext cx="3779540" cy="137439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67"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D. </a:t>
                </a:r>
                <a14:m>
                  <m:oMath xmlns:m="http://schemas.openxmlformats.org/officeDocument/2006/math">
                    <m:r>
                      <m:rPr>
                        <m:nor/>
                      </m:rPr>
                      <a:rPr lang="en-US" sz="4000" i="0" dirty="0" smtClean="0">
                        <a:solidFill>
                          <a:schemeClr val="tx1"/>
                        </a:solidFill>
                        <a:latin typeface="Times New Roman" panose="02020603050405020304" pitchFamily="18" charset="0"/>
                        <a:cs typeface="Times New Roman" panose="02020603050405020304" pitchFamily="18" charset="0"/>
                      </a:rPr>
                      <m:t>8</m:t>
                    </m:r>
                    <m:r>
                      <m:rPr>
                        <m:nor/>
                      </m:rPr>
                      <a:rPr lang="vi-VN" sz="4000" i="0">
                        <a:solidFill>
                          <a:schemeClr val="tx1"/>
                        </a:solidFill>
                        <a:latin typeface="Times New Roman" panose="02020603050405020304" pitchFamily="18" charset="0"/>
                        <a:cs typeface="Times New Roman" panose="02020603050405020304" pitchFamily="18" charset="0"/>
                      </a:rPr>
                      <m:t>0</m:t>
                    </m:r>
                    <m:r>
                      <m:rPr>
                        <m:nor/>
                      </m:rPr>
                      <a:rPr lang="vi-VN" sz="4000" i="0">
                        <a:solidFill>
                          <a:schemeClr val="tx1"/>
                        </a:solidFill>
                        <a:latin typeface="Times New Roman" panose="02020603050405020304" pitchFamily="18" charset="0"/>
                        <a:cs typeface="Times New Roman" panose="02020603050405020304" pitchFamily="18" charset="0"/>
                      </a:rPr>
                      <m:t>°</m:t>
                    </m:r>
                  </m:oMath>
                </a14:m>
                <a:endParaRPr lang="en-US" sz="4267"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2" name="DapAnSai4">
                <a:extLst>
                  <a:ext uri="{FF2B5EF4-FFF2-40B4-BE49-F238E27FC236}">
                    <a16:creationId xmlns:a16="http://schemas.microsoft.com/office/drawing/2014/main" id="{DD1B1099-2D61-811D-0566-8F4BCF8034F1}"/>
                  </a:ext>
                </a:extLst>
              </p:cNvPr>
              <p:cNvSpPr>
                <a:spLocks noRot="1" noChangeAspect="1" noMove="1" noResize="1" noEditPoints="1" noAdjustHandles="1" noChangeArrowheads="1" noChangeShapeType="1" noTextEdit="1"/>
              </p:cNvSpPr>
              <p:nvPr/>
            </p:nvSpPr>
            <p:spPr>
              <a:xfrm>
                <a:off x="5228198" y="4338311"/>
                <a:ext cx="3779540" cy="1374397"/>
              </a:xfrm>
              <a:prstGeom prst="roundRect">
                <a:avLst/>
              </a:prstGeom>
              <a:blipFill>
                <a:blip r:embed="rId17"/>
                <a:stretch>
                  <a:fillRect/>
                </a:stretch>
              </a:blipFill>
              <a:ln>
                <a:noFill/>
              </a:ln>
            </p:spPr>
            <p:txBody>
              <a:bodyPr/>
              <a:lstStyle/>
              <a:p>
                <a:r>
                  <a:rPr lang="en-US">
                    <a:noFill/>
                  </a:rPr>
                  <a:t> </a:t>
                </a:r>
              </a:p>
            </p:txBody>
          </p:sp>
        </mc:Fallback>
      </mc:AlternateContent>
      <p:pic>
        <p:nvPicPr>
          <p:cNvPr id="15" name="Graphic 14">
            <a:extLst>
              <a:ext uri="{FF2B5EF4-FFF2-40B4-BE49-F238E27FC236}">
                <a16:creationId xmlns:a16="http://schemas.microsoft.com/office/drawing/2014/main" id="{9D487838-1D54-9E73-800F-3C142429E7B9}"/>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8940800" y="8026400"/>
            <a:ext cx="279400" cy="279400"/>
          </a:xfrm>
          <a:prstGeom prst="rect">
            <a:avLst/>
          </a:prstGeom>
        </p:spPr>
      </p:pic>
      <p:pic>
        <p:nvPicPr>
          <p:cNvPr id="16" name="Graphic 15">
            <a:extLst>
              <a:ext uri="{FF2B5EF4-FFF2-40B4-BE49-F238E27FC236}">
                <a16:creationId xmlns:a16="http://schemas.microsoft.com/office/drawing/2014/main" id="{2529A0E1-BD0B-104E-E104-2640004F9297}"/>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8128000" y="8369300"/>
            <a:ext cx="374064" cy="374064"/>
          </a:xfrm>
          <a:prstGeom prst="rect">
            <a:avLst/>
          </a:prstGeom>
        </p:spPr>
      </p:pic>
      <p:pic>
        <p:nvPicPr>
          <p:cNvPr id="17" name="Graphic 16">
            <a:extLst>
              <a:ext uri="{FF2B5EF4-FFF2-40B4-BE49-F238E27FC236}">
                <a16:creationId xmlns:a16="http://schemas.microsoft.com/office/drawing/2014/main" id="{5C64682D-47A2-B265-E388-681F3D4707A6}"/>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0482617" y="8026400"/>
            <a:ext cx="374064" cy="374064"/>
          </a:xfrm>
          <a:prstGeom prst="rect">
            <a:avLst/>
          </a:prstGeom>
        </p:spPr>
      </p:pic>
      <p:pic>
        <p:nvPicPr>
          <p:cNvPr id="18" name="Graphic 17">
            <a:extLst>
              <a:ext uri="{FF2B5EF4-FFF2-40B4-BE49-F238E27FC236}">
                <a16:creationId xmlns:a16="http://schemas.microsoft.com/office/drawing/2014/main" id="{EA1B5C23-E099-685B-320C-81BA9A9957DF}"/>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5488236" y="6105028"/>
            <a:ext cx="374064" cy="374064"/>
          </a:xfrm>
          <a:prstGeom prst="rect">
            <a:avLst/>
          </a:prstGeom>
        </p:spPr>
      </p:pic>
      <p:pic>
        <p:nvPicPr>
          <p:cNvPr id="19" name="Graphic 18">
            <a:extLst>
              <a:ext uri="{FF2B5EF4-FFF2-40B4-BE49-F238E27FC236}">
                <a16:creationId xmlns:a16="http://schemas.microsoft.com/office/drawing/2014/main" id="{F5238DAD-0EC1-ED1E-BDE6-5F901B7EBC66}"/>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925377" y="5735389"/>
            <a:ext cx="279400" cy="279400"/>
          </a:xfrm>
          <a:prstGeom prst="rect">
            <a:avLst/>
          </a:prstGeom>
        </p:spPr>
      </p:pic>
      <p:pic>
        <p:nvPicPr>
          <p:cNvPr id="20" name="Graphic 19">
            <a:extLst>
              <a:ext uri="{FF2B5EF4-FFF2-40B4-BE49-F238E27FC236}">
                <a16:creationId xmlns:a16="http://schemas.microsoft.com/office/drawing/2014/main" id="{A3D6E1FA-EBA3-2665-3BD4-B244B93C4F78}"/>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0915149" y="5810185"/>
            <a:ext cx="279400" cy="279400"/>
          </a:xfrm>
          <a:prstGeom prst="rect">
            <a:avLst/>
          </a:prstGeom>
        </p:spPr>
      </p:pic>
      <p:sp>
        <p:nvSpPr>
          <p:cNvPr id="11" name="Freeform 4">
            <a:extLst>
              <a:ext uri="{FF2B5EF4-FFF2-40B4-BE49-F238E27FC236}">
                <a16:creationId xmlns:a16="http://schemas.microsoft.com/office/drawing/2014/main" id="{C1F64443-B7D7-33AD-63EA-3D0CF2183514}"/>
              </a:ext>
            </a:extLst>
          </p:cNvPr>
          <p:cNvSpPr/>
          <p:nvPr/>
        </p:nvSpPr>
        <p:spPr>
          <a:xfrm>
            <a:off x="8329269" y="4587430"/>
            <a:ext cx="4306696" cy="2518892"/>
          </a:xfrm>
          <a:custGeom>
            <a:avLst/>
            <a:gdLst/>
            <a:ahLst/>
            <a:cxnLst/>
            <a:rect l="l" t="t" r="r" b="b"/>
            <a:pathLst>
              <a:path w="5754238" h="3042554">
                <a:moveTo>
                  <a:pt x="0" y="0"/>
                </a:moveTo>
                <a:lnTo>
                  <a:pt x="5754238" y="0"/>
                </a:lnTo>
                <a:lnTo>
                  <a:pt x="5754238" y="3042554"/>
                </a:lnTo>
                <a:lnTo>
                  <a:pt x="0" y="3042554"/>
                </a:lnTo>
                <a:lnTo>
                  <a:pt x="0" y="0"/>
                </a:lnTo>
                <a:close/>
              </a:path>
            </a:pathLst>
          </a:custGeom>
          <a:blipFill>
            <a:blip r:embed="rId20"/>
            <a:stretch>
              <a:fillRect/>
            </a:stretch>
          </a:blipFill>
        </p:spPr>
      </p:sp>
      <p:sp>
        <p:nvSpPr>
          <p:cNvPr id="25" name="Slide Number Placeholder 24">
            <a:extLst>
              <a:ext uri="{FF2B5EF4-FFF2-40B4-BE49-F238E27FC236}">
                <a16:creationId xmlns:a16="http://schemas.microsoft.com/office/drawing/2014/main" id="{9AE036FA-287F-1C2F-73BA-C2A1A5398226}"/>
              </a:ext>
            </a:extLst>
          </p:cNvPr>
          <p:cNvSpPr>
            <a:spLocks noGrp="1"/>
          </p:cNvSpPr>
          <p:nvPr>
            <p:ph type="sldNum" sz="quarter" idx="12"/>
          </p:nvPr>
        </p:nvSpPr>
        <p:spPr/>
        <p:txBody>
          <a:bodyPr/>
          <a:lstStyle/>
          <a:p>
            <a:fld id="{B86E1D2B-0CA4-49DE-8ACE-2DF230ACA4E4}" type="slidenum">
              <a:rPr lang="en-US" smtClean="0"/>
              <a:t>12</a:t>
            </a:fld>
            <a:endParaRPr lang="en-US"/>
          </a:p>
        </p:txBody>
      </p:sp>
      <p:pic>
        <p:nvPicPr>
          <p:cNvPr id="14" name="Picture 13">
            <a:extLst>
              <a:ext uri="{FF2B5EF4-FFF2-40B4-BE49-F238E27FC236}">
                <a16:creationId xmlns:a16="http://schemas.microsoft.com/office/drawing/2014/main" id="{B2E65564-1103-438A-00C7-CF8689CC0D25}"/>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6528" t="50000"/>
          <a:stretch/>
        </p:blipFill>
        <p:spPr>
          <a:xfrm>
            <a:off x="5391523" y="4547675"/>
            <a:ext cx="1192572" cy="1115144"/>
          </a:xfrm>
          <a:prstGeom prst="rect">
            <a:avLst/>
          </a:prstGeom>
        </p:spPr>
      </p:pic>
      <p:pic>
        <p:nvPicPr>
          <p:cNvPr id="21" name="Picture 20">
            <a:extLst>
              <a:ext uri="{FF2B5EF4-FFF2-40B4-BE49-F238E27FC236}">
                <a16:creationId xmlns:a16="http://schemas.microsoft.com/office/drawing/2014/main" id="{89C4E3FF-3018-5C91-4C72-0561C4293721}"/>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6528" t="50000"/>
          <a:stretch/>
        </p:blipFill>
        <p:spPr>
          <a:xfrm>
            <a:off x="878949" y="4543050"/>
            <a:ext cx="1192572" cy="1115144"/>
          </a:xfrm>
          <a:prstGeom prst="rect">
            <a:avLst/>
          </a:prstGeom>
        </p:spPr>
      </p:pic>
      <p:pic>
        <p:nvPicPr>
          <p:cNvPr id="22" name="Picture 21">
            <a:extLst>
              <a:ext uri="{FF2B5EF4-FFF2-40B4-BE49-F238E27FC236}">
                <a16:creationId xmlns:a16="http://schemas.microsoft.com/office/drawing/2014/main" id="{4E3B4998-F6B5-11ED-2E83-B0611061701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6528" t="50000"/>
          <a:stretch/>
        </p:blipFill>
        <p:spPr>
          <a:xfrm>
            <a:off x="852017" y="3136888"/>
            <a:ext cx="1192572" cy="1115144"/>
          </a:xfrm>
          <a:prstGeom prst="rect">
            <a:avLst/>
          </a:prstGeom>
        </p:spPr>
      </p:pic>
      <p:pic>
        <p:nvPicPr>
          <p:cNvPr id="23" name="Picture 22">
            <a:extLst>
              <a:ext uri="{FF2B5EF4-FFF2-40B4-BE49-F238E27FC236}">
                <a16:creationId xmlns:a16="http://schemas.microsoft.com/office/drawing/2014/main" id="{19E18482-3779-3EBB-4C50-936F41F75CE3}"/>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9318" t="47347" r="46266" b="9260"/>
          <a:stretch/>
        </p:blipFill>
        <p:spPr>
          <a:xfrm>
            <a:off x="5247725" y="2996948"/>
            <a:ext cx="1254673" cy="863469"/>
          </a:xfrm>
          <a:prstGeom prst="rect">
            <a:avLst/>
          </a:prstGeom>
        </p:spPr>
      </p:pic>
      <mc:AlternateContent xmlns:mc="http://schemas.openxmlformats.org/markup-compatibility/2006" xmlns:a14="http://schemas.microsoft.com/office/drawing/2010/main">
        <mc:Choice Requires="a14">
          <p:sp>
            <p:nvSpPr>
              <p:cNvPr id="13" name="Rectangle: Rounded Corners 12">
                <a:extLst>
                  <a:ext uri="{FF2B5EF4-FFF2-40B4-BE49-F238E27FC236}">
                    <a16:creationId xmlns:a16="http://schemas.microsoft.com/office/drawing/2014/main" id="{F82C8F3C-FC01-145D-BB72-1A35CAC2C149}"/>
                  </a:ext>
                </a:extLst>
              </p:cNvPr>
              <p:cNvSpPr/>
              <p:nvPr/>
            </p:nvSpPr>
            <p:spPr>
              <a:xfrm>
                <a:off x="565036" y="99047"/>
                <a:ext cx="11118961" cy="167169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rPr>
                  <a:t>Câu 3: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 tứ giác </a:t>
                </a:r>
                <a:r>
                  <a:rPr lang="en-US" sz="3200" b="1"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ABCD</a:t>
                </a:r>
                <a:r>
                  <a:rPr lang="vi-VN" sz="32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nội tiếp đường tròn </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b="1" i="1" smtClean="0">
                            <a:solidFill>
                              <a:srgbClr val="0000FF"/>
                            </a:solidFill>
                            <a:latin typeface="Cambria Math" panose="02040503050406030204" pitchFamily="18" charset="0"/>
                          </a:rPr>
                        </m:ctrlPr>
                      </m:accPr>
                      <m:e>
                        <m:r>
                          <m:rPr>
                            <m:nor/>
                          </m:rPr>
                          <a:rPr lang="en-US" sz="3200" b="1" i="1" smtClean="0">
                            <a:solidFill>
                              <a:srgbClr val="0000FF"/>
                            </a:solidFill>
                            <a:latin typeface="Times New Roman" panose="02020603050405020304" pitchFamily="18" charset="0"/>
                            <a:cs typeface="Times New Roman" panose="02020603050405020304" pitchFamily="18" charset="0"/>
                          </a:rPr>
                          <m:t>A</m:t>
                        </m:r>
                      </m:e>
                    </m:acc>
                    <m:r>
                      <m:rPr>
                        <m:nor/>
                      </m:rPr>
                      <a:rPr lang="en-US" sz="3200" b="1" i="0" smtClean="0">
                        <a:solidFill>
                          <a:srgbClr val="0000FF"/>
                        </a:solidFill>
                        <a:latin typeface="+mj-lt"/>
                      </a:rPr>
                      <m:t> </m:t>
                    </m:r>
                    <m:r>
                      <m:rPr>
                        <m:nor/>
                      </m:rPr>
                      <a:rPr lang="vi-VN" sz="3200" b="1" i="0">
                        <a:solidFill>
                          <a:srgbClr val="0000FF"/>
                        </a:solidFill>
                        <a:latin typeface="Times New Roman" panose="02020603050405020304" pitchFamily="18" charset="0"/>
                        <a:cs typeface="Times New Roman" panose="02020603050405020304" pitchFamily="18" charset="0"/>
                      </a:rPr>
                      <m:t>=</m:t>
                    </m:r>
                    <m:r>
                      <m:rPr>
                        <m:nor/>
                      </m:rPr>
                      <a:rPr lang="en-US" sz="3200" b="1" i="0" smtClean="0">
                        <a:solidFill>
                          <a:srgbClr val="0000FF"/>
                        </a:solidFill>
                        <a:latin typeface="Times New Roman" panose="02020603050405020304" pitchFamily="18" charset="0"/>
                        <a:cs typeface="Times New Roman" panose="02020603050405020304" pitchFamily="18" charset="0"/>
                      </a:rPr>
                      <m:t> </m:t>
                    </m:r>
                    <m:r>
                      <m:rPr>
                        <m:nor/>
                      </m:rPr>
                      <a:rPr lang="en-US" sz="3200" b="1" i="0" smtClean="0">
                        <a:solidFill>
                          <a:srgbClr val="0000FF"/>
                        </a:solidFill>
                        <a:latin typeface="Times New Roman" panose="02020603050405020304" pitchFamily="18" charset="0"/>
                        <a:cs typeface="Times New Roman" panose="02020603050405020304" pitchFamily="18" charset="0"/>
                      </a:rPr>
                      <m:t>8</m:t>
                    </m:r>
                    <m:r>
                      <m:rPr>
                        <m:nor/>
                      </m:rPr>
                      <a:rPr lang="vi-VN" sz="3200" b="1" i="0">
                        <a:solidFill>
                          <a:srgbClr val="0000FF"/>
                        </a:solidFill>
                        <a:latin typeface="Times New Roman" panose="02020603050405020304" pitchFamily="18" charset="0"/>
                        <a:cs typeface="Times New Roman" panose="02020603050405020304" pitchFamily="18" charset="0"/>
                      </a:rPr>
                      <m:t>0</m:t>
                    </m:r>
                    <m:r>
                      <m:rPr>
                        <m:nor/>
                      </m:rPr>
                      <a:rPr lang="vi-VN" sz="3200" b="1" i="0">
                        <a:solidFill>
                          <a:srgbClr val="0000FF"/>
                        </a:solidFill>
                        <a:latin typeface="Times New Roman" panose="02020603050405020304" pitchFamily="18" charset="0"/>
                        <a:cs typeface="Times New Roman" panose="02020603050405020304" pitchFamily="18" charset="0"/>
                      </a:rPr>
                      <m:t>°</m:t>
                    </m:r>
                  </m:oMath>
                </a14:m>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defRPr/>
                </a:pP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 đo góc</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b="1" i="1">
                            <a:solidFill>
                              <a:srgbClr val="0000FF"/>
                            </a:solidFill>
                            <a:latin typeface="Cambria Math" panose="02040503050406030204" pitchFamily="18" charset="0"/>
                          </a:rPr>
                        </m:ctrlPr>
                      </m:accPr>
                      <m:e>
                        <m:r>
                          <m:rPr>
                            <m:nor/>
                          </m:rPr>
                          <a:rPr lang="en-US" sz="3200" b="1" i="1" smtClean="0">
                            <a:solidFill>
                              <a:srgbClr val="0000FF"/>
                            </a:solidFill>
                            <a:latin typeface="Times New Roman" panose="02020603050405020304" pitchFamily="18" charset="0"/>
                            <a:cs typeface="Times New Roman" panose="02020603050405020304" pitchFamily="18" charset="0"/>
                          </a:rPr>
                          <m:t>C</m:t>
                        </m:r>
                      </m:e>
                    </m:acc>
                  </m:oMath>
                </a14:m>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là</a:t>
                </a:r>
                <a:endParaRPr lang="en-US" sz="32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endParaRPr>
              </a:p>
            </p:txBody>
          </p:sp>
        </mc:Choice>
        <mc:Fallback xmlns="">
          <p:sp>
            <p:nvSpPr>
              <p:cNvPr id="13" name="Rectangle: Rounded Corners 12">
                <a:extLst>
                  <a:ext uri="{FF2B5EF4-FFF2-40B4-BE49-F238E27FC236}">
                    <a16:creationId xmlns:a16="http://schemas.microsoft.com/office/drawing/2014/main" id="{F82C8F3C-FC01-145D-BB72-1A35CAC2C149}"/>
                  </a:ext>
                </a:extLst>
              </p:cNvPr>
              <p:cNvSpPr>
                <a:spLocks noRot="1" noChangeAspect="1" noMove="1" noResize="1" noEditPoints="1" noAdjustHandles="1" noChangeArrowheads="1" noChangeShapeType="1" noTextEdit="1"/>
              </p:cNvSpPr>
              <p:nvPr/>
            </p:nvSpPr>
            <p:spPr>
              <a:xfrm>
                <a:off x="565036" y="99047"/>
                <a:ext cx="11118961" cy="1671696"/>
              </a:xfrm>
              <a:prstGeom prst="roundRect">
                <a:avLst/>
              </a:prstGeom>
              <a:blipFill>
                <a:blip r:embed="rId23"/>
                <a:stretch>
                  <a:fillRect l="-65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266198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8000" decel="28108" autoRev="1" fill="hold" nodeType="withEffect">
                                  <p:stCondLst>
                                    <p:cond delay="500"/>
                                  </p:stCondLst>
                                  <p:childTnLst>
                                    <p:animMotion origin="layout" path="M 3.33333E-6 0 L -0.04497 -0.00154 " pathEditMode="relative" rAng="0" ptsTypes="AA">
                                      <p:cBhvr>
                                        <p:cTn id="6" dur="500" fill="hold"/>
                                        <p:tgtEl>
                                          <p:spTgt spid="4"/>
                                        </p:tgtEl>
                                        <p:attrNameLst>
                                          <p:attrName>ppt_x</p:attrName>
                                          <p:attrName>ppt_y</p:attrName>
                                        </p:attrNameLst>
                                      </p:cBhvr>
                                      <p:rCtr x="-2240" y="-62"/>
                                    </p:animMotion>
                                  </p:childTnLst>
                                </p:cTn>
                              </p:par>
                              <p:par>
                                <p:cTn id="7" presetID="9" presetClass="entr" presetSubtype="0" fill="hold" nodeType="withEffect">
                                  <p:stCondLst>
                                    <p:cond delay="50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500"/>
                                        <p:tgtEl>
                                          <p:spTgt spid="2"/>
                                        </p:tgtEl>
                                      </p:cBhvr>
                                    </p:animEffect>
                                  </p:childTnLst>
                                </p:cTn>
                              </p:par>
                              <p:par>
                                <p:cTn id="10" presetID="63" presetClass="path" presetSubtype="0" accel="28000" decel="28108" autoRev="1" fill="hold" nodeType="withEffect">
                                  <p:stCondLst>
                                    <p:cond delay="500"/>
                                  </p:stCondLst>
                                  <p:childTnLst>
                                    <p:animMotion origin="layout" path="M 5E-6 -3.33333E-6 L 0.04336 0.00648 " pathEditMode="relative" rAng="0" ptsTypes="AA">
                                      <p:cBhvr>
                                        <p:cTn id="11" dur="500" fill="hold"/>
                                        <p:tgtEl>
                                          <p:spTgt spid="2"/>
                                        </p:tgtEl>
                                        <p:attrNameLst>
                                          <p:attrName>ppt_x</p:attrName>
                                          <p:attrName>ppt_y</p:attrName>
                                        </p:attrNameLst>
                                      </p:cBhvr>
                                      <p:rCtr x="2161" y="324"/>
                                    </p:animMotion>
                                  </p:childTnLst>
                                </p:cTn>
                              </p:par>
                              <p:par>
                                <p:cTn id="12" presetID="9" presetClass="entr" presetSubtype="0" fill="hold"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par>
                                <p:cTn id="15" presetID="63" presetClass="path" presetSubtype="0" accel="28000" decel="28108" autoRev="1" fill="hold" nodeType="withEffect">
                                  <p:stCondLst>
                                    <p:cond delay="500"/>
                                  </p:stCondLst>
                                  <p:childTnLst>
                                    <p:animMotion origin="layout" path="M -3.125E-6 -1.85185E-6 L -0.04974 -0.00278 " pathEditMode="relative" rAng="0" ptsTypes="AA">
                                      <p:cBhvr>
                                        <p:cTn id="16" dur="500" fill="hold"/>
                                        <p:tgtEl>
                                          <p:spTgt spid="3"/>
                                        </p:tgtEl>
                                        <p:attrNameLst>
                                          <p:attrName>ppt_x</p:attrName>
                                          <p:attrName>ppt_y</p:attrName>
                                        </p:attrNameLst>
                                      </p:cBhvr>
                                      <p:rCtr x="-2487" y="-139"/>
                                    </p:animMotion>
                                  </p:childTnLst>
                                </p:cTn>
                              </p:par>
                              <p:par>
                                <p:cTn id="17" presetID="10"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6" presetClass="emph" presetSubtype="0" autoRev="1" fill="hold" nodeType="withEffect">
                                  <p:stCondLst>
                                    <p:cond delay="500"/>
                                  </p:stCondLst>
                                  <p:childTnLst>
                                    <p:animScale>
                                      <p:cBhvr>
                                        <p:cTn id="21" dur="500" fill="hold"/>
                                        <p:tgtEl>
                                          <p:spTgt spid="16"/>
                                        </p:tgtEl>
                                      </p:cBhvr>
                                      <p:by x="0" y="0"/>
                                    </p:animScale>
                                  </p:childTnLst>
                                </p:cTn>
                              </p:par>
                              <p:par>
                                <p:cTn id="22" presetID="10" presetClass="entr" presetSubtype="0"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6" presetClass="emph" presetSubtype="0" autoRev="1" fill="hold" nodeType="withEffect">
                                  <p:stCondLst>
                                    <p:cond delay="500"/>
                                  </p:stCondLst>
                                  <p:childTnLst>
                                    <p:animScale>
                                      <p:cBhvr>
                                        <p:cTn id="26" dur="500" fill="hold"/>
                                        <p:tgtEl>
                                          <p:spTgt spid="15"/>
                                        </p:tgtEl>
                                      </p:cBhvr>
                                      <p:by x="0" y="0"/>
                                    </p:animScale>
                                  </p:childTnLst>
                                </p:cTn>
                              </p:par>
                              <p:par>
                                <p:cTn id="27" presetID="10" presetClass="entr" presetSubtype="0" fill="hold" nodeType="with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6" presetClass="emph" presetSubtype="0" autoRev="1" fill="hold" nodeType="withEffect">
                                  <p:stCondLst>
                                    <p:cond delay="500"/>
                                  </p:stCondLst>
                                  <p:childTnLst>
                                    <p:animScale>
                                      <p:cBhvr>
                                        <p:cTn id="31" dur="500" fill="hold"/>
                                        <p:tgtEl>
                                          <p:spTgt spid="17"/>
                                        </p:tgtEl>
                                      </p:cBhvr>
                                      <p:by x="0" y="0"/>
                                    </p:animScale>
                                  </p:childTnLst>
                                </p:cTn>
                              </p:par>
                              <p:par>
                                <p:cTn id="32" presetID="10" presetClass="entr" presetSubtype="0" fill="hold"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6" presetClass="emph" presetSubtype="0" autoRev="1" fill="hold" nodeType="withEffect">
                                  <p:stCondLst>
                                    <p:cond delay="500"/>
                                  </p:stCondLst>
                                  <p:childTnLst>
                                    <p:animScale>
                                      <p:cBhvr>
                                        <p:cTn id="36" dur="500" fill="hold"/>
                                        <p:tgtEl>
                                          <p:spTgt spid="20"/>
                                        </p:tgtEl>
                                      </p:cBhvr>
                                      <p:by x="0" y="0"/>
                                    </p:animScale>
                                  </p:childTnLst>
                                </p:cTn>
                              </p:par>
                              <p:par>
                                <p:cTn id="37" presetID="10" presetClass="entr" presetSubtype="0" fill="hold" nodeType="with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6" presetClass="emph" presetSubtype="0" autoRev="1" fill="hold" nodeType="withEffect">
                                  <p:stCondLst>
                                    <p:cond delay="500"/>
                                  </p:stCondLst>
                                  <p:childTnLst>
                                    <p:animScale>
                                      <p:cBhvr>
                                        <p:cTn id="41" dur="500" fill="hold"/>
                                        <p:tgtEl>
                                          <p:spTgt spid="19"/>
                                        </p:tgtEl>
                                      </p:cBhvr>
                                      <p:by x="0" y="0"/>
                                    </p:animScale>
                                  </p:childTnLst>
                                </p:cTn>
                              </p:par>
                              <p:par>
                                <p:cTn id="42" presetID="10" presetClass="entr" presetSubtype="0" fill="hold" nodeType="withEffect">
                                  <p:stCondLst>
                                    <p:cond delay="50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6" presetClass="emph" presetSubtype="0" autoRev="1" fill="hold" nodeType="withEffect">
                                  <p:stCondLst>
                                    <p:cond delay="500"/>
                                  </p:stCondLst>
                                  <p:childTnLst>
                                    <p:animScale>
                                      <p:cBhvr>
                                        <p:cTn id="46" dur="500" fill="hold"/>
                                        <p:tgtEl>
                                          <p:spTgt spid="18"/>
                                        </p:tgtEl>
                                      </p:cBhvr>
                                      <p:by x="0" y="0"/>
                                    </p:animScale>
                                  </p:childTnLst>
                                </p:cTn>
                              </p:par>
                              <p:par>
                                <p:cTn id="47" presetID="6" presetClass="emph" presetSubtype="0" autoRev="1" fill="hold" nodeType="withEffect">
                                  <p:stCondLst>
                                    <p:cond delay="500"/>
                                  </p:stCondLst>
                                  <p:childTnLst>
                                    <p:animScale>
                                      <p:cBhvr>
                                        <p:cTn id="48" dur="500" fill="hold"/>
                                        <p:tgtEl>
                                          <p:spTgt spid="5"/>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0"/>
                  </p:tgtEl>
                </p:cond>
              </p:nextCondLst>
            </p:seq>
            <p:seq concurrent="1" nextAc="seek">
              <p:cTn id="63" restart="whenNotActive" fill="hold" evtFilter="cancelBubble" nodeType="interactiveSeq">
                <p:stCondLst>
                  <p:cond evt="onClick" delay="0">
                    <p:tgtEl>
                      <p:spTgt spid="8"/>
                    </p:tgtEl>
                  </p:cond>
                </p:stCondLst>
                <p:endSync evt="end" delay="0">
                  <p:rtn val="all"/>
                </p:endSync>
                <p:childTnLst>
                  <p:par>
                    <p:cTn id="64" fill="hold">
                      <p:stCondLst>
                        <p:cond delay="0"/>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23" presetClass="entr" presetSubtype="16"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E5F5DC9-C10A-40E7-4973-E7327DF5E14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344452" y="5969000"/>
            <a:ext cx="2235200" cy="1244600"/>
          </a:xfrm>
          <a:prstGeom prst="rect">
            <a:avLst/>
          </a:prstGeom>
        </p:spPr>
      </p:pic>
      <p:pic>
        <p:nvPicPr>
          <p:cNvPr id="3" name="Graphic 2">
            <a:extLst>
              <a:ext uri="{FF2B5EF4-FFF2-40B4-BE49-F238E27FC236}">
                <a16:creationId xmlns:a16="http://schemas.microsoft.com/office/drawing/2014/main" id="{A40D6E72-F0FB-DA89-64CF-F6812AA1A3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084300" y="7560135"/>
            <a:ext cx="2171700" cy="1371600"/>
          </a:xfrm>
          <a:prstGeom prst="rect">
            <a:avLst/>
          </a:prstGeom>
        </p:spPr>
      </p:pic>
      <p:pic>
        <p:nvPicPr>
          <p:cNvPr id="4" name="Graphic 3">
            <a:extLst>
              <a:ext uri="{FF2B5EF4-FFF2-40B4-BE49-F238E27FC236}">
                <a16:creationId xmlns:a16="http://schemas.microsoft.com/office/drawing/2014/main" id="{C5834697-B849-11E3-993B-6CD78C08DC9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12800" y="-647700"/>
            <a:ext cx="2032000" cy="1295400"/>
          </a:xfrm>
          <a:prstGeom prst="rect">
            <a:avLst/>
          </a:prstGeom>
        </p:spPr>
      </p:pic>
      <p:grpSp>
        <p:nvGrpSpPr>
          <p:cNvPr id="5" name="Group 4">
            <a:extLst>
              <a:ext uri="{FF2B5EF4-FFF2-40B4-BE49-F238E27FC236}">
                <a16:creationId xmlns:a16="http://schemas.microsoft.com/office/drawing/2014/main" id="{59059D04-230E-25C0-F7AB-0027CF8CC0E3}"/>
              </a:ext>
            </a:extLst>
          </p:cNvPr>
          <p:cNvGrpSpPr/>
          <p:nvPr/>
        </p:nvGrpSpPr>
        <p:grpSpPr>
          <a:xfrm>
            <a:off x="10319255" y="2921000"/>
            <a:ext cx="4610120" cy="1845219"/>
            <a:chOff x="7800976" y="1924071"/>
            <a:chExt cx="4391024" cy="2225286"/>
          </a:xfrm>
          <a:solidFill>
            <a:schemeClr val="accent1">
              <a:lumMod val="40000"/>
              <a:lumOff val="60000"/>
            </a:schemeClr>
          </a:solidFill>
        </p:grpSpPr>
        <p:pic>
          <p:nvPicPr>
            <p:cNvPr id="6" name="Graphic 5">
              <a:extLst>
                <a:ext uri="{FF2B5EF4-FFF2-40B4-BE49-F238E27FC236}">
                  <a16:creationId xmlns:a16="http://schemas.microsoft.com/office/drawing/2014/main" id="{4238E78F-A353-986C-9273-C6642E93024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00976" y="1924071"/>
              <a:ext cx="4391024" cy="2225286"/>
            </a:xfrm>
            <a:prstGeom prst="rect">
              <a:avLst/>
            </a:prstGeom>
          </p:spPr>
        </p:pic>
        <p:pic>
          <p:nvPicPr>
            <p:cNvPr id="7" name="Graphic 6">
              <a:extLst>
                <a:ext uri="{FF2B5EF4-FFF2-40B4-BE49-F238E27FC236}">
                  <a16:creationId xmlns:a16="http://schemas.microsoft.com/office/drawing/2014/main" id="{19011A3C-740F-F4AC-844F-DC2B60A6A5A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830416" y="2371302"/>
              <a:ext cx="1590675" cy="904875"/>
            </a:xfrm>
            <a:prstGeom prst="rect">
              <a:avLst/>
            </a:prstGeom>
          </p:spPr>
        </p:pic>
      </p:grpSp>
      <p:pic>
        <p:nvPicPr>
          <p:cNvPr id="15" name="Graphic 14">
            <a:extLst>
              <a:ext uri="{FF2B5EF4-FFF2-40B4-BE49-F238E27FC236}">
                <a16:creationId xmlns:a16="http://schemas.microsoft.com/office/drawing/2014/main" id="{9D487838-1D54-9E73-800F-3C142429E7B9}"/>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40800" y="8026400"/>
            <a:ext cx="279400" cy="279400"/>
          </a:xfrm>
          <a:prstGeom prst="rect">
            <a:avLst/>
          </a:prstGeom>
        </p:spPr>
      </p:pic>
      <p:pic>
        <p:nvPicPr>
          <p:cNvPr id="16" name="Graphic 15">
            <a:extLst>
              <a:ext uri="{FF2B5EF4-FFF2-40B4-BE49-F238E27FC236}">
                <a16:creationId xmlns:a16="http://schemas.microsoft.com/office/drawing/2014/main" id="{2529A0E1-BD0B-104E-E104-2640004F929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128000" y="8369300"/>
            <a:ext cx="374064" cy="374064"/>
          </a:xfrm>
          <a:prstGeom prst="rect">
            <a:avLst/>
          </a:prstGeom>
        </p:spPr>
      </p:pic>
      <p:pic>
        <p:nvPicPr>
          <p:cNvPr id="17" name="Graphic 16">
            <a:extLst>
              <a:ext uri="{FF2B5EF4-FFF2-40B4-BE49-F238E27FC236}">
                <a16:creationId xmlns:a16="http://schemas.microsoft.com/office/drawing/2014/main" id="{5C64682D-47A2-B265-E388-681F3D4707A6}"/>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482617" y="8026400"/>
            <a:ext cx="374064" cy="374064"/>
          </a:xfrm>
          <a:prstGeom prst="rect">
            <a:avLst/>
          </a:prstGeom>
        </p:spPr>
      </p:pic>
      <p:pic>
        <p:nvPicPr>
          <p:cNvPr id="18" name="Graphic 17">
            <a:extLst>
              <a:ext uri="{FF2B5EF4-FFF2-40B4-BE49-F238E27FC236}">
                <a16:creationId xmlns:a16="http://schemas.microsoft.com/office/drawing/2014/main" id="{EA1B5C23-E099-685B-320C-81BA9A9957D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5488236" y="6105028"/>
            <a:ext cx="374064" cy="374064"/>
          </a:xfrm>
          <a:prstGeom prst="rect">
            <a:avLst/>
          </a:prstGeom>
        </p:spPr>
      </p:pic>
      <p:pic>
        <p:nvPicPr>
          <p:cNvPr id="19" name="Graphic 18">
            <a:extLst>
              <a:ext uri="{FF2B5EF4-FFF2-40B4-BE49-F238E27FC236}">
                <a16:creationId xmlns:a16="http://schemas.microsoft.com/office/drawing/2014/main" id="{F5238DAD-0EC1-ED1E-BDE6-5F901B7EBC66}"/>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2925377" y="5735389"/>
            <a:ext cx="279400" cy="279400"/>
          </a:xfrm>
          <a:prstGeom prst="rect">
            <a:avLst/>
          </a:prstGeom>
        </p:spPr>
      </p:pic>
      <p:pic>
        <p:nvPicPr>
          <p:cNvPr id="20" name="Graphic 19">
            <a:extLst>
              <a:ext uri="{FF2B5EF4-FFF2-40B4-BE49-F238E27FC236}">
                <a16:creationId xmlns:a16="http://schemas.microsoft.com/office/drawing/2014/main" id="{A3D6E1FA-EBA3-2665-3BD4-B244B93C4F7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915149" y="5810185"/>
            <a:ext cx="279400" cy="279400"/>
          </a:xfrm>
          <a:prstGeom prst="rect">
            <a:avLst/>
          </a:prstGeom>
        </p:spPr>
      </p:pic>
      <p:sp>
        <p:nvSpPr>
          <p:cNvPr id="25" name="Slide Number Placeholder 24">
            <a:extLst>
              <a:ext uri="{FF2B5EF4-FFF2-40B4-BE49-F238E27FC236}">
                <a16:creationId xmlns:a16="http://schemas.microsoft.com/office/drawing/2014/main" id="{9AE036FA-287F-1C2F-73BA-C2A1A5398226}"/>
              </a:ext>
            </a:extLst>
          </p:cNvPr>
          <p:cNvSpPr>
            <a:spLocks noGrp="1"/>
          </p:cNvSpPr>
          <p:nvPr>
            <p:ph type="sldNum" sz="quarter" idx="12"/>
          </p:nvPr>
        </p:nvSpPr>
        <p:spPr/>
        <p:txBody>
          <a:bodyPr/>
          <a:lstStyle/>
          <a:p>
            <a:fld id="{B86E1D2B-0CA4-49DE-8ACE-2DF230ACA4E4}" type="slidenum">
              <a:rPr lang="en-US" smtClean="0"/>
              <a:t>13</a:t>
            </a:fld>
            <a:endParaRPr lang="en-US"/>
          </a:p>
        </p:txBody>
      </p:sp>
      <p:pic>
        <p:nvPicPr>
          <p:cNvPr id="26" name="Picture 25">
            <a:hlinkClick r:id="rId15" action="ppaction://hlinksldjump"/>
            <a:extLst>
              <a:ext uri="{FF2B5EF4-FFF2-40B4-BE49-F238E27FC236}">
                <a16:creationId xmlns:a16="http://schemas.microsoft.com/office/drawing/2014/main" id="{E6A94027-0078-34D6-48AE-2EBB24CADD5D}"/>
              </a:ext>
            </a:extLst>
          </p:cNvPr>
          <p:cNvPicPr>
            <a:picLocks noChangeAspect="1"/>
          </p:cNvPicPr>
          <p:nvPr/>
        </p:nvPicPr>
        <p:blipFill>
          <a:blip r:embed="rId1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9261" y="5466896"/>
            <a:ext cx="1812824" cy="1602645"/>
          </a:xfrm>
          <a:prstGeom prst="rect">
            <a:avLst/>
          </a:prstGeom>
        </p:spPr>
      </p:pic>
      <mc:AlternateContent xmlns:mc="http://schemas.openxmlformats.org/markup-compatibility/2006" xmlns:a14="http://schemas.microsoft.com/office/drawing/2010/main">
        <mc:Choice Requires="a14">
          <p:sp>
            <p:nvSpPr>
              <p:cNvPr id="33" name="TextBox 32"/>
              <p:cNvSpPr txBox="1"/>
              <p:nvPr/>
            </p:nvSpPr>
            <p:spPr>
              <a:xfrm>
                <a:off x="1693563" y="2328863"/>
                <a:ext cx="8976086" cy="4030783"/>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Lời </a:t>
                </a:r>
                <a:r>
                  <a:rPr lang="en-US" sz="3200" b="1" dirty="0" err="1">
                    <a:solidFill>
                      <a:schemeClr val="bg1"/>
                    </a:solidFill>
                    <a:latin typeface="Times New Roman" panose="02020603050405020304" pitchFamily="18" charset="0"/>
                    <a:cs typeface="Times New Roman" panose="02020603050405020304" pitchFamily="18" charset="0"/>
                  </a:rPr>
                  <a:t>giải</a:t>
                </a:r>
                <a:endParaRPr lang="en-US" sz="3200" b="1"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T</a:t>
                </a:r>
                <a:r>
                  <a:rPr lang="vi-VN" sz="3200" dirty="0">
                    <a:solidFill>
                      <a:schemeClr val="bg1"/>
                    </a:solidFill>
                    <a:latin typeface="Times New Roman" panose="02020603050405020304" pitchFamily="18" charset="0"/>
                    <a:cs typeface="Times New Roman" panose="02020603050405020304" pitchFamily="18" charset="0"/>
                  </a:rPr>
                  <a:t>ứ giác </a:t>
                </a:r>
                <a:r>
                  <a:rPr lang="en-US" sz="3200" i="1" dirty="0" err="1">
                    <a:solidFill>
                      <a:schemeClr val="bg1"/>
                    </a:solidFill>
                    <a:latin typeface="Times New Roman" panose="02020603050405020304" pitchFamily="18" charset="0"/>
                    <a:cs typeface="Times New Roman" panose="02020603050405020304" pitchFamily="18" charset="0"/>
                  </a:rPr>
                  <a:t>ABCD</a:t>
                </a:r>
                <a:r>
                  <a:rPr lang="vi-VN" sz="3200" dirty="0">
                    <a:solidFill>
                      <a:schemeClr val="bg1"/>
                    </a:solidFill>
                    <a:latin typeface="Times New Roman" panose="02020603050405020304" pitchFamily="18" charset="0"/>
                    <a:cs typeface="Times New Roman" panose="02020603050405020304" pitchFamily="18" charset="0"/>
                  </a:rPr>
                  <a:t> nội tiếp đường tròn </a:t>
                </a:r>
                <a:r>
                  <a:rPr lang="en-US" sz="3200" dirty="0">
                    <a:solidFill>
                      <a:schemeClr val="bg1"/>
                    </a:solidFill>
                    <a:latin typeface="Times New Roman" panose="02020603050405020304" pitchFamily="18" charset="0"/>
                    <a:cs typeface="Times New Roman" panose="02020603050405020304" pitchFamily="18" charset="0"/>
                  </a:rPr>
                  <a:t>(</a:t>
                </a:r>
                <a:r>
                  <a:rPr lang="en-US" sz="3200" i="1" dirty="0">
                    <a:solidFill>
                      <a:schemeClr val="bg1"/>
                    </a:solidFill>
                    <a:latin typeface="Times New Roman" panose="02020603050405020304" pitchFamily="18" charset="0"/>
                    <a:cs typeface="Times New Roman" panose="02020603050405020304" pitchFamily="18" charset="0"/>
                  </a:rPr>
                  <a:t>O</a:t>
                </a:r>
                <a:r>
                  <a:rPr lang="en-US" sz="3200" dirty="0">
                    <a:solidFill>
                      <a:schemeClr val="bg1"/>
                    </a:solidFill>
                    <a:latin typeface="Times New Roman" panose="02020603050405020304" pitchFamily="18" charset="0"/>
                    <a:cs typeface="Times New Roman" panose="02020603050405020304" pitchFamily="18" charset="0"/>
                  </a:rPr>
                  <a:t>)</a:t>
                </a:r>
                <a:r>
                  <a:rPr lang="vi-VN" sz="3200" dirty="0">
                    <a:solidFill>
                      <a:schemeClr val="bg1"/>
                    </a:solidFill>
                    <a:latin typeface="Times New Roman" panose="02020603050405020304" pitchFamily="18" charset="0"/>
                    <a:cs typeface="Times New Roman" panose="02020603050405020304" pitchFamily="18" charset="0"/>
                  </a:rPr>
                  <a:t>  và</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smtClean="0">
                            <a:solidFill>
                              <a:schemeClr val="bg1"/>
                            </a:solidFill>
                            <a:latin typeface="Cambria Math" panose="02040503050406030204" pitchFamily="18" charset="0"/>
                          </a:rPr>
                        </m:ctrlPr>
                      </m:accPr>
                      <m:e>
                        <m:r>
                          <m:rPr>
                            <m:nor/>
                          </m:rPr>
                          <a:rPr lang="en-US" sz="3200" i="1">
                            <a:solidFill>
                              <a:schemeClr val="bg1"/>
                            </a:solidFill>
                            <a:latin typeface="Times New Roman" panose="02020603050405020304" pitchFamily="18" charset="0"/>
                            <a:cs typeface="Times New Roman" panose="02020603050405020304" pitchFamily="18" charset="0"/>
                          </a:rPr>
                          <m:t>A</m:t>
                        </m:r>
                      </m:e>
                    </m:acc>
                    <m:r>
                      <a:rPr lang="en-US" sz="3200" b="0" i="1" smtClean="0">
                        <a:solidFill>
                          <a:schemeClr val="bg1"/>
                        </a:solidFill>
                        <a:latin typeface="Cambria Math" panose="020405030504060302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8</m:t>
                    </m:r>
                    <m:r>
                      <m:rPr>
                        <m:nor/>
                      </m:rPr>
                      <a:rPr lang="vi-VN" sz="3200" i="0">
                        <a:solidFill>
                          <a:schemeClr val="bg1"/>
                        </a:solidFill>
                        <a:latin typeface="Times New Roman" panose="02020603050405020304" pitchFamily="18" charset="0"/>
                        <a:cs typeface="Times New Roman" panose="02020603050405020304" pitchFamily="18" charset="0"/>
                      </a:rPr>
                      <m:t>0</m:t>
                    </m:r>
                    <m:r>
                      <m:rPr>
                        <m:nor/>
                      </m:rPr>
                      <a:rPr lang="vi-VN" sz="3200" i="0">
                        <a:solidFill>
                          <a:schemeClr val="bg1"/>
                        </a:solidFill>
                        <a:latin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Số đo góc</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smtClean="0">
                            <a:solidFill>
                              <a:schemeClr val="bg1"/>
                            </a:solidFill>
                            <a:latin typeface="Cambria Math" panose="02040503050406030204" pitchFamily="18" charset="0"/>
                          </a:rPr>
                        </m:ctrlPr>
                      </m:accPr>
                      <m:e>
                        <m:r>
                          <m:rPr>
                            <m:nor/>
                          </m:rPr>
                          <a:rPr lang="en-US" sz="3200" i="1">
                            <a:solidFill>
                              <a:schemeClr val="bg1"/>
                            </a:solidFill>
                            <a:latin typeface="Times New Roman" panose="02020603050405020304" pitchFamily="18" charset="0"/>
                            <a:cs typeface="Times New Roman" panose="02020603050405020304" pitchFamily="18" charset="0"/>
                          </a:rPr>
                          <m:t>C</m:t>
                        </m:r>
                      </m:e>
                    </m:acc>
                  </m:oMath>
                </a14:m>
                <a:r>
                  <a:rPr lang="vi-VN" sz="3200" dirty="0">
                    <a:solidFill>
                      <a:schemeClr val="bg1"/>
                    </a:solidFill>
                    <a:latin typeface="Times New Roman" panose="02020603050405020304" pitchFamily="18" charset="0"/>
                    <a:cs typeface="Times New Roman" panose="02020603050405020304" pitchFamily="18" charset="0"/>
                  </a:rPr>
                  <a:t> là</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i="1">
                            <a:solidFill>
                              <a:schemeClr val="bg1"/>
                            </a:solidFill>
                            <a:latin typeface="Times New Roman" panose="02020603050405020304" pitchFamily="18" charset="0"/>
                            <a:cs typeface="Times New Roman" panose="02020603050405020304" pitchFamily="18" charset="0"/>
                          </a:rPr>
                          <m:t>A</m:t>
                        </m:r>
                      </m:e>
                    </m:acc>
                    <m:r>
                      <m:rPr>
                        <m:nor/>
                      </m:rPr>
                      <a:rPr lang="en-US" sz="3200" b="0" i="0" smtClean="0">
                        <a:solidFill>
                          <a:schemeClr val="bg1"/>
                        </a:solidFill>
                        <a:latin typeface="Cambria Math" panose="02040503050406030204" pitchFamily="18" charset="0"/>
                      </a:rPr>
                      <m:t> </m:t>
                    </m:r>
                    <m:r>
                      <m:rPr>
                        <m:nor/>
                      </m:rPr>
                      <a:rPr lang="en-US" sz="3200" b="0" i="0" smtClean="0">
                        <a:solidFill>
                          <a:schemeClr val="bg1"/>
                        </a:solidFill>
                        <a:latin typeface="Times New Roman" panose="02020603050405020304" pitchFamily="18" charset="0"/>
                        <a:cs typeface="Times New Roman" panose="02020603050405020304" pitchFamily="18" charset="0"/>
                      </a:rPr>
                      <m:t>+ </m:t>
                    </m:r>
                    <m:acc>
                      <m:accPr>
                        <m:chr m:val="̂"/>
                        <m:ctrlPr>
                          <a:rPr lang="vi-VN" sz="3200" i="1">
                            <a:solidFill>
                              <a:schemeClr val="bg1"/>
                            </a:solidFill>
                            <a:latin typeface="Cambria Math" panose="02040503050406030204" pitchFamily="18" charset="0"/>
                          </a:rPr>
                        </m:ctrlPr>
                      </m:accPr>
                      <m:e>
                        <m:r>
                          <m:rPr>
                            <m:nor/>
                          </m:rPr>
                          <a:rPr lang="en-US" sz="3200" b="0" i="1" smtClean="0">
                            <a:solidFill>
                              <a:schemeClr val="bg1"/>
                            </a:solidFill>
                            <a:latin typeface="Times New Roman" panose="02020603050405020304" pitchFamily="18" charset="0"/>
                            <a:cs typeface="Times New Roman" panose="02020603050405020304" pitchFamily="18" charset="0"/>
                          </a:rPr>
                          <m:t>C</m:t>
                        </m:r>
                      </m:e>
                    </m:acc>
                    <m:r>
                      <a:rPr lang="en-US" sz="3200" b="0" i="1" smtClean="0">
                        <a:solidFill>
                          <a:schemeClr val="bg1"/>
                        </a:solidFill>
                        <a:latin typeface="Cambria Math" panose="020405030504060302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cs typeface="Times New Roman" panose="02020603050405020304" pitchFamily="18" charset="0"/>
                      </a:rPr>
                      <m:t>18</m:t>
                    </m:r>
                    <m:r>
                      <m:rPr>
                        <m:nor/>
                      </m:rPr>
                      <a:rPr lang="vi-VN" sz="3200" i="0">
                        <a:solidFill>
                          <a:schemeClr val="bg1"/>
                        </a:solidFill>
                        <a:latin typeface="Times New Roman" panose="02020603050405020304" pitchFamily="18" charset="0"/>
                        <a:cs typeface="Times New Roman" panose="02020603050405020304" pitchFamily="18" charset="0"/>
                      </a:rPr>
                      <m:t>0</m:t>
                    </m:r>
                    <m:r>
                      <m:rPr>
                        <m:nor/>
                      </m:rPr>
                      <a:rPr lang="vi-VN" sz="3200" i="0">
                        <a:solidFill>
                          <a:schemeClr val="bg1"/>
                        </a:solidFill>
                        <a:latin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p>
              <a:p>
                <a14:m>
                  <m:oMath xmlns:m="http://schemas.openxmlformats.org/officeDocument/2006/math">
                    <m:r>
                      <m:rPr>
                        <m:nor/>
                      </m:rPr>
                      <a:rPr lang="en-US" sz="3200" b="0" i="0" smtClean="0">
                        <a:solidFill>
                          <a:schemeClr val="bg1"/>
                        </a:solidFill>
                        <a:latin typeface="Times New Roman" panose="02020603050405020304" pitchFamily="18" charset="0"/>
                        <a:cs typeface="Times New Roman" panose="02020603050405020304" pitchFamily="18" charset="0"/>
                      </a:rPr>
                      <m:t>                         </m:t>
                    </m:r>
                    <m:acc>
                      <m:accPr>
                        <m:chr m:val="̂"/>
                        <m:ctrlPr>
                          <a:rPr lang="vi-VN" sz="3200" i="1">
                            <a:solidFill>
                              <a:schemeClr val="bg1"/>
                            </a:solidFill>
                            <a:latin typeface="Cambria Math" panose="02040503050406030204" pitchFamily="18" charset="0"/>
                          </a:rPr>
                        </m:ctrlPr>
                      </m:accPr>
                      <m:e>
                        <m:r>
                          <m:rPr>
                            <m:nor/>
                          </m:rPr>
                          <a:rPr lang="en-US" sz="3200" i="1">
                            <a:solidFill>
                              <a:schemeClr val="bg1"/>
                            </a:solidFill>
                            <a:latin typeface="Times New Roman" panose="02020603050405020304" pitchFamily="18" charset="0"/>
                            <a:cs typeface="Times New Roman" panose="02020603050405020304" pitchFamily="18" charset="0"/>
                          </a:rPr>
                          <m:t>C</m:t>
                        </m:r>
                      </m:e>
                    </m:acc>
                    <m:r>
                      <m:rPr>
                        <m:nor/>
                      </m:rPr>
                      <a:rPr lang="en-US" sz="3200" b="0" i="0" smtClean="0">
                        <a:solidFill>
                          <a:schemeClr val="bg1"/>
                        </a:solidFill>
                        <a:latin typeface="Cambria Math" panose="020405030504060302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18</m:t>
                    </m:r>
                    <m:r>
                      <m:rPr>
                        <m:nor/>
                      </m:rPr>
                      <a:rPr lang="vi-VN" sz="3200" i="0">
                        <a:solidFill>
                          <a:schemeClr val="bg1"/>
                        </a:solidFill>
                        <a:latin typeface="Times New Roman" panose="02020603050405020304" pitchFamily="18" charset="0"/>
                        <a:cs typeface="Times New Roman" panose="02020603050405020304" pitchFamily="18" charset="0"/>
                      </a:rPr>
                      <m:t>0</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acc>
                      <m:accPr>
                        <m:chr m:val="̂"/>
                        <m:ctrlPr>
                          <a:rPr lang="vi-VN" sz="3200" i="1">
                            <a:solidFill>
                              <a:schemeClr val="bg1"/>
                            </a:solidFill>
                            <a:latin typeface="Cambria Math" panose="02040503050406030204" pitchFamily="18" charset="0"/>
                          </a:rPr>
                        </m:ctrlPr>
                      </m:accPr>
                      <m:e>
                        <m:r>
                          <m:rPr>
                            <m:nor/>
                          </m:rPr>
                          <a:rPr lang="en-US" sz="3200" i="1">
                            <a:solidFill>
                              <a:schemeClr val="bg1"/>
                            </a:solidFill>
                            <a:latin typeface="Times New Roman" panose="02020603050405020304" pitchFamily="18" charset="0"/>
                            <a:cs typeface="Times New Roman" panose="02020603050405020304" pitchFamily="18" charset="0"/>
                          </a:rPr>
                          <m:t>A</m:t>
                        </m:r>
                      </m:e>
                    </m:acc>
                    <m:r>
                      <a:rPr lang="en-US" sz="3200" b="0" i="1" smtClean="0">
                        <a:solidFill>
                          <a:schemeClr val="bg1"/>
                        </a:solidFill>
                        <a:latin typeface="Cambria Math" panose="02040503050406030204" pitchFamily="18" charset="0"/>
                      </a:rPr>
                      <m:t> </m:t>
                    </m:r>
                    <m:r>
                      <m:rPr>
                        <m:nor/>
                      </m:rPr>
                      <a:rPr lang="en-US" sz="3200" b="0" i="0" smtClean="0">
                        <a:solidFill>
                          <a:schemeClr val="bg1"/>
                        </a:solidFill>
                        <a:latin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bg1"/>
                        </a:solidFill>
                        <a:latin typeface="Times New Roman" panose="02020603050405020304" pitchFamily="18" charset="0"/>
                        <a:cs typeface="Times New Roman" panose="02020603050405020304" pitchFamily="18" charset="0"/>
                      </a:rPr>
                      <m:t>18</m:t>
                    </m:r>
                    <m:r>
                      <m:rPr>
                        <m:nor/>
                      </m:rPr>
                      <a:rPr lang="vi-VN" sz="3200" i="0">
                        <a:solidFill>
                          <a:schemeClr val="bg1"/>
                        </a:solidFill>
                        <a:latin typeface="Times New Roman" panose="02020603050405020304" pitchFamily="18" charset="0"/>
                        <a:cs typeface="Times New Roman" panose="02020603050405020304" pitchFamily="18" charset="0"/>
                      </a:rPr>
                      <m:t>0</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8</m:t>
                    </m:r>
                    <m:r>
                      <m:rPr>
                        <m:nor/>
                      </m:rPr>
                      <a:rPr lang="vi-VN" sz="3200" i="0">
                        <a:solidFill>
                          <a:schemeClr val="bg1"/>
                        </a:solidFill>
                        <a:latin typeface="Times New Roman" panose="02020603050405020304" pitchFamily="18" charset="0"/>
                        <a:cs typeface="Times New Roman" panose="02020603050405020304" pitchFamily="18" charset="0"/>
                      </a:rPr>
                      <m:t>0</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1</m:t>
                    </m:r>
                    <m:r>
                      <m:rPr>
                        <m:nor/>
                      </m:rPr>
                      <a:rPr lang="en-US" sz="3200" b="0" i="0" smtClean="0">
                        <a:solidFill>
                          <a:schemeClr val="bg1"/>
                        </a:solidFill>
                        <a:latin typeface="Times New Roman" panose="02020603050405020304" pitchFamily="18" charset="0"/>
                        <a:cs typeface="Times New Roman" panose="02020603050405020304" pitchFamily="18" charset="0"/>
                      </a:rPr>
                      <m:t>0</m:t>
                    </m:r>
                    <m:r>
                      <m:rPr>
                        <m:nor/>
                      </m:rPr>
                      <a:rPr lang="vi-VN" sz="3200" i="0">
                        <a:solidFill>
                          <a:schemeClr val="bg1"/>
                        </a:solidFill>
                        <a:latin typeface="Times New Roman" panose="02020603050405020304" pitchFamily="18" charset="0"/>
                        <a:cs typeface="Times New Roman" panose="02020603050405020304" pitchFamily="18" charset="0"/>
                      </a:rPr>
                      <m:t>0</m:t>
                    </m:r>
                    <m:r>
                      <m:rPr>
                        <m:nor/>
                      </m:rPr>
                      <a:rPr lang="vi-VN" sz="3200" i="0">
                        <a:solidFill>
                          <a:schemeClr val="bg1"/>
                        </a:solidFill>
                        <a:latin typeface="Times New Roman" panose="02020603050405020304" pitchFamily="18" charset="0"/>
                        <a:cs typeface="Times New Roman" panose="02020603050405020304" pitchFamily="18" charset="0"/>
                      </a:rPr>
                      <m:t>°</m:t>
                    </m:r>
                  </m:oMath>
                </a14:m>
                <a:endParaRPr lang="vi-VN" sz="3200" dirty="0">
                  <a:solidFill>
                    <a:schemeClr val="bg1"/>
                  </a:solidFill>
                  <a:latin typeface="Times New Roman" panose="02020603050405020304" pitchFamily="18" charset="0"/>
                  <a:cs typeface="Times New Roman" panose="02020603050405020304" pitchFamily="18" charset="0"/>
                </a:endParaRPr>
              </a:p>
              <a:p>
                <a:r>
                  <a:rPr lang="vi-VN" sz="3200" dirty="0">
                    <a:solidFill>
                      <a:schemeClr val="bg1"/>
                    </a:solidFill>
                    <a:latin typeface="Times New Roman" panose="02020603050405020304" pitchFamily="18" charset="0"/>
                    <a:cs typeface="Times New Roman" panose="02020603050405020304" pitchFamily="18" charset="0"/>
                  </a:rPr>
                  <a:t> </a:t>
                </a:r>
              </a:p>
              <a:p>
                <a:endParaRPr lang="en-US" sz="3200" dirty="0">
                  <a:solidFill>
                    <a:schemeClr val="bg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693563" y="2328863"/>
                <a:ext cx="8976086" cy="4030783"/>
              </a:xfrm>
              <a:prstGeom prst="rect">
                <a:avLst/>
              </a:prstGeom>
              <a:blipFill>
                <a:blip r:embed="rId17"/>
                <a:stretch>
                  <a:fillRect l="-1766" t="-2118" r="-17052"/>
                </a:stretch>
              </a:blipFill>
            </p:spPr>
            <p:txBody>
              <a:bodyPr/>
              <a:lstStyle/>
              <a:p>
                <a:r>
                  <a:rPr lang="en-US">
                    <a:noFill/>
                  </a:rPr>
                  <a:t> </a:t>
                </a:r>
              </a:p>
            </p:txBody>
          </p:sp>
        </mc:Fallback>
      </mc:AlternateContent>
      <p:sp>
        <p:nvSpPr>
          <p:cNvPr id="61" name="Rectangle 1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3" name="Rectangle 2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30" name="Rectangle: Rounded Corners 12">
                <a:extLst>
                  <a:ext uri="{FF2B5EF4-FFF2-40B4-BE49-F238E27FC236}">
                    <a16:creationId xmlns:a16="http://schemas.microsoft.com/office/drawing/2014/main" id="{F82C8F3C-FC01-145D-BB72-1A35CAC2C149}"/>
                  </a:ext>
                </a:extLst>
              </p:cNvPr>
              <p:cNvSpPr/>
              <p:nvPr/>
            </p:nvSpPr>
            <p:spPr>
              <a:xfrm>
                <a:off x="811774" y="302243"/>
                <a:ext cx="11118961" cy="167169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rPr>
                  <a:t>Câu 3: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 tứ giác </a:t>
                </a:r>
                <a:r>
                  <a:rPr lang="en-US" sz="3200" b="1"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ABCD</a:t>
                </a:r>
                <a:r>
                  <a:rPr lang="vi-VN" sz="32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nội tiếp đường tròn </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b="1" i="1" smtClean="0">
                            <a:solidFill>
                              <a:srgbClr val="0000FF"/>
                            </a:solidFill>
                            <a:latin typeface="Cambria Math" panose="02040503050406030204" pitchFamily="18" charset="0"/>
                          </a:rPr>
                        </m:ctrlPr>
                      </m:accPr>
                      <m:e>
                        <m:r>
                          <m:rPr>
                            <m:nor/>
                          </m:rPr>
                          <a:rPr lang="en-US" sz="3200" b="1" i="1" smtClean="0">
                            <a:solidFill>
                              <a:srgbClr val="0000FF"/>
                            </a:solidFill>
                            <a:latin typeface="Times New Roman" panose="02020603050405020304" pitchFamily="18" charset="0"/>
                            <a:cs typeface="Times New Roman" panose="02020603050405020304" pitchFamily="18" charset="0"/>
                          </a:rPr>
                          <m:t>A</m:t>
                        </m:r>
                      </m:e>
                    </m:acc>
                    <m:r>
                      <m:rPr>
                        <m:nor/>
                      </m:rPr>
                      <a:rPr lang="vi-VN" sz="3200" b="1" i="0">
                        <a:solidFill>
                          <a:srgbClr val="0000FF"/>
                        </a:solidFill>
                        <a:latin typeface="Times New Roman" panose="02020603050405020304" pitchFamily="18" charset="0"/>
                        <a:cs typeface="Times New Roman" panose="02020603050405020304" pitchFamily="18" charset="0"/>
                      </a:rPr>
                      <m:t>=</m:t>
                    </m:r>
                    <m:r>
                      <m:rPr>
                        <m:nor/>
                      </m:rPr>
                      <a:rPr lang="en-US" sz="3200" b="1" i="0" smtClean="0">
                        <a:solidFill>
                          <a:srgbClr val="0000FF"/>
                        </a:solidFill>
                        <a:latin typeface="Times New Roman" panose="02020603050405020304" pitchFamily="18" charset="0"/>
                        <a:cs typeface="Times New Roman" panose="02020603050405020304" pitchFamily="18" charset="0"/>
                      </a:rPr>
                      <m:t>8</m:t>
                    </m:r>
                    <m:r>
                      <m:rPr>
                        <m:nor/>
                      </m:rPr>
                      <a:rPr lang="vi-VN" sz="3200" b="1" i="0">
                        <a:solidFill>
                          <a:srgbClr val="0000FF"/>
                        </a:solidFill>
                        <a:latin typeface="Times New Roman" panose="02020603050405020304" pitchFamily="18" charset="0"/>
                        <a:cs typeface="Times New Roman" panose="02020603050405020304" pitchFamily="18" charset="0"/>
                      </a:rPr>
                      <m:t>0</m:t>
                    </m:r>
                    <m:r>
                      <m:rPr>
                        <m:nor/>
                      </m:rPr>
                      <a:rPr lang="vi-VN" sz="3200" b="1" i="0">
                        <a:solidFill>
                          <a:srgbClr val="0000FF"/>
                        </a:solidFill>
                        <a:latin typeface="Times New Roman" panose="02020603050405020304" pitchFamily="18" charset="0"/>
                        <a:cs typeface="Times New Roman" panose="02020603050405020304" pitchFamily="18" charset="0"/>
                      </a:rPr>
                      <m:t>°</m:t>
                    </m:r>
                  </m:oMath>
                </a14:m>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defRPr/>
                </a:pP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 đo góc</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b="1" i="1">
                            <a:solidFill>
                              <a:srgbClr val="0000FF"/>
                            </a:solidFill>
                            <a:latin typeface="Cambria Math" panose="02040503050406030204" pitchFamily="18" charset="0"/>
                          </a:rPr>
                        </m:ctrlPr>
                      </m:accPr>
                      <m:e>
                        <m:r>
                          <m:rPr>
                            <m:nor/>
                          </m:rPr>
                          <a:rPr lang="en-US" sz="3200" b="1" i="1" smtClean="0">
                            <a:solidFill>
                              <a:srgbClr val="0000FF"/>
                            </a:solidFill>
                            <a:latin typeface="Times New Roman" panose="02020603050405020304" pitchFamily="18" charset="0"/>
                            <a:cs typeface="Times New Roman" panose="02020603050405020304" pitchFamily="18" charset="0"/>
                          </a:rPr>
                          <m:t>C</m:t>
                        </m:r>
                      </m:e>
                    </m:acc>
                  </m:oMath>
                </a14:m>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là</a:t>
                </a:r>
                <a:endParaRPr lang="en-US" sz="32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endParaRPr>
              </a:p>
            </p:txBody>
          </p:sp>
        </mc:Choice>
        <mc:Fallback xmlns="">
          <p:sp>
            <p:nvSpPr>
              <p:cNvPr id="30" name="Rectangle: Rounded Corners 12">
                <a:extLst>
                  <a:ext uri="{FF2B5EF4-FFF2-40B4-BE49-F238E27FC236}">
                    <a16:creationId xmlns:a16="http://schemas.microsoft.com/office/drawing/2014/main" id="{F82C8F3C-FC01-145D-BB72-1A35CAC2C149}"/>
                  </a:ext>
                </a:extLst>
              </p:cNvPr>
              <p:cNvSpPr>
                <a:spLocks noRot="1" noChangeAspect="1" noMove="1" noResize="1" noEditPoints="1" noAdjustHandles="1" noChangeArrowheads="1" noChangeShapeType="1" noTextEdit="1"/>
              </p:cNvSpPr>
              <p:nvPr/>
            </p:nvSpPr>
            <p:spPr>
              <a:xfrm>
                <a:off x="811774" y="302243"/>
                <a:ext cx="11118961" cy="1671696"/>
              </a:xfrm>
              <a:prstGeom prst="roundRect">
                <a:avLst/>
              </a:prstGeom>
              <a:blipFill>
                <a:blip r:embed="rId18"/>
                <a:stretch>
                  <a:fillRect l="-65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1156068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8000" decel="28108" autoRev="1" fill="hold" nodeType="withEffect">
                                  <p:stCondLst>
                                    <p:cond delay="500"/>
                                  </p:stCondLst>
                                  <p:childTnLst>
                                    <p:animMotion origin="layout" path="M 3.33333E-6 0 L -0.04497 -0.00154 " pathEditMode="relative" rAng="0" ptsTypes="AA">
                                      <p:cBhvr>
                                        <p:cTn id="6" dur="500" fill="hold"/>
                                        <p:tgtEl>
                                          <p:spTgt spid="4"/>
                                        </p:tgtEl>
                                        <p:attrNameLst>
                                          <p:attrName>ppt_x</p:attrName>
                                          <p:attrName>ppt_y</p:attrName>
                                        </p:attrNameLst>
                                      </p:cBhvr>
                                      <p:rCtr x="-2240" y="-62"/>
                                    </p:animMotion>
                                  </p:childTnLst>
                                </p:cTn>
                              </p:par>
                              <p:par>
                                <p:cTn id="7" presetID="9" presetClass="entr" presetSubtype="0" fill="hold" nodeType="withEffect">
                                  <p:stCondLst>
                                    <p:cond delay="50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500"/>
                                        <p:tgtEl>
                                          <p:spTgt spid="2"/>
                                        </p:tgtEl>
                                      </p:cBhvr>
                                    </p:animEffect>
                                  </p:childTnLst>
                                </p:cTn>
                              </p:par>
                              <p:par>
                                <p:cTn id="10" presetID="63" presetClass="path" presetSubtype="0" accel="28000" decel="28108" autoRev="1" fill="hold" nodeType="withEffect">
                                  <p:stCondLst>
                                    <p:cond delay="500"/>
                                  </p:stCondLst>
                                  <p:childTnLst>
                                    <p:animMotion origin="layout" path="M 5E-6 -3.33333E-6 L 0.04336 0.00648 " pathEditMode="relative" rAng="0" ptsTypes="AA">
                                      <p:cBhvr>
                                        <p:cTn id="11" dur="500" fill="hold"/>
                                        <p:tgtEl>
                                          <p:spTgt spid="2"/>
                                        </p:tgtEl>
                                        <p:attrNameLst>
                                          <p:attrName>ppt_x</p:attrName>
                                          <p:attrName>ppt_y</p:attrName>
                                        </p:attrNameLst>
                                      </p:cBhvr>
                                      <p:rCtr x="2161" y="324"/>
                                    </p:animMotion>
                                  </p:childTnLst>
                                </p:cTn>
                              </p:par>
                              <p:par>
                                <p:cTn id="12" presetID="9" presetClass="entr" presetSubtype="0" fill="hold"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par>
                                <p:cTn id="15" presetID="63" presetClass="path" presetSubtype="0" accel="28000" decel="28108" autoRev="1" fill="hold" nodeType="withEffect">
                                  <p:stCondLst>
                                    <p:cond delay="500"/>
                                  </p:stCondLst>
                                  <p:childTnLst>
                                    <p:animMotion origin="layout" path="M -3.125E-6 -1.85185E-6 L -0.04974 -0.00278 " pathEditMode="relative" rAng="0" ptsTypes="AA">
                                      <p:cBhvr>
                                        <p:cTn id="16" dur="500" fill="hold"/>
                                        <p:tgtEl>
                                          <p:spTgt spid="3"/>
                                        </p:tgtEl>
                                        <p:attrNameLst>
                                          <p:attrName>ppt_x</p:attrName>
                                          <p:attrName>ppt_y</p:attrName>
                                        </p:attrNameLst>
                                      </p:cBhvr>
                                      <p:rCtr x="-2487" y="-139"/>
                                    </p:animMotion>
                                  </p:childTnLst>
                                </p:cTn>
                              </p:par>
                              <p:par>
                                <p:cTn id="17" presetID="10"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6" presetClass="emph" presetSubtype="0" autoRev="1" fill="hold" nodeType="withEffect">
                                  <p:stCondLst>
                                    <p:cond delay="500"/>
                                  </p:stCondLst>
                                  <p:childTnLst>
                                    <p:animScale>
                                      <p:cBhvr>
                                        <p:cTn id="21" dur="500" fill="hold"/>
                                        <p:tgtEl>
                                          <p:spTgt spid="16"/>
                                        </p:tgtEl>
                                      </p:cBhvr>
                                      <p:by x="0" y="0"/>
                                    </p:animScale>
                                  </p:childTnLst>
                                </p:cTn>
                              </p:par>
                              <p:par>
                                <p:cTn id="22" presetID="10" presetClass="entr" presetSubtype="0"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6" presetClass="emph" presetSubtype="0" autoRev="1" fill="hold" nodeType="withEffect">
                                  <p:stCondLst>
                                    <p:cond delay="500"/>
                                  </p:stCondLst>
                                  <p:childTnLst>
                                    <p:animScale>
                                      <p:cBhvr>
                                        <p:cTn id="26" dur="500" fill="hold"/>
                                        <p:tgtEl>
                                          <p:spTgt spid="15"/>
                                        </p:tgtEl>
                                      </p:cBhvr>
                                      <p:by x="0" y="0"/>
                                    </p:animScale>
                                  </p:childTnLst>
                                </p:cTn>
                              </p:par>
                              <p:par>
                                <p:cTn id="27" presetID="10" presetClass="entr" presetSubtype="0" fill="hold" nodeType="with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6" presetClass="emph" presetSubtype="0" autoRev="1" fill="hold" nodeType="withEffect">
                                  <p:stCondLst>
                                    <p:cond delay="500"/>
                                  </p:stCondLst>
                                  <p:childTnLst>
                                    <p:animScale>
                                      <p:cBhvr>
                                        <p:cTn id="31" dur="500" fill="hold"/>
                                        <p:tgtEl>
                                          <p:spTgt spid="17"/>
                                        </p:tgtEl>
                                      </p:cBhvr>
                                      <p:by x="0" y="0"/>
                                    </p:animScale>
                                  </p:childTnLst>
                                </p:cTn>
                              </p:par>
                              <p:par>
                                <p:cTn id="32" presetID="10" presetClass="entr" presetSubtype="0" fill="hold"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6" presetClass="emph" presetSubtype="0" autoRev="1" fill="hold" nodeType="withEffect">
                                  <p:stCondLst>
                                    <p:cond delay="500"/>
                                  </p:stCondLst>
                                  <p:childTnLst>
                                    <p:animScale>
                                      <p:cBhvr>
                                        <p:cTn id="36" dur="500" fill="hold"/>
                                        <p:tgtEl>
                                          <p:spTgt spid="20"/>
                                        </p:tgtEl>
                                      </p:cBhvr>
                                      <p:by x="0" y="0"/>
                                    </p:animScale>
                                  </p:childTnLst>
                                </p:cTn>
                              </p:par>
                              <p:par>
                                <p:cTn id="37" presetID="10" presetClass="entr" presetSubtype="0" fill="hold" nodeType="with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6" presetClass="emph" presetSubtype="0" autoRev="1" fill="hold" nodeType="withEffect">
                                  <p:stCondLst>
                                    <p:cond delay="500"/>
                                  </p:stCondLst>
                                  <p:childTnLst>
                                    <p:animScale>
                                      <p:cBhvr>
                                        <p:cTn id="41" dur="500" fill="hold"/>
                                        <p:tgtEl>
                                          <p:spTgt spid="19"/>
                                        </p:tgtEl>
                                      </p:cBhvr>
                                      <p:by x="0" y="0"/>
                                    </p:animScale>
                                  </p:childTnLst>
                                </p:cTn>
                              </p:par>
                              <p:par>
                                <p:cTn id="42" presetID="10" presetClass="entr" presetSubtype="0" fill="hold" nodeType="withEffect">
                                  <p:stCondLst>
                                    <p:cond delay="50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6" presetClass="emph" presetSubtype="0" autoRev="1" fill="hold" nodeType="withEffect">
                                  <p:stCondLst>
                                    <p:cond delay="500"/>
                                  </p:stCondLst>
                                  <p:childTnLst>
                                    <p:animScale>
                                      <p:cBhvr>
                                        <p:cTn id="46" dur="500" fill="hold"/>
                                        <p:tgtEl>
                                          <p:spTgt spid="18"/>
                                        </p:tgtEl>
                                      </p:cBhvr>
                                      <p:by x="0" y="0"/>
                                    </p:animScale>
                                  </p:childTnLst>
                                </p:cTn>
                              </p:par>
                              <p:par>
                                <p:cTn id="47" presetID="6" presetClass="emph" presetSubtype="0" autoRev="1" fill="hold" nodeType="withEffect">
                                  <p:stCondLst>
                                    <p:cond delay="500"/>
                                  </p:stCondLst>
                                  <p:childTnLst>
                                    <p:animScale>
                                      <p:cBhvr>
                                        <p:cTn id="48" dur="500" fill="hold"/>
                                        <p:tgtEl>
                                          <p:spTgt spid="5"/>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DAD9B7-A238-F3A2-94D8-0B92E0FB5B40}"/>
              </a:ext>
            </a:extLst>
          </p:cNvPr>
          <p:cNvSpPr>
            <a:spLocks noGrp="1"/>
          </p:cNvSpPr>
          <p:nvPr>
            <p:ph type="sldNum" sz="quarter" idx="12"/>
          </p:nvPr>
        </p:nvSpPr>
        <p:spPr/>
        <p:txBody>
          <a:bodyPr/>
          <a:lstStyle/>
          <a:p>
            <a:fld id="{B86E1D2B-0CA4-49DE-8ACE-2DF230ACA4E4}" type="slidenum">
              <a:rPr lang="en-US" smtClean="0"/>
              <a:t>14</a:t>
            </a:fld>
            <a:endParaRPr lang="en-US"/>
          </a:p>
        </p:txBody>
      </p:sp>
      <p:pic>
        <p:nvPicPr>
          <p:cNvPr id="3" name="Picture 2">
            <a:hlinkClick r:id="rId3" action="ppaction://hlinksldjump"/>
            <a:extLst>
              <a:ext uri="{FF2B5EF4-FFF2-40B4-BE49-F238E27FC236}">
                <a16:creationId xmlns:a16="http://schemas.microsoft.com/office/drawing/2014/main" id="{AE7882B6-27B9-32A3-7E66-31EE12712448}"/>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097748" y="5002583"/>
            <a:ext cx="1944317" cy="1718893"/>
          </a:xfrm>
          <a:prstGeom prst="rect">
            <a:avLst/>
          </a:prstGeom>
        </p:spPr>
      </p:pic>
      <p:pic>
        <p:nvPicPr>
          <p:cNvPr id="4" name="Picture 3">
            <a:extLst>
              <a:ext uri="{FF2B5EF4-FFF2-40B4-BE49-F238E27FC236}">
                <a16:creationId xmlns:a16="http://schemas.microsoft.com/office/drawing/2014/main" id="{2F780369-FA21-12C8-6765-CFF326CEF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397" y="3393679"/>
            <a:ext cx="2540000" cy="2794000"/>
          </a:xfrm>
          <a:prstGeom prst="rect">
            <a:avLst/>
          </a:prstGeom>
        </p:spPr>
      </p:pic>
      <p:pic>
        <p:nvPicPr>
          <p:cNvPr id="5" name="Picture 4">
            <a:extLst>
              <a:ext uri="{FF2B5EF4-FFF2-40B4-BE49-F238E27FC236}">
                <a16:creationId xmlns:a16="http://schemas.microsoft.com/office/drawing/2014/main" id="{98242937-A3DE-B17F-D6AF-E8DB81F89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136" y="3209116"/>
            <a:ext cx="2540000" cy="2794000"/>
          </a:xfrm>
          <a:prstGeom prst="rect">
            <a:avLst/>
          </a:prstGeom>
        </p:spPr>
      </p:pic>
      <p:pic>
        <p:nvPicPr>
          <p:cNvPr id="6" name="Picture 5">
            <a:extLst>
              <a:ext uri="{FF2B5EF4-FFF2-40B4-BE49-F238E27FC236}">
                <a16:creationId xmlns:a16="http://schemas.microsoft.com/office/drawing/2014/main" id="{FFFC73A1-5EDB-C37C-D43F-BC52727AC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864" y="902805"/>
            <a:ext cx="2540000" cy="2794000"/>
          </a:xfrm>
          <a:prstGeom prst="rect">
            <a:avLst/>
          </a:prstGeom>
        </p:spPr>
      </p:pic>
      <p:pic>
        <p:nvPicPr>
          <p:cNvPr id="7" name="Picture 6">
            <a:extLst>
              <a:ext uri="{FF2B5EF4-FFF2-40B4-BE49-F238E27FC236}">
                <a16:creationId xmlns:a16="http://schemas.microsoft.com/office/drawing/2014/main" id="{F4AF7F92-9221-7AD6-848C-231F0E728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30429" y="820556"/>
            <a:ext cx="2540000" cy="2794000"/>
          </a:xfrm>
          <a:prstGeom prst="rect">
            <a:avLst/>
          </a:prstGeom>
        </p:spPr>
      </p:pic>
      <p:pic>
        <p:nvPicPr>
          <p:cNvPr id="8" name="Picture 7">
            <a:extLst>
              <a:ext uri="{FF2B5EF4-FFF2-40B4-BE49-F238E27FC236}">
                <a16:creationId xmlns:a16="http://schemas.microsoft.com/office/drawing/2014/main" id="{F84A23F1-3985-82BA-09A7-450D67524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8627879" y="3751733"/>
            <a:ext cx="2540000" cy="2794000"/>
          </a:xfrm>
          <a:prstGeom prst="rect">
            <a:avLst/>
          </a:prstGeom>
        </p:spPr>
      </p:pic>
      <p:sp>
        <p:nvSpPr>
          <p:cNvPr id="14" name="Rectangle 13">
            <a:extLst>
              <a:ext uri="{FF2B5EF4-FFF2-40B4-BE49-F238E27FC236}">
                <a16:creationId xmlns:a16="http://schemas.microsoft.com/office/drawing/2014/main" id="{83977CA1-59E6-3C1A-BF92-97AD16BCE59F}"/>
              </a:ext>
            </a:extLst>
          </p:cNvPr>
          <p:cNvSpPr/>
          <p:nvPr/>
        </p:nvSpPr>
        <p:spPr>
          <a:xfrm>
            <a:off x="1660210" y="-81212"/>
            <a:ext cx="8871580" cy="1977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a:solidFill>
                  <a:srgbClr val="FFFF00"/>
                </a:solidFill>
                <a:latin typeface="Times New Roman" panose="02020603050405020304" pitchFamily="18" charset="0"/>
                <a:cs typeface="Times New Roman" panose="02020603050405020304" pitchFamily="18" charset="0"/>
              </a:rPr>
              <a:t>BẠN NHẬN ĐƯỢC 1 PHẦN KẸO</a:t>
            </a:r>
          </a:p>
        </p:txBody>
      </p:sp>
      <p:sp>
        <p:nvSpPr>
          <p:cNvPr id="15" name="Right Arrow 1">
            <a:hlinkClick r:id="rId6" action="ppaction://hlinksldjump"/>
            <a:extLst>
              <a:ext uri="{FF2B5EF4-FFF2-40B4-BE49-F238E27FC236}">
                <a16:creationId xmlns:a16="http://schemas.microsoft.com/office/drawing/2014/main" id="{602B9DB9-E4C1-59DE-0546-B4CC41A7DCC4}"/>
              </a:ext>
            </a:extLst>
          </p:cNvPr>
          <p:cNvSpPr/>
          <p:nvPr/>
        </p:nvSpPr>
        <p:spPr>
          <a:xfrm flipH="1">
            <a:off x="232314" y="6051551"/>
            <a:ext cx="754572" cy="609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p:cNvPicPr>
            <a:picLocks noChangeAspect="1"/>
          </p:cNvPicPr>
          <p:nvPr/>
        </p:nvPicPr>
        <p:blipFill>
          <a:blip r:embed="rId7"/>
          <a:stretch>
            <a:fillRect/>
          </a:stretch>
        </p:blipFill>
        <p:spPr>
          <a:xfrm>
            <a:off x="4107456" y="2468005"/>
            <a:ext cx="3535111" cy="3535111"/>
          </a:xfrm>
          <a:prstGeom prst="rect">
            <a:avLst/>
          </a:prstGeom>
        </p:spPr>
      </p:pic>
    </p:spTree>
    <p:extLst>
      <p:ext uri="{BB962C8B-B14F-4D97-AF65-F5344CB8AC3E}">
        <p14:creationId xmlns:p14="http://schemas.microsoft.com/office/powerpoint/2010/main" val="955410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400" fill="hold"/>
                                        <p:tgtEl>
                                          <p:spTgt spid="14"/>
                                        </p:tgtEl>
                                        <p:attrNameLst>
                                          <p:attrName>ppt_w</p:attrName>
                                        </p:attrNameLst>
                                      </p:cBhvr>
                                      <p:tavLst>
                                        <p:tav tm="0">
                                          <p:val>
                                            <p:fltVal val="0"/>
                                          </p:val>
                                        </p:tav>
                                        <p:tav tm="100000">
                                          <p:val>
                                            <p:strVal val="#ppt_w"/>
                                          </p:val>
                                        </p:tav>
                                      </p:tavLst>
                                    </p:anim>
                                    <p:anim calcmode="lin" valueType="num">
                                      <p:cBhvr>
                                        <p:cTn id="8" dur="1400" fill="hold"/>
                                        <p:tgtEl>
                                          <p:spTgt spid="14"/>
                                        </p:tgtEl>
                                        <p:attrNameLst>
                                          <p:attrName>ppt_h</p:attrName>
                                        </p:attrNameLst>
                                      </p:cBhvr>
                                      <p:tavLst>
                                        <p:tav tm="0">
                                          <p:val>
                                            <p:fltVal val="0"/>
                                          </p:val>
                                        </p:tav>
                                        <p:tav tm="100000">
                                          <p:val>
                                            <p:strVal val="#ppt_h"/>
                                          </p:val>
                                        </p:tav>
                                      </p:tavLst>
                                    </p:anim>
                                    <p:anim calcmode="lin" valueType="num">
                                      <p:cBhvr>
                                        <p:cTn id="9" dur="1400" fill="hold"/>
                                        <p:tgtEl>
                                          <p:spTgt spid="14"/>
                                        </p:tgtEl>
                                        <p:attrNameLst>
                                          <p:attrName>style.rotation</p:attrName>
                                        </p:attrNameLst>
                                      </p:cBhvr>
                                      <p:tavLst>
                                        <p:tav tm="0">
                                          <p:val>
                                            <p:fltVal val="90"/>
                                          </p:val>
                                        </p:tav>
                                        <p:tav tm="100000">
                                          <p:val>
                                            <p:fltVal val="0"/>
                                          </p:val>
                                        </p:tav>
                                      </p:tavLst>
                                    </p:anim>
                                    <p:animEffect transition="in" filter="fade">
                                      <p:cBhvr>
                                        <p:cTn id="10" dur="14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D0F49E6-08E8-D69E-4453-953C0CC3132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344452" y="5969000"/>
            <a:ext cx="2235200" cy="1244600"/>
          </a:xfrm>
          <a:prstGeom prst="rect">
            <a:avLst/>
          </a:prstGeom>
        </p:spPr>
      </p:pic>
      <p:pic>
        <p:nvPicPr>
          <p:cNvPr id="3" name="Graphic 2">
            <a:extLst>
              <a:ext uri="{FF2B5EF4-FFF2-40B4-BE49-F238E27FC236}">
                <a16:creationId xmlns:a16="http://schemas.microsoft.com/office/drawing/2014/main" id="{5D8FA109-D359-8F70-007A-7F53A38C4D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084300" y="7560135"/>
            <a:ext cx="2171700" cy="1371600"/>
          </a:xfrm>
          <a:prstGeom prst="rect">
            <a:avLst/>
          </a:prstGeom>
        </p:spPr>
      </p:pic>
      <p:pic>
        <p:nvPicPr>
          <p:cNvPr id="4" name="Graphic 3">
            <a:extLst>
              <a:ext uri="{FF2B5EF4-FFF2-40B4-BE49-F238E27FC236}">
                <a16:creationId xmlns:a16="http://schemas.microsoft.com/office/drawing/2014/main" id="{18343322-7E39-0606-A05D-50DCCEE2912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27197" y="-523833"/>
            <a:ext cx="2354396" cy="1500928"/>
          </a:xfrm>
          <a:prstGeom prst="rect">
            <a:avLst/>
          </a:prstGeom>
        </p:spPr>
      </p:pic>
      <p:sp>
        <p:nvSpPr>
          <p:cNvPr id="5" name="Freeform: Shape 4">
            <a:extLst>
              <a:ext uri="{FF2B5EF4-FFF2-40B4-BE49-F238E27FC236}">
                <a16:creationId xmlns:a16="http://schemas.microsoft.com/office/drawing/2014/main" id="{39ECCE8B-38A3-21C2-E32B-52E35A4EA1DB}"/>
              </a:ext>
            </a:extLst>
          </p:cNvPr>
          <p:cNvSpPr/>
          <p:nvPr/>
        </p:nvSpPr>
        <p:spPr>
          <a:xfrm>
            <a:off x="13496401" y="1554995"/>
            <a:ext cx="152109" cy="51471"/>
          </a:xfrm>
          <a:custGeom>
            <a:avLst/>
            <a:gdLst>
              <a:gd name="connsiteX0" fmla="*/ 56629 w 114082"/>
              <a:gd name="connsiteY0" fmla="*/ 38603 h 38603"/>
              <a:gd name="connsiteX1" fmla="*/ 3804 w 114082"/>
              <a:gd name="connsiteY1" fmla="*/ 20317 h 38603"/>
              <a:gd name="connsiteX2" fmla="*/ 1772 w 114082"/>
              <a:gd name="connsiteY2" fmla="*/ 6095 h 38603"/>
              <a:gd name="connsiteX3" fmla="*/ 15994 w 114082"/>
              <a:gd name="connsiteY3" fmla="*/ 4063 h 38603"/>
              <a:gd name="connsiteX4" fmla="*/ 56629 w 114082"/>
              <a:gd name="connsiteY4" fmla="*/ 17270 h 38603"/>
              <a:gd name="connsiteX5" fmla="*/ 95232 w 114082"/>
              <a:gd name="connsiteY5" fmla="*/ 4063 h 38603"/>
              <a:gd name="connsiteX6" fmla="*/ 103359 w 114082"/>
              <a:gd name="connsiteY6" fmla="*/ 0 h 38603"/>
              <a:gd name="connsiteX7" fmla="*/ 113518 w 114082"/>
              <a:gd name="connsiteY7" fmla="*/ 7111 h 38603"/>
              <a:gd name="connsiteX8" fmla="*/ 110470 w 114082"/>
              <a:gd name="connsiteY8" fmla="*/ 18286 h 38603"/>
              <a:gd name="connsiteX9" fmla="*/ 56629 w 114082"/>
              <a:gd name="connsiteY9" fmla="*/ 38603 h 38603"/>
              <a:gd name="connsiteX10" fmla="*/ 56629 w 114082"/>
              <a:gd name="connsiteY10" fmla="*/ 38603 h 3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82" h="38603">
                <a:moveTo>
                  <a:pt x="56629" y="38603"/>
                </a:moveTo>
                <a:cubicBezTo>
                  <a:pt x="37327" y="38603"/>
                  <a:pt x="19042" y="32508"/>
                  <a:pt x="3804" y="20317"/>
                </a:cubicBezTo>
                <a:cubicBezTo>
                  <a:pt x="-260" y="17270"/>
                  <a:pt x="-1276" y="10159"/>
                  <a:pt x="1772" y="6095"/>
                </a:cubicBezTo>
                <a:cubicBezTo>
                  <a:pt x="4820" y="2032"/>
                  <a:pt x="11931" y="1016"/>
                  <a:pt x="15994" y="4063"/>
                </a:cubicBezTo>
                <a:cubicBezTo>
                  <a:pt x="27169" y="13206"/>
                  <a:pt x="41391" y="18286"/>
                  <a:pt x="56629" y="17270"/>
                </a:cubicBezTo>
                <a:cubicBezTo>
                  <a:pt x="70851" y="17270"/>
                  <a:pt x="84058" y="12190"/>
                  <a:pt x="95232" y="4063"/>
                </a:cubicBezTo>
                <a:cubicBezTo>
                  <a:pt x="97264" y="2032"/>
                  <a:pt x="100312" y="0"/>
                  <a:pt x="103359" y="0"/>
                </a:cubicBezTo>
                <a:cubicBezTo>
                  <a:pt x="107423" y="0"/>
                  <a:pt x="111486" y="3048"/>
                  <a:pt x="113518" y="7111"/>
                </a:cubicBezTo>
                <a:cubicBezTo>
                  <a:pt x="114534" y="11175"/>
                  <a:pt x="114534" y="15238"/>
                  <a:pt x="110470" y="18286"/>
                </a:cubicBezTo>
                <a:cubicBezTo>
                  <a:pt x="95232" y="30476"/>
                  <a:pt x="76946" y="37587"/>
                  <a:pt x="56629" y="38603"/>
                </a:cubicBezTo>
                <a:lnTo>
                  <a:pt x="56629" y="38603"/>
                </a:lnTo>
                <a:close/>
              </a:path>
            </a:pathLst>
          </a:custGeom>
          <a:solidFill>
            <a:srgbClr val="3F0B07"/>
          </a:solidFill>
          <a:ln w="10100" cap="flat">
            <a:noFill/>
            <a:prstDash val="solid"/>
            <a:miter/>
          </a:ln>
        </p:spPr>
        <p:txBody>
          <a:bodyPr rtlCol="0" anchor="ctr"/>
          <a:lstStyle/>
          <a:p>
            <a:endParaRPr lang="en-US" sz="2400"/>
          </a:p>
        </p:txBody>
      </p:sp>
      <p:grpSp>
        <p:nvGrpSpPr>
          <p:cNvPr id="17" name="Group 16">
            <a:extLst>
              <a:ext uri="{FF2B5EF4-FFF2-40B4-BE49-F238E27FC236}">
                <a16:creationId xmlns:a16="http://schemas.microsoft.com/office/drawing/2014/main" id="{8FCE7925-08E8-9540-B613-82EF35209585}"/>
              </a:ext>
            </a:extLst>
          </p:cNvPr>
          <p:cNvGrpSpPr/>
          <p:nvPr/>
        </p:nvGrpSpPr>
        <p:grpSpPr>
          <a:xfrm>
            <a:off x="9910786" y="2656114"/>
            <a:ext cx="4514369" cy="2455058"/>
            <a:chOff x="7800976" y="1924071"/>
            <a:chExt cx="4391024" cy="2225286"/>
          </a:xfrm>
          <a:solidFill>
            <a:schemeClr val="accent1">
              <a:lumMod val="40000"/>
              <a:lumOff val="60000"/>
            </a:schemeClr>
          </a:solidFill>
        </p:grpSpPr>
        <p:pic>
          <p:nvPicPr>
            <p:cNvPr id="18" name="Graphic 17">
              <a:extLst>
                <a:ext uri="{FF2B5EF4-FFF2-40B4-BE49-F238E27FC236}">
                  <a16:creationId xmlns:a16="http://schemas.microsoft.com/office/drawing/2014/main" id="{94FF9D7E-0245-6797-2793-9955D70CEAE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00976" y="1924071"/>
              <a:ext cx="4391024" cy="2225286"/>
            </a:xfrm>
            <a:prstGeom prst="rect">
              <a:avLst/>
            </a:prstGeom>
          </p:spPr>
        </p:pic>
        <p:pic>
          <p:nvPicPr>
            <p:cNvPr id="19" name="Graphic 18">
              <a:extLst>
                <a:ext uri="{FF2B5EF4-FFF2-40B4-BE49-F238E27FC236}">
                  <a16:creationId xmlns:a16="http://schemas.microsoft.com/office/drawing/2014/main" id="{4A891272-3D07-9307-0F36-9F3869CB37B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830416" y="2371302"/>
              <a:ext cx="1590675" cy="904875"/>
            </a:xfrm>
            <a:prstGeom prst="rect">
              <a:avLst/>
            </a:prstGeom>
          </p:spPr>
        </p:pic>
      </p:grpSp>
      <mc:AlternateContent xmlns:mc="http://schemas.openxmlformats.org/markup-compatibility/2006" xmlns:a14="http://schemas.microsoft.com/office/drawing/2010/main">
        <mc:Choice Requires="a14">
          <p:sp>
            <p:nvSpPr>
              <p:cNvPr id="20" name="NenDapAn2">
                <a:extLst>
                  <a:ext uri="{FF2B5EF4-FFF2-40B4-BE49-F238E27FC236}">
                    <a16:creationId xmlns:a16="http://schemas.microsoft.com/office/drawing/2014/main" id="{E2550B9A-21E9-C1C7-1EC5-F4B44E1E5EE5}"/>
                  </a:ext>
                </a:extLst>
              </p:cNvPr>
              <p:cNvSpPr/>
              <p:nvPr/>
            </p:nvSpPr>
            <p:spPr>
              <a:xfrm>
                <a:off x="4952307" y="5110020"/>
                <a:ext cx="4146173" cy="135662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67"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D. </a:t>
                </a:r>
                <a14:m>
                  <m:oMath xmlns:m="http://schemas.openxmlformats.org/officeDocument/2006/math">
                    <m:acc>
                      <m:accPr>
                        <m:chr m:val="̂"/>
                        <m:ctrlPr>
                          <a:rPr lang="vi-VN" sz="3200" i="1">
                            <a:solidFill>
                              <a:schemeClr val="tx1"/>
                            </a:solidFill>
                            <a:latin typeface="Cambria Math" panose="02040503050406030204" pitchFamily="18" charset="0"/>
                          </a:rPr>
                        </m:ctrlPr>
                      </m:accPr>
                      <m:e>
                        <m:r>
                          <m:rPr>
                            <m:nor/>
                          </m:rPr>
                          <a:rPr lang="en-US" sz="3200" i="1">
                            <a:solidFill>
                              <a:schemeClr val="tx1"/>
                            </a:solidFill>
                            <a:latin typeface="Times New Roman" panose="02020603050405020304" pitchFamily="18" charset="0"/>
                            <a:cs typeface="Times New Roman" panose="02020603050405020304" pitchFamily="18" charset="0"/>
                          </a:rPr>
                          <m:t>A</m:t>
                        </m:r>
                      </m:e>
                    </m:acc>
                    <m:r>
                      <m:rPr>
                        <m:nor/>
                      </m:rPr>
                      <a:rPr lang="en-US" sz="3200" b="0" i="0" smtClean="0">
                        <a:solidFill>
                          <a:schemeClr val="tx1"/>
                        </a:solidFill>
                        <a:latin typeface="Cambria Math" panose="02040503050406030204" pitchFamily="18" charset="0"/>
                      </a:rPr>
                      <m:t> </m:t>
                    </m:r>
                    <m:r>
                      <m:rPr>
                        <m:nor/>
                      </m:rPr>
                      <a:rPr lang="vi-VN" sz="3200" i="0">
                        <a:solidFill>
                          <a:schemeClr val="tx1"/>
                        </a:solidFill>
                        <a:latin typeface="Times New Roman" panose="02020603050405020304" pitchFamily="18" charset="0"/>
                        <a:cs typeface="Times New Roman" panose="02020603050405020304" pitchFamily="18" charset="0"/>
                      </a:rPr>
                      <m:t>=</m:t>
                    </m:r>
                    <m:r>
                      <m:rPr>
                        <m:nor/>
                      </m:rPr>
                      <a:rPr lang="en-US" sz="3200" b="0" i="0" smtClean="0">
                        <a:solidFill>
                          <a:schemeClr val="tx1"/>
                        </a:solidFill>
                        <a:latin typeface="Times New Roman" panose="02020603050405020304" pitchFamily="18" charset="0"/>
                        <a:cs typeface="Times New Roman" panose="02020603050405020304" pitchFamily="18" charset="0"/>
                      </a:rPr>
                      <m:t> </m:t>
                    </m:r>
                    <m:r>
                      <m:rPr>
                        <m:nor/>
                      </m:rPr>
                      <a:rPr lang="en-US" sz="3200" b="0" i="0" smtClean="0">
                        <a:solidFill>
                          <a:schemeClr val="tx1"/>
                        </a:solidFill>
                        <a:latin typeface="Times New Roman" panose="02020603050405020304" pitchFamily="18" charset="0"/>
                        <a:cs typeface="Times New Roman" panose="02020603050405020304" pitchFamily="18" charset="0"/>
                      </a:rPr>
                      <m:t>14</m:t>
                    </m:r>
                    <m:r>
                      <m:rPr>
                        <m:nor/>
                      </m:rPr>
                      <a:rPr lang="vi-VN" sz="3200" i="0">
                        <a:solidFill>
                          <a:schemeClr val="tx1"/>
                        </a:solidFill>
                        <a:latin typeface="Times New Roman" panose="02020603050405020304" pitchFamily="18" charset="0"/>
                        <a:cs typeface="Times New Roman" panose="02020603050405020304" pitchFamily="18" charset="0"/>
                      </a:rPr>
                      <m:t>0</m:t>
                    </m:r>
                    <m:r>
                      <m:rPr>
                        <m:nor/>
                      </m:rPr>
                      <a:rPr lang="vi-VN" sz="3200" i="0">
                        <a:solidFill>
                          <a:schemeClr val="tx1"/>
                        </a:solidFill>
                        <a:latin typeface="Times New Roman" panose="02020603050405020304" pitchFamily="18" charset="0"/>
                        <a:cs typeface="Times New Roman" panose="02020603050405020304" pitchFamily="18" charset="0"/>
                      </a:rPr>
                      <m:t>°</m:t>
                    </m:r>
                  </m:oMath>
                </a14:m>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p>
            </p:txBody>
          </p:sp>
        </mc:Choice>
        <mc:Fallback xmlns="">
          <p:sp>
            <p:nvSpPr>
              <p:cNvPr id="20" name="NenDapAn2">
                <a:extLst>
                  <a:ext uri="{FF2B5EF4-FFF2-40B4-BE49-F238E27FC236}">
                    <a16:creationId xmlns:a16="http://schemas.microsoft.com/office/drawing/2014/main" id="{E2550B9A-21E9-C1C7-1EC5-F4B44E1E5EE5}"/>
                  </a:ext>
                </a:extLst>
              </p:cNvPr>
              <p:cNvSpPr>
                <a:spLocks noRot="1" noChangeAspect="1" noMove="1" noResize="1" noEditPoints="1" noAdjustHandles="1" noChangeArrowheads="1" noChangeShapeType="1" noTextEdit="1"/>
              </p:cNvSpPr>
              <p:nvPr/>
            </p:nvSpPr>
            <p:spPr>
              <a:xfrm>
                <a:off x="4952307" y="5110020"/>
                <a:ext cx="4146173" cy="1356621"/>
              </a:xfrm>
              <a:prstGeom prst="round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DapAnSai2">
                <a:extLst>
                  <a:ext uri="{FF2B5EF4-FFF2-40B4-BE49-F238E27FC236}">
                    <a16:creationId xmlns:a16="http://schemas.microsoft.com/office/drawing/2014/main" id="{22B16085-EDEC-7BEB-8E71-FE446B0F0A01}"/>
                  </a:ext>
                </a:extLst>
              </p:cNvPr>
              <p:cNvSpPr/>
              <p:nvPr/>
            </p:nvSpPr>
            <p:spPr>
              <a:xfrm>
                <a:off x="174170" y="3528435"/>
                <a:ext cx="4296230" cy="130695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A.</a:t>
                </a:r>
                <a:r>
                  <a:rPr lang="en-US" sz="3733"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14:m>
                  <m:oMath xmlns:m="http://schemas.openxmlformats.org/officeDocument/2006/math">
                    <m:acc>
                      <m:accPr>
                        <m:chr m:val="̂"/>
                        <m:ctrlPr>
                          <a:rPr lang="vi-VN" sz="3200" i="1" smtClean="0">
                            <a:solidFill>
                              <a:schemeClr val="tx1"/>
                            </a:solidFill>
                            <a:latin typeface="Cambria Math" panose="02040503050406030204" pitchFamily="18" charset="0"/>
                          </a:rPr>
                        </m:ctrlPr>
                      </m:accPr>
                      <m:e>
                        <m:r>
                          <m:rPr>
                            <m:nor/>
                          </m:rPr>
                          <a:rPr lang="en-US" sz="3200" i="1">
                            <a:solidFill>
                              <a:schemeClr val="tx1"/>
                            </a:solidFill>
                            <a:latin typeface="Times New Roman" panose="02020603050405020304" pitchFamily="18" charset="0"/>
                            <a:cs typeface="Times New Roman" panose="02020603050405020304" pitchFamily="18" charset="0"/>
                          </a:rPr>
                          <m:t>A</m:t>
                        </m:r>
                      </m:e>
                    </m:acc>
                    <m:r>
                      <m:rPr>
                        <m:nor/>
                      </m:rPr>
                      <a:rPr lang="en-US" sz="3200" b="0" i="0" smtClean="0">
                        <a:solidFill>
                          <a:schemeClr val="tx1"/>
                        </a:solidFill>
                        <a:latin typeface="Cambria Math" panose="02040503050406030204" pitchFamily="18" charset="0"/>
                      </a:rPr>
                      <m:t> </m:t>
                    </m:r>
                    <m:r>
                      <m:rPr>
                        <m:nor/>
                      </m:rPr>
                      <a:rPr lang="vi-VN" sz="3200" i="0">
                        <a:solidFill>
                          <a:schemeClr val="tx1"/>
                        </a:solidFill>
                        <a:latin typeface="Times New Roman" panose="02020603050405020304" pitchFamily="18" charset="0"/>
                        <a:cs typeface="Times New Roman" panose="02020603050405020304" pitchFamily="18" charset="0"/>
                      </a:rPr>
                      <m:t>=</m:t>
                    </m:r>
                    <m:r>
                      <m:rPr>
                        <m:nor/>
                      </m:rPr>
                      <a:rPr lang="en-US" sz="3200" b="0" i="0" smtClean="0">
                        <a:solidFill>
                          <a:schemeClr val="tx1"/>
                        </a:solidFill>
                        <a:latin typeface="Times New Roman" panose="02020603050405020304" pitchFamily="18" charset="0"/>
                        <a:cs typeface="Times New Roman" panose="02020603050405020304" pitchFamily="18" charset="0"/>
                      </a:rPr>
                      <m:t> </m:t>
                    </m:r>
                    <m:r>
                      <m:rPr>
                        <m:nor/>
                      </m:rPr>
                      <a:rPr lang="en-US" sz="3200" b="0" i="0" smtClean="0">
                        <a:solidFill>
                          <a:schemeClr val="tx1"/>
                        </a:solidFill>
                        <a:latin typeface="Times New Roman" panose="02020603050405020304" pitchFamily="18" charset="0"/>
                        <a:cs typeface="Times New Roman" panose="02020603050405020304" pitchFamily="18" charset="0"/>
                      </a:rPr>
                      <m:t>8</m:t>
                    </m:r>
                    <m:r>
                      <m:rPr>
                        <m:nor/>
                      </m:rPr>
                      <a:rPr lang="vi-VN" sz="3200" i="0">
                        <a:solidFill>
                          <a:schemeClr val="tx1"/>
                        </a:solidFill>
                        <a:latin typeface="Times New Roman" panose="02020603050405020304" pitchFamily="18" charset="0"/>
                        <a:cs typeface="Times New Roman" panose="02020603050405020304" pitchFamily="18" charset="0"/>
                      </a:rPr>
                      <m:t>0</m:t>
                    </m:r>
                    <m:r>
                      <m:rPr>
                        <m:nor/>
                      </m:rPr>
                      <a:rPr lang="vi-VN" sz="3200" i="0">
                        <a:solidFill>
                          <a:schemeClr val="tx1"/>
                        </a:solidFill>
                        <a:latin typeface="Times New Roman" panose="02020603050405020304" pitchFamily="18" charset="0"/>
                        <a:cs typeface="Times New Roman" panose="02020603050405020304" pitchFamily="18" charset="0"/>
                      </a:rPr>
                      <m:t>°</m:t>
                    </m:r>
                  </m:oMath>
                </a14:m>
                <a:r>
                  <a:rPr lang="en-US" sz="3733"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p>
            </p:txBody>
          </p:sp>
        </mc:Choice>
        <mc:Fallback xmlns="">
          <p:sp>
            <p:nvSpPr>
              <p:cNvPr id="21" name="DapAnSai2">
                <a:extLst>
                  <a:ext uri="{FF2B5EF4-FFF2-40B4-BE49-F238E27FC236}">
                    <a16:creationId xmlns:a16="http://schemas.microsoft.com/office/drawing/2014/main" id="{22B16085-EDEC-7BEB-8E71-FE446B0F0A01}"/>
                  </a:ext>
                </a:extLst>
              </p:cNvPr>
              <p:cNvSpPr>
                <a:spLocks noRot="1" noChangeAspect="1" noMove="1" noResize="1" noEditPoints="1" noAdjustHandles="1" noChangeArrowheads="1" noChangeShapeType="1" noTextEdit="1"/>
              </p:cNvSpPr>
              <p:nvPr/>
            </p:nvSpPr>
            <p:spPr>
              <a:xfrm>
                <a:off x="174170" y="3528435"/>
                <a:ext cx="4296230" cy="1306951"/>
              </a:xfrm>
              <a:prstGeom prst="roundRect">
                <a:avLst/>
              </a:prstGeom>
              <a:blipFill>
                <a:blip r:embed="rId14"/>
                <a:stretch>
                  <a:fillRect l="-312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DapAnSai3">
                <a:extLst>
                  <a:ext uri="{FF2B5EF4-FFF2-40B4-BE49-F238E27FC236}">
                    <a16:creationId xmlns:a16="http://schemas.microsoft.com/office/drawing/2014/main" id="{113D0E94-0CBC-1FAB-1F76-B8B11DAFB873}"/>
                  </a:ext>
                </a:extLst>
              </p:cNvPr>
              <p:cNvSpPr/>
              <p:nvPr/>
            </p:nvSpPr>
            <p:spPr>
              <a:xfrm>
                <a:off x="159657" y="5165372"/>
                <a:ext cx="4310743" cy="135662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C. </a:t>
                </a:r>
                <a14:m>
                  <m:oMath xmlns:m="http://schemas.openxmlformats.org/officeDocument/2006/math">
                    <m:acc>
                      <m:accPr>
                        <m:chr m:val="̂"/>
                        <m:ctrlPr>
                          <a:rPr lang="vi-VN" sz="3200" i="1">
                            <a:solidFill>
                              <a:schemeClr val="tx1"/>
                            </a:solidFill>
                            <a:latin typeface="Cambria Math" panose="02040503050406030204" pitchFamily="18" charset="0"/>
                          </a:rPr>
                        </m:ctrlPr>
                      </m:accPr>
                      <m:e>
                        <m:r>
                          <m:rPr>
                            <m:nor/>
                          </m:rPr>
                          <a:rPr lang="en-US" sz="3200" b="0" i="1" smtClean="0">
                            <a:solidFill>
                              <a:schemeClr val="tx1"/>
                            </a:solidFill>
                            <a:latin typeface="Times New Roman" panose="02020603050405020304" pitchFamily="18" charset="0"/>
                            <a:cs typeface="Times New Roman" panose="02020603050405020304" pitchFamily="18" charset="0"/>
                          </a:rPr>
                          <m:t>B</m:t>
                        </m:r>
                      </m:e>
                    </m:acc>
                    <m:r>
                      <m:rPr>
                        <m:nor/>
                      </m:rPr>
                      <a:rPr lang="en-US" sz="3200" b="0" i="1" smtClean="0">
                        <a:solidFill>
                          <a:schemeClr val="tx1"/>
                        </a:solidFill>
                        <a:latin typeface="Cambria Math" panose="02040503050406030204" pitchFamily="18" charset="0"/>
                      </a:rPr>
                      <m:t> </m:t>
                    </m:r>
                    <m:r>
                      <m:rPr>
                        <m:nor/>
                      </m:rPr>
                      <a:rPr lang="en-US" sz="3200" b="0" i="1" smtClean="0">
                        <a:solidFill>
                          <a:schemeClr val="tx1"/>
                        </a:solidFill>
                        <a:latin typeface="Times New Roman" panose="02020603050405020304" pitchFamily="18" charset="0"/>
                        <a:cs typeface="Times New Roman" panose="02020603050405020304" pitchFamily="18" charset="0"/>
                      </a:rPr>
                      <m:t>+ </m:t>
                    </m:r>
                    <m:acc>
                      <m:accPr>
                        <m:chr m:val="̂"/>
                        <m:ctrlPr>
                          <a:rPr lang="en-US" sz="3200" b="0" i="1" smtClean="0">
                            <a:solidFill>
                              <a:schemeClr val="tx1"/>
                            </a:solidFill>
                            <a:latin typeface="Cambria Math" panose="02040503050406030204" pitchFamily="18" charset="0"/>
                          </a:rPr>
                        </m:ctrlPr>
                      </m:accPr>
                      <m:e>
                        <m:r>
                          <m:rPr>
                            <m:nor/>
                          </m:rPr>
                          <a:rPr lang="en-US" sz="3200" b="0" i="1" smtClean="0">
                            <a:solidFill>
                              <a:schemeClr val="tx1"/>
                            </a:solidFill>
                            <a:latin typeface="Times New Roman" panose="02020603050405020304" pitchFamily="18" charset="0"/>
                            <a:cs typeface="Times New Roman" panose="02020603050405020304" pitchFamily="18" charset="0"/>
                          </a:rPr>
                          <m:t>D</m:t>
                        </m:r>
                      </m:e>
                    </m:acc>
                    <m:r>
                      <m:rPr>
                        <m:nor/>
                      </m:rPr>
                      <a:rPr lang="en-US" sz="3200" b="0" i="0" smtClean="0">
                        <a:solidFill>
                          <a:schemeClr val="tx1"/>
                        </a:solidFill>
                        <a:latin typeface="Cambria Math" panose="02040503050406030204" pitchFamily="18" charset="0"/>
                      </a:rPr>
                      <m:t> </m:t>
                    </m:r>
                    <m:r>
                      <m:rPr>
                        <m:nor/>
                      </m:rPr>
                      <a:rPr lang="vi-VN" sz="3200" i="0">
                        <a:solidFill>
                          <a:schemeClr val="tx1"/>
                        </a:solidFill>
                        <a:latin typeface="Times New Roman" panose="02020603050405020304" pitchFamily="18" charset="0"/>
                        <a:cs typeface="Times New Roman" panose="02020603050405020304" pitchFamily="18" charset="0"/>
                      </a:rPr>
                      <m:t>=</m:t>
                    </m:r>
                    <m:r>
                      <m:rPr>
                        <m:nor/>
                      </m:rPr>
                      <a:rPr lang="en-US" sz="3200" b="0" i="0" smtClean="0">
                        <a:solidFill>
                          <a:schemeClr val="tx1"/>
                        </a:solidFill>
                        <a:latin typeface="Times New Roman" panose="02020603050405020304" pitchFamily="18" charset="0"/>
                        <a:cs typeface="Times New Roman" panose="02020603050405020304" pitchFamily="18" charset="0"/>
                      </a:rPr>
                      <m:t> </m:t>
                    </m:r>
                    <m:r>
                      <m:rPr>
                        <m:nor/>
                      </m:rPr>
                      <a:rPr lang="en-US" sz="3200" b="0" i="0" smtClean="0">
                        <a:solidFill>
                          <a:schemeClr val="tx1"/>
                        </a:solidFill>
                        <a:latin typeface="Times New Roman" panose="02020603050405020304" pitchFamily="18" charset="0"/>
                        <a:cs typeface="Times New Roman" panose="02020603050405020304" pitchFamily="18" charset="0"/>
                      </a:rPr>
                      <m:t>10</m:t>
                    </m:r>
                    <m:r>
                      <m:rPr>
                        <m:nor/>
                      </m:rPr>
                      <a:rPr lang="vi-VN" sz="3200" i="0">
                        <a:solidFill>
                          <a:schemeClr val="tx1"/>
                        </a:solidFill>
                        <a:latin typeface="Times New Roman" panose="02020603050405020304" pitchFamily="18" charset="0"/>
                        <a:cs typeface="Times New Roman" panose="02020603050405020304" pitchFamily="18" charset="0"/>
                      </a:rPr>
                      <m:t>0</m:t>
                    </m:r>
                    <m:r>
                      <a:rPr lang="vi-VN" sz="3200">
                        <a:solidFill>
                          <a:schemeClr val="tx1"/>
                        </a:solidFill>
                        <a:latin typeface="Cambria Math"/>
                      </a:rPr>
                      <m:t>°</m:t>
                    </m:r>
                  </m:oMath>
                </a14:m>
                <a:endParaRPr lang="en-US" sz="3200" b="1" dirty="0">
                  <a:solidFill>
                    <a:schemeClr val="tx1"/>
                  </a:solidFill>
                  <a:latin typeface="+mj-lt"/>
                  <a:ea typeface="#9Slide03 Source Sans Pro" panose="020B0503030403020204" pitchFamily="34" charset="0"/>
                  <a:cs typeface="Times New Roman" panose="02020603050405020304" pitchFamily="18" charset="0"/>
                </a:endParaRPr>
              </a:p>
            </p:txBody>
          </p:sp>
        </mc:Choice>
        <mc:Fallback xmlns="">
          <p:sp>
            <p:nvSpPr>
              <p:cNvPr id="22" name="DapAnSai3">
                <a:extLst>
                  <a:ext uri="{FF2B5EF4-FFF2-40B4-BE49-F238E27FC236}">
                    <a16:creationId xmlns:a16="http://schemas.microsoft.com/office/drawing/2014/main" id="{113D0E94-0CBC-1FAB-1F76-B8B11DAFB873}"/>
                  </a:ext>
                </a:extLst>
              </p:cNvPr>
              <p:cNvSpPr>
                <a:spLocks noRot="1" noChangeAspect="1" noMove="1" noResize="1" noEditPoints="1" noAdjustHandles="1" noChangeArrowheads="1" noChangeShapeType="1" noTextEdit="1"/>
              </p:cNvSpPr>
              <p:nvPr/>
            </p:nvSpPr>
            <p:spPr>
              <a:xfrm>
                <a:off x="159657" y="5165372"/>
                <a:ext cx="4310743" cy="1356621"/>
              </a:xfrm>
              <a:prstGeom prst="round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DapAnSai4">
                <a:extLst>
                  <a:ext uri="{FF2B5EF4-FFF2-40B4-BE49-F238E27FC236}">
                    <a16:creationId xmlns:a16="http://schemas.microsoft.com/office/drawing/2014/main" id="{41B4B91C-C6C8-8DAC-865E-F3E79B45A334}"/>
                  </a:ext>
                </a:extLst>
              </p:cNvPr>
              <p:cNvSpPr/>
              <p:nvPr/>
            </p:nvSpPr>
            <p:spPr>
              <a:xfrm>
                <a:off x="4961231" y="3490537"/>
                <a:ext cx="4170329" cy="130694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B.</a:t>
                </a:r>
                <a:r>
                  <a:rPr lang="en-US" sz="3733"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14:m>
                  <m:oMath xmlns:m="http://schemas.openxmlformats.org/officeDocument/2006/math">
                    <m:acc>
                      <m:accPr>
                        <m:chr m:val="̂"/>
                        <m:ctrlPr>
                          <a:rPr lang="vi-VN" sz="3200" i="1">
                            <a:solidFill>
                              <a:schemeClr val="tx1"/>
                            </a:solidFill>
                            <a:latin typeface="Cambria Math" panose="02040503050406030204" pitchFamily="18" charset="0"/>
                          </a:rPr>
                        </m:ctrlPr>
                      </m:accPr>
                      <m:e>
                        <m:r>
                          <m:rPr>
                            <m:nor/>
                          </m:rPr>
                          <a:rPr lang="en-US" sz="3200" b="0" i="1" smtClean="0">
                            <a:solidFill>
                              <a:schemeClr val="tx1"/>
                            </a:solidFill>
                            <a:latin typeface="Times New Roman" panose="02020603050405020304" pitchFamily="18" charset="0"/>
                            <a:cs typeface="Times New Roman" panose="02020603050405020304" pitchFamily="18" charset="0"/>
                          </a:rPr>
                          <m:t>C</m:t>
                        </m:r>
                      </m:e>
                    </m:acc>
                    <m:r>
                      <m:rPr>
                        <m:nor/>
                      </m:rPr>
                      <a:rPr lang="en-US" sz="3200" b="0" i="0" smtClean="0">
                        <a:solidFill>
                          <a:schemeClr val="tx1"/>
                        </a:solidFill>
                        <a:latin typeface="Cambria Math" panose="02040503050406030204" pitchFamily="18" charset="0"/>
                      </a:rPr>
                      <m:t> </m:t>
                    </m:r>
                    <m:r>
                      <m:rPr>
                        <m:nor/>
                      </m:rPr>
                      <a:rPr lang="vi-VN" sz="3200" i="0">
                        <a:solidFill>
                          <a:schemeClr val="tx1"/>
                        </a:solidFill>
                        <a:latin typeface="Times New Roman" panose="02020603050405020304" pitchFamily="18" charset="0"/>
                        <a:cs typeface="Times New Roman" panose="02020603050405020304" pitchFamily="18" charset="0"/>
                      </a:rPr>
                      <m:t>=</m:t>
                    </m:r>
                    <m:r>
                      <m:rPr>
                        <m:nor/>
                      </m:rPr>
                      <a:rPr lang="en-US" sz="3200" b="0" i="0" smtClean="0">
                        <a:solidFill>
                          <a:schemeClr val="tx1"/>
                        </a:solidFill>
                        <a:latin typeface="Times New Roman" panose="02020603050405020304" pitchFamily="18" charset="0"/>
                        <a:cs typeface="Times New Roman" panose="02020603050405020304" pitchFamily="18" charset="0"/>
                      </a:rPr>
                      <m:t> </m:t>
                    </m:r>
                    <m:r>
                      <m:rPr>
                        <m:nor/>
                      </m:rPr>
                      <a:rPr lang="en-US" sz="3200" i="0">
                        <a:solidFill>
                          <a:schemeClr val="tx1"/>
                        </a:solidFill>
                        <a:latin typeface="Times New Roman" panose="02020603050405020304" pitchFamily="18" charset="0"/>
                        <a:cs typeface="Times New Roman" panose="02020603050405020304" pitchFamily="18" charset="0"/>
                      </a:rPr>
                      <m:t>8</m:t>
                    </m:r>
                    <m:r>
                      <m:rPr>
                        <m:nor/>
                      </m:rPr>
                      <a:rPr lang="vi-VN" sz="3200" i="0">
                        <a:solidFill>
                          <a:schemeClr val="tx1"/>
                        </a:solidFill>
                        <a:latin typeface="Times New Roman" panose="02020603050405020304" pitchFamily="18" charset="0"/>
                        <a:cs typeface="Times New Roman" panose="02020603050405020304" pitchFamily="18" charset="0"/>
                      </a:rPr>
                      <m:t>0</m:t>
                    </m:r>
                    <m:r>
                      <m:rPr>
                        <m:nor/>
                      </m:rPr>
                      <a:rPr lang="vi-VN" sz="3200" i="0">
                        <a:solidFill>
                          <a:schemeClr val="tx1"/>
                        </a:solidFill>
                        <a:latin typeface="Times New Roman" panose="02020603050405020304" pitchFamily="18" charset="0"/>
                        <a:cs typeface="Times New Roman" panose="02020603050405020304" pitchFamily="18" charset="0"/>
                      </a:rPr>
                      <m:t>°</m:t>
                    </m:r>
                  </m:oMath>
                </a14:m>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p>
            </p:txBody>
          </p:sp>
        </mc:Choice>
        <mc:Fallback xmlns="">
          <p:sp>
            <p:nvSpPr>
              <p:cNvPr id="23" name="DapAnSai4">
                <a:extLst>
                  <a:ext uri="{FF2B5EF4-FFF2-40B4-BE49-F238E27FC236}">
                    <a16:creationId xmlns:a16="http://schemas.microsoft.com/office/drawing/2014/main" id="{41B4B91C-C6C8-8DAC-865E-F3E79B45A334}"/>
                  </a:ext>
                </a:extLst>
              </p:cNvPr>
              <p:cNvSpPr>
                <a:spLocks noRot="1" noChangeAspect="1" noMove="1" noResize="1" noEditPoints="1" noAdjustHandles="1" noChangeArrowheads="1" noChangeShapeType="1" noTextEdit="1"/>
              </p:cNvSpPr>
              <p:nvPr/>
            </p:nvSpPr>
            <p:spPr>
              <a:xfrm>
                <a:off x="4961231" y="3490537"/>
                <a:ext cx="4170329" cy="1306949"/>
              </a:xfrm>
              <a:prstGeom prst="roundRect">
                <a:avLst/>
              </a:prstGeom>
              <a:blipFill>
                <a:blip r:embed="rId16"/>
                <a:stretch>
                  <a:fillRect l="-3216"/>
                </a:stretch>
              </a:blipFill>
              <a:ln>
                <a:noFill/>
              </a:ln>
            </p:spPr>
            <p:txBody>
              <a:bodyPr/>
              <a:lstStyle/>
              <a:p>
                <a:r>
                  <a:rPr lang="en-US">
                    <a:noFill/>
                  </a:rPr>
                  <a:t> </a:t>
                </a:r>
              </a:p>
            </p:txBody>
          </p:sp>
        </mc:Fallback>
      </mc:AlternateContent>
      <p:pic>
        <p:nvPicPr>
          <p:cNvPr id="26" name="Graphic 25">
            <a:extLst>
              <a:ext uri="{FF2B5EF4-FFF2-40B4-BE49-F238E27FC236}">
                <a16:creationId xmlns:a16="http://schemas.microsoft.com/office/drawing/2014/main" id="{ABB6D7AD-3E8D-6A2E-C41A-ED134B6C16DA}"/>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940800" y="8026400"/>
            <a:ext cx="279400" cy="279400"/>
          </a:xfrm>
          <a:prstGeom prst="rect">
            <a:avLst/>
          </a:prstGeom>
        </p:spPr>
      </p:pic>
      <p:pic>
        <p:nvPicPr>
          <p:cNvPr id="27" name="Graphic 26">
            <a:extLst>
              <a:ext uri="{FF2B5EF4-FFF2-40B4-BE49-F238E27FC236}">
                <a16:creationId xmlns:a16="http://schemas.microsoft.com/office/drawing/2014/main" id="{44F50FDA-12CE-AC96-365F-12E1D37E2181}"/>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128000" y="8369300"/>
            <a:ext cx="374064" cy="374064"/>
          </a:xfrm>
          <a:prstGeom prst="rect">
            <a:avLst/>
          </a:prstGeom>
        </p:spPr>
      </p:pic>
      <p:pic>
        <p:nvPicPr>
          <p:cNvPr id="28" name="Graphic 27">
            <a:extLst>
              <a:ext uri="{FF2B5EF4-FFF2-40B4-BE49-F238E27FC236}">
                <a16:creationId xmlns:a16="http://schemas.microsoft.com/office/drawing/2014/main" id="{32EE2E55-B741-0AAD-360D-9B6598DBA188}"/>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0482617" y="8026400"/>
            <a:ext cx="374064" cy="374064"/>
          </a:xfrm>
          <a:prstGeom prst="rect">
            <a:avLst/>
          </a:prstGeom>
        </p:spPr>
      </p:pic>
      <p:pic>
        <p:nvPicPr>
          <p:cNvPr id="29" name="Graphic 28">
            <a:extLst>
              <a:ext uri="{FF2B5EF4-FFF2-40B4-BE49-F238E27FC236}">
                <a16:creationId xmlns:a16="http://schemas.microsoft.com/office/drawing/2014/main" id="{695A9517-E875-0B7D-9B64-5B2CF234A5A8}"/>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5488236" y="6105028"/>
            <a:ext cx="374064" cy="374064"/>
          </a:xfrm>
          <a:prstGeom prst="rect">
            <a:avLst/>
          </a:prstGeom>
        </p:spPr>
      </p:pic>
      <p:pic>
        <p:nvPicPr>
          <p:cNvPr id="30" name="Graphic 29">
            <a:extLst>
              <a:ext uri="{FF2B5EF4-FFF2-40B4-BE49-F238E27FC236}">
                <a16:creationId xmlns:a16="http://schemas.microsoft.com/office/drawing/2014/main" id="{B45FA5B3-07A2-6263-23CB-8A170D005D50}"/>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2925377" y="5735389"/>
            <a:ext cx="279400" cy="279400"/>
          </a:xfrm>
          <a:prstGeom prst="rect">
            <a:avLst/>
          </a:prstGeom>
        </p:spPr>
      </p:pic>
      <p:pic>
        <p:nvPicPr>
          <p:cNvPr id="31" name="Graphic 30">
            <a:extLst>
              <a:ext uri="{FF2B5EF4-FFF2-40B4-BE49-F238E27FC236}">
                <a16:creationId xmlns:a16="http://schemas.microsoft.com/office/drawing/2014/main" id="{FD597B76-463F-589D-218B-9E5D07512148}"/>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0915149" y="5810185"/>
            <a:ext cx="279400" cy="279400"/>
          </a:xfrm>
          <a:prstGeom prst="rect">
            <a:avLst/>
          </a:prstGeom>
        </p:spPr>
      </p:pic>
      <p:sp>
        <p:nvSpPr>
          <p:cNvPr id="38" name="Freeform 11">
            <a:extLst>
              <a:ext uri="{FF2B5EF4-FFF2-40B4-BE49-F238E27FC236}">
                <a16:creationId xmlns:a16="http://schemas.microsoft.com/office/drawing/2014/main" id="{B3BC362E-D8F5-18DA-FAC7-D5A0C51582E9}"/>
              </a:ext>
            </a:extLst>
          </p:cNvPr>
          <p:cNvSpPr/>
          <p:nvPr/>
        </p:nvSpPr>
        <p:spPr>
          <a:xfrm>
            <a:off x="9666500" y="4255653"/>
            <a:ext cx="2501471" cy="2651704"/>
          </a:xfrm>
          <a:custGeom>
            <a:avLst/>
            <a:gdLst/>
            <a:ahLst/>
            <a:cxnLst/>
            <a:rect l="l" t="t" r="r" b="b"/>
            <a:pathLst>
              <a:path w="3641573" h="2999332">
                <a:moveTo>
                  <a:pt x="0" y="0"/>
                </a:moveTo>
                <a:lnTo>
                  <a:pt x="3641573" y="0"/>
                </a:lnTo>
                <a:lnTo>
                  <a:pt x="3641573" y="2999332"/>
                </a:lnTo>
                <a:lnTo>
                  <a:pt x="0" y="299933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1" name="Slide Number Placeholder 10">
            <a:extLst>
              <a:ext uri="{FF2B5EF4-FFF2-40B4-BE49-F238E27FC236}">
                <a16:creationId xmlns:a16="http://schemas.microsoft.com/office/drawing/2014/main" id="{D770973D-76B0-1EBE-295E-523C6C7142A9}"/>
              </a:ext>
            </a:extLst>
          </p:cNvPr>
          <p:cNvSpPr>
            <a:spLocks noGrp="1"/>
          </p:cNvSpPr>
          <p:nvPr>
            <p:ph type="sldNum" sz="quarter" idx="12"/>
          </p:nvPr>
        </p:nvSpPr>
        <p:spPr/>
        <p:txBody>
          <a:bodyPr/>
          <a:lstStyle/>
          <a:p>
            <a:fld id="{B86E1D2B-0CA4-49DE-8ACE-2DF230ACA4E4}" type="slidenum">
              <a:rPr lang="en-US" smtClean="0"/>
              <a:t>15</a:t>
            </a:fld>
            <a:endParaRPr lang="en-US"/>
          </a:p>
        </p:txBody>
      </p:sp>
      <p:pic>
        <p:nvPicPr>
          <p:cNvPr id="25" name="Picture 24">
            <a:extLst>
              <a:ext uri="{FF2B5EF4-FFF2-40B4-BE49-F238E27FC236}">
                <a16:creationId xmlns:a16="http://schemas.microsoft.com/office/drawing/2014/main" id="{DC054E7A-5EBD-21F3-6421-35D68908DCC3}"/>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6528" t="50000"/>
          <a:stretch/>
        </p:blipFill>
        <p:spPr>
          <a:xfrm>
            <a:off x="15326" y="5414202"/>
            <a:ext cx="1285047" cy="1158059"/>
          </a:xfrm>
          <a:prstGeom prst="rect">
            <a:avLst/>
          </a:prstGeom>
        </p:spPr>
      </p:pic>
      <p:pic>
        <p:nvPicPr>
          <p:cNvPr id="32" name="Picture 31">
            <a:extLst>
              <a:ext uri="{FF2B5EF4-FFF2-40B4-BE49-F238E27FC236}">
                <a16:creationId xmlns:a16="http://schemas.microsoft.com/office/drawing/2014/main" id="{CEF41626-DBF9-37E3-7E98-F415BAACB4A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46528" t="50000"/>
          <a:stretch/>
        </p:blipFill>
        <p:spPr>
          <a:xfrm>
            <a:off x="4865223" y="3658276"/>
            <a:ext cx="1285045" cy="1213413"/>
          </a:xfrm>
          <a:prstGeom prst="rect">
            <a:avLst/>
          </a:prstGeom>
        </p:spPr>
      </p:pic>
      <p:pic>
        <p:nvPicPr>
          <p:cNvPr id="33" name="Picture 32">
            <a:extLst>
              <a:ext uri="{FF2B5EF4-FFF2-40B4-BE49-F238E27FC236}">
                <a16:creationId xmlns:a16="http://schemas.microsoft.com/office/drawing/2014/main" id="{C9A0F8AA-8A7F-F4C5-96EB-798C17FE2A5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46528" t="50000"/>
          <a:stretch/>
        </p:blipFill>
        <p:spPr>
          <a:xfrm>
            <a:off x="48476" y="3713126"/>
            <a:ext cx="1285045" cy="1213412"/>
          </a:xfrm>
          <a:prstGeom prst="rect">
            <a:avLst/>
          </a:prstGeom>
        </p:spPr>
      </p:pic>
      <p:pic>
        <p:nvPicPr>
          <p:cNvPr id="34" name="Picture 33">
            <a:extLst>
              <a:ext uri="{FF2B5EF4-FFF2-40B4-BE49-F238E27FC236}">
                <a16:creationId xmlns:a16="http://schemas.microsoft.com/office/drawing/2014/main" id="{1753F5E0-F41C-F2D1-5C77-30CC532B2AC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9318" t="47347" r="46266" b="9260"/>
          <a:stretch/>
        </p:blipFill>
        <p:spPr>
          <a:xfrm>
            <a:off x="4690108" y="5242604"/>
            <a:ext cx="1487239" cy="1020841"/>
          </a:xfrm>
          <a:prstGeom prst="rect">
            <a:avLst/>
          </a:prstGeom>
        </p:spPr>
      </p:pic>
      <p:sp>
        <p:nvSpPr>
          <p:cNvPr id="51"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24" name="Rectangle: Rounded Corners 23">
                <a:extLst>
                  <a:ext uri="{FF2B5EF4-FFF2-40B4-BE49-F238E27FC236}">
                    <a16:creationId xmlns:a16="http://schemas.microsoft.com/office/drawing/2014/main" id="{CB99B6B1-E85B-1CF4-A63A-20D81933534F}"/>
                  </a:ext>
                </a:extLst>
              </p:cNvPr>
              <p:cNvSpPr/>
              <p:nvPr/>
            </p:nvSpPr>
            <p:spPr>
              <a:xfrm>
                <a:off x="925823" y="307880"/>
                <a:ext cx="10467876" cy="156186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rPr>
                  <a:t>Câu </a:t>
                </a:r>
                <a:r>
                  <a:rPr lang="fr-FR"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4: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 tứ giác </a:t>
                </a:r>
                <a:r>
                  <a:rPr lang="en-US" sz="3200" b="1"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ABCD</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nội tiếp đường tròn có</a:t>
                </a:r>
                <a:endPar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14:m>
                  <m:oMath xmlns:m="http://schemas.openxmlformats.org/officeDocument/2006/math">
                    <m:r>
                      <m:rPr>
                        <m:nor/>
                      </m:rPr>
                      <a:rPr lang="en-US" sz="3200" b="1" i="0" smtClean="0">
                        <a:solidFill>
                          <a:srgbClr val="0000FF"/>
                        </a:solidFill>
                        <a:latin typeface="Times New Roman" panose="02020603050405020304" pitchFamily="18" charset="0"/>
                        <a:cs typeface="Times New Roman" panose="02020603050405020304" pitchFamily="18" charset="0"/>
                      </a:rPr>
                      <m:t>        </m:t>
                    </m:r>
                    <m:acc>
                      <m:accPr>
                        <m:chr m:val="̂"/>
                        <m:ctrlPr>
                          <a:rPr lang="vi-VN" sz="3200" b="1" i="1" smtClean="0">
                            <a:solidFill>
                              <a:srgbClr val="0000FF"/>
                            </a:solidFill>
                            <a:latin typeface="Cambria Math" panose="02040503050406030204" pitchFamily="18" charset="0"/>
                          </a:rPr>
                        </m:ctrlPr>
                      </m:accPr>
                      <m:e>
                        <m:r>
                          <m:rPr>
                            <m:nor/>
                          </m:rPr>
                          <a:rPr lang="en-US" sz="3200" b="1" i="1">
                            <a:solidFill>
                              <a:srgbClr val="0000FF"/>
                            </a:solidFill>
                            <a:latin typeface="Times New Roman" panose="02020603050405020304" pitchFamily="18" charset="0"/>
                            <a:cs typeface="Times New Roman" panose="02020603050405020304" pitchFamily="18" charset="0"/>
                          </a:rPr>
                          <m:t>A</m:t>
                        </m:r>
                      </m:e>
                    </m:acc>
                    <m:r>
                      <m:rPr>
                        <m:nor/>
                      </m:rPr>
                      <a:rPr lang="en-US" sz="3200" b="1" i="0" smtClean="0">
                        <a:solidFill>
                          <a:srgbClr val="0000FF"/>
                        </a:solidFill>
                        <a:latin typeface="Cambria Math" panose="02040503050406030204" pitchFamily="18" charset="0"/>
                      </a:rPr>
                      <m:t> </m:t>
                    </m:r>
                    <m:r>
                      <m:rPr>
                        <m:nor/>
                      </m:rPr>
                      <a:rPr lang="en-US" sz="3200" b="1" smtClean="0">
                        <a:solidFill>
                          <a:srgbClr val="0000FF"/>
                        </a:solidFill>
                        <a:latin typeface="Times New Roman" panose="02020603050405020304" pitchFamily="18" charset="0"/>
                        <a:cs typeface="Times New Roman" panose="02020603050405020304" pitchFamily="18" charset="0"/>
                      </a:rPr>
                      <m:t>−</m:t>
                    </m:r>
                    <m:r>
                      <a:rPr lang="en-US" sz="3200" b="1" i="0" smtClean="0">
                        <a:solidFill>
                          <a:srgbClr val="0000FF"/>
                        </a:solidFill>
                        <a:latin typeface="Cambria Math" panose="02040503050406030204" pitchFamily="18" charset="0"/>
                        <a:cs typeface="Times New Roman" panose="02020603050405020304" pitchFamily="18" charset="0"/>
                      </a:rPr>
                      <m:t> </m:t>
                    </m:r>
                    <m:acc>
                      <m:accPr>
                        <m:chr m:val="̂"/>
                        <m:ctrlPr>
                          <a:rPr lang="en-US" sz="3200" b="1" i="1" smtClean="0">
                            <a:solidFill>
                              <a:srgbClr val="0000FF"/>
                            </a:solidFill>
                            <a:latin typeface="Cambria Math" panose="02040503050406030204" pitchFamily="18" charset="0"/>
                          </a:rPr>
                        </m:ctrlPr>
                      </m:accPr>
                      <m:e>
                        <m:r>
                          <m:rPr>
                            <m:nor/>
                          </m:rPr>
                          <a:rPr lang="en-US" sz="3200" b="1" i="1" smtClean="0">
                            <a:solidFill>
                              <a:srgbClr val="0000FF"/>
                            </a:solidFill>
                            <a:latin typeface="Times New Roman" panose="02020603050405020304" pitchFamily="18" charset="0"/>
                            <a:cs typeface="Times New Roman" panose="02020603050405020304" pitchFamily="18" charset="0"/>
                          </a:rPr>
                          <m:t>C</m:t>
                        </m:r>
                        <m:r>
                          <m:rPr>
                            <m:nor/>
                          </m:rPr>
                          <a:rPr lang="en-US" sz="3200" b="1" i="0" smtClean="0">
                            <a:solidFill>
                              <a:srgbClr val="0000FF"/>
                            </a:solidFill>
                            <a:latin typeface="Times New Roman" panose="02020603050405020304" pitchFamily="18" charset="0"/>
                            <a:cs typeface="Times New Roman" panose="02020603050405020304" pitchFamily="18" charset="0"/>
                          </a:rPr>
                          <m:t> </m:t>
                        </m:r>
                      </m:e>
                    </m:acc>
                    <m:r>
                      <m:rPr>
                        <m:nor/>
                      </m:rPr>
                      <a:rPr lang="vi-VN" sz="3200" b="1" i="0">
                        <a:solidFill>
                          <a:srgbClr val="0000FF"/>
                        </a:solidFill>
                        <a:latin typeface="Times New Roman" panose="02020603050405020304" pitchFamily="18" charset="0"/>
                        <a:cs typeface="Times New Roman" panose="02020603050405020304" pitchFamily="18" charset="0"/>
                      </a:rPr>
                      <m:t>=</m:t>
                    </m:r>
                    <m:r>
                      <m:rPr>
                        <m:nor/>
                      </m:rPr>
                      <a:rPr lang="en-US" sz="3200" b="1" i="0" smtClean="0">
                        <a:solidFill>
                          <a:srgbClr val="0000FF"/>
                        </a:solidFill>
                        <a:latin typeface="Times New Roman" panose="02020603050405020304" pitchFamily="18" charset="0"/>
                        <a:cs typeface="Times New Roman" panose="02020603050405020304" pitchFamily="18" charset="0"/>
                      </a:rPr>
                      <m:t> </m:t>
                    </m:r>
                    <m:r>
                      <m:rPr>
                        <m:nor/>
                      </m:rPr>
                      <a:rPr lang="en-US" sz="3200" b="1" i="0" smtClean="0">
                        <a:solidFill>
                          <a:srgbClr val="0000FF"/>
                        </a:solidFill>
                        <a:latin typeface="Times New Roman" panose="02020603050405020304" pitchFamily="18" charset="0"/>
                        <a:cs typeface="Times New Roman" panose="02020603050405020304" pitchFamily="18" charset="0"/>
                      </a:rPr>
                      <m:t>10</m:t>
                    </m:r>
                    <m:r>
                      <m:rPr>
                        <m:nor/>
                      </m:rPr>
                      <a:rPr lang="vi-VN" sz="3200" b="1" i="0">
                        <a:solidFill>
                          <a:srgbClr val="0000FF"/>
                        </a:solidFill>
                        <a:latin typeface="Times New Roman" panose="02020603050405020304" pitchFamily="18" charset="0"/>
                        <a:cs typeface="Times New Roman" panose="02020603050405020304" pitchFamily="18" charset="0"/>
                      </a:rPr>
                      <m:t>0</m:t>
                    </m:r>
                    <m:r>
                      <m:rPr>
                        <m:nor/>
                      </m:rPr>
                      <a:rPr lang="vi-VN" sz="3200" b="1" i="0">
                        <a:solidFill>
                          <a:srgbClr val="0000FF"/>
                        </a:solidFill>
                        <a:latin typeface="Times New Roman" panose="02020603050405020304" pitchFamily="18" charset="0"/>
                        <a:cs typeface="Times New Roman" panose="02020603050405020304" pitchFamily="18" charset="0"/>
                      </a:rPr>
                      <m:t>°</m:t>
                    </m:r>
                  </m:oMath>
                </a14:m>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Khẳng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định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dưới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đây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đúng</a:t>
                </a:r>
                <a:r>
                  <a:rPr lang="en-US" sz="3200" b="1" dirty="0">
                    <a:solidFill>
                      <a:srgbClr val="0000FF"/>
                    </a:solidFill>
                    <a:latin typeface="Times New Roman" panose="02020603050405020304" pitchFamily="18" charset="0"/>
                    <a:cs typeface="Times New Roman" panose="02020603050405020304" pitchFamily="18" charset="0"/>
                  </a:rPr>
                  <a:t>?</a:t>
                </a:r>
                <a:r>
                  <a:rPr lang="vi-VN"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endParaRPr>
              </a:p>
            </p:txBody>
          </p:sp>
        </mc:Choice>
        <mc:Fallback xmlns="">
          <p:sp>
            <p:nvSpPr>
              <p:cNvPr id="24" name="Rectangle: Rounded Corners 23">
                <a:extLst>
                  <a:ext uri="{FF2B5EF4-FFF2-40B4-BE49-F238E27FC236}">
                    <a16:creationId xmlns:a16="http://schemas.microsoft.com/office/drawing/2014/main" id="{CB99B6B1-E85B-1CF4-A63A-20D81933534F}"/>
                  </a:ext>
                </a:extLst>
              </p:cNvPr>
              <p:cNvSpPr>
                <a:spLocks noRot="1" noChangeAspect="1" noMove="1" noResize="1" noEditPoints="1" noAdjustHandles="1" noChangeArrowheads="1" noChangeShapeType="1" noTextEdit="1"/>
              </p:cNvSpPr>
              <p:nvPr/>
            </p:nvSpPr>
            <p:spPr>
              <a:xfrm>
                <a:off x="925823" y="307880"/>
                <a:ext cx="10467876" cy="1561864"/>
              </a:xfrm>
              <a:prstGeom prst="roundRect">
                <a:avLst/>
              </a:prstGeom>
              <a:blipFill>
                <a:blip r:embed="rId24"/>
                <a:stretch>
                  <a:fillRect l="-757"/>
                </a:stretch>
              </a:blipFill>
              <a:ln>
                <a:noFill/>
              </a:ln>
            </p:spPr>
            <p:txBody>
              <a:bodyPr/>
              <a:lstStyle/>
              <a:p>
                <a:r>
                  <a:rPr lang="en-US">
                    <a:noFill/>
                  </a:rPr>
                  <a:t> </a:t>
                </a:r>
              </a:p>
            </p:txBody>
          </p:sp>
        </mc:Fallback>
      </mc:AlternateContent>
      <p:sp>
        <p:nvSpPr>
          <p:cNvPr id="54"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6" name="Rectangle 1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8" name="Rectangle 2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0" name="Rectangle 2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334952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63" presetClass="path" presetSubtype="0" accel="28000" decel="28108" autoRev="1" fill="hold" nodeType="withEffect">
                                  <p:stCondLst>
                                    <p:cond delay="0"/>
                                  </p:stCondLst>
                                  <p:childTnLst>
                                    <p:animMotion origin="layout" path="M -2.08333E-6 -3.7037E-7 L -0.04492 -0.00162 " pathEditMode="relative" rAng="0" ptsTypes="AA">
                                      <p:cBhvr>
                                        <p:cTn id="9" dur="500" fill="hold"/>
                                        <p:tgtEl>
                                          <p:spTgt spid="4"/>
                                        </p:tgtEl>
                                        <p:attrNameLst>
                                          <p:attrName>ppt_x</p:attrName>
                                          <p:attrName>ppt_y</p:attrName>
                                        </p:attrNameLst>
                                      </p:cBhvr>
                                      <p:rCtr x="-2253" y="-93"/>
                                    </p:animMotion>
                                  </p:childTnLst>
                                </p:cTn>
                              </p:par>
                              <p:par>
                                <p:cTn id="10" presetID="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63" presetClass="path" presetSubtype="0" accel="28000" decel="28108" autoRev="1" fill="hold" nodeType="withEffect">
                                  <p:stCondLst>
                                    <p:cond delay="0"/>
                                  </p:stCondLst>
                                  <p:childTnLst>
                                    <p:animMotion origin="layout" path="M 5E-6 -3.33333E-6 L 0.04336 0.00648 " pathEditMode="relative" rAng="0" ptsTypes="AA">
                                      <p:cBhvr>
                                        <p:cTn id="14" dur="500" fill="hold"/>
                                        <p:tgtEl>
                                          <p:spTgt spid="2"/>
                                        </p:tgtEl>
                                        <p:attrNameLst>
                                          <p:attrName>ppt_x</p:attrName>
                                          <p:attrName>ppt_y</p:attrName>
                                        </p:attrNameLst>
                                      </p:cBhvr>
                                      <p:rCtr x="2161" y="324"/>
                                    </p:animMotion>
                                  </p:childTnLst>
                                </p:cTn>
                              </p:par>
                              <p:par>
                                <p:cTn id="15" presetID="9"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63" presetClass="path" presetSubtype="0" accel="28000" decel="28108" autoRev="1" fill="hold" nodeType="withEffect">
                                  <p:stCondLst>
                                    <p:cond delay="0"/>
                                  </p:stCondLst>
                                  <p:childTnLst>
                                    <p:animMotion origin="layout" path="M -3.125E-6 -1.85185E-6 L -0.04974 -0.00278 " pathEditMode="relative" rAng="0" ptsTypes="AA">
                                      <p:cBhvr>
                                        <p:cTn id="19" dur="500" fill="hold"/>
                                        <p:tgtEl>
                                          <p:spTgt spid="3"/>
                                        </p:tgtEl>
                                        <p:attrNameLst>
                                          <p:attrName>ppt_x</p:attrName>
                                          <p:attrName>ppt_y</p:attrName>
                                        </p:attrNameLst>
                                      </p:cBhvr>
                                      <p:rCtr x="-2487" y="-139"/>
                                    </p:animMotion>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6" presetClass="emph" presetSubtype="0" autoRev="1" fill="hold" nodeType="withEffect">
                                  <p:stCondLst>
                                    <p:cond delay="0"/>
                                  </p:stCondLst>
                                  <p:childTnLst>
                                    <p:animScale>
                                      <p:cBhvr>
                                        <p:cTn id="24" dur="500" fill="hold"/>
                                        <p:tgtEl>
                                          <p:spTgt spid="27"/>
                                        </p:tgtEl>
                                      </p:cBhvr>
                                      <p:by x="0" y="0"/>
                                    </p:animScale>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6" presetClass="emph" presetSubtype="0" autoRev="1" fill="hold" nodeType="withEffect">
                                  <p:stCondLst>
                                    <p:cond delay="0"/>
                                  </p:stCondLst>
                                  <p:childTnLst>
                                    <p:animScale>
                                      <p:cBhvr>
                                        <p:cTn id="29" dur="500" fill="hold"/>
                                        <p:tgtEl>
                                          <p:spTgt spid="26"/>
                                        </p:tgtEl>
                                      </p:cBhvr>
                                      <p:by x="0" y="0"/>
                                    </p:animScale>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6" presetClass="emph" presetSubtype="0" autoRev="1" fill="hold" nodeType="withEffect">
                                  <p:stCondLst>
                                    <p:cond delay="0"/>
                                  </p:stCondLst>
                                  <p:childTnLst>
                                    <p:animScale>
                                      <p:cBhvr>
                                        <p:cTn id="34" dur="500" fill="hold"/>
                                        <p:tgtEl>
                                          <p:spTgt spid="28"/>
                                        </p:tgtEl>
                                      </p:cBhvr>
                                      <p:by x="0" y="0"/>
                                    </p:animScale>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6" presetClass="emph" presetSubtype="0" autoRev="1" fill="hold" nodeType="withEffect">
                                  <p:stCondLst>
                                    <p:cond delay="0"/>
                                  </p:stCondLst>
                                  <p:childTnLst>
                                    <p:animScale>
                                      <p:cBhvr>
                                        <p:cTn id="39" dur="500" fill="hold"/>
                                        <p:tgtEl>
                                          <p:spTgt spid="31"/>
                                        </p:tgtEl>
                                      </p:cBhvr>
                                      <p:by x="0" y="0"/>
                                    </p:animScale>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6" presetClass="emph" presetSubtype="0" autoRev="1" fill="hold" nodeType="withEffect">
                                  <p:stCondLst>
                                    <p:cond delay="0"/>
                                  </p:stCondLst>
                                  <p:childTnLst>
                                    <p:animScale>
                                      <p:cBhvr>
                                        <p:cTn id="44" dur="500" fill="hold"/>
                                        <p:tgtEl>
                                          <p:spTgt spid="30"/>
                                        </p:tgtEl>
                                      </p:cBhvr>
                                      <p:by x="0" y="0"/>
                                    </p:animScale>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3"/>
                    </p:tgtEl>
                  </p:cond>
                </p:stCondLst>
                <p:endSync evt="end" delay="0">
                  <p:rtn val="all"/>
                </p:endSync>
                <p:childTnLst>
                  <p:par>
                    <p:cTn id="49" fill="hold">
                      <p:stCondLst>
                        <p:cond delay="0"/>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3"/>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fltVal val="0"/>
                                          </p:val>
                                        </p:tav>
                                        <p:tav tm="100000">
                                          <p:val>
                                            <p:strVal val="#ppt_w"/>
                                          </p:val>
                                        </p:tav>
                                      </p:tavLst>
                                    </p:anim>
                                    <p:anim calcmode="lin" valueType="num">
                                      <p:cBhvr>
                                        <p:cTn id="61"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3" presetClass="entr" presetSubtype="16"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0"/>
                  </p:tgtEl>
                </p:cond>
              </p:nextCondLst>
            </p:seq>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23" presetClass="entr" presetSubtype="16"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D0F49E6-08E8-D69E-4453-953C0CC3132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344452" y="5969000"/>
            <a:ext cx="2235200" cy="1244600"/>
          </a:xfrm>
          <a:prstGeom prst="rect">
            <a:avLst/>
          </a:prstGeom>
        </p:spPr>
      </p:pic>
      <p:pic>
        <p:nvPicPr>
          <p:cNvPr id="3" name="Graphic 2">
            <a:extLst>
              <a:ext uri="{FF2B5EF4-FFF2-40B4-BE49-F238E27FC236}">
                <a16:creationId xmlns:a16="http://schemas.microsoft.com/office/drawing/2014/main" id="{5D8FA109-D359-8F70-007A-7F53A38C4D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084300" y="7560135"/>
            <a:ext cx="2171700" cy="1371600"/>
          </a:xfrm>
          <a:prstGeom prst="rect">
            <a:avLst/>
          </a:prstGeom>
        </p:spPr>
      </p:pic>
      <p:pic>
        <p:nvPicPr>
          <p:cNvPr id="4" name="Graphic 3">
            <a:extLst>
              <a:ext uri="{FF2B5EF4-FFF2-40B4-BE49-F238E27FC236}">
                <a16:creationId xmlns:a16="http://schemas.microsoft.com/office/drawing/2014/main" id="{18343322-7E39-0606-A05D-50DCCEE2912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77198" y="-523833"/>
            <a:ext cx="2354396" cy="1500928"/>
          </a:xfrm>
          <a:prstGeom prst="rect">
            <a:avLst/>
          </a:prstGeom>
        </p:spPr>
      </p:pic>
      <p:sp>
        <p:nvSpPr>
          <p:cNvPr id="5" name="Freeform: Shape 4">
            <a:extLst>
              <a:ext uri="{FF2B5EF4-FFF2-40B4-BE49-F238E27FC236}">
                <a16:creationId xmlns:a16="http://schemas.microsoft.com/office/drawing/2014/main" id="{39ECCE8B-38A3-21C2-E32B-52E35A4EA1DB}"/>
              </a:ext>
            </a:extLst>
          </p:cNvPr>
          <p:cNvSpPr/>
          <p:nvPr/>
        </p:nvSpPr>
        <p:spPr>
          <a:xfrm>
            <a:off x="13496401" y="1554995"/>
            <a:ext cx="152109" cy="51471"/>
          </a:xfrm>
          <a:custGeom>
            <a:avLst/>
            <a:gdLst>
              <a:gd name="connsiteX0" fmla="*/ 56629 w 114082"/>
              <a:gd name="connsiteY0" fmla="*/ 38603 h 38603"/>
              <a:gd name="connsiteX1" fmla="*/ 3804 w 114082"/>
              <a:gd name="connsiteY1" fmla="*/ 20317 h 38603"/>
              <a:gd name="connsiteX2" fmla="*/ 1772 w 114082"/>
              <a:gd name="connsiteY2" fmla="*/ 6095 h 38603"/>
              <a:gd name="connsiteX3" fmla="*/ 15994 w 114082"/>
              <a:gd name="connsiteY3" fmla="*/ 4063 h 38603"/>
              <a:gd name="connsiteX4" fmla="*/ 56629 w 114082"/>
              <a:gd name="connsiteY4" fmla="*/ 17270 h 38603"/>
              <a:gd name="connsiteX5" fmla="*/ 95232 w 114082"/>
              <a:gd name="connsiteY5" fmla="*/ 4063 h 38603"/>
              <a:gd name="connsiteX6" fmla="*/ 103359 w 114082"/>
              <a:gd name="connsiteY6" fmla="*/ 0 h 38603"/>
              <a:gd name="connsiteX7" fmla="*/ 113518 w 114082"/>
              <a:gd name="connsiteY7" fmla="*/ 7111 h 38603"/>
              <a:gd name="connsiteX8" fmla="*/ 110470 w 114082"/>
              <a:gd name="connsiteY8" fmla="*/ 18286 h 38603"/>
              <a:gd name="connsiteX9" fmla="*/ 56629 w 114082"/>
              <a:gd name="connsiteY9" fmla="*/ 38603 h 38603"/>
              <a:gd name="connsiteX10" fmla="*/ 56629 w 114082"/>
              <a:gd name="connsiteY10" fmla="*/ 38603 h 3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82" h="38603">
                <a:moveTo>
                  <a:pt x="56629" y="38603"/>
                </a:moveTo>
                <a:cubicBezTo>
                  <a:pt x="37327" y="38603"/>
                  <a:pt x="19042" y="32508"/>
                  <a:pt x="3804" y="20317"/>
                </a:cubicBezTo>
                <a:cubicBezTo>
                  <a:pt x="-260" y="17270"/>
                  <a:pt x="-1276" y="10159"/>
                  <a:pt x="1772" y="6095"/>
                </a:cubicBezTo>
                <a:cubicBezTo>
                  <a:pt x="4820" y="2032"/>
                  <a:pt x="11931" y="1016"/>
                  <a:pt x="15994" y="4063"/>
                </a:cubicBezTo>
                <a:cubicBezTo>
                  <a:pt x="27169" y="13206"/>
                  <a:pt x="41391" y="18286"/>
                  <a:pt x="56629" y="17270"/>
                </a:cubicBezTo>
                <a:cubicBezTo>
                  <a:pt x="70851" y="17270"/>
                  <a:pt x="84058" y="12190"/>
                  <a:pt x="95232" y="4063"/>
                </a:cubicBezTo>
                <a:cubicBezTo>
                  <a:pt x="97264" y="2032"/>
                  <a:pt x="100312" y="0"/>
                  <a:pt x="103359" y="0"/>
                </a:cubicBezTo>
                <a:cubicBezTo>
                  <a:pt x="107423" y="0"/>
                  <a:pt x="111486" y="3048"/>
                  <a:pt x="113518" y="7111"/>
                </a:cubicBezTo>
                <a:cubicBezTo>
                  <a:pt x="114534" y="11175"/>
                  <a:pt x="114534" y="15238"/>
                  <a:pt x="110470" y="18286"/>
                </a:cubicBezTo>
                <a:cubicBezTo>
                  <a:pt x="95232" y="30476"/>
                  <a:pt x="76946" y="37587"/>
                  <a:pt x="56629" y="38603"/>
                </a:cubicBezTo>
                <a:lnTo>
                  <a:pt x="56629" y="38603"/>
                </a:lnTo>
                <a:close/>
              </a:path>
            </a:pathLst>
          </a:custGeom>
          <a:solidFill>
            <a:srgbClr val="3F0B07"/>
          </a:solidFill>
          <a:ln w="10100" cap="flat">
            <a:noFill/>
            <a:prstDash val="solid"/>
            <a:miter/>
          </a:ln>
        </p:spPr>
        <p:txBody>
          <a:bodyPr rtlCol="0" anchor="ctr"/>
          <a:lstStyle/>
          <a:p>
            <a:endParaRPr lang="en-US" sz="2400"/>
          </a:p>
        </p:txBody>
      </p:sp>
      <p:grpSp>
        <p:nvGrpSpPr>
          <p:cNvPr id="17" name="Group 16">
            <a:extLst>
              <a:ext uri="{FF2B5EF4-FFF2-40B4-BE49-F238E27FC236}">
                <a16:creationId xmlns:a16="http://schemas.microsoft.com/office/drawing/2014/main" id="{8FCE7925-08E8-9540-B613-82EF35209585}"/>
              </a:ext>
            </a:extLst>
          </p:cNvPr>
          <p:cNvGrpSpPr/>
          <p:nvPr/>
        </p:nvGrpSpPr>
        <p:grpSpPr>
          <a:xfrm>
            <a:off x="10116457" y="2685142"/>
            <a:ext cx="4644998" cy="2426029"/>
            <a:chOff x="7800976" y="1924071"/>
            <a:chExt cx="4391024" cy="2225286"/>
          </a:xfrm>
          <a:solidFill>
            <a:schemeClr val="accent1">
              <a:lumMod val="40000"/>
              <a:lumOff val="60000"/>
            </a:schemeClr>
          </a:solidFill>
        </p:grpSpPr>
        <p:pic>
          <p:nvPicPr>
            <p:cNvPr id="18" name="Graphic 17">
              <a:extLst>
                <a:ext uri="{FF2B5EF4-FFF2-40B4-BE49-F238E27FC236}">
                  <a16:creationId xmlns:a16="http://schemas.microsoft.com/office/drawing/2014/main" id="{94FF9D7E-0245-6797-2793-9955D70CEAE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00976" y="1924071"/>
              <a:ext cx="4391024" cy="2225286"/>
            </a:xfrm>
            <a:prstGeom prst="rect">
              <a:avLst/>
            </a:prstGeom>
          </p:spPr>
        </p:pic>
        <p:pic>
          <p:nvPicPr>
            <p:cNvPr id="19" name="Graphic 18">
              <a:extLst>
                <a:ext uri="{FF2B5EF4-FFF2-40B4-BE49-F238E27FC236}">
                  <a16:creationId xmlns:a16="http://schemas.microsoft.com/office/drawing/2014/main" id="{4A891272-3D07-9307-0F36-9F3869CB37B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830416" y="2371302"/>
              <a:ext cx="1590675" cy="904875"/>
            </a:xfrm>
            <a:prstGeom prst="rect">
              <a:avLst/>
            </a:prstGeom>
          </p:spPr>
        </p:pic>
      </p:grpSp>
      <p:pic>
        <p:nvPicPr>
          <p:cNvPr id="26" name="Graphic 25">
            <a:extLst>
              <a:ext uri="{FF2B5EF4-FFF2-40B4-BE49-F238E27FC236}">
                <a16:creationId xmlns:a16="http://schemas.microsoft.com/office/drawing/2014/main" id="{ABB6D7AD-3E8D-6A2E-C41A-ED134B6C16D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40800" y="8026400"/>
            <a:ext cx="279400" cy="279400"/>
          </a:xfrm>
          <a:prstGeom prst="rect">
            <a:avLst/>
          </a:prstGeom>
        </p:spPr>
      </p:pic>
      <p:pic>
        <p:nvPicPr>
          <p:cNvPr id="27" name="Graphic 26">
            <a:extLst>
              <a:ext uri="{FF2B5EF4-FFF2-40B4-BE49-F238E27FC236}">
                <a16:creationId xmlns:a16="http://schemas.microsoft.com/office/drawing/2014/main" id="{44F50FDA-12CE-AC96-365F-12E1D37E21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128000" y="8369300"/>
            <a:ext cx="374064" cy="374064"/>
          </a:xfrm>
          <a:prstGeom prst="rect">
            <a:avLst/>
          </a:prstGeom>
        </p:spPr>
      </p:pic>
      <p:pic>
        <p:nvPicPr>
          <p:cNvPr id="28" name="Graphic 27">
            <a:extLst>
              <a:ext uri="{FF2B5EF4-FFF2-40B4-BE49-F238E27FC236}">
                <a16:creationId xmlns:a16="http://schemas.microsoft.com/office/drawing/2014/main" id="{32EE2E55-B741-0AAD-360D-9B6598DBA18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482617" y="8026400"/>
            <a:ext cx="374064" cy="374064"/>
          </a:xfrm>
          <a:prstGeom prst="rect">
            <a:avLst/>
          </a:prstGeom>
        </p:spPr>
      </p:pic>
      <p:pic>
        <p:nvPicPr>
          <p:cNvPr id="29" name="Graphic 28">
            <a:extLst>
              <a:ext uri="{FF2B5EF4-FFF2-40B4-BE49-F238E27FC236}">
                <a16:creationId xmlns:a16="http://schemas.microsoft.com/office/drawing/2014/main" id="{695A9517-E875-0B7D-9B64-5B2CF234A5A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5488236" y="6105028"/>
            <a:ext cx="374064" cy="374064"/>
          </a:xfrm>
          <a:prstGeom prst="rect">
            <a:avLst/>
          </a:prstGeom>
        </p:spPr>
      </p:pic>
      <p:pic>
        <p:nvPicPr>
          <p:cNvPr id="30" name="Graphic 29">
            <a:extLst>
              <a:ext uri="{FF2B5EF4-FFF2-40B4-BE49-F238E27FC236}">
                <a16:creationId xmlns:a16="http://schemas.microsoft.com/office/drawing/2014/main" id="{B45FA5B3-07A2-6263-23CB-8A170D005D5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2925377" y="5735389"/>
            <a:ext cx="279400" cy="279400"/>
          </a:xfrm>
          <a:prstGeom prst="rect">
            <a:avLst/>
          </a:prstGeom>
        </p:spPr>
      </p:pic>
      <p:pic>
        <p:nvPicPr>
          <p:cNvPr id="31" name="Graphic 30">
            <a:extLst>
              <a:ext uri="{FF2B5EF4-FFF2-40B4-BE49-F238E27FC236}">
                <a16:creationId xmlns:a16="http://schemas.microsoft.com/office/drawing/2014/main" id="{FD597B76-463F-589D-218B-9E5D0751214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915149" y="5810185"/>
            <a:ext cx="279400" cy="279400"/>
          </a:xfrm>
          <a:prstGeom prst="rect">
            <a:avLst/>
          </a:prstGeom>
        </p:spPr>
      </p:pic>
      <p:sp>
        <p:nvSpPr>
          <p:cNvPr id="38" name="Freeform 11">
            <a:extLst>
              <a:ext uri="{FF2B5EF4-FFF2-40B4-BE49-F238E27FC236}">
                <a16:creationId xmlns:a16="http://schemas.microsoft.com/office/drawing/2014/main" id="{B3BC362E-D8F5-18DA-FAC7-D5A0C51582E9}"/>
              </a:ext>
            </a:extLst>
          </p:cNvPr>
          <p:cNvSpPr/>
          <p:nvPr/>
        </p:nvSpPr>
        <p:spPr>
          <a:xfrm>
            <a:off x="9956800" y="4731657"/>
            <a:ext cx="2393626" cy="2175700"/>
          </a:xfrm>
          <a:custGeom>
            <a:avLst/>
            <a:gdLst/>
            <a:ahLst/>
            <a:cxnLst/>
            <a:rect l="l" t="t" r="r" b="b"/>
            <a:pathLst>
              <a:path w="3641573" h="2999332">
                <a:moveTo>
                  <a:pt x="0" y="0"/>
                </a:moveTo>
                <a:lnTo>
                  <a:pt x="3641573" y="0"/>
                </a:lnTo>
                <a:lnTo>
                  <a:pt x="3641573" y="2999332"/>
                </a:lnTo>
                <a:lnTo>
                  <a:pt x="0" y="299933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Slide Number Placeholder 10">
            <a:extLst>
              <a:ext uri="{FF2B5EF4-FFF2-40B4-BE49-F238E27FC236}">
                <a16:creationId xmlns:a16="http://schemas.microsoft.com/office/drawing/2014/main" id="{D770973D-76B0-1EBE-295E-523C6C7142A9}"/>
              </a:ext>
            </a:extLst>
          </p:cNvPr>
          <p:cNvSpPr>
            <a:spLocks noGrp="1"/>
          </p:cNvSpPr>
          <p:nvPr>
            <p:ph type="sldNum" sz="quarter" idx="12"/>
          </p:nvPr>
        </p:nvSpPr>
        <p:spPr/>
        <p:txBody>
          <a:bodyPr/>
          <a:lstStyle/>
          <a:p>
            <a:fld id="{B86E1D2B-0CA4-49DE-8ACE-2DF230ACA4E4}" type="slidenum">
              <a:rPr lang="en-US" smtClean="0"/>
              <a:t>16</a:t>
            </a:fld>
            <a:endParaRPr lang="en-US"/>
          </a:p>
        </p:txBody>
      </p:sp>
      <p:pic>
        <p:nvPicPr>
          <p:cNvPr id="35" name="Picture 34">
            <a:hlinkClick r:id="rId17" action="ppaction://hlinksldjump"/>
            <a:extLst>
              <a:ext uri="{FF2B5EF4-FFF2-40B4-BE49-F238E27FC236}">
                <a16:creationId xmlns:a16="http://schemas.microsoft.com/office/drawing/2014/main" id="{6C560044-3076-63EE-AC5C-E25EDE1D4B38}"/>
              </a:ext>
            </a:extLst>
          </p:cNvPr>
          <p:cNvPicPr>
            <a:picLocks noChangeAspect="1"/>
          </p:cNvPicPr>
          <p:nvPr/>
        </p:nvPicPr>
        <p:blipFill>
          <a:blip r:embed="rId18"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51452" y="5276494"/>
            <a:ext cx="1944317" cy="1718893"/>
          </a:xfrm>
          <a:prstGeom prst="rect">
            <a:avLst/>
          </a:prstGeom>
        </p:spPr>
      </p:pic>
      <p:sp>
        <p:nvSpPr>
          <p:cNvPr id="51"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4"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6" name="Rectangle 1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8" name="Rectangle 2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0" name="Rectangle 2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40" name="TextBox 39"/>
              <p:cNvSpPr txBox="1"/>
              <p:nvPr/>
            </p:nvSpPr>
            <p:spPr>
              <a:xfrm>
                <a:off x="1057276" y="2377664"/>
                <a:ext cx="8515350" cy="2864951"/>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Lời </a:t>
                </a:r>
                <a:r>
                  <a:rPr lang="en-US" sz="3200" b="1" dirty="0" err="1">
                    <a:solidFill>
                      <a:schemeClr val="bg1"/>
                    </a:solidFill>
                    <a:latin typeface="Times New Roman" panose="02020603050405020304" pitchFamily="18" charset="0"/>
                    <a:cs typeface="Times New Roman" panose="02020603050405020304" pitchFamily="18" charset="0"/>
                  </a:rPr>
                  <a:t>giải</a:t>
                </a:r>
                <a:endParaRPr lang="en-US" sz="3200" b="1"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T</a:t>
                </a:r>
                <a:r>
                  <a:rPr lang="vi-VN" sz="3200" dirty="0">
                    <a:solidFill>
                      <a:schemeClr val="bg1"/>
                    </a:solidFill>
                    <a:latin typeface="Times New Roman" panose="02020603050405020304" pitchFamily="18" charset="0"/>
                    <a:cs typeface="Times New Roman" panose="02020603050405020304" pitchFamily="18" charset="0"/>
                  </a:rPr>
                  <a:t>ứ giác </a:t>
                </a:r>
                <a:r>
                  <a:rPr lang="en-US" sz="3200" i="1" dirty="0" err="1">
                    <a:solidFill>
                      <a:schemeClr val="bg1"/>
                    </a:solidFill>
                    <a:latin typeface="Times New Roman" panose="02020603050405020304" pitchFamily="18" charset="0"/>
                    <a:cs typeface="Times New Roman" panose="02020603050405020304" pitchFamily="18" charset="0"/>
                  </a:rPr>
                  <a:t>ABCD</a:t>
                </a:r>
                <a:r>
                  <a:rPr lang="vi-VN" sz="3200" i="1"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nội tiếp đường tròn </a:t>
                </a:r>
                <a:r>
                  <a:rPr lang="en-US" sz="3200" dirty="0" err="1">
                    <a:solidFill>
                      <a:schemeClr val="bg1"/>
                    </a:solidFill>
                    <a:latin typeface="Times New Roman" panose="02020603050405020304" pitchFamily="18" charset="0"/>
                    <a:cs typeface="Times New Roman" panose="02020603050405020304" pitchFamily="18" charset="0"/>
                  </a:rPr>
                  <a:t>nên</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b="0" i="0" smtClean="0">
                        <a:solidFill>
                          <a:schemeClr val="bg1"/>
                        </a:solidFill>
                        <a:latin typeface="Times New Roman" panose="02020603050405020304" pitchFamily="18" charset="0"/>
                        <a:cs typeface="Times New Roman" panose="02020603050405020304" pitchFamily="18" charset="0"/>
                      </a:rPr>
                      <m:t>                 </m:t>
                    </m:r>
                    <m:acc>
                      <m:accPr>
                        <m:chr m:val="̂"/>
                        <m:ctrlPr>
                          <a:rPr lang="vi-VN" sz="3200" i="1" smtClean="0">
                            <a:solidFill>
                              <a:schemeClr val="bg1"/>
                            </a:solidFill>
                            <a:latin typeface="Cambria Math" panose="02040503050406030204" pitchFamily="18" charset="0"/>
                          </a:rPr>
                        </m:ctrlPr>
                      </m:accPr>
                      <m:e>
                        <m:r>
                          <m:rPr>
                            <m:nor/>
                          </m:rPr>
                          <a:rPr lang="en-US" sz="3200" i="0">
                            <a:solidFill>
                              <a:schemeClr val="bg1"/>
                            </a:solidFill>
                            <a:latin typeface="Times New Roman" panose="02020603050405020304" pitchFamily="18" charset="0"/>
                            <a:cs typeface="Times New Roman" panose="02020603050405020304" pitchFamily="18" charset="0"/>
                          </a:rPr>
                          <m:t>A</m:t>
                        </m:r>
                      </m:e>
                    </m:acc>
                    <m:r>
                      <m:rPr>
                        <m:nor/>
                      </m:rPr>
                      <a:rPr lang="en-US" sz="3200" b="0" i="0" smtClean="0">
                        <a:solidFill>
                          <a:schemeClr val="bg1"/>
                        </a:solidFill>
                        <a:latin typeface="Cambria Math" panose="02040503050406030204" pitchFamily="18" charset="0"/>
                      </a:rPr>
                      <m:t> </m:t>
                    </m:r>
                    <m:r>
                      <m:rPr>
                        <m:nor/>
                      </m:rPr>
                      <a:rPr lang="en-US" sz="3200" b="0" i="0" smtClean="0">
                        <a:solidFill>
                          <a:schemeClr val="bg1"/>
                        </a:solidFill>
                        <a:latin typeface="Times New Roman" panose="02020603050405020304" pitchFamily="18" charset="0"/>
                        <a:cs typeface="Times New Roman" panose="02020603050405020304" pitchFamily="18" charset="0"/>
                      </a:rPr>
                      <m:t>+ </m:t>
                    </m:r>
                    <m:acc>
                      <m:accPr>
                        <m:chr m:val="̂"/>
                        <m:ctrlPr>
                          <a:rPr lang="en-US" sz="3200" i="1">
                            <a:solidFill>
                              <a:schemeClr val="bg1"/>
                            </a:solidFill>
                            <a:latin typeface="Cambria Math" panose="02040503050406030204" pitchFamily="18" charset="0"/>
                          </a:rPr>
                        </m:ctrlPr>
                      </m:accPr>
                      <m:e>
                        <m:r>
                          <m:rPr>
                            <m:nor/>
                          </m:rPr>
                          <a:rPr lang="en-US" sz="3200" i="0">
                            <a:solidFill>
                              <a:schemeClr val="bg1"/>
                            </a:solidFill>
                            <a:latin typeface="Times New Roman" panose="02020603050405020304" pitchFamily="18" charset="0"/>
                            <a:cs typeface="Times New Roman" panose="02020603050405020304" pitchFamily="18" charset="0"/>
                          </a:rPr>
                          <m:t>C</m:t>
                        </m:r>
                      </m:e>
                    </m:acc>
                    <m:r>
                      <a:rPr lang="en-US" sz="3200" b="0" i="1" smtClean="0">
                        <a:solidFill>
                          <a:schemeClr val="bg1"/>
                        </a:solidFill>
                        <a:latin typeface="Cambria Math" panose="020405030504060302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1</m:t>
                    </m:r>
                    <m:r>
                      <m:rPr>
                        <m:nor/>
                      </m:rPr>
                      <a:rPr lang="en-US" sz="3200" b="0" i="0" smtClean="0">
                        <a:solidFill>
                          <a:schemeClr val="bg1"/>
                        </a:solidFill>
                        <a:latin typeface="Times New Roman" panose="02020603050405020304" pitchFamily="18" charset="0"/>
                        <a:cs typeface="Times New Roman" panose="02020603050405020304" pitchFamily="18" charset="0"/>
                      </a:rPr>
                      <m:t>8</m:t>
                    </m:r>
                    <m:r>
                      <m:rPr>
                        <m:nor/>
                      </m:rPr>
                      <a:rPr lang="vi-VN" sz="3200" i="0">
                        <a:solidFill>
                          <a:schemeClr val="bg1"/>
                        </a:solidFill>
                        <a:latin typeface="Times New Roman" panose="02020603050405020304" pitchFamily="18" charset="0"/>
                        <a:cs typeface="Times New Roman" panose="02020603050405020304" pitchFamily="18" charset="0"/>
                      </a:rPr>
                      <m:t>0</m:t>
                    </m:r>
                    <m:r>
                      <m:rPr>
                        <m:nor/>
                      </m:rPr>
                      <a:rPr lang="vi-VN" sz="3200" i="0">
                        <a:solidFill>
                          <a:schemeClr val="bg1"/>
                        </a:solidFill>
                        <a:latin typeface="Times New Roman" panose="02020603050405020304" pitchFamily="18" charset="0"/>
                        <a:cs typeface="Times New Roman" panose="02020603050405020304" pitchFamily="18" charset="0"/>
                      </a:rPr>
                      <m:t>°</m:t>
                    </m:r>
                  </m:oMath>
                </a14:m>
                <a:r>
                  <a:rPr lang="vi-VN" sz="3200" dirty="0">
                    <a:solidFill>
                      <a:schemeClr val="bg1"/>
                    </a:solidFill>
                    <a:latin typeface="Times New Roman" panose="02020603050405020304" pitchFamily="18" charset="0"/>
                    <a:cs typeface="Times New Roman" panose="02020603050405020304" pitchFamily="18" charset="0"/>
                  </a:rPr>
                  <a:t>   </a:t>
                </a:r>
              </a:p>
              <a:p>
                <a:r>
                  <a:rPr lang="vi-VN" sz="3200" dirty="0">
                    <a:solidFill>
                      <a:schemeClr val="bg1"/>
                    </a:solidFill>
                    <a:latin typeface="Times New Roman" panose="02020603050405020304" pitchFamily="18" charset="0"/>
                    <a:cs typeface="Times New Roman" panose="02020603050405020304" pitchFamily="18" charset="0"/>
                  </a:rPr>
                  <a:t>Mà  </a:t>
                </a:r>
                <a14:m>
                  <m:oMath xmlns:m="http://schemas.openxmlformats.org/officeDocument/2006/math">
                    <m:acc>
                      <m:accPr>
                        <m:chr m:val="̂"/>
                        <m:ctrlPr>
                          <a:rPr lang="vi-VN" sz="3200" i="1" smtClean="0">
                            <a:solidFill>
                              <a:schemeClr val="bg1"/>
                            </a:solidFill>
                            <a:latin typeface="Cambria Math" panose="02040503050406030204" pitchFamily="18" charset="0"/>
                          </a:rPr>
                        </m:ctrlPr>
                      </m:accPr>
                      <m:e>
                        <m:r>
                          <m:rPr>
                            <m:nor/>
                          </m:rPr>
                          <a:rPr lang="en-US" sz="3200" i="0">
                            <a:solidFill>
                              <a:schemeClr val="bg1"/>
                            </a:solidFill>
                            <a:latin typeface="Times New Roman" panose="02020603050405020304" pitchFamily="18" charset="0"/>
                            <a:cs typeface="Times New Roman" panose="02020603050405020304" pitchFamily="18" charset="0"/>
                          </a:rPr>
                          <m:t>A</m:t>
                        </m:r>
                      </m:e>
                    </m:acc>
                    <m:r>
                      <m:rPr>
                        <m:nor/>
                      </m:rPr>
                      <a:rPr lang="en-US" sz="3200" b="0" i="0" smtClean="0">
                        <a:solidFill>
                          <a:schemeClr val="bg1"/>
                        </a:solidFill>
                        <a:latin typeface="Cambria Math" panose="020405030504060302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acc>
                      <m:accPr>
                        <m:chr m:val="̂"/>
                        <m:ctrlPr>
                          <a:rPr lang="en-US" sz="3200" i="1">
                            <a:solidFill>
                              <a:schemeClr val="bg1"/>
                            </a:solidFill>
                            <a:latin typeface="Cambria Math" panose="02040503050406030204" pitchFamily="18" charset="0"/>
                          </a:rPr>
                        </m:ctrlPr>
                      </m:accPr>
                      <m:e>
                        <m:r>
                          <m:rPr>
                            <m:nor/>
                          </m:rPr>
                          <a:rPr lang="en-US" sz="3200" i="0">
                            <a:solidFill>
                              <a:schemeClr val="bg1"/>
                            </a:solidFill>
                            <a:latin typeface="Times New Roman" panose="02020603050405020304" pitchFamily="18" charset="0"/>
                            <a:cs typeface="Times New Roman" panose="02020603050405020304" pitchFamily="18" charset="0"/>
                          </a:rPr>
                          <m:t>C</m:t>
                        </m:r>
                      </m:e>
                    </m:acc>
                    <m:r>
                      <a:rPr lang="en-US" sz="3200" b="0" i="1" smtClean="0">
                        <a:solidFill>
                          <a:schemeClr val="bg1"/>
                        </a:solidFill>
                        <a:latin typeface="Cambria Math" panose="020405030504060302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10</m:t>
                    </m:r>
                    <m:r>
                      <m:rPr>
                        <m:nor/>
                      </m:rPr>
                      <a:rPr lang="vi-VN" sz="3200" i="0">
                        <a:solidFill>
                          <a:schemeClr val="bg1"/>
                        </a:solidFill>
                        <a:latin typeface="Times New Roman" panose="02020603050405020304" pitchFamily="18" charset="0"/>
                        <a:cs typeface="Times New Roman" panose="02020603050405020304" pitchFamily="18" charset="0"/>
                      </a:rPr>
                      <m:t>0</m:t>
                    </m:r>
                    <m:r>
                      <m:rPr>
                        <m:nor/>
                      </m:rPr>
                      <a:rPr lang="vi-VN" sz="3200" i="0">
                        <a:solidFill>
                          <a:schemeClr val="bg1"/>
                        </a:solidFill>
                        <a:latin typeface="Times New Roman" panose="02020603050405020304" pitchFamily="18" charset="0"/>
                        <a:cs typeface="Times New Roman" panose="02020603050405020304" pitchFamily="18" charset="0"/>
                      </a:rPr>
                      <m:t>°</m:t>
                    </m:r>
                  </m:oMath>
                </a14:m>
                <a:r>
                  <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chemeClr val="bg1"/>
                    </a:solidFill>
                    <a:latin typeface="Times New Roman" panose="02020603050405020304" pitchFamily="18" charset="0"/>
                    <a:cs typeface="Times New Roman" panose="02020603050405020304" pitchFamily="18" charset="0"/>
                  </a:rPr>
                  <a:t> </a:t>
                </a:r>
                <a:endParaRPr lang="vi-VN" sz="3200" dirty="0">
                  <a:solidFill>
                    <a:schemeClr val="bg1"/>
                  </a:solidFill>
                  <a:latin typeface="Times New Roman" panose="02020603050405020304" pitchFamily="18" charset="0"/>
                  <a:cs typeface="Times New Roman" panose="02020603050405020304" pitchFamily="18" charset="0"/>
                </a:endParaRPr>
              </a:p>
              <a:p>
                <a:r>
                  <a:rPr lang="vi-VN" sz="3200" dirty="0">
                    <a:solidFill>
                      <a:schemeClr val="bg1"/>
                    </a:solidFill>
                    <a:latin typeface="Times New Roman" panose="02020603050405020304" pitchFamily="18" charset="0"/>
                    <a:cs typeface="Times New Roman" panose="02020603050405020304" pitchFamily="18" charset="0"/>
                  </a:rPr>
                  <a:t>Nên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i="0">
                            <a:solidFill>
                              <a:schemeClr val="bg1"/>
                            </a:solidFill>
                            <a:latin typeface="Times New Roman" panose="02020603050405020304" pitchFamily="18" charset="0"/>
                            <a:cs typeface="Times New Roman" panose="02020603050405020304" pitchFamily="18" charset="0"/>
                          </a:rPr>
                          <m:t>A</m:t>
                        </m:r>
                      </m:e>
                    </m:acc>
                    <m:r>
                      <m:rPr>
                        <m:nor/>
                      </m:rPr>
                      <a:rPr lang="en-US" sz="3200" b="0" i="0" smtClean="0">
                        <a:solidFill>
                          <a:schemeClr val="bg1"/>
                        </a:solidFill>
                        <a:latin typeface="Cambria Math" panose="020405030504060302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cs typeface="Times New Roman" panose="02020603050405020304" pitchFamily="18" charset="0"/>
                      </a:rPr>
                      <m:t>14</m:t>
                    </m:r>
                    <m:r>
                      <m:rPr>
                        <m:nor/>
                      </m:rPr>
                      <a:rPr lang="vi-VN" sz="3200" i="0">
                        <a:solidFill>
                          <a:schemeClr val="bg1"/>
                        </a:solidFill>
                        <a:latin typeface="Times New Roman" panose="02020603050405020304" pitchFamily="18" charset="0"/>
                        <a:cs typeface="Times New Roman" panose="02020603050405020304" pitchFamily="18" charset="0"/>
                      </a:rPr>
                      <m:t>0</m:t>
                    </m:r>
                    <m:r>
                      <m:rPr>
                        <m:nor/>
                      </m:rPr>
                      <a:rPr lang="vi-VN" sz="3200" i="0">
                        <a:solidFill>
                          <a:schemeClr val="bg1"/>
                        </a:solidFill>
                        <a:latin typeface="Times New Roman" panose="02020603050405020304" pitchFamily="18" charset="0"/>
                        <a:cs typeface="Times New Roman" panose="02020603050405020304" pitchFamily="18" charset="0"/>
                      </a:rPr>
                      <m:t>°</m:t>
                    </m:r>
                  </m:oMath>
                </a14:m>
                <a:r>
                  <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chemeClr val="bg1"/>
                    </a:solidFill>
                    <a:latin typeface="Times New Roman" panose="02020603050405020304" pitchFamily="18" charset="0"/>
                    <a:cs typeface="Times New Roman" panose="02020603050405020304" pitchFamily="18" charset="0"/>
                  </a:rPr>
                  <a:t> </a:t>
                </a:r>
                <a:endParaRPr lang="vi-VN" sz="3200" dirty="0">
                  <a:solidFill>
                    <a:schemeClr val="bg1"/>
                  </a:solidFill>
                  <a:latin typeface="Times New Roman" panose="02020603050405020304" pitchFamily="18" charset="0"/>
                  <a:cs typeface="Times New Roman" panose="02020603050405020304" pitchFamily="18" charset="0"/>
                </a:endParaRPr>
              </a:p>
              <a:p>
                <a:endParaRPr lang="en-US" dirty="0"/>
              </a:p>
            </p:txBody>
          </p:sp>
        </mc:Choice>
        <mc:Fallback xmlns="">
          <p:sp>
            <p:nvSpPr>
              <p:cNvPr id="40" name="TextBox 39"/>
              <p:cNvSpPr txBox="1">
                <a:spLocks noRot="1" noChangeAspect="1" noMove="1" noResize="1" noEditPoints="1" noAdjustHandles="1" noChangeArrowheads="1" noChangeShapeType="1" noTextEdit="1"/>
              </p:cNvSpPr>
              <p:nvPr/>
            </p:nvSpPr>
            <p:spPr>
              <a:xfrm>
                <a:off x="1057276" y="2377664"/>
                <a:ext cx="8515350" cy="2864951"/>
              </a:xfrm>
              <a:prstGeom prst="rect">
                <a:avLst/>
              </a:prstGeom>
              <a:blipFill>
                <a:blip r:embed="rId19"/>
                <a:stretch>
                  <a:fillRect l="-1790" t="-2979"/>
                </a:stretch>
              </a:blipFill>
            </p:spPr>
            <p:txBody>
              <a:bodyPr/>
              <a:lstStyle/>
              <a:p>
                <a:r>
                  <a:rPr lang="en-US">
                    <a:noFill/>
                  </a:rPr>
                  <a:t> </a:t>
                </a:r>
              </a:p>
            </p:txBody>
          </p:sp>
        </mc:Fallback>
      </mc:AlternateContent>
      <p:sp>
        <p:nvSpPr>
          <p:cNvPr id="50" name="Rectangle 1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5"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44" name="Rectangle: Rounded Corners 23">
                <a:extLst>
                  <a:ext uri="{FF2B5EF4-FFF2-40B4-BE49-F238E27FC236}">
                    <a16:creationId xmlns:a16="http://schemas.microsoft.com/office/drawing/2014/main" id="{CB99B6B1-E85B-1CF4-A63A-20D81933534F}"/>
                  </a:ext>
                </a:extLst>
              </p:cNvPr>
              <p:cNvSpPr/>
              <p:nvPr/>
            </p:nvSpPr>
            <p:spPr>
              <a:xfrm>
                <a:off x="882281" y="453019"/>
                <a:ext cx="10280844" cy="176663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rPr>
                  <a:t>Câu </a:t>
                </a:r>
                <a:r>
                  <a:rPr lang="fr-FR"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4: </a:t>
                </a:r>
                <a:r>
                  <a:rPr lang="vi-VN" sz="3200" dirty="0">
                    <a:solidFill>
                      <a:srgbClr val="0000FF"/>
                    </a:solidFill>
                    <a:latin typeface="Times New Roman" pitchFamily="18" charset="0"/>
                    <a:ea typeface="Times New Roman" panose="02020603050405020304" pitchFamily="18" charset="0"/>
                    <a:cs typeface="Times New Roman" pitchFamily="18" charset="0"/>
                  </a:rPr>
                  <a:t>Cho tứ giác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ABCD</a:t>
                </a:r>
                <a:r>
                  <a:rPr lang="vi-VN" sz="3200" dirty="0">
                    <a:solidFill>
                      <a:srgbClr val="0000FF"/>
                    </a:solidFill>
                    <a:latin typeface="Times New Roman" pitchFamily="18" charset="0"/>
                    <a:ea typeface="Times New Roman" panose="02020603050405020304" pitchFamily="18" charset="0"/>
                    <a:cs typeface="Times New Roman" pitchFamily="18" charset="0"/>
                  </a:rPr>
                  <a:t> nội tiếp một đường tròn có</a:t>
                </a:r>
                <a:endParaRPr lang="en-US" sz="3200" dirty="0">
                  <a:solidFill>
                    <a:srgbClr val="0000FF"/>
                  </a:solidFill>
                  <a:latin typeface="Times New Roman" pitchFamily="18" charset="0"/>
                  <a:ea typeface="Times New Roman" panose="02020603050405020304" pitchFamily="18" charset="0"/>
                  <a:cs typeface="Times New Roman" pitchFamily="18" charset="0"/>
                </a:endParaRPr>
              </a:p>
              <a:p>
                <a:pPr algn="ctr"/>
                <a14:m>
                  <m:oMath xmlns:m="http://schemas.openxmlformats.org/officeDocument/2006/math">
                    <m:acc>
                      <m:accPr>
                        <m:chr m:val="̂"/>
                        <m:ctrlPr>
                          <a:rPr lang="vi-VN" sz="3200" i="1" smtClean="0">
                            <a:solidFill>
                              <a:srgbClr val="0000FF"/>
                            </a:solidFill>
                            <a:latin typeface="Cambria Math" panose="02040503050406030204" pitchFamily="18" charset="0"/>
                          </a:rPr>
                        </m:ctrlPr>
                      </m:accPr>
                      <m:e>
                        <m:r>
                          <m:rPr>
                            <m:nor/>
                          </m:rPr>
                          <a:rPr lang="en-US" sz="3200" i="1">
                            <a:solidFill>
                              <a:srgbClr val="0000FF"/>
                            </a:solidFill>
                            <a:latin typeface="Times New Roman" panose="02020603050405020304" pitchFamily="18" charset="0"/>
                            <a:cs typeface="Times New Roman" panose="02020603050405020304" pitchFamily="18" charset="0"/>
                          </a:rPr>
                          <m:t>A</m:t>
                        </m:r>
                      </m:e>
                    </m:acc>
                    <m:r>
                      <m:rPr>
                        <m:nor/>
                      </m:rPr>
                      <a:rPr lang="en-US" sz="3200" b="0" i="0" smtClean="0">
                        <a:solidFill>
                          <a:srgbClr val="0000FF"/>
                        </a:solidFill>
                        <a:latin typeface="Cambria Math" panose="02040503050406030204" pitchFamily="18" charset="0"/>
                      </a:rPr>
                      <m:t> </m:t>
                    </m:r>
                    <m:r>
                      <m:rPr>
                        <m:nor/>
                      </m:rPr>
                      <a:rPr lang="en-US" sz="3200" b="0" i="0" smtClean="0">
                        <a:solidFill>
                          <a:srgbClr val="0000FF"/>
                        </a:solidFill>
                        <a:latin typeface="Times New Roman" panose="02020603050405020304" pitchFamily="18" charset="0"/>
                        <a:cs typeface="Times New Roman" panose="02020603050405020304" pitchFamily="18" charset="0"/>
                      </a:rPr>
                      <m:t>− </m:t>
                    </m:r>
                    <m:acc>
                      <m:accPr>
                        <m:chr m:val="̂"/>
                        <m:ctrlPr>
                          <a:rPr lang="en-US" sz="3200" b="0" i="1" smtClean="0">
                            <a:solidFill>
                              <a:srgbClr val="0000FF"/>
                            </a:solidFill>
                            <a:latin typeface="Cambria Math" panose="02040503050406030204" pitchFamily="18" charset="0"/>
                          </a:rPr>
                        </m:ctrlPr>
                      </m:accPr>
                      <m:e>
                        <m:r>
                          <m:rPr>
                            <m:nor/>
                          </m:rPr>
                          <a:rPr lang="en-US" sz="3200" b="0" i="1" smtClean="0">
                            <a:solidFill>
                              <a:srgbClr val="0000FF"/>
                            </a:solidFill>
                            <a:latin typeface="Times New Roman" panose="02020603050405020304" pitchFamily="18" charset="0"/>
                            <a:cs typeface="Times New Roman" panose="02020603050405020304" pitchFamily="18" charset="0"/>
                          </a:rPr>
                          <m:t>C</m:t>
                        </m:r>
                      </m:e>
                    </m:acc>
                    <m:r>
                      <m:rPr>
                        <m:nor/>
                      </m:rPr>
                      <a:rPr lang="vi-VN" sz="3200" i="0">
                        <a:solidFill>
                          <a:srgbClr val="0000FF"/>
                        </a:solidFill>
                        <a:latin typeface="Times New Roman" panose="02020603050405020304" pitchFamily="18" charset="0"/>
                        <a:cs typeface="Times New Roman" panose="02020603050405020304" pitchFamily="18" charset="0"/>
                      </a:rPr>
                      <m:t>=</m:t>
                    </m:r>
                    <m:r>
                      <m:rPr>
                        <m:nor/>
                      </m:rPr>
                      <a:rPr lang="en-US" sz="3200" b="0" i="0" smtClean="0">
                        <a:solidFill>
                          <a:srgbClr val="0000FF"/>
                        </a:solidFill>
                        <a:latin typeface="Times New Roman" panose="02020603050405020304" pitchFamily="18" charset="0"/>
                        <a:cs typeface="Times New Roman" panose="02020603050405020304" pitchFamily="18" charset="0"/>
                      </a:rPr>
                      <m:t>10</m:t>
                    </m:r>
                    <m:r>
                      <m:rPr>
                        <m:nor/>
                      </m:rPr>
                      <a:rPr lang="vi-VN" sz="3200" i="0">
                        <a:solidFill>
                          <a:srgbClr val="0000FF"/>
                        </a:solidFill>
                        <a:latin typeface="Times New Roman" panose="02020603050405020304" pitchFamily="18" charset="0"/>
                        <a:cs typeface="Times New Roman" panose="02020603050405020304" pitchFamily="18" charset="0"/>
                      </a:rPr>
                      <m:t>0</m:t>
                    </m:r>
                    <m:r>
                      <m:rPr>
                        <m:nor/>
                      </m:rPr>
                      <a:rPr lang="vi-VN" sz="3200" i="0">
                        <a:solidFill>
                          <a:srgbClr val="0000FF"/>
                        </a:solidFill>
                        <a:latin typeface="Times New Roman" panose="02020603050405020304" pitchFamily="18" charset="0"/>
                        <a:cs typeface="Times New Roman" panose="02020603050405020304" pitchFamily="18" charset="0"/>
                      </a:rPr>
                      <m:t>°</m:t>
                    </m:r>
                  </m:oMath>
                </a14:m>
                <a:r>
                  <a:rPr lang="vi-VN"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Khẳng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định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dưới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đây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đúng</a:t>
                </a:r>
                <a:r>
                  <a:rPr lang="en-US" sz="3200" dirty="0">
                    <a:solidFill>
                      <a:srgbClr val="0000FF"/>
                    </a:solidFill>
                    <a:latin typeface="Times New Roman" panose="02020603050405020304" pitchFamily="18" charset="0"/>
                    <a:cs typeface="Times New Roman" panose="02020603050405020304" pitchFamily="18" charset="0"/>
                  </a:rPr>
                  <a:t>?</a:t>
                </a:r>
              </a:p>
              <a:p>
                <a:pPr algn="ctr"/>
                <a:r>
                  <a:rPr lang="vi-VN"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endParaRPr>
              </a:p>
            </p:txBody>
          </p:sp>
        </mc:Choice>
        <mc:Fallback xmlns="">
          <p:sp>
            <p:nvSpPr>
              <p:cNvPr id="44" name="Rectangle: Rounded Corners 23">
                <a:extLst>
                  <a:ext uri="{FF2B5EF4-FFF2-40B4-BE49-F238E27FC236}">
                    <a16:creationId xmlns:a16="http://schemas.microsoft.com/office/drawing/2014/main" id="{CB99B6B1-E85B-1CF4-A63A-20D81933534F}"/>
                  </a:ext>
                </a:extLst>
              </p:cNvPr>
              <p:cNvSpPr>
                <a:spLocks noRot="1" noChangeAspect="1" noMove="1" noResize="1" noEditPoints="1" noAdjustHandles="1" noChangeArrowheads="1" noChangeShapeType="1" noTextEdit="1"/>
              </p:cNvSpPr>
              <p:nvPr/>
            </p:nvSpPr>
            <p:spPr>
              <a:xfrm>
                <a:off x="882281" y="453019"/>
                <a:ext cx="10280844" cy="1766639"/>
              </a:xfrm>
              <a:prstGeom prst="roundRect">
                <a:avLst/>
              </a:prstGeom>
              <a:blipFill>
                <a:blip r:embed="rId20"/>
                <a:stretch>
                  <a:fillRect b="-551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390921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63" presetClass="path" presetSubtype="0" accel="28000" decel="28108" autoRev="1" fill="hold" nodeType="withEffect">
                                  <p:stCondLst>
                                    <p:cond delay="0"/>
                                  </p:stCondLst>
                                  <p:childTnLst>
                                    <p:animMotion origin="layout" path="M -2.08333E-6 -3.7037E-7 L -0.04492 -0.00162 " pathEditMode="relative" rAng="0" ptsTypes="AA">
                                      <p:cBhvr>
                                        <p:cTn id="9" dur="500" fill="hold"/>
                                        <p:tgtEl>
                                          <p:spTgt spid="4"/>
                                        </p:tgtEl>
                                        <p:attrNameLst>
                                          <p:attrName>ppt_x</p:attrName>
                                          <p:attrName>ppt_y</p:attrName>
                                        </p:attrNameLst>
                                      </p:cBhvr>
                                      <p:rCtr x="-2253" y="-93"/>
                                    </p:animMotion>
                                  </p:childTnLst>
                                </p:cTn>
                              </p:par>
                              <p:par>
                                <p:cTn id="10" presetID="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63" presetClass="path" presetSubtype="0" accel="28000" decel="28108" autoRev="1" fill="hold" nodeType="withEffect">
                                  <p:stCondLst>
                                    <p:cond delay="0"/>
                                  </p:stCondLst>
                                  <p:childTnLst>
                                    <p:animMotion origin="layout" path="M 5E-6 -3.33333E-6 L 0.04336 0.00648 " pathEditMode="relative" rAng="0" ptsTypes="AA">
                                      <p:cBhvr>
                                        <p:cTn id="14" dur="500" fill="hold"/>
                                        <p:tgtEl>
                                          <p:spTgt spid="2"/>
                                        </p:tgtEl>
                                        <p:attrNameLst>
                                          <p:attrName>ppt_x</p:attrName>
                                          <p:attrName>ppt_y</p:attrName>
                                        </p:attrNameLst>
                                      </p:cBhvr>
                                      <p:rCtr x="2161" y="324"/>
                                    </p:animMotion>
                                  </p:childTnLst>
                                </p:cTn>
                              </p:par>
                              <p:par>
                                <p:cTn id="15" presetID="9"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63" presetClass="path" presetSubtype="0" accel="28000" decel="28108" autoRev="1" fill="hold" nodeType="withEffect">
                                  <p:stCondLst>
                                    <p:cond delay="0"/>
                                  </p:stCondLst>
                                  <p:childTnLst>
                                    <p:animMotion origin="layout" path="M -3.125E-6 -1.85185E-6 L -0.04974 -0.00278 " pathEditMode="relative" rAng="0" ptsTypes="AA">
                                      <p:cBhvr>
                                        <p:cTn id="19" dur="500" fill="hold"/>
                                        <p:tgtEl>
                                          <p:spTgt spid="3"/>
                                        </p:tgtEl>
                                        <p:attrNameLst>
                                          <p:attrName>ppt_x</p:attrName>
                                          <p:attrName>ppt_y</p:attrName>
                                        </p:attrNameLst>
                                      </p:cBhvr>
                                      <p:rCtr x="-2487" y="-139"/>
                                    </p:animMotion>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6" presetClass="emph" presetSubtype="0" autoRev="1" fill="hold" nodeType="withEffect">
                                  <p:stCondLst>
                                    <p:cond delay="0"/>
                                  </p:stCondLst>
                                  <p:childTnLst>
                                    <p:animScale>
                                      <p:cBhvr>
                                        <p:cTn id="24" dur="500" fill="hold"/>
                                        <p:tgtEl>
                                          <p:spTgt spid="27"/>
                                        </p:tgtEl>
                                      </p:cBhvr>
                                      <p:by x="0" y="0"/>
                                    </p:animScale>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6" presetClass="emph" presetSubtype="0" autoRev="1" fill="hold" nodeType="withEffect">
                                  <p:stCondLst>
                                    <p:cond delay="0"/>
                                  </p:stCondLst>
                                  <p:childTnLst>
                                    <p:animScale>
                                      <p:cBhvr>
                                        <p:cTn id="29" dur="500" fill="hold"/>
                                        <p:tgtEl>
                                          <p:spTgt spid="26"/>
                                        </p:tgtEl>
                                      </p:cBhvr>
                                      <p:by x="0" y="0"/>
                                    </p:animScale>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6" presetClass="emph" presetSubtype="0" autoRev="1" fill="hold" nodeType="withEffect">
                                  <p:stCondLst>
                                    <p:cond delay="0"/>
                                  </p:stCondLst>
                                  <p:childTnLst>
                                    <p:animScale>
                                      <p:cBhvr>
                                        <p:cTn id="34" dur="500" fill="hold"/>
                                        <p:tgtEl>
                                          <p:spTgt spid="28"/>
                                        </p:tgtEl>
                                      </p:cBhvr>
                                      <p:by x="0" y="0"/>
                                    </p:animScale>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6" presetClass="emph" presetSubtype="0" autoRev="1" fill="hold" nodeType="withEffect">
                                  <p:stCondLst>
                                    <p:cond delay="0"/>
                                  </p:stCondLst>
                                  <p:childTnLst>
                                    <p:animScale>
                                      <p:cBhvr>
                                        <p:cTn id="39" dur="500" fill="hold"/>
                                        <p:tgtEl>
                                          <p:spTgt spid="31"/>
                                        </p:tgtEl>
                                      </p:cBhvr>
                                      <p:by x="0" y="0"/>
                                    </p:animScale>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6" presetClass="emph" presetSubtype="0" autoRev="1" fill="hold" nodeType="withEffect">
                                  <p:stCondLst>
                                    <p:cond delay="0"/>
                                  </p:stCondLst>
                                  <p:childTnLst>
                                    <p:animScale>
                                      <p:cBhvr>
                                        <p:cTn id="44" dur="500" fill="hold"/>
                                        <p:tgtEl>
                                          <p:spTgt spid="30"/>
                                        </p:tgtEl>
                                      </p:cBhvr>
                                      <p:by x="0" y="0"/>
                                    </p:animScale>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DAD9B7-A238-F3A2-94D8-0B92E0FB5B40}"/>
              </a:ext>
            </a:extLst>
          </p:cNvPr>
          <p:cNvSpPr>
            <a:spLocks noGrp="1"/>
          </p:cNvSpPr>
          <p:nvPr>
            <p:ph type="sldNum" sz="quarter" idx="12"/>
          </p:nvPr>
        </p:nvSpPr>
        <p:spPr/>
        <p:txBody>
          <a:bodyPr/>
          <a:lstStyle/>
          <a:p>
            <a:fld id="{B86E1D2B-0CA4-49DE-8ACE-2DF230ACA4E4}" type="slidenum">
              <a:rPr lang="en-US" smtClean="0"/>
              <a:t>17</a:t>
            </a:fld>
            <a:endParaRPr lang="en-US"/>
          </a:p>
        </p:txBody>
      </p:sp>
      <p:pic>
        <p:nvPicPr>
          <p:cNvPr id="3" name="Picture 2">
            <a:hlinkClick r:id="rId3" action="ppaction://hlinksldjump"/>
            <a:extLst>
              <a:ext uri="{FF2B5EF4-FFF2-40B4-BE49-F238E27FC236}">
                <a16:creationId xmlns:a16="http://schemas.microsoft.com/office/drawing/2014/main" id="{AE7882B6-27B9-32A3-7E66-31EE12712448}"/>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058400" y="5139107"/>
            <a:ext cx="1944317" cy="1718893"/>
          </a:xfrm>
          <a:prstGeom prst="rect">
            <a:avLst/>
          </a:prstGeom>
        </p:spPr>
      </p:pic>
      <p:pic>
        <p:nvPicPr>
          <p:cNvPr id="4" name="Picture 3">
            <a:extLst>
              <a:ext uri="{FF2B5EF4-FFF2-40B4-BE49-F238E27FC236}">
                <a16:creationId xmlns:a16="http://schemas.microsoft.com/office/drawing/2014/main" id="{2F780369-FA21-12C8-6765-CFF326CEF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49" y="3695216"/>
            <a:ext cx="2540000" cy="2794000"/>
          </a:xfrm>
          <a:prstGeom prst="rect">
            <a:avLst/>
          </a:prstGeom>
        </p:spPr>
      </p:pic>
      <p:pic>
        <p:nvPicPr>
          <p:cNvPr id="5" name="Picture 4">
            <a:extLst>
              <a:ext uri="{FF2B5EF4-FFF2-40B4-BE49-F238E27FC236}">
                <a16:creationId xmlns:a16="http://schemas.microsoft.com/office/drawing/2014/main" id="{98242937-A3DE-B17F-D6AF-E8DB81F89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136" y="3209116"/>
            <a:ext cx="2540000" cy="2794000"/>
          </a:xfrm>
          <a:prstGeom prst="rect">
            <a:avLst/>
          </a:prstGeom>
        </p:spPr>
      </p:pic>
      <p:pic>
        <p:nvPicPr>
          <p:cNvPr id="6" name="Picture 5">
            <a:extLst>
              <a:ext uri="{FF2B5EF4-FFF2-40B4-BE49-F238E27FC236}">
                <a16:creationId xmlns:a16="http://schemas.microsoft.com/office/drawing/2014/main" id="{FFFC73A1-5EDB-C37C-D43F-BC52727AC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4043" y="915016"/>
            <a:ext cx="2540000" cy="2794000"/>
          </a:xfrm>
          <a:prstGeom prst="rect">
            <a:avLst/>
          </a:prstGeom>
        </p:spPr>
      </p:pic>
      <p:pic>
        <p:nvPicPr>
          <p:cNvPr id="7" name="Picture 6">
            <a:extLst>
              <a:ext uri="{FF2B5EF4-FFF2-40B4-BE49-F238E27FC236}">
                <a16:creationId xmlns:a16="http://schemas.microsoft.com/office/drawing/2014/main" id="{F4AF7F92-9221-7AD6-848C-231F0E728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43080" y="847301"/>
            <a:ext cx="2540000" cy="2794000"/>
          </a:xfrm>
          <a:prstGeom prst="rect">
            <a:avLst/>
          </a:prstGeom>
        </p:spPr>
      </p:pic>
      <p:sp>
        <p:nvSpPr>
          <p:cNvPr id="14" name="Rectangle 13">
            <a:extLst>
              <a:ext uri="{FF2B5EF4-FFF2-40B4-BE49-F238E27FC236}">
                <a16:creationId xmlns:a16="http://schemas.microsoft.com/office/drawing/2014/main" id="{83977CA1-59E6-3C1A-BF92-97AD16BCE59F}"/>
              </a:ext>
            </a:extLst>
          </p:cNvPr>
          <p:cNvSpPr/>
          <p:nvPr/>
        </p:nvSpPr>
        <p:spPr>
          <a:xfrm>
            <a:off x="1625526" y="-8059"/>
            <a:ext cx="8871580" cy="1977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a:solidFill>
                  <a:srgbClr val="FFFF00"/>
                </a:solidFill>
                <a:latin typeface="Times New Roman" panose="02020603050405020304" pitchFamily="18" charset="0"/>
                <a:cs typeface="Times New Roman" panose="02020603050405020304" pitchFamily="18" charset="0"/>
              </a:rPr>
              <a:t>BẠN NHẬN ĐƯỢC QUYỂN VỞ</a:t>
            </a:r>
          </a:p>
        </p:txBody>
      </p:sp>
      <p:sp>
        <p:nvSpPr>
          <p:cNvPr id="15" name="Right Arrow 1">
            <a:hlinkClick r:id="rId6" action="ppaction://hlinksldjump"/>
            <a:extLst>
              <a:ext uri="{FF2B5EF4-FFF2-40B4-BE49-F238E27FC236}">
                <a16:creationId xmlns:a16="http://schemas.microsoft.com/office/drawing/2014/main" id="{602B9DB9-E4C1-59DE-0546-B4CC41A7DCC4}"/>
              </a:ext>
            </a:extLst>
          </p:cNvPr>
          <p:cNvSpPr/>
          <p:nvPr/>
        </p:nvSpPr>
        <p:spPr>
          <a:xfrm flipH="1">
            <a:off x="232314" y="6051551"/>
            <a:ext cx="754572" cy="609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3B0116FF-FC41-42D8-CD97-62297A7C98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8810" y="2051508"/>
            <a:ext cx="3966543" cy="4669968"/>
          </a:xfrm>
          <a:prstGeom prst="rect">
            <a:avLst/>
          </a:prstGeom>
        </p:spPr>
      </p:pic>
    </p:spTree>
    <p:extLst>
      <p:ext uri="{BB962C8B-B14F-4D97-AF65-F5344CB8AC3E}">
        <p14:creationId xmlns:p14="http://schemas.microsoft.com/office/powerpoint/2010/main" val="1646489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400" fill="hold"/>
                                        <p:tgtEl>
                                          <p:spTgt spid="14"/>
                                        </p:tgtEl>
                                        <p:attrNameLst>
                                          <p:attrName>ppt_w</p:attrName>
                                        </p:attrNameLst>
                                      </p:cBhvr>
                                      <p:tavLst>
                                        <p:tav tm="0">
                                          <p:val>
                                            <p:fltVal val="0"/>
                                          </p:val>
                                        </p:tav>
                                        <p:tav tm="100000">
                                          <p:val>
                                            <p:strVal val="#ppt_w"/>
                                          </p:val>
                                        </p:tav>
                                      </p:tavLst>
                                    </p:anim>
                                    <p:anim calcmode="lin" valueType="num">
                                      <p:cBhvr>
                                        <p:cTn id="8" dur="1400" fill="hold"/>
                                        <p:tgtEl>
                                          <p:spTgt spid="14"/>
                                        </p:tgtEl>
                                        <p:attrNameLst>
                                          <p:attrName>ppt_h</p:attrName>
                                        </p:attrNameLst>
                                      </p:cBhvr>
                                      <p:tavLst>
                                        <p:tav tm="0">
                                          <p:val>
                                            <p:fltVal val="0"/>
                                          </p:val>
                                        </p:tav>
                                        <p:tav tm="100000">
                                          <p:val>
                                            <p:strVal val="#ppt_h"/>
                                          </p:val>
                                        </p:tav>
                                      </p:tavLst>
                                    </p:anim>
                                    <p:anim calcmode="lin" valueType="num">
                                      <p:cBhvr>
                                        <p:cTn id="9" dur="1400" fill="hold"/>
                                        <p:tgtEl>
                                          <p:spTgt spid="14"/>
                                        </p:tgtEl>
                                        <p:attrNameLst>
                                          <p:attrName>style.rotation</p:attrName>
                                        </p:attrNameLst>
                                      </p:cBhvr>
                                      <p:tavLst>
                                        <p:tav tm="0">
                                          <p:val>
                                            <p:fltVal val="90"/>
                                          </p:val>
                                        </p:tav>
                                        <p:tav tm="100000">
                                          <p:val>
                                            <p:fltVal val="0"/>
                                          </p:val>
                                        </p:tav>
                                      </p:tavLst>
                                    </p:anim>
                                    <p:animEffect transition="in" filter="fade">
                                      <p:cBhvr>
                                        <p:cTn id="10" dur="1400"/>
                                        <p:tgtEl>
                                          <p:spTgt spid="14"/>
                                        </p:tgtEl>
                                      </p:cBhvr>
                                    </p:animEffect>
                                  </p:childTnLst>
                                </p:cTn>
                              </p:par>
                            </p:childTnLst>
                          </p:cTn>
                        </p:par>
                        <p:par>
                          <p:cTn id="11" fill="hold">
                            <p:stCondLst>
                              <p:cond delay="14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D0F49E6-08E8-D69E-4453-953C0CC3132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344452" y="5969000"/>
            <a:ext cx="2235200" cy="1244600"/>
          </a:xfrm>
          <a:prstGeom prst="rect">
            <a:avLst/>
          </a:prstGeom>
        </p:spPr>
      </p:pic>
      <p:pic>
        <p:nvPicPr>
          <p:cNvPr id="3" name="Graphic 2">
            <a:extLst>
              <a:ext uri="{FF2B5EF4-FFF2-40B4-BE49-F238E27FC236}">
                <a16:creationId xmlns:a16="http://schemas.microsoft.com/office/drawing/2014/main" id="{5D8FA109-D359-8F70-007A-7F53A38C4D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084300" y="7560135"/>
            <a:ext cx="2171700" cy="1371600"/>
          </a:xfrm>
          <a:prstGeom prst="rect">
            <a:avLst/>
          </a:prstGeom>
        </p:spPr>
      </p:pic>
      <p:pic>
        <p:nvPicPr>
          <p:cNvPr id="4" name="Graphic 3">
            <a:extLst>
              <a:ext uri="{FF2B5EF4-FFF2-40B4-BE49-F238E27FC236}">
                <a16:creationId xmlns:a16="http://schemas.microsoft.com/office/drawing/2014/main" id="{18343322-7E39-0606-A05D-50DCCEE2912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27197" y="-523833"/>
            <a:ext cx="2354396" cy="1500928"/>
          </a:xfrm>
          <a:prstGeom prst="rect">
            <a:avLst/>
          </a:prstGeom>
        </p:spPr>
      </p:pic>
      <mc:AlternateContent xmlns:mc="http://schemas.openxmlformats.org/markup-compatibility/2006" xmlns:a14="http://schemas.microsoft.com/office/drawing/2010/main">
        <mc:Choice Requires="a14">
          <p:sp>
            <p:nvSpPr>
              <p:cNvPr id="20" name="NenDapAn2">
                <a:extLst>
                  <a:ext uri="{FF2B5EF4-FFF2-40B4-BE49-F238E27FC236}">
                    <a16:creationId xmlns:a16="http://schemas.microsoft.com/office/drawing/2014/main" id="{E2550B9A-21E9-C1C7-1EC5-F4B44E1E5EE5}"/>
                  </a:ext>
                </a:extLst>
              </p:cNvPr>
              <p:cNvSpPr/>
              <p:nvPr/>
            </p:nvSpPr>
            <p:spPr>
              <a:xfrm>
                <a:off x="4230137" y="5225698"/>
                <a:ext cx="3343361" cy="102493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D.</a:t>
                </a:r>
                <a:r>
                  <a:rPr lang="en-US" sz="3200" dirty="0">
                    <a:solidFill>
                      <a:schemeClr val="tx1"/>
                    </a:solidFill>
                  </a:rPr>
                  <a:t> </a:t>
                </a:r>
                <a14:m>
                  <m:oMath xmlns:m="http://schemas.openxmlformats.org/officeDocument/2006/math">
                    <m:r>
                      <m:rPr>
                        <m:nor/>
                      </m:rPr>
                      <a:rPr lang="en-US" sz="3200" b="0" i="0" smtClean="0">
                        <a:solidFill>
                          <a:schemeClr val="tx1"/>
                        </a:solidFill>
                        <a:latin typeface="Times New Roman" panose="02020603050405020304" pitchFamily="18" charset="0"/>
                        <a:cs typeface="Times New Roman" panose="02020603050405020304" pitchFamily="18" charset="0"/>
                      </a:rPr>
                      <m:t>9</m:t>
                    </m:r>
                    <m:r>
                      <m:rPr>
                        <m:nor/>
                      </m:rPr>
                      <a:rPr lang="vi-VN" sz="3200" i="0">
                        <a:solidFill>
                          <a:schemeClr val="tx1"/>
                        </a:solidFill>
                        <a:latin typeface="Times New Roman" panose="02020603050405020304" pitchFamily="18" charset="0"/>
                        <a:cs typeface="Times New Roman" panose="02020603050405020304" pitchFamily="18" charset="0"/>
                      </a:rPr>
                      <m:t>0</m:t>
                    </m:r>
                    <m:r>
                      <m:rPr>
                        <m:nor/>
                      </m:rPr>
                      <a:rPr lang="vi-VN" sz="3200" i="0">
                        <a:solidFill>
                          <a:schemeClr val="tx1"/>
                        </a:solidFill>
                        <a:latin typeface="Times New Roman" panose="02020603050405020304" pitchFamily="18" charset="0"/>
                        <a:cs typeface="Times New Roman" panose="02020603050405020304" pitchFamily="18" charset="0"/>
                      </a:rPr>
                      <m:t>°</m:t>
                    </m:r>
                  </m:oMath>
                </a14:m>
                <a:endPar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endParaRPr>
              </a:p>
            </p:txBody>
          </p:sp>
        </mc:Choice>
        <mc:Fallback xmlns="">
          <p:sp>
            <p:nvSpPr>
              <p:cNvPr id="20" name="NenDapAn2">
                <a:extLst>
                  <a:ext uri="{FF2B5EF4-FFF2-40B4-BE49-F238E27FC236}">
                    <a16:creationId xmlns:a16="http://schemas.microsoft.com/office/drawing/2014/main" id="{E2550B9A-21E9-C1C7-1EC5-F4B44E1E5EE5}"/>
                  </a:ext>
                </a:extLst>
              </p:cNvPr>
              <p:cNvSpPr>
                <a:spLocks noRot="1" noChangeAspect="1" noMove="1" noResize="1" noEditPoints="1" noAdjustHandles="1" noChangeArrowheads="1" noChangeShapeType="1" noTextEdit="1"/>
              </p:cNvSpPr>
              <p:nvPr/>
            </p:nvSpPr>
            <p:spPr>
              <a:xfrm>
                <a:off x="4230137" y="5225698"/>
                <a:ext cx="3343361" cy="1024939"/>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DapAnSai2">
                <a:extLst>
                  <a:ext uri="{FF2B5EF4-FFF2-40B4-BE49-F238E27FC236}">
                    <a16:creationId xmlns:a16="http://schemas.microsoft.com/office/drawing/2014/main" id="{22B16085-EDEC-7BEB-8E71-FE446B0F0A01}"/>
                  </a:ext>
                </a:extLst>
              </p:cNvPr>
              <p:cNvSpPr/>
              <p:nvPr/>
            </p:nvSpPr>
            <p:spPr>
              <a:xfrm>
                <a:off x="282849" y="3615749"/>
                <a:ext cx="2953839" cy="98741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 </a:t>
                </a:r>
                <a14:m>
                  <m:oMath xmlns:m="http://schemas.openxmlformats.org/officeDocument/2006/math">
                    <m:r>
                      <m:rPr>
                        <m:nor/>
                      </m:rPr>
                      <a:rPr lang="en-US" sz="3200" i="0" dirty="0" smtClean="0">
                        <a:solidFill>
                          <a:schemeClr val="tx1"/>
                        </a:solidFill>
                        <a:latin typeface="Times New Roman" panose="02020603050405020304" pitchFamily="18" charset="0"/>
                        <a:cs typeface="Times New Roman" panose="02020603050405020304" pitchFamily="18" charset="0"/>
                      </a:rPr>
                      <m:t>6</m:t>
                    </m:r>
                    <m:r>
                      <m:rPr>
                        <m:nor/>
                      </m:rPr>
                      <a:rPr lang="vi-VN" sz="3200" i="0">
                        <a:solidFill>
                          <a:schemeClr val="tx1"/>
                        </a:solidFill>
                        <a:latin typeface="Times New Roman" panose="02020603050405020304" pitchFamily="18" charset="0"/>
                        <a:cs typeface="Times New Roman" panose="02020603050405020304" pitchFamily="18" charset="0"/>
                      </a:rPr>
                      <m:t>0</m:t>
                    </m:r>
                    <m:r>
                      <m:rPr>
                        <m:nor/>
                      </m:rPr>
                      <a:rPr lang="vi-VN" sz="3200" i="0">
                        <a:solidFill>
                          <a:schemeClr val="tx1"/>
                        </a:solidFill>
                        <a:latin typeface="Times New Roman" panose="02020603050405020304" pitchFamily="18" charset="0"/>
                        <a:cs typeface="Times New Roman" panose="02020603050405020304" pitchFamily="18" charset="0"/>
                      </a:rPr>
                      <m:t>°</m:t>
                    </m:r>
                  </m:oMath>
                </a14:m>
                <a:endPar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endParaRPr>
              </a:p>
            </p:txBody>
          </p:sp>
        </mc:Choice>
        <mc:Fallback xmlns="">
          <p:sp>
            <p:nvSpPr>
              <p:cNvPr id="21" name="DapAnSai2">
                <a:extLst>
                  <a:ext uri="{FF2B5EF4-FFF2-40B4-BE49-F238E27FC236}">
                    <a16:creationId xmlns:a16="http://schemas.microsoft.com/office/drawing/2014/main" xmlns="" id="{22B16085-EDEC-7BEB-8E71-FE446B0F0A01}"/>
                  </a:ext>
                </a:extLst>
              </p:cNvPr>
              <p:cNvSpPr>
                <a:spLocks noRot="1" noChangeAspect="1" noMove="1" noResize="1" noEditPoints="1" noAdjustHandles="1" noChangeArrowheads="1" noChangeShapeType="1" noTextEdit="1"/>
              </p:cNvSpPr>
              <p:nvPr/>
            </p:nvSpPr>
            <p:spPr>
              <a:xfrm>
                <a:off x="282849" y="3615749"/>
                <a:ext cx="2953839" cy="987413"/>
              </a:xfrm>
              <a:prstGeom prst="roundRect">
                <a:avLst/>
              </a:prstGeom>
              <a:blipFill rotWithShape="1">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DapAnSai3">
                <a:extLst>
                  <a:ext uri="{FF2B5EF4-FFF2-40B4-BE49-F238E27FC236}">
                    <a16:creationId xmlns:a16="http://schemas.microsoft.com/office/drawing/2014/main" id="{113D0E94-0CBC-1FAB-1F76-B8B11DAFB873}"/>
                  </a:ext>
                </a:extLst>
              </p:cNvPr>
              <p:cNvSpPr/>
              <p:nvPr/>
            </p:nvSpPr>
            <p:spPr>
              <a:xfrm>
                <a:off x="258178" y="5264830"/>
                <a:ext cx="2958336" cy="102493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C. </a:t>
                </a:r>
                <a14:m>
                  <m:oMath xmlns:m="http://schemas.openxmlformats.org/officeDocument/2006/math">
                    <m:r>
                      <m:rPr>
                        <m:nor/>
                      </m:rPr>
                      <a:rPr lang="en-US" sz="3200" i="0" dirty="0" smtClean="0">
                        <a:solidFill>
                          <a:schemeClr val="tx1"/>
                        </a:solidFill>
                        <a:latin typeface="Times New Roman" panose="02020603050405020304" pitchFamily="18" charset="0"/>
                        <a:cs typeface="Times New Roman" panose="02020603050405020304" pitchFamily="18" charset="0"/>
                      </a:rPr>
                      <m:t>8</m:t>
                    </m:r>
                    <m:r>
                      <m:rPr>
                        <m:nor/>
                      </m:rPr>
                      <a:rPr lang="vi-VN" sz="3200" i="0">
                        <a:solidFill>
                          <a:schemeClr val="tx1"/>
                        </a:solidFill>
                        <a:latin typeface="Times New Roman" panose="02020603050405020304" pitchFamily="18" charset="0"/>
                        <a:cs typeface="Times New Roman" panose="02020603050405020304" pitchFamily="18" charset="0"/>
                      </a:rPr>
                      <m:t>0</m:t>
                    </m:r>
                    <m:r>
                      <m:rPr>
                        <m:nor/>
                      </m:rPr>
                      <a:rPr lang="vi-VN" sz="3200" i="0">
                        <a:solidFill>
                          <a:schemeClr val="tx1"/>
                        </a:solidFill>
                        <a:latin typeface="Times New Roman" panose="02020603050405020304" pitchFamily="18" charset="0"/>
                        <a:cs typeface="Times New Roman" panose="02020603050405020304" pitchFamily="18" charset="0"/>
                      </a:rPr>
                      <m:t>°</m:t>
                    </m:r>
                  </m:oMath>
                </a14:m>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p>
            </p:txBody>
          </p:sp>
        </mc:Choice>
        <mc:Fallback xmlns="">
          <p:sp>
            <p:nvSpPr>
              <p:cNvPr id="22" name="DapAnSai3">
                <a:extLst>
                  <a:ext uri="{FF2B5EF4-FFF2-40B4-BE49-F238E27FC236}">
                    <a16:creationId xmlns:a16="http://schemas.microsoft.com/office/drawing/2014/main" xmlns="" id="{113D0E94-0CBC-1FAB-1F76-B8B11DAFB873}"/>
                  </a:ext>
                </a:extLst>
              </p:cNvPr>
              <p:cNvSpPr>
                <a:spLocks noRot="1" noChangeAspect="1" noMove="1" noResize="1" noEditPoints="1" noAdjustHandles="1" noChangeArrowheads="1" noChangeShapeType="1" noTextEdit="1"/>
              </p:cNvSpPr>
              <p:nvPr/>
            </p:nvSpPr>
            <p:spPr>
              <a:xfrm>
                <a:off x="258178" y="5264830"/>
                <a:ext cx="2958336" cy="1024939"/>
              </a:xfrm>
              <a:prstGeom prst="roundRect">
                <a:avLst/>
              </a:prstGeom>
              <a:blipFill rotWithShape="1">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DapAnSai4">
                <a:extLst>
                  <a:ext uri="{FF2B5EF4-FFF2-40B4-BE49-F238E27FC236}">
                    <a16:creationId xmlns:a16="http://schemas.microsoft.com/office/drawing/2014/main" id="{41B4B91C-C6C8-8DAC-865E-F3E79B45A334}"/>
                  </a:ext>
                </a:extLst>
              </p:cNvPr>
              <p:cNvSpPr/>
              <p:nvPr/>
            </p:nvSpPr>
            <p:spPr>
              <a:xfrm>
                <a:off x="4206503" y="3577851"/>
                <a:ext cx="3362839" cy="98741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B. </a:t>
                </a:r>
                <a14:m>
                  <m:oMath xmlns:m="http://schemas.openxmlformats.org/officeDocument/2006/math">
                    <m:r>
                      <m:rPr>
                        <m:nor/>
                      </m:rPr>
                      <a:rPr lang="en-US" sz="3200" i="0" dirty="0" smtClean="0">
                        <a:solidFill>
                          <a:schemeClr val="tx1"/>
                        </a:solidFill>
                        <a:latin typeface="Times New Roman" panose="02020603050405020304" pitchFamily="18" charset="0"/>
                        <a:cs typeface="Times New Roman" panose="02020603050405020304" pitchFamily="18" charset="0"/>
                      </a:rPr>
                      <m:t>7</m:t>
                    </m:r>
                    <m:r>
                      <m:rPr>
                        <m:nor/>
                      </m:rPr>
                      <a:rPr lang="vi-VN" sz="3200" i="0">
                        <a:solidFill>
                          <a:schemeClr val="tx1"/>
                        </a:solidFill>
                        <a:latin typeface="Times New Roman" panose="02020603050405020304" pitchFamily="18" charset="0"/>
                        <a:cs typeface="Times New Roman" panose="02020603050405020304" pitchFamily="18" charset="0"/>
                      </a:rPr>
                      <m:t>0</m:t>
                    </m:r>
                    <m:r>
                      <m:rPr>
                        <m:nor/>
                      </m:rPr>
                      <a:rPr lang="vi-VN" sz="3200" i="0">
                        <a:solidFill>
                          <a:schemeClr val="tx1"/>
                        </a:solidFill>
                        <a:latin typeface="Times New Roman" panose="02020603050405020304" pitchFamily="18" charset="0"/>
                        <a:cs typeface="Times New Roman" panose="02020603050405020304" pitchFamily="18" charset="0"/>
                      </a:rPr>
                      <m:t>°</m:t>
                    </m:r>
                  </m:oMath>
                </a14:m>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p>
            </p:txBody>
          </p:sp>
        </mc:Choice>
        <mc:Fallback xmlns="">
          <p:sp>
            <p:nvSpPr>
              <p:cNvPr id="23" name="DapAnSai4">
                <a:extLst>
                  <a:ext uri="{FF2B5EF4-FFF2-40B4-BE49-F238E27FC236}">
                    <a16:creationId xmlns:a16="http://schemas.microsoft.com/office/drawing/2014/main" xmlns="" id="{41B4B91C-C6C8-8DAC-865E-F3E79B45A334}"/>
                  </a:ext>
                </a:extLst>
              </p:cNvPr>
              <p:cNvSpPr>
                <a:spLocks noRot="1" noChangeAspect="1" noMove="1" noResize="1" noEditPoints="1" noAdjustHandles="1" noChangeArrowheads="1" noChangeShapeType="1" noTextEdit="1"/>
              </p:cNvSpPr>
              <p:nvPr/>
            </p:nvSpPr>
            <p:spPr>
              <a:xfrm>
                <a:off x="4206503" y="3577851"/>
                <a:ext cx="3362839" cy="987411"/>
              </a:xfrm>
              <a:prstGeom prst="roundRect">
                <a:avLst/>
              </a:prstGeom>
              <a:blipFill rotWithShape="1">
                <a:blip r:embed="rId13"/>
                <a:stretch>
                  <a:fillRect/>
                </a:stretch>
              </a:blipFill>
              <a:ln>
                <a:noFill/>
              </a:ln>
            </p:spPr>
            <p:txBody>
              <a:bodyPr/>
              <a:lstStyle/>
              <a:p>
                <a:r>
                  <a:rPr lang="en-US">
                    <a:noFill/>
                  </a:rPr>
                  <a:t> </a:t>
                </a:r>
              </a:p>
            </p:txBody>
          </p:sp>
        </mc:Fallback>
      </mc:AlternateContent>
      <p:pic>
        <p:nvPicPr>
          <p:cNvPr id="26" name="Graphic 25">
            <a:extLst>
              <a:ext uri="{FF2B5EF4-FFF2-40B4-BE49-F238E27FC236}">
                <a16:creationId xmlns:a16="http://schemas.microsoft.com/office/drawing/2014/main" id="{ABB6D7AD-3E8D-6A2E-C41A-ED134B6C16DA}"/>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940800" y="8026400"/>
            <a:ext cx="279400" cy="279400"/>
          </a:xfrm>
          <a:prstGeom prst="rect">
            <a:avLst/>
          </a:prstGeom>
        </p:spPr>
      </p:pic>
      <p:pic>
        <p:nvPicPr>
          <p:cNvPr id="27" name="Graphic 26">
            <a:extLst>
              <a:ext uri="{FF2B5EF4-FFF2-40B4-BE49-F238E27FC236}">
                <a16:creationId xmlns:a16="http://schemas.microsoft.com/office/drawing/2014/main" id="{44F50FDA-12CE-AC96-365F-12E1D37E2181}"/>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128000" y="8369300"/>
            <a:ext cx="374064" cy="374064"/>
          </a:xfrm>
          <a:prstGeom prst="rect">
            <a:avLst/>
          </a:prstGeom>
        </p:spPr>
      </p:pic>
      <p:pic>
        <p:nvPicPr>
          <p:cNvPr id="28" name="Graphic 27">
            <a:extLst>
              <a:ext uri="{FF2B5EF4-FFF2-40B4-BE49-F238E27FC236}">
                <a16:creationId xmlns:a16="http://schemas.microsoft.com/office/drawing/2014/main" id="{32EE2E55-B741-0AAD-360D-9B6598DBA18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0482617" y="8026400"/>
            <a:ext cx="374064" cy="374064"/>
          </a:xfrm>
          <a:prstGeom prst="rect">
            <a:avLst/>
          </a:prstGeom>
        </p:spPr>
      </p:pic>
      <p:pic>
        <p:nvPicPr>
          <p:cNvPr id="29" name="Graphic 28">
            <a:extLst>
              <a:ext uri="{FF2B5EF4-FFF2-40B4-BE49-F238E27FC236}">
                <a16:creationId xmlns:a16="http://schemas.microsoft.com/office/drawing/2014/main" id="{695A9517-E875-0B7D-9B64-5B2CF234A5A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5488236" y="6105028"/>
            <a:ext cx="374064" cy="374064"/>
          </a:xfrm>
          <a:prstGeom prst="rect">
            <a:avLst/>
          </a:prstGeom>
        </p:spPr>
      </p:pic>
      <p:pic>
        <p:nvPicPr>
          <p:cNvPr id="30" name="Graphic 29">
            <a:extLst>
              <a:ext uri="{FF2B5EF4-FFF2-40B4-BE49-F238E27FC236}">
                <a16:creationId xmlns:a16="http://schemas.microsoft.com/office/drawing/2014/main" id="{B45FA5B3-07A2-6263-23CB-8A170D005D50}"/>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925377" y="5735389"/>
            <a:ext cx="279400" cy="279400"/>
          </a:xfrm>
          <a:prstGeom prst="rect">
            <a:avLst/>
          </a:prstGeom>
        </p:spPr>
      </p:pic>
      <p:pic>
        <p:nvPicPr>
          <p:cNvPr id="31" name="Graphic 30">
            <a:extLst>
              <a:ext uri="{FF2B5EF4-FFF2-40B4-BE49-F238E27FC236}">
                <a16:creationId xmlns:a16="http://schemas.microsoft.com/office/drawing/2014/main" id="{FD597B76-463F-589D-218B-9E5D0751214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0915149" y="5810185"/>
            <a:ext cx="279400" cy="279400"/>
          </a:xfrm>
          <a:prstGeom prst="rect">
            <a:avLst/>
          </a:prstGeom>
        </p:spPr>
      </p:pic>
      <p:sp>
        <p:nvSpPr>
          <p:cNvPr id="38" name="Freeform 11">
            <a:extLst>
              <a:ext uri="{FF2B5EF4-FFF2-40B4-BE49-F238E27FC236}">
                <a16:creationId xmlns:a16="http://schemas.microsoft.com/office/drawing/2014/main" id="{B3BC362E-D8F5-18DA-FAC7-D5A0C51582E9}"/>
              </a:ext>
            </a:extLst>
          </p:cNvPr>
          <p:cNvSpPr/>
          <p:nvPr/>
        </p:nvSpPr>
        <p:spPr>
          <a:xfrm>
            <a:off x="9310136" y="5123543"/>
            <a:ext cx="2402894" cy="1783813"/>
          </a:xfrm>
          <a:custGeom>
            <a:avLst/>
            <a:gdLst/>
            <a:ahLst/>
            <a:cxnLst/>
            <a:rect l="l" t="t" r="r" b="b"/>
            <a:pathLst>
              <a:path w="3641573" h="2999332">
                <a:moveTo>
                  <a:pt x="0" y="0"/>
                </a:moveTo>
                <a:lnTo>
                  <a:pt x="3641573" y="0"/>
                </a:lnTo>
                <a:lnTo>
                  <a:pt x="3641573" y="2999332"/>
                </a:lnTo>
                <a:lnTo>
                  <a:pt x="0" y="299933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Slide Number Placeholder 10">
            <a:extLst>
              <a:ext uri="{FF2B5EF4-FFF2-40B4-BE49-F238E27FC236}">
                <a16:creationId xmlns:a16="http://schemas.microsoft.com/office/drawing/2014/main" id="{D770973D-76B0-1EBE-295E-523C6C7142A9}"/>
              </a:ext>
            </a:extLst>
          </p:cNvPr>
          <p:cNvSpPr>
            <a:spLocks noGrp="1"/>
          </p:cNvSpPr>
          <p:nvPr>
            <p:ph type="sldNum" sz="quarter" idx="12"/>
          </p:nvPr>
        </p:nvSpPr>
        <p:spPr/>
        <p:txBody>
          <a:bodyPr/>
          <a:lstStyle/>
          <a:p>
            <a:fld id="{B86E1D2B-0CA4-49DE-8ACE-2DF230ACA4E4}" type="slidenum">
              <a:rPr lang="en-US" smtClean="0"/>
              <a:t>18</a:t>
            </a:fld>
            <a:endParaRPr lang="en-US"/>
          </a:p>
        </p:txBody>
      </p:sp>
      <p:pic>
        <p:nvPicPr>
          <p:cNvPr id="25" name="Picture 24">
            <a:extLst>
              <a:ext uri="{FF2B5EF4-FFF2-40B4-BE49-F238E27FC236}">
                <a16:creationId xmlns:a16="http://schemas.microsoft.com/office/drawing/2014/main" id="{DC054E7A-5EBD-21F3-6421-35D68908DCC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46528" t="50000"/>
          <a:stretch/>
        </p:blipFill>
        <p:spPr>
          <a:xfrm>
            <a:off x="323323" y="5486228"/>
            <a:ext cx="980728" cy="883813"/>
          </a:xfrm>
          <a:prstGeom prst="rect">
            <a:avLst/>
          </a:prstGeom>
        </p:spPr>
      </p:pic>
      <p:pic>
        <p:nvPicPr>
          <p:cNvPr id="32" name="Picture 31">
            <a:extLst>
              <a:ext uri="{FF2B5EF4-FFF2-40B4-BE49-F238E27FC236}">
                <a16:creationId xmlns:a16="http://schemas.microsoft.com/office/drawing/2014/main" id="{CEF41626-DBF9-37E3-7E98-F415BAACB4A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6528" t="50000"/>
          <a:stretch/>
        </p:blipFill>
        <p:spPr>
          <a:xfrm>
            <a:off x="4371748" y="3727921"/>
            <a:ext cx="980726" cy="926058"/>
          </a:xfrm>
          <a:prstGeom prst="rect">
            <a:avLst/>
          </a:prstGeom>
        </p:spPr>
      </p:pic>
      <p:pic>
        <p:nvPicPr>
          <p:cNvPr id="33" name="Picture 32">
            <a:extLst>
              <a:ext uri="{FF2B5EF4-FFF2-40B4-BE49-F238E27FC236}">
                <a16:creationId xmlns:a16="http://schemas.microsoft.com/office/drawing/2014/main" id="{C9A0F8AA-8A7F-F4C5-96EB-798C17FE2A5C}"/>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6528" t="50000"/>
          <a:stretch/>
        </p:blipFill>
        <p:spPr>
          <a:xfrm>
            <a:off x="367785" y="3797284"/>
            <a:ext cx="980726" cy="926057"/>
          </a:xfrm>
          <a:prstGeom prst="rect">
            <a:avLst/>
          </a:prstGeom>
        </p:spPr>
      </p:pic>
      <p:pic>
        <p:nvPicPr>
          <p:cNvPr id="34" name="Picture 33">
            <a:extLst>
              <a:ext uri="{FF2B5EF4-FFF2-40B4-BE49-F238E27FC236}">
                <a16:creationId xmlns:a16="http://schemas.microsoft.com/office/drawing/2014/main" id="{1753F5E0-F41C-F2D1-5C77-30CC532B2AC7}"/>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9318" t="47347" r="46266" b="9260"/>
          <a:stretch/>
        </p:blipFill>
        <p:spPr>
          <a:xfrm>
            <a:off x="4120137" y="5295674"/>
            <a:ext cx="1135038" cy="779090"/>
          </a:xfrm>
          <a:prstGeom prst="rect">
            <a:avLst/>
          </a:prstGeom>
        </p:spPr>
      </p:pic>
      <p:sp>
        <p:nvSpPr>
          <p:cNvPr id="51"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4"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6" name="Rectangle 1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8" name="Rectangle 2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0" name="Rectangle 2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3" name="Rectangle 1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24" name="Rectangle: Rounded Corners 23">
                <a:extLst>
                  <a:ext uri="{FF2B5EF4-FFF2-40B4-BE49-F238E27FC236}">
                    <a16:creationId xmlns:a16="http://schemas.microsoft.com/office/drawing/2014/main" id="{CB99B6B1-E85B-1CF4-A63A-20D81933534F}"/>
                  </a:ext>
                </a:extLst>
              </p:cNvPr>
              <p:cNvSpPr/>
              <p:nvPr/>
            </p:nvSpPr>
            <p:spPr>
              <a:xfrm>
                <a:off x="295214" y="68921"/>
                <a:ext cx="10899335" cy="140503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rPr>
                  <a:t>Câu </a:t>
                </a:r>
                <a:r>
                  <a:rPr lang="fr-FR" sz="32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rPr>
                  <a:t>5</a:t>
                </a:r>
                <a:r>
                  <a:rPr lang="fr-FR"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Cho tứ giác </a:t>
                </a:r>
                <a:r>
                  <a:rPr lang="en-US" sz="32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MNPQ</a:t>
                </a: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nội tiếp đường tròn </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Biết</a:t>
                </a:r>
                <a:endPar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a:solidFill>
                      <a:srgbClr val="0000FF"/>
                    </a:solidFill>
                    <a:latin typeface="Times New Roman" panose="02020603050405020304" pitchFamily="18" charset="0"/>
                    <a:cs typeface="Times New Roman" pitchFamily="18" charset="0"/>
                  </a:rPr>
                  <a:t>          </a:t>
                </a:r>
                <a:r>
                  <a:rPr lang="vi-VN" sz="3200" b="1" dirty="0">
                    <a:solidFill>
                      <a:srgbClr val="0000FF"/>
                    </a:solidFill>
                    <a:latin typeface="Times New Roman" panose="02020603050405020304" pitchFamily="18" charset="0"/>
                    <a:cs typeface="Times New Roman" pitchFamily="18" charset="0"/>
                  </a:rPr>
                  <a:t> </a:t>
                </a:r>
                <a14:m>
                  <m:oMath xmlns:m="http://schemas.openxmlformats.org/officeDocument/2006/math">
                    <m:acc>
                      <m:accPr>
                        <m:chr m:val="̂"/>
                        <m:ctrlPr>
                          <a:rPr lang="vi-VN" sz="3200" b="1" i="1">
                            <a:solidFill>
                              <a:srgbClr val="0000FF"/>
                            </a:solidFill>
                            <a:latin typeface="Cambria Math" panose="02040503050406030204" pitchFamily="18" charset="0"/>
                          </a:rPr>
                        </m:ctrlPr>
                      </m:accPr>
                      <m:e>
                        <m:r>
                          <m:rPr>
                            <m:nor/>
                          </m:rPr>
                          <a:rPr lang="en-US" sz="3200" b="1" i="1" smtClean="0">
                            <a:solidFill>
                              <a:srgbClr val="0000FF"/>
                            </a:solidFill>
                            <a:latin typeface="Times New Roman" panose="02020603050405020304" pitchFamily="18" charset="0"/>
                            <a:cs typeface="Times New Roman" panose="02020603050405020304" pitchFamily="18" charset="0"/>
                          </a:rPr>
                          <m:t>PQO</m:t>
                        </m:r>
                      </m:e>
                    </m:acc>
                    <m:r>
                      <m:rPr>
                        <m:nor/>
                      </m:rPr>
                      <a:rPr lang="en-US" sz="3200" b="1" i="0" smtClean="0">
                        <a:solidFill>
                          <a:srgbClr val="0000FF"/>
                        </a:solidFill>
                        <a:latin typeface="Cambria Math" panose="02040503050406030204" pitchFamily="18" charset="0"/>
                      </a:rPr>
                      <m:t> </m:t>
                    </m:r>
                    <m:r>
                      <m:rPr>
                        <m:nor/>
                      </m:rPr>
                      <a:rPr lang="vi-VN" sz="3200" b="1" i="0" smtClean="0">
                        <a:solidFill>
                          <a:srgbClr val="0000FF"/>
                        </a:solidFill>
                        <a:latin typeface="Times New Roman" panose="02020603050405020304" pitchFamily="18" charset="0"/>
                        <a:cs typeface="Times New Roman" panose="02020603050405020304" pitchFamily="18" charset="0"/>
                      </a:rPr>
                      <m:t>=</m:t>
                    </m:r>
                    <m:r>
                      <m:rPr>
                        <m:nor/>
                      </m:rPr>
                      <a:rPr lang="en-US" sz="3200" b="1" i="0" smtClean="0">
                        <a:solidFill>
                          <a:srgbClr val="0000FF"/>
                        </a:solidFill>
                        <a:latin typeface="Times New Roman" panose="02020603050405020304" pitchFamily="18" charset="0"/>
                        <a:cs typeface="Times New Roman" panose="02020603050405020304" pitchFamily="18" charset="0"/>
                      </a:rPr>
                      <m:t> </m:t>
                    </m:r>
                    <m:r>
                      <m:rPr>
                        <m:nor/>
                      </m:rPr>
                      <a:rPr lang="en-US" sz="3200" b="1" i="0" smtClean="0">
                        <a:solidFill>
                          <a:srgbClr val="0000FF"/>
                        </a:solidFill>
                        <a:latin typeface="Times New Roman" panose="02020603050405020304" pitchFamily="18" charset="0"/>
                        <a:cs typeface="Times New Roman" panose="02020603050405020304" pitchFamily="18" charset="0"/>
                      </a:rPr>
                      <m:t>3</m:t>
                    </m:r>
                    <m:r>
                      <m:rPr>
                        <m:nor/>
                      </m:rPr>
                      <a:rPr lang="vi-VN" sz="3200" b="1" i="0" smtClean="0">
                        <a:solidFill>
                          <a:srgbClr val="0000FF"/>
                        </a:solidFill>
                        <a:latin typeface="Times New Roman" panose="02020603050405020304" pitchFamily="18" charset="0"/>
                        <a:cs typeface="Times New Roman" panose="02020603050405020304" pitchFamily="18" charset="0"/>
                      </a:rPr>
                      <m:t>0</m:t>
                    </m:r>
                    <m:r>
                      <m:rPr>
                        <m:nor/>
                      </m:rPr>
                      <a:rPr lang="vi-VN" sz="3200" b="1" i="0" smtClean="0">
                        <a:solidFill>
                          <a:srgbClr val="0000FF"/>
                        </a:solidFill>
                        <a:latin typeface="Times New Roman" panose="02020603050405020304" pitchFamily="18" charset="0"/>
                        <a:cs typeface="Times New Roman" panose="02020603050405020304" pitchFamily="18" charset="0"/>
                      </a:rPr>
                      <m:t>°</m:t>
                    </m:r>
                  </m:oMath>
                </a14:m>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vi-VN" sz="3200" b="1" i="1">
                            <a:solidFill>
                              <a:srgbClr val="0000FF"/>
                            </a:solidFill>
                            <a:latin typeface="Cambria Math" panose="02040503050406030204" pitchFamily="18" charset="0"/>
                          </a:rPr>
                        </m:ctrlPr>
                      </m:accPr>
                      <m:e>
                        <m:r>
                          <m:rPr>
                            <m:nor/>
                          </m:rPr>
                          <a:rPr lang="en-US" sz="3200" b="1" i="1" smtClean="0">
                            <a:solidFill>
                              <a:srgbClr val="0000FF"/>
                            </a:solidFill>
                            <a:latin typeface="Times New Roman" panose="02020603050405020304" pitchFamily="18" charset="0"/>
                            <a:cs typeface="Times New Roman" panose="02020603050405020304" pitchFamily="18" charset="0"/>
                          </a:rPr>
                          <m:t>PNO</m:t>
                        </m:r>
                      </m:e>
                    </m:acc>
                    <m:r>
                      <m:rPr>
                        <m:nor/>
                      </m:rPr>
                      <a:rPr lang="en-US" sz="3200" b="1" i="0" smtClean="0">
                        <a:solidFill>
                          <a:srgbClr val="0000FF"/>
                        </a:solidFill>
                        <a:latin typeface="Cambria Math" panose="02040503050406030204" pitchFamily="18" charset="0"/>
                      </a:rPr>
                      <m:t> </m:t>
                    </m:r>
                    <m:r>
                      <m:rPr>
                        <m:nor/>
                      </m:rPr>
                      <a:rPr lang="vi-VN" sz="3200" b="1" i="0" smtClean="0">
                        <a:solidFill>
                          <a:srgbClr val="0000FF"/>
                        </a:solidFill>
                        <a:latin typeface="Times New Roman" panose="02020603050405020304" pitchFamily="18" charset="0"/>
                        <a:cs typeface="Times New Roman" panose="02020603050405020304" pitchFamily="18" charset="0"/>
                      </a:rPr>
                      <m:t>=</m:t>
                    </m:r>
                    <m:r>
                      <m:rPr>
                        <m:nor/>
                      </m:rPr>
                      <a:rPr lang="en-US" sz="3200" b="1" i="0" smtClean="0">
                        <a:solidFill>
                          <a:srgbClr val="0000FF"/>
                        </a:solidFill>
                        <a:latin typeface="Times New Roman" panose="02020603050405020304" pitchFamily="18" charset="0"/>
                        <a:cs typeface="Times New Roman" panose="02020603050405020304" pitchFamily="18" charset="0"/>
                      </a:rPr>
                      <m:t> </m:t>
                    </m:r>
                    <m:r>
                      <m:rPr>
                        <m:nor/>
                      </m:rPr>
                      <a:rPr lang="en-US" sz="3200" b="1" i="0" smtClean="0">
                        <a:solidFill>
                          <a:srgbClr val="0000FF"/>
                        </a:solidFill>
                        <a:latin typeface="Times New Roman" panose="02020603050405020304" pitchFamily="18" charset="0"/>
                        <a:cs typeface="Times New Roman" panose="02020603050405020304" pitchFamily="18" charset="0"/>
                      </a:rPr>
                      <m:t>6</m:t>
                    </m:r>
                    <m:r>
                      <m:rPr>
                        <m:nor/>
                      </m:rPr>
                      <a:rPr lang="vi-VN" sz="3200" b="1" i="0" smtClean="0">
                        <a:solidFill>
                          <a:srgbClr val="0000FF"/>
                        </a:solidFill>
                        <a:latin typeface="Times New Roman" panose="02020603050405020304" pitchFamily="18" charset="0"/>
                        <a:cs typeface="Times New Roman" panose="02020603050405020304" pitchFamily="18" charset="0"/>
                      </a:rPr>
                      <m:t>0</m:t>
                    </m:r>
                    <m:r>
                      <m:rPr>
                        <m:nor/>
                      </m:rPr>
                      <a:rPr lang="vi-VN" sz="3200" b="1" i="0" smtClean="0">
                        <a:solidFill>
                          <a:srgbClr val="0000FF"/>
                        </a:solidFill>
                        <a:latin typeface="Times New Roman" panose="02020603050405020304" pitchFamily="18" charset="0"/>
                        <a:cs typeface="Times New Roman" panose="02020603050405020304" pitchFamily="18" charset="0"/>
                      </a:rPr>
                      <m:t>°</m:t>
                    </m:r>
                  </m:oMath>
                </a14:m>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(Hình 5). Số đo của </a:t>
                </a:r>
                <a14:m>
                  <m:oMath xmlns:m="http://schemas.openxmlformats.org/officeDocument/2006/math">
                    <m:acc>
                      <m:accPr>
                        <m:chr m:val="̂"/>
                        <m:ctrlPr>
                          <a:rPr lang="vi-VN" sz="3200" b="1" i="1">
                            <a:solidFill>
                              <a:srgbClr val="0000FF"/>
                            </a:solidFill>
                            <a:latin typeface="Cambria Math" panose="02040503050406030204" pitchFamily="18" charset="0"/>
                          </a:rPr>
                        </m:ctrlPr>
                      </m:accPr>
                      <m:e>
                        <m:r>
                          <m:rPr>
                            <m:nor/>
                          </m:rPr>
                          <a:rPr lang="en-US" sz="3200" b="1" i="1" smtClean="0">
                            <a:solidFill>
                              <a:srgbClr val="0000FF"/>
                            </a:solidFill>
                            <a:latin typeface="Times New Roman" panose="02020603050405020304" pitchFamily="18" charset="0"/>
                            <a:cs typeface="Times New Roman" panose="02020603050405020304" pitchFamily="18" charset="0"/>
                          </a:rPr>
                          <m:t>QMN</m:t>
                        </m:r>
                      </m:e>
                    </m:acc>
                  </m:oMath>
                </a14:m>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là</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endParaRPr>
              </a:p>
            </p:txBody>
          </p:sp>
        </mc:Choice>
        <mc:Fallback xmlns="">
          <p:sp>
            <p:nvSpPr>
              <p:cNvPr id="24" name="Rectangle: Rounded Corners 23">
                <a:extLst>
                  <a:ext uri="{FF2B5EF4-FFF2-40B4-BE49-F238E27FC236}">
                    <a16:creationId xmlns:a16="http://schemas.microsoft.com/office/drawing/2014/main" id="{CB99B6B1-E85B-1CF4-A63A-20D81933534F}"/>
                  </a:ext>
                </a:extLst>
              </p:cNvPr>
              <p:cNvSpPr>
                <a:spLocks noRot="1" noChangeAspect="1" noMove="1" noResize="1" noEditPoints="1" noAdjustHandles="1" noChangeArrowheads="1" noChangeShapeType="1" noTextEdit="1"/>
              </p:cNvSpPr>
              <p:nvPr/>
            </p:nvSpPr>
            <p:spPr>
              <a:xfrm>
                <a:off x="295214" y="68921"/>
                <a:ext cx="10899335" cy="1405037"/>
              </a:xfrm>
              <a:prstGeom prst="roundRect">
                <a:avLst/>
              </a:prstGeom>
              <a:blipFill>
                <a:blip r:embed="rId21"/>
                <a:stretch>
                  <a:fillRect l="-783" b="-2597"/>
                </a:stretch>
              </a:blipFill>
              <a:ln>
                <a:noFill/>
              </a:ln>
            </p:spPr>
            <p:txBody>
              <a:bodyPr/>
              <a:lstStyle/>
              <a:p>
                <a:r>
                  <a:rPr lang="en-US">
                    <a:noFill/>
                  </a:rPr>
                  <a:t> </a:t>
                </a:r>
              </a:p>
            </p:txBody>
          </p:sp>
        </mc:Fallback>
      </mc:AlternateContent>
      <p:sp>
        <p:nvSpPr>
          <p:cNvPr id="46" name="Rectangle 1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0" name="Rectangle 22"/>
          <p:cNvSpPr>
            <a:spLocks noChangeArrowheads="1"/>
          </p:cNvSpPr>
          <p:nvPr/>
        </p:nvSpPr>
        <p:spPr bwMode="auto">
          <a:xfrm>
            <a:off x="2222606" y="4505259"/>
            <a:ext cx="242246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3" name="Rectangle 2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89" name="Group 66">
            <a:extLst>
              <a:ext uri="{FF2B5EF4-FFF2-40B4-BE49-F238E27FC236}">
                <a16:creationId xmlns:a16="http://schemas.microsoft.com/office/drawing/2014/main" id="{9A68C9ED-71AD-7FCB-8FE3-407D2B5D012F}"/>
              </a:ext>
            </a:extLst>
          </p:cNvPr>
          <p:cNvGrpSpPr>
            <a:grpSpLocks noChangeAspect="1"/>
          </p:cNvGrpSpPr>
          <p:nvPr/>
        </p:nvGrpSpPr>
        <p:grpSpPr bwMode="auto">
          <a:xfrm>
            <a:off x="8732993" y="1636615"/>
            <a:ext cx="2776198" cy="2656127"/>
            <a:chOff x="3077" y="1430"/>
            <a:chExt cx="1526" cy="1460"/>
          </a:xfrm>
        </p:grpSpPr>
        <p:sp>
          <p:nvSpPr>
            <p:cNvPr id="90" name="AutoShape 65">
              <a:extLst>
                <a:ext uri="{FF2B5EF4-FFF2-40B4-BE49-F238E27FC236}">
                  <a16:creationId xmlns:a16="http://schemas.microsoft.com/office/drawing/2014/main" id="{77A35426-0B9A-7B0D-2D54-44CD0BBC8ED9}"/>
                </a:ext>
              </a:extLst>
            </p:cNvPr>
            <p:cNvSpPr>
              <a:spLocks noChangeAspect="1" noChangeArrowheads="1" noTextEdit="1"/>
            </p:cNvSpPr>
            <p:nvPr/>
          </p:nvSpPr>
          <p:spPr bwMode="auto">
            <a:xfrm>
              <a:off x="3077" y="1430"/>
              <a:ext cx="1526" cy="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68">
              <a:extLst>
                <a:ext uri="{FF2B5EF4-FFF2-40B4-BE49-F238E27FC236}">
                  <a16:creationId xmlns:a16="http://schemas.microsoft.com/office/drawing/2014/main" id="{AB9B2888-2848-A997-1F61-757FBAA7D374}"/>
                </a:ext>
              </a:extLst>
            </p:cNvPr>
            <p:cNvSpPr>
              <a:spLocks/>
            </p:cNvSpPr>
            <p:nvPr/>
          </p:nvSpPr>
          <p:spPr bwMode="auto">
            <a:xfrm>
              <a:off x="3445" y="2215"/>
              <a:ext cx="10" cy="70"/>
            </a:xfrm>
            <a:custGeom>
              <a:avLst/>
              <a:gdLst>
                <a:gd name="T0" fmla="*/ 0 w 10"/>
                <a:gd name="T1" fmla="*/ 0 h 70"/>
                <a:gd name="T2" fmla="*/ 4 w 10"/>
                <a:gd name="T3" fmla="*/ 70 h 70"/>
              </a:gdLst>
              <a:ahLst/>
              <a:cxnLst>
                <a:cxn ang="0">
                  <a:pos x="T0" y="T1"/>
                </a:cxn>
                <a:cxn ang="0">
                  <a:pos x="T2" y="T3"/>
                </a:cxn>
              </a:cxnLst>
              <a:rect l="0" t="0" r="r" b="b"/>
              <a:pathLst>
                <a:path w="10" h="70">
                  <a:moveTo>
                    <a:pt x="0" y="0"/>
                  </a:moveTo>
                  <a:cubicBezTo>
                    <a:pt x="9" y="22"/>
                    <a:pt x="10" y="46"/>
                    <a:pt x="4" y="70"/>
                  </a:cubicBezTo>
                </a:path>
              </a:pathLst>
            </a:custGeom>
            <a:noFill/>
            <a:ln w="95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Oval 69">
              <a:extLst>
                <a:ext uri="{FF2B5EF4-FFF2-40B4-BE49-F238E27FC236}">
                  <a16:creationId xmlns:a16="http://schemas.microsoft.com/office/drawing/2014/main" id="{A6C01FE4-659A-E955-9F7A-5372B9DC0B98}"/>
                </a:ext>
              </a:extLst>
            </p:cNvPr>
            <p:cNvSpPr>
              <a:spLocks noChangeArrowheads="1"/>
            </p:cNvSpPr>
            <p:nvPr/>
          </p:nvSpPr>
          <p:spPr bwMode="auto">
            <a:xfrm>
              <a:off x="3299" y="1514"/>
              <a:ext cx="1106" cy="1106"/>
            </a:xfrm>
            <a:prstGeom prst="ellipse">
              <a:avLst/>
            </a:prstGeom>
            <a:noFill/>
            <a:ln w="28575" cap="flat">
              <a:solidFill>
                <a:srgbClr val="FDFDF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70">
              <a:extLst>
                <a:ext uri="{FF2B5EF4-FFF2-40B4-BE49-F238E27FC236}">
                  <a16:creationId xmlns:a16="http://schemas.microsoft.com/office/drawing/2014/main" id="{4AC65614-8203-EA7B-D5C8-038EFF67C523}"/>
                </a:ext>
              </a:extLst>
            </p:cNvPr>
            <p:cNvSpPr>
              <a:spLocks noChangeShapeType="1"/>
            </p:cNvSpPr>
            <p:nvPr/>
          </p:nvSpPr>
          <p:spPr bwMode="auto">
            <a:xfrm flipH="1" flipV="1">
              <a:off x="3332" y="2256"/>
              <a:ext cx="892" cy="219"/>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71">
              <a:extLst>
                <a:ext uri="{FF2B5EF4-FFF2-40B4-BE49-F238E27FC236}">
                  <a16:creationId xmlns:a16="http://schemas.microsoft.com/office/drawing/2014/main" id="{E31EC6C7-8D30-0517-95F7-5B69C3F03BC8}"/>
                </a:ext>
              </a:extLst>
            </p:cNvPr>
            <p:cNvSpPr>
              <a:spLocks noChangeShapeType="1"/>
            </p:cNvSpPr>
            <p:nvPr/>
          </p:nvSpPr>
          <p:spPr bwMode="auto">
            <a:xfrm flipV="1">
              <a:off x="3332" y="1658"/>
              <a:ext cx="148" cy="59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72">
              <a:extLst>
                <a:ext uri="{FF2B5EF4-FFF2-40B4-BE49-F238E27FC236}">
                  <a16:creationId xmlns:a16="http://schemas.microsoft.com/office/drawing/2014/main" id="{CBEBE042-86F3-D507-ACCC-371CA271AA75}"/>
                </a:ext>
              </a:extLst>
            </p:cNvPr>
            <p:cNvSpPr>
              <a:spLocks noChangeShapeType="1"/>
            </p:cNvSpPr>
            <p:nvPr/>
          </p:nvSpPr>
          <p:spPr bwMode="auto">
            <a:xfrm flipV="1">
              <a:off x="3332" y="2067"/>
              <a:ext cx="520" cy="18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73">
              <a:extLst>
                <a:ext uri="{FF2B5EF4-FFF2-40B4-BE49-F238E27FC236}">
                  <a16:creationId xmlns:a16="http://schemas.microsoft.com/office/drawing/2014/main" id="{E38A0009-21F7-909F-F838-73889A33AD42}"/>
                </a:ext>
              </a:extLst>
            </p:cNvPr>
            <p:cNvSpPr>
              <a:spLocks noEditPoints="1"/>
            </p:cNvSpPr>
            <p:nvPr/>
          </p:nvSpPr>
          <p:spPr bwMode="auto">
            <a:xfrm>
              <a:off x="3845" y="2061"/>
              <a:ext cx="386" cy="421"/>
            </a:xfrm>
            <a:custGeom>
              <a:avLst/>
              <a:gdLst>
                <a:gd name="T0" fmla="*/ 14 w 386"/>
                <a:gd name="T1" fmla="*/ 0 h 421"/>
                <a:gd name="T2" fmla="*/ 87 w 386"/>
                <a:gd name="T3" fmla="*/ 80 h 421"/>
                <a:gd name="T4" fmla="*/ 73 w 386"/>
                <a:gd name="T5" fmla="*/ 92 h 421"/>
                <a:gd name="T6" fmla="*/ 0 w 386"/>
                <a:gd name="T7" fmla="*/ 12 h 421"/>
                <a:gd name="T8" fmla="*/ 14 w 386"/>
                <a:gd name="T9" fmla="*/ 0 h 421"/>
                <a:gd name="T10" fmla="*/ 135 w 386"/>
                <a:gd name="T11" fmla="*/ 133 h 421"/>
                <a:gd name="T12" fmla="*/ 208 w 386"/>
                <a:gd name="T13" fmla="*/ 213 h 421"/>
                <a:gd name="T14" fmla="*/ 195 w 386"/>
                <a:gd name="T15" fmla="*/ 225 h 421"/>
                <a:gd name="T16" fmla="*/ 122 w 386"/>
                <a:gd name="T17" fmla="*/ 145 h 421"/>
                <a:gd name="T18" fmla="*/ 135 w 386"/>
                <a:gd name="T19" fmla="*/ 133 h 421"/>
                <a:gd name="T20" fmla="*/ 257 w 386"/>
                <a:gd name="T21" fmla="*/ 266 h 421"/>
                <a:gd name="T22" fmla="*/ 329 w 386"/>
                <a:gd name="T23" fmla="*/ 346 h 421"/>
                <a:gd name="T24" fmla="*/ 316 w 386"/>
                <a:gd name="T25" fmla="*/ 358 h 421"/>
                <a:gd name="T26" fmla="*/ 243 w 386"/>
                <a:gd name="T27" fmla="*/ 278 h 421"/>
                <a:gd name="T28" fmla="*/ 257 w 386"/>
                <a:gd name="T29" fmla="*/ 266 h 421"/>
                <a:gd name="T30" fmla="*/ 378 w 386"/>
                <a:gd name="T31" fmla="*/ 399 h 421"/>
                <a:gd name="T32" fmla="*/ 386 w 386"/>
                <a:gd name="T33" fmla="*/ 408 h 421"/>
                <a:gd name="T34" fmla="*/ 373 w 386"/>
                <a:gd name="T35" fmla="*/ 421 h 421"/>
                <a:gd name="T36" fmla="*/ 365 w 386"/>
                <a:gd name="T37" fmla="*/ 411 h 421"/>
                <a:gd name="T38" fmla="*/ 378 w 386"/>
                <a:gd name="T39" fmla="*/ 39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6" h="421">
                  <a:moveTo>
                    <a:pt x="14" y="0"/>
                  </a:moveTo>
                  <a:lnTo>
                    <a:pt x="87" y="80"/>
                  </a:lnTo>
                  <a:lnTo>
                    <a:pt x="73" y="92"/>
                  </a:lnTo>
                  <a:lnTo>
                    <a:pt x="0" y="12"/>
                  </a:lnTo>
                  <a:lnTo>
                    <a:pt x="14" y="0"/>
                  </a:lnTo>
                  <a:close/>
                  <a:moveTo>
                    <a:pt x="135" y="133"/>
                  </a:moveTo>
                  <a:lnTo>
                    <a:pt x="208" y="213"/>
                  </a:lnTo>
                  <a:lnTo>
                    <a:pt x="195" y="225"/>
                  </a:lnTo>
                  <a:lnTo>
                    <a:pt x="122" y="145"/>
                  </a:lnTo>
                  <a:lnTo>
                    <a:pt x="135" y="133"/>
                  </a:lnTo>
                  <a:close/>
                  <a:moveTo>
                    <a:pt x="257" y="266"/>
                  </a:moveTo>
                  <a:lnTo>
                    <a:pt x="329" y="346"/>
                  </a:lnTo>
                  <a:lnTo>
                    <a:pt x="316" y="358"/>
                  </a:lnTo>
                  <a:lnTo>
                    <a:pt x="243" y="278"/>
                  </a:lnTo>
                  <a:lnTo>
                    <a:pt x="257" y="266"/>
                  </a:lnTo>
                  <a:close/>
                  <a:moveTo>
                    <a:pt x="378" y="399"/>
                  </a:moveTo>
                  <a:lnTo>
                    <a:pt x="386" y="408"/>
                  </a:lnTo>
                  <a:lnTo>
                    <a:pt x="373" y="421"/>
                  </a:lnTo>
                  <a:lnTo>
                    <a:pt x="365" y="411"/>
                  </a:lnTo>
                  <a:lnTo>
                    <a:pt x="378" y="399"/>
                  </a:lnTo>
                  <a:close/>
                </a:path>
              </a:pathLst>
            </a:custGeom>
            <a:solidFill>
              <a:srgbClr val="FFFFFF"/>
            </a:solidFill>
            <a:ln w="1588" cap="flat">
              <a:solidFill>
                <a:srgbClr val="FFFFFF"/>
              </a:solidFill>
              <a:prstDash val="solid"/>
              <a:bevel/>
              <a:headEnd/>
              <a:tailEnd/>
            </a:ln>
          </p:spPr>
          <p:txBody>
            <a:bodyPr vert="horz" wrap="square" lIns="91440" tIns="45720" rIns="91440" bIns="45720" numCol="1" anchor="t" anchorCtr="0" compatLnSpc="1">
              <a:prstTxWarp prst="textNoShape">
                <a:avLst/>
              </a:prstTxWarp>
            </a:bodyPr>
            <a:lstStyle/>
            <a:p>
              <a:endParaRPr lang="en-US" sz="2400"/>
            </a:p>
          </p:txBody>
        </p:sp>
        <p:sp>
          <p:nvSpPr>
            <p:cNvPr id="97" name="Line 74">
              <a:extLst>
                <a:ext uri="{FF2B5EF4-FFF2-40B4-BE49-F238E27FC236}">
                  <a16:creationId xmlns:a16="http://schemas.microsoft.com/office/drawing/2014/main" id="{4EAD853D-1EEA-C1E9-378F-4A05C61485CE}"/>
                </a:ext>
              </a:extLst>
            </p:cNvPr>
            <p:cNvSpPr>
              <a:spLocks noChangeShapeType="1"/>
            </p:cNvSpPr>
            <p:nvPr/>
          </p:nvSpPr>
          <p:spPr bwMode="auto">
            <a:xfrm flipV="1">
              <a:off x="3332" y="1878"/>
              <a:ext cx="1040" cy="37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75">
              <a:extLst>
                <a:ext uri="{FF2B5EF4-FFF2-40B4-BE49-F238E27FC236}">
                  <a16:creationId xmlns:a16="http://schemas.microsoft.com/office/drawing/2014/main" id="{720AEC09-6955-7F1D-53CC-443FABFBFB30}"/>
                </a:ext>
              </a:extLst>
            </p:cNvPr>
            <p:cNvSpPr>
              <a:spLocks noChangeShapeType="1"/>
            </p:cNvSpPr>
            <p:nvPr/>
          </p:nvSpPr>
          <p:spPr bwMode="auto">
            <a:xfrm>
              <a:off x="3480" y="1658"/>
              <a:ext cx="892" cy="220"/>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76">
              <a:extLst>
                <a:ext uri="{FF2B5EF4-FFF2-40B4-BE49-F238E27FC236}">
                  <a16:creationId xmlns:a16="http://schemas.microsoft.com/office/drawing/2014/main" id="{DE6B9C63-2117-7F41-1EE5-1FF7F5692FE9}"/>
                </a:ext>
              </a:extLst>
            </p:cNvPr>
            <p:cNvSpPr>
              <a:spLocks noChangeShapeType="1"/>
            </p:cNvSpPr>
            <p:nvPr/>
          </p:nvSpPr>
          <p:spPr bwMode="auto">
            <a:xfrm flipH="1">
              <a:off x="4224" y="1878"/>
              <a:ext cx="148" cy="597"/>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Rectangle 77">
              <a:extLst>
                <a:ext uri="{FF2B5EF4-FFF2-40B4-BE49-F238E27FC236}">
                  <a16:creationId xmlns:a16="http://schemas.microsoft.com/office/drawing/2014/main" id="{A496CCFD-836F-3882-406F-166ADF53C8ED}"/>
                </a:ext>
              </a:extLst>
            </p:cNvPr>
            <p:cNvSpPr>
              <a:spLocks noChangeArrowheads="1"/>
            </p:cNvSpPr>
            <p:nvPr/>
          </p:nvSpPr>
          <p:spPr bwMode="auto">
            <a:xfrm>
              <a:off x="3780" y="1865"/>
              <a:ext cx="122"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CFCFC"/>
                  </a:solidFill>
                  <a:effectLst/>
                  <a:latin typeface="Times New Roman" panose="02020603050405020304" pitchFamily="18" charset="0"/>
                </a:rPr>
                <a:t>O</a:t>
              </a:r>
              <a:endParaRPr kumimoji="0" lang="en-US" altLang="en-US" sz="2400" b="0" i="0" u="none" strike="noStrike" cap="none" normalizeH="0" baseline="0" dirty="0">
                <a:ln>
                  <a:noFill/>
                </a:ln>
                <a:solidFill>
                  <a:schemeClr val="tx1"/>
                </a:solidFill>
                <a:effectLst/>
              </a:endParaRPr>
            </a:p>
          </p:txBody>
        </p:sp>
        <p:sp>
          <p:nvSpPr>
            <p:cNvPr id="101" name="Rectangle 78">
              <a:extLst>
                <a:ext uri="{FF2B5EF4-FFF2-40B4-BE49-F238E27FC236}">
                  <a16:creationId xmlns:a16="http://schemas.microsoft.com/office/drawing/2014/main" id="{A4B6EF9C-7D89-3F87-53D4-1DAC746340BE}"/>
                </a:ext>
              </a:extLst>
            </p:cNvPr>
            <p:cNvSpPr>
              <a:spLocks noChangeArrowheads="1"/>
            </p:cNvSpPr>
            <p:nvPr/>
          </p:nvSpPr>
          <p:spPr bwMode="auto">
            <a:xfrm>
              <a:off x="3162" y="2230"/>
              <a:ext cx="122"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FFFFF"/>
                  </a:solidFill>
                  <a:effectLst/>
                  <a:latin typeface="Times New Roman" panose="02020603050405020304" pitchFamily="18" charset="0"/>
                </a:rPr>
                <a:t>Q</a:t>
              </a:r>
              <a:endParaRPr kumimoji="0" lang="en-US" altLang="en-US" sz="2400" b="0" i="0" u="none" strike="noStrike" cap="none" normalizeH="0" baseline="0" dirty="0">
                <a:ln>
                  <a:noFill/>
                </a:ln>
                <a:solidFill>
                  <a:schemeClr val="tx1"/>
                </a:solidFill>
                <a:effectLst/>
              </a:endParaRPr>
            </a:p>
          </p:txBody>
        </p:sp>
        <p:sp>
          <p:nvSpPr>
            <p:cNvPr id="102" name="Rectangle 79">
              <a:extLst>
                <a:ext uri="{FF2B5EF4-FFF2-40B4-BE49-F238E27FC236}">
                  <a16:creationId xmlns:a16="http://schemas.microsoft.com/office/drawing/2014/main" id="{34DECD5D-19E4-0D61-E824-8F43E9B92DB9}"/>
                </a:ext>
              </a:extLst>
            </p:cNvPr>
            <p:cNvSpPr>
              <a:spLocks noChangeArrowheads="1"/>
            </p:cNvSpPr>
            <p:nvPr/>
          </p:nvSpPr>
          <p:spPr bwMode="auto">
            <a:xfrm>
              <a:off x="3354" y="1503"/>
              <a:ext cx="141"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M</a:t>
              </a:r>
              <a:endParaRPr kumimoji="0" lang="en-US" altLang="en-US" sz="2400" b="0" i="0" u="none" strike="noStrike" cap="none" normalizeH="0" baseline="0">
                <a:ln>
                  <a:noFill/>
                </a:ln>
                <a:solidFill>
                  <a:schemeClr val="tx1"/>
                </a:solidFill>
                <a:effectLst/>
              </a:endParaRPr>
            </a:p>
          </p:txBody>
        </p:sp>
        <p:sp>
          <p:nvSpPr>
            <p:cNvPr id="103" name="Rectangle 80">
              <a:extLst>
                <a:ext uri="{FF2B5EF4-FFF2-40B4-BE49-F238E27FC236}">
                  <a16:creationId xmlns:a16="http://schemas.microsoft.com/office/drawing/2014/main" id="{EF3F3631-52F6-5855-E086-FCEFCE5CC1FC}"/>
                </a:ext>
              </a:extLst>
            </p:cNvPr>
            <p:cNvSpPr>
              <a:spLocks noChangeArrowheads="1"/>
            </p:cNvSpPr>
            <p:nvPr/>
          </p:nvSpPr>
          <p:spPr bwMode="auto">
            <a:xfrm>
              <a:off x="4428" y="1755"/>
              <a:ext cx="11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DFDFD"/>
                  </a:solidFill>
                  <a:effectLst/>
                  <a:latin typeface="Times New Roman" panose="02020603050405020304" pitchFamily="18" charset="0"/>
                </a:rPr>
                <a:t>N</a:t>
              </a:r>
              <a:endParaRPr kumimoji="0" lang="en-US" altLang="en-US" sz="2400" b="0" i="0" u="none" strike="noStrike" cap="none" normalizeH="0" baseline="0" dirty="0">
                <a:ln>
                  <a:noFill/>
                </a:ln>
                <a:solidFill>
                  <a:schemeClr val="tx1"/>
                </a:solidFill>
                <a:effectLst/>
              </a:endParaRPr>
            </a:p>
          </p:txBody>
        </p:sp>
        <p:sp>
          <p:nvSpPr>
            <p:cNvPr id="104" name="Rectangle 81">
              <a:extLst>
                <a:ext uri="{FF2B5EF4-FFF2-40B4-BE49-F238E27FC236}">
                  <a16:creationId xmlns:a16="http://schemas.microsoft.com/office/drawing/2014/main" id="{156CB938-30AD-C8F5-7616-106C6234038D}"/>
                </a:ext>
              </a:extLst>
            </p:cNvPr>
            <p:cNvSpPr>
              <a:spLocks noChangeArrowheads="1"/>
            </p:cNvSpPr>
            <p:nvPr/>
          </p:nvSpPr>
          <p:spPr bwMode="auto">
            <a:xfrm>
              <a:off x="4284" y="2488"/>
              <a:ext cx="1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P</a:t>
              </a:r>
              <a:endParaRPr kumimoji="0" lang="en-US" altLang="en-US" sz="2400" b="0" i="0" u="none" strike="noStrike" cap="none" normalizeH="0" baseline="0">
                <a:ln>
                  <a:noFill/>
                </a:ln>
                <a:solidFill>
                  <a:schemeClr val="tx1"/>
                </a:solidFill>
                <a:effectLst/>
              </a:endParaRPr>
            </a:p>
          </p:txBody>
        </p:sp>
        <p:grpSp>
          <p:nvGrpSpPr>
            <p:cNvPr id="105" name="Group 84">
              <a:extLst>
                <a:ext uri="{FF2B5EF4-FFF2-40B4-BE49-F238E27FC236}">
                  <a16:creationId xmlns:a16="http://schemas.microsoft.com/office/drawing/2014/main" id="{1C1CFF07-30C7-751E-F836-903F8C485B41}"/>
                </a:ext>
              </a:extLst>
            </p:cNvPr>
            <p:cNvGrpSpPr>
              <a:grpSpLocks/>
            </p:cNvGrpSpPr>
            <p:nvPr/>
          </p:nvGrpSpPr>
          <p:grpSpPr bwMode="auto">
            <a:xfrm>
              <a:off x="4163" y="1947"/>
              <a:ext cx="145" cy="167"/>
              <a:chOff x="4163" y="1947"/>
              <a:chExt cx="145" cy="167"/>
            </a:xfrm>
          </p:grpSpPr>
          <p:sp>
            <p:nvSpPr>
              <p:cNvPr id="125" name="Rectangle 82">
                <a:extLst>
                  <a:ext uri="{FF2B5EF4-FFF2-40B4-BE49-F238E27FC236}">
                    <a16:creationId xmlns:a16="http://schemas.microsoft.com/office/drawing/2014/main" id="{FDFBA341-4129-82CC-65D8-5B8ADE9D2031}"/>
                  </a:ext>
                </a:extLst>
              </p:cNvPr>
              <p:cNvSpPr>
                <a:spLocks noChangeArrowheads="1"/>
              </p:cNvSpPr>
              <p:nvPr/>
            </p:nvSpPr>
            <p:spPr bwMode="auto">
              <a:xfrm>
                <a:off x="4163" y="1979"/>
                <a:ext cx="11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Times New Roman" panose="02020603050405020304" pitchFamily="18" charset="0"/>
                  </a:rPr>
                  <a:t>60</a:t>
                </a:r>
                <a:endParaRPr kumimoji="0" lang="en-US" altLang="en-US" sz="1600" b="0" i="0" u="none" strike="noStrike" cap="none" normalizeH="0" baseline="0" dirty="0">
                  <a:ln>
                    <a:noFill/>
                  </a:ln>
                  <a:solidFill>
                    <a:schemeClr val="tx1"/>
                  </a:solidFill>
                  <a:effectLst/>
                </a:endParaRPr>
              </a:p>
            </p:txBody>
          </p:sp>
          <p:sp>
            <p:nvSpPr>
              <p:cNvPr id="126" name="Rectangle 83">
                <a:extLst>
                  <a:ext uri="{FF2B5EF4-FFF2-40B4-BE49-F238E27FC236}">
                    <a16:creationId xmlns:a16="http://schemas.microsoft.com/office/drawing/2014/main" id="{F511C298-E975-12C1-4FF3-2D7B89508295}"/>
                  </a:ext>
                </a:extLst>
              </p:cNvPr>
              <p:cNvSpPr>
                <a:spLocks noChangeArrowheads="1"/>
              </p:cNvSpPr>
              <p:nvPr/>
            </p:nvSpPr>
            <p:spPr bwMode="auto">
              <a:xfrm>
                <a:off x="4268" y="1947"/>
                <a:ext cx="40"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Times New Roman" panose="02020603050405020304" pitchFamily="18" charset="0"/>
                  </a:rPr>
                  <a:t>°</a:t>
                </a:r>
                <a:endParaRPr kumimoji="0" lang="en-US" altLang="en-US" sz="1400" b="0" i="0" u="none" strike="noStrike" cap="none" normalizeH="0" baseline="0">
                  <a:ln>
                    <a:noFill/>
                  </a:ln>
                  <a:solidFill>
                    <a:schemeClr val="tx1"/>
                  </a:solidFill>
                  <a:effectLst/>
                </a:endParaRPr>
              </a:p>
            </p:txBody>
          </p:sp>
        </p:grpSp>
        <p:grpSp>
          <p:nvGrpSpPr>
            <p:cNvPr id="106" name="Group 87">
              <a:extLst>
                <a:ext uri="{FF2B5EF4-FFF2-40B4-BE49-F238E27FC236}">
                  <a16:creationId xmlns:a16="http://schemas.microsoft.com/office/drawing/2014/main" id="{04DC1312-AD77-F9ED-336C-6F79AB3A752B}"/>
                </a:ext>
              </a:extLst>
            </p:cNvPr>
            <p:cNvGrpSpPr>
              <a:grpSpLocks/>
            </p:cNvGrpSpPr>
            <p:nvPr/>
          </p:nvGrpSpPr>
          <p:grpSpPr bwMode="auto">
            <a:xfrm>
              <a:off x="3546" y="2142"/>
              <a:ext cx="174" cy="167"/>
              <a:chOff x="3546" y="2142"/>
              <a:chExt cx="174" cy="167"/>
            </a:xfrm>
          </p:grpSpPr>
          <p:sp>
            <p:nvSpPr>
              <p:cNvPr id="123" name="Rectangle 85">
                <a:extLst>
                  <a:ext uri="{FF2B5EF4-FFF2-40B4-BE49-F238E27FC236}">
                    <a16:creationId xmlns:a16="http://schemas.microsoft.com/office/drawing/2014/main" id="{EC0CDCEE-A660-0ACE-9162-04231E406A03}"/>
                  </a:ext>
                </a:extLst>
              </p:cNvPr>
              <p:cNvSpPr>
                <a:spLocks noChangeArrowheads="1"/>
              </p:cNvSpPr>
              <p:nvPr/>
            </p:nvSpPr>
            <p:spPr bwMode="auto">
              <a:xfrm>
                <a:off x="3546" y="2174"/>
                <a:ext cx="11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Times New Roman" panose="02020603050405020304" pitchFamily="18" charset="0"/>
                  </a:rPr>
                  <a:t>30</a:t>
                </a:r>
                <a:endParaRPr kumimoji="0" lang="en-US" altLang="en-US" sz="1600" b="0" i="0" u="none" strike="noStrike" cap="none" normalizeH="0" baseline="0" dirty="0">
                  <a:ln>
                    <a:noFill/>
                  </a:ln>
                  <a:solidFill>
                    <a:schemeClr val="tx1"/>
                  </a:solidFill>
                  <a:effectLst/>
                </a:endParaRPr>
              </a:p>
            </p:txBody>
          </p:sp>
          <p:sp>
            <p:nvSpPr>
              <p:cNvPr id="124" name="Rectangle 86">
                <a:extLst>
                  <a:ext uri="{FF2B5EF4-FFF2-40B4-BE49-F238E27FC236}">
                    <a16:creationId xmlns:a16="http://schemas.microsoft.com/office/drawing/2014/main" id="{AD88D1DF-701C-CCDF-6EE6-E7F7FC1EFA48}"/>
                  </a:ext>
                </a:extLst>
              </p:cNvPr>
              <p:cNvSpPr>
                <a:spLocks noChangeArrowheads="1"/>
              </p:cNvSpPr>
              <p:nvPr/>
            </p:nvSpPr>
            <p:spPr bwMode="auto">
              <a:xfrm>
                <a:off x="3675" y="2142"/>
                <a:ext cx="4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Times New Roman" panose="02020603050405020304" pitchFamily="18" charset="0"/>
                  </a:rPr>
                  <a:t>°</a:t>
                </a:r>
                <a:endParaRPr kumimoji="0" lang="en-US" altLang="en-US" sz="1600" b="0" i="0" u="none" strike="noStrike" cap="none" normalizeH="0" baseline="0" dirty="0">
                  <a:ln>
                    <a:noFill/>
                  </a:ln>
                  <a:solidFill>
                    <a:schemeClr val="tx1"/>
                  </a:solidFill>
                  <a:effectLst/>
                </a:endParaRPr>
              </a:p>
            </p:txBody>
          </p:sp>
        </p:grpSp>
        <p:sp>
          <p:nvSpPr>
            <p:cNvPr id="107" name="Rectangle 88">
              <a:extLst>
                <a:ext uri="{FF2B5EF4-FFF2-40B4-BE49-F238E27FC236}">
                  <a16:creationId xmlns:a16="http://schemas.microsoft.com/office/drawing/2014/main" id="{52F92335-EDAD-7F76-F704-7F0957ACBFB5}"/>
                </a:ext>
              </a:extLst>
            </p:cNvPr>
            <p:cNvSpPr>
              <a:spLocks noChangeArrowheads="1"/>
            </p:cNvSpPr>
            <p:nvPr/>
          </p:nvSpPr>
          <p:spPr bwMode="auto">
            <a:xfrm>
              <a:off x="3678" y="2716"/>
              <a:ext cx="37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a:ln>
                    <a:noFill/>
                  </a:ln>
                  <a:solidFill>
                    <a:srgbClr val="FFFFFF"/>
                  </a:solidFill>
                  <a:effectLst/>
                  <a:latin typeface="Times New Roman" panose="02020603050405020304" pitchFamily="18" charset="0"/>
                </a:rPr>
                <a:t>Hình</a:t>
              </a:r>
              <a:r>
                <a:rPr kumimoji="0" lang="en-US" altLang="en-US" b="1" i="0" u="none" strike="noStrike" cap="none" normalizeH="0" baseline="0" dirty="0">
                  <a:ln>
                    <a:noFill/>
                  </a:ln>
                  <a:solidFill>
                    <a:srgbClr val="FFFFFF"/>
                  </a:solidFill>
                  <a:effectLst/>
                  <a:latin typeface="Times New Roman" panose="02020603050405020304" pitchFamily="18" charset="0"/>
                </a:rPr>
                <a:t> 5</a:t>
              </a:r>
              <a:endParaRPr kumimoji="0" lang="en-US" altLang="en-US" b="0" i="0" u="none" strike="noStrike" cap="none" normalizeH="0" baseline="0" dirty="0">
                <a:ln>
                  <a:noFill/>
                </a:ln>
                <a:solidFill>
                  <a:schemeClr val="tx1"/>
                </a:solidFill>
                <a:effectLst/>
              </a:endParaRPr>
            </a:p>
          </p:txBody>
        </p:sp>
        <p:grpSp>
          <p:nvGrpSpPr>
            <p:cNvPr id="108" name="Group 91">
              <a:extLst>
                <a:ext uri="{FF2B5EF4-FFF2-40B4-BE49-F238E27FC236}">
                  <a16:creationId xmlns:a16="http://schemas.microsoft.com/office/drawing/2014/main" id="{D97397C2-9C19-5599-5435-D9A13A51DD8E}"/>
                </a:ext>
              </a:extLst>
            </p:cNvPr>
            <p:cNvGrpSpPr>
              <a:grpSpLocks/>
            </p:cNvGrpSpPr>
            <p:nvPr/>
          </p:nvGrpSpPr>
          <p:grpSpPr bwMode="auto">
            <a:xfrm>
              <a:off x="4360" y="1866"/>
              <a:ext cx="24" cy="24"/>
              <a:chOff x="4360" y="1866"/>
              <a:chExt cx="24" cy="24"/>
            </a:xfrm>
          </p:grpSpPr>
          <p:sp>
            <p:nvSpPr>
              <p:cNvPr id="121" name="Oval 89">
                <a:extLst>
                  <a:ext uri="{FF2B5EF4-FFF2-40B4-BE49-F238E27FC236}">
                    <a16:creationId xmlns:a16="http://schemas.microsoft.com/office/drawing/2014/main" id="{9FC22083-6E6E-9832-83B8-0978574472C6}"/>
                  </a:ext>
                </a:extLst>
              </p:cNvPr>
              <p:cNvSpPr>
                <a:spLocks noChangeArrowheads="1"/>
              </p:cNvSpPr>
              <p:nvPr/>
            </p:nvSpPr>
            <p:spPr bwMode="auto">
              <a:xfrm>
                <a:off x="4360" y="1866"/>
                <a:ext cx="24" cy="24"/>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Oval 90">
                <a:extLst>
                  <a:ext uri="{FF2B5EF4-FFF2-40B4-BE49-F238E27FC236}">
                    <a16:creationId xmlns:a16="http://schemas.microsoft.com/office/drawing/2014/main" id="{28811539-FDDC-AC0B-52DB-776B20C457C9}"/>
                  </a:ext>
                </a:extLst>
              </p:cNvPr>
              <p:cNvSpPr>
                <a:spLocks noChangeArrowheads="1"/>
              </p:cNvSpPr>
              <p:nvPr/>
            </p:nvSpPr>
            <p:spPr bwMode="auto">
              <a:xfrm>
                <a:off x="4360" y="1866"/>
                <a:ext cx="24" cy="24"/>
              </a:xfrm>
              <a:prstGeom prst="ellipse">
                <a:avLst/>
              </a:prstGeom>
              <a:noFill/>
              <a:ln w="95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9" name="Group 94">
              <a:extLst>
                <a:ext uri="{FF2B5EF4-FFF2-40B4-BE49-F238E27FC236}">
                  <a16:creationId xmlns:a16="http://schemas.microsoft.com/office/drawing/2014/main" id="{EF6CE7F6-07C0-0EC1-6868-F91C323B3D66}"/>
                </a:ext>
              </a:extLst>
            </p:cNvPr>
            <p:cNvGrpSpPr>
              <a:grpSpLocks/>
            </p:cNvGrpSpPr>
            <p:nvPr/>
          </p:nvGrpSpPr>
          <p:grpSpPr bwMode="auto">
            <a:xfrm>
              <a:off x="3456" y="1634"/>
              <a:ext cx="48" cy="48"/>
              <a:chOff x="3456" y="1634"/>
              <a:chExt cx="48" cy="48"/>
            </a:xfrm>
          </p:grpSpPr>
          <p:sp>
            <p:nvSpPr>
              <p:cNvPr id="119" name="Oval 92">
                <a:extLst>
                  <a:ext uri="{FF2B5EF4-FFF2-40B4-BE49-F238E27FC236}">
                    <a16:creationId xmlns:a16="http://schemas.microsoft.com/office/drawing/2014/main" id="{1B0F4454-8E70-167C-30AE-642EE3E196BE}"/>
                  </a:ext>
                </a:extLst>
              </p:cNvPr>
              <p:cNvSpPr>
                <a:spLocks noChangeArrowheads="1"/>
              </p:cNvSpPr>
              <p:nvPr/>
            </p:nvSpPr>
            <p:spPr bwMode="auto">
              <a:xfrm>
                <a:off x="3456" y="1634"/>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Oval 93">
                <a:extLst>
                  <a:ext uri="{FF2B5EF4-FFF2-40B4-BE49-F238E27FC236}">
                    <a16:creationId xmlns:a16="http://schemas.microsoft.com/office/drawing/2014/main" id="{DB1054E2-0D28-4E98-8148-FB8B46453976}"/>
                  </a:ext>
                </a:extLst>
              </p:cNvPr>
              <p:cNvSpPr>
                <a:spLocks noChangeArrowheads="1"/>
              </p:cNvSpPr>
              <p:nvPr/>
            </p:nvSpPr>
            <p:spPr bwMode="auto">
              <a:xfrm>
                <a:off x="3456" y="163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0" name="Group 97">
              <a:extLst>
                <a:ext uri="{FF2B5EF4-FFF2-40B4-BE49-F238E27FC236}">
                  <a16:creationId xmlns:a16="http://schemas.microsoft.com/office/drawing/2014/main" id="{E2405CB6-A7BE-C7C2-CAF4-5DD94DC62377}"/>
                </a:ext>
              </a:extLst>
            </p:cNvPr>
            <p:cNvGrpSpPr>
              <a:grpSpLocks/>
            </p:cNvGrpSpPr>
            <p:nvPr/>
          </p:nvGrpSpPr>
          <p:grpSpPr bwMode="auto">
            <a:xfrm>
              <a:off x="4200" y="2451"/>
              <a:ext cx="49" cy="48"/>
              <a:chOff x="4200" y="2451"/>
              <a:chExt cx="49" cy="48"/>
            </a:xfrm>
          </p:grpSpPr>
          <p:sp>
            <p:nvSpPr>
              <p:cNvPr id="117" name="Oval 95">
                <a:extLst>
                  <a:ext uri="{FF2B5EF4-FFF2-40B4-BE49-F238E27FC236}">
                    <a16:creationId xmlns:a16="http://schemas.microsoft.com/office/drawing/2014/main" id="{4C2CF96C-E5EF-6758-6DCB-CB8CBCBC86AC}"/>
                  </a:ext>
                </a:extLst>
              </p:cNvPr>
              <p:cNvSpPr>
                <a:spLocks noChangeArrowheads="1"/>
              </p:cNvSpPr>
              <p:nvPr/>
            </p:nvSpPr>
            <p:spPr bwMode="auto">
              <a:xfrm>
                <a:off x="4200" y="2451"/>
                <a:ext cx="49"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Oval 96">
                <a:extLst>
                  <a:ext uri="{FF2B5EF4-FFF2-40B4-BE49-F238E27FC236}">
                    <a16:creationId xmlns:a16="http://schemas.microsoft.com/office/drawing/2014/main" id="{3155FB13-2E6A-60E7-01BE-6664A9B04080}"/>
                  </a:ext>
                </a:extLst>
              </p:cNvPr>
              <p:cNvSpPr>
                <a:spLocks noChangeArrowheads="1"/>
              </p:cNvSpPr>
              <p:nvPr/>
            </p:nvSpPr>
            <p:spPr bwMode="auto">
              <a:xfrm>
                <a:off x="4200" y="2451"/>
                <a:ext cx="49"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1" name="Group 100">
              <a:extLst>
                <a:ext uri="{FF2B5EF4-FFF2-40B4-BE49-F238E27FC236}">
                  <a16:creationId xmlns:a16="http://schemas.microsoft.com/office/drawing/2014/main" id="{95E2B31F-64C8-256F-04D5-76B209221C88}"/>
                </a:ext>
              </a:extLst>
            </p:cNvPr>
            <p:cNvGrpSpPr>
              <a:grpSpLocks/>
            </p:cNvGrpSpPr>
            <p:nvPr/>
          </p:nvGrpSpPr>
          <p:grpSpPr bwMode="auto">
            <a:xfrm>
              <a:off x="3828" y="2043"/>
              <a:ext cx="48" cy="48"/>
              <a:chOff x="3828" y="2043"/>
              <a:chExt cx="48" cy="48"/>
            </a:xfrm>
          </p:grpSpPr>
          <p:sp>
            <p:nvSpPr>
              <p:cNvPr id="115" name="Oval 98">
                <a:extLst>
                  <a:ext uri="{FF2B5EF4-FFF2-40B4-BE49-F238E27FC236}">
                    <a16:creationId xmlns:a16="http://schemas.microsoft.com/office/drawing/2014/main" id="{E8EB9735-B6E0-3F51-133B-C972AD0A44F4}"/>
                  </a:ext>
                </a:extLst>
              </p:cNvPr>
              <p:cNvSpPr>
                <a:spLocks noChangeArrowheads="1"/>
              </p:cNvSpPr>
              <p:nvPr/>
            </p:nvSpPr>
            <p:spPr bwMode="auto">
              <a:xfrm>
                <a:off x="3828" y="2043"/>
                <a:ext cx="48" cy="48"/>
              </a:xfrm>
              <a:prstGeom prst="ellipse">
                <a:avLst/>
              </a:prstGeom>
              <a:solidFill>
                <a:srgbClr val="FDFDF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Oval 99">
                <a:extLst>
                  <a:ext uri="{FF2B5EF4-FFF2-40B4-BE49-F238E27FC236}">
                    <a16:creationId xmlns:a16="http://schemas.microsoft.com/office/drawing/2014/main" id="{E06A2CF4-0D7C-020E-E55D-A4DB49668B83}"/>
                  </a:ext>
                </a:extLst>
              </p:cNvPr>
              <p:cNvSpPr>
                <a:spLocks noChangeArrowheads="1"/>
              </p:cNvSpPr>
              <p:nvPr/>
            </p:nvSpPr>
            <p:spPr bwMode="auto">
              <a:xfrm>
                <a:off x="3828" y="2043"/>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2" name="Group 103">
              <a:extLst>
                <a:ext uri="{FF2B5EF4-FFF2-40B4-BE49-F238E27FC236}">
                  <a16:creationId xmlns:a16="http://schemas.microsoft.com/office/drawing/2014/main" id="{1F3595AF-8B3D-D3B0-3DA4-A1B71AD138C2}"/>
                </a:ext>
              </a:extLst>
            </p:cNvPr>
            <p:cNvGrpSpPr>
              <a:grpSpLocks/>
            </p:cNvGrpSpPr>
            <p:nvPr/>
          </p:nvGrpSpPr>
          <p:grpSpPr bwMode="auto">
            <a:xfrm>
              <a:off x="3308" y="2232"/>
              <a:ext cx="49" cy="48"/>
              <a:chOff x="3308" y="2232"/>
              <a:chExt cx="49" cy="48"/>
            </a:xfrm>
          </p:grpSpPr>
          <p:sp>
            <p:nvSpPr>
              <p:cNvPr id="113" name="Oval 101">
                <a:extLst>
                  <a:ext uri="{FF2B5EF4-FFF2-40B4-BE49-F238E27FC236}">
                    <a16:creationId xmlns:a16="http://schemas.microsoft.com/office/drawing/2014/main" id="{5BABBEDB-40C9-43E0-8FDB-DE34D385A518}"/>
                  </a:ext>
                </a:extLst>
              </p:cNvPr>
              <p:cNvSpPr>
                <a:spLocks noChangeArrowheads="1"/>
              </p:cNvSpPr>
              <p:nvPr/>
            </p:nvSpPr>
            <p:spPr bwMode="auto">
              <a:xfrm>
                <a:off x="3308" y="2232"/>
                <a:ext cx="49"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Oval 102">
                <a:extLst>
                  <a:ext uri="{FF2B5EF4-FFF2-40B4-BE49-F238E27FC236}">
                    <a16:creationId xmlns:a16="http://schemas.microsoft.com/office/drawing/2014/main" id="{6E780E72-C498-7252-4AD0-6CF0391C72EF}"/>
                  </a:ext>
                </a:extLst>
              </p:cNvPr>
              <p:cNvSpPr>
                <a:spLocks noChangeArrowheads="1"/>
              </p:cNvSpPr>
              <p:nvPr/>
            </p:nvSpPr>
            <p:spPr bwMode="auto">
              <a:xfrm>
                <a:off x="3308" y="2232"/>
                <a:ext cx="49"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1459301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63" presetClass="path" presetSubtype="0" accel="28000" decel="28108" autoRev="1" fill="hold" nodeType="withEffect">
                                  <p:stCondLst>
                                    <p:cond delay="0"/>
                                  </p:stCondLst>
                                  <p:childTnLst>
                                    <p:animMotion origin="layout" path="M -2.08333E-6 -3.7037E-7 L -0.04492 -0.00162 " pathEditMode="relative" rAng="0" ptsTypes="AA">
                                      <p:cBhvr>
                                        <p:cTn id="9" dur="500" fill="hold"/>
                                        <p:tgtEl>
                                          <p:spTgt spid="4"/>
                                        </p:tgtEl>
                                        <p:attrNameLst>
                                          <p:attrName>ppt_x</p:attrName>
                                          <p:attrName>ppt_y</p:attrName>
                                        </p:attrNameLst>
                                      </p:cBhvr>
                                      <p:rCtr x="-2253" y="-93"/>
                                    </p:animMotion>
                                  </p:childTnLst>
                                </p:cTn>
                              </p:par>
                              <p:par>
                                <p:cTn id="10" presetID="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63" presetClass="path" presetSubtype="0" accel="28000" decel="28108" autoRev="1" fill="hold" nodeType="withEffect">
                                  <p:stCondLst>
                                    <p:cond delay="0"/>
                                  </p:stCondLst>
                                  <p:childTnLst>
                                    <p:animMotion origin="layout" path="M 5E-6 -3.33333E-6 L 0.04336 0.00648 " pathEditMode="relative" rAng="0" ptsTypes="AA">
                                      <p:cBhvr>
                                        <p:cTn id="14" dur="500" fill="hold"/>
                                        <p:tgtEl>
                                          <p:spTgt spid="2"/>
                                        </p:tgtEl>
                                        <p:attrNameLst>
                                          <p:attrName>ppt_x</p:attrName>
                                          <p:attrName>ppt_y</p:attrName>
                                        </p:attrNameLst>
                                      </p:cBhvr>
                                      <p:rCtr x="2161" y="324"/>
                                    </p:animMotion>
                                  </p:childTnLst>
                                </p:cTn>
                              </p:par>
                              <p:par>
                                <p:cTn id="15" presetID="9"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63" presetClass="path" presetSubtype="0" accel="28000" decel="28108" autoRev="1" fill="hold" nodeType="withEffect">
                                  <p:stCondLst>
                                    <p:cond delay="0"/>
                                  </p:stCondLst>
                                  <p:childTnLst>
                                    <p:animMotion origin="layout" path="M -3.125E-6 -1.85185E-6 L -0.04974 -0.00278 " pathEditMode="relative" rAng="0" ptsTypes="AA">
                                      <p:cBhvr>
                                        <p:cTn id="19" dur="500" fill="hold"/>
                                        <p:tgtEl>
                                          <p:spTgt spid="3"/>
                                        </p:tgtEl>
                                        <p:attrNameLst>
                                          <p:attrName>ppt_x</p:attrName>
                                          <p:attrName>ppt_y</p:attrName>
                                        </p:attrNameLst>
                                      </p:cBhvr>
                                      <p:rCtr x="-2487" y="-139"/>
                                    </p:animMotion>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6" presetClass="emph" presetSubtype="0" autoRev="1" fill="hold" nodeType="withEffect">
                                  <p:stCondLst>
                                    <p:cond delay="0"/>
                                  </p:stCondLst>
                                  <p:childTnLst>
                                    <p:animScale>
                                      <p:cBhvr>
                                        <p:cTn id="24" dur="500" fill="hold"/>
                                        <p:tgtEl>
                                          <p:spTgt spid="27"/>
                                        </p:tgtEl>
                                      </p:cBhvr>
                                      <p:by x="0" y="0"/>
                                    </p:animScale>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6" presetClass="emph" presetSubtype="0" autoRev="1" fill="hold" nodeType="withEffect">
                                  <p:stCondLst>
                                    <p:cond delay="0"/>
                                  </p:stCondLst>
                                  <p:childTnLst>
                                    <p:animScale>
                                      <p:cBhvr>
                                        <p:cTn id="29" dur="500" fill="hold"/>
                                        <p:tgtEl>
                                          <p:spTgt spid="26"/>
                                        </p:tgtEl>
                                      </p:cBhvr>
                                      <p:by x="0" y="0"/>
                                    </p:animScale>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6" presetClass="emph" presetSubtype="0" autoRev="1" fill="hold" nodeType="withEffect">
                                  <p:stCondLst>
                                    <p:cond delay="0"/>
                                  </p:stCondLst>
                                  <p:childTnLst>
                                    <p:animScale>
                                      <p:cBhvr>
                                        <p:cTn id="34" dur="500" fill="hold"/>
                                        <p:tgtEl>
                                          <p:spTgt spid="28"/>
                                        </p:tgtEl>
                                      </p:cBhvr>
                                      <p:by x="0" y="0"/>
                                    </p:animScale>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6" presetClass="emph" presetSubtype="0" autoRev="1" fill="hold" nodeType="withEffect">
                                  <p:stCondLst>
                                    <p:cond delay="0"/>
                                  </p:stCondLst>
                                  <p:childTnLst>
                                    <p:animScale>
                                      <p:cBhvr>
                                        <p:cTn id="39" dur="500" fill="hold"/>
                                        <p:tgtEl>
                                          <p:spTgt spid="31"/>
                                        </p:tgtEl>
                                      </p:cBhvr>
                                      <p:by x="0" y="0"/>
                                    </p:animScale>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6" presetClass="emph" presetSubtype="0" autoRev="1" fill="hold" nodeType="withEffect">
                                  <p:stCondLst>
                                    <p:cond delay="0"/>
                                  </p:stCondLst>
                                  <p:childTnLst>
                                    <p:animScale>
                                      <p:cBhvr>
                                        <p:cTn id="44" dur="500" fill="hold"/>
                                        <p:tgtEl>
                                          <p:spTgt spid="30"/>
                                        </p:tgtEl>
                                      </p:cBhvr>
                                      <p:by x="0" y="0"/>
                                    </p:animScale>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3"/>
                    </p:tgtEl>
                  </p:cond>
                </p:stCondLst>
                <p:endSync evt="end" delay="0">
                  <p:rtn val="all"/>
                </p:endSync>
                <p:childTnLst>
                  <p:par>
                    <p:cTn id="49" fill="hold">
                      <p:stCondLst>
                        <p:cond delay="0"/>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3"/>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fltVal val="0"/>
                                          </p:val>
                                        </p:tav>
                                        <p:tav tm="100000">
                                          <p:val>
                                            <p:strVal val="#ppt_w"/>
                                          </p:val>
                                        </p:tav>
                                      </p:tavLst>
                                    </p:anim>
                                    <p:anim calcmode="lin" valueType="num">
                                      <p:cBhvr>
                                        <p:cTn id="61"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3" presetClass="entr" presetSubtype="16"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0"/>
                  </p:tgtEl>
                </p:cond>
              </p:nextCondLst>
            </p:seq>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23" presetClass="entr" presetSubtype="16"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D0F49E6-08E8-D69E-4453-953C0CC3132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344452" y="5969000"/>
            <a:ext cx="2235200" cy="1244600"/>
          </a:xfrm>
          <a:prstGeom prst="rect">
            <a:avLst/>
          </a:prstGeom>
        </p:spPr>
      </p:pic>
      <p:pic>
        <p:nvPicPr>
          <p:cNvPr id="3" name="Graphic 2">
            <a:extLst>
              <a:ext uri="{FF2B5EF4-FFF2-40B4-BE49-F238E27FC236}">
                <a16:creationId xmlns:a16="http://schemas.microsoft.com/office/drawing/2014/main" id="{5D8FA109-D359-8F70-007A-7F53A38C4D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084300" y="7560135"/>
            <a:ext cx="2171700" cy="1371600"/>
          </a:xfrm>
          <a:prstGeom prst="rect">
            <a:avLst/>
          </a:prstGeom>
        </p:spPr>
      </p:pic>
      <p:pic>
        <p:nvPicPr>
          <p:cNvPr id="4" name="Graphic 3">
            <a:extLst>
              <a:ext uri="{FF2B5EF4-FFF2-40B4-BE49-F238E27FC236}">
                <a16:creationId xmlns:a16="http://schemas.microsoft.com/office/drawing/2014/main" id="{18343322-7E39-0606-A05D-50DCCEE2912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27197" y="-523833"/>
            <a:ext cx="2354396" cy="1500928"/>
          </a:xfrm>
          <a:prstGeom prst="rect">
            <a:avLst/>
          </a:prstGeom>
        </p:spPr>
      </p:pic>
      <p:sp>
        <p:nvSpPr>
          <p:cNvPr id="5" name="Freeform: Shape 4">
            <a:extLst>
              <a:ext uri="{FF2B5EF4-FFF2-40B4-BE49-F238E27FC236}">
                <a16:creationId xmlns:a16="http://schemas.microsoft.com/office/drawing/2014/main" id="{39ECCE8B-38A3-21C2-E32B-52E35A4EA1DB}"/>
              </a:ext>
            </a:extLst>
          </p:cNvPr>
          <p:cNvSpPr/>
          <p:nvPr/>
        </p:nvSpPr>
        <p:spPr>
          <a:xfrm>
            <a:off x="13496401" y="1554995"/>
            <a:ext cx="152109" cy="51471"/>
          </a:xfrm>
          <a:custGeom>
            <a:avLst/>
            <a:gdLst>
              <a:gd name="connsiteX0" fmla="*/ 56629 w 114082"/>
              <a:gd name="connsiteY0" fmla="*/ 38603 h 38603"/>
              <a:gd name="connsiteX1" fmla="*/ 3804 w 114082"/>
              <a:gd name="connsiteY1" fmla="*/ 20317 h 38603"/>
              <a:gd name="connsiteX2" fmla="*/ 1772 w 114082"/>
              <a:gd name="connsiteY2" fmla="*/ 6095 h 38603"/>
              <a:gd name="connsiteX3" fmla="*/ 15994 w 114082"/>
              <a:gd name="connsiteY3" fmla="*/ 4063 h 38603"/>
              <a:gd name="connsiteX4" fmla="*/ 56629 w 114082"/>
              <a:gd name="connsiteY4" fmla="*/ 17270 h 38603"/>
              <a:gd name="connsiteX5" fmla="*/ 95232 w 114082"/>
              <a:gd name="connsiteY5" fmla="*/ 4063 h 38603"/>
              <a:gd name="connsiteX6" fmla="*/ 103359 w 114082"/>
              <a:gd name="connsiteY6" fmla="*/ 0 h 38603"/>
              <a:gd name="connsiteX7" fmla="*/ 113518 w 114082"/>
              <a:gd name="connsiteY7" fmla="*/ 7111 h 38603"/>
              <a:gd name="connsiteX8" fmla="*/ 110470 w 114082"/>
              <a:gd name="connsiteY8" fmla="*/ 18286 h 38603"/>
              <a:gd name="connsiteX9" fmla="*/ 56629 w 114082"/>
              <a:gd name="connsiteY9" fmla="*/ 38603 h 38603"/>
              <a:gd name="connsiteX10" fmla="*/ 56629 w 114082"/>
              <a:gd name="connsiteY10" fmla="*/ 38603 h 3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82" h="38603">
                <a:moveTo>
                  <a:pt x="56629" y="38603"/>
                </a:moveTo>
                <a:cubicBezTo>
                  <a:pt x="37327" y="38603"/>
                  <a:pt x="19042" y="32508"/>
                  <a:pt x="3804" y="20317"/>
                </a:cubicBezTo>
                <a:cubicBezTo>
                  <a:pt x="-260" y="17270"/>
                  <a:pt x="-1276" y="10159"/>
                  <a:pt x="1772" y="6095"/>
                </a:cubicBezTo>
                <a:cubicBezTo>
                  <a:pt x="4820" y="2032"/>
                  <a:pt x="11931" y="1016"/>
                  <a:pt x="15994" y="4063"/>
                </a:cubicBezTo>
                <a:cubicBezTo>
                  <a:pt x="27169" y="13206"/>
                  <a:pt x="41391" y="18286"/>
                  <a:pt x="56629" y="17270"/>
                </a:cubicBezTo>
                <a:cubicBezTo>
                  <a:pt x="70851" y="17270"/>
                  <a:pt x="84058" y="12190"/>
                  <a:pt x="95232" y="4063"/>
                </a:cubicBezTo>
                <a:cubicBezTo>
                  <a:pt x="97264" y="2032"/>
                  <a:pt x="100312" y="0"/>
                  <a:pt x="103359" y="0"/>
                </a:cubicBezTo>
                <a:cubicBezTo>
                  <a:pt x="107423" y="0"/>
                  <a:pt x="111486" y="3048"/>
                  <a:pt x="113518" y="7111"/>
                </a:cubicBezTo>
                <a:cubicBezTo>
                  <a:pt x="114534" y="11175"/>
                  <a:pt x="114534" y="15238"/>
                  <a:pt x="110470" y="18286"/>
                </a:cubicBezTo>
                <a:cubicBezTo>
                  <a:pt x="95232" y="30476"/>
                  <a:pt x="76946" y="37587"/>
                  <a:pt x="56629" y="38603"/>
                </a:cubicBezTo>
                <a:lnTo>
                  <a:pt x="56629" y="38603"/>
                </a:lnTo>
                <a:close/>
              </a:path>
            </a:pathLst>
          </a:custGeom>
          <a:solidFill>
            <a:srgbClr val="3F0B07"/>
          </a:solidFill>
          <a:ln w="10100" cap="flat">
            <a:noFill/>
            <a:prstDash val="solid"/>
            <a:miter/>
          </a:ln>
        </p:spPr>
        <p:txBody>
          <a:bodyPr rtlCol="0" anchor="ctr"/>
          <a:lstStyle/>
          <a:p>
            <a:endParaRPr lang="en-US" sz="2400"/>
          </a:p>
        </p:txBody>
      </p:sp>
      <p:pic>
        <p:nvPicPr>
          <p:cNvPr id="26" name="Graphic 25">
            <a:extLst>
              <a:ext uri="{FF2B5EF4-FFF2-40B4-BE49-F238E27FC236}">
                <a16:creationId xmlns:a16="http://schemas.microsoft.com/office/drawing/2014/main" id="{ABB6D7AD-3E8D-6A2E-C41A-ED134B6C16D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940800" y="8026400"/>
            <a:ext cx="279400" cy="279400"/>
          </a:xfrm>
          <a:prstGeom prst="rect">
            <a:avLst/>
          </a:prstGeom>
        </p:spPr>
      </p:pic>
      <p:pic>
        <p:nvPicPr>
          <p:cNvPr id="27" name="Graphic 26">
            <a:extLst>
              <a:ext uri="{FF2B5EF4-FFF2-40B4-BE49-F238E27FC236}">
                <a16:creationId xmlns:a16="http://schemas.microsoft.com/office/drawing/2014/main" id="{44F50FDA-12CE-AC96-365F-12E1D37E218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128000" y="8369300"/>
            <a:ext cx="374064" cy="374064"/>
          </a:xfrm>
          <a:prstGeom prst="rect">
            <a:avLst/>
          </a:prstGeom>
        </p:spPr>
      </p:pic>
      <p:pic>
        <p:nvPicPr>
          <p:cNvPr id="28" name="Graphic 27">
            <a:extLst>
              <a:ext uri="{FF2B5EF4-FFF2-40B4-BE49-F238E27FC236}">
                <a16:creationId xmlns:a16="http://schemas.microsoft.com/office/drawing/2014/main" id="{32EE2E55-B741-0AAD-360D-9B6598DBA18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482617" y="8026400"/>
            <a:ext cx="374064" cy="374064"/>
          </a:xfrm>
          <a:prstGeom prst="rect">
            <a:avLst/>
          </a:prstGeom>
        </p:spPr>
      </p:pic>
      <p:pic>
        <p:nvPicPr>
          <p:cNvPr id="29" name="Graphic 28">
            <a:extLst>
              <a:ext uri="{FF2B5EF4-FFF2-40B4-BE49-F238E27FC236}">
                <a16:creationId xmlns:a16="http://schemas.microsoft.com/office/drawing/2014/main" id="{695A9517-E875-0B7D-9B64-5B2CF234A5A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5488236" y="6105028"/>
            <a:ext cx="374064" cy="374064"/>
          </a:xfrm>
          <a:prstGeom prst="rect">
            <a:avLst/>
          </a:prstGeom>
        </p:spPr>
      </p:pic>
      <p:pic>
        <p:nvPicPr>
          <p:cNvPr id="30" name="Graphic 29">
            <a:extLst>
              <a:ext uri="{FF2B5EF4-FFF2-40B4-BE49-F238E27FC236}">
                <a16:creationId xmlns:a16="http://schemas.microsoft.com/office/drawing/2014/main" id="{B45FA5B3-07A2-6263-23CB-8A170D005D5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2925377" y="5735389"/>
            <a:ext cx="279400" cy="279400"/>
          </a:xfrm>
          <a:prstGeom prst="rect">
            <a:avLst/>
          </a:prstGeom>
        </p:spPr>
      </p:pic>
      <p:pic>
        <p:nvPicPr>
          <p:cNvPr id="31" name="Graphic 30">
            <a:extLst>
              <a:ext uri="{FF2B5EF4-FFF2-40B4-BE49-F238E27FC236}">
                <a16:creationId xmlns:a16="http://schemas.microsoft.com/office/drawing/2014/main" id="{FD597B76-463F-589D-218B-9E5D0751214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915149" y="5810185"/>
            <a:ext cx="279400" cy="279400"/>
          </a:xfrm>
          <a:prstGeom prst="rect">
            <a:avLst/>
          </a:prstGeom>
        </p:spPr>
      </p:pic>
      <p:sp>
        <p:nvSpPr>
          <p:cNvPr id="38" name="Freeform 11">
            <a:extLst>
              <a:ext uri="{FF2B5EF4-FFF2-40B4-BE49-F238E27FC236}">
                <a16:creationId xmlns:a16="http://schemas.microsoft.com/office/drawing/2014/main" id="{B3BC362E-D8F5-18DA-FAC7-D5A0C51582E9}"/>
              </a:ext>
            </a:extLst>
          </p:cNvPr>
          <p:cNvSpPr/>
          <p:nvPr/>
        </p:nvSpPr>
        <p:spPr>
          <a:xfrm>
            <a:off x="9586228" y="4763068"/>
            <a:ext cx="2605772" cy="2144287"/>
          </a:xfrm>
          <a:custGeom>
            <a:avLst/>
            <a:gdLst/>
            <a:ahLst/>
            <a:cxnLst/>
            <a:rect l="l" t="t" r="r" b="b"/>
            <a:pathLst>
              <a:path w="3641573" h="2999332">
                <a:moveTo>
                  <a:pt x="0" y="0"/>
                </a:moveTo>
                <a:lnTo>
                  <a:pt x="3641573" y="0"/>
                </a:lnTo>
                <a:lnTo>
                  <a:pt x="3641573" y="2999332"/>
                </a:lnTo>
                <a:lnTo>
                  <a:pt x="0" y="29993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Slide Number Placeholder 10">
            <a:extLst>
              <a:ext uri="{FF2B5EF4-FFF2-40B4-BE49-F238E27FC236}">
                <a16:creationId xmlns:a16="http://schemas.microsoft.com/office/drawing/2014/main" id="{D770973D-76B0-1EBE-295E-523C6C7142A9}"/>
              </a:ext>
            </a:extLst>
          </p:cNvPr>
          <p:cNvSpPr>
            <a:spLocks noGrp="1"/>
          </p:cNvSpPr>
          <p:nvPr>
            <p:ph type="sldNum" sz="quarter" idx="12"/>
          </p:nvPr>
        </p:nvSpPr>
        <p:spPr/>
        <p:txBody>
          <a:bodyPr/>
          <a:lstStyle/>
          <a:p>
            <a:fld id="{B86E1D2B-0CA4-49DE-8ACE-2DF230ACA4E4}" type="slidenum">
              <a:rPr lang="en-US" smtClean="0"/>
              <a:t>19</a:t>
            </a:fld>
            <a:endParaRPr lang="en-US"/>
          </a:p>
        </p:txBody>
      </p:sp>
      <p:pic>
        <p:nvPicPr>
          <p:cNvPr id="35" name="Picture 34">
            <a:hlinkClick r:id="rId13" action="ppaction://hlinksldjump"/>
            <a:extLst>
              <a:ext uri="{FF2B5EF4-FFF2-40B4-BE49-F238E27FC236}">
                <a16:creationId xmlns:a16="http://schemas.microsoft.com/office/drawing/2014/main" id="{6C560044-3076-63EE-AC5C-E25EDE1D4B38}"/>
              </a:ext>
            </a:extLst>
          </p:cNvPr>
          <p:cNvPicPr>
            <a:picLocks noChangeAspect="1"/>
          </p:cNvPicPr>
          <p:nvPr/>
        </p:nvPicPr>
        <p:blipFill>
          <a:blip r:embed="rId1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51452" y="5276494"/>
            <a:ext cx="1944317" cy="1718893"/>
          </a:xfrm>
          <a:prstGeom prst="rect">
            <a:avLst/>
          </a:prstGeom>
        </p:spPr>
      </p:pic>
      <p:sp>
        <p:nvSpPr>
          <p:cNvPr id="51"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4"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6" name="Rectangle 1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8" name="Rectangle 2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0" name="Rectangle 2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3" name="Rectangle 1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6" name="Rectangle 1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8" name="Rectangle 20"/>
          <p:cNvSpPr>
            <a:spLocks noChangeArrowheads="1"/>
          </p:cNvSpPr>
          <p:nvPr/>
        </p:nvSpPr>
        <p:spPr bwMode="auto">
          <a:xfrm>
            <a:off x="6131858" y="2861021"/>
            <a:ext cx="31491113" cy="5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0" name="Rectangle 22"/>
          <p:cNvSpPr>
            <a:spLocks noChangeArrowheads="1"/>
          </p:cNvSpPr>
          <p:nvPr/>
        </p:nvSpPr>
        <p:spPr bwMode="auto">
          <a:xfrm>
            <a:off x="2222606" y="4505259"/>
            <a:ext cx="242246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3" name="Rectangle 2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7" name="TextBox 6"/>
              <p:cNvSpPr txBox="1"/>
              <p:nvPr/>
            </p:nvSpPr>
            <p:spPr>
              <a:xfrm>
                <a:off x="313898" y="1686112"/>
                <a:ext cx="8766601" cy="4216795"/>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Lời </a:t>
                </a:r>
                <a:r>
                  <a:rPr lang="en-US" sz="2800" b="1" dirty="0" err="1">
                    <a:solidFill>
                      <a:schemeClr val="bg1"/>
                    </a:solidFill>
                    <a:latin typeface="Times New Roman" panose="02020603050405020304" pitchFamily="18" charset="0"/>
                    <a:cs typeface="Times New Roman" panose="02020603050405020304" pitchFamily="18" charset="0"/>
                  </a:rPr>
                  <a:t>giải</a:t>
                </a:r>
                <a:endParaRPr lang="en-US" sz="2800" b="1" dirty="0">
                  <a:solidFill>
                    <a:schemeClr val="bg1"/>
                  </a:solidFill>
                  <a:latin typeface="Times New Roman" panose="02020603050405020304" pitchFamily="18" charset="0"/>
                  <a:cs typeface="Times New Roman" panose="02020603050405020304" pitchFamily="18" charset="0"/>
                </a:endParaRPr>
              </a:p>
              <a:p>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QNP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endParaRPr lang="en-US" sz="2800"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b="0" i="1">
                            <a:solidFill>
                              <a:schemeClr val="bg1"/>
                            </a:solidFill>
                            <a:latin typeface="Times New Roman" panose="02020603050405020304" pitchFamily="18" charset="0"/>
                            <a:cs typeface="Times New Roman" panose="02020603050405020304" pitchFamily="18" charset="0"/>
                          </a:rPr>
                          <m:t>P</m:t>
                        </m:r>
                        <m:r>
                          <m:rPr>
                            <m:nor/>
                          </m:rPr>
                          <a:rPr lang="en-US" sz="2800" b="0" i="1" smtClean="0">
                            <a:solidFill>
                              <a:schemeClr val="bg1"/>
                            </a:solidFill>
                            <a:latin typeface="Times New Roman" panose="02020603050405020304" pitchFamily="18" charset="0"/>
                            <a:cs typeface="Times New Roman" panose="02020603050405020304" pitchFamily="18" charset="0"/>
                          </a:rPr>
                          <m:t>Q</m:t>
                        </m:r>
                        <m:r>
                          <m:rPr>
                            <m:nor/>
                          </m:rPr>
                          <a:rPr lang="en-US" sz="2800" b="0" i="1">
                            <a:solidFill>
                              <a:schemeClr val="bg1"/>
                            </a:solidFill>
                            <a:latin typeface="Times New Roman" panose="02020603050405020304" pitchFamily="18" charset="0"/>
                            <a:cs typeface="Times New Roman" panose="02020603050405020304" pitchFamily="18" charset="0"/>
                          </a:rPr>
                          <m:t>O</m:t>
                        </m:r>
                      </m:e>
                    </m:acc>
                    <m:r>
                      <m:rPr>
                        <m:nor/>
                      </m:rPr>
                      <a:rPr lang="en-US" sz="2800" b="0" i="1" smtClean="0">
                        <a:solidFill>
                          <a:schemeClr val="bg1"/>
                        </a:solidFill>
                        <a:latin typeface="Cambria Math" panose="02040503050406030204" pitchFamily="18" charset="0"/>
                      </a:rPr>
                      <m:t> </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en-US" sz="2800" i="1" smtClean="0">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PNO</m:t>
                        </m:r>
                      </m:e>
                    </m:acc>
                    <m:r>
                      <m:rPr>
                        <m:nor/>
                      </m:rPr>
                      <a:rPr lang="en-US" sz="2800" b="0" i="1" smtClean="0">
                        <a:solidFill>
                          <a:schemeClr val="bg1"/>
                        </a:solidFill>
                        <a:latin typeface="Cambria Math" panose="02040503050406030204" pitchFamily="18" charset="0"/>
                      </a:rPr>
                      <m:t> </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en-US" sz="2800" i="1" smtClean="0">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QPN</m:t>
                        </m:r>
                      </m:e>
                    </m:acc>
                    <m:r>
                      <m:rPr>
                        <m:nor/>
                      </m:rPr>
                      <a:rPr lang="en-US" sz="2800" b="0" i="0" smtClean="0">
                        <a:solidFill>
                          <a:schemeClr val="bg1"/>
                        </a:solidFill>
                        <a:latin typeface="Cambria Math" panose="02040503050406030204" pitchFamily="18" charset="0"/>
                      </a:rPr>
                      <m:t> </m:t>
                    </m:r>
                    <m:r>
                      <m:rPr>
                        <m:nor/>
                      </m:rPr>
                      <a:rPr lang="vi-VN" sz="2800" b="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cs typeface="Times New Roman" panose="02020603050405020304" pitchFamily="18" charset="0"/>
                      </a:rPr>
                      <m:t>18</m:t>
                    </m:r>
                    <m:r>
                      <m:rPr>
                        <m:nor/>
                      </m:rPr>
                      <a:rPr lang="vi-VN" sz="2800" b="0" i="0">
                        <a:solidFill>
                          <a:schemeClr val="bg1"/>
                        </a:solidFill>
                        <a:latin typeface="Times New Roman" panose="02020603050405020304" pitchFamily="18" charset="0"/>
                        <a:cs typeface="Times New Roman" panose="02020603050405020304" pitchFamily="18" charset="0"/>
                      </a:rPr>
                      <m:t>0</m:t>
                    </m:r>
                    <m:r>
                      <m:rPr>
                        <m:nor/>
                      </m:rPr>
                      <a:rPr lang="vi-VN" sz="2800" b="0" i="0">
                        <a:solidFill>
                          <a:schemeClr val="bg1"/>
                        </a:solidFill>
                        <a:latin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tổng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góc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a:t>
                </a:r>
              </a:p>
              <a:p>
                <a:r>
                  <a:rPr lang="en-US" sz="2800" dirty="0">
                    <a:solidFill>
                      <a:schemeClr val="bg1"/>
                    </a:solidFill>
                    <a:latin typeface="Times New Roman" panose="02020603050405020304" pitchFamily="18" charset="0"/>
                    <a:cs typeface="Times New Roman" panose="02020603050405020304" pitchFamily="18" charset="0"/>
                  </a:rPr>
                  <a:t>3</a:t>
                </a:r>
                <a14:m>
                  <m:oMath xmlns:m="http://schemas.openxmlformats.org/officeDocument/2006/math">
                    <m:r>
                      <m:rPr>
                        <m:nor/>
                      </m:rPr>
                      <a:rPr lang="vi-VN" sz="2800" b="0" i="0">
                        <a:solidFill>
                          <a:schemeClr val="bg1"/>
                        </a:solidFill>
                        <a:latin typeface="Times New Roman" panose="02020603050405020304" pitchFamily="18" charset="0"/>
                        <a:cs typeface="Times New Roman" panose="02020603050405020304" pitchFamily="18" charset="0"/>
                      </a:rPr>
                      <m:t>0</m:t>
                    </m:r>
                    <m:r>
                      <m:rPr>
                        <m:nor/>
                      </m:rPr>
                      <a:rPr lang="vi-VN" sz="2800" b="0" i="0">
                        <a:solidFill>
                          <a:schemeClr val="bg1"/>
                        </a:solidFill>
                        <a:latin typeface="Times New Roman" panose="02020603050405020304" pitchFamily="18" charset="0"/>
                        <a:cs typeface="Times New Roman" panose="02020603050405020304" pitchFamily="18" charset="0"/>
                      </a:rPr>
                      <m:t>° </m:t>
                    </m:r>
                    <m:r>
                      <m:rPr>
                        <m:nor/>
                      </m:rPr>
                      <a:rPr lang="en-US" sz="2800" b="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cs typeface="Times New Roman" panose="02020603050405020304" pitchFamily="18" charset="0"/>
                      </a:rPr>
                      <m:t>6</m:t>
                    </m:r>
                    <m:r>
                      <m:rPr>
                        <m:nor/>
                      </m:rPr>
                      <a:rPr lang="vi-VN" sz="2800" b="0" i="0">
                        <a:solidFill>
                          <a:schemeClr val="bg1"/>
                        </a:solidFill>
                        <a:latin typeface="Times New Roman" panose="02020603050405020304" pitchFamily="18" charset="0"/>
                        <a:cs typeface="Times New Roman" panose="02020603050405020304" pitchFamily="18" charset="0"/>
                      </a:rPr>
                      <m:t>0</m:t>
                    </m:r>
                    <m:r>
                      <m:rPr>
                        <m:nor/>
                      </m:rPr>
                      <a:rPr lang="vi-VN" sz="2800" b="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b="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acc>
                      <m:accPr>
                        <m:chr m:val="̂"/>
                        <m:ctrlPr>
                          <a:rPr lang="en-US" sz="2800" i="1">
                            <a:solidFill>
                              <a:schemeClr val="bg1"/>
                            </a:solidFill>
                            <a:latin typeface="Cambria Math" panose="02040503050406030204" pitchFamily="18" charset="0"/>
                          </a:rPr>
                        </m:ctrlPr>
                      </m:accPr>
                      <m:e>
                        <m:r>
                          <m:rPr>
                            <m:nor/>
                          </m:rPr>
                          <a:rPr lang="en-US" sz="2800" b="0" i="0">
                            <a:solidFill>
                              <a:schemeClr val="bg1"/>
                            </a:solidFill>
                            <a:latin typeface="Times New Roman" panose="02020603050405020304" pitchFamily="18" charset="0"/>
                            <a:cs typeface="Times New Roman" panose="02020603050405020304" pitchFamily="18" charset="0"/>
                          </a:rPr>
                          <m:t>QPN</m:t>
                        </m:r>
                      </m:e>
                    </m:acc>
                    <m:r>
                      <m:rPr>
                        <m:nor/>
                      </m:rPr>
                      <a:rPr lang="en-US" sz="2800" b="0" i="0" smtClean="0">
                        <a:solidFill>
                          <a:schemeClr val="bg1"/>
                        </a:solidFill>
                        <a:latin typeface="Cambria Math" panose="02040503050406030204" pitchFamily="18" charset="0"/>
                      </a:rPr>
                      <m:t> </m:t>
                    </m:r>
                    <m:r>
                      <m:rPr>
                        <m:nor/>
                      </m:rPr>
                      <a:rPr lang="vi-VN" sz="2800" b="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b="0" i="0">
                        <a:solidFill>
                          <a:schemeClr val="bg1"/>
                        </a:solidFill>
                        <a:latin typeface="Times New Roman" panose="02020603050405020304" pitchFamily="18" charset="0"/>
                        <a:cs typeface="Times New Roman" panose="02020603050405020304" pitchFamily="18" charset="0"/>
                      </a:rPr>
                      <m:t>18</m:t>
                    </m:r>
                    <m:r>
                      <m:rPr>
                        <m:nor/>
                      </m:rPr>
                      <a:rPr lang="vi-VN" sz="2800" b="0" i="0">
                        <a:solidFill>
                          <a:schemeClr val="bg1"/>
                        </a:solidFill>
                        <a:latin typeface="Times New Roman" panose="02020603050405020304" pitchFamily="18" charset="0"/>
                        <a:cs typeface="Times New Roman" panose="02020603050405020304" pitchFamily="18" charset="0"/>
                      </a:rPr>
                      <m:t>0</m:t>
                    </m:r>
                    <m:r>
                      <m:rPr>
                        <m:nor/>
                      </m:rPr>
                      <a:rPr lang="vi-VN" sz="2800" b="0" i="0">
                        <a:solidFill>
                          <a:schemeClr val="bg1"/>
                        </a:solidFill>
                        <a:latin typeface="Times New Roman" panose="020206030504050203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en-US" sz="2800" i="1">
                              <a:solidFill>
                                <a:schemeClr val="bg1"/>
                              </a:solidFill>
                              <a:latin typeface="Cambria Math" panose="02040503050406030204" pitchFamily="18" charset="0"/>
                            </a:rPr>
                          </m:ctrlPr>
                        </m:accPr>
                        <m:e>
                          <m:r>
                            <m:rPr>
                              <m:nor/>
                            </m:rPr>
                            <a:rPr lang="en-US" sz="2800" b="0" i="1">
                              <a:solidFill>
                                <a:schemeClr val="bg1"/>
                              </a:solidFill>
                              <a:latin typeface="Times New Roman" panose="02020603050405020304" pitchFamily="18" charset="0"/>
                              <a:cs typeface="Times New Roman" panose="02020603050405020304" pitchFamily="18" charset="0"/>
                            </a:rPr>
                            <m:t>QPN</m:t>
                          </m:r>
                        </m:e>
                      </m:acc>
                      <m:r>
                        <a:rPr lang="en-US" sz="2800" b="0" i="1" smtClean="0">
                          <a:solidFill>
                            <a:schemeClr val="bg1"/>
                          </a:solidFill>
                          <a:latin typeface="Cambria Math" panose="02040503050406030204" pitchFamily="18" charset="0"/>
                        </a:rPr>
                        <m:t> </m:t>
                      </m:r>
                      <m:r>
                        <m:rPr>
                          <m:nor/>
                        </m:rPr>
                        <a:rPr lang="vi-VN" sz="2800" b="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cs typeface="Times New Roman" panose="02020603050405020304" pitchFamily="18" charset="0"/>
                        </a:rPr>
                        <m:t>9</m:t>
                      </m:r>
                      <m:r>
                        <m:rPr>
                          <m:nor/>
                        </m:rPr>
                        <a:rPr lang="vi-VN" sz="2800" b="0" i="0">
                          <a:solidFill>
                            <a:schemeClr val="bg1"/>
                          </a:solidFill>
                          <a:latin typeface="Times New Roman" panose="02020603050405020304" pitchFamily="18" charset="0"/>
                          <a:cs typeface="Times New Roman" panose="02020603050405020304" pitchFamily="18" charset="0"/>
                        </a:rPr>
                        <m:t>0</m:t>
                      </m:r>
                      <m:r>
                        <m:rPr>
                          <m:nor/>
                        </m:rPr>
                        <a:rPr lang="vi-VN" sz="2800" b="0" i="0">
                          <a:solidFill>
                            <a:schemeClr val="bg1"/>
                          </a:solidFill>
                          <a:latin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err="1">
                    <a:solidFill>
                      <a:schemeClr val="bg1"/>
                    </a:solidFill>
                    <a:latin typeface="Times New Roman" panose="02020603050405020304" pitchFamily="18" charset="0"/>
                    <a:cs typeface="Times New Roman" panose="02020603050405020304" pitchFamily="18" charset="0"/>
                  </a:rPr>
                  <a:t>Vì</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tứ giác </a:t>
                </a:r>
                <a:r>
                  <a:rPr lang="en-US" sz="2800" i="1" dirty="0" err="1">
                    <a:solidFill>
                      <a:schemeClr val="bg1"/>
                    </a:solidFill>
                    <a:latin typeface="Times New Roman" panose="02020603050405020304" pitchFamily="18" charset="0"/>
                    <a:cs typeface="Times New Roman" panose="02020603050405020304" pitchFamily="18" charset="0"/>
                  </a:rPr>
                  <a:t>MNPQ</a:t>
                </a:r>
                <a:r>
                  <a:rPr lang="vi-VN" sz="2800" dirty="0">
                    <a:solidFill>
                      <a:schemeClr val="bg1"/>
                    </a:solidFill>
                    <a:latin typeface="Times New Roman" panose="02020603050405020304" pitchFamily="18" charset="0"/>
                    <a:cs typeface="Times New Roman" panose="02020603050405020304" pitchFamily="18" charset="0"/>
                  </a:rPr>
                  <a:t> nội tiếp đường tròn </a:t>
                </a:r>
                <a:r>
                  <a:rPr lang="en-US" sz="2800" dirty="0">
                    <a:solidFill>
                      <a:schemeClr val="bg1"/>
                    </a:solidFill>
                    <a:latin typeface="Times New Roman" panose="02020603050405020304" pitchFamily="18" charset="0"/>
                    <a:cs typeface="Times New Roman" panose="02020603050405020304" pitchFamily="18" charset="0"/>
                  </a:rPr>
                  <a:t>(</a:t>
                </a:r>
                <a:r>
                  <a:rPr lang="en-US" sz="2800" i="1" dirty="0">
                    <a:solidFill>
                      <a:schemeClr val="bg1"/>
                    </a:solidFill>
                    <a:latin typeface="Times New Roman" panose="02020603050405020304" pitchFamily="18" charset="0"/>
                    <a:cs typeface="Times New Roman" panose="02020603050405020304" pitchFamily="18" charset="0"/>
                  </a:rPr>
                  <a:t>O</a:t>
                </a:r>
                <a:r>
                  <a:rPr lang="en-US" sz="3200" dirty="0">
                    <a:solidFill>
                      <a:schemeClr val="bg1"/>
                    </a:solidFill>
                    <a:latin typeface="Times New Roman" panose="02020603050405020304" pitchFamily="18" charset="0"/>
                    <a:cs typeface="Times New Roman" panose="02020603050405020304" pitchFamily="18" charset="0"/>
                  </a:rPr>
                  <a:t>)</a:t>
                </a:r>
                <a:r>
                  <a:rPr lang="vi-VN" sz="3200" dirty="0">
                    <a:solidFill>
                      <a:schemeClr val="bg1"/>
                    </a:solidFill>
                    <a:latin typeface="Times New Roman" panose="02020603050405020304" pitchFamily="18" charset="0"/>
                    <a:cs typeface="Times New Roman" panose="02020603050405020304" pitchFamily="18" charset="0"/>
                  </a:rPr>
                  <a:t> .</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err="1">
                    <a:solidFill>
                      <a:schemeClr val="bg1"/>
                    </a:solidFill>
                    <a:latin typeface="Times New Roman" panose="02020603050405020304" pitchFamily="18" charset="0"/>
                    <a:cs typeface="Times New Roman" panose="02020603050405020304" pitchFamily="18" charset="0"/>
                  </a:rPr>
                  <a:t>Nên</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i="1">
                            <a:solidFill>
                              <a:schemeClr val="bg1"/>
                            </a:solidFill>
                            <a:latin typeface="Cambria Math" panose="02040503050406030204" pitchFamily="18" charset="0"/>
                          </a:rPr>
                        </m:ctrlPr>
                      </m:accPr>
                      <m:e>
                        <m:r>
                          <m:rPr>
                            <m:nor/>
                          </m:rPr>
                          <a:rPr lang="en-US" sz="2800" b="0" i="1">
                            <a:solidFill>
                              <a:schemeClr val="bg1"/>
                            </a:solidFill>
                            <a:latin typeface="Times New Roman" panose="02020603050405020304" pitchFamily="18" charset="0"/>
                            <a:cs typeface="Times New Roman" panose="02020603050405020304" pitchFamily="18" charset="0"/>
                          </a:rPr>
                          <m:t>QPN</m:t>
                        </m:r>
                      </m:e>
                    </m:acc>
                    <m:r>
                      <m:rPr>
                        <m:nor/>
                      </m:rPr>
                      <a:rPr lang="en-US" sz="2800" b="0" i="1" smtClean="0">
                        <a:solidFill>
                          <a:schemeClr val="bg1"/>
                        </a:solidFill>
                        <a:latin typeface="Cambria Math" panose="02040503050406030204" pitchFamily="18" charset="0"/>
                      </a:rPr>
                      <m:t> </m:t>
                    </m:r>
                    <m:r>
                      <m:rPr>
                        <m:nor/>
                      </m:rPr>
                      <a:rPr lang="en-US" sz="2800" b="0" i="1" smtClean="0">
                        <a:solidFill>
                          <a:schemeClr val="bg1"/>
                        </a:solidFill>
                        <a:latin typeface="Times New Roman" panose="02020603050405020304" pitchFamily="18" charset="0"/>
                        <a:cs typeface="Times New Roman" panose="02020603050405020304" pitchFamily="18" charset="0"/>
                      </a:rPr>
                      <m:t>+</m:t>
                    </m:r>
                    <m:acc>
                      <m:accPr>
                        <m:chr m:val="̂"/>
                        <m:ctrlPr>
                          <a:rPr lang="en-US" sz="2800" i="1">
                            <a:solidFill>
                              <a:schemeClr val="bg1"/>
                            </a:solidFill>
                            <a:latin typeface="Cambria Math" panose="02040503050406030204" pitchFamily="18" charset="0"/>
                          </a:rPr>
                        </m:ctrlPr>
                      </m:accPr>
                      <m:e>
                        <m:r>
                          <m:rPr>
                            <m:nor/>
                          </m:rPr>
                          <a:rPr lang="en-US" sz="2800" b="0" i="1" smtClean="0">
                            <a:solidFill>
                              <a:schemeClr val="bg1"/>
                            </a:solidFill>
                            <a:latin typeface="Cambria Math" panose="02040503050406030204" pitchFamily="18" charset="0"/>
                          </a:rPr>
                          <m:t> </m:t>
                        </m:r>
                        <m:r>
                          <m:rPr>
                            <m:nor/>
                          </m:rPr>
                          <a:rPr lang="en-US" sz="2800" b="0" i="1">
                            <a:solidFill>
                              <a:schemeClr val="bg1"/>
                            </a:solidFill>
                            <a:latin typeface="Times New Roman" panose="02020603050405020304" pitchFamily="18" charset="0"/>
                            <a:cs typeface="Times New Roman" panose="02020603050405020304" pitchFamily="18" charset="0"/>
                          </a:rPr>
                          <m:t>Q</m:t>
                        </m:r>
                        <m:r>
                          <m:rPr>
                            <m:nor/>
                          </m:rPr>
                          <a:rPr lang="en-US" sz="2800" b="0" i="1" smtClean="0">
                            <a:solidFill>
                              <a:schemeClr val="bg1"/>
                            </a:solidFill>
                            <a:latin typeface="Times New Roman" panose="02020603050405020304" pitchFamily="18" charset="0"/>
                            <a:cs typeface="Times New Roman" panose="02020603050405020304" pitchFamily="18" charset="0"/>
                          </a:rPr>
                          <m:t>M</m:t>
                        </m:r>
                        <m:r>
                          <m:rPr>
                            <m:nor/>
                          </m:rPr>
                          <a:rPr lang="en-US" sz="2800" b="0" i="1">
                            <a:solidFill>
                              <a:schemeClr val="bg1"/>
                            </a:solidFill>
                            <a:latin typeface="Times New Roman" panose="02020603050405020304" pitchFamily="18" charset="0"/>
                            <a:cs typeface="Times New Roman" panose="02020603050405020304" pitchFamily="18" charset="0"/>
                          </a:rPr>
                          <m:t>N</m:t>
                        </m:r>
                      </m:e>
                    </m:acc>
                    <m:r>
                      <m:rPr>
                        <m:nor/>
                      </m:rPr>
                      <a:rPr lang="vi-VN" sz="2800" b="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18</m:t>
                    </m:r>
                    <m:r>
                      <m:rPr>
                        <m:nor/>
                      </m:rPr>
                      <a:rPr lang="vi-VN" sz="2800" b="0" i="0">
                        <a:solidFill>
                          <a:schemeClr val="bg1"/>
                        </a:solidFill>
                        <a:latin typeface="Times New Roman" panose="02020603050405020304" pitchFamily="18" charset="0"/>
                        <a:cs typeface="Times New Roman" panose="02020603050405020304" pitchFamily="18" charset="0"/>
                      </a:rPr>
                      <m:t>0</m:t>
                    </m:r>
                    <m:r>
                      <m:rPr>
                        <m:nor/>
                      </m:rPr>
                      <a:rPr lang="vi-VN" sz="2800" b="0" i="0">
                        <a:solidFill>
                          <a:schemeClr val="bg1"/>
                        </a:solidFill>
                        <a:latin typeface="Times New Roman" panose="020206030504050203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nor/>
                        </m:rPr>
                        <a:rPr lang="en-US" sz="2800" b="0" i="0" smtClean="0">
                          <a:solidFill>
                            <a:schemeClr val="bg1"/>
                          </a:solidFill>
                          <a:latin typeface="Times New Roman" panose="02020603050405020304" pitchFamily="18" charset="0"/>
                          <a:cs typeface="Times New Roman" panose="02020603050405020304" pitchFamily="18" charset="0"/>
                        </a:rPr>
                        <m:t>8</m:t>
                      </m:r>
                      <m:r>
                        <m:rPr>
                          <m:nor/>
                        </m:rPr>
                        <a:rPr lang="vi-VN" sz="2800" b="0" i="0">
                          <a:solidFill>
                            <a:schemeClr val="bg1"/>
                          </a:solidFill>
                          <a:latin typeface="Times New Roman" panose="02020603050405020304" pitchFamily="18" charset="0"/>
                          <a:cs typeface="Times New Roman" panose="02020603050405020304" pitchFamily="18" charset="0"/>
                        </a:rPr>
                        <m:t>0</m:t>
                      </m:r>
                      <m:r>
                        <m:rPr>
                          <m:nor/>
                        </m:rPr>
                        <a:rPr lang="vi-VN" sz="2800" b="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b="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acc>
                        <m:accPr>
                          <m:chr m:val="̂"/>
                          <m:ctrlPr>
                            <a:rPr lang="en-US" sz="2800" i="1">
                              <a:solidFill>
                                <a:schemeClr val="bg1"/>
                              </a:solidFill>
                              <a:latin typeface="Cambria Math" panose="02040503050406030204" pitchFamily="18" charset="0"/>
                            </a:rPr>
                          </m:ctrlPr>
                        </m:accPr>
                        <m:e>
                          <m:r>
                            <m:rPr>
                              <m:nor/>
                            </m:rPr>
                            <a:rPr lang="en-US" sz="2800" b="0" i="1">
                              <a:solidFill>
                                <a:schemeClr val="bg1"/>
                              </a:solidFill>
                              <a:latin typeface="Times New Roman" panose="02020603050405020304" pitchFamily="18" charset="0"/>
                              <a:cs typeface="Times New Roman" panose="02020603050405020304" pitchFamily="18" charset="0"/>
                            </a:rPr>
                            <m:t>QMN</m:t>
                          </m:r>
                        </m:e>
                      </m:acc>
                      <m:r>
                        <m:rPr>
                          <m:nor/>
                        </m:rPr>
                        <a:rPr lang="en-US" sz="2800" b="0" i="0" smtClean="0">
                          <a:solidFill>
                            <a:schemeClr val="bg1"/>
                          </a:solidFill>
                          <a:latin typeface="Cambria Math" panose="02040503050406030204" pitchFamily="18" charset="0"/>
                        </a:rPr>
                        <m:t> </m:t>
                      </m:r>
                      <m:r>
                        <m:rPr>
                          <m:nor/>
                        </m:rPr>
                        <a:rPr lang="vi-VN" sz="2800" b="0" i="0">
                          <a:solidFill>
                            <a:schemeClr val="bg1"/>
                          </a:solidFill>
                          <a:latin typeface="Times New Roman" panose="02020603050405020304" pitchFamily="18" charset="0"/>
                          <a:cs typeface="Times New Roman" panose="02020603050405020304" pitchFamily="18" charset="0"/>
                        </a:rPr>
                        <m:t>=</m:t>
                      </m:r>
                      <m:r>
                        <m:rPr>
                          <m:nor/>
                        </m:rPr>
                        <a:rPr lang="en-US" sz="2800" b="0" i="0">
                          <a:solidFill>
                            <a:schemeClr val="bg1"/>
                          </a:solidFill>
                          <a:latin typeface="Times New Roman" panose="02020603050405020304" pitchFamily="18" charset="0"/>
                          <a:cs typeface="Times New Roman" panose="02020603050405020304" pitchFamily="18" charset="0"/>
                        </a:rPr>
                        <m:t>18</m:t>
                      </m:r>
                      <m:r>
                        <m:rPr>
                          <m:nor/>
                        </m:rPr>
                        <a:rPr lang="vi-VN" sz="2800" b="0" i="0">
                          <a:solidFill>
                            <a:schemeClr val="bg1"/>
                          </a:solidFill>
                          <a:latin typeface="Times New Roman" panose="02020603050405020304" pitchFamily="18" charset="0"/>
                          <a:cs typeface="Times New Roman" panose="02020603050405020304" pitchFamily="18" charset="0"/>
                        </a:rPr>
                        <m:t>0</m:t>
                      </m:r>
                      <m:r>
                        <m:rPr>
                          <m:nor/>
                        </m:rPr>
                        <a:rPr lang="vi-VN" sz="2800" b="0" i="0">
                          <a:solidFill>
                            <a:schemeClr val="bg1"/>
                          </a:solidFill>
                          <a:latin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i="1">
                            <a:solidFill>
                              <a:schemeClr val="bg1"/>
                            </a:solidFill>
                            <a:latin typeface="Cambria Math" panose="02040503050406030204" pitchFamily="18" charset="0"/>
                          </a:rPr>
                        </m:ctrlPr>
                      </m:accPr>
                      <m:e>
                        <m:r>
                          <m:rPr>
                            <m:nor/>
                          </m:rPr>
                          <a:rPr lang="en-US" sz="2800" b="0" i="1">
                            <a:solidFill>
                              <a:schemeClr val="bg1"/>
                            </a:solidFill>
                            <a:latin typeface="Times New Roman" panose="02020603050405020304" pitchFamily="18" charset="0"/>
                            <a:cs typeface="Times New Roman" panose="02020603050405020304" pitchFamily="18" charset="0"/>
                          </a:rPr>
                          <m:t>QMN</m:t>
                        </m:r>
                      </m:e>
                    </m:acc>
                    <m:r>
                      <m:rPr>
                        <m:nor/>
                      </m:rPr>
                      <a:rPr lang="en-US" sz="2800" b="0" i="0" smtClean="0">
                        <a:solidFill>
                          <a:schemeClr val="bg1"/>
                        </a:solidFill>
                        <a:latin typeface="Cambria Math" panose="02040503050406030204" pitchFamily="18" charset="0"/>
                      </a:rPr>
                      <m:t> </m:t>
                    </m:r>
                    <m:r>
                      <m:rPr>
                        <m:nor/>
                      </m:rPr>
                      <a:rPr lang="vi-VN" sz="2800" b="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oMath>
                </a14:m>
                <a:r>
                  <a:rPr lang="en-US" sz="2800" dirty="0">
                    <a:solidFill>
                      <a:schemeClr val="bg1"/>
                    </a:solidFill>
                    <a:cs typeface="Times New Roman" panose="02020603050405020304" pitchFamily="18" charset="0"/>
                  </a:rPr>
                  <a:t> </a:t>
                </a:r>
                <a14:m>
                  <m:oMath xmlns:m="http://schemas.openxmlformats.org/officeDocument/2006/math">
                    <m:r>
                      <m:rPr>
                        <m:nor/>
                      </m:rPr>
                      <a:rPr lang="en-US" sz="2800" dirty="0" smtClean="0">
                        <a:solidFill>
                          <a:schemeClr val="bg1"/>
                        </a:solidFill>
                        <a:latin typeface="Cambria Math" panose="02040503050406030204" pitchFamily="18" charset="0"/>
                        <a:cs typeface="Times New Roman" panose="02020603050405020304" pitchFamily="18" charset="0"/>
                      </a:rPr>
                      <m:t>9</m:t>
                    </m:r>
                    <m:r>
                      <m:rPr>
                        <m:nor/>
                      </m:rPr>
                      <a:rPr lang="vi-VN" sz="2800">
                        <a:solidFill>
                          <a:schemeClr val="bg1"/>
                        </a:solidFill>
                        <a:latin typeface="Times New Roman" panose="02020603050405020304" pitchFamily="18" charset="0"/>
                        <a:cs typeface="Times New Roman" panose="02020603050405020304" pitchFamily="18" charset="0"/>
                      </a:rPr>
                      <m:t>0</m:t>
                    </m:r>
                    <m:r>
                      <m:rPr>
                        <m:nor/>
                      </m:rPr>
                      <a:rPr lang="vi-VN" sz="2800" smtClean="0">
                        <a:solidFill>
                          <a:schemeClr val="bg1"/>
                        </a:solidFill>
                        <a:latin typeface="Times New Roman" panose="020206030504050203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13898" y="1686112"/>
                <a:ext cx="8766601" cy="4216795"/>
              </a:xfrm>
              <a:prstGeom prst="rect">
                <a:avLst/>
              </a:prstGeom>
              <a:blipFill>
                <a:blip r:embed="rId15"/>
                <a:stretch>
                  <a:fillRect l="-1737" t="-1592" b="-3763"/>
                </a:stretch>
              </a:blipFill>
            </p:spPr>
            <p:txBody>
              <a:bodyPr/>
              <a:lstStyle/>
              <a:p>
                <a:r>
                  <a:rPr lang="en-US">
                    <a:noFill/>
                  </a:rPr>
                  <a:t> </a:t>
                </a:r>
              </a:p>
            </p:txBody>
          </p:sp>
        </mc:Fallback>
      </mc:AlternateContent>
      <p:sp>
        <p:nvSpPr>
          <p:cNvPr id="61" name="Rectangle 2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8" name="Rectangle 2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0" name="Rectangle 2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47" name="Rectangle: Rounded Corners 23">
                <a:extLst>
                  <a:ext uri="{FF2B5EF4-FFF2-40B4-BE49-F238E27FC236}">
                    <a16:creationId xmlns:a16="http://schemas.microsoft.com/office/drawing/2014/main" id="{CB99B6B1-E85B-1CF4-A63A-20D81933534F}"/>
                  </a:ext>
                </a:extLst>
              </p:cNvPr>
              <p:cNvSpPr/>
              <p:nvPr/>
            </p:nvSpPr>
            <p:spPr>
              <a:xfrm>
                <a:off x="846746" y="25379"/>
                <a:ext cx="10899335" cy="144857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rPr>
                  <a:t>Câu </a:t>
                </a:r>
                <a:r>
                  <a:rPr lang="fr-FR" sz="32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rPr>
                  <a:t>5</a:t>
                </a:r>
                <a:r>
                  <a:rPr lang="fr-FR"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Cho tứ giác </a:t>
                </a:r>
                <a:r>
                  <a:rPr lang="en-US" sz="32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MNPQ</a:t>
                </a: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nội tiếp đường tròn </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Biết</a:t>
                </a:r>
                <a:endPar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a:solidFill>
                      <a:srgbClr val="0000FF"/>
                    </a:solidFill>
                    <a:latin typeface="Times New Roman" panose="02020603050405020304" pitchFamily="18" charset="0"/>
                    <a:cs typeface="Times New Roman" pitchFamily="18" charset="0"/>
                  </a:rPr>
                  <a:t>           </a:t>
                </a:r>
                <a:r>
                  <a:rPr lang="vi-VN" sz="3200" b="1" dirty="0">
                    <a:solidFill>
                      <a:srgbClr val="0000FF"/>
                    </a:solidFill>
                    <a:latin typeface="Times New Roman" panose="02020603050405020304" pitchFamily="18" charset="0"/>
                    <a:cs typeface="Times New Roman" pitchFamily="18" charset="0"/>
                  </a:rPr>
                  <a:t> </a:t>
                </a:r>
                <a14:m>
                  <m:oMath xmlns:m="http://schemas.openxmlformats.org/officeDocument/2006/math">
                    <m:acc>
                      <m:accPr>
                        <m:chr m:val="̂"/>
                        <m:ctrlPr>
                          <a:rPr lang="vi-VN" sz="3200" b="1" i="1">
                            <a:solidFill>
                              <a:srgbClr val="0000FF"/>
                            </a:solidFill>
                            <a:latin typeface="Cambria Math" panose="02040503050406030204" pitchFamily="18" charset="0"/>
                          </a:rPr>
                        </m:ctrlPr>
                      </m:accPr>
                      <m:e>
                        <m:r>
                          <m:rPr>
                            <m:nor/>
                          </m:rPr>
                          <a:rPr lang="en-US" sz="3200" b="1" i="1" smtClean="0">
                            <a:solidFill>
                              <a:srgbClr val="0000FF"/>
                            </a:solidFill>
                            <a:latin typeface="Times New Roman" panose="02020603050405020304" pitchFamily="18" charset="0"/>
                            <a:cs typeface="Times New Roman" panose="02020603050405020304" pitchFamily="18" charset="0"/>
                          </a:rPr>
                          <m:t>PQO</m:t>
                        </m:r>
                      </m:e>
                    </m:acc>
                    <m:r>
                      <m:rPr>
                        <m:nor/>
                      </m:rPr>
                      <a:rPr lang="en-US" sz="3200" b="1" i="0" smtClean="0">
                        <a:solidFill>
                          <a:srgbClr val="0000FF"/>
                        </a:solidFill>
                        <a:latin typeface="Cambria Math" panose="02040503050406030204" pitchFamily="18" charset="0"/>
                      </a:rPr>
                      <m:t> </m:t>
                    </m:r>
                    <m:r>
                      <m:rPr>
                        <m:nor/>
                      </m:rPr>
                      <a:rPr lang="vi-VN" sz="3200" b="1" i="0" smtClean="0">
                        <a:solidFill>
                          <a:srgbClr val="0000FF"/>
                        </a:solidFill>
                        <a:latin typeface="Times New Roman" panose="02020603050405020304" pitchFamily="18" charset="0"/>
                        <a:cs typeface="Times New Roman" panose="02020603050405020304" pitchFamily="18" charset="0"/>
                      </a:rPr>
                      <m:t>=</m:t>
                    </m:r>
                    <m:r>
                      <m:rPr>
                        <m:nor/>
                      </m:rPr>
                      <a:rPr lang="en-US" sz="3200" b="1" i="0" smtClean="0">
                        <a:solidFill>
                          <a:srgbClr val="0000FF"/>
                        </a:solidFill>
                        <a:latin typeface="Times New Roman" panose="02020603050405020304" pitchFamily="18" charset="0"/>
                        <a:cs typeface="Times New Roman" panose="02020603050405020304" pitchFamily="18" charset="0"/>
                      </a:rPr>
                      <m:t> </m:t>
                    </m:r>
                    <m:r>
                      <m:rPr>
                        <m:nor/>
                      </m:rPr>
                      <a:rPr lang="en-US" sz="3200" b="1" i="0" smtClean="0">
                        <a:solidFill>
                          <a:srgbClr val="0000FF"/>
                        </a:solidFill>
                        <a:latin typeface="Times New Roman" panose="02020603050405020304" pitchFamily="18" charset="0"/>
                        <a:cs typeface="Times New Roman" panose="02020603050405020304" pitchFamily="18" charset="0"/>
                      </a:rPr>
                      <m:t>3</m:t>
                    </m:r>
                    <m:r>
                      <m:rPr>
                        <m:nor/>
                      </m:rPr>
                      <a:rPr lang="vi-VN" sz="3200" b="1" i="0" smtClean="0">
                        <a:solidFill>
                          <a:srgbClr val="0000FF"/>
                        </a:solidFill>
                        <a:latin typeface="Times New Roman" panose="02020603050405020304" pitchFamily="18" charset="0"/>
                        <a:cs typeface="Times New Roman" panose="02020603050405020304" pitchFamily="18" charset="0"/>
                      </a:rPr>
                      <m:t>0</m:t>
                    </m:r>
                    <m:r>
                      <m:rPr>
                        <m:nor/>
                      </m:rPr>
                      <a:rPr lang="vi-VN" sz="3200" b="1" i="0" smtClean="0">
                        <a:solidFill>
                          <a:srgbClr val="0000FF"/>
                        </a:solidFill>
                        <a:latin typeface="Times New Roman" panose="02020603050405020304" pitchFamily="18" charset="0"/>
                        <a:cs typeface="Times New Roman" panose="02020603050405020304" pitchFamily="18" charset="0"/>
                      </a:rPr>
                      <m:t>°</m:t>
                    </m:r>
                  </m:oMath>
                </a14:m>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vi-VN" sz="3200" b="1" i="1">
                            <a:solidFill>
                              <a:srgbClr val="0000FF"/>
                            </a:solidFill>
                            <a:latin typeface="Cambria Math" panose="02040503050406030204" pitchFamily="18" charset="0"/>
                          </a:rPr>
                        </m:ctrlPr>
                      </m:accPr>
                      <m:e>
                        <m:r>
                          <m:rPr>
                            <m:nor/>
                          </m:rPr>
                          <a:rPr lang="en-US" sz="3200" b="1" i="1" smtClean="0">
                            <a:solidFill>
                              <a:srgbClr val="0000FF"/>
                            </a:solidFill>
                            <a:latin typeface="Times New Roman" panose="02020603050405020304" pitchFamily="18" charset="0"/>
                            <a:cs typeface="Times New Roman" panose="02020603050405020304" pitchFamily="18" charset="0"/>
                          </a:rPr>
                          <m:t>PNO</m:t>
                        </m:r>
                        <m:r>
                          <m:rPr>
                            <m:nor/>
                          </m:rPr>
                          <a:rPr lang="en-US" sz="3200" b="1" i="1" smtClean="0">
                            <a:solidFill>
                              <a:srgbClr val="0000FF"/>
                            </a:solidFill>
                            <a:latin typeface="Times New Roman" panose="02020603050405020304" pitchFamily="18" charset="0"/>
                            <a:cs typeface="Times New Roman" panose="02020603050405020304" pitchFamily="18" charset="0"/>
                          </a:rPr>
                          <m:t> </m:t>
                        </m:r>
                      </m:e>
                    </m:acc>
                    <m:r>
                      <m:rPr>
                        <m:nor/>
                      </m:rPr>
                      <a:rPr lang="vi-VN" sz="3200" b="1" i="0" smtClean="0">
                        <a:solidFill>
                          <a:srgbClr val="0000FF"/>
                        </a:solidFill>
                        <a:latin typeface="Times New Roman" panose="02020603050405020304" pitchFamily="18" charset="0"/>
                        <a:cs typeface="Times New Roman" panose="02020603050405020304" pitchFamily="18" charset="0"/>
                      </a:rPr>
                      <m:t>=</m:t>
                    </m:r>
                    <m:r>
                      <m:rPr>
                        <m:nor/>
                      </m:rPr>
                      <a:rPr lang="en-US" sz="3200" b="1" i="0" smtClean="0">
                        <a:solidFill>
                          <a:srgbClr val="0000FF"/>
                        </a:solidFill>
                        <a:latin typeface="Times New Roman" panose="02020603050405020304" pitchFamily="18" charset="0"/>
                        <a:cs typeface="Times New Roman" panose="02020603050405020304" pitchFamily="18" charset="0"/>
                      </a:rPr>
                      <m:t> </m:t>
                    </m:r>
                    <m:r>
                      <m:rPr>
                        <m:nor/>
                      </m:rPr>
                      <a:rPr lang="en-US" sz="3200" b="1" i="0" smtClean="0">
                        <a:solidFill>
                          <a:srgbClr val="0000FF"/>
                        </a:solidFill>
                        <a:latin typeface="Times New Roman" panose="02020603050405020304" pitchFamily="18" charset="0"/>
                        <a:cs typeface="Times New Roman" panose="02020603050405020304" pitchFamily="18" charset="0"/>
                      </a:rPr>
                      <m:t>6</m:t>
                    </m:r>
                    <m:r>
                      <m:rPr>
                        <m:nor/>
                      </m:rPr>
                      <a:rPr lang="vi-VN" sz="3200" b="1" i="0" smtClean="0">
                        <a:solidFill>
                          <a:srgbClr val="0000FF"/>
                        </a:solidFill>
                        <a:latin typeface="Times New Roman" panose="02020603050405020304" pitchFamily="18" charset="0"/>
                        <a:cs typeface="Times New Roman" panose="02020603050405020304" pitchFamily="18" charset="0"/>
                      </a:rPr>
                      <m:t>0</m:t>
                    </m:r>
                    <m:r>
                      <m:rPr>
                        <m:nor/>
                      </m:rPr>
                      <a:rPr lang="vi-VN" sz="3200" b="1" i="0" smtClean="0">
                        <a:solidFill>
                          <a:srgbClr val="0000FF"/>
                        </a:solidFill>
                        <a:latin typeface="Times New Roman" panose="02020603050405020304" pitchFamily="18" charset="0"/>
                        <a:cs typeface="Times New Roman" panose="02020603050405020304" pitchFamily="18" charset="0"/>
                      </a:rPr>
                      <m:t>°</m:t>
                    </m:r>
                  </m:oMath>
                </a14:m>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(Hình 5). Số đo của </a:t>
                </a:r>
                <a14:m>
                  <m:oMath xmlns:m="http://schemas.openxmlformats.org/officeDocument/2006/math">
                    <m:acc>
                      <m:accPr>
                        <m:chr m:val="̂"/>
                        <m:ctrlPr>
                          <a:rPr lang="vi-VN" sz="3200" b="1" i="1">
                            <a:solidFill>
                              <a:srgbClr val="0000FF"/>
                            </a:solidFill>
                            <a:latin typeface="Cambria Math" panose="02040503050406030204" pitchFamily="18" charset="0"/>
                          </a:rPr>
                        </m:ctrlPr>
                      </m:accPr>
                      <m:e>
                        <m:r>
                          <m:rPr>
                            <m:nor/>
                          </m:rPr>
                          <a:rPr lang="en-US" sz="3200" b="1" i="1" smtClean="0">
                            <a:solidFill>
                              <a:srgbClr val="0000FF"/>
                            </a:solidFill>
                            <a:latin typeface="Times New Roman" panose="02020603050405020304" pitchFamily="18" charset="0"/>
                            <a:cs typeface="Times New Roman" panose="02020603050405020304" pitchFamily="18" charset="0"/>
                          </a:rPr>
                          <m:t>QMN</m:t>
                        </m:r>
                      </m:e>
                    </m:acc>
                  </m:oMath>
                </a14:m>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là</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endParaRPr>
              </a:p>
            </p:txBody>
          </p:sp>
        </mc:Choice>
        <mc:Fallback xmlns="">
          <p:sp>
            <p:nvSpPr>
              <p:cNvPr id="47" name="Rectangle: Rounded Corners 23">
                <a:extLst>
                  <a:ext uri="{FF2B5EF4-FFF2-40B4-BE49-F238E27FC236}">
                    <a16:creationId xmlns:a16="http://schemas.microsoft.com/office/drawing/2014/main" id="{CB99B6B1-E85B-1CF4-A63A-20D81933534F}"/>
                  </a:ext>
                </a:extLst>
              </p:cNvPr>
              <p:cNvSpPr>
                <a:spLocks noRot="1" noChangeAspect="1" noMove="1" noResize="1" noEditPoints="1" noAdjustHandles="1" noChangeArrowheads="1" noChangeShapeType="1" noTextEdit="1"/>
              </p:cNvSpPr>
              <p:nvPr/>
            </p:nvSpPr>
            <p:spPr>
              <a:xfrm>
                <a:off x="846746" y="25379"/>
                <a:ext cx="10899335" cy="1448579"/>
              </a:xfrm>
              <a:prstGeom prst="roundRect">
                <a:avLst/>
              </a:prstGeom>
              <a:blipFill>
                <a:blip r:embed="rId16"/>
                <a:stretch>
                  <a:fillRect l="-783" r="-951" b="-840"/>
                </a:stretch>
              </a:blipFill>
              <a:ln>
                <a:noFill/>
              </a:ln>
            </p:spPr>
            <p:txBody>
              <a:bodyPr/>
              <a:lstStyle/>
              <a:p>
                <a:r>
                  <a:rPr lang="en-US">
                    <a:noFill/>
                  </a:rPr>
                  <a:t> </a:t>
                </a:r>
              </a:p>
            </p:txBody>
          </p:sp>
        </mc:Fallback>
      </mc:AlternateContent>
      <p:grpSp>
        <p:nvGrpSpPr>
          <p:cNvPr id="119" name="Group 66">
            <a:extLst>
              <a:ext uri="{FF2B5EF4-FFF2-40B4-BE49-F238E27FC236}">
                <a16:creationId xmlns:a16="http://schemas.microsoft.com/office/drawing/2014/main" id="{9A68C9ED-71AD-7FCB-8FE3-407D2B5D012F}"/>
              </a:ext>
            </a:extLst>
          </p:cNvPr>
          <p:cNvGrpSpPr>
            <a:grpSpLocks noChangeAspect="1"/>
          </p:cNvGrpSpPr>
          <p:nvPr/>
        </p:nvGrpSpPr>
        <p:grpSpPr bwMode="auto">
          <a:xfrm>
            <a:off x="8732993" y="1636615"/>
            <a:ext cx="2776198" cy="2656127"/>
            <a:chOff x="3077" y="1430"/>
            <a:chExt cx="1526" cy="1460"/>
          </a:xfrm>
        </p:grpSpPr>
        <p:sp>
          <p:nvSpPr>
            <p:cNvPr id="120" name="AutoShape 65">
              <a:extLst>
                <a:ext uri="{FF2B5EF4-FFF2-40B4-BE49-F238E27FC236}">
                  <a16:creationId xmlns:a16="http://schemas.microsoft.com/office/drawing/2014/main" id="{77A35426-0B9A-7B0D-2D54-44CD0BBC8ED9}"/>
                </a:ext>
              </a:extLst>
            </p:cNvPr>
            <p:cNvSpPr>
              <a:spLocks noChangeAspect="1" noChangeArrowheads="1" noTextEdit="1"/>
            </p:cNvSpPr>
            <p:nvPr/>
          </p:nvSpPr>
          <p:spPr bwMode="auto">
            <a:xfrm>
              <a:off x="3077" y="1430"/>
              <a:ext cx="1526" cy="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68">
              <a:extLst>
                <a:ext uri="{FF2B5EF4-FFF2-40B4-BE49-F238E27FC236}">
                  <a16:creationId xmlns:a16="http://schemas.microsoft.com/office/drawing/2014/main" id="{AB9B2888-2848-A997-1F61-757FBAA7D374}"/>
                </a:ext>
              </a:extLst>
            </p:cNvPr>
            <p:cNvSpPr>
              <a:spLocks/>
            </p:cNvSpPr>
            <p:nvPr/>
          </p:nvSpPr>
          <p:spPr bwMode="auto">
            <a:xfrm>
              <a:off x="3445" y="2215"/>
              <a:ext cx="10" cy="70"/>
            </a:xfrm>
            <a:custGeom>
              <a:avLst/>
              <a:gdLst>
                <a:gd name="T0" fmla="*/ 0 w 10"/>
                <a:gd name="T1" fmla="*/ 0 h 70"/>
                <a:gd name="T2" fmla="*/ 4 w 10"/>
                <a:gd name="T3" fmla="*/ 70 h 70"/>
              </a:gdLst>
              <a:ahLst/>
              <a:cxnLst>
                <a:cxn ang="0">
                  <a:pos x="T0" y="T1"/>
                </a:cxn>
                <a:cxn ang="0">
                  <a:pos x="T2" y="T3"/>
                </a:cxn>
              </a:cxnLst>
              <a:rect l="0" t="0" r="r" b="b"/>
              <a:pathLst>
                <a:path w="10" h="70">
                  <a:moveTo>
                    <a:pt x="0" y="0"/>
                  </a:moveTo>
                  <a:cubicBezTo>
                    <a:pt x="9" y="22"/>
                    <a:pt x="10" y="46"/>
                    <a:pt x="4" y="70"/>
                  </a:cubicBezTo>
                </a:path>
              </a:pathLst>
            </a:custGeom>
            <a:noFill/>
            <a:ln w="95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Oval 69">
              <a:extLst>
                <a:ext uri="{FF2B5EF4-FFF2-40B4-BE49-F238E27FC236}">
                  <a16:creationId xmlns:a16="http://schemas.microsoft.com/office/drawing/2014/main" id="{A6C01FE4-659A-E955-9F7A-5372B9DC0B98}"/>
                </a:ext>
              </a:extLst>
            </p:cNvPr>
            <p:cNvSpPr>
              <a:spLocks noChangeArrowheads="1"/>
            </p:cNvSpPr>
            <p:nvPr/>
          </p:nvSpPr>
          <p:spPr bwMode="auto">
            <a:xfrm>
              <a:off x="3299" y="1514"/>
              <a:ext cx="1106" cy="1106"/>
            </a:xfrm>
            <a:prstGeom prst="ellipse">
              <a:avLst/>
            </a:prstGeom>
            <a:noFill/>
            <a:ln w="28575" cap="flat">
              <a:solidFill>
                <a:srgbClr val="FDFDF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70">
              <a:extLst>
                <a:ext uri="{FF2B5EF4-FFF2-40B4-BE49-F238E27FC236}">
                  <a16:creationId xmlns:a16="http://schemas.microsoft.com/office/drawing/2014/main" id="{4AC65614-8203-EA7B-D5C8-038EFF67C523}"/>
                </a:ext>
              </a:extLst>
            </p:cNvPr>
            <p:cNvSpPr>
              <a:spLocks noChangeShapeType="1"/>
            </p:cNvSpPr>
            <p:nvPr/>
          </p:nvSpPr>
          <p:spPr bwMode="auto">
            <a:xfrm flipH="1" flipV="1">
              <a:off x="3332" y="2256"/>
              <a:ext cx="892" cy="219"/>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71">
              <a:extLst>
                <a:ext uri="{FF2B5EF4-FFF2-40B4-BE49-F238E27FC236}">
                  <a16:creationId xmlns:a16="http://schemas.microsoft.com/office/drawing/2014/main" id="{E31EC6C7-8D30-0517-95F7-5B69C3F03BC8}"/>
                </a:ext>
              </a:extLst>
            </p:cNvPr>
            <p:cNvSpPr>
              <a:spLocks noChangeShapeType="1"/>
            </p:cNvSpPr>
            <p:nvPr/>
          </p:nvSpPr>
          <p:spPr bwMode="auto">
            <a:xfrm flipV="1">
              <a:off x="3332" y="1658"/>
              <a:ext cx="148" cy="59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72">
              <a:extLst>
                <a:ext uri="{FF2B5EF4-FFF2-40B4-BE49-F238E27FC236}">
                  <a16:creationId xmlns:a16="http://schemas.microsoft.com/office/drawing/2014/main" id="{CBEBE042-86F3-D507-ACCC-371CA271AA75}"/>
                </a:ext>
              </a:extLst>
            </p:cNvPr>
            <p:cNvSpPr>
              <a:spLocks noChangeShapeType="1"/>
            </p:cNvSpPr>
            <p:nvPr/>
          </p:nvSpPr>
          <p:spPr bwMode="auto">
            <a:xfrm flipV="1">
              <a:off x="3332" y="2067"/>
              <a:ext cx="520" cy="18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Freeform 73">
              <a:extLst>
                <a:ext uri="{FF2B5EF4-FFF2-40B4-BE49-F238E27FC236}">
                  <a16:creationId xmlns:a16="http://schemas.microsoft.com/office/drawing/2014/main" id="{E38A0009-21F7-909F-F838-73889A33AD42}"/>
                </a:ext>
              </a:extLst>
            </p:cNvPr>
            <p:cNvSpPr>
              <a:spLocks noEditPoints="1"/>
            </p:cNvSpPr>
            <p:nvPr/>
          </p:nvSpPr>
          <p:spPr bwMode="auto">
            <a:xfrm>
              <a:off x="3845" y="2061"/>
              <a:ext cx="386" cy="421"/>
            </a:xfrm>
            <a:custGeom>
              <a:avLst/>
              <a:gdLst>
                <a:gd name="T0" fmla="*/ 14 w 386"/>
                <a:gd name="T1" fmla="*/ 0 h 421"/>
                <a:gd name="T2" fmla="*/ 87 w 386"/>
                <a:gd name="T3" fmla="*/ 80 h 421"/>
                <a:gd name="T4" fmla="*/ 73 w 386"/>
                <a:gd name="T5" fmla="*/ 92 h 421"/>
                <a:gd name="T6" fmla="*/ 0 w 386"/>
                <a:gd name="T7" fmla="*/ 12 h 421"/>
                <a:gd name="T8" fmla="*/ 14 w 386"/>
                <a:gd name="T9" fmla="*/ 0 h 421"/>
                <a:gd name="T10" fmla="*/ 135 w 386"/>
                <a:gd name="T11" fmla="*/ 133 h 421"/>
                <a:gd name="T12" fmla="*/ 208 w 386"/>
                <a:gd name="T13" fmla="*/ 213 h 421"/>
                <a:gd name="T14" fmla="*/ 195 w 386"/>
                <a:gd name="T15" fmla="*/ 225 h 421"/>
                <a:gd name="T16" fmla="*/ 122 w 386"/>
                <a:gd name="T17" fmla="*/ 145 h 421"/>
                <a:gd name="T18" fmla="*/ 135 w 386"/>
                <a:gd name="T19" fmla="*/ 133 h 421"/>
                <a:gd name="T20" fmla="*/ 257 w 386"/>
                <a:gd name="T21" fmla="*/ 266 h 421"/>
                <a:gd name="T22" fmla="*/ 329 w 386"/>
                <a:gd name="T23" fmla="*/ 346 h 421"/>
                <a:gd name="T24" fmla="*/ 316 w 386"/>
                <a:gd name="T25" fmla="*/ 358 h 421"/>
                <a:gd name="T26" fmla="*/ 243 w 386"/>
                <a:gd name="T27" fmla="*/ 278 h 421"/>
                <a:gd name="T28" fmla="*/ 257 w 386"/>
                <a:gd name="T29" fmla="*/ 266 h 421"/>
                <a:gd name="T30" fmla="*/ 378 w 386"/>
                <a:gd name="T31" fmla="*/ 399 h 421"/>
                <a:gd name="T32" fmla="*/ 386 w 386"/>
                <a:gd name="T33" fmla="*/ 408 h 421"/>
                <a:gd name="T34" fmla="*/ 373 w 386"/>
                <a:gd name="T35" fmla="*/ 421 h 421"/>
                <a:gd name="T36" fmla="*/ 365 w 386"/>
                <a:gd name="T37" fmla="*/ 411 h 421"/>
                <a:gd name="T38" fmla="*/ 378 w 386"/>
                <a:gd name="T39" fmla="*/ 39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6" h="421">
                  <a:moveTo>
                    <a:pt x="14" y="0"/>
                  </a:moveTo>
                  <a:lnTo>
                    <a:pt x="87" y="80"/>
                  </a:lnTo>
                  <a:lnTo>
                    <a:pt x="73" y="92"/>
                  </a:lnTo>
                  <a:lnTo>
                    <a:pt x="0" y="12"/>
                  </a:lnTo>
                  <a:lnTo>
                    <a:pt x="14" y="0"/>
                  </a:lnTo>
                  <a:close/>
                  <a:moveTo>
                    <a:pt x="135" y="133"/>
                  </a:moveTo>
                  <a:lnTo>
                    <a:pt x="208" y="213"/>
                  </a:lnTo>
                  <a:lnTo>
                    <a:pt x="195" y="225"/>
                  </a:lnTo>
                  <a:lnTo>
                    <a:pt x="122" y="145"/>
                  </a:lnTo>
                  <a:lnTo>
                    <a:pt x="135" y="133"/>
                  </a:lnTo>
                  <a:close/>
                  <a:moveTo>
                    <a:pt x="257" y="266"/>
                  </a:moveTo>
                  <a:lnTo>
                    <a:pt x="329" y="346"/>
                  </a:lnTo>
                  <a:lnTo>
                    <a:pt x="316" y="358"/>
                  </a:lnTo>
                  <a:lnTo>
                    <a:pt x="243" y="278"/>
                  </a:lnTo>
                  <a:lnTo>
                    <a:pt x="257" y="266"/>
                  </a:lnTo>
                  <a:close/>
                  <a:moveTo>
                    <a:pt x="378" y="399"/>
                  </a:moveTo>
                  <a:lnTo>
                    <a:pt x="386" y="408"/>
                  </a:lnTo>
                  <a:lnTo>
                    <a:pt x="373" y="421"/>
                  </a:lnTo>
                  <a:lnTo>
                    <a:pt x="365" y="411"/>
                  </a:lnTo>
                  <a:lnTo>
                    <a:pt x="378" y="399"/>
                  </a:lnTo>
                  <a:close/>
                </a:path>
              </a:pathLst>
            </a:custGeom>
            <a:solidFill>
              <a:srgbClr val="FFFFFF"/>
            </a:solidFill>
            <a:ln w="1588" cap="flat">
              <a:solidFill>
                <a:srgbClr val="FFFFFF"/>
              </a:solidFill>
              <a:prstDash val="solid"/>
              <a:bevel/>
              <a:headEnd/>
              <a:tailEnd/>
            </a:ln>
          </p:spPr>
          <p:txBody>
            <a:bodyPr vert="horz" wrap="square" lIns="91440" tIns="45720" rIns="91440" bIns="45720" numCol="1" anchor="t" anchorCtr="0" compatLnSpc="1">
              <a:prstTxWarp prst="textNoShape">
                <a:avLst/>
              </a:prstTxWarp>
            </a:bodyPr>
            <a:lstStyle/>
            <a:p>
              <a:endParaRPr lang="en-US" sz="2400"/>
            </a:p>
          </p:txBody>
        </p:sp>
        <p:sp>
          <p:nvSpPr>
            <p:cNvPr id="127" name="Line 74">
              <a:extLst>
                <a:ext uri="{FF2B5EF4-FFF2-40B4-BE49-F238E27FC236}">
                  <a16:creationId xmlns:a16="http://schemas.microsoft.com/office/drawing/2014/main" id="{4EAD853D-1EEA-C1E9-378F-4A05C61485CE}"/>
                </a:ext>
              </a:extLst>
            </p:cNvPr>
            <p:cNvSpPr>
              <a:spLocks noChangeShapeType="1"/>
            </p:cNvSpPr>
            <p:nvPr/>
          </p:nvSpPr>
          <p:spPr bwMode="auto">
            <a:xfrm flipV="1">
              <a:off x="3332" y="1878"/>
              <a:ext cx="1040" cy="37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Line 75">
              <a:extLst>
                <a:ext uri="{FF2B5EF4-FFF2-40B4-BE49-F238E27FC236}">
                  <a16:creationId xmlns:a16="http://schemas.microsoft.com/office/drawing/2014/main" id="{720AEC09-6955-7F1D-53CC-443FABFBFB30}"/>
                </a:ext>
              </a:extLst>
            </p:cNvPr>
            <p:cNvSpPr>
              <a:spLocks noChangeShapeType="1"/>
            </p:cNvSpPr>
            <p:nvPr/>
          </p:nvSpPr>
          <p:spPr bwMode="auto">
            <a:xfrm>
              <a:off x="3480" y="1658"/>
              <a:ext cx="892" cy="220"/>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Line 76">
              <a:extLst>
                <a:ext uri="{FF2B5EF4-FFF2-40B4-BE49-F238E27FC236}">
                  <a16:creationId xmlns:a16="http://schemas.microsoft.com/office/drawing/2014/main" id="{DE6B9C63-2117-7F41-1EE5-1FF7F5692FE9}"/>
                </a:ext>
              </a:extLst>
            </p:cNvPr>
            <p:cNvSpPr>
              <a:spLocks noChangeShapeType="1"/>
            </p:cNvSpPr>
            <p:nvPr/>
          </p:nvSpPr>
          <p:spPr bwMode="auto">
            <a:xfrm flipH="1">
              <a:off x="4224" y="1878"/>
              <a:ext cx="148" cy="597"/>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Rectangle 77">
              <a:extLst>
                <a:ext uri="{FF2B5EF4-FFF2-40B4-BE49-F238E27FC236}">
                  <a16:creationId xmlns:a16="http://schemas.microsoft.com/office/drawing/2014/main" id="{A496CCFD-836F-3882-406F-166ADF53C8ED}"/>
                </a:ext>
              </a:extLst>
            </p:cNvPr>
            <p:cNvSpPr>
              <a:spLocks noChangeArrowheads="1"/>
            </p:cNvSpPr>
            <p:nvPr/>
          </p:nvSpPr>
          <p:spPr bwMode="auto">
            <a:xfrm>
              <a:off x="3780" y="1865"/>
              <a:ext cx="122"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CFCFC"/>
                  </a:solidFill>
                  <a:effectLst/>
                  <a:latin typeface="Times New Roman" panose="02020603050405020304" pitchFamily="18" charset="0"/>
                </a:rPr>
                <a:t>O</a:t>
              </a:r>
              <a:endParaRPr kumimoji="0" lang="en-US" altLang="en-US" sz="2400" b="0" i="0" u="none" strike="noStrike" cap="none" normalizeH="0" baseline="0" dirty="0">
                <a:ln>
                  <a:noFill/>
                </a:ln>
                <a:solidFill>
                  <a:schemeClr val="tx1"/>
                </a:solidFill>
                <a:effectLst/>
              </a:endParaRPr>
            </a:p>
          </p:txBody>
        </p:sp>
        <p:sp>
          <p:nvSpPr>
            <p:cNvPr id="131" name="Rectangle 78">
              <a:extLst>
                <a:ext uri="{FF2B5EF4-FFF2-40B4-BE49-F238E27FC236}">
                  <a16:creationId xmlns:a16="http://schemas.microsoft.com/office/drawing/2014/main" id="{A4B6EF9C-7D89-3F87-53D4-1DAC746340BE}"/>
                </a:ext>
              </a:extLst>
            </p:cNvPr>
            <p:cNvSpPr>
              <a:spLocks noChangeArrowheads="1"/>
            </p:cNvSpPr>
            <p:nvPr/>
          </p:nvSpPr>
          <p:spPr bwMode="auto">
            <a:xfrm>
              <a:off x="3162" y="2230"/>
              <a:ext cx="122"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FFFFF"/>
                  </a:solidFill>
                  <a:effectLst/>
                  <a:latin typeface="Times New Roman" panose="02020603050405020304" pitchFamily="18" charset="0"/>
                </a:rPr>
                <a:t>Q</a:t>
              </a:r>
              <a:endParaRPr kumimoji="0" lang="en-US" altLang="en-US" sz="2400" b="0" i="0" u="none" strike="noStrike" cap="none" normalizeH="0" baseline="0" dirty="0">
                <a:ln>
                  <a:noFill/>
                </a:ln>
                <a:solidFill>
                  <a:schemeClr val="tx1"/>
                </a:solidFill>
                <a:effectLst/>
              </a:endParaRPr>
            </a:p>
          </p:txBody>
        </p:sp>
        <p:sp>
          <p:nvSpPr>
            <p:cNvPr id="132" name="Rectangle 79">
              <a:extLst>
                <a:ext uri="{FF2B5EF4-FFF2-40B4-BE49-F238E27FC236}">
                  <a16:creationId xmlns:a16="http://schemas.microsoft.com/office/drawing/2014/main" id="{34DECD5D-19E4-0D61-E824-8F43E9B92DB9}"/>
                </a:ext>
              </a:extLst>
            </p:cNvPr>
            <p:cNvSpPr>
              <a:spLocks noChangeArrowheads="1"/>
            </p:cNvSpPr>
            <p:nvPr/>
          </p:nvSpPr>
          <p:spPr bwMode="auto">
            <a:xfrm>
              <a:off x="3354" y="1503"/>
              <a:ext cx="141"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M</a:t>
              </a:r>
              <a:endParaRPr kumimoji="0" lang="en-US" altLang="en-US" sz="2400" b="0" i="0" u="none" strike="noStrike" cap="none" normalizeH="0" baseline="0">
                <a:ln>
                  <a:noFill/>
                </a:ln>
                <a:solidFill>
                  <a:schemeClr val="tx1"/>
                </a:solidFill>
                <a:effectLst/>
              </a:endParaRPr>
            </a:p>
          </p:txBody>
        </p:sp>
        <p:sp>
          <p:nvSpPr>
            <p:cNvPr id="133" name="Rectangle 80">
              <a:extLst>
                <a:ext uri="{FF2B5EF4-FFF2-40B4-BE49-F238E27FC236}">
                  <a16:creationId xmlns:a16="http://schemas.microsoft.com/office/drawing/2014/main" id="{EF3F3631-52F6-5855-E086-FCEFCE5CC1FC}"/>
                </a:ext>
              </a:extLst>
            </p:cNvPr>
            <p:cNvSpPr>
              <a:spLocks noChangeArrowheads="1"/>
            </p:cNvSpPr>
            <p:nvPr/>
          </p:nvSpPr>
          <p:spPr bwMode="auto">
            <a:xfrm>
              <a:off x="4428" y="1755"/>
              <a:ext cx="11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DFDFD"/>
                  </a:solidFill>
                  <a:effectLst/>
                  <a:latin typeface="Times New Roman" panose="02020603050405020304" pitchFamily="18" charset="0"/>
                </a:rPr>
                <a:t>N</a:t>
              </a:r>
              <a:endParaRPr kumimoji="0" lang="en-US" altLang="en-US" sz="2400" b="0" i="0" u="none" strike="noStrike" cap="none" normalizeH="0" baseline="0" dirty="0">
                <a:ln>
                  <a:noFill/>
                </a:ln>
                <a:solidFill>
                  <a:schemeClr val="tx1"/>
                </a:solidFill>
                <a:effectLst/>
              </a:endParaRPr>
            </a:p>
          </p:txBody>
        </p:sp>
        <p:sp>
          <p:nvSpPr>
            <p:cNvPr id="134" name="Rectangle 81">
              <a:extLst>
                <a:ext uri="{FF2B5EF4-FFF2-40B4-BE49-F238E27FC236}">
                  <a16:creationId xmlns:a16="http://schemas.microsoft.com/office/drawing/2014/main" id="{156CB938-30AD-C8F5-7616-106C6234038D}"/>
                </a:ext>
              </a:extLst>
            </p:cNvPr>
            <p:cNvSpPr>
              <a:spLocks noChangeArrowheads="1"/>
            </p:cNvSpPr>
            <p:nvPr/>
          </p:nvSpPr>
          <p:spPr bwMode="auto">
            <a:xfrm>
              <a:off x="4284" y="2488"/>
              <a:ext cx="1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P</a:t>
              </a:r>
              <a:endParaRPr kumimoji="0" lang="en-US" altLang="en-US" sz="2400" b="0" i="0" u="none" strike="noStrike" cap="none" normalizeH="0" baseline="0">
                <a:ln>
                  <a:noFill/>
                </a:ln>
                <a:solidFill>
                  <a:schemeClr val="tx1"/>
                </a:solidFill>
                <a:effectLst/>
              </a:endParaRPr>
            </a:p>
          </p:txBody>
        </p:sp>
        <p:grpSp>
          <p:nvGrpSpPr>
            <p:cNvPr id="135" name="Group 84">
              <a:extLst>
                <a:ext uri="{FF2B5EF4-FFF2-40B4-BE49-F238E27FC236}">
                  <a16:creationId xmlns:a16="http://schemas.microsoft.com/office/drawing/2014/main" id="{1C1CFF07-30C7-751E-F836-903F8C485B41}"/>
                </a:ext>
              </a:extLst>
            </p:cNvPr>
            <p:cNvGrpSpPr>
              <a:grpSpLocks/>
            </p:cNvGrpSpPr>
            <p:nvPr/>
          </p:nvGrpSpPr>
          <p:grpSpPr bwMode="auto">
            <a:xfrm>
              <a:off x="4163" y="1947"/>
              <a:ext cx="145" cy="167"/>
              <a:chOff x="4163" y="1947"/>
              <a:chExt cx="145" cy="167"/>
            </a:xfrm>
          </p:grpSpPr>
          <p:sp>
            <p:nvSpPr>
              <p:cNvPr id="155" name="Rectangle 82">
                <a:extLst>
                  <a:ext uri="{FF2B5EF4-FFF2-40B4-BE49-F238E27FC236}">
                    <a16:creationId xmlns:a16="http://schemas.microsoft.com/office/drawing/2014/main" id="{FDFBA341-4129-82CC-65D8-5B8ADE9D2031}"/>
                  </a:ext>
                </a:extLst>
              </p:cNvPr>
              <p:cNvSpPr>
                <a:spLocks noChangeArrowheads="1"/>
              </p:cNvSpPr>
              <p:nvPr/>
            </p:nvSpPr>
            <p:spPr bwMode="auto">
              <a:xfrm>
                <a:off x="4163" y="1979"/>
                <a:ext cx="11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Times New Roman" panose="02020603050405020304" pitchFamily="18" charset="0"/>
                  </a:rPr>
                  <a:t>60</a:t>
                </a:r>
                <a:endParaRPr kumimoji="0" lang="en-US" altLang="en-US" sz="1600" b="0" i="0" u="none" strike="noStrike" cap="none" normalizeH="0" baseline="0" dirty="0">
                  <a:ln>
                    <a:noFill/>
                  </a:ln>
                  <a:solidFill>
                    <a:schemeClr val="tx1"/>
                  </a:solidFill>
                  <a:effectLst/>
                </a:endParaRPr>
              </a:p>
            </p:txBody>
          </p:sp>
          <p:sp>
            <p:nvSpPr>
              <p:cNvPr id="156" name="Rectangle 83">
                <a:extLst>
                  <a:ext uri="{FF2B5EF4-FFF2-40B4-BE49-F238E27FC236}">
                    <a16:creationId xmlns:a16="http://schemas.microsoft.com/office/drawing/2014/main" id="{F511C298-E975-12C1-4FF3-2D7B89508295}"/>
                  </a:ext>
                </a:extLst>
              </p:cNvPr>
              <p:cNvSpPr>
                <a:spLocks noChangeArrowheads="1"/>
              </p:cNvSpPr>
              <p:nvPr/>
            </p:nvSpPr>
            <p:spPr bwMode="auto">
              <a:xfrm>
                <a:off x="4268" y="1947"/>
                <a:ext cx="40"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Times New Roman" panose="02020603050405020304" pitchFamily="18" charset="0"/>
                  </a:rPr>
                  <a:t>°</a:t>
                </a:r>
                <a:endParaRPr kumimoji="0" lang="en-US" altLang="en-US" sz="1400" b="0" i="0" u="none" strike="noStrike" cap="none" normalizeH="0" baseline="0">
                  <a:ln>
                    <a:noFill/>
                  </a:ln>
                  <a:solidFill>
                    <a:schemeClr val="tx1"/>
                  </a:solidFill>
                  <a:effectLst/>
                </a:endParaRPr>
              </a:p>
            </p:txBody>
          </p:sp>
        </p:grpSp>
        <p:grpSp>
          <p:nvGrpSpPr>
            <p:cNvPr id="136" name="Group 87">
              <a:extLst>
                <a:ext uri="{FF2B5EF4-FFF2-40B4-BE49-F238E27FC236}">
                  <a16:creationId xmlns:a16="http://schemas.microsoft.com/office/drawing/2014/main" id="{04DC1312-AD77-F9ED-336C-6F79AB3A752B}"/>
                </a:ext>
              </a:extLst>
            </p:cNvPr>
            <p:cNvGrpSpPr>
              <a:grpSpLocks/>
            </p:cNvGrpSpPr>
            <p:nvPr/>
          </p:nvGrpSpPr>
          <p:grpSpPr bwMode="auto">
            <a:xfrm>
              <a:off x="3546" y="2142"/>
              <a:ext cx="174" cy="167"/>
              <a:chOff x="3546" y="2142"/>
              <a:chExt cx="174" cy="167"/>
            </a:xfrm>
          </p:grpSpPr>
          <p:sp>
            <p:nvSpPr>
              <p:cNvPr id="153" name="Rectangle 85">
                <a:extLst>
                  <a:ext uri="{FF2B5EF4-FFF2-40B4-BE49-F238E27FC236}">
                    <a16:creationId xmlns:a16="http://schemas.microsoft.com/office/drawing/2014/main" id="{EC0CDCEE-A660-0ACE-9162-04231E406A03}"/>
                  </a:ext>
                </a:extLst>
              </p:cNvPr>
              <p:cNvSpPr>
                <a:spLocks noChangeArrowheads="1"/>
              </p:cNvSpPr>
              <p:nvPr/>
            </p:nvSpPr>
            <p:spPr bwMode="auto">
              <a:xfrm>
                <a:off x="3546" y="2174"/>
                <a:ext cx="11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Times New Roman" panose="02020603050405020304" pitchFamily="18" charset="0"/>
                  </a:rPr>
                  <a:t>30</a:t>
                </a:r>
                <a:endParaRPr kumimoji="0" lang="en-US" altLang="en-US" sz="1600" b="0" i="0" u="none" strike="noStrike" cap="none" normalizeH="0" baseline="0" dirty="0">
                  <a:ln>
                    <a:noFill/>
                  </a:ln>
                  <a:solidFill>
                    <a:schemeClr val="tx1"/>
                  </a:solidFill>
                  <a:effectLst/>
                </a:endParaRPr>
              </a:p>
            </p:txBody>
          </p:sp>
          <p:sp>
            <p:nvSpPr>
              <p:cNvPr id="154" name="Rectangle 86">
                <a:extLst>
                  <a:ext uri="{FF2B5EF4-FFF2-40B4-BE49-F238E27FC236}">
                    <a16:creationId xmlns:a16="http://schemas.microsoft.com/office/drawing/2014/main" id="{AD88D1DF-701C-CCDF-6EE6-E7F7FC1EFA48}"/>
                  </a:ext>
                </a:extLst>
              </p:cNvPr>
              <p:cNvSpPr>
                <a:spLocks noChangeArrowheads="1"/>
              </p:cNvSpPr>
              <p:nvPr/>
            </p:nvSpPr>
            <p:spPr bwMode="auto">
              <a:xfrm>
                <a:off x="3675" y="2142"/>
                <a:ext cx="4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Times New Roman" panose="02020603050405020304" pitchFamily="18" charset="0"/>
                  </a:rPr>
                  <a:t>°</a:t>
                </a:r>
                <a:endParaRPr kumimoji="0" lang="en-US" altLang="en-US" sz="1600" b="0" i="0" u="none" strike="noStrike" cap="none" normalizeH="0" baseline="0" dirty="0">
                  <a:ln>
                    <a:noFill/>
                  </a:ln>
                  <a:solidFill>
                    <a:schemeClr val="tx1"/>
                  </a:solidFill>
                  <a:effectLst/>
                </a:endParaRPr>
              </a:p>
            </p:txBody>
          </p:sp>
        </p:grpSp>
        <p:sp>
          <p:nvSpPr>
            <p:cNvPr id="137" name="Rectangle 88">
              <a:extLst>
                <a:ext uri="{FF2B5EF4-FFF2-40B4-BE49-F238E27FC236}">
                  <a16:creationId xmlns:a16="http://schemas.microsoft.com/office/drawing/2014/main" id="{52F92335-EDAD-7F76-F704-7F0957ACBFB5}"/>
                </a:ext>
              </a:extLst>
            </p:cNvPr>
            <p:cNvSpPr>
              <a:spLocks noChangeArrowheads="1"/>
            </p:cNvSpPr>
            <p:nvPr/>
          </p:nvSpPr>
          <p:spPr bwMode="auto">
            <a:xfrm>
              <a:off x="3678" y="2716"/>
              <a:ext cx="37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a:ln>
                    <a:noFill/>
                  </a:ln>
                  <a:solidFill>
                    <a:srgbClr val="FFFFFF"/>
                  </a:solidFill>
                  <a:effectLst/>
                  <a:latin typeface="Times New Roman" panose="02020603050405020304" pitchFamily="18" charset="0"/>
                </a:rPr>
                <a:t>Hình</a:t>
              </a:r>
              <a:r>
                <a:rPr kumimoji="0" lang="en-US" altLang="en-US" b="1" i="0" u="none" strike="noStrike" cap="none" normalizeH="0" baseline="0" dirty="0">
                  <a:ln>
                    <a:noFill/>
                  </a:ln>
                  <a:solidFill>
                    <a:srgbClr val="FFFFFF"/>
                  </a:solidFill>
                  <a:effectLst/>
                  <a:latin typeface="Times New Roman" panose="02020603050405020304" pitchFamily="18" charset="0"/>
                </a:rPr>
                <a:t> 5</a:t>
              </a:r>
              <a:endParaRPr kumimoji="0" lang="en-US" altLang="en-US" b="0" i="0" u="none" strike="noStrike" cap="none" normalizeH="0" baseline="0" dirty="0">
                <a:ln>
                  <a:noFill/>
                </a:ln>
                <a:solidFill>
                  <a:schemeClr val="tx1"/>
                </a:solidFill>
                <a:effectLst/>
              </a:endParaRPr>
            </a:p>
          </p:txBody>
        </p:sp>
        <p:grpSp>
          <p:nvGrpSpPr>
            <p:cNvPr id="138" name="Group 91">
              <a:extLst>
                <a:ext uri="{FF2B5EF4-FFF2-40B4-BE49-F238E27FC236}">
                  <a16:creationId xmlns:a16="http://schemas.microsoft.com/office/drawing/2014/main" id="{D97397C2-9C19-5599-5435-D9A13A51DD8E}"/>
                </a:ext>
              </a:extLst>
            </p:cNvPr>
            <p:cNvGrpSpPr>
              <a:grpSpLocks/>
            </p:cNvGrpSpPr>
            <p:nvPr/>
          </p:nvGrpSpPr>
          <p:grpSpPr bwMode="auto">
            <a:xfrm>
              <a:off x="4360" y="1866"/>
              <a:ext cx="24" cy="24"/>
              <a:chOff x="4360" y="1866"/>
              <a:chExt cx="24" cy="24"/>
            </a:xfrm>
          </p:grpSpPr>
          <p:sp>
            <p:nvSpPr>
              <p:cNvPr id="151" name="Oval 89">
                <a:extLst>
                  <a:ext uri="{FF2B5EF4-FFF2-40B4-BE49-F238E27FC236}">
                    <a16:creationId xmlns:a16="http://schemas.microsoft.com/office/drawing/2014/main" id="{9FC22083-6E6E-9832-83B8-0978574472C6}"/>
                  </a:ext>
                </a:extLst>
              </p:cNvPr>
              <p:cNvSpPr>
                <a:spLocks noChangeArrowheads="1"/>
              </p:cNvSpPr>
              <p:nvPr/>
            </p:nvSpPr>
            <p:spPr bwMode="auto">
              <a:xfrm>
                <a:off x="4360" y="1866"/>
                <a:ext cx="24" cy="24"/>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Oval 90">
                <a:extLst>
                  <a:ext uri="{FF2B5EF4-FFF2-40B4-BE49-F238E27FC236}">
                    <a16:creationId xmlns:a16="http://schemas.microsoft.com/office/drawing/2014/main" id="{28811539-FDDC-AC0B-52DB-776B20C457C9}"/>
                  </a:ext>
                </a:extLst>
              </p:cNvPr>
              <p:cNvSpPr>
                <a:spLocks noChangeArrowheads="1"/>
              </p:cNvSpPr>
              <p:nvPr/>
            </p:nvSpPr>
            <p:spPr bwMode="auto">
              <a:xfrm>
                <a:off x="4360" y="1866"/>
                <a:ext cx="24" cy="24"/>
              </a:xfrm>
              <a:prstGeom prst="ellipse">
                <a:avLst/>
              </a:prstGeom>
              <a:noFill/>
              <a:ln w="95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9" name="Group 94">
              <a:extLst>
                <a:ext uri="{FF2B5EF4-FFF2-40B4-BE49-F238E27FC236}">
                  <a16:creationId xmlns:a16="http://schemas.microsoft.com/office/drawing/2014/main" id="{EF6CE7F6-07C0-0EC1-6868-F91C323B3D66}"/>
                </a:ext>
              </a:extLst>
            </p:cNvPr>
            <p:cNvGrpSpPr>
              <a:grpSpLocks/>
            </p:cNvGrpSpPr>
            <p:nvPr/>
          </p:nvGrpSpPr>
          <p:grpSpPr bwMode="auto">
            <a:xfrm>
              <a:off x="3456" y="1634"/>
              <a:ext cx="48" cy="48"/>
              <a:chOff x="3456" y="1634"/>
              <a:chExt cx="48" cy="48"/>
            </a:xfrm>
          </p:grpSpPr>
          <p:sp>
            <p:nvSpPr>
              <p:cNvPr id="149" name="Oval 92">
                <a:extLst>
                  <a:ext uri="{FF2B5EF4-FFF2-40B4-BE49-F238E27FC236}">
                    <a16:creationId xmlns:a16="http://schemas.microsoft.com/office/drawing/2014/main" id="{1B0F4454-8E70-167C-30AE-642EE3E196BE}"/>
                  </a:ext>
                </a:extLst>
              </p:cNvPr>
              <p:cNvSpPr>
                <a:spLocks noChangeArrowheads="1"/>
              </p:cNvSpPr>
              <p:nvPr/>
            </p:nvSpPr>
            <p:spPr bwMode="auto">
              <a:xfrm>
                <a:off x="3456" y="1634"/>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Oval 93">
                <a:extLst>
                  <a:ext uri="{FF2B5EF4-FFF2-40B4-BE49-F238E27FC236}">
                    <a16:creationId xmlns:a16="http://schemas.microsoft.com/office/drawing/2014/main" id="{DB1054E2-0D28-4E98-8148-FB8B46453976}"/>
                  </a:ext>
                </a:extLst>
              </p:cNvPr>
              <p:cNvSpPr>
                <a:spLocks noChangeArrowheads="1"/>
              </p:cNvSpPr>
              <p:nvPr/>
            </p:nvSpPr>
            <p:spPr bwMode="auto">
              <a:xfrm>
                <a:off x="3456" y="163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0" name="Group 97">
              <a:extLst>
                <a:ext uri="{FF2B5EF4-FFF2-40B4-BE49-F238E27FC236}">
                  <a16:creationId xmlns:a16="http://schemas.microsoft.com/office/drawing/2014/main" id="{E2405CB6-A7BE-C7C2-CAF4-5DD94DC62377}"/>
                </a:ext>
              </a:extLst>
            </p:cNvPr>
            <p:cNvGrpSpPr>
              <a:grpSpLocks/>
            </p:cNvGrpSpPr>
            <p:nvPr/>
          </p:nvGrpSpPr>
          <p:grpSpPr bwMode="auto">
            <a:xfrm>
              <a:off x="4200" y="2451"/>
              <a:ext cx="49" cy="48"/>
              <a:chOff x="4200" y="2451"/>
              <a:chExt cx="49" cy="48"/>
            </a:xfrm>
          </p:grpSpPr>
          <p:sp>
            <p:nvSpPr>
              <p:cNvPr id="147" name="Oval 95">
                <a:extLst>
                  <a:ext uri="{FF2B5EF4-FFF2-40B4-BE49-F238E27FC236}">
                    <a16:creationId xmlns:a16="http://schemas.microsoft.com/office/drawing/2014/main" id="{4C2CF96C-E5EF-6758-6DCB-CB8CBCBC86AC}"/>
                  </a:ext>
                </a:extLst>
              </p:cNvPr>
              <p:cNvSpPr>
                <a:spLocks noChangeArrowheads="1"/>
              </p:cNvSpPr>
              <p:nvPr/>
            </p:nvSpPr>
            <p:spPr bwMode="auto">
              <a:xfrm>
                <a:off x="4200" y="2451"/>
                <a:ext cx="49"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Oval 96">
                <a:extLst>
                  <a:ext uri="{FF2B5EF4-FFF2-40B4-BE49-F238E27FC236}">
                    <a16:creationId xmlns:a16="http://schemas.microsoft.com/office/drawing/2014/main" id="{3155FB13-2E6A-60E7-01BE-6664A9B04080}"/>
                  </a:ext>
                </a:extLst>
              </p:cNvPr>
              <p:cNvSpPr>
                <a:spLocks noChangeArrowheads="1"/>
              </p:cNvSpPr>
              <p:nvPr/>
            </p:nvSpPr>
            <p:spPr bwMode="auto">
              <a:xfrm>
                <a:off x="4200" y="2451"/>
                <a:ext cx="49"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00">
              <a:extLst>
                <a:ext uri="{FF2B5EF4-FFF2-40B4-BE49-F238E27FC236}">
                  <a16:creationId xmlns:a16="http://schemas.microsoft.com/office/drawing/2014/main" id="{95E2B31F-64C8-256F-04D5-76B209221C88}"/>
                </a:ext>
              </a:extLst>
            </p:cNvPr>
            <p:cNvGrpSpPr>
              <a:grpSpLocks/>
            </p:cNvGrpSpPr>
            <p:nvPr/>
          </p:nvGrpSpPr>
          <p:grpSpPr bwMode="auto">
            <a:xfrm>
              <a:off x="3828" y="2043"/>
              <a:ext cx="48" cy="48"/>
              <a:chOff x="3828" y="2043"/>
              <a:chExt cx="48" cy="48"/>
            </a:xfrm>
          </p:grpSpPr>
          <p:sp>
            <p:nvSpPr>
              <p:cNvPr id="145" name="Oval 98">
                <a:extLst>
                  <a:ext uri="{FF2B5EF4-FFF2-40B4-BE49-F238E27FC236}">
                    <a16:creationId xmlns:a16="http://schemas.microsoft.com/office/drawing/2014/main" id="{E8EB9735-B6E0-3F51-133B-C972AD0A44F4}"/>
                  </a:ext>
                </a:extLst>
              </p:cNvPr>
              <p:cNvSpPr>
                <a:spLocks noChangeArrowheads="1"/>
              </p:cNvSpPr>
              <p:nvPr/>
            </p:nvSpPr>
            <p:spPr bwMode="auto">
              <a:xfrm>
                <a:off x="3828" y="2043"/>
                <a:ext cx="48" cy="48"/>
              </a:xfrm>
              <a:prstGeom prst="ellipse">
                <a:avLst/>
              </a:prstGeom>
              <a:solidFill>
                <a:srgbClr val="FDFDF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Oval 99">
                <a:extLst>
                  <a:ext uri="{FF2B5EF4-FFF2-40B4-BE49-F238E27FC236}">
                    <a16:creationId xmlns:a16="http://schemas.microsoft.com/office/drawing/2014/main" id="{E06A2CF4-0D7C-020E-E55D-A4DB49668B83}"/>
                  </a:ext>
                </a:extLst>
              </p:cNvPr>
              <p:cNvSpPr>
                <a:spLocks noChangeArrowheads="1"/>
              </p:cNvSpPr>
              <p:nvPr/>
            </p:nvSpPr>
            <p:spPr bwMode="auto">
              <a:xfrm>
                <a:off x="3828" y="2043"/>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03">
              <a:extLst>
                <a:ext uri="{FF2B5EF4-FFF2-40B4-BE49-F238E27FC236}">
                  <a16:creationId xmlns:a16="http://schemas.microsoft.com/office/drawing/2014/main" id="{1F3595AF-8B3D-D3B0-3DA4-A1B71AD138C2}"/>
                </a:ext>
              </a:extLst>
            </p:cNvPr>
            <p:cNvGrpSpPr>
              <a:grpSpLocks/>
            </p:cNvGrpSpPr>
            <p:nvPr/>
          </p:nvGrpSpPr>
          <p:grpSpPr bwMode="auto">
            <a:xfrm>
              <a:off x="3308" y="2232"/>
              <a:ext cx="49" cy="48"/>
              <a:chOff x="3308" y="2232"/>
              <a:chExt cx="49" cy="48"/>
            </a:xfrm>
          </p:grpSpPr>
          <p:sp>
            <p:nvSpPr>
              <p:cNvPr id="143" name="Oval 101">
                <a:extLst>
                  <a:ext uri="{FF2B5EF4-FFF2-40B4-BE49-F238E27FC236}">
                    <a16:creationId xmlns:a16="http://schemas.microsoft.com/office/drawing/2014/main" id="{5BABBEDB-40C9-43E0-8FDB-DE34D385A518}"/>
                  </a:ext>
                </a:extLst>
              </p:cNvPr>
              <p:cNvSpPr>
                <a:spLocks noChangeArrowheads="1"/>
              </p:cNvSpPr>
              <p:nvPr/>
            </p:nvSpPr>
            <p:spPr bwMode="auto">
              <a:xfrm>
                <a:off x="3308" y="2232"/>
                <a:ext cx="49"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Oval 102">
                <a:extLst>
                  <a:ext uri="{FF2B5EF4-FFF2-40B4-BE49-F238E27FC236}">
                    <a16:creationId xmlns:a16="http://schemas.microsoft.com/office/drawing/2014/main" id="{6E780E72-C498-7252-4AD0-6CF0391C72EF}"/>
                  </a:ext>
                </a:extLst>
              </p:cNvPr>
              <p:cNvSpPr>
                <a:spLocks noChangeArrowheads="1"/>
              </p:cNvSpPr>
              <p:nvPr/>
            </p:nvSpPr>
            <p:spPr bwMode="auto">
              <a:xfrm>
                <a:off x="3308" y="2232"/>
                <a:ext cx="49"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0216316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63" presetClass="path" presetSubtype="0" accel="28000" decel="28108" autoRev="1" fill="hold" nodeType="withEffect">
                                  <p:stCondLst>
                                    <p:cond delay="0"/>
                                  </p:stCondLst>
                                  <p:childTnLst>
                                    <p:animMotion origin="layout" path="M -2.08333E-6 -3.7037E-7 L -0.04492 -0.00162 " pathEditMode="relative" rAng="0" ptsTypes="AA">
                                      <p:cBhvr>
                                        <p:cTn id="9" dur="500" fill="hold"/>
                                        <p:tgtEl>
                                          <p:spTgt spid="4"/>
                                        </p:tgtEl>
                                        <p:attrNameLst>
                                          <p:attrName>ppt_x</p:attrName>
                                          <p:attrName>ppt_y</p:attrName>
                                        </p:attrNameLst>
                                      </p:cBhvr>
                                      <p:rCtr x="-2253" y="-93"/>
                                    </p:animMotion>
                                  </p:childTnLst>
                                </p:cTn>
                              </p:par>
                              <p:par>
                                <p:cTn id="10" presetID="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63" presetClass="path" presetSubtype="0" accel="28000" decel="28108" autoRev="1" fill="hold" nodeType="withEffect">
                                  <p:stCondLst>
                                    <p:cond delay="0"/>
                                  </p:stCondLst>
                                  <p:childTnLst>
                                    <p:animMotion origin="layout" path="M 5E-6 -3.33333E-6 L 0.04336 0.00648 " pathEditMode="relative" rAng="0" ptsTypes="AA">
                                      <p:cBhvr>
                                        <p:cTn id="14" dur="500" fill="hold"/>
                                        <p:tgtEl>
                                          <p:spTgt spid="2"/>
                                        </p:tgtEl>
                                        <p:attrNameLst>
                                          <p:attrName>ppt_x</p:attrName>
                                          <p:attrName>ppt_y</p:attrName>
                                        </p:attrNameLst>
                                      </p:cBhvr>
                                      <p:rCtr x="2161" y="324"/>
                                    </p:animMotion>
                                  </p:childTnLst>
                                </p:cTn>
                              </p:par>
                              <p:par>
                                <p:cTn id="15" presetID="9"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63" presetClass="path" presetSubtype="0" accel="28000" decel="28108" autoRev="1" fill="hold" nodeType="withEffect">
                                  <p:stCondLst>
                                    <p:cond delay="0"/>
                                  </p:stCondLst>
                                  <p:childTnLst>
                                    <p:animMotion origin="layout" path="M -3.125E-6 -1.85185E-6 L -0.04974 -0.00278 " pathEditMode="relative" rAng="0" ptsTypes="AA">
                                      <p:cBhvr>
                                        <p:cTn id="19" dur="500" fill="hold"/>
                                        <p:tgtEl>
                                          <p:spTgt spid="3"/>
                                        </p:tgtEl>
                                        <p:attrNameLst>
                                          <p:attrName>ppt_x</p:attrName>
                                          <p:attrName>ppt_y</p:attrName>
                                        </p:attrNameLst>
                                      </p:cBhvr>
                                      <p:rCtr x="-2487" y="-139"/>
                                    </p:animMotion>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6" presetClass="emph" presetSubtype="0" autoRev="1" fill="hold" nodeType="withEffect">
                                  <p:stCondLst>
                                    <p:cond delay="0"/>
                                  </p:stCondLst>
                                  <p:childTnLst>
                                    <p:animScale>
                                      <p:cBhvr>
                                        <p:cTn id="24" dur="500" fill="hold"/>
                                        <p:tgtEl>
                                          <p:spTgt spid="27"/>
                                        </p:tgtEl>
                                      </p:cBhvr>
                                      <p:by x="0" y="0"/>
                                    </p:animScale>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6" presetClass="emph" presetSubtype="0" autoRev="1" fill="hold" nodeType="withEffect">
                                  <p:stCondLst>
                                    <p:cond delay="0"/>
                                  </p:stCondLst>
                                  <p:childTnLst>
                                    <p:animScale>
                                      <p:cBhvr>
                                        <p:cTn id="29" dur="500" fill="hold"/>
                                        <p:tgtEl>
                                          <p:spTgt spid="26"/>
                                        </p:tgtEl>
                                      </p:cBhvr>
                                      <p:by x="0" y="0"/>
                                    </p:animScale>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6" presetClass="emph" presetSubtype="0" autoRev="1" fill="hold" nodeType="withEffect">
                                  <p:stCondLst>
                                    <p:cond delay="0"/>
                                  </p:stCondLst>
                                  <p:childTnLst>
                                    <p:animScale>
                                      <p:cBhvr>
                                        <p:cTn id="34" dur="500" fill="hold"/>
                                        <p:tgtEl>
                                          <p:spTgt spid="28"/>
                                        </p:tgtEl>
                                      </p:cBhvr>
                                      <p:by x="0" y="0"/>
                                    </p:animScale>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6" presetClass="emph" presetSubtype="0" autoRev="1" fill="hold" nodeType="withEffect">
                                  <p:stCondLst>
                                    <p:cond delay="0"/>
                                  </p:stCondLst>
                                  <p:childTnLst>
                                    <p:animScale>
                                      <p:cBhvr>
                                        <p:cTn id="39" dur="500" fill="hold"/>
                                        <p:tgtEl>
                                          <p:spTgt spid="31"/>
                                        </p:tgtEl>
                                      </p:cBhvr>
                                      <p:by x="0" y="0"/>
                                    </p:animScale>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6" presetClass="emph" presetSubtype="0" autoRev="1" fill="hold" nodeType="withEffect">
                                  <p:stCondLst>
                                    <p:cond delay="0"/>
                                  </p:stCondLst>
                                  <p:childTnLst>
                                    <p:animScale>
                                      <p:cBhvr>
                                        <p:cTn id="44" dur="500" fill="hold"/>
                                        <p:tgtEl>
                                          <p:spTgt spid="30"/>
                                        </p:tgtEl>
                                      </p:cBhvr>
                                      <p:by x="0" y="0"/>
                                    </p:animScale>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186654" y="1402424"/>
            <a:ext cx="5442656"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706844"/>
            <a:ext cx="1393963" cy="531063"/>
          </a:xfrm>
        </p:spPr>
        <p:txBody>
          <a:bodyPr>
            <a:normAutofit/>
          </a:body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err="1">
                <a:solidFill>
                  <a:srgbClr val="FFFF00"/>
                </a:solidFill>
                <a:latin typeface="Times New Roman" panose="02020603050405020304" pitchFamily="18" charset="0"/>
                <a:cs typeface="Times New Roman" panose="02020603050405020304" pitchFamily="18" charset="0"/>
              </a:rPr>
              <a:t>Tiết</a:t>
            </a:r>
            <a:r>
              <a:rPr lang="en-US" b="1">
                <a:solidFill>
                  <a:srgbClr val="FFFF00"/>
                </a:solidFill>
                <a:latin typeface="Times New Roman" panose="02020603050405020304" pitchFamily="18" charset="0"/>
                <a:cs typeface="Times New Roman" panose="02020603050405020304" pitchFamily="18" charset="0"/>
              </a:rPr>
              <a:t> 2)</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DAD9B7-A238-F3A2-94D8-0B92E0FB5B40}"/>
              </a:ext>
            </a:extLst>
          </p:cNvPr>
          <p:cNvSpPr>
            <a:spLocks noGrp="1"/>
          </p:cNvSpPr>
          <p:nvPr>
            <p:ph type="sldNum" sz="quarter" idx="12"/>
          </p:nvPr>
        </p:nvSpPr>
        <p:spPr/>
        <p:txBody>
          <a:bodyPr/>
          <a:lstStyle/>
          <a:p>
            <a:fld id="{B86E1D2B-0CA4-49DE-8ACE-2DF230ACA4E4}" type="slidenum">
              <a:rPr lang="en-US" smtClean="0"/>
              <a:t>20</a:t>
            </a:fld>
            <a:endParaRPr lang="en-US"/>
          </a:p>
        </p:txBody>
      </p:sp>
      <p:pic>
        <p:nvPicPr>
          <p:cNvPr id="3" name="Picture 2">
            <a:hlinkClick r:id="rId3" action="ppaction://hlinksldjump"/>
            <a:extLst>
              <a:ext uri="{FF2B5EF4-FFF2-40B4-BE49-F238E27FC236}">
                <a16:creationId xmlns:a16="http://schemas.microsoft.com/office/drawing/2014/main" id="{AE7882B6-27B9-32A3-7E66-31EE12712448}"/>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058400" y="5139107"/>
            <a:ext cx="1944317" cy="1718893"/>
          </a:xfrm>
          <a:prstGeom prst="rect">
            <a:avLst/>
          </a:prstGeom>
        </p:spPr>
      </p:pic>
      <p:pic>
        <p:nvPicPr>
          <p:cNvPr id="4" name="Picture 3">
            <a:extLst>
              <a:ext uri="{FF2B5EF4-FFF2-40B4-BE49-F238E27FC236}">
                <a16:creationId xmlns:a16="http://schemas.microsoft.com/office/drawing/2014/main" id="{2F780369-FA21-12C8-6765-CFF326CEF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49" y="3695216"/>
            <a:ext cx="2540000" cy="2794000"/>
          </a:xfrm>
          <a:prstGeom prst="rect">
            <a:avLst/>
          </a:prstGeom>
        </p:spPr>
      </p:pic>
      <p:pic>
        <p:nvPicPr>
          <p:cNvPr id="5" name="Picture 4">
            <a:extLst>
              <a:ext uri="{FF2B5EF4-FFF2-40B4-BE49-F238E27FC236}">
                <a16:creationId xmlns:a16="http://schemas.microsoft.com/office/drawing/2014/main" id="{98242937-A3DE-B17F-D6AF-E8DB81F89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136" y="3209116"/>
            <a:ext cx="2540000" cy="2794000"/>
          </a:xfrm>
          <a:prstGeom prst="rect">
            <a:avLst/>
          </a:prstGeom>
        </p:spPr>
      </p:pic>
      <p:pic>
        <p:nvPicPr>
          <p:cNvPr id="6" name="Picture 5">
            <a:extLst>
              <a:ext uri="{FF2B5EF4-FFF2-40B4-BE49-F238E27FC236}">
                <a16:creationId xmlns:a16="http://schemas.microsoft.com/office/drawing/2014/main" id="{FFFC73A1-5EDB-C37C-D43F-BC52727AC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4043" y="915016"/>
            <a:ext cx="2540000" cy="2794000"/>
          </a:xfrm>
          <a:prstGeom prst="rect">
            <a:avLst/>
          </a:prstGeom>
        </p:spPr>
      </p:pic>
      <p:pic>
        <p:nvPicPr>
          <p:cNvPr id="7" name="Picture 6">
            <a:extLst>
              <a:ext uri="{FF2B5EF4-FFF2-40B4-BE49-F238E27FC236}">
                <a16:creationId xmlns:a16="http://schemas.microsoft.com/office/drawing/2014/main" id="{F4AF7F92-9221-7AD6-848C-231F0E728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43080" y="847301"/>
            <a:ext cx="2540000" cy="2794000"/>
          </a:xfrm>
          <a:prstGeom prst="rect">
            <a:avLst/>
          </a:prstGeom>
        </p:spPr>
      </p:pic>
      <p:sp>
        <p:nvSpPr>
          <p:cNvPr id="14" name="Rectangle 13">
            <a:extLst>
              <a:ext uri="{FF2B5EF4-FFF2-40B4-BE49-F238E27FC236}">
                <a16:creationId xmlns:a16="http://schemas.microsoft.com/office/drawing/2014/main" id="{83977CA1-59E6-3C1A-BF92-97AD16BCE59F}"/>
              </a:ext>
            </a:extLst>
          </p:cNvPr>
          <p:cNvSpPr/>
          <p:nvPr/>
        </p:nvSpPr>
        <p:spPr>
          <a:xfrm>
            <a:off x="1625526" y="-8059"/>
            <a:ext cx="8871580" cy="1977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a:solidFill>
                  <a:srgbClr val="FFFF00"/>
                </a:solidFill>
                <a:latin typeface="Times New Roman" panose="02020603050405020304" pitchFamily="18" charset="0"/>
                <a:cs typeface="Times New Roman" panose="02020603050405020304" pitchFamily="18" charset="0"/>
              </a:rPr>
              <a:t>BẠN NHẬN </a:t>
            </a:r>
            <a:r>
              <a:rPr lang="en-US" sz="4267" b="1">
                <a:solidFill>
                  <a:srgbClr val="FFFF00"/>
                </a:solidFill>
                <a:latin typeface="Times New Roman" panose="02020603050405020304" pitchFamily="18" charset="0"/>
                <a:cs typeface="Times New Roman" panose="02020603050405020304" pitchFamily="18" charset="0"/>
              </a:rPr>
              <a:t>ĐƯỢC ĐIỂM 10</a:t>
            </a:r>
            <a:endParaRPr lang="en-US" sz="4267" b="1" dirty="0">
              <a:solidFill>
                <a:srgbClr val="FFFF00"/>
              </a:solidFill>
              <a:latin typeface="Times New Roman" panose="02020603050405020304" pitchFamily="18" charset="0"/>
              <a:cs typeface="Times New Roman" panose="02020603050405020304" pitchFamily="18" charset="0"/>
            </a:endParaRPr>
          </a:p>
        </p:txBody>
      </p:sp>
      <p:sp>
        <p:nvSpPr>
          <p:cNvPr id="15" name="Right Arrow 1">
            <a:hlinkClick r:id="rId6" action="ppaction://hlinksldjump"/>
            <a:extLst>
              <a:ext uri="{FF2B5EF4-FFF2-40B4-BE49-F238E27FC236}">
                <a16:creationId xmlns:a16="http://schemas.microsoft.com/office/drawing/2014/main" id="{602B9DB9-E4C1-59DE-0546-B4CC41A7DCC4}"/>
              </a:ext>
            </a:extLst>
          </p:cNvPr>
          <p:cNvSpPr/>
          <p:nvPr/>
        </p:nvSpPr>
        <p:spPr>
          <a:xfrm flipH="1">
            <a:off x="232314" y="6051551"/>
            <a:ext cx="754572" cy="609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170" name="Picture 2" descr="Nỗi lo điểm 10 đỏ rực học bạ"/>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481" y="2824770"/>
            <a:ext cx="4379322" cy="291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0044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400" fill="hold"/>
                                        <p:tgtEl>
                                          <p:spTgt spid="14"/>
                                        </p:tgtEl>
                                        <p:attrNameLst>
                                          <p:attrName>ppt_w</p:attrName>
                                        </p:attrNameLst>
                                      </p:cBhvr>
                                      <p:tavLst>
                                        <p:tav tm="0">
                                          <p:val>
                                            <p:fltVal val="0"/>
                                          </p:val>
                                        </p:tav>
                                        <p:tav tm="100000">
                                          <p:val>
                                            <p:strVal val="#ppt_w"/>
                                          </p:val>
                                        </p:tav>
                                      </p:tavLst>
                                    </p:anim>
                                    <p:anim calcmode="lin" valueType="num">
                                      <p:cBhvr>
                                        <p:cTn id="8" dur="1400" fill="hold"/>
                                        <p:tgtEl>
                                          <p:spTgt spid="14"/>
                                        </p:tgtEl>
                                        <p:attrNameLst>
                                          <p:attrName>ppt_h</p:attrName>
                                        </p:attrNameLst>
                                      </p:cBhvr>
                                      <p:tavLst>
                                        <p:tav tm="0">
                                          <p:val>
                                            <p:fltVal val="0"/>
                                          </p:val>
                                        </p:tav>
                                        <p:tav tm="100000">
                                          <p:val>
                                            <p:strVal val="#ppt_h"/>
                                          </p:val>
                                        </p:tav>
                                      </p:tavLst>
                                    </p:anim>
                                    <p:anim calcmode="lin" valueType="num">
                                      <p:cBhvr>
                                        <p:cTn id="9" dur="1400" fill="hold"/>
                                        <p:tgtEl>
                                          <p:spTgt spid="14"/>
                                        </p:tgtEl>
                                        <p:attrNameLst>
                                          <p:attrName>style.rotation</p:attrName>
                                        </p:attrNameLst>
                                      </p:cBhvr>
                                      <p:tavLst>
                                        <p:tav tm="0">
                                          <p:val>
                                            <p:fltVal val="90"/>
                                          </p:val>
                                        </p:tav>
                                        <p:tav tm="100000">
                                          <p:val>
                                            <p:fltVal val="0"/>
                                          </p:val>
                                        </p:tav>
                                      </p:tavLst>
                                    </p:anim>
                                    <p:animEffect transition="in" filter="fade">
                                      <p:cBhvr>
                                        <p:cTn id="10" dur="14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 Hình thành kiến thức</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7783965-FC2F-DACC-5811-31459F9EA3D5}"/>
              </a:ext>
            </a:extLst>
          </p:cNvPr>
          <p:cNvSpPr>
            <a:spLocks noGrp="1"/>
          </p:cNvSpPr>
          <p:nvPr>
            <p:ph type="title"/>
          </p:nvPr>
        </p:nvSpPr>
        <p:spPr>
          <a:xfrm>
            <a:off x="3150009" y="87999"/>
            <a:ext cx="5442656"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100331" y="3021497"/>
            <a:ext cx="6923659" cy="125822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40000"/>
              </a:lnSpc>
            </a:pPr>
            <a:r>
              <a:rPr lang="en-US" sz="4100" b="1" dirty="0">
                <a:solidFill>
                  <a:srgbClr val="FFC000"/>
                </a:solidFill>
                <a:latin typeface="Times New Roman" panose="02020603050405020304" pitchFamily="18" charset="0"/>
                <a:cs typeface="Times New Roman" panose="02020603050405020304" pitchFamily="18" charset="0"/>
              </a:rPr>
              <a:t> </a:t>
            </a:r>
            <a:r>
              <a:rPr lang="en-US" sz="11200" b="1" dirty="0">
                <a:solidFill>
                  <a:schemeClr val="bg1"/>
                </a:solidFill>
                <a:latin typeface="Times New Roman" panose="02020603050405020304" pitchFamily="18" charset="0"/>
                <a:cs typeface="Times New Roman" panose="02020603050405020304" pitchFamily="18" charset="0"/>
              </a:rPr>
              <a:t>III. HÌNH CHỮ NHẬT</a:t>
            </a:r>
            <a:r>
              <a:rPr lang="en-US" sz="11200" b="1">
                <a:solidFill>
                  <a:schemeClr val="bg1"/>
                </a:solidFill>
                <a:latin typeface="Times New Roman" panose="02020603050405020304" pitchFamily="18" charset="0"/>
                <a:cs typeface="Times New Roman" panose="02020603050405020304" pitchFamily="18" charset="0"/>
              </a:rPr>
              <a:t>, </a:t>
            </a:r>
          </a:p>
          <a:p>
            <a:pPr algn="ctr">
              <a:lnSpc>
                <a:spcPct val="140000"/>
              </a:lnSpc>
            </a:pPr>
            <a:r>
              <a:rPr lang="en-US" sz="11200" b="1">
                <a:solidFill>
                  <a:schemeClr val="bg1"/>
                </a:solidFill>
                <a:latin typeface="Times New Roman" panose="02020603050405020304" pitchFamily="18" charset="0"/>
                <a:cs typeface="Times New Roman" panose="02020603050405020304" pitchFamily="18" charset="0"/>
              </a:rPr>
              <a:t>HÌNH </a:t>
            </a:r>
            <a:r>
              <a:rPr lang="en-US" sz="11200" b="1" dirty="0">
                <a:solidFill>
                  <a:schemeClr val="bg1"/>
                </a:solidFill>
                <a:latin typeface="Times New Roman" panose="02020603050405020304" pitchFamily="18" charset="0"/>
                <a:cs typeface="Times New Roman" panose="02020603050405020304" pitchFamily="18" charset="0"/>
              </a:rPr>
              <a:t>VUÔNG NỘI TIẾP ĐƯỜNG TRÒN</a:t>
            </a:r>
            <a:endParaRPr lang="en-US" sz="11200" dirty="0">
              <a:solidFill>
                <a:schemeClr val="bg1"/>
              </a:solidFill>
              <a:latin typeface="Times New Roman" panose="02020603050405020304" pitchFamily="18" charset="0"/>
              <a:cs typeface="Times New Roman" panose="02020603050405020304" pitchFamily="18" charset="0"/>
            </a:endParaRPr>
          </a:p>
          <a:p>
            <a:pPr algn="ctr"/>
            <a:endParaRPr lang="en-US" sz="32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571" y="391886"/>
            <a:ext cx="11194869" cy="1384995"/>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III. HÌNH CHỮ NHẬT, HÌNH VUÔNG NỘI TIẾP ĐƯỜNG TRÒN</a:t>
            </a:r>
            <a:endParaRPr lang="en-US" sz="2800" dirty="0">
              <a:solidFill>
                <a:srgbClr val="FFFF00"/>
              </a:solidFill>
              <a:latin typeface="Times New Roman" panose="02020603050405020304" pitchFamily="18" charset="0"/>
              <a:cs typeface="Times New Roman" panose="02020603050405020304" pitchFamily="18" charset="0"/>
            </a:endParaRPr>
          </a:p>
          <a:p>
            <a:pPr lvl="0"/>
            <a:r>
              <a:rPr lang="en-US" sz="2800" b="1" dirty="0">
                <a:solidFill>
                  <a:srgbClr val="FFFF00"/>
                </a:solidFill>
                <a:latin typeface="Times New Roman" panose="02020603050405020304" pitchFamily="18" charset="0"/>
                <a:cs typeface="Times New Roman" panose="02020603050405020304" pitchFamily="18" charset="0"/>
              </a:rPr>
              <a:t>1. </a:t>
            </a:r>
            <a:r>
              <a:rPr lang="en-US" sz="2800" b="1" dirty="0" err="1">
                <a:solidFill>
                  <a:srgbClr val="FFFF00"/>
                </a:solidFill>
                <a:latin typeface="Times New Roman" panose="02020603050405020304" pitchFamily="18" charset="0"/>
                <a:cs typeface="Times New Roman" panose="02020603050405020304" pitchFamily="18" charset="0"/>
              </a:rPr>
              <a:t>Hình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chữ</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nhật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nội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tiếp</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tròn</a:t>
            </a:r>
            <a:endParaRPr lang="en-US" sz="2800" dirty="0">
              <a:solidFill>
                <a:srgbClr val="FFFF00"/>
              </a:solidFill>
              <a:latin typeface="Times New Roman" panose="02020603050405020304" pitchFamily="18" charset="0"/>
              <a:cs typeface="Times New Roman" panose="02020603050405020304" pitchFamily="18" charset="0"/>
            </a:endParaRPr>
          </a:p>
          <a:p>
            <a:pPr lvl="0"/>
            <a:r>
              <a:rPr lang="en-US" sz="2800" b="1" dirty="0">
                <a:solidFill>
                  <a:srgbClr val="FFFF00"/>
                </a:solidFill>
                <a:latin typeface="Times New Roman" panose="02020603050405020304" pitchFamily="18" charset="0"/>
                <a:cs typeface="Times New Roman" panose="02020603050405020304" pitchFamily="18" charset="0"/>
              </a:rPr>
              <a:t>a) </a:t>
            </a:r>
            <a:r>
              <a:rPr lang="en-US" sz="2800" b="1" dirty="0" err="1">
                <a:solidFill>
                  <a:srgbClr val="FFFF00"/>
                </a:solidFill>
                <a:latin typeface="Times New Roman" panose="02020603050405020304" pitchFamily="18" charset="0"/>
                <a:cs typeface="Times New Roman" panose="02020603050405020304" pitchFamily="18" charset="0"/>
              </a:rPr>
              <a:t>Hoạt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động</a:t>
            </a:r>
            <a:r>
              <a:rPr lang="en-US" sz="2800" b="1" dirty="0">
                <a:solidFill>
                  <a:srgbClr val="FFFF00"/>
                </a:solidFill>
                <a:latin typeface="Times New Roman" panose="02020603050405020304" pitchFamily="18" charset="0"/>
                <a:cs typeface="Times New Roman" panose="02020603050405020304" pitchFamily="18" charset="0"/>
              </a:rPr>
              <a:t> 3</a:t>
            </a:r>
          </a:p>
        </p:txBody>
      </p:sp>
      <p:sp>
        <p:nvSpPr>
          <p:cNvPr id="8" name="TextBox 7"/>
          <p:cNvSpPr txBox="1"/>
          <p:nvPr/>
        </p:nvSpPr>
        <p:spPr>
          <a:xfrm>
            <a:off x="326572" y="1881051"/>
            <a:ext cx="8256486" cy="3539430"/>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chữ</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nhật</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cắt</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BD</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tại</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 24). </a:t>
            </a:r>
            <a:r>
              <a:rPr lang="en-US" sz="3200" dirty="0" err="1">
                <a:solidFill>
                  <a:schemeClr val="bg1"/>
                </a:solidFill>
                <a:latin typeface="Times New Roman" panose="02020603050405020304" pitchFamily="18" charset="0"/>
                <a:cs typeface="Times New Roman" panose="02020603050405020304" pitchFamily="18" charset="0"/>
              </a:rPr>
              <a:t>Đặt</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R = OA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vẽ</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đường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tròn</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O;R</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điểm</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 B, 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D</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thuộc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O;R</a:t>
            </a:r>
            <a:r>
              <a:rPr lang="en-US" sz="3200" dirty="0">
                <a:solidFill>
                  <a:schemeClr val="bg1"/>
                </a:solidFill>
                <a:latin typeface="Times New Roman" panose="02020603050405020304" pitchFamily="18" charset="0"/>
                <a:cs typeface="Times New Roman" panose="02020603050405020304" pitchFamily="18" charset="0"/>
              </a:rPr>
              <a:t>) hay </a:t>
            </a:r>
            <a:r>
              <a:rPr lang="en-US" sz="3200" dirty="0" err="1">
                <a:solidFill>
                  <a:schemeClr val="bg1"/>
                </a:solidFill>
                <a:latin typeface="Times New Roman" panose="02020603050405020304" pitchFamily="18" charset="0"/>
                <a:cs typeface="Times New Roman" panose="02020603050405020304" pitchFamily="18" charset="0"/>
              </a:rPr>
              <a:t>không</a:t>
            </a:r>
            <a:r>
              <a:rPr lang="en-US" sz="3200" dirty="0">
                <a:solidFill>
                  <a:schemeClr val="bg1"/>
                </a:solidFill>
                <a:latin typeface="Times New Roman" panose="02020603050405020304" pitchFamily="18" charset="0"/>
                <a:cs typeface="Times New Roman" panose="02020603050405020304" pitchFamily="18" charset="0"/>
              </a:rPr>
              <a:t>?</a:t>
            </a:r>
            <a:r>
              <a:rPr lang="vi-VN" sz="3200" dirty="0">
                <a:solidFill>
                  <a:schemeClr val="bg1"/>
                </a:solidFill>
                <a:latin typeface="Times New Roman" panose="02020603050405020304" pitchFamily="18" charset="0"/>
                <a:cs typeface="Times New Roman" panose="02020603050405020304" pitchFamily="18" charset="0"/>
              </a:rPr>
              <a:t> </a:t>
            </a:r>
            <a:endParaRPr lang="en-US" sz="3200" dirty="0">
              <a:solidFill>
                <a:schemeClr val="bg1"/>
              </a:solidFill>
              <a:latin typeface="Times New Roman" panose="02020603050405020304" pitchFamily="18" charset="0"/>
              <a:cs typeface="Times New Roman" panose="02020603050405020304" pitchFamily="18" charset="0"/>
            </a:endParaRPr>
          </a:p>
          <a:p>
            <a:r>
              <a:rPr lang="vi-VN" sz="3200" dirty="0">
                <a:solidFill>
                  <a:schemeClr val="bg1"/>
                </a:solidFill>
                <a:latin typeface="Times New Roman" panose="02020603050405020304" pitchFamily="18" charset="0"/>
                <a:cs typeface="Times New Roman" panose="02020603050405020304" pitchFamily="18" charset="0"/>
              </a:rPr>
              <a:t>+ Mối liên hệ giữa hình chữ nhật và đường tròn</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O;R</a:t>
            </a:r>
            <a:r>
              <a:rPr lang="en-US" sz="3200" dirty="0">
                <a:solidFill>
                  <a:schemeClr val="bg1"/>
                </a:solidFill>
                <a:latin typeface="Times New Roman" panose="02020603050405020304" pitchFamily="18" charset="0"/>
                <a:cs typeface="Times New Roman" panose="02020603050405020304" pitchFamily="18" charset="0"/>
              </a:rPr>
              <a:t>)</a:t>
            </a:r>
            <a:r>
              <a:rPr lang="vi-VN" sz="3200" dirty="0">
                <a:solidFill>
                  <a:schemeClr val="bg1"/>
                </a:solidFill>
                <a:latin typeface="Times New Roman" panose="02020603050405020304" pitchFamily="18" charset="0"/>
                <a:cs typeface="Times New Roman" panose="02020603050405020304" pitchFamily="18" charset="0"/>
              </a:rPr>
              <a:t>. </a:t>
            </a:r>
          </a:p>
          <a:p>
            <a:r>
              <a:rPr lang="vi-VN" sz="3200" dirty="0">
                <a:solidFill>
                  <a:schemeClr val="bg1"/>
                </a:solidFill>
                <a:latin typeface="Times New Roman" panose="02020603050405020304" pitchFamily="18" charset="0"/>
                <a:cs typeface="Times New Roman" panose="02020603050405020304" pitchFamily="18" charset="0"/>
              </a:rPr>
              <a:t>+ Xác định tâm đường tròn ngoại tiếp hình chữ nhật</a:t>
            </a:r>
            <a:r>
              <a:rPr lang="vi-VN" sz="3200" dirty="0"/>
              <a:t>.</a:t>
            </a:r>
          </a:p>
        </p:txBody>
      </p:sp>
      <p:grpSp>
        <p:nvGrpSpPr>
          <p:cNvPr id="11" name="Group 10"/>
          <p:cNvGrpSpPr/>
          <p:nvPr/>
        </p:nvGrpSpPr>
        <p:grpSpPr>
          <a:xfrm>
            <a:off x="10737669" y="3037"/>
            <a:ext cx="1438133" cy="1433878"/>
            <a:chOff x="10442537" y="3036"/>
            <a:chExt cx="1733265" cy="1819215"/>
          </a:xfrm>
        </p:grpSpPr>
        <p:pic>
          <p:nvPicPr>
            <p:cNvPr id="9" name="Picture 8"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7382" r="20120" b="2"/>
            <a:stretch/>
          </p:blipFill>
          <p:spPr>
            <a:xfrm>
              <a:off x="10442537" y="3036"/>
              <a:ext cx="1733265" cy="181921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0" name="Picture 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9765" y="181456"/>
              <a:ext cx="1175155" cy="1233430"/>
            </a:xfrm>
            <a:prstGeom prst="rect">
              <a:avLst/>
            </a:prstGeom>
          </p:spPr>
        </p:pic>
      </p:grpSp>
      <p:grpSp>
        <p:nvGrpSpPr>
          <p:cNvPr id="42" name="Group 35">
            <a:extLst>
              <a:ext uri="{FF2B5EF4-FFF2-40B4-BE49-F238E27FC236}">
                <a16:creationId xmlns:a16="http://schemas.microsoft.com/office/drawing/2014/main" id="{63574C8F-B6BA-974F-5C0D-D9C06143B5EB}"/>
              </a:ext>
            </a:extLst>
          </p:cNvPr>
          <p:cNvGrpSpPr>
            <a:grpSpLocks noChangeAspect="1"/>
          </p:cNvGrpSpPr>
          <p:nvPr/>
        </p:nvGrpSpPr>
        <p:grpSpPr bwMode="auto">
          <a:xfrm>
            <a:off x="8429688" y="1889241"/>
            <a:ext cx="3587064" cy="2435884"/>
            <a:chOff x="2846" y="1485"/>
            <a:chExt cx="1988" cy="1350"/>
          </a:xfrm>
        </p:grpSpPr>
        <p:sp>
          <p:nvSpPr>
            <p:cNvPr id="43" name="AutoShape 34">
              <a:extLst>
                <a:ext uri="{FF2B5EF4-FFF2-40B4-BE49-F238E27FC236}">
                  <a16:creationId xmlns:a16="http://schemas.microsoft.com/office/drawing/2014/main" id="{0F3B7F22-B50C-62F7-6857-B479C1B1B303}"/>
                </a:ext>
              </a:extLst>
            </p:cNvPr>
            <p:cNvSpPr>
              <a:spLocks noChangeAspect="1" noChangeArrowheads="1" noTextEdit="1"/>
            </p:cNvSpPr>
            <p:nvPr/>
          </p:nvSpPr>
          <p:spPr bwMode="auto">
            <a:xfrm>
              <a:off x="2846" y="1485"/>
              <a:ext cx="1988"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 name="Line 37">
              <a:extLst>
                <a:ext uri="{FF2B5EF4-FFF2-40B4-BE49-F238E27FC236}">
                  <a16:creationId xmlns:a16="http://schemas.microsoft.com/office/drawing/2014/main" id="{52EC87FF-EB9F-FC86-02B8-104C028B95AA}"/>
                </a:ext>
              </a:extLst>
            </p:cNvPr>
            <p:cNvSpPr>
              <a:spLocks noChangeShapeType="1"/>
            </p:cNvSpPr>
            <p:nvPr/>
          </p:nvSpPr>
          <p:spPr bwMode="auto">
            <a:xfrm>
              <a:off x="3062" y="1731"/>
              <a:ext cx="0" cy="828"/>
            </a:xfrm>
            <a:prstGeom prst="line">
              <a:avLst/>
            </a:prstGeom>
            <a:noFill/>
            <a:ln w="28575" cap="flat">
              <a:solidFill>
                <a:srgbClr val="FDFDF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45" name="Line 38">
              <a:extLst>
                <a:ext uri="{FF2B5EF4-FFF2-40B4-BE49-F238E27FC236}">
                  <a16:creationId xmlns:a16="http://schemas.microsoft.com/office/drawing/2014/main" id="{8CCE4B5B-833D-16ED-C3CD-FBD910016261}"/>
                </a:ext>
              </a:extLst>
            </p:cNvPr>
            <p:cNvSpPr>
              <a:spLocks noChangeShapeType="1"/>
            </p:cNvSpPr>
            <p:nvPr/>
          </p:nvSpPr>
          <p:spPr bwMode="auto">
            <a:xfrm flipH="1">
              <a:off x="3062" y="1731"/>
              <a:ext cx="1519" cy="0"/>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46" name="Line 39">
              <a:extLst>
                <a:ext uri="{FF2B5EF4-FFF2-40B4-BE49-F238E27FC236}">
                  <a16:creationId xmlns:a16="http://schemas.microsoft.com/office/drawing/2014/main" id="{332CF305-8071-A36C-CF4B-29C9D9899157}"/>
                </a:ext>
              </a:extLst>
            </p:cNvPr>
            <p:cNvSpPr>
              <a:spLocks noChangeShapeType="1"/>
            </p:cNvSpPr>
            <p:nvPr/>
          </p:nvSpPr>
          <p:spPr bwMode="auto">
            <a:xfrm>
              <a:off x="4581" y="1731"/>
              <a:ext cx="0" cy="82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47" name="Line 40">
              <a:extLst>
                <a:ext uri="{FF2B5EF4-FFF2-40B4-BE49-F238E27FC236}">
                  <a16:creationId xmlns:a16="http://schemas.microsoft.com/office/drawing/2014/main" id="{9A313A79-AF97-E1B6-6155-2F327CF58120}"/>
                </a:ext>
              </a:extLst>
            </p:cNvPr>
            <p:cNvSpPr>
              <a:spLocks noChangeShapeType="1"/>
            </p:cNvSpPr>
            <p:nvPr/>
          </p:nvSpPr>
          <p:spPr bwMode="auto">
            <a:xfrm flipH="1">
              <a:off x="3062" y="2559"/>
              <a:ext cx="1519" cy="0"/>
            </a:xfrm>
            <a:prstGeom prst="line">
              <a:avLst/>
            </a:prstGeom>
            <a:noFill/>
            <a:ln w="28575" cap="flat">
              <a:solidFill>
                <a:srgbClr val="FBFBF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48" name="Line 41">
              <a:extLst>
                <a:ext uri="{FF2B5EF4-FFF2-40B4-BE49-F238E27FC236}">
                  <a16:creationId xmlns:a16="http://schemas.microsoft.com/office/drawing/2014/main" id="{E8A38B91-D3D2-8F2A-0E54-6635A010788A}"/>
                </a:ext>
              </a:extLst>
            </p:cNvPr>
            <p:cNvSpPr>
              <a:spLocks noChangeShapeType="1"/>
            </p:cNvSpPr>
            <p:nvPr/>
          </p:nvSpPr>
          <p:spPr bwMode="auto">
            <a:xfrm>
              <a:off x="3062" y="1731"/>
              <a:ext cx="1519" cy="82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49" name="Line 42">
              <a:extLst>
                <a:ext uri="{FF2B5EF4-FFF2-40B4-BE49-F238E27FC236}">
                  <a16:creationId xmlns:a16="http://schemas.microsoft.com/office/drawing/2014/main" id="{D2E6A4F7-1C3E-F67F-A182-C1982FB18D6A}"/>
                </a:ext>
              </a:extLst>
            </p:cNvPr>
            <p:cNvSpPr>
              <a:spLocks noChangeShapeType="1"/>
            </p:cNvSpPr>
            <p:nvPr/>
          </p:nvSpPr>
          <p:spPr bwMode="auto">
            <a:xfrm flipV="1">
              <a:off x="3062" y="1731"/>
              <a:ext cx="1519" cy="828"/>
            </a:xfrm>
            <a:prstGeom prst="line">
              <a:avLst/>
            </a:prstGeom>
            <a:noFill/>
            <a:ln w="28575" cap="flat">
              <a:solidFill>
                <a:srgbClr val="FDFDF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50" name="Rectangle 43">
              <a:extLst>
                <a:ext uri="{FF2B5EF4-FFF2-40B4-BE49-F238E27FC236}">
                  <a16:creationId xmlns:a16="http://schemas.microsoft.com/office/drawing/2014/main" id="{8F4392F7-F857-600A-8205-3F9A10864E84}"/>
                </a:ext>
              </a:extLst>
            </p:cNvPr>
            <p:cNvSpPr>
              <a:spLocks noChangeArrowheads="1"/>
            </p:cNvSpPr>
            <p:nvPr/>
          </p:nvSpPr>
          <p:spPr bwMode="auto">
            <a:xfrm>
              <a:off x="2931" y="2487"/>
              <a:ext cx="12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D</a:t>
              </a:r>
              <a:endParaRPr kumimoji="0" lang="en-US" altLang="en-US" sz="2400" b="0" i="0" u="none" strike="noStrike" cap="none" normalizeH="0" baseline="0">
                <a:ln>
                  <a:noFill/>
                </a:ln>
                <a:solidFill>
                  <a:schemeClr val="tx1"/>
                </a:solidFill>
                <a:effectLst/>
              </a:endParaRPr>
            </a:p>
          </p:txBody>
        </p:sp>
        <p:sp>
          <p:nvSpPr>
            <p:cNvPr id="51" name="Rectangle 44">
              <a:extLst>
                <a:ext uri="{FF2B5EF4-FFF2-40B4-BE49-F238E27FC236}">
                  <a16:creationId xmlns:a16="http://schemas.microsoft.com/office/drawing/2014/main" id="{9CB4C5AA-D8C0-1A22-42D4-96B92A341B95}"/>
                </a:ext>
              </a:extLst>
            </p:cNvPr>
            <p:cNvSpPr>
              <a:spLocks noChangeArrowheads="1"/>
            </p:cNvSpPr>
            <p:nvPr/>
          </p:nvSpPr>
          <p:spPr bwMode="auto">
            <a:xfrm>
              <a:off x="4660" y="2487"/>
              <a:ext cx="11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C</a:t>
              </a:r>
              <a:endParaRPr kumimoji="0" lang="en-US" altLang="en-US" sz="2400" b="0" i="0" u="none" strike="noStrike" cap="none" normalizeH="0" baseline="0">
                <a:ln>
                  <a:noFill/>
                </a:ln>
                <a:solidFill>
                  <a:schemeClr val="tx1"/>
                </a:solidFill>
                <a:effectLst/>
              </a:endParaRPr>
            </a:p>
          </p:txBody>
        </p:sp>
        <p:sp>
          <p:nvSpPr>
            <p:cNvPr id="52" name="Rectangle 45">
              <a:extLst>
                <a:ext uri="{FF2B5EF4-FFF2-40B4-BE49-F238E27FC236}">
                  <a16:creationId xmlns:a16="http://schemas.microsoft.com/office/drawing/2014/main" id="{BC1CD7B0-1725-6A3C-93E8-3AE8161CD8B2}"/>
                </a:ext>
              </a:extLst>
            </p:cNvPr>
            <p:cNvSpPr>
              <a:spLocks noChangeArrowheads="1"/>
            </p:cNvSpPr>
            <p:nvPr/>
          </p:nvSpPr>
          <p:spPr bwMode="auto">
            <a:xfrm>
              <a:off x="4600" y="1570"/>
              <a:ext cx="10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B</a:t>
              </a:r>
              <a:endParaRPr kumimoji="0" lang="en-US" altLang="en-US" sz="2400" b="0" i="0" u="none" strike="noStrike" cap="none" normalizeH="0" baseline="0">
                <a:ln>
                  <a:noFill/>
                </a:ln>
                <a:solidFill>
                  <a:schemeClr val="tx1"/>
                </a:solidFill>
                <a:effectLst/>
              </a:endParaRPr>
            </a:p>
          </p:txBody>
        </p:sp>
        <p:sp>
          <p:nvSpPr>
            <p:cNvPr id="53" name="Rectangle 46">
              <a:extLst>
                <a:ext uri="{FF2B5EF4-FFF2-40B4-BE49-F238E27FC236}">
                  <a16:creationId xmlns:a16="http://schemas.microsoft.com/office/drawing/2014/main" id="{9309A054-F8C0-D21B-CBAE-17FBC70B5103}"/>
                </a:ext>
              </a:extLst>
            </p:cNvPr>
            <p:cNvSpPr>
              <a:spLocks noChangeArrowheads="1"/>
            </p:cNvSpPr>
            <p:nvPr/>
          </p:nvSpPr>
          <p:spPr bwMode="auto">
            <a:xfrm>
              <a:off x="2936" y="1558"/>
              <a:ext cx="10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FFFFF"/>
                  </a:solidFill>
                  <a:effectLst/>
                  <a:latin typeface="Times New Roman" panose="02020603050405020304" pitchFamily="18" charset="0"/>
                </a:rPr>
                <a:t>A</a:t>
              </a:r>
              <a:endParaRPr kumimoji="0" lang="en-US" altLang="en-US" sz="2400" b="0" i="0" u="none" strike="noStrike" cap="none" normalizeH="0" baseline="0" dirty="0">
                <a:ln>
                  <a:noFill/>
                </a:ln>
                <a:solidFill>
                  <a:schemeClr val="tx1"/>
                </a:solidFill>
                <a:effectLst/>
              </a:endParaRPr>
            </a:p>
          </p:txBody>
        </p:sp>
        <p:sp>
          <p:nvSpPr>
            <p:cNvPr id="54" name="Rectangle 47">
              <a:extLst>
                <a:ext uri="{FF2B5EF4-FFF2-40B4-BE49-F238E27FC236}">
                  <a16:creationId xmlns:a16="http://schemas.microsoft.com/office/drawing/2014/main" id="{C89CA5E4-4E95-3401-0365-1F1B5C3C9DBC}"/>
                </a:ext>
              </a:extLst>
            </p:cNvPr>
            <p:cNvSpPr>
              <a:spLocks noChangeArrowheads="1"/>
            </p:cNvSpPr>
            <p:nvPr/>
          </p:nvSpPr>
          <p:spPr bwMode="auto">
            <a:xfrm>
              <a:off x="3765" y="1942"/>
              <a:ext cx="12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CFCFC"/>
                  </a:solidFill>
                  <a:effectLst/>
                  <a:latin typeface="Times New Roman" panose="02020603050405020304" pitchFamily="18" charset="0"/>
                </a:rPr>
                <a:t>O</a:t>
              </a:r>
              <a:endParaRPr kumimoji="0" lang="en-US" altLang="en-US" sz="2400" b="0" i="0" u="none" strike="noStrike" cap="none" normalizeH="0" baseline="0">
                <a:ln>
                  <a:noFill/>
                </a:ln>
                <a:solidFill>
                  <a:schemeClr val="tx1"/>
                </a:solidFill>
                <a:effectLst/>
              </a:endParaRPr>
            </a:p>
          </p:txBody>
        </p:sp>
        <p:sp>
          <p:nvSpPr>
            <p:cNvPr id="55" name="Rectangle 48">
              <a:extLst>
                <a:ext uri="{FF2B5EF4-FFF2-40B4-BE49-F238E27FC236}">
                  <a16:creationId xmlns:a16="http://schemas.microsoft.com/office/drawing/2014/main" id="{4FA7EC4A-C6BC-4B0D-0621-ECB1150FEB90}"/>
                </a:ext>
              </a:extLst>
            </p:cNvPr>
            <p:cNvSpPr>
              <a:spLocks noChangeArrowheads="1"/>
            </p:cNvSpPr>
            <p:nvPr/>
          </p:nvSpPr>
          <p:spPr bwMode="auto">
            <a:xfrm>
              <a:off x="3711" y="2673"/>
              <a:ext cx="423"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a:ln>
                    <a:noFill/>
                  </a:ln>
                  <a:solidFill>
                    <a:srgbClr val="FFFFFF"/>
                  </a:solidFill>
                  <a:effectLst/>
                  <a:latin typeface="Times New Roman" panose="02020603050405020304" pitchFamily="18" charset="0"/>
                </a:rPr>
                <a:t>Hình</a:t>
              </a:r>
              <a:r>
                <a:rPr kumimoji="0" lang="en-US" altLang="en-US" b="1" i="0" u="none" strike="noStrike" cap="none" normalizeH="0" baseline="0" dirty="0">
                  <a:ln>
                    <a:noFill/>
                  </a:ln>
                  <a:solidFill>
                    <a:srgbClr val="FFFFFF"/>
                  </a:solidFill>
                  <a:effectLst/>
                  <a:latin typeface="Times New Roman" panose="02020603050405020304" pitchFamily="18" charset="0"/>
                </a:rPr>
                <a:t> 24</a:t>
              </a:r>
              <a:endParaRPr kumimoji="0" lang="en-US" altLang="en-US" b="0" i="0" u="none" strike="noStrike" cap="none" normalizeH="0" baseline="0" dirty="0">
                <a:ln>
                  <a:noFill/>
                </a:ln>
                <a:solidFill>
                  <a:schemeClr val="tx1"/>
                </a:solidFill>
                <a:effectLst/>
              </a:endParaRPr>
            </a:p>
          </p:txBody>
        </p:sp>
        <p:grpSp>
          <p:nvGrpSpPr>
            <p:cNvPr id="56" name="Group 51">
              <a:extLst>
                <a:ext uri="{FF2B5EF4-FFF2-40B4-BE49-F238E27FC236}">
                  <a16:creationId xmlns:a16="http://schemas.microsoft.com/office/drawing/2014/main" id="{E2640D57-D2FB-7EA3-636D-E02E4892AC2E}"/>
                </a:ext>
              </a:extLst>
            </p:cNvPr>
            <p:cNvGrpSpPr>
              <a:grpSpLocks/>
            </p:cNvGrpSpPr>
            <p:nvPr/>
          </p:nvGrpSpPr>
          <p:grpSpPr bwMode="auto">
            <a:xfrm>
              <a:off x="3798" y="2121"/>
              <a:ext cx="48" cy="48"/>
              <a:chOff x="3798" y="2121"/>
              <a:chExt cx="48" cy="48"/>
            </a:xfrm>
          </p:grpSpPr>
          <p:sp>
            <p:nvSpPr>
              <p:cNvPr id="69" name="Oval 49">
                <a:extLst>
                  <a:ext uri="{FF2B5EF4-FFF2-40B4-BE49-F238E27FC236}">
                    <a16:creationId xmlns:a16="http://schemas.microsoft.com/office/drawing/2014/main" id="{0E2874FC-8948-C658-0C23-B6EDD9AFB139}"/>
                  </a:ext>
                </a:extLst>
              </p:cNvPr>
              <p:cNvSpPr>
                <a:spLocks noChangeArrowheads="1"/>
              </p:cNvSpPr>
              <p:nvPr/>
            </p:nvSpPr>
            <p:spPr bwMode="auto">
              <a:xfrm>
                <a:off x="3798" y="2121"/>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0" name="Oval 50">
                <a:extLst>
                  <a:ext uri="{FF2B5EF4-FFF2-40B4-BE49-F238E27FC236}">
                    <a16:creationId xmlns:a16="http://schemas.microsoft.com/office/drawing/2014/main" id="{22D5597C-F2A5-4B2A-7375-430B20895AEF}"/>
                  </a:ext>
                </a:extLst>
              </p:cNvPr>
              <p:cNvSpPr>
                <a:spLocks noChangeArrowheads="1"/>
              </p:cNvSpPr>
              <p:nvPr/>
            </p:nvSpPr>
            <p:spPr bwMode="auto">
              <a:xfrm>
                <a:off x="3798" y="2121"/>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57" name="Group 54">
              <a:extLst>
                <a:ext uri="{FF2B5EF4-FFF2-40B4-BE49-F238E27FC236}">
                  <a16:creationId xmlns:a16="http://schemas.microsoft.com/office/drawing/2014/main" id="{175E0706-25DB-37BE-42D3-C4D7268B6E60}"/>
                </a:ext>
              </a:extLst>
            </p:cNvPr>
            <p:cNvGrpSpPr>
              <a:grpSpLocks/>
            </p:cNvGrpSpPr>
            <p:nvPr/>
          </p:nvGrpSpPr>
          <p:grpSpPr bwMode="auto">
            <a:xfrm>
              <a:off x="4557" y="2535"/>
              <a:ext cx="48" cy="48"/>
              <a:chOff x="4557" y="2535"/>
              <a:chExt cx="48" cy="48"/>
            </a:xfrm>
          </p:grpSpPr>
          <p:sp>
            <p:nvSpPr>
              <p:cNvPr id="67" name="Oval 52">
                <a:extLst>
                  <a:ext uri="{FF2B5EF4-FFF2-40B4-BE49-F238E27FC236}">
                    <a16:creationId xmlns:a16="http://schemas.microsoft.com/office/drawing/2014/main" id="{F82B3C7E-1961-177D-703C-A8CA1FAE5EA4}"/>
                  </a:ext>
                </a:extLst>
              </p:cNvPr>
              <p:cNvSpPr>
                <a:spLocks noChangeArrowheads="1"/>
              </p:cNvSpPr>
              <p:nvPr/>
            </p:nvSpPr>
            <p:spPr bwMode="auto">
              <a:xfrm>
                <a:off x="4557" y="2535"/>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8" name="Oval 53">
                <a:extLst>
                  <a:ext uri="{FF2B5EF4-FFF2-40B4-BE49-F238E27FC236}">
                    <a16:creationId xmlns:a16="http://schemas.microsoft.com/office/drawing/2014/main" id="{E41EA513-F9B2-55E7-EB5D-8A68781B9F5C}"/>
                  </a:ext>
                </a:extLst>
              </p:cNvPr>
              <p:cNvSpPr>
                <a:spLocks noChangeArrowheads="1"/>
              </p:cNvSpPr>
              <p:nvPr/>
            </p:nvSpPr>
            <p:spPr bwMode="auto">
              <a:xfrm>
                <a:off x="4557" y="2535"/>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58" name="Group 57">
              <a:extLst>
                <a:ext uri="{FF2B5EF4-FFF2-40B4-BE49-F238E27FC236}">
                  <a16:creationId xmlns:a16="http://schemas.microsoft.com/office/drawing/2014/main" id="{8B670307-AA30-D211-84E5-E8CB6EE2C9F8}"/>
                </a:ext>
              </a:extLst>
            </p:cNvPr>
            <p:cNvGrpSpPr>
              <a:grpSpLocks/>
            </p:cNvGrpSpPr>
            <p:nvPr/>
          </p:nvGrpSpPr>
          <p:grpSpPr bwMode="auto">
            <a:xfrm>
              <a:off x="3038" y="2535"/>
              <a:ext cx="48" cy="48"/>
              <a:chOff x="3038" y="2535"/>
              <a:chExt cx="48" cy="48"/>
            </a:xfrm>
          </p:grpSpPr>
          <p:sp>
            <p:nvSpPr>
              <p:cNvPr id="65" name="Oval 55">
                <a:extLst>
                  <a:ext uri="{FF2B5EF4-FFF2-40B4-BE49-F238E27FC236}">
                    <a16:creationId xmlns:a16="http://schemas.microsoft.com/office/drawing/2014/main" id="{50D669C1-6D7A-5F97-68BF-7B04906FE035}"/>
                  </a:ext>
                </a:extLst>
              </p:cNvPr>
              <p:cNvSpPr>
                <a:spLocks noChangeArrowheads="1"/>
              </p:cNvSpPr>
              <p:nvPr/>
            </p:nvSpPr>
            <p:spPr bwMode="auto">
              <a:xfrm>
                <a:off x="3038" y="2535"/>
                <a:ext cx="48" cy="48"/>
              </a:xfrm>
              <a:prstGeom prst="ellipse">
                <a:avLst/>
              </a:prstGeom>
              <a:solidFill>
                <a:srgbClr val="FDFDF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6" name="Oval 56">
                <a:extLst>
                  <a:ext uri="{FF2B5EF4-FFF2-40B4-BE49-F238E27FC236}">
                    <a16:creationId xmlns:a16="http://schemas.microsoft.com/office/drawing/2014/main" id="{5B5E9DFD-1C47-3834-BAD5-F95E1F79BF32}"/>
                  </a:ext>
                </a:extLst>
              </p:cNvPr>
              <p:cNvSpPr>
                <a:spLocks noChangeArrowheads="1"/>
              </p:cNvSpPr>
              <p:nvPr/>
            </p:nvSpPr>
            <p:spPr bwMode="auto">
              <a:xfrm>
                <a:off x="3038" y="2535"/>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59" name="Group 60">
              <a:extLst>
                <a:ext uri="{FF2B5EF4-FFF2-40B4-BE49-F238E27FC236}">
                  <a16:creationId xmlns:a16="http://schemas.microsoft.com/office/drawing/2014/main" id="{48038052-38BA-B7B0-F359-62C8E8C68FB7}"/>
                </a:ext>
              </a:extLst>
            </p:cNvPr>
            <p:cNvGrpSpPr>
              <a:grpSpLocks/>
            </p:cNvGrpSpPr>
            <p:nvPr/>
          </p:nvGrpSpPr>
          <p:grpSpPr bwMode="auto">
            <a:xfrm>
              <a:off x="3038" y="1707"/>
              <a:ext cx="48" cy="48"/>
              <a:chOff x="3038" y="1707"/>
              <a:chExt cx="48" cy="48"/>
            </a:xfrm>
          </p:grpSpPr>
          <p:sp>
            <p:nvSpPr>
              <p:cNvPr id="63" name="Oval 58">
                <a:extLst>
                  <a:ext uri="{FF2B5EF4-FFF2-40B4-BE49-F238E27FC236}">
                    <a16:creationId xmlns:a16="http://schemas.microsoft.com/office/drawing/2014/main" id="{897380AB-44D4-3353-47ED-A7D9BBB5E808}"/>
                  </a:ext>
                </a:extLst>
              </p:cNvPr>
              <p:cNvSpPr>
                <a:spLocks noChangeArrowheads="1"/>
              </p:cNvSpPr>
              <p:nvPr/>
            </p:nvSpPr>
            <p:spPr bwMode="auto">
              <a:xfrm>
                <a:off x="3038" y="1707"/>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4" name="Oval 59">
                <a:extLst>
                  <a:ext uri="{FF2B5EF4-FFF2-40B4-BE49-F238E27FC236}">
                    <a16:creationId xmlns:a16="http://schemas.microsoft.com/office/drawing/2014/main" id="{2475671B-3875-7B35-AF55-6D46BD7A6226}"/>
                  </a:ext>
                </a:extLst>
              </p:cNvPr>
              <p:cNvSpPr>
                <a:spLocks noChangeArrowheads="1"/>
              </p:cNvSpPr>
              <p:nvPr/>
            </p:nvSpPr>
            <p:spPr bwMode="auto">
              <a:xfrm>
                <a:off x="3038" y="1707"/>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60" name="Group 63">
              <a:extLst>
                <a:ext uri="{FF2B5EF4-FFF2-40B4-BE49-F238E27FC236}">
                  <a16:creationId xmlns:a16="http://schemas.microsoft.com/office/drawing/2014/main" id="{A280125D-6BAB-2D47-B9B6-41E7DBB5C842}"/>
                </a:ext>
              </a:extLst>
            </p:cNvPr>
            <p:cNvGrpSpPr>
              <a:grpSpLocks/>
            </p:cNvGrpSpPr>
            <p:nvPr/>
          </p:nvGrpSpPr>
          <p:grpSpPr bwMode="auto">
            <a:xfrm>
              <a:off x="4557" y="1707"/>
              <a:ext cx="48" cy="48"/>
              <a:chOff x="4557" y="1707"/>
              <a:chExt cx="48" cy="48"/>
            </a:xfrm>
          </p:grpSpPr>
          <p:sp>
            <p:nvSpPr>
              <p:cNvPr id="61" name="Oval 61">
                <a:extLst>
                  <a:ext uri="{FF2B5EF4-FFF2-40B4-BE49-F238E27FC236}">
                    <a16:creationId xmlns:a16="http://schemas.microsoft.com/office/drawing/2014/main" id="{5F2DD1E3-4E47-18E7-2BAC-294217626363}"/>
                  </a:ext>
                </a:extLst>
              </p:cNvPr>
              <p:cNvSpPr>
                <a:spLocks noChangeArrowheads="1"/>
              </p:cNvSpPr>
              <p:nvPr/>
            </p:nvSpPr>
            <p:spPr bwMode="auto">
              <a:xfrm>
                <a:off x="4557" y="1707"/>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2" name="Oval 62">
                <a:extLst>
                  <a:ext uri="{FF2B5EF4-FFF2-40B4-BE49-F238E27FC236}">
                    <a16:creationId xmlns:a16="http://schemas.microsoft.com/office/drawing/2014/main" id="{37AE37A9-13AA-73A7-5F21-48299D0E10E1}"/>
                  </a:ext>
                </a:extLst>
              </p:cNvPr>
              <p:cNvSpPr>
                <a:spLocks noChangeArrowheads="1"/>
              </p:cNvSpPr>
              <p:nvPr/>
            </p:nvSpPr>
            <p:spPr bwMode="auto">
              <a:xfrm>
                <a:off x="4557" y="1707"/>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spTree>
    <p:extLst>
      <p:ext uri="{BB962C8B-B14F-4D97-AF65-F5344CB8AC3E}">
        <p14:creationId xmlns:p14="http://schemas.microsoft.com/office/powerpoint/2010/main" val="3650553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12192000" cy="6858000"/>
            <a:chOff x="0" y="0"/>
            <a:chExt cx="12192000" cy="685800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9347"/>
          <a:stretch>
            <a:fillRect/>
          </a:stretch>
        </p:blipFill>
        <p:spPr>
          <a:xfrm flipH="1">
            <a:off x="0" y="0"/>
            <a:ext cx="6940557" cy="6858000"/>
          </a:xfrm>
          <a:prstGeom prst="rect">
            <a:avLst/>
          </a:prstGeom>
        </p:spPr>
      </p:pic>
      <p:sp>
        <p:nvSpPr>
          <p:cNvPr id="7" name="Text Box 12"/>
          <p:cNvSpPr txBox="1">
            <a:spLocks noChangeArrowheads="1"/>
          </p:cNvSpPr>
          <p:nvPr/>
        </p:nvSpPr>
        <p:spPr bwMode="auto">
          <a:xfrm>
            <a:off x="2224584" y="14953"/>
            <a:ext cx="8502556" cy="646331"/>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solidFill>
                  <a:srgbClr val="FF0000"/>
                </a:solidFill>
                <a:latin typeface="Times New Roman" pitchFamily="18" charset="0"/>
                <a:cs typeface="Times New Roman" pitchFamily="18" charset="0"/>
              </a:rPr>
              <a:t> HOẠT ĐỘNG NHÓM</a:t>
            </a:r>
          </a:p>
        </p:txBody>
      </p:sp>
      <p:pic>
        <p:nvPicPr>
          <p:cNvPr id="9" name="Picture 8"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17382" r="20120" b="2"/>
          <a:stretch/>
        </p:blipFill>
        <p:spPr>
          <a:xfrm>
            <a:off x="10442537" y="3036"/>
            <a:ext cx="1733265" cy="181921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0" name="Picture 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9765" y="181456"/>
            <a:ext cx="1175155" cy="1233430"/>
          </a:xfrm>
          <a:prstGeom prst="rect">
            <a:avLst/>
          </a:prstGeom>
        </p:spPr>
      </p:pic>
      <p:sp>
        <p:nvSpPr>
          <p:cNvPr id="3" name="TextBox 2"/>
          <p:cNvSpPr txBox="1"/>
          <p:nvPr/>
        </p:nvSpPr>
        <p:spPr>
          <a:xfrm>
            <a:off x="934114" y="847446"/>
            <a:ext cx="9623671" cy="3539430"/>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4HS</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ô </a:t>
            </a:r>
            <a:r>
              <a:rPr lang="en-US" sz="2800" dirty="0" err="1">
                <a:latin typeface="Times New Roman" pitchFamily="18" charset="0"/>
                <a:cs typeface="Times New Roman" pitchFamily="18" charset="0"/>
              </a:rPr>
              <a:t>mang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sẻ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ô </a:t>
            </a:r>
            <a:r>
              <a:rPr lang="en-US" sz="2800" dirty="0" err="1">
                <a:latin typeface="Times New Roman" pitchFamily="18" charset="0"/>
                <a:cs typeface="Times New Roman" pitchFamily="18" charset="0"/>
              </a:rPr>
              <a:t>giữa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a:t>
            </a:r>
          </a:p>
        </p:txBody>
      </p:sp>
      <p:pic>
        <p:nvPicPr>
          <p:cNvPr id="11" name="Picture 3">
            <a:extLst>
              <a:ext uri="{FF2B5EF4-FFF2-40B4-BE49-F238E27FC236}">
                <a16:creationId xmlns:a16="http://schemas.microsoft.com/office/drawing/2014/main" id="{32423621-26EE-452F-A78A-1D33D4129B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3764" y="4376756"/>
            <a:ext cx="3741521" cy="242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2 phut">
            <a:hlinkClick r:id="" action="ppaction://media"/>
            <a:extLst>
              <a:ext uri="{FF2B5EF4-FFF2-40B4-BE49-F238E27FC236}">
                <a16:creationId xmlns:a16="http://schemas.microsoft.com/office/drawing/2014/main" id="{F87129CF-449D-D493-8BDE-FF60BA02BBE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98292" y="5596697"/>
            <a:ext cx="1981200" cy="1114425"/>
          </a:xfrm>
          <a:prstGeom prst="rect">
            <a:avLst/>
          </a:prstGeom>
        </p:spPr>
      </p:pic>
      <p:pic>
        <p:nvPicPr>
          <p:cNvPr id="13" name="3phut">
            <a:hlinkClick r:id="" action="ppaction://media"/>
            <a:extLst>
              <a:ext uri="{FF2B5EF4-FFF2-40B4-BE49-F238E27FC236}">
                <a16:creationId xmlns:a16="http://schemas.microsoft.com/office/drawing/2014/main" id="{74537D16-86CC-E5BF-6647-81BD3961D5C5}"/>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438537" y="5663764"/>
            <a:ext cx="1861968" cy="1047358"/>
          </a:xfrm>
          <a:prstGeom prst="rect">
            <a:avLst/>
          </a:prstGeom>
        </p:spPr>
      </p:pic>
    </p:spTree>
    <p:extLst>
      <p:ext uri="{BB962C8B-B14F-4D97-AF65-F5344CB8AC3E}">
        <p14:creationId xmlns:p14="http://schemas.microsoft.com/office/powerpoint/2010/main" val="6827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2" fill="hold" display="0">
                  <p:stCondLst>
                    <p:cond delay="indefinite"/>
                  </p:stCondLst>
                </p:cTn>
                <p:tgtEl>
                  <p:spTgt spid="12"/>
                </p:tgtEl>
              </p:cMediaNode>
            </p:video>
            <p:video>
              <p:cMediaNode vol="80000">
                <p:cTn id="33" fill="hold" display="0">
                  <p:stCondLst>
                    <p:cond delay="indefinite"/>
                  </p:stCondLst>
                </p:cTn>
                <p:tgtEl>
                  <p:spTgt spid="13"/>
                </p:tgtEl>
              </p:cMediaNode>
            </p:video>
          </p:childTnLst>
        </p:cTn>
      </p:par>
    </p:tnLst>
    <p:bldLst>
      <p:bldP spid="7"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571" y="391886"/>
            <a:ext cx="11194869" cy="1384995"/>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III. </a:t>
            </a:r>
            <a:r>
              <a:rPr lang="en-US" sz="2800" b="1" dirty="0" err="1">
                <a:solidFill>
                  <a:srgbClr val="FFFF00"/>
                </a:solidFill>
                <a:latin typeface="Times New Roman" panose="02020603050405020304" pitchFamily="18" charset="0"/>
                <a:cs typeface="Times New Roman" panose="02020603050405020304" pitchFamily="18" charset="0"/>
              </a:rPr>
              <a:t>HÌNH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CHỮ</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NHẬT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HÌNH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VUÔNG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NỘI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TIẾP</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TRÒN</a:t>
            </a:r>
            <a:endParaRPr lang="en-US" sz="2800" dirty="0">
              <a:solidFill>
                <a:srgbClr val="FFFF00"/>
              </a:solidFill>
              <a:latin typeface="Times New Roman" panose="02020603050405020304" pitchFamily="18" charset="0"/>
              <a:cs typeface="Times New Roman" panose="02020603050405020304" pitchFamily="18" charset="0"/>
            </a:endParaRPr>
          </a:p>
          <a:p>
            <a:pPr lvl="0"/>
            <a:r>
              <a:rPr lang="en-US" sz="2800" b="1" dirty="0">
                <a:solidFill>
                  <a:srgbClr val="FFFF00"/>
                </a:solidFill>
                <a:latin typeface="Times New Roman" panose="02020603050405020304" pitchFamily="18" charset="0"/>
                <a:cs typeface="Times New Roman" panose="02020603050405020304" pitchFamily="18" charset="0"/>
              </a:rPr>
              <a:t>1. </a:t>
            </a:r>
            <a:r>
              <a:rPr lang="en-US" sz="2800" b="1" dirty="0" err="1">
                <a:solidFill>
                  <a:srgbClr val="FFFF00"/>
                </a:solidFill>
                <a:latin typeface="Times New Roman" panose="02020603050405020304" pitchFamily="18" charset="0"/>
                <a:cs typeface="Times New Roman" panose="02020603050405020304" pitchFamily="18" charset="0"/>
              </a:rPr>
              <a:t>Hình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chữ</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nhật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nội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tiếp</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tròn</a:t>
            </a:r>
            <a:endParaRPr lang="en-US" sz="2800" dirty="0">
              <a:solidFill>
                <a:srgbClr val="FFFF00"/>
              </a:solidFill>
              <a:latin typeface="Times New Roman" panose="02020603050405020304" pitchFamily="18" charset="0"/>
              <a:cs typeface="Times New Roman" panose="02020603050405020304" pitchFamily="18" charset="0"/>
            </a:endParaRPr>
          </a:p>
          <a:p>
            <a:pPr lvl="0"/>
            <a:r>
              <a:rPr lang="en-US" sz="2800" b="1" dirty="0">
                <a:solidFill>
                  <a:srgbClr val="FFFF00"/>
                </a:solidFill>
                <a:latin typeface="Times New Roman" panose="02020603050405020304" pitchFamily="18" charset="0"/>
                <a:cs typeface="Times New Roman" panose="02020603050405020304" pitchFamily="18" charset="0"/>
              </a:rPr>
              <a:t>a) </a:t>
            </a:r>
            <a:r>
              <a:rPr lang="en-US" sz="2800" b="1" dirty="0" err="1">
                <a:solidFill>
                  <a:srgbClr val="FFFF00"/>
                </a:solidFill>
                <a:latin typeface="Times New Roman" panose="02020603050405020304" pitchFamily="18" charset="0"/>
                <a:cs typeface="Times New Roman" panose="02020603050405020304" pitchFamily="18" charset="0"/>
              </a:rPr>
              <a:t>Hoạt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động</a:t>
            </a:r>
            <a:r>
              <a:rPr lang="en-US" sz="2800" b="1" dirty="0">
                <a:solidFill>
                  <a:srgbClr val="FFFF00"/>
                </a:solidFill>
                <a:latin typeface="Times New Roman" panose="02020603050405020304" pitchFamily="18" charset="0"/>
                <a:cs typeface="Times New Roman" panose="02020603050405020304" pitchFamily="18" charset="0"/>
              </a:rPr>
              <a:t> 3</a:t>
            </a:r>
          </a:p>
        </p:txBody>
      </p:sp>
      <p:sp>
        <p:nvSpPr>
          <p:cNvPr id="8" name="TextBox 7"/>
          <p:cNvSpPr txBox="1"/>
          <p:nvPr/>
        </p:nvSpPr>
        <p:spPr>
          <a:xfrm>
            <a:off x="326571" y="1881051"/>
            <a:ext cx="9953897" cy="2246769"/>
          </a:xfrm>
          <a:prstGeom prst="rect">
            <a:avLst/>
          </a:prstGeom>
          <a:noFill/>
        </p:spPr>
        <p:txBody>
          <a:bodyPr wrap="square" rtlCol="0">
            <a:spAutoFit/>
          </a:bodyPr>
          <a:lstStyle/>
          <a:p>
            <a:pPr algn="just"/>
            <a:r>
              <a:rPr lang="en-US" sz="2800" dirty="0">
                <a:solidFill>
                  <a:schemeClr val="bg1"/>
                </a:solidFill>
                <a:latin typeface="Times New Roman" panose="02020603050405020304" pitchFamily="18" charset="0"/>
                <a:cs typeface="Times New Roman" panose="02020603050405020304" pitchFamily="18" charset="0"/>
              </a:rPr>
              <a:t>   Cho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ABCD</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AC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cắt</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BD</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24). </a:t>
            </a:r>
            <a:r>
              <a:rPr lang="en-US" sz="2800" dirty="0" err="1">
                <a:solidFill>
                  <a:schemeClr val="bg1"/>
                </a:solidFill>
                <a:latin typeface="Times New Roman" panose="02020603050405020304" pitchFamily="18" charset="0"/>
                <a:cs typeface="Times New Roman" panose="02020603050405020304" pitchFamily="18" charset="0"/>
              </a:rPr>
              <a:t>Đặt</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R = OA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O;R</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A</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B</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C</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D</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O;R</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a:t>
            </a:r>
            <a:r>
              <a:rPr lang="vi-VN" sz="2800" dirty="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 Mối liên hệ giữa hình chữ nhật và đường tròn</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O;R</a:t>
            </a:r>
            <a:r>
              <a:rPr lang="en-US" sz="2800" dirty="0">
                <a:solidFill>
                  <a:schemeClr val="bg1"/>
                </a:solidFill>
                <a:latin typeface="Times New Roman" panose="02020603050405020304" pitchFamily="18" charset="0"/>
                <a:cs typeface="Times New Roman" panose="02020603050405020304" pitchFamily="18" charset="0"/>
              </a:rPr>
              <a:t>)</a:t>
            </a:r>
            <a:r>
              <a:rPr lang="vi-VN" sz="2800" dirty="0">
                <a:solidFill>
                  <a:schemeClr val="bg1"/>
                </a:solidFill>
                <a:latin typeface="Times New Roman" panose="02020603050405020304" pitchFamily="18" charset="0"/>
                <a:cs typeface="Times New Roman" panose="02020603050405020304" pitchFamily="18" charset="0"/>
              </a:rPr>
              <a:t>. </a:t>
            </a:r>
          </a:p>
          <a:p>
            <a:r>
              <a:rPr lang="vi-VN" sz="2800" dirty="0">
                <a:solidFill>
                  <a:schemeClr val="bg1"/>
                </a:solidFill>
                <a:latin typeface="Times New Roman" panose="02020603050405020304" pitchFamily="18" charset="0"/>
                <a:cs typeface="Times New Roman" panose="02020603050405020304" pitchFamily="18" charset="0"/>
              </a:rPr>
              <a:t>+ Xác định tâm đường tròn ngoại tiếp hình chữ nhật</a:t>
            </a:r>
            <a:r>
              <a:rPr lang="vi-VN" dirty="0"/>
              <a:t>.</a:t>
            </a:r>
          </a:p>
        </p:txBody>
      </p:sp>
      <p:grpSp>
        <p:nvGrpSpPr>
          <p:cNvPr id="11" name="Group 10"/>
          <p:cNvGrpSpPr/>
          <p:nvPr/>
        </p:nvGrpSpPr>
        <p:grpSpPr>
          <a:xfrm>
            <a:off x="5802598" y="4127820"/>
            <a:ext cx="1438133" cy="1433878"/>
            <a:chOff x="10442537" y="3036"/>
            <a:chExt cx="1733265" cy="1819215"/>
          </a:xfrm>
        </p:grpSpPr>
        <p:pic>
          <p:nvPicPr>
            <p:cNvPr id="9" name="Picture 8"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17382" r="20120" b="2"/>
            <a:stretch/>
          </p:blipFill>
          <p:spPr>
            <a:xfrm>
              <a:off x="10442537" y="3036"/>
              <a:ext cx="1733265" cy="181921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0" name="Picture 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9765" y="181456"/>
              <a:ext cx="1175155" cy="1233430"/>
            </a:xfrm>
            <a:prstGeom prst="rect">
              <a:avLst/>
            </a:prstGeom>
          </p:spPr>
        </p:pic>
      </p:grpSp>
      <p:pic>
        <p:nvPicPr>
          <p:cNvPr id="12" name="2 phut">
            <a:hlinkClick r:id="" action="ppaction://media"/>
            <a:extLst>
              <a:ext uri="{FF2B5EF4-FFF2-40B4-BE49-F238E27FC236}">
                <a16:creationId xmlns:a16="http://schemas.microsoft.com/office/drawing/2014/main" id="{F87129CF-449D-D493-8BDE-FF60BA02BBE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90693" y="5613706"/>
            <a:ext cx="1981200" cy="1114425"/>
          </a:xfrm>
          <a:prstGeom prst="rect">
            <a:avLst/>
          </a:prstGeom>
        </p:spPr>
      </p:pic>
      <p:grpSp>
        <p:nvGrpSpPr>
          <p:cNvPr id="13" name="Group 12"/>
          <p:cNvGrpSpPr/>
          <p:nvPr/>
        </p:nvGrpSpPr>
        <p:grpSpPr>
          <a:xfrm>
            <a:off x="605118" y="4231990"/>
            <a:ext cx="1496699" cy="1277546"/>
            <a:chOff x="10538340" y="82221"/>
            <a:chExt cx="1487406" cy="1615530"/>
          </a:xfrm>
        </p:grpSpPr>
        <p:pic>
          <p:nvPicPr>
            <p:cNvPr id="14" name="Picture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56FB2DB-7A81-DAE8-2369-87B16AEA35DE}"/>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36012" r="14448" b="2"/>
            <a:stretch/>
          </p:blipFill>
          <p:spPr>
            <a:xfrm>
              <a:off x="10608014" y="82221"/>
              <a:ext cx="1417732" cy="161553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5" name="Picture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A1491F7-3B90-7AB6-D7D4-8B524F555AF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8819"/>
            <a:stretch/>
          </p:blipFill>
          <p:spPr>
            <a:xfrm>
              <a:off x="10538340" y="200054"/>
              <a:ext cx="1343953" cy="1343953"/>
            </a:xfrm>
            <a:prstGeom prst="rect">
              <a:avLst/>
            </a:prstGeom>
          </p:spPr>
        </p:pic>
      </p:grpSp>
      <p:pic>
        <p:nvPicPr>
          <p:cNvPr id="16" name="3phut">
            <a:hlinkClick r:id="" action="ppaction://media"/>
            <a:extLst>
              <a:ext uri="{FF2B5EF4-FFF2-40B4-BE49-F238E27FC236}">
                <a16:creationId xmlns:a16="http://schemas.microsoft.com/office/drawing/2014/main" id="{74537D16-86CC-E5BF-6647-81BD3961D5C5}"/>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5514489" y="5627926"/>
            <a:ext cx="1861968" cy="1047358"/>
          </a:xfrm>
          <a:prstGeom prst="rect">
            <a:avLst/>
          </a:prstGeom>
        </p:spPr>
      </p:pic>
      <p:grpSp>
        <p:nvGrpSpPr>
          <p:cNvPr id="47" name="Group 35">
            <a:extLst>
              <a:ext uri="{FF2B5EF4-FFF2-40B4-BE49-F238E27FC236}">
                <a16:creationId xmlns:a16="http://schemas.microsoft.com/office/drawing/2014/main" id="{63574C8F-B6BA-974F-5C0D-D9C06143B5EB}"/>
              </a:ext>
            </a:extLst>
          </p:cNvPr>
          <p:cNvGrpSpPr>
            <a:grpSpLocks noChangeAspect="1"/>
          </p:cNvGrpSpPr>
          <p:nvPr/>
        </p:nvGrpSpPr>
        <p:grpSpPr bwMode="auto">
          <a:xfrm>
            <a:off x="8264905" y="3058036"/>
            <a:ext cx="3706384" cy="2516911"/>
            <a:chOff x="2846" y="1485"/>
            <a:chExt cx="1988" cy="1350"/>
          </a:xfrm>
        </p:grpSpPr>
        <p:sp>
          <p:nvSpPr>
            <p:cNvPr id="48" name="AutoShape 34">
              <a:extLst>
                <a:ext uri="{FF2B5EF4-FFF2-40B4-BE49-F238E27FC236}">
                  <a16:creationId xmlns:a16="http://schemas.microsoft.com/office/drawing/2014/main" id="{0F3B7F22-B50C-62F7-6857-B479C1B1B303}"/>
                </a:ext>
              </a:extLst>
            </p:cNvPr>
            <p:cNvSpPr>
              <a:spLocks noChangeAspect="1" noChangeArrowheads="1" noTextEdit="1"/>
            </p:cNvSpPr>
            <p:nvPr/>
          </p:nvSpPr>
          <p:spPr bwMode="auto">
            <a:xfrm>
              <a:off x="2846" y="1485"/>
              <a:ext cx="1988"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9" name="Line 37">
              <a:extLst>
                <a:ext uri="{FF2B5EF4-FFF2-40B4-BE49-F238E27FC236}">
                  <a16:creationId xmlns:a16="http://schemas.microsoft.com/office/drawing/2014/main" id="{52EC87FF-EB9F-FC86-02B8-104C028B95AA}"/>
                </a:ext>
              </a:extLst>
            </p:cNvPr>
            <p:cNvSpPr>
              <a:spLocks noChangeShapeType="1"/>
            </p:cNvSpPr>
            <p:nvPr/>
          </p:nvSpPr>
          <p:spPr bwMode="auto">
            <a:xfrm>
              <a:off x="3062" y="1731"/>
              <a:ext cx="0" cy="828"/>
            </a:xfrm>
            <a:prstGeom prst="line">
              <a:avLst/>
            </a:prstGeom>
            <a:noFill/>
            <a:ln w="28575" cap="flat">
              <a:solidFill>
                <a:srgbClr val="FDFDF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50" name="Line 38">
              <a:extLst>
                <a:ext uri="{FF2B5EF4-FFF2-40B4-BE49-F238E27FC236}">
                  <a16:creationId xmlns:a16="http://schemas.microsoft.com/office/drawing/2014/main" id="{8CCE4B5B-833D-16ED-C3CD-FBD910016261}"/>
                </a:ext>
              </a:extLst>
            </p:cNvPr>
            <p:cNvSpPr>
              <a:spLocks noChangeShapeType="1"/>
            </p:cNvSpPr>
            <p:nvPr/>
          </p:nvSpPr>
          <p:spPr bwMode="auto">
            <a:xfrm flipH="1">
              <a:off x="3062" y="1731"/>
              <a:ext cx="1519" cy="0"/>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51" name="Line 39">
              <a:extLst>
                <a:ext uri="{FF2B5EF4-FFF2-40B4-BE49-F238E27FC236}">
                  <a16:creationId xmlns:a16="http://schemas.microsoft.com/office/drawing/2014/main" id="{332CF305-8071-A36C-CF4B-29C9D9899157}"/>
                </a:ext>
              </a:extLst>
            </p:cNvPr>
            <p:cNvSpPr>
              <a:spLocks noChangeShapeType="1"/>
            </p:cNvSpPr>
            <p:nvPr/>
          </p:nvSpPr>
          <p:spPr bwMode="auto">
            <a:xfrm>
              <a:off x="4581" y="1731"/>
              <a:ext cx="0" cy="82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52" name="Line 40">
              <a:extLst>
                <a:ext uri="{FF2B5EF4-FFF2-40B4-BE49-F238E27FC236}">
                  <a16:creationId xmlns:a16="http://schemas.microsoft.com/office/drawing/2014/main" id="{9A313A79-AF97-E1B6-6155-2F327CF58120}"/>
                </a:ext>
              </a:extLst>
            </p:cNvPr>
            <p:cNvSpPr>
              <a:spLocks noChangeShapeType="1"/>
            </p:cNvSpPr>
            <p:nvPr/>
          </p:nvSpPr>
          <p:spPr bwMode="auto">
            <a:xfrm flipH="1">
              <a:off x="3062" y="2559"/>
              <a:ext cx="1519" cy="0"/>
            </a:xfrm>
            <a:prstGeom prst="line">
              <a:avLst/>
            </a:prstGeom>
            <a:noFill/>
            <a:ln w="28575" cap="flat">
              <a:solidFill>
                <a:srgbClr val="FBFBF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53" name="Line 41">
              <a:extLst>
                <a:ext uri="{FF2B5EF4-FFF2-40B4-BE49-F238E27FC236}">
                  <a16:creationId xmlns:a16="http://schemas.microsoft.com/office/drawing/2014/main" id="{E8A38B91-D3D2-8F2A-0E54-6635A010788A}"/>
                </a:ext>
              </a:extLst>
            </p:cNvPr>
            <p:cNvSpPr>
              <a:spLocks noChangeShapeType="1"/>
            </p:cNvSpPr>
            <p:nvPr/>
          </p:nvSpPr>
          <p:spPr bwMode="auto">
            <a:xfrm>
              <a:off x="3062" y="1731"/>
              <a:ext cx="1519" cy="82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54" name="Line 42">
              <a:extLst>
                <a:ext uri="{FF2B5EF4-FFF2-40B4-BE49-F238E27FC236}">
                  <a16:creationId xmlns:a16="http://schemas.microsoft.com/office/drawing/2014/main" id="{D2E6A4F7-1C3E-F67F-A182-C1982FB18D6A}"/>
                </a:ext>
              </a:extLst>
            </p:cNvPr>
            <p:cNvSpPr>
              <a:spLocks noChangeShapeType="1"/>
            </p:cNvSpPr>
            <p:nvPr/>
          </p:nvSpPr>
          <p:spPr bwMode="auto">
            <a:xfrm flipV="1">
              <a:off x="3062" y="1731"/>
              <a:ext cx="1519" cy="828"/>
            </a:xfrm>
            <a:prstGeom prst="line">
              <a:avLst/>
            </a:prstGeom>
            <a:noFill/>
            <a:ln w="28575" cap="flat">
              <a:solidFill>
                <a:srgbClr val="FDFDF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55" name="Rectangle 43">
              <a:extLst>
                <a:ext uri="{FF2B5EF4-FFF2-40B4-BE49-F238E27FC236}">
                  <a16:creationId xmlns:a16="http://schemas.microsoft.com/office/drawing/2014/main" id="{8F4392F7-F857-600A-8205-3F9A10864E84}"/>
                </a:ext>
              </a:extLst>
            </p:cNvPr>
            <p:cNvSpPr>
              <a:spLocks noChangeArrowheads="1"/>
            </p:cNvSpPr>
            <p:nvPr/>
          </p:nvSpPr>
          <p:spPr bwMode="auto">
            <a:xfrm>
              <a:off x="2931" y="2487"/>
              <a:ext cx="12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D</a:t>
              </a:r>
              <a:endParaRPr kumimoji="0" lang="en-US" altLang="en-US" sz="2400" b="0" i="0" u="none" strike="noStrike" cap="none" normalizeH="0" baseline="0">
                <a:ln>
                  <a:noFill/>
                </a:ln>
                <a:solidFill>
                  <a:schemeClr val="tx1"/>
                </a:solidFill>
                <a:effectLst/>
              </a:endParaRPr>
            </a:p>
          </p:txBody>
        </p:sp>
        <p:sp>
          <p:nvSpPr>
            <p:cNvPr id="56" name="Rectangle 44">
              <a:extLst>
                <a:ext uri="{FF2B5EF4-FFF2-40B4-BE49-F238E27FC236}">
                  <a16:creationId xmlns:a16="http://schemas.microsoft.com/office/drawing/2014/main" id="{9CB4C5AA-D8C0-1A22-42D4-96B92A341B95}"/>
                </a:ext>
              </a:extLst>
            </p:cNvPr>
            <p:cNvSpPr>
              <a:spLocks noChangeArrowheads="1"/>
            </p:cNvSpPr>
            <p:nvPr/>
          </p:nvSpPr>
          <p:spPr bwMode="auto">
            <a:xfrm>
              <a:off x="4660" y="2487"/>
              <a:ext cx="11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C</a:t>
              </a:r>
              <a:endParaRPr kumimoji="0" lang="en-US" altLang="en-US" sz="2400" b="0" i="0" u="none" strike="noStrike" cap="none" normalizeH="0" baseline="0">
                <a:ln>
                  <a:noFill/>
                </a:ln>
                <a:solidFill>
                  <a:schemeClr val="tx1"/>
                </a:solidFill>
                <a:effectLst/>
              </a:endParaRPr>
            </a:p>
          </p:txBody>
        </p:sp>
        <p:sp>
          <p:nvSpPr>
            <p:cNvPr id="57" name="Rectangle 45">
              <a:extLst>
                <a:ext uri="{FF2B5EF4-FFF2-40B4-BE49-F238E27FC236}">
                  <a16:creationId xmlns:a16="http://schemas.microsoft.com/office/drawing/2014/main" id="{BC1CD7B0-1725-6A3C-93E8-3AE8161CD8B2}"/>
                </a:ext>
              </a:extLst>
            </p:cNvPr>
            <p:cNvSpPr>
              <a:spLocks noChangeArrowheads="1"/>
            </p:cNvSpPr>
            <p:nvPr/>
          </p:nvSpPr>
          <p:spPr bwMode="auto">
            <a:xfrm>
              <a:off x="4600" y="1570"/>
              <a:ext cx="10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B</a:t>
              </a:r>
              <a:endParaRPr kumimoji="0" lang="en-US" altLang="en-US" sz="2400" b="0" i="0" u="none" strike="noStrike" cap="none" normalizeH="0" baseline="0">
                <a:ln>
                  <a:noFill/>
                </a:ln>
                <a:solidFill>
                  <a:schemeClr val="tx1"/>
                </a:solidFill>
                <a:effectLst/>
              </a:endParaRPr>
            </a:p>
          </p:txBody>
        </p:sp>
        <p:sp>
          <p:nvSpPr>
            <p:cNvPr id="58" name="Rectangle 46">
              <a:extLst>
                <a:ext uri="{FF2B5EF4-FFF2-40B4-BE49-F238E27FC236}">
                  <a16:creationId xmlns:a16="http://schemas.microsoft.com/office/drawing/2014/main" id="{9309A054-F8C0-D21B-CBAE-17FBC70B5103}"/>
                </a:ext>
              </a:extLst>
            </p:cNvPr>
            <p:cNvSpPr>
              <a:spLocks noChangeArrowheads="1"/>
            </p:cNvSpPr>
            <p:nvPr/>
          </p:nvSpPr>
          <p:spPr bwMode="auto">
            <a:xfrm>
              <a:off x="2936" y="1558"/>
              <a:ext cx="10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FFFFF"/>
                  </a:solidFill>
                  <a:effectLst/>
                  <a:latin typeface="Times New Roman" panose="02020603050405020304" pitchFamily="18" charset="0"/>
                </a:rPr>
                <a:t>A</a:t>
              </a:r>
              <a:endParaRPr kumimoji="0" lang="en-US" altLang="en-US" sz="2400" b="0" i="0" u="none" strike="noStrike" cap="none" normalizeH="0" baseline="0" dirty="0">
                <a:ln>
                  <a:noFill/>
                </a:ln>
                <a:solidFill>
                  <a:schemeClr val="tx1"/>
                </a:solidFill>
                <a:effectLst/>
              </a:endParaRPr>
            </a:p>
          </p:txBody>
        </p:sp>
        <p:sp>
          <p:nvSpPr>
            <p:cNvPr id="59" name="Rectangle 47">
              <a:extLst>
                <a:ext uri="{FF2B5EF4-FFF2-40B4-BE49-F238E27FC236}">
                  <a16:creationId xmlns:a16="http://schemas.microsoft.com/office/drawing/2014/main" id="{C89CA5E4-4E95-3401-0365-1F1B5C3C9DBC}"/>
                </a:ext>
              </a:extLst>
            </p:cNvPr>
            <p:cNvSpPr>
              <a:spLocks noChangeArrowheads="1"/>
            </p:cNvSpPr>
            <p:nvPr/>
          </p:nvSpPr>
          <p:spPr bwMode="auto">
            <a:xfrm>
              <a:off x="3765" y="1942"/>
              <a:ext cx="12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CFCFC"/>
                  </a:solidFill>
                  <a:effectLst/>
                  <a:latin typeface="Times New Roman" panose="02020603050405020304" pitchFamily="18" charset="0"/>
                </a:rPr>
                <a:t>O</a:t>
              </a:r>
              <a:endParaRPr kumimoji="0" lang="en-US" altLang="en-US" sz="2400" b="0" i="0" u="none" strike="noStrike" cap="none" normalizeH="0" baseline="0">
                <a:ln>
                  <a:noFill/>
                </a:ln>
                <a:solidFill>
                  <a:schemeClr val="tx1"/>
                </a:solidFill>
                <a:effectLst/>
              </a:endParaRPr>
            </a:p>
          </p:txBody>
        </p:sp>
        <p:sp>
          <p:nvSpPr>
            <p:cNvPr id="60" name="Rectangle 48">
              <a:extLst>
                <a:ext uri="{FF2B5EF4-FFF2-40B4-BE49-F238E27FC236}">
                  <a16:creationId xmlns:a16="http://schemas.microsoft.com/office/drawing/2014/main" id="{4FA7EC4A-C6BC-4B0D-0621-ECB1150FEB90}"/>
                </a:ext>
              </a:extLst>
            </p:cNvPr>
            <p:cNvSpPr>
              <a:spLocks noChangeArrowheads="1"/>
            </p:cNvSpPr>
            <p:nvPr/>
          </p:nvSpPr>
          <p:spPr bwMode="auto">
            <a:xfrm>
              <a:off x="3711" y="2673"/>
              <a:ext cx="423"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a:ln>
                    <a:noFill/>
                  </a:ln>
                  <a:solidFill>
                    <a:srgbClr val="FFFFFF"/>
                  </a:solidFill>
                  <a:effectLst/>
                  <a:latin typeface="Times New Roman" panose="02020603050405020304" pitchFamily="18" charset="0"/>
                </a:rPr>
                <a:t>Hình</a:t>
              </a:r>
              <a:r>
                <a:rPr kumimoji="0" lang="en-US" altLang="en-US" b="1" i="0" u="none" strike="noStrike" cap="none" normalizeH="0" baseline="0" dirty="0">
                  <a:ln>
                    <a:noFill/>
                  </a:ln>
                  <a:solidFill>
                    <a:srgbClr val="FFFFFF"/>
                  </a:solidFill>
                  <a:effectLst/>
                  <a:latin typeface="Times New Roman" panose="02020603050405020304" pitchFamily="18" charset="0"/>
                </a:rPr>
                <a:t> 24</a:t>
              </a:r>
              <a:endParaRPr kumimoji="0" lang="en-US" altLang="en-US" b="0" i="0" u="none" strike="noStrike" cap="none" normalizeH="0" baseline="0" dirty="0">
                <a:ln>
                  <a:noFill/>
                </a:ln>
                <a:solidFill>
                  <a:schemeClr val="tx1"/>
                </a:solidFill>
                <a:effectLst/>
              </a:endParaRPr>
            </a:p>
          </p:txBody>
        </p:sp>
        <p:grpSp>
          <p:nvGrpSpPr>
            <p:cNvPr id="61" name="Group 51">
              <a:extLst>
                <a:ext uri="{FF2B5EF4-FFF2-40B4-BE49-F238E27FC236}">
                  <a16:creationId xmlns:a16="http://schemas.microsoft.com/office/drawing/2014/main" id="{E2640D57-D2FB-7EA3-636D-E02E4892AC2E}"/>
                </a:ext>
              </a:extLst>
            </p:cNvPr>
            <p:cNvGrpSpPr>
              <a:grpSpLocks/>
            </p:cNvGrpSpPr>
            <p:nvPr/>
          </p:nvGrpSpPr>
          <p:grpSpPr bwMode="auto">
            <a:xfrm>
              <a:off x="3798" y="2121"/>
              <a:ext cx="48" cy="48"/>
              <a:chOff x="3798" y="2121"/>
              <a:chExt cx="48" cy="48"/>
            </a:xfrm>
          </p:grpSpPr>
          <p:sp>
            <p:nvSpPr>
              <p:cNvPr id="74" name="Oval 49">
                <a:extLst>
                  <a:ext uri="{FF2B5EF4-FFF2-40B4-BE49-F238E27FC236}">
                    <a16:creationId xmlns:a16="http://schemas.microsoft.com/office/drawing/2014/main" id="{0E2874FC-8948-C658-0C23-B6EDD9AFB139}"/>
                  </a:ext>
                </a:extLst>
              </p:cNvPr>
              <p:cNvSpPr>
                <a:spLocks noChangeArrowheads="1"/>
              </p:cNvSpPr>
              <p:nvPr/>
            </p:nvSpPr>
            <p:spPr bwMode="auto">
              <a:xfrm>
                <a:off x="3798" y="2121"/>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5" name="Oval 50">
                <a:extLst>
                  <a:ext uri="{FF2B5EF4-FFF2-40B4-BE49-F238E27FC236}">
                    <a16:creationId xmlns:a16="http://schemas.microsoft.com/office/drawing/2014/main" id="{22D5597C-F2A5-4B2A-7375-430B20895AEF}"/>
                  </a:ext>
                </a:extLst>
              </p:cNvPr>
              <p:cNvSpPr>
                <a:spLocks noChangeArrowheads="1"/>
              </p:cNvSpPr>
              <p:nvPr/>
            </p:nvSpPr>
            <p:spPr bwMode="auto">
              <a:xfrm>
                <a:off x="3798" y="2121"/>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62" name="Group 54">
              <a:extLst>
                <a:ext uri="{FF2B5EF4-FFF2-40B4-BE49-F238E27FC236}">
                  <a16:creationId xmlns:a16="http://schemas.microsoft.com/office/drawing/2014/main" id="{175E0706-25DB-37BE-42D3-C4D7268B6E60}"/>
                </a:ext>
              </a:extLst>
            </p:cNvPr>
            <p:cNvGrpSpPr>
              <a:grpSpLocks/>
            </p:cNvGrpSpPr>
            <p:nvPr/>
          </p:nvGrpSpPr>
          <p:grpSpPr bwMode="auto">
            <a:xfrm>
              <a:off x="4557" y="2535"/>
              <a:ext cx="48" cy="48"/>
              <a:chOff x="4557" y="2535"/>
              <a:chExt cx="48" cy="48"/>
            </a:xfrm>
          </p:grpSpPr>
          <p:sp>
            <p:nvSpPr>
              <p:cNvPr id="72" name="Oval 52">
                <a:extLst>
                  <a:ext uri="{FF2B5EF4-FFF2-40B4-BE49-F238E27FC236}">
                    <a16:creationId xmlns:a16="http://schemas.microsoft.com/office/drawing/2014/main" id="{F82B3C7E-1961-177D-703C-A8CA1FAE5EA4}"/>
                  </a:ext>
                </a:extLst>
              </p:cNvPr>
              <p:cNvSpPr>
                <a:spLocks noChangeArrowheads="1"/>
              </p:cNvSpPr>
              <p:nvPr/>
            </p:nvSpPr>
            <p:spPr bwMode="auto">
              <a:xfrm>
                <a:off x="4557" y="2535"/>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3" name="Oval 53">
                <a:extLst>
                  <a:ext uri="{FF2B5EF4-FFF2-40B4-BE49-F238E27FC236}">
                    <a16:creationId xmlns:a16="http://schemas.microsoft.com/office/drawing/2014/main" id="{E41EA513-F9B2-55E7-EB5D-8A68781B9F5C}"/>
                  </a:ext>
                </a:extLst>
              </p:cNvPr>
              <p:cNvSpPr>
                <a:spLocks noChangeArrowheads="1"/>
              </p:cNvSpPr>
              <p:nvPr/>
            </p:nvSpPr>
            <p:spPr bwMode="auto">
              <a:xfrm>
                <a:off x="4557" y="2535"/>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63" name="Group 57">
              <a:extLst>
                <a:ext uri="{FF2B5EF4-FFF2-40B4-BE49-F238E27FC236}">
                  <a16:creationId xmlns:a16="http://schemas.microsoft.com/office/drawing/2014/main" id="{8B670307-AA30-D211-84E5-E8CB6EE2C9F8}"/>
                </a:ext>
              </a:extLst>
            </p:cNvPr>
            <p:cNvGrpSpPr>
              <a:grpSpLocks/>
            </p:cNvGrpSpPr>
            <p:nvPr/>
          </p:nvGrpSpPr>
          <p:grpSpPr bwMode="auto">
            <a:xfrm>
              <a:off x="3038" y="2535"/>
              <a:ext cx="48" cy="48"/>
              <a:chOff x="3038" y="2535"/>
              <a:chExt cx="48" cy="48"/>
            </a:xfrm>
          </p:grpSpPr>
          <p:sp>
            <p:nvSpPr>
              <p:cNvPr id="70" name="Oval 55">
                <a:extLst>
                  <a:ext uri="{FF2B5EF4-FFF2-40B4-BE49-F238E27FC236}">
                    <a16:creationId xmlns:a16="http://schemas.microsoft.com/office/drawing/2014/main" id="{50D669C1-6D7A-5F97-68BF-7B04906FE035}"/>
                  </a:ext>
                </a:extLst>
              </p:cNvPr>
              <p:cNvSpPr>
                <a:spLocks noChangeArrowheads="1"/>
              </p:cNvSpPr>
              <p:nvPr/>
            </p:nvSpPr>
            <p:spPr bwMode="auto">
              <a:xfrm>
                <a:off x="3038" y="2535"/>
                <a:ext cx="48" cy="48"/>
              </a:xfrm>
              <a:prstGeom prst="ellipse">
                <a:avLst/>
              </a:prstGeom>
              <a:solidFill>
                <a:srgbClr val="FDFDF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1" name="Oval 56">
                <a:extLst>
                  <a:ext uri="{FF2B5EF4-FFF2-40B4-BE49-F238E27FC236}">
                    <a16:creationId xmlns:a16="http://schemas.microsoft.com/office/drawing/2014/main" id="{5B5E9DFD-1C47-3834-BAD5-F95E1F79BF32}"/>
                  </a:ext>
                </a:extLst>
              </p:cNvPr>
              <p:cNvSpPr>
                <a:spLocks noChangeArrowheads="1"/>
              </p:cNvSpPr>
              <p:nvPr/>
            </p:nvSpPr>
            <p:spPr bwMode="auto">
              <a:xfrm>
                <a:off x="3038" y="2535"/>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64" name="Group 60">
              <a:extLst>
                <a:ext uri="{FF2B5EF4-FFF2-40B4-BE49-F238E27FC236}">
                  <a16:creationId xmlns:a16="http://schemas.microsoft.com/office/drawing/2014/main" id="{48038052-38BA-B7B0-F359-62C8E8C68FB7}"/>
                </a:ext>
              </a:extLst>
            </p:cNvPr>
            <p:cNvGrpSpPr>
              <a:grpSpLocks/>
            </p:cNvGrpSpPr>
            <p:nvPr/>
          </p:nvGrpSpPr>
          <p:grpSpPr bwMode="auto">
            <a:xfrm>
              <a:off x="3038" y="1707"/>
              <a:ext cx="48" cy="48"/>
              <a:chOff x="3038" y="1707"/>
              <a:chExt cx="48" cy="48"/>
            </a:xfrm>
          </p:grpSpPr>
          <p:sp>
            <p:nvSpPr>
              <p:cNvPr id="68" name="Oval 58">
                <a:extLst>
                  <a:ext uri="{FF2B5EF4-FFF2-40B4-BE49-F238E27FC236}">
                    <a16:creationId xmlns:a16="http://schemas.microsoft.com/office/drawing/2014/main" id="{897380AB-44D4-3353-47ED-A7D9BBB5E808}"/>
                  </a:ext>
                </a:extLst>
              </p:cNvPr>
              <p:cNvSpPr>
                <a:spLocks noChangeArrowheads="1"/>
              </p:cNvSpPr>
              <p:nvPr/>
            </p:nvSpPr>
            <p:spPr bwMode="auto">
              <a:xfrm>
                <a:off x="3038" y="1707"/>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9" name="Oval 59">
                <a:extLst>
                  <a:ext uri="{FF2B5EF4-FFF2-40B4-BE49-F238E27FC236}">
                    <a16:creationId xmlns:a16="http://schemas.microsoft.com/office/drawing/2014/main" id="{2475671B-3875-7B35-AF55-6D46BD7A6226}"/>
                  </a:ext>
                </a:extLst>
              </p:cNvPr>
              <p:cNvSpPr>
                <a:spLocks noChangeArrowheads="1"/>
              </p:cNvSpPr>
              <p:nvPr/>
            </p:nvSpPr>
            <p:spPr bwMode="auto">
              <a:xfrm>
                <a:off x="3038" y="1707"/>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65" name="Group 63">
              <a:extLst>
                <a:ext uri="{FF2B5EF4-FFF2-40B4-BE49-F238E27FC236}">
                  <a16:creationId xmlns:a16="http://schemas.microsoft.com/office/drawing/2014/main" id="{A280125D-6BAB-2D47-B9B6-41E7DBB5C842}"/>
                </a:ext>
              </a:extLst>
            </p:cNvPr>
            <p:cNvGrpSpPr>
              <a:grpSpLocks/>
            </p:cNvGrpSpPr>
            <p:nvPr/>
          </p:nvGrpSpPr>
          <p:grpSpPr bwMode="auto">
            <a:xfrm>
              <a:off x="4557" y="1707"/>
              <a:ext cx="48" cy="48"/>
              <a:chOff x="4557" y="1707"/>
              <a:chExt cx="48" cy="48"/>
            </a:xfrm>
          </p:grpSpPr>
          <p:sp>
            <p:nvSpPr>
              <p:cNvPr id="66" name="Oval 61">
                <a:extLst>
                  <a:ext uri="{FF2B5EF4-FFF2-40B4-BE49-F238E27FC236}">
                    <a16:creationId xmlns:a16="http://schemas.microsoft.com/office/drawing/2014/main" id="{5F2DD1E3-4E47-18E7-2BAC-294217626363}"/>
                  </a:ext>
                </a:extLst>
              </p:cNvPr>
              <p:cNvSpPr>
                <a:spLocks noChangeArrowheads="1"/>
              </p:cNvSpPr>
              <p:nvPr/>
            </p:nvSpPr>
            <p:spPr bwMode="auto">
              <a:xfrm>
                <a:off x="4557" y="1707"/>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7" name="Oval 62">
                <a:extLst>
                  <a:ext uri="{FF2B5EF4-FFF2-40B4-BE49-F238E27FC236}">
                    <a16:creationId xmlns:a16="http://schemas.microsoft.com/office/drawing/2014/main" id="{37AE37A9-13AA-73A7-5F21-48299D0E10E1}"/>
                  </a:ext>
                </a:extLst>
              </p:cNvPr>
              <p:cNvSpPr>
                <a:spLocks noChangeArrowheads="1"/>
              </p:cNvSpPr>
              <p:nvPr/>
            </p:nvSpPr>
            <p:spPr bwMode="auto">
              <a:xfrm>
                <a:off x="4557" y="1707"/>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spTree>
    <p:extLst>
      <p:ext uri="{BB962C8B-B14F-4D97-AF65-F5344CB8AC3E}">
        <p14:creationId xmlns:p14="http://schemas.microsoft.com/office/powerpoint/2010/main" val="135107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03"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114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
                                        </p:tgtEl>
                                      </p:cBhvr>
                                    </p:cmd>
                                  </p:childTnLst>
                                </p:cTn>
                              </p:par>
                            </p:childTnLst>
                          </p:cTn>
                        </p:par>
                      </p:childTnLst>
                    </p:cTn>
                  </p:par>
                </p:childTnLst>
              </p:cTn>
              <p:nextCondLst>
                <p:cond evt="onClick" delay="0">
                  <p:tgtEl>
                    <p:spTgt spid="12"/>
                  </p:tgtEl>
                </p:cond>
              </p:nextCondLst>
            </p:seq>
            <p:video>
              <p:cMediaNode vol="100000">
                <p:cTn id="16" fill="hold" display="0">
                  <p:stCondLst>
                    <p:cond delay="indefinite"/>
                  </p:stCondLst>
                </p:cTn>
                <p:tgtEl>
                  <p:spTgt spid="12"/>
                </p:tgtEl>
              </p:cMediaNode>
            </p:video>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6"/>
                                        </p:tgtEl>
                                      </p:cBhvr>
                                    </p:cmd>
                                  </p:childTnLst>
                                </p:cTn>
                              </p:par>
                            </p:childTnLst>
                          </p:cTn>
                        </p:par>
                      </p:childTnLst>
                    </p:cTn>
                  </p:par>
                </p:childTnLst>
              </p:cTn>
              <p:nextCondLst>
                <p:cond evt="onClick" delay="0">
                  <p:tgtEl>
                    <p:spTgt spid="16"/>
                  </p:tgtEl>
                </p:cond>
              </p:nextCondLst>
            </p:seq>
            <p:video>
              <p:cMediaNode vol="80000">
                <p:cTn id="22" fill="hold" display="0">
                  <p:stCondLst>
                    <p:cond delay="indefinite"/>
                  </p:stCondLst>
                </p:cTn>
                <p:tgtEl>
                  <p:spTgt spid="1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571" y="391886"/>
            <a:ext cx="11194869" cy="1384995"/>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III. HÌNH CHỮ NHẬT, HÌNH VUÔNG NỘI TIẾP ĐƯỜNG TRÒN</a:t>
            </a:r>
            <a:endParaRPr lang="en-US" sz="2800">
              <a:solidFill>
                <a:srgbClr val="FFFF00"/>
              </a:solidFill>
              <a:latin typeface="Times New Roman" panose="02020603050405020304" pitchFamily="18" charset="0"/>
              <a:cs typeface="Times New Roman" panose="02020603050405020304" pitchFamily="18" charset="0"/>
            </a:endParaRPr>
          </a:p>
          <a:p>
            <a:pPr lvl="0"/>
            <a:r>
              <a:rPr lang="en-US" sz="2800" b="1">
                <a:solidFill>
                  <a:srgbClr val="FFFF00"/>
                </a:solidFill>
                <a:latin typeface="Times New Roman" panose="02020603050405020304" pitchFamily="18" charset="0"/>
                <a:cs typeface="Times New Roman" panose="02020603050405020304" pitchFamily="18" charset="0"/>
              </a:rPr>
              <a:t>1. Hình chữ nhật nội tiếp đường tròn</a:t>
            </a:r>
            <a:endParaRPr lang="en-US" sz="2800">
              <a:solidFill>
                <a:srgbClr val="FFFF00"/>
              </a:solidFill>
              <a:latin typeface="Times New Roman" panose="02020603050405020304" pitchFamily="18" charset="0"/>
              <a:cs typeface="Times New Roman" panose="02020603050405020304" pitchFamily="18" charset="0"/>
            </a:endParaRPr>
          </a:p>
          <a:p>
            <a:pPr lvl="0"/>
            <a:r>
              <a:rPr lang="en-US" sz="2800" b="1">
                <a:solidFill>
                  <a:srgbClr val="FFFF00"/>
                </a:solidFill>
                <a:latin typeface="Times New Roman" panose="02020603050405020304" pitchFamily="18" charset="0"/>
                <a:cs typeface="Times New Roman" panose="02020603050405020304" pitchFamily="18" charset="0"/>
              </a:rPr>
              <a:t>a) Hoạt động 3</a:t>
            </a:r>
          </a:p>
        </p:txBody>
      </p:sp>
      <p:sp>
        <p:nvSpPr>
          <p:cNvPr id="8" name="TextBox 7"/>
          <p:cNvSpPr txBox="1"/>
          <p:nvPr/>
        </p:nvSpPr>
        <p:spPr>
          <a:xfrm>
            <a:off x="326571" y="1881051"/>
            <a:ext cx="9953897" cy="954107"/>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Tứ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ABCD</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OA = OB = OC = OD = </a:t>
            </a:r>
            <a:r>
              <a:rPr lang="en-US" sz="2800" dirty="0">
                <a:solidFill>
                  <a:schemeClr val="bg1"/>
                </a:solidFill>
                <a:latin typeface="Times New Roman" panose="02020603050405020304" pitchFamily="18" charset="0"/>
                <a:cs typeface="Times New Roman" panose="02020603050405020304" pitchFamily="18" charset="0"/>
              </a:rPr>
              <a:t>R . </a:t>
            </a:r>
            <a:r>
              <a:rPr lang="en-US" sz="2800" dirty="0" err="1">
                <a:solidFill>
                  <a:schemeClr val="bg1"/>
                </a:solidFill>
                <a:latin typeface="Times New Roman" panose="02020603050405020304" pitchFamily="18" charset="0"/>
                <a:cs typeface="Times New Roman" panose="02020603050405020304" pitchFamily="18" charset="0"/>
              </a:rPr>
              <a:t>Vậy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A, B, C, D</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O;R</a:t>
            </a:r>
            <a:r>
              <a:rPr lang="en-US" sz="2800" dirty="0">
                <a:solidFill>
                  <a:schemeClr val="bg1"/>
                </a:solidFill>
                <a:latin typeface="Times New Roman" panose="02020603050405020304" pitchFamily="18" charset="0"/>
                <a:cs typeface="Times New Roman" panose="02020603050405020304" pitchFamily="18" charset="0"/>
              </a:rPr>
              <a:t>).</a:t>
            </a:r>
            <a:r>
              <a:rPr lang="vi-VN" dirty="0"/>
              <a:t>.</a:t>
            </a:r>
          </a:p>
        </p:txBody>
      </p:sp>
      <p:sp>
        <p:nvSpPr>
          <p:cNvPr id="22" name="Rectangle 21"/>
          <p:cNvSpPr/>
          <p:nvPr/>
        </p:nvSpPr>
        <p:spPr>
          <a:xfrm>
            <a:off x="442035" y="2939328"/>
            <a:ext cx="7841353" cy="2677656"/>
          </a:xfrm>
          <a:prstGeom prst="rect">
            <a:avLst/>
          </a:prstGeom>
        </p:spPr>
        <p:txBody>
          <a:bodyPr wrap="square">
            <a:spAutoFit/>
          </a:bodyPr>
          <a:lstStyle/>
          <a:p>
            <a:pPr lvl="0"/>
            <a:r>
              <a:rPr lang="en-US" sz="2800" b="1" dirty="0">
                <a:solidFill>
                  <a:srgbClr val="FFFF00"/>
                </a:solidFill>
                <a:latin typeface="Times New Roman" panose="02020603050405020304" pitchFamily="18" charset="0"/>
                <a:cs typeface="Times New Roman" panose="02020603050405020304" pitchFamily="18" charset="0"/>
              </a:rPr>
              <a:t>b) </a:t>
            </a:r>
            <a:r>
              <a:rPr lang="en-US" sz="2800" b="1" dirty="0" err="1">
                <a:solidFill>
                  <a:srgbClr val="FFFF00"/>
                </a:solidFill>
                <a:latin typeface="Times New Roman" panose="02020603050405020304" pitchFamily="18" charset="0"/>
                <a:cs typeface="Times New Roman" panose="02020603050405020304" pitchFamily="18" charset="0"/>
              </a:rPr>
              <a:t>Tổng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quát</a:t>
            </a:r>
            <a:r>
              <a:rPr lang="en-US" sz="2800" b="1" dirty="0">
                <a:solidFill>
                  <a:srgbClr val="FFFF00"/>
                </a:solidFill>
                <a:latin typeface="Times New Roman" panose="02020603050405020304" pitchFamily="18" charset="0"/>
                <a:cs typeface="Times New Roman" panose="02020603050405020304" pitchFamily="18" charset="0"/>
              </a:rPr>
              <a:t> </a:t>
            </a:r>
          </a:p>
          <a:p>
            <a:pPr lvl="0"/>
            <a:endParaRPr lang="en-US" sz="2800" b="1" dirty="0">
              <a:solidFill>
                <a:srgbClr val="FFFF00"/>
              </a:solidFill>
              <a:latin typeface="Times New Roman" panose="02020603050405020304" pitchFamily="18" charset="0"/>
              <a:cs typeface="Times New Roman" panose="02020603050405020304" pitchFamily="18" charset="0"/>
            </a:endParaRPr>
          </a:p>
          <a:p>
            <a:pPr lvl="0"/>
            <a:r>
              <a:rPr lang="vi-VN" sz="2800" dirty="0">
                <a:solidFill>
                  <a:schemeClr val="bg1"/>
                </a:solidFill>
                <a:latin typeface="Times New Roman" panose="02020603050405020304" pitchFamily="18" charset="0"/>
                <a:cs typeface="Times New Roman" panose="02020603050405020304" pitchFamily="18" charset="0"/>
              </a:rPr>
              <a:t>Mỗi hình chữ nhật là một tứ giác nội tiếp đường tròn.</a:t>
            </a:r>
            <a:endParaRPr lang="en-US" sz="2800" dirty="0">
              <a:solidFill>
                <a:schemeClr val="bg1"/>
              </a:solidFill>
              <a:latin typeface="Times New Roman" panose="02020603050405020304" pitchFamily="18" charset="0"/>
              <a:cs typeface="Times New Roman" panose="02020603050405020304" pitchFamily="18" charset="0"/>
            </a:endParaRPr>
          </a:p>
          <a:p>
            <a:pPr lvl="0"/>
            <a:r>
              <a:rPr lang="vi-VN" sz="2800" dirty="0">
                <a:solidFill>
                  <a:schemeClr val="bg1"/>
                </a:solidFill>
                <a:latin typeface="Times New Roman" panose="02020603050405020304" pitchFamily="18" charset="0"/>
                <a:cs typeface="Times New Roman" panose="02020603050405020304" pitchFamily="18" charset="0"/>
              </a:rPr>
              <a:t>Tâm của đường tròn ngoại tiếp hình chữ nhật là giao điểm của hai đường chéo và mỗi đường chéo là một đường kính của đường tròn đó.</a:t>
            </a:r>
            <a:endParaRPr lang="en-US" sz="2800" dirty="0">
              <a:solidFill>
                <a:schemeClr val="bg1"/>
              </a:solidFill>
              <a:latin typeface="Times New Roman" panose="02020603050405020304" pitchFamily="18" charset="0"/>
              <a:cs typeface="Times New Roman" panose="02020603050405020304" pitchFamily="18" charset="0"/>
            </a:endParaRPr>
          </a:p>
        </p:txBody>
      </p:sp>
      <p:grpSp>
        <p:nvGrpSpPr>
          <p:cNvPr id="38" name="Group 35">
            <a:extLst>
              <a:ext uri="{FF2B5EF4-FFF2-40B4-BE49-F238E27FC236}">
                <a16:creationId xmlns:a16="http://schemas.microsoft.com/office/drawing/2014/main" id="{63574C8F-B6BA-974F-5C0D-D9C06143B5EB}"/>
              </a:ext>
            </a:extLst>
          </p:cNvPr>
          <p:cNvGrpSpPr>
            <a:grpSpLocks noChangeAspect="1"/>
          </p:cNvGrpSpPr>
          <p:nvPr/>
        </p:nvGrpSpPr>
        <p:grpSpPr bwMode="auto">
          <a:xfrm>
            <a:off x="8292204" y="2831077"/>
            <a:ext cx="3706384" cy="2516911"/>
            <a:chOff x="2846" y="1485"/>
            <a:chExt cx="1988" cy="1350"/>
          </a:xfrm>
        </p:grpSpPr>
        <p:sp>
          <p:nvSpPr>
            <p:cNvPr id="39" name="AutoShape 34">
              <a:extLst>
                <a:ext uri="{FF2B5EF4-FFF2-40B4-BE49-F238E27FC236}">
                  <a16:creationId xmlns:a16="http://schemas.microsoft.com/office/drawing/2014/main" id="{0F3B7F22-B50C-62F7-6857-B479C1B1B303}"/>
                </a:ext>
              </a:extLst>
            </p:cNvPr>
            <p:cNvSpPr>
              <a:spLocks noChangeAspect="1" noChangeArrowheads="1" noTextEdit="1"/>
            </p:cNvSpPr>
            <p:nvPr/>
          </p:nvSpPr>
          <p:spPr bwMode="auto">
            <a:xfrm>
              <a:off x="2846" y="1485"/>
              <a:ext cx="1988"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 name="Line 37">
              <a:extLst>
                <a:ext uri="{FF2B5EF4-FFF2-40B4-BE49-F238E27FC236}">
                  <a16:creationId xmlns:a16="http://schemas.microsoft.com/office/drawing/2014/main" id="{52EC87FF-EB9F-FC86-02B8-104C028B95AA}"/>
                </a:ext>
              </a:extLst>
            </p:cNvPr>
            <p:cNvSpPr>
              <a:spLocks noChangeShapeType="1"/>
            </p:cNvSpPr>
            <p:nvPr/>
          </p:nvSpPr>
          <p:spPr bwMode="auto">
            <a:xfrm>
              <a:off x="3062" y="1731"/>
              <a:ext cx="0" cy="828"/>
            </a:xfrm>
            <a:prstGeom prst="line">
              <a:avLst/>
            </a:prstGeom>
            <a:noFill/>
            <a:ln w="28575" cap="flat">
              <a:solidFill>
                <a:srgbClr val="FDFDF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41" name="Line 38">
              <a:extLst>
                <a:ext uri="{FF2B5EF4-FFF2-40B4-BE49-F238E27FC236}">
                  <a16:creationId xmlns:a16="http://schemas.microsoft.com/office/drawing/2014/main" id="{8CCE4B5B-833D-16ED-C3CD-FBD910016261}"/>
                </a:ext>
              </a:extLst>
            </p:cNvPr>
            <p:cNvSpPr>
              <a:spLocks noChangeShapeType="1"/>
            </p:cNvSpPr>
            <p:nvPr/>
          </p:nvSpPr>
          <p:spPr bwMode="auto">
            <a:xfrm flipH="1">
              <a:off x="3062" y="1731"/>
              <a:ext cx="1519" cy="0"/>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42" name="Line 39">
              <a:extLst>
                <a:ext uri="{FF2B5EF4-FFF2-40B4-BE49-F238E27FC236}">
                  <a16:creationId xmlns:a16="http://schemas.microsoft.com/office/drawing/2014/main" id="{332CF305-8071-A36C-CF4B-29C9D9899157}"/>
                </a:ext>
              </a:extLst>
            </p:cNvPr>
            <p:cNvSpPr>
              <a:spLocks noChangeShapeType="1"/>
            </p:cNvSpPr>
            <p:nvPr/>
          </p:nvSpPr>
          <p:spPr bwMode="auto">
            <a:xfrm>
              <a:off x="4581" y="1731"/>
              <a:ext cx="0" cy="82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43" name="Line 40">
              <a:extLst>
                <a:ext uri="{FF2B5EF4-FFF2-40B4-BE49-F238E27FC236}">
                  <a16:creationId xmlns:a16="http://schemas.microsoft.com/office/drawing/2014/main" id="{9A313A79-AF97-E1B6-6155-2F327CF58120}"/>
                </a:ext>
              </a:extLst>
            </p:cNvPr>
            <p:cNvSpPr>
              <a:spLocks noChangeShapeType="1"/>
            </p:cNvSpPr>
            <p:nvPr/>
          </p:nvSpPr>
          <p:spPr bwMode="auto">
            <a:xfrm flipH="1">
              <a:off x="3062" y="2559"/>
              <a:ext cx="1519" cy="0"/>
            </a:xfrm>
            <a:prstGeom prst="line">
              <a:avLst/>
            </a:prstGeom>
            <a:noFill/>
            <a:ln w="28575" cap="flat">
              <a:solidFill>
                <a:srgbClr val="FBFBF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44" name="Line 41">
              <a:extLst>
                <a:ext uri="{FF2B5EF4-FFF2-40B4-BE49-F238E27FC236}">
                  <a16:creationId xmlns:a16="http://schemas.microsoft.com/office/drawing/2014/main" id="{E8A38B91-D3D2-8F2A-0E54-6635A010788A}"/>
                </a:ext>
              </a:extLst>
            </p:cNvPr>
            <p:cNvSpPr>
              <a:spLocks noChangeShapeType="1"/>
            </p:cNvSpPr>
            <p:nvPr/>
          </p:nvSpPr>
          <p:spPr bwMode="auto">
            <a:xfrm>
              <a:off x="3062" y="1731"/>
              <a:ext cx="1519" cy="82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45" name="Line 42">
              <a:extLst>
                <a:ext uri="{FF2B5EF4-FFF2-40B4-BE49-F238E27FC236}">
                  <a16:creationId xmlns:a16="http://schemas.microsoft.com/office/drawing/2014/main" id="{D2E6A4F7-1C3E-F67F-A182-C1982FB18D6A}"/>
                </a:ext>
              </a:extLst>
            </p:cNvPr>
            <p:cNvSpPr>
              <a:spLocks noChangeShapeType="1"/>
            </p:cNvSpPr>
            <p:nvPr/>
          </p:nvSpPr>
          <p:spPr bwMode="auto">
            <a:xfrm flipV="1">
              <a:off x="3062" y="1731"/>
              <a:ext cx="1519" cy="828"/>
            </a:xfrm>
            <a:prstGeom prst="line">
              <a:avLst/>
            </a:prstGeom>
            <a:noFill/>
            <a:ln w="28575" cap="flat">
              <a:solidFill>
                <a:srgbClr val="FDFDF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46" name="Rectangle 43">
              <a:extLst>
                <a:ext uri="{FF2B5EF4-FFF2-40B4-BE49-F238E27FC236}">
                  <a16:creationId xmlns:a16="http://schemas.microsoft.com/office/drawing/2014/main" id="{8F4392F7-F857-600A-8205-3F9A10864E84}"/>
                </a:ext>
              </a:extLst>
            </p:cNvPr>
            <p:cNvSpPr>
              <a:spLocks noChangeArrowheads="1"/>
            </p:cNvSpPr>
            <p:nvPr/>
          </p:nvSpPr>
          <p:spPr bwMode="auto">
            <a:xfrm>
              <a:off x="2931" y="2487"/>
              <a:ext cx="12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D</a:t>
              </a:r>
              <a:endParaRPr kumimoji="0" lang="en-US" altLang="en-US" sz="2400" b="0" i="0" u="none" strike="noStrike" cap="none" normalizeH="0" baseline="0">
                <a:ln>
                  <a:noFill/>
                </a:ln>
                <a:solidFill>
                  <a:schemeClr val="tx1"/>
                </a:solidFill>
                <a:effectLst/>
              </a:endParaRPr>
            </a:p>
          </p:txBody>
        </p:sp>
        <p:sp>
          <p:nvSpPr>
            <p:cNvPr id="47" name="Rectangle 44">
              <a:extLst>
                <a:ext uri="{FF2B5EF4-FFF2-40B4-BE49-F238E27FC236}">
                  <a16:creationId xmlns:a16="http://schemas.microsoft.com/office/drawing/2014/main" id="{9CB4C5AA-D8C0-1A22-42D4-96B92A341B95}"/>
                </a:ext>
              </a:extLst>
            </p:cNvPr>
            <p:cNvSpPr>
              <a:spLocks noChangeArrowheads="1"/>
            </p:cNvSpPr>
            <p:nvPr/>
          </p:nvSpPr>
          <p:spPr bwMode="auto">
            <a:xfrm>
              <a:off x="4660" y="2487"/>
              <a:ext cx="11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C</a:t>
              </a:r>
              <a:endParaRPr kumimoji="0" lang="en-US" altLang="en-US" sz="2400" b="0" i="0" u="none" strike="noStrike" cap="none" normalizeH="0" baseline="0">
                <a:ln>
                  <a:noFill/>
                </a:ln>
                <a:solidFill>
                  <a:schemeClr val="tx1"/>
                </a:solidFill>
                <a:effectLst/>
              </a:endParaRPr>
            </a:p>
          </p:txBody>
        </p:sp>
        <p:sp>
          <p:nvSpPr>
            <p:cNvPr id="48" name="Rectangle 45">
              <a:extLst>
                <a:ext uri="{FF2B5EF4-FFF2-40B4-BE49-F238E27FC236}">
                  <a16:creationId xmlns:a16="http://schemas.microsoft.com/office/drawing/2014/main" id="{BC1CD7B0-1725-6A3C-93E8-3AE8161CD8B2}"/>
                </a:ext>
              </a:extLst>
            </p:cNvPr>
            <p:cNvSpPr>
              <a:spLocks noChangeArrowheads="1"/>
            </p:cNvSpPr>
            <p:nvPr/>
          </p:nvSpPr>
          <p:spPr bwMode="auto">
            <a:xfrm>
              <a:off x="4600" y="1570"/>
              <a:ext cx="10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B</a:t>
              </a:r>
              <a:endParaRPr kumimoji="0" lang="en-US" altLang="en-US" sz="2400" b="0" i="0" u="none" strike="noStrike" cap="none" normalizeH="0" baseline="0">
                <a:ln>
                  <a:noFill/>
                </a:ln>
                <a:solidFill>
                  <a:schemeClr val="tx1"/>
                </a:solidFill>
                <a:effectLst/>
              </a:endParaRPr>
            </a:p>
          </p:txBody>
        </p:sp>
        <p:sp>
          <p:nvSpPr>
            <p:cNvPr id="49" name="Rectangle 46">
              <a:extLst>
                <a:ext uri="{FF2B5EF4-FFF2-40B4-BE49-F238E27FC236}">
                  <a16:creationId xmlns:a16="http://schemas.microsoft.com/office/drawing/2014/main" id="{9309A054-F8C0-D21B-CBAE-17FBC70B5103}"/>
                </a:ext>
              </a:extLst>
            </p:cNvPr>
            <p:cNvSpPr>
              <a:spLocks noChangeArrowheads="1"/>
            </p:cNvSpPr>
            <p:nvPr/>
          </p:nvSpPr>
          <p:spPr bwMode="auto">
            <a:xfrm>
              <a:off x="2936" y="1558"/>
              <a:ext cx="10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FFFFF"/>
                  </a:solidFill>
                  <a:effectLst/>
                  <a:latin typeface="Times New Roman" panose="02020603050405020304" pitchFamily="18" charset="0"/>
                </a:rPr>
                <a:t>A</a:t>
              </a:r>
              <a:endParaRPr kumimoji="0" lang="en-US" altLang="en-US" sz="2400" b="0" i="0" u="none" strike="noStrike" cap="none" normalizeH="0" baseline="0" dirty="0">
                <a:ln>
                  <a:noFill/>
                </a:ln>
                <a:solidFill>
                  <a:schemeClr val="tx1"/>
                </a:solidFill>
                <a:effectLst/>
              </a:endParaRPr>
            </a:p>
          </p:txBody>
        </p:sp>
        <p:sp>
          <p:nvSpPr>
            <p:cNvPr id="50" name="Rectangle 47">
              <a:extLst>
                <a:ext uri="{FF2B5EF4-FFF2-40B4-BE49-F238E27FC236}">
                  <a16:creationId xmlns:a16="http://schemas.microsoft.com/office/drawing/2014/main" id="{C89CA5E4-4E95-3401-0365-1F1B5C3C9DBC}"/>
                </a:ext>
              </a:extLst>
            </p:cNvPr>
            <p:cNvSpPr>
              <a:spLocks noChangeArrowheads="1"/>
            </p:cNvSpPr>
            <p:nvPr/>
          </p:nvSpPr>
          <p:spPr bwMode="auto">
            <a:xfrm>
              <a:off x="3765" y="1942"/>
              <a:ext cx="12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CFCFC"/>
                  </a:solidFill>
                  <a:effectLst/>
                  <a:latin typeface="Times New Roman" panose="02020603050405020304" pitchFamily="18" charset="0"/>
                </a:rPr>
                <a:t>O</a:t>
              </a:r>
              <a:endParaRPr kumimoji="0" lang="en-US" altLang="en-US" sz="2400" b="0" i="0" u="none" strike="noStrike" cap="none" normalizeH="0" baseline="0" dirty="0">
                <a:ln>
                  <a:noFill/>
                </a:ln>
                <a:solidFill>
                  <a:schemeClr val="tx1"/>
                </a:solidFill>
                <a:effectLst/>
              </a:endParaRPr>
            </a:p>
          </p:txBody>
        </p:sp>
        <p:sp>
          <p:nvSpPr>
            <p:cNvPr id="51" name="Rectangle 48">
              <a:extLst>
                <a:ext uri="{FF2B5EF4-FFF2-40B4-BE49-F238E27FC236}">
                  <a16:creationId xmlns:a16="http://schemas.microsoft.com/office/drawing/2014/main" id="{4FA7EC4A-C6BC-4B0D-0621-ECB1150FEB90}"/>
                </a:ext>
              </a:extLst>
            </p:cNvPr>
            <p:cNvSpPr>
              <a:spLocks noChangeArrowheads="1"/>
            </p:cNvSpPr>
            <p:nvPr/>
          </p:nvSpPr>
          <p:spPr bwMode="auto">
            <a:xfrm>
              <a:off x="3711" y="2673"/>
              <a:ext cx="423"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a:ln>
                    <a:noFill/>
                  </a:ln>
                  <a:solidFill>
                    <a:srgbClr val="FFFFFF"/>
                  </a:solidFill>
                  <a:effectLst/>
                  <a:latin typeface="Times New Roman" panose="02020603050405020304" pitchFamily="18" charset="0"/>
                </a:rPr>
                <a:t>Hình</a:t>
              </a:r>
              <a:r>
                <a:rPr kumimoji="0" lang="en-US" altLang="en-US" b="1" i="0" u="none" strike="noStrike" cap="none" normalizeH="0" baseline="0" dirty="0">
                  <a:ln>
                    <a:noFill/>
                  </a:ln>
                  <a:solidFill>
                    <a:srgbClr val="FFFFFF"/>
                  </a:solidFill>
                  <a:effectLst/>
                  <a:latin typeface="Times New Roman" panose="02020603050405020304" pitchFamily="18" charset="0"/>
                </a:rPr>
                <a:t> 24</a:t>
              </a:r>
              <a:endParaRPr kumimoji="0" lang="en-US" altLang="en-US" b="0" i="0" u="none" strike="noStrike" cap="none" normalizeH="0" baseline="0" dirty="0">
                <a:ln>
                  <a:noFill/>
                </a:ln>
                <a:solidFill>
                  <a:schemeClr val="tx1"/>
                </a:solidFill>
                <a:effectLst/>
              </a:endParaRPr>
            </a:p>
          </p:txBody>
        </p:sp>
        <p:grpSp>
          <p:nvGrpSpPr>
            <p:cNvPr id="52" name="Group 51">
              <a:extLst>
                <a:ext uri="{FF2B5EF4-FFF2-40B4-BE49-F238E27FC236}">
                  <a16:creationId xmlns:a16="http://schemas.microsoft.com/office/drawing/2014/main" id="{E2640D57-D2FB-7EA3-636D-E02E4892AC2E}"/>
                </a:ext>
              </a:extLst>
            </p:cNvPr>
            <p:cNvGrpSpPr>
              <a:grpSpLocks/>
            </p:cNvGrpSpPr>
            <p:nvPr/>
          </p:nvGrpSpPr>
          <p:grpSpPr bwMode="auto">
            <a:xfrm>
              <a:off x="3798" y="2121"/>
              <a:ext cx="48" cy="48"/>
              <a:chOff x="3798" y="2121"/>
              <a:chExt cx="48" cy="48"/>
            </a:xfrm>
          </p:grpSpPr>
          <p:sp>
            <p:nvSpPr>
              <p:cNvPr id="65" name="Oval 49">
                <a:extLst>
                  <a:ext uri="{FF2B5EF4-FFF2-40B4-BE49-F238E27FC236}">
                    <a16:creationId xmlns:a16="http://schemas.microsoft.com/office/drawing/2014/main" id="{0E2874FC-8948-C658-0C23-B6EDD9AFB139}"/>
                  </a:ext>
                </a:extLst>
              </p:cNvPr>
              <p:cNvSpPr>
                <a:spLocks noChangeArrowheads="1"/>
              </p:cNvSpPr>
              <p:nvPr/>
            </p:nvSpPr>
            <p:spPr bwMode="auto">
              <a:xfrm>
                <a:off x="3798" y="2121"/>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6" name="Oval 50">
                <a:extLst>
                  <a:ext uri="{FF2B5EF4-FFF2-40B4-BE49-F238E27FC236}">
                    <a16:creationId xmlns:a16="http://schemas.microsoft.com/office/drawing/2014/main" id="{22D5597C-F2A5-4B2A-7375-430B20895AEF}"/>
                  </a:ext>
                </a:extLst>
              </p:cNvPr>
              <p:cNvSpPr>
                <a:spLocks noChangeArrowheads="1"/>
              </p:cNvSpPr>
              <p:nvPr/>
            </p:nvSpPr>
            <p:spPr bwMode="auto">
              <a:xfrm>
                <a:off x="3798" y="2121"/>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53" name="Group 54">
              <a:extLst>
                <a:ext uri="{FF2B5EF4-FFF2-40B4-BE49-F238E27FC236}">
                  <a16:creationId xmlns:a16="http://schemas.microsoft.com/office/drawing/2014/main" id="{175E0706-25DB-37BE-42D3-C4D7268B6E60}"/>
                </a:ext>
              </a:extLst>
            </p:cNvPr>
            <p:cNvGrpSpPr>
              <a:grpSpLocks/>
            </p:cNvGrpSpPr>
            <p:nvPr/>
          </p:nvGrpSpPr>
          <p:grpSpPr bwMode="auto">
            <a:xfrm>
              <a:off x="4557" y="2535"/>
              <a:ext cx="48" cy="48"/>
              <a:chOff x="4557" y="2535"/>
              <a:chExt cx="48" cy="48"/>
            </a:xfrm>
          </p:grpSpPr>
          <p:sp>
            <p:nvSpPr>
              <p:cNvPr id="63" name="Oval 52">
                <a:extLst>
                  <a:ext uri="{FF2B5EF4-FFF2-40B4-BE49-F238E27FC236}">
                    <a16:creationId xmlns:a16="http://schemas.microsoft.com/office/drawing/2014/main" id="{F82B3C7E-1961-177D-703C-A8CA1FAE5EA4}"/>
                  </a:ext>
                </a:extLst>
              </p:cNvPr>
              <p:cNvSpPr>
                <a:spLocks noChangeArrowheads="1"/>
              </p:cNvSpPr>
              <p:nvPr/>
            </p:nvSpPr>
            <p:spPr bwMode="auto">
              <a:xfrm>
                <a:off x="4557" y="2535"/>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4" name="Oval 53">
                <a:extLst>
                  <a:ext uri="{FF2B5EF4-FFF2-40B4-BE49-F238E27FC236}">
                    <a16:creationId xmlns:a16="http://schemas.microsoft.com/office/drawing/2014/main" id="{E41EA513-F9B2-55E7-EB5D-8A68781B9F5C}"/>
                  </a:ext>
                </a:extLst>
              </p:cNvPr>
              <p:cNvSpPr>
                <a:spLocks noChangeArrowheads="1"/>
              </p:cNvSpPr>
              <p:nvPr/>
            </p:nvSpPr>
            <p:spPr bwMode="auto">
              <a:xfrm>
                <a:off x="4557" y="2535"/>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54" name="Group 57">
              <a:extLst>
                <a:ext uri="{FF2B5EF4-FFF2-40B4-BE49-F238E27FC236}">
                  <a16:creationId xmlns:a16="http://schemas.microsoft.com/office/drawing/2014/main" id="{8B670307-AA30-D211-84E5-E8CB6EE2C9F8}"/>
                </a:ext>
              </a:extLst>
            </p:cNvPr>
            <p:cNvGrpSpPr>
              <a:grpSpLocks/>
            </p:cNvGrpSpPr>
            <p:nvPr/>
          </p:nvGrpSpPr>
          <p:grpSpPr bwMode="auto">
            <a:xfrm>
              <a:off x="3038" y="2535"/>
              <a:ext cx="48" cy="48"/>
              <a:chOff x="3038" y="2535"/>
              <a:chExt cx="48" cy="48"/>
            </a:xfrm>
          </p:grpSpPr>
          <p:sp>
            <p:nvSpPr>
              <p:cNvPr id="61" name="Oval 55">
                <a:extLst>
                  <a:ext uri="{FF2B5EF4-FFF2-40B4-BE49-F238E27FC236}">
                    <a16:creationId xmlns:a16="http://schemas.microsoft.com/office/drawing/2014/main" id="{50D669C1-6D7A-5F97-68BF-7B04906FE035}"/>
                  </a:ext>
                </a:extLst>
              </p:cNvPr>
              <p:cNvSpPr>
                <a:spLocks noChangeArrowheads="1"/>
              </p:cNvSpPr>
              <p:nvPr/>
            </p:nvSpPr>
            <p:spPr bwMode="auto">
              <a:xfrm>
                <a:off x="3038" y="2535"/>
                <a:ext cx="48" cy="48"/>
              </a:xfrm>
              <a:prstGeom prst="ellipse">
                <a:avLst/>
              </a:prstGeom>
              <a:solidFill>
                <a:srgbClr val="FDFDF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2" name="Oval 56">
                <a:extLst>
                  <a:ext uri="{FF2B5EF4-FFF2-40B4-BE49-F238E27FC236}">
                    <a16:creationId xmlns:a16="http://schemas.microsoft.com/office/drawing/2014/main" id="{5B5E9DFD-1C47-3834-BAD5-F95E1F79BF32}"/>
                  </a:ext>
                </a:extLst>
              </p:cNvPr>
              <p:cNvSpPr>
                <a:spLocks noChangeArrowheads="1"/>
              </p:cNvSpPr>
              <p:nvPr/>
            </p:nvSpPr>
            <p:spPr bwMode="auto">
              <a:xfrm>
                <a:off x="3038" y="2535"/>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55" name="Group 60">
              <a:extLst>
                <a:ext uri="{FF2B5EF4-FFF2-40B4-BE49-F238E27FC236}">
                  <a16:creationId xmlns:a16="http://schemas.microsoft.com/office/drawing/2014/main" id="{48038052-38BA-B7B0-F359-62C8E8C68FB7}"/>
                </a:ext>
              </a:extLst>
            </p:cNvPr>
            <p:cNvGrpSpPr>
              <a:grpSpLocks/>
            </p:cNvGrpSpPr>
            <p:nvPr/>
          </p:nvGrpSpPr>
          <p:grpSpPr bwMode="auto">
            <a:xfrm>
              <a:off x="3038" y="1707"/>
              <a:ext cx="48" cy="48"/>
              <a:chOff x="3038" y="1707"/>
              <a:chExt cx="48" cy="48"/>
            </a:xfrm>
          </p:grpSpPr>
          <p:sp>
            <p:nvSpPr>
              <p:cNvPr id="59" name="Oval 58">
                <a:extLst>
                  <a:ext uri="{FF2B5EF4-FFF2-40B4-BE49-F238E27FC236}">
                    <a16:creationId xmlns:a16="http://schemas.microsoft.com/office/drawing/2014/main" id="{897380AB-44D4-3353-47ED-A7D9BBB5E808}"/>
                  </a:ext>
                </a:extLst>
              </p:cNvPr>
              <p:cNvSpPr>
                <a:spLocks noChangeArrowheads="1"/>
              </p:cNvSpPr>
              <p:nvPr/>
            </p:nvSpPr>
            <p:spPr bwMode="auto">
              <a:xfrm>
                <a:off x="3038" y="1707"/>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0" name="Oval 59">
                <a:extLst>
                  <a:ext uri="{FF2B5EF4-FFF2-40B4-BE49-F238E27FC236}">
                    <a16:creationId xmlns:a16="http://schemas.microsoft.com/office/drawing/2014/main" id="{2475671B-3875-7B35-AF55-6D46BD7A6226}"/>
                  </a:ext>
                </a:extLst>
              </p:cNvPr>
              <p:cNvSpPr>
                <a:spLocks noChangeArrowheads="1"/>
              </p:cNvSpPr>
              <p:nvPr/>
            </p:nvSpPr>
            <p:spPr bwMode="auto">
              <a:xfrm>
                <a:off x="3038" y="1707"/>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56" name="Group 63">
              <a:extLst>
                <a:ext uri="{FF2B5EF4-FFF2-40B4-BE49-F238E27FC236}">
                  <a16:creationId xmlns:a16="http://schemas.microsoft.com/office/drawing/2014/main" id="{A280125D-6BAB-2D47-B9B6-41E7DBB5C842}"/>
                </a:ext>
              </a:extLst>
            </p:cNvPr>
            <p:cNvGrpSpPr>
              <a:grpSpLocks/>
            </p:cNvGrpSpPr>
            <p:nvPr/>
          </p:nvGrpSpPr>
          <p:grpSpPr bwMode="auto">
            <a:xfrm>
              <a:off x="4557" y="1707"/>
              <a:ext cx="48" cy="48"/>
              <a:chOff x="4557" y="1707"/>
              <a:chExt cx="48" cy="48"/>
            </a:xfrm>
          </p:grpSpPr>
          <p:sp>
            <p:nvSpPr>
              <p:cNvPr id="57" name="Oval 61">
                <a:extLst>
                  <a:ext uri="{FF2B5EF4-FFF2-40B4-BE49-F238E27FC236}">
                    <a16:creationId xmlns:a16="http://schemas.microsoft.com/office/drawing/2014/main" id="{5F2DD1E3-4E47-18E7-2BAC-294217626363}"/>
                  </a:ext>
                </a:extLst>
              </p:cNvPr>
              <p:cNvSpPr>
                <a:spLocks noChangeArrowheads="1"/>
              </p:cNvSpPr>
              <p:nvPr/>
            </p:nvSpPr>
            <p:spPr bwMode="auto">
              <a:xfrm>
                <a:off x="4557" y="1707"/>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8" name="Oval 62">
                <a:extLst>
                  <a:ext uri="{FF2B5EF4-FFF2-40B4-BE49-F238E27FC236}">
                    <a16:creationId xmlns:a16="http://schemas.microsoft.com/office/drawing/2014/main" id="{37AE37A9-13AA-73A7-5F21-48299D0E10E1}"/>
                  </a:ext>
                </a:extLst>
              </p:cNvPr>
              <p:cNvSpPr>
                <a:spLocks noChangeArrowheads="1"/>
              </p:cNvSpPr>
              <p:nvPr/>
            </p:nvSpPr>
            <p:spPr bwMode="auto">
              <a:xfrm>
                <a:off x="4557" y="1707"/>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spTree>
    <p:extLst>
      <p:ext uri="{BB962C8B-B14F-4D97-AF65-F5344CB8AC3E}">
        <p14:creationId xmlns:p14="http://schemas.microsoft.com/office/powerpoint/2010/main" val="96050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572" y="196756"/>
            <a:ext cx="6316276" cy="523220"/>
          </a:xfrm>
          <a:prstGeom prst="rect">
            <a:avLst/>
          </a:prstGeom>
          <a:noFill/>
        </p:spPr>
        <p:txBody>
          <a:bodyPr wrap="square" rtlCol="0">
            <a:spAutoFit/>
          </a:bodyPr>
          <a:lstStyle/>
          <a:p>
            <a:pPr lvl="0"/>
            <a:r>
              <a:rPr lang="en-US" sz="2800" b="1">
                <a:solidFill>
                  <a:srgbClr val="FFFF00"/>
                </a:solidFill>
                <a:latin typeface="Times New Roman" panose="02020603050405020304" pitchFamily="18" charset="0"/>
                <a:cs typeface="Times New Roman" panose="02020603050405020304" pitchFamily="18" charset="0"/>
              </a:rPr>
              <a:t>1. Hình chữ nhật nội tiếp đường tròn</a:t>
            </a:r>
            <a:endParaRPr lang="en-US" sz="2800">
              <a:solidFill>
                <a:srgbClr val="FFFF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26571" y="627830"/>
            <a:ext cx="9953897" cy="2246769"/>
          </a:xfrm>
          <a:prstGeom prst="rect">
            <a:avLst/>
          </a:prstGeom>
          <a:noFill/>
          <a:ln>
            <a:noFill/>
          </a:ln>
        </p:spPr>
        <p:txBody>
          <a:bodyPr wrap="square" rtlCol="0">
            <a:spAutoFit/>
          </a:bodyPr>
          <a:lstStyle/>
          <a:p>
            <a:pPr marL="514350" indent="-514350">
              <a:buAutoNum type="alphaLcParenR" startAt="3"/>
            </a:pPr>
            <a:r>
              <a:rPr lang="vi-VN" sz="2800" dirty="0">
                <a:solidFill>
                  <a:schemeClr val="bg1"/>
                </a:solidFill>
                <a:latin typeface="Times New Roman" panose="02020603050405020304" pitchFamily="18" charset="0"/>
                <a:cs typeface="Times New Roman" panose="02020603050405020304" pitchFamily="18" charset="0"/>
              </a:rPr>
              <a:t>Ví dụ 3 (Tương tự VD3 Sgk/trang 76)</a:t>
            </a:r>
            <a:endParaRPr lang="en-US"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Cửa ra vào ở hình 25 gợi nên hình ảnh hình chữ nhật nội tiếp đường tròn. Biết hình chữ nhật có chiều dài và chiều rộng lần lượt là</a:t>
            </a:r>
            <a:r>
              <a:rPr lang="en-US" sz="2800" dirty="0">
                <a:solidFill>
                  <a:schemeClr val="bg1"/>
                </a:solidFill>
                <a:latin typeface="Times New Roman" panose="02020603050405020304" pitchFamily="18" charset="0"/>
                <a:cs typeface="Times New Roman" panose="02020603050405020304" pitchFamily="18" charset="0"/>
              </a:rPr>
              <a:t> 1,8 m</a:t>
            </a:r>
            <a:r>
              <a:rPr lang="vi-VN" sz="2800" dirty="0">
                <a:solidFill>
                  <a:schemeClr val="bg1"/>
                </a:solidFill>
                <a:latin typeface="Times New Roman" panose="02020603050405020304" pitchFamily="18" charset="0"/>
                <a:cs typeface="Times New Roman" panose="02020603050405020304" pitchFamily="18" charset="0"/>
              </a:rPr>
              <a:t> và</a:t>
            </a:r>
            <a:r>
              <a:rPr lang="en-US" sz="2800" dirty="0">
                <a:solidFill>
                  <a:schemeClr val="bg1"/>
                </a:solidFill>
                <a:latin typeface="Times New Roman" panose="02020603050405020304" pitchFamily="18" charset="0"/>
                <a:cs typeface="Times New Roman" panose="02020603050405020304" pitchFamily="18" charset="0"/>
              </a:rPr>
              <a:t> 1 m</a:t>
            </a:r>
            <a:r>
              <a:rPr lang="vi-VN" sz="2800" dirty="0">
                <a:solidFill>
                  <a:schemeClr val="bg1"/>
                </a:solidFill>
                <a:latin typeface="Times New Roman" panose="02020603050405020304" pitchFamily="18" charset="0"/>
                <a:cs typeface="Times New Roman" panose="02020603050405020304" pitchFamily="18" charset="0"/>
              </a:rPr>
              <a:t>. Hỏi đường kính </a:t>
            </a:r>
            <a:r>
              <a:rPr lang="en-US" sz="2800" dirty="0">
                <a:solidFill>
                  <a:schemeClr val="bg1"/>
                </a:solidFill>
                <a:latin typeface="Times New Roman" panose="02020603050405020304" pitchFamily="18" charset="0"/>
                <a:cs typeface="Times New Roman" panose="02020603050405020304" pitchFamily="18" charset="0"/>
              </a:rPr>
              <a:t>d</a:t>
            </a:r>
            <a:r>
              <a:rPr lang="vi-VN" sz="2800" dirty="0">
                <a:solidFill>
                  <a:schemeClr val="bg1"/>
                </a:solidFill>
                <a:latin typeface="Times New Roman" panose="02020603050405020304" pitchFamily="18" charset="0"/>
                <a:cs typeface="Times New Roman" panose="02020603050405020304" pitchFamily="18" charset="0"/>
              </a:rPr>
              <a:t> của đường tròn đó bằng bao nhiêu mét (Làm tròn kết quả đến hàng phần trăm)?</a:t>
            </a:r>
          </a:p>
        </p:txBody>
      </p:sp>
      <p:sp>
        <p:nvSpPr>
          <p:cNvPr id="35" name="Rectangle 2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218"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3736" y="3020831"/>
            <a:ext cx="3019931" cy="250623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28"/>
          <p:cNvSpPr>
            <a:spLocks noChangeArrowheads="1"/>
          </p:cNvSpPr>
          <p:nvPr/>
        </p:nvSpPr>
        <p:spPr bwMode="auto">
          <a:xfrm>
            <a:off x="6453645" y="5848141"/>
            <a:ext cx="587282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(Nguồn: </a:t>
            </a:r>
            <a:r>
              <a:rPr kumimoji="0" lang="en-US" altLang="en-US"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https://www.shutterstock.com</a:t>
            </a:r>
            <a:r>
              <a:rPr kumimoji="0" lang="en-US" altLang="en-US"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a:ln>
                <a:noFill/>
              </a:ln>
              <a:solidFill>
                <a:schemeClr val="bg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800" b="1"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kumimoji="0" lang="en-US" altLang="en-US" sz="2800" b="0" i="0" u="none" strike="noStrike" cap="none" normalizeH="0" baseline="0">
              <a:ln>
                <a:noFill/>
              </a:ln>
              <a:solidFill>
                <a:schemeClr val="bg1"/>
              </a:solidFill>
              <a:effectLst/>
              <a:latin typeface="Arial" panose="020B0604020202020204" pitchFamily="34" charset="0"/>
            </a:endParaRPr>
          </a:p>
        </p:txBody>
      </p:sp>
      <p:sp>
        <p:nvSpPr>
          <p:cNvPr id="38" name="Rectangle 3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0" name="Rectangle 3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2" name="Rectangle 3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47" name="Group 46"/>
          <p:cNvGrpSpPr/>
          <p:nvPr/>
        </p:nvGrpSpPr>
        <p:grpSpPr>
          <a:xfrm>
            <a:off x="860612" y="3341910"/>
            <a:ext cx="7046259" cy="2523768"/>
            <a:chOff x="860612" y="3341910"/>
            <a:chExt cx="7046259" cy="2523768"/>
          </a:xfrm>
        </p:grpSpPr>
        <p:sp>
          <p:nvSpPr>
            <p:cNvPr id="37" name="TextBox 36"/>
            <p:cNvSpPr txBox="1"/>
            <p:nvPr/>
          </p:nvSpPr>
          <p:spPr>
            <a:xfrm>
              <a:off x="860612" y="3341910"/>
              <a:ext cx="5782236" cy="2523768"/>
            </a:xfrm>
            <a:prstGeom prst="rect">
              <a:avLst/>
            </a:prstGeom>
            <a:noFill/>
          </p:spPr>
          <p:txBody>
            <a:bodyPr wrap="squar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Lời giải</a:t>
              </a:r>
            </a:p>
            <a:p>
              <a:r>
                <a:rPr lang="vi-VN" sz="2800">
                  <a:solidFill>
                    <a:schemeClr val="bg1"/>
                  </a:solidFill>
                  <a:latin typeface="Times New Roman" panose="02020603050405020304" pitchFamily="18" charset="0"/>
                  <a:cs typeface="Times New Roman" panose="02020603050405020304" pitchFamily="18" charset="0"/>
                </a:rPr>
                <a:t>Áp dụng định lí Pythagore, ta có  </a:t>
              </a:r>
            </a:p>
            <a:p>
              <a:r>
                <a:rPr lang="vi-VN" sz="2800">
                  <a:solidFill>
                    <a:schemeClr val="bg1"/>
                  </a:solidFill>
                  <a:latin typeface="Times New Roman" panose="02020603050405020304" pitchFamily="18" charset="0"/>
                  <a:cs typeface="Times New Roman" panose="02020603050405020304" pitchFamily="18" charset="0"/>
                </a:rPr>
                <a:t>Suy ra  </a:t>
              </a:r>
              <a:r>
                <a:rPr lang="en-US" sz="2800">
                  <a:solidFill>
                    <a:schemeClr val="bg1"/>
                  </a:solidFill>
                  <a:latin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 (m)</a:t>
              </a:r>
            </a:p>
            <a:p>
              <a:r>
                <a:rPr lang="vi-VN" sz="2800">
                  <a:solidFill>
                    <a:schemeClr val="bg1"/>
                  </a:solidFill>
                  <a:latin typeface="Times New Roman" panose="02020603050405020304" pitchFamily="18" charset="0"/>
                  <a:cs typeface="Times New Roman" panose="02020603050405020304" pitchFamily="18" charset="0"/>
                </a:rPr>
                <a:t>Vậy đường kính </a:t>
              </a:r>
              <a:r>
                <a:rPr lang="en-US" sz="2800">
                  <a:solidFill>
                    <a:schemeClr val="bg1"/>
                  </a:solidFill>
                  <a:latin typeface="Times New Roman" panose="02020603050405020304" pitchFamily="18" charset="0"/>
                  <a:cs typeface="Times New Roman" panose="02020603050405020304" pitchFamily="18" charset="0"/>
                </a:rPr>
                <a:t>d</a:t>
              </a:r>
              <a:r>
                <a:rPr lang="vi-VN" sz="2800">
                  <a:solidFill>
                    <a:schemeClr val="bg1"/>
                  </a:solidFill>
                  <a:latin typeface="Times New Roman" panose="02020603050405020304" pitchFamily="18" charset="0"/>
                  <a:cs typeface="Times New Roman" panose="02020603050405020304" pitchFamily="18" charset="0"/>
                </a:rPr>
                <a:t> của đường tròn đó khoảng</a:t>
              </a:r>
              <a:r>
                <a:rPr lang="en-US" sz="2800">
                  <a:solidFill>
                    <a:schemeClr val="bg1"/>
                  </a:solidFill>
                  <a:latin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   (m)</a:t>
              </a:r>
            </a:p>
            <a:p>
              <a:endParaRPr lang="en-US"/>
            </a:p>
          </p:txBody>
        </p:sp>
        <p:graphicFrame>
          <p:nvGraphicFramePr>
            <p:cNvPr id="39" name="Object 38"/>
            <p:cNvGraphicFramePr>
              <a:graphicFrameLocks noChangeAspect="1"/>
            </p:cNvGraphicFramePr>
            <p:nvPr/>
          </p:nvGraphicFramePr>
          <p:xfrm>
            <a:off x="5701431" y="3820076"/>
            <a:ext cx="2205440" cy="426859"/>
          </p:xfrm>
          <a:graphic>
            <a:graphicData uri="http://schemas.openxmlformats.org/presentationml/2006/ole">
              <mc:AlternateContent xmlns:mc="http://schemas.openxmlformats.org/markup-compatibility/2006">
                <mc:Choice xmlns:v="urn:schemas-microsoft-com:vml" Requires="v">
                  <p:oleObj spid="_x0000_s2050" name="Equation" r:id="rId5" imgW="1269720" imgH="228600" progId="Equation.DSMT4">
                    <p:embed/>
                  </p:oleObj>
                </mc:Choice>
                <mc:Fallback>
                  <p:oleObj name="Equation" r:id="rId5" imgW="1269720" imgH="228600" progId="Equation.DSMT4">
                    <p:embed/>
                    <p:pic>
                      <p:nvPicPr>
                        <p:cNvPr id="39" name="Object 38"/>
                        <p:cNvPicPr>
                          <a:picLocks noChangeAspect="1" noChangeArrowheads="1"/>
                        </p:cNvPicPr>
                        <p:nvPr/>
                      </p:nvPicPr>
                      <p:blipFill>
                        <a:blip r:embed="rId6"/>
                        <a:srcRect/>
                        <a:stretch>
                          <a:fillRect/>
                        </a:stretch>
                      </p:blipFill>
                      <p:spPr bwMode="auto">
                        <a:xfrm>
                          <a:off x="5701431" y="3820076"/>
                          <a:ext cx="2205440" cy="426859"/>
                        </a:xfrm>
                        <a:prstGeom prst="rect">
                          <a:avLst/>
                        </a:prstGeom>
                        <a:noFill/>
                      </p:spPr>
                    </p:pic>
                  </p:oleObj>
                </mc:Fallback>
              </mc:AlternateContent>
            </a:graphicData>
          </a:graphic>
        </p:graphicFrame>
        <p:graphicFrame>
          <p:nvGraphicFramePr>
            <p:cNvPr id="41" name="Object 40"/>
            <p:cNvGraphicFramePr>
              <a:graphicFrameLocks noChangeAspect="1"/>
            </p:cNvGraphicFramePr>
            <p:nvPr/>
          </p:nvGraphicFramePr>
          <p:xfrm>
            <a:off x="2084294" y="4273963"/>
            <a:ext cx="2043954" cy="445954"/>
          </p:xfrm>
          <a:graphic>
            <a:graphicData uri="http://schemas.openxmlformats.org/presentationml/2006/ole">
              <mc:AlternateContent xmlns:mc="http://schemas.openxmlformats.org/markup-compatibility/2006">
                <mc:Choice xmlns:v="urn:schemas-microsoft-com:vml" Requires="v">
                  <p:oleObj spid="_x0000_s2051" name="Equation" r:id="rId7" imgW="1130040" imgH="241200" progId="Equation.DSMT4">
                    <p:embed/>
                  </p:oleObj>
                </mc:Choice>
                <mc:Fallback>
                  <p:oleObj name="Equation" r:id="rId7" imgW="1130040" imgH="241200" progId="Equation.DSMT4">
                    <p:embed/>
                    <p:pic>
                      <p:nvPicPr>
                        <p:cNvPr id="41" name="Object 40"/>
                        <p:cNvPicPr>
                          <a:picLocks noChangeAspect="1" noChangeArrowheads="1"/>
                        </p:cNvPicPr>
                        <p:nvPr/>
                      </p:nvPicPr>
                      <p:blipFill>
                        <a:blip r:embed="rId8"/>
                        <a:srcRect/>
                        <a:stretch>
                          <a:fillRect/>
                        </a:stretch>
                      </p:blipFill>
                      <p:spPr bwMode="auto">
                        <a:xfrm>
                          <a:off x="2084294" y="4273963"/>
                          <a:ext cx="2043954" cy="445954"/>
                        </a:xfrm>
                        <a:prstGeom prst="rect">
                          <a:avLst/>
                        </a:prstGeom>
                        <a:noFill/>
                      </p:spPr>
                    </p:pic>
                  </p:oleObj>
                </mc:Fallback>
              </mc:AlternateContent>
            </a:graphicData>
          </a:graphic>
        </p:graphicFrame>
        <p:graphicFrame>
          <p:nvGraphicFramePr>
            <p:cNvPr id="43" name="Object 42"/>
            <p:cNvGraphicFramePr>
              <a:graphicFrameLocks noChangeAspect="1"/>
            </p:cNvGraphicFramePr>
            <p:nvPr/>
          </p:nvGraphicFramePr>
          <p:xfrm>
            <a:off x="2084294" y="5123901"/>
            <a:ext cx="685800" cy="450057"/>
          </p:xfrm>
          <a:graphic>
            <a:graphicData uri="http://schemas.openxmlformats.org/presentationml/2006/ole">
              <mc:AlternateContent xmlns:mc="http://schemas.openxmlformats.org/markup-compatibility/2006">
                <mc:Choice xmlns:v="urn:schemas-microsoft-com:vml" Requires="v">
                  <p:oleObj spid="_x0000_s2052" name="Equation" r:id="rId9" imgW="330120" imgH="203040" progId="Equation.DSMT4">
                    <p:embed/>
                  </p:oleObj>
                </mc:Choice>
                <mc:Fallback>
                  <p:oleObj name="Equation" r:id="rId9" imgW="330120" imgH="203040" progId="Equation.DSMT4">
                    <p:embed/>
                    <p:pic>
                      <p:nvPicPr>
                        <p:cNvPr id="43" name="Object 42"/>
                        <p:cNvPicPr>
                          <a:picLocks noChangeAspect="1" noChangeArrowheads="1"/>
                        </p:cNvPicPr>
                        <p:nvPr/>
                      </p:nvPicPr>
                      <p:blipFill>
                        <a:blip r:embed="rId10"/>
                        <a:srcRect/>
                        <a:stretch>
                          <a:fillRect/>
                        </a:stretch>
                      </p:blipFill>
                      <p:spPr bwMode="auto">
                        <a:xfrm>
                          <a:off x="2084294" y="5123901"/>
                          <a:ext cx="685800" cy="450057"/>
                        </a:xfrm>
                        <a:prstGeom prst="rect">
                          <a:avLst/>
                        </a:prstGeom>
                        <a:noFill/>
                      </p:spPr>
                    </p:pic>
                  </p:oleObj>
                </mc:Fallback>
              </mc:AlternateContent>
            </a:graphicData>
          </a:graphic>
        </p:graphicFrame>
      </p:grpSp>
      <p:grpSp>
        <p:nvGrpSpPr>
          <p:cNvPr id="44" name="Group 43"/>
          <p:cNvGrpSpPr/>
          <p:nvPr/>
        </p:nvGrpSpPr>
        <p:grpSpPr>
          <a:xfrm>
            <a:off x="10538340" y="82221"/>
            <a:ext cx="1487406" cy="1615530"/>
            <a:chOff x="10538340" y="82221"/>
            <a:chExt cx="1487406" cy="1615530"/>
          </a:xfrm>
        </p:grpSpPr>
        <p:pic>
          <p:nvPicPr>
            <p:cNvPr id="45" name="Picture 4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56FB2DB-7A81-DAE8-2369-87B16AEA35DE}"/>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rcRect l="36012" r="14448" b="2"/>
            <a:stretch/>
          </p:blipFill>
          <p:spPr>
            <a:xfrm>
              <a:off x="10608014" y="82221"/>
              <a:ext cx="1417732" cy="161553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46" name="Picture 4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A1491F7-3B90-7AB6-D7D4-8B524F555AF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10538340" y="200054"/>
              <a:ext cx="1343953" cy="1343953"/>
            </a:xfrm>
            <a:prstGeom prst="rect">
              <a:avLst/>
            </a:prstGeom>
          </p:spPr>
        </p:pic>
      </p:grpSp>
    </p:spTree>
    <p:extLst>
      <p:ext uri="{BB962C8B-B14F-4D97-AF65-F5344CB8AC3E}">
        <p14:creationId xmlns:p14="http://schemas.microsoft.com/office/powerpoint/2010/main" val="362653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571" y="391886"/>
            <a:ext cx="11194869" cy="1384995"/>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III. HÌNH CHỮ NHẬT, HÌNH VUÔNG NỘI TIẾP ĐƯỜNG TRÒN</a:t>
            </a:r>
            <a:endParaRPr lang="en-US" sz="2800">
              <a:solidFill>
                <a:srgbClr val="FFFF00"/>
              </a:solidFill>
              <a:latin typeface="Times New Roman" panose="02020603050405020304" pitchFamily="18" charset="0"/>
              <a:cs typeface="Times New Roman" panose="02020603050405020304" pitchFamily="18" charset="0"/>
            </a:endParaRPr>
          </a:p>
          <a:p>
            <a:pPr lvl="0"/>
            <a:r>
              <a:rPr lang="en-US" sz="2800" b="1">
                <a:solidFill>
                  <a:srgbClr val="FFFF00"/>
                </a:solidFill>
                <a:latin typeface="Times New Roman" panose="02020603050405020304" pitchFamily="18" charset="0"/>
                <a:cs typeface="Times New Roman" panose="02020603050405020304" pitchFamily="18" charset="0"/>
              </a:rPr>
              <a:t>2. Hình vuông nội tiếp đường tròn</a:t>
            </a:r>
            <a:endParaRPr lang="en-US" sz="2800">
              <a:solidFill>
                <a:srgbClr val="FFFF00"/>
              </a:solidFill>
              <a:latin typeface="Times New Roman" panose="02020603050405020304" pitchFamily="18" charset="0"/>
              <a:cs typeface="Times New Roman" panose="02020603050405020304" pitchFamily="18" charset="0"/>
            </a:endParaRPr>
          </a:p>
          <a:p>
            <a:pPr lvl="0"/>
            <a:r>
              <a:rPr lang="en-US" sz="2800" b="1">
                <a:solidFill>
                  <a:srgbClr val="FFFF00"/>
                </a:solidFill>
                <a:latin typeface="Times New Roman" panose="02020603050405020304" pitchFamily="18" charset="0"/>
                <a:cs typeface="Times New Roman" panose="02020603050405020304" pitchFamily="18" charset="0"/>
              </a:rPr>
              <a:t>a) Hoạt động 4</a:t>
            </a:r>
          </a:p>
        </p:txBody>
      </p:sp>
      <p:sp>
        <p:nvSpPr>
          <p:cNvPr id="8" name="TextBox 7"/>
          <p:cNvSpPr txBox="1"/>
          <p:nvPr/>
        </p:nvSpPr>
        <p:spPr>
          <a:xfrm>
            <a:off x="326572" y="1881051"/>
            <a:ext cx="9035792" cy="3539430"/>
          </a:xfrm>
          <a:prstGeom prst="rect">
            <a:avLst/>
          </a:prstGeom>
          <a:noFill/>
        </p:spPr>
        <p:txBody>
          <a:bodyPr wrap="square" rtlCol="0">
            <a:spAutoFit/>
          </a:bodyPr>
          <a:lstStyle/>
          <a:p>
            <a:pPr algn="just"/>
            <a:r>
              <a:rPr lang="en-US" sz="2800" dirty="0">
                <a:solidFill>
                  <a:schemeClr val="bg1"/>
                </a:solidFill>
                <a:latin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vuông</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ABCD</a:t>
            </a:r>
            <a:r>
              <a:rPr lang="en-US" sz="2800" i="1" dirty="0">
                <a:solidFill>
                  <a:schemeClr val="bg1"/>
                </a:solidFill>
                <a:latin typeface="Times New Roman" panose="02020603050405020304" pitchFamily="18" charset="0"/>
                <a:cs typeface="Times New Roman" panose="02020603050405020304" pitchFamily="18" charset="0"/>
              </a:rPr>
              <a:t>, AC </a:t>
            </a:r>
            <a:r>
              <a:rPr lang="en-US" sz="2800" dirty="0" err="1">
                <a:solidFill>
                  <a:schemeClr val="bg1"/>
                </a:solidFill>
                <a:latin typeface="Times New Roman" panose="02020603050405020304" pitchFamily="18" charset="0"/>
                <a:cs typeface="Times New Roman" panose="02020603050405020304" pitchFamily="18" charset="0"/>
              </a:rPr>
              <a:t>cắt</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BD</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26),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OA=R, </a:t>
            </a:r>
            <a:r>
              <a:rPr lang="en-US" sz="2800" i="1" dirty="0" err="1">
                <a:solidFill>
                  <a:schemeClr val="bg1"/>
                </a:solidFill>
                <a:latin typeface="Times New Roman" panose="02020603050405020304" pitchFamily="18" charset="0"/>
                <a:cs typeface="Times New Roman" panose="02020603050405020304" pitchFamily="18" charset="0"/>
              </a:rPr>
              <a:t>vẽ</a:t>
            </a:r>
            <a:r>
              <a:rPr lang="en-US" sz="2800" i="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a:t>
            </a:r>
            <a:r>
              <a:rPr lang="en-US" sz="2800" i="1" dirty="0" err="1">
                <a:solidFill>
                  <a:schemeClr val="bg1"/>
                </a:solidFill>
                <a:latin typeface="Times New Roman" panose="02020603050405020304" pitchFamily="18" charset="0"/>
                <a:cs typeface="Times New Roman" panose="02020603050405020304" pitchFamily="18" charset="0"/>
              </a:rPr>
              <a:t>O;R</a:t>
            </a:r>
            <a:r>
              <a:rPr lang="en-US" sz="2800" dirty="0">
                <a:solidFill>
                  <a:schemeClr val="bg1"/>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Mối liên hệ giữa hình vuông và đường tròn </a:t>
            </a:r>
            <a:r>
              <a:rPr lang="en-US" sz="2800" dirty="0">
                <a:solidFill>
                  <a:schemeClr val="bg1"/>
                </a:solidFill>
                <a:latin typeface="Times New Roman" panose="02020603050405020304" pitchFamily="18" charset="0"/>
                <a:cs typeface="Times New Roman" panose="02020603050405020304" pitchFamily="18" charset="0"/>
              </a:rPr>
              <a:t>(</a:t>
            </a:r>
            <a:r>
              <a:rPr lang="en-US" sz="2800" i="1" dirty="0" err="1">
                <a:solidFill>
                  <a:schemeClr val="bg1"/>
                </a:solidFill>
                <a:latin typeface="Times New Roman" panose="02020603050405020304" pitchFamily="18" charset="0"/>
                <a:cs typeface="Times New Roman" panose="02020603050405020304" pitchFamily="18" charset="0"/>
              </a:rPr>
              <a:t>O;R</a:t>
            </a:r>
            <a:r>
              <a:rPr lang="en-US" sz="2800" dirty="0">
                <a:solidFill>
                  <a:schemeClr val="bg1"/>
                </a:solidFill>
                <a:latin typeface="Times New Roman" panose="02020603050405020304" pitchFamily="18" charset="0"/>
                <a:cs typeface="Times New Roman" panose="02020603050405020304" pitchFamily="18" charset="0"/>
              </a:rPr>
              <a:t>)</a:t>
            </a:r>
            <a:r>
              <a:rPr lang="vi-VN" sz="2800" dirty="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chéo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vuông</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ABCD</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ngoại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tiếp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Xác định tâm đường tròn ngoại tiếp hình vuông.</a:t>
            </a:r>
          </a:p>
          <a:p>
            <a:pPr algn="just"/>
            <a:r>
              <a:rPr lang="vi-VN" sz="2800"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AB = a</a:t>
            </a:r>
            <a:r>
              <a:rPr lang="en-US" sz="2800" dirty="0">
                <a:solidFill>
                  <a:schemeClr val="bg1"/>
                </a:solidFill>
                <a:latin typeface="Times New Roman" panose="02020603050405020304" pitchFamily="18" charset="0"/>
                <a:cs typeface="Times New Roman" panose="02020603050405020304" pitchFamily="18" charset="0"/>
              </a:rPr>
              <a:t>, t</a:t>
            </a:r>
            <a:r>
              <a:rPr lang="vi-VN" sz="2800" dirty="0">
                <a:solidFill>
                  <a:schemeClr val="bg1"/>
                </a:solidFill>
                <a:latin typeface="Times New Roman" panose="02020603050405020304" pitchFamily="18" charset="0"/>
                <a:cs typeface="Times New Roman" panose="02020603050405020304" pitchFamily="18" charset="0"/>
              </a:rPr>
              <a:t>ính bán kính đường </a:t>
            </a:r>
            <a:r>
              <a:rPr lang="en-US" sz="2800" dirty="0" err="1">
                <a:solidFill>
                  <a:schemeClr val="bg1"/>
                </a:solidFill>
                <a:latin typeface="Times New Roman" panose="02020603050405020304" pitchFamily="18" charset="0"/>
                <a:cs typeface="Times New Roman" panose="02020603050405020304" pitchFamily="18" charset="0"/>
              </a:rPr>
              <a:t>tr</a:t>
            </a:r>
            <a:r>
              <a:rPr lang="vi-VN" sz="2800" dirty="0">
                <a:solidFill>
                  <a:schemeClr val="bg1"/>
                </a:solidFill>
                <a:latin typeface="Times New Roman" panose="02020603050405020304" pitchFamily="18" charset="0"/>
                <a:cs typeface="Times New Roman" panose="02020603050405020304" pitchFamily="18" charset="0"/>
              </a:rPr>
              <a:t>òn ngoại tiếp hình vuông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a:t>
            </a:r>
            <a:r>
              <a:rPr lang="vi-VN" sz="2800" dirty="0">
                <a:solidFill>
                  <a:schemeClr val="bg1"/>
                </a:solidFill>
                <a:latin typeface="Times New Roman" panose="02020603050405020304" pitchFamily="18" charset="0"/>
                <a:cs typeface="Times New Roman" panose="02020603050405020304" pitchFamily="18" charset="0"/>
              </a:rPr>
              <a:t>? </a:t>
            </a:r>
          </a:p>
        </p:txBody>
      </p:sp>
      <p:grpSp>
        <p:nvGrpSpPr>
          <p:cNvPr id="11" name="Group 10"/>
          <p:cNvGrpSpPr/>
          <p:nvPr/>
        </p:nvGrpSpPr>
        <p:grpSpPr>
          <a:xfrm>
            <a:off x="10737669" y="3037"/>
            <a:ext cx="1438133" cy="1433878"/>
            <a:chOff x="10442537" y="3036"/>
            <a:chExt cx="1733265" cy="1819215"/>
          </a:xfrm>
        </p:grpSpPr>
        <p:pic>
          <p:nvPicPr>
            <p:cNvPr id="9" name="Picture 8"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17382" r="20120" b="2"/>
            <a:stretch/>
          </p:blipFill>
          <p:spPr>
            <a:xfrm>
              <a:off x="10442537" y="3036"/>
              <a:ext cx="1733265" cy="181921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0" name="Picture 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9765" y="181456"/>
              <a:ext cx="1175155" cy="1233430"/>
            </a:xfrm>
            <a:prstGeom prst="rect">
              <a:avLst/>
            </a:prstGeom>
          </p:spPr>
        </p:pic>
      </p:grpSp>
      <p:pic>
        <p:nvPicPr>
          <p:cNvPr id="14" name="2 phut">
            <a:hlinkClick r:id="" action="ppaction://media"/>
            <a:extLst>
              <a:ext uri="{FF2B5EF4-FFF2-40B4-BE49-F238E27FC236}">
                <a16:creationId xmlns:a16="http://schemas.microsoft.com/office/drawing/2014/main" id="{F87129CF-449D-D493-8BDE-FF60BA02BBE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314429" y="5524651"/>
            <a:ext cx="1981200" cy="1114425"/>
          </a:xfrm>
          <a:prstGeom prst="rect">
            <a:avLst/>
          </a:prstGeom>
        </p:spPr>
      </p:pic>
      <p:grpSp>
        <p:nvGrpSpPr>
          <p:cNvPr id="12" name="Group 4">
            <a:extLst>
              <a:ext uri="{FF2B5EF4-FFF2-40B4-BE49-F238E27FC236}">
                <a16:creationId xmlns:a16="http://schemas.microsoft.com/office/drawing/2014/main" id="{45A9D2C7-E2E3-AB7D-A7B7-B6BB998FF2E7}"/>
              </a:ext>
            </a:extLst>
          </p:cNvPr>
          <p:cNvGrpSpPr>
            <a:grpSpLocks noChangeAspect="1"/>
          </p:cNvGrpSpPr>
          <p:nvPr/>
        </p:nvGrpSpPr>
        <p:grpSpPr bwMode="auto">
          <a:xfrm>
            <a:off x="9485550" y="2031666"/>
            <a:ext cx="2367757" cy="2325850"/>
            <a:chOff x="3162" y="1494"/>
            <a:chExt cx="1356" cy="1332"/>
          </a:xfrm>
        </p:grpSpPr>
        <p:sp>
          <p:nvSpPr>
            <p:cNvPr id="15" name="AutoShape 3">
              <a:extLst>
                <a:ext uri="{FF2B5EF4-FFF2-40B4-BE49-F238E27FC236}">
                  <a16:creationId xmlns:a16="http://schemas.microsoft.com/office/drawing/2014/main" id="{01D2F635-174A-2FD9-1447-D05EE81D55EC}"/>
                </a:ext>
              </a:extLst>
            </p:cNvPr>
            <p:cNvSpPr>
              <a:spLocks noChangeAspect="1" noChangeArrowheads="1" noTextEdit="1"/>
            </p:cNvSpPr>
            <p:nvPr/>
          </p:nvSpPr>
          <p:spPr bwMode="auto">
            <a:xfrm>
              <a:off x="3162" y="1494"/>
              <a:ext cx="1356"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6" name="Line 6">
              <a:extLst>
                <a:ext uri="{FF2B5EF4-FFF2-40B4-BE49-F238E27FC236}">
                  <a16:creationId xmlns:a16="http://schemas.microsoft.com/office/drawing/2014/main" id="{574AFC4C-922B-C8BB-5AFA-A281888C7C71}"/>
                </a:ext>
              </a:extLst>
            </p:cNvPr>
            <p:cNvSpPr>
              <a:spLocks noChangeShapeType="1"/>
            </p:cNvSpPr>
            <p:nvPr/>
          </p:nvSpPr>
          <p:spPr bwMode="auto">
            <a:xfrm>
              <a:off x="3390" y="1734"/>
              <a:ext cx="18" cy="876"/>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7" name="Line 7">
              <a:extLst>
                <a:ext uri="{FF2B5EF4-FFF2-40B4-BE49-F238E27FC236}">
                  <a16:creationId xmlns:a16="http://schemas.microsoft.com/office/drawing/2014/main" id="{B98FF762-CB14-7911-98CC-259339D066AC}"/>
                </a:ext>
              </a:extLst>
            </p:cNvPr>
            <p:cNvSpPr>
              <a:spLocks noChangeShapeType="1"/>
            </p:cNvSpPr>
            <p:nvPr/>
          </p:nvSpPr>
          <p:spPr bwMode="auto">
            <a:xfrm flipV="1">
              <a:off x="3390" y="1716"/>
              <a:ext cx="876" cy="18"/>
            </a:xfrm>
            <a:prstGeom prst="line">
              <a:avLst/>
            </a:prstGeom>
            <a:noFill/>
            <a:ln w="28575" cap="flat">
              <a:solidFill>
                <a:srgbClr val="FDFDF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8" name="Line 8">
              <a:extLst>
                <a:ext uri="{FF2B5EF4-FFF2-40B4-BE49-F238E27FC236}">
                  <a16:creationId xmlns:a16="http://schemas.microsoft.com/office/drawing/2014/main" id="{5942EAA1-F996-3A04-99D1-D709DD630546}"/>
                </a:ext>
              </a:extLst>
            </p:cNvPr>
            <p:cNvSpPr>
              <a:spLocks noChangeShapeType="1"/>
            </p:cNvSpPr>
            <p:nvPr/>
          </p:nvSpPr>
          <p:spPr bwMode="auto">
            <a:xfrm flipH="1">
              <a:off x="3408" y="2592"/>
              <a:ext cx="876" cy="1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9" name="Line 9">
              <a:extLst>
                <a:ext uri="{FF2B5EF4-FFF2-40B4-BE49-F238E27FC236}">
                  <a16:creationId xmlns:a16="http://schemas.microsoft.com/office/drawing/2014/main" id="{70B85A96-B6C2-474C-AFE5-B1686BA2FD00}"/>
                </a:ext>
              </a:extLst>
            </p:cNvPr>
            <p:cNvSpPr>
              <a:spLocks noChangeShapeType="1"/>
            </p:cNvSpPr>
            <p:nvPr/>
          </p:nvSpPr>
          <p:spPr bwMode="auto">
            <a:xfrm>
              <a:off x="4266" y="1716"/>
              <a:ext cx="18" cy="876"/>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0" name="Line 10">
              <a:extLst>
                <a:ext uri="{FF2B5EF4-FFF2-40B4-BE49-F238E27FC236}">
                  <a16:creationId xmlns:a16="http://schemas.microsoft.com/office/drawing/2014/main" id="{A8E2F8C0-76C0-D942-6A8D-AF9F58E12BA9}"/>
                </a:ext>
              </a:extLst>
            </p:cNvPr>
            <p:cNvSpPr>
              <a:spLocks noChangeShapeType="1"/>
            </p:cNvSpPr>
            <p:nvPr/>
          </p:nvSpPr>
          <p:spPr bwMode="auto">
            <a:xfrm>
              <a:off x="3390" y="1734"/>
              <a:ext cx="894" cy="858"/>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1" name="Line 11">
              <a:extLst>
                <a:ext uri="{FF2B5EF4-FFF2-40B4-BE49-F238E27FC236}">
                  <a16:creationId xmlns:a16="http://schemas.microsoft.com/office/drawing/2014/main" id="{18EF977B-0A4B-3CA4-BAFD-D4277833F745}"/>
                </a:ext>
              </a:extLst>
            </p:cNvPr>
            <p:cNvSpPr>
              <a:spLocks noChangeShapeType="1"/>
            </p:cNvSpPr>
            <p:nvPr/>
          </p:nvSpPr>
          <p:spPr bwMode="auto">
            <a:xfrm flipV="1">
              <a:off x="3408" y="1716"/>
              <a:ext cx="858" cy="894"/>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2" name="Rectangle 12">
              <a:extLst>
                <a:ext uri="{FF2B5EF4-FFF2-40B4-BE49-F238E27FC236}">
                  <a16:creationId xmlns:a16="http://schemas.microsoft.com/office/drawing/2014/main" id="{1439A3FE-2EA2-E505-60C4-82E82716725E}"/>
                </a:ext>
              </a:extLst>
            </p:cNvPr>
            <p:cNvSpPr>
              <a:spLocks noChangeArrowheads="1"/>
            </p:cNvSpPr>
            <p:nvPr/>
          </p:nvSpPr>
          <p:spPr bwMode="auto">
            <a:xfrm>
              <a:off x="3792" y="2239"/>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CFCFC"/>
                  </a:solidFill>
                  <a:effectLst/>
                  <a:latin typeface="Times New Roman" panose="02020603050405020304" pitchFamily="18" charset="0"/>
                </a:rPr>
                <a:t>O</a:t>
              </a:r>
              <a:endParaRPr kumimoji="0" lang="en-US" altLang="en-US" sz="2400" b="0" i="0" u="none" strike="noStrike" cap="none" normalizeH="0" baseline="0">
                <a:ln>
                  <a:noFill/>
                </a:ln>
                <a:solidFill>
                  <a:schemeClr val="tx1"/>
                </a:solidFill>
                <a:effectLst/>
              </a:endParaRPr>
            </a:p>
          </p:txBody>
        </p:sp>
        <p:sp>
          <p:nvSpPr>
            <p:cNvPr id="23" name="Rectangle 13">
              <a:extLst>
                <a:ext uri="{FF2B5EF4-FFF2-40B4-BE49-F238E27FC236}">
                  <a16:creationId xmlns:a16="http://schemas.microsoft.com/office/drawing/2014/main" id="{50E81BD3-B5AE-88C3-0F87-AB362629CB9B}"/>
                </a:ext>
              </a:extLst>
            </p:cNvPr>
            <p:cNvSpPr>
              <a:spLocks noChangeArrowheads="1"/>
            </p:cNvSpPr>
            <p:nvPr/>
          </p:nvSpPr>
          <p:spPr bwMode="auto">
            <a:xfrm>
              <a:off x="4344" y="2533"/>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C</a:t>
              </a:r>
              <a:endParaRPr kumimoji="0" lang="en-US" altLang="en-US" sz="2400" b="0" i="0" u="none" strike="noStrike" cap="none" normalizeH="0" baseline="0">
                <a:ln>
                  <a:noFill/>
                </a:ln>
                <a:solidFill>
                  <a:schemeClr val="tx1"/>
                </a:solidFill>
                <a:effectLst/>
              </a:endParaRPr>
            </a:p>
          </p:txBody>
        </p:sp>
        <p:sp>
          <p:nvSpPr>
            <p:cNvPr id="24" name="Rectangle 14">
              <a:extLst>
                <a:ext uri="{FF2B5EF4-FFF2-40B4-BE49-F238E27FC236}">
                  <a16:creationId xmlns:a16="http://schemas.microsoft.com/office/drawing/2014/main" id="{E0384193-FD9D-BA5E-5EE7-7AB981F1EB6B}"/>
                </a:ext>
              </a:extLst>
            </p:cNvPr>
            <p:cNvSpPr>
              <a:spLocks noChangeArrowheads="1"/>
            </p:cNvSpPr>
            <p:nvPr/>
          </p:nvSpPr>
          <p:spPr bwMode="auto">
            <a:xfrm>
              <a:off x="3223" y="2539"/>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FFFFF"/>
                  </a:solidFill>
                  <a:effectLst/>
                  <a:latin typeface="Times New Roman" panose="02020603050405020304" pitchFamily="18" charset="0"/>
                </a:rPr>
                <a:t>D</a:t>
              </a:r>
              <a:endParaRPr kumimoji="0" lang="en-US" altLang="en-US" sz="2400" b="0" i="0" u="none" strike="noStrike" cap="none" normalizeH="0" baseline="0" dirty="0">
                <a:ln>
                  <a:noFill/>
                </a:ln>
                <a:solidFill>
                  <a:schemeClr val="tx1"/>
                </a:solidFill>
                <a:effectLst/>
              </a:endParaRPr>
            </a:p>
          </p:txBody>
        </p:sp>
        <p:sp>
          <p:nvSpPr>
            <p:cNvPr id="25" name="Rectangle 15">
              <a:extLst>
                <a:ext uri="{FF2B5EF4-FFF2-40B4-BE49-F238E27FC236}">
                  <a16:creationId xmlns:a16="http://schemas.microsoft.com/office/drawing/2014/main" id="{64F72A5B-F9E2-AC87-4B15-282B76F6CEE5}"/>
                </a:ext>
              </a:extLst>
            </p:cNvPr>
            <p:cNvSpPr>
              <a:spLocks noChangeArrowheads="1"/>
            </p:cNvSpPr>
            <p:nvPr/>
          </p:nvSpPr>
          <p:spPr bwMode="auto">
            <a:xfrm>
              <a:off x="4324" y="1567"/>
              <a:ext cx="1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B</a:t>
              </a:r>
              <a:endParaRPr kumimoji="0" lang="en-US" altLang="en-US" sz="2400" b="0" i="0" u="none" strike="noStrike" cap="none" normalizeH="0" baseline="0">
                <a:ln>
                  <a:noFill/>
                </a:ln>
                <a:solidFill>
                  <a:schemeClr val="tx1"/>
                </a:solidFill>
                <a:effectLst/>
              </a:endParaRPr>
            </a:p>
          </p:txBody>
        </p:sp>
        <p:sp>
          <p:nvSpPr>
            <p:cNvPr id="26" name="Rectangle 16">
              <a:extLst>
                <a:ext uri="{FF2B5EF4-FFF2-40B4-BE49-F238E27FC236}">
                  <a16:creationId xmlns:a16="http://schemas.microsoft.com/office/drawing/2014/main" id="{1ECCCAEC-D48F-AD85-E569-0DCF043C7BBF}"/>
                </a:ext>
              </a:extLst>
            </p:cNvPr>
            <p:cNvSpPr>
              <a:spLocks noChangeArrowheads="1"/>
            </p:cNvSpPr>
            <p:nvPr/>
          </p:nvSpPr>
          <p:spPr bwMode="auto">
            <a:xfrm>
              <a:off x="3244" y="1584"/>
              <a:ext cx="1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FFFFF"/>
                  </a:solidFill>
                  <a:effectLst/>
                  <a:latin typeface="Times New Roman" panose="02020603050405020304" pitchFamily="18" charset="0"/>
                </a:rPr>
                <a:t>A</a:t>
              </a:r>
              <a:endParaRPr kumimoji="0" lang="en-US" altLang="en-US" sz="2400" b="0" i="0" u="none" strike="noStrike" cap="none" normalizeH="0" baseline="0" dirty="0">
                <a:ln>
                  <a:noFill/>
                </a:ln>
                <a:solidFill>
                  <a:schemeClr val="tx1"/>
                </a:solidFill>
                <a:effectLst/>
              </a:endParaRPr>
            </a:p>
          </p:txBody>
        </p:sp>
        <p:sp>
          <p:nvSpPr>
            <p:cNvPr id="27" name="Rectangle 17">
              <a:extLst>
                <a:ext uri="{FF2B5EF4-FFF2-40B4-BE49-F238E27FC236}">
                  <a16:creationId xmlns:a16="http://schemas.microsoft.com/office/drawing/2014/main" id="{A00053D5-F2CC-FB46-17DD-CD4C79D73F79}"/>
                </a:ext>
              </a:extLst>
            </p:cNvPr>
            <p:cNvSpPr>
              <a:spLocks noChangeArrowheads="1"/>
            </p:cNvSpPr>
            <p:nvPr/>
          </p:nvSpPr>
          <p:spPr bwMode="auto">
            <a:xfrm>
              <a:off x="3636" y="2664"/>
              <a:ext cx="45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a:ln>
                    <a:noFill/>
                  </a:ln>
                  <a:solidFill>
                    <a:srgbClr val="FFFFFF"/>
                  </a:solidFill>
                  <a:effectLst/>
                  <a:latin typeface="Times New Roman" panose="02020603050405020304" pitchFamily="18" charset="0"/>
                </a:rPr>
                <a:t>Hình</a:t>
              </a:r>
              <a:r>
                <a:rPr kumimoji="0" lang="en-US" altLang="en-US" b="1" i="0" u="none" strike="noStrike" cap="none" normalizeH="0" baseline="0" dirty="0">
                  <a:ln>
                    <a:noFill/>
                  </a:ln>
                  <a:solidFill>
                    <a:srgbClr val="FFFFFF"/>
                  </a:solidFill>
                  <a:effectLst/>
                  <a:latin typeface="Times New Roman" panose="02020603050405020304" pitchFamily="18" charset="0"/>
                </a:rPr>
                <a:t> 26</a:t>
              </a:r>
              <a:endParaRPr kumimoji="0" lang="en-US" altLang="en-US" b="0" i="0" u="none" strike="noStrike" cap="none" normalizeH="0" baseline="0" dirty="0">
                <a:ln>
                  <a:noFill/>
                </a:ln>
                <a:solidFill>
                  <a:schemeClr val="tx1"/>
                </a:solidFill>
                <a:effectLst/>
              </a:endParaRPr>
            </a:p>
          </p:txBody>
        </p:sp>
        <p:grpSp>
          <p:nvGrpSpPr>
            <p:cNvPr id="28" name="Group 20">
              <a:extLst>
                <a:ext uri="{FF2B5EF4-FFF2-40B4-BE49-F238E27FC236}">
                  <a16:creationId xmlns:a16="http://schemas.microsoft.com/office/drawing/2014/main" id="{E1C34275-E874-9A5A-0F24-ED69D52667E8}"/>
                </a:ext>
              </a:extLst>
            </p:cNvPr>
            <p:cNvGrpSpPr>
              <a:grpSpLocks/>
            </p:cNvGrpSpPr>
            <p:nvPr/>
          </p:nvGrpSpPr>
          <p:grpSpPr bwMode="auto">
            <a:xfrm>
              <a:off x="3813" y="2139"/>
              <a:ext cx="48" cy="48"/>
              <a:chOff x="3813" y="2139"/>
              <a:chExt cx="48" cy="48"/>
            </a:xfrm>
          </p:grpSpPr>
          <p:sp>
            <p:nvSpPr>
              <p:cNvPr id="41" name="Oval 18">
                <a:extLst>
                  <a:ext uri="{FF2B5EF4-FFF2-40B4-BE49-F238E27FC236}">
                    <a16:creationId xmlns:a16="http://schemas.microsoft.com/office/drawing/2014/main" id="{84B461A7-CDFC-F49D-ED58-71C67C4772DA}"/>
                  </a:ext>
                </a:extLst>
              </p:cNvPr>
              <p:cNvSpPr>
                <a:spLocks noChangeArrowheads="1"/>
              </p:cNvSpPr>
              <p:nvPr/>
            </p:nvSpPr>
            <p:spPr bwMode="auto">
              <a:xfrm>
                <a:off x="3813" y="2139"/>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2" name="Oval 19">
                <a:extLst>
                  <a:ext uri="{FF2B5EF4-FFF2-40B4-BE49-F238E27FC236}">
                    <a16:creationId xmlns:a16="http://schemas.microsoft.com/office/drawing/2014/main" id="{379FF6BA-BAB7-E406-EDF2-23B72EA1BC53}"/>
                  </a:ext>
                </a:extLst>
              </p:cNvPr>
              <p:cNvSpPr>
                <a:spLocks noChangeArrowheads="1"/>
              </p:cNvSpPr>
              <p:nvPr/>
            </p:nvSpPr>
            <p:spPr bwMode="auto">
              <a:xfrm>
                <a:off x="3813" y="2139"/>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29" name="Group 23">
              <a:extLst>
                <a:ext uri="{FF2B5EF4-FFF2-40B4-BE49-F238E27FC236}">
                  <a16:creationId xmlns:a16="http://schemas.microsoft.com/office/drawing/2014/main" id="{0E62BA34-0A4F-AEE2-499A-44637DE6C355}"/>
                </a:ext>
              </a:extLst>
            </p:cNvPr>
            <p:cNvGrpSpPr>
              <a:grpSpLocks/>
            </p:cNvGrpSpPr>
            <p:nvPr/>
          </p:nvGrpSpPr>
          <p:grpSpPr bwMode="auto">
            <a:xfrm>
              <a:off x="4260" y="2568"/>
              <a:ext cx="48" cy="48"/>
              <a:chOff x="4260" y="2568"/>
              <a:chExt cx="48" cy="48"/>
            </a:xfrm>
          </p:grpSpPr>
          <p:sp>
            <p:nvSpPr>
              <p:cNvPr id="39" name="Oval 21">
                <a:extLst>
                  <a:ext uri="{FF2B5EF4-FFF2-40B4-BE49-F238E27FC236}">
                    <a16:creationId xmlns:a16="http://schemas.microsoft.com/office/drawing/2014/main" id="{FB7503BB-F14F-23D0-E4E8-14B43E84C66F}"/>
                  </a:ext>
                </a:extLst>
              </p:cNvPr>
              <p:cNvSpPr>
                <a:spLocks noChangeArrowheads="1"/>
              </p:cNvSpPr>
              <p:nvPr/>
            </p:nvSpPr>
            <p:spPr bwMode="auto">
              <a:xfrm>
                <a:off x="4260" y="2568"/>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0" name="Oval 22">
                <a:extLst>
                  <a:ext uri="{FF2B5EF4-FFF2-40B4-BE49-F238E27FC236}">
                    <a16:creationId xmlns:a16="http://schemas.microsoft.com/office/drawing/2014/main" id="{B12E5EC4-1019-FCC9-5FBB-4342A16EEE5A}"/>
                  </a:ext>
                </a:extLst>
              </p:cNvPr>
              <p:cNvSpPr>
                <a:spLocks noChangeArrowheads="1"/>
              </p:cNvSpPr>
              <p:nvPr/>
            </p:nvSpPr>
            <p:spPr bwMode="auto">
              <a:xfrm>
                <a:off x="4260" y="2568"/>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30" name="Group 26">
              <a:extLst>
                <a:ext uri="{FF2B5EF4-FFF2-40B4-BE49-F238E27FC236}">
                  <a16:creationId xmlns:a16="http://schemas.microsoft.com/office/drawing/2014/main" id="{3B909130-4181-19E2-DF08-93A6E9A3AF33}"/>
                </a:ext>
              </a:extLst>
            </p:cNvPr>
            <p:cNvGrpSpPr>
              <a:grpSpLocks/>
            </p:cNvGrpSpPr>
            <p:nvPr/>
          </p:nvGrpSpPr>
          <p:grpSpPr bwMode="auto">
            <a:xfrm>
              <a:off x="4242" y="1692"/>
              <a:ext cx="48" cy="48"/>
              <a:chOff x="4242" y="1692"/>
              <a:chExt cx="48" cy="48"/>
            </a:xfrm>
          </p:grpSpPr>
          <p:sp>
            <p:nvSpPr>
              <p:cNvPr id="37" name="Oval 24">
                <a:extLst>
                  <a:ext uri="{FF2B5EF4-FFF2-40B4-BE49-F238E27FC236}">
                    <a16:creationId xmlns:a16="http://schemas.microsoft.com/office/drawing/2014/main" id="{4D17917C-8F8C-E834-81D9-5BDB0AD11E9B}"/>
                  </a:ext>
                </a:extLst>
              </p:cNvPr>
              <p:cNvSpPr>
                <a:spLocks noChangeArrowheads="1"/>
              </p:cNvSpPr>
              <p:nvPr/>
            </p:nvSpPr>
            <p:spPr bwMode="auto">
              <a:xfrm>
                <a:off x="4242" y="1692"/>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8" name="Oval 25">
                <a:extLst>
                  <a:ext uri="{FF2B5EF4-FFF2-40B4-BE49-F238E27FC236}">
                    <a16:creationId xmlns:a16="http://schemas.microsoft.com/office/drawing/2014/main" id="{A329B698-E39E-453E-8810-8B2C4B492E6E}"/>
                  </a:ext>
                </a:extLst>
              </p:cNvPr>
              <p:cNvSpPr>
                <a:spLocks noChangeArrowheads="1"/>
              </p:cNvSpPr>
              <p:nvPr/>
            </p:nvSpPr>
            <p:spPr bwMode="auto">
              <a:xfrm>
                <a:off x="4242" y="1692"/>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31" name="Group 29">
              <a:extLst>
                <a:ext uri="{FF2B5EF4-FFF2-40B4-BE49-F238E27FC236}">
                  <a16:creationId xmlns:a16="http://schemas.microsoft.com/office/drawing/2014/main" id="{52F189BB-6628-8BB9-0F88-361E524AB62F}"/>
                </a:ext>
              </a:extLst>
            </p:cNvPr>
            <p:cNvGrpSpPr>
              <a:grpSpLocks/>
            </p:cNvGrpSpPr>
            <p:nvPr/>
          </p:nvGrpSpPr>
          <p:grpSpPr bwMode="auto">
            <a:xfrm>
              <a:off x="3384" y="2586"/>
              <a:ext cx="48" cy="48"/>
              <a:chOff x="3384" y="2586"/>
              <a:chExt cx="48" cy="48"/>
            </a:xfrm>
          </p:grpSpPr>
          <p:sp>
            <p:nvSpPr>
              <p:cNvPr id="35" name="Oval 27">
                <a:extLst>
                  <a:ext uri="{FF2B5EF4-FFF2-40B4-BE49-F238E27FC236}">
                    <a16:creationId xmlns:a16="http://schemas.microsoft.com/office/drawing/2014/main" id="{52B23FB6-46AE-0976-ED16-FE5EE0E12E83}"/>
                  </a:ext>
                </a:extLst>
              </p:cNvPr>
              <p:cNvSpPr>
                <a:spLocks noChangeArrowheads="1"/>
              </p:cNvSpPr>
              <p:nvPr/>
            </p:nvSpPr>
            <p:spPr bwMode="auto">
              <a:xfrm>
                <a:off x="3384" y="2586"/>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6" name="Oval 28">
                <a:extLst>
                  <a:ext uri="{FF2B5EF4-FFF2-40B4-BE49-F238E27FC236}">
                    <a16:creationId xmlns:a16="http://schemas.microsoft.com/office/drawing/2014/main" id="{D0F41D76-3F36-96D2-AE0C-1CF3B70C3B66}"/>
                  </a:ext>
                </a:extLst>
              </p:cNvPr>
              <p:cNvSpPr>
                <a:spLocks noChangeArrowheads="1"/>
              </p:cNvSpPr>
              <p:nvPr/>
            </p:nvSpPr>
            <p:spPr bwMode="auto">
              <a:xfrm>
                <a:off x="3384" y="2586"/>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32" name="Group 32">
              <a:extLst>
                <a:ext uri="{FF2B5EF4-FFF2-40B4-BE49-F238E27FC236}">
                  <a16:creationId xmlns:a16="http://schemas.microsoft.com/office/drawing/2014/main" id="{0AF00844-81E3-B154-B183-693D7B0C444D}"/>
                </a:ext>
              </a:extLst>
            </p:cNvPr>
            <p:cNvGrpSpPr>
              <a:grpSpLocks/>
            </p:cNvGrpSpPr>
            <p:nvPr/>
          </p:nvGrpSpPr>
          <p:grpSpPr bwMode="auto">
            <a:xfrm>
              <a:off x="3366" y="1710"/>
              <a:ext cx="48" cy="48"/>
              <a:chOff x="3366" y="1710"/>
              <a:chExt cx="48" cy="48"/>
            </a:xfrm>
          </p:grpSpPr>
          <p:sp>
            <p:nvSpPr>
              <p:cNvPr id="33" name="Oval 30">
                <a:extLst>
                  <a:ext uri="{FF2B5EF4-FFF2-40B4-BE49-F238E27FC236}">
                    <a16:creationId xmlns:a16="http://schemas.microsoft.com/office/drawing/2014/main" id="{13EC93E9-9C90-71FA-C97A-57C73A070991}"/>
                  </a:ext>
                </a:extLst>
              </p:cNvPr>
              <p:cNvSpPr>
                <a:spLocks noChangeArrowheads="1"/>
              </p:cNvSpPr>
              <p:nvPr/>
            </p:nvSpPr>
            <p:spPr bwMode="auto">
              <a:xfrm>
                <a:off x="3366" y="1710"/>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4" name="Oval 31">
                <a:extLst>
                  <a:ext uri="{FF2B5EF4-FFF2-40B4-BE49-F238E27FC236}">
                    <a16:creationId xmlns:a16="http://schemas.microsoft.com/office/drawing/2014/main" id="{A3008FF5-2366-BE03-DD4B-D91BE926B49C}"/>
                  </a:ext>
                </a:extLst>
              </p:cNvPr>
              <p:cNvSpPr>
                <a:spLocks noChangeArrowheads="1"/>
              </p:cNvSpPr>
              <p:nvPr/>
            </p:nvSpPr>
            <p:spPr bwMode="auto">
              <a:xfrm>
                <a:off x="3366" y="1710"/>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spTree>
    <p:extLst>
      <p:ext uri="{BB962C8B-B14F-4D97-AF65-F5344CB8AC3E}">
        <p14:creationId xmlns:p14="http://schemas.microsoft.com/office/powerpoint/2010/main" val="278354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040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4"/>
                                        </p:tgtEl>
                                      </p:cBhvr>
                                    </p:cmd>
                                  </p:childTnLst>
                                </p:cTn>
                              </p:par>
                            </p:childTnLst>
                          </p:cTn>
                        </p:par>
                      </p:childTnLst>
                    </p:cTn>
                  </p:par>
                </p:childTnLst>
              </p:cTn>
              <p:nextCondLst>
                <p:cond evt="onClick" delay="0">
                  <p:tgtEl>
                    <p:spTgt spid="14"/>
                  </p:tgtEl>
                </p:cond>
              </p:nextCondLst>
            </p:seq>
            <p:video>
              <p:cMediaNode vol="100000">
                <p:cTn id="17" fill="hold" display="0">
                  <p:stCondLst>
                    <p:cond delay="indefinite"/>
                  </p:stCondLst>
                </p:cTn>
                <p:tgtEl>
                  <p:spTgt spid="14"/>
                </p:tgtEl>
              </p:cMediaNode>
            </p:video>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571" y="391886"/>
            <a:ext cx="11194869" cy="1384995"/>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III. </a:t>
            </a:r>
            <a:r>
              <a:rPr lang="en-US" sz="2800" b="1" dirty="0" err="1">
                <a:solidFill>
                  <a:srgbClr val="FFFF00"/>
                </a:solidFill>
                <a:latin typeface="Times New Roman" panose="02020603050405020304" pitchFamily="18" charset="0"/>
                <a:cs typeface="Times New Roman" panose="02020603050405020304" pitchFamily="18" charset="0"/>
              </a:rPr>
              <a:t>HÌNH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CHỮ</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NHẬT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HÌNH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VUÔNG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NỘI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TIẾP</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TRÒN</a:t>
            </a:r>
            <a:endParaRPr lang="en-US" sz="2800" dirty="0">
              <a:solidFill>
                <a:srgbClr val="FFFF00"/>
              </a:solidFill>
              <a:latin typeface="Times New Roman" panose="02020603050405020304" pitchFamily="18" charset="0"/>
              <a:cs typeface="Times New Roman" panose="02020603050405020304" pitchFamily="18" charset="0"/>
            </a:endParaRPr>
          </a:p>
          <a:p>
            <a:pPr lvl="0"/>
            <a:r>
              <a:rPr lang="en-US" sz="2800" b="1" dirty="0">
                <a:solidFill>
                  <a:srgbClr val="FFFF00"/>
                </a:solidFill>
                <a:latin typeface="Times New Roman" panose="02020603050405020304" pitchFamily="18" charset="0"/>
                <a:cs typeface="Times New Roman" panose="02020603050405020304" pitchFamily="18" charset="0"/>
              </a:rPr>
              <a:t>2. </a:t>
            </a:r>
            <a:r>
              <a:rPr lang="en-US" sz="2800" b="1" dirty="0" err="1">
                <a:solidFill>
                  <a:srgbClr val="FFFF00"/>
                </a:solidFill>
                <a:latin typeface="Times New Roman" panose="02020603050405020304" pitchFamily="18" charset="0"/>
                <a:cs typeface="Times New Roman" panose="02020603050405020304" pitchFamily="18" charset="0"/>
              </a:rPr>
              <a:t>Hình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vuông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nội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tiếp</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tròn</a:t>
            </a:r>
            <a:endParaRPr lang="en-US" sz="2800" dirty="0">
              <a:solidFill>
                <a:srgbClr val="FFFF00"/>
              </a:solidFill>
              <a:latin typeface="Times New Roman" panose="02020603050405020304" pitchFamily="18" charset="0"/>
              <a:cs typeface="Times New Roman" panose="02020603050405020304" pitchFamily="18" charset="0"/>
            </a:endParaRPr>
          </a:p>
          <a:p>
            <a:pPr lvl="0"/>
            <a:r>
              <a:rPr lang="en-US" sz="2800" b="1" dirty="0">
                <a:solidFill>
                  <a:srgbClr val="FFFF00"/>
                </a:solidFill>
                <a:latin typeface="Times New Roman" panose="02020603050405020304" pitchFamily="18" charset="0"/>
                <a:cs typeface="Times New Roman" panose="02020603050405020304" pitchFamily="18" charset="0"/>
              </a:rPr>
              <a:t>a) </a:t>
            </a:r>
            <a:r>
              <a:rPr lang="en-US" sz="2800" b="1" dirty="0" err="1">
                <a:solidFill>
                  <a:srgbClr val="FFFF00"/>
                </a:solidFill>
                <a:latin typeface="Times New Roman" panose="02020603050405020304" pitchFamily="18" charset="0"/>
                <a:cs typeface="Times New Roman" panose="02020603050405020304" pitchFamily="18" charset="0"/>
              </a:rPr>
              <a:t>Hoạt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động</a:t>
            </a:r>
            <a:r>
              <a:rPr lang="en-US" sz="2800" b="1" dirty="0">
                <a:solidFill>
                  <a:srgbClr val="FFFF00"/>
                </a:solidFill>
                <a:latin typeface="Times New Roman" panose="02020603050405020304" pitchFamily="18" charset="0"/>
                <a:cs typeface="Times New Roman" panose="02020603050405020304" pitchFamily="18" charset="0"/>
              </a:rPr>
              <a:t> 4</a:t>
            </a:r>
          </a:p>
        </p:txBody>
      </p:sp>
      <p:grpSp>
        <p:nvGrpSpPr>
          <p:cNvPr id="11" name="Group 10"/>
          <p:cNvGrpSpPr/>
          <p:nvPr/>
        </p:nvGrpSpPr>
        <p:grpSpPr>
          <a:xfrm>
            <a:off x="10737669" y="3037"/>
            <a:ext cx="1438133" cy="1433878"/>
            <a:chOff x="10442537" y="3036"/>
            <a:chExt cx="1733265" cy="1819215"/>
          </a:xfrm>
        </p:grpSpPr>
        <p:pic>
          <p:nvPicPr>
            <p:cNvPr id="9" name="Picture 8"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7382" r="20120" b="2"/>
            <a:stretch/>
          </p:blipFill>
          <p:spPr>
            <a:xfrm>
              <a:off x="10442537" y="3036"/>
              <a:ext cx="1733265" cy="181921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0" name="Picture 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9765" y="181456"/>
              <a:ext cx="1175155" cy="1233430"/>
            </a:xfrm>
            <a:prstGeom prst="rect">
              <a:avLst/>
            </a:prstGeom>
          </p:spPr>
        </p:pic>
      </p:grpSp>
      <p:sp>
        <p:nvSpPr>
          <p:cNvPr id="22"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17"/>
          <p:cNvSpPr>
            <a:spLocks noChangeArrowheads="1"/>
          </p:cNvSpPr>
          <p:nvPr/>
        </p:nvSpPr>
        <p:spPr bwMode="auto">
          <a:xfrm>
            <a:off x="8983214" y="31024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4" name="Group 3"/>
          <p:cNvGrpSpPr/>
          <p:nvPr/>
        </p:nvGrpSpPr>
        <p:grpSpPr>
          <a:xfrm>
            <a:off x="326571" y="1931889"/>
            <a:ext cx="9266988" cy="1866218"/>
            <a:chOff x="326571" y="1931889"/>
            <a:chExt cx="9266988" cy="1866218"/>
          </a:xfrm>
        </p:grpSpPr>
        <p:sp>
          <p:nvSpPr>
            <p:cNvPr id="8" name="TextBox 7"/>
            <p:cNvSpPr txBox="1"/>
            <p:nvPr/>
          </p:nvSpPr>
          <p:spPr>
            <a:xfrm>
              <a:off x="326571" y="1931889"/>
              <a:ext cx="9240867" cy="1815882"/>
            </a:xfrm>
            <a:prstGeom prst="rect">
              <a:avLst/>
            </a:prstGeom>
            <a:noFill/>
          </p:spPr>
          <p:txBody>
            <a:bodyPr wrap="square" rtlCol="0">
              <a:spAutoFit/>
            </a:bodyPr>
            <a:lstStyle/>
            <a:p>
              <a:r>
                <a:rPr lang="vi-VN" sz="2800" dirty="0">
                  <a:solidFill>
                    <a:schemeClr val="bg1"/>
                  </a:solidFill>
                  <a:latin typeface="Times New Roman" panose="02020603050405020304" pitchFamily="18" charset="0"/>
                  <a:cs typeface="Times New Roman" panose="02020603050405020304" pitchFamily="18" charset="0"/>
                </a:rPr>
                <a:t>Tứ giác </a:t>
              </a:r>
              <a:r>
                <a:rPr lang="en-US" sz="2800" i="1" dirty="0" err="1">
                  <a:solidFill>
                    <a:schemeClr val="bg1"/>
                  </a:solidFill>
                  <a:latin typeface="Times New Roman" panose="02020603050405020304" pitchFamily="18" charset="0"/>
                  <a:cs typeface="Times New Roman" panose="02020603050405020304" pitchFamily="18" charset="0"/>
                </a:rPr>
                <a:t>ABCD</a:t>
              </a:r>
              <a:r>
                <a:rPr lang="vi-VN" sz="2800" dirty="0">
                  <a:solidFill>
                    <a:schemeClr val="bg1"/>
                  </a:solidFill>
                  <a:latin typeface="Times New Roman" panose="02020603050405020304" pitchFamily="18" charset="0"/>
                  <a:cs typeface="Times New Roman" panose="02020603050405020304" pitchFamily="18" charset="0"/>
                </a:rPr>
                <a:t>  là hình vuông nên  </a:t>
              </a:r>
              <a:r>
                <a:rPr lang="en-US" sz="2800" i="1" dirty="0">
                  <a:solidFill>
                    <a:schemeClr val="bg1"/>
                  </a:solidFill>
                  <a:latin typeface="Times New Roman" panose="02020603050405020304" pitchFamily="18" charset="0"/>
                  <a:cs typeface="Times New Roman" panose="02020603050405020304" pitchFamily="18" charset="0"/>
                </a:rPr>
                <a:t>OA = OB = OC = OD = R</a:t>
              </a:r>
              <a:r>
                <a:rPr lang="vi-VN" sz="2800" dirty="0">
                  <a:solidFill>
                    <a:schemeClr val="bg1"/>
                  </a:solidFill>
                  <a:latin typeface="Times New Roman" panose="02020603050405020304" pitchFamily="18" charset="0"/>
                  <a:cs typeface="Times New Roman" panose="02020603050405020304" pitchFamily="18" charset="0"/>
                </a:rPr>
                <a:t>. Vậy các điểm </a:t>
              </a:r>
              <a:r>
                <a:rPr lang="en-US" sz="2800" i="1" dirty="0">
                  <a:solidFill>
                    <a:schemeClr val="bg1"/>
                  </a:solidFill>
                  <a:latin typeface="Times New Roman" panose="02020603050405020304" pitchFamily="18" charset="0"/>
                  <a:cs typeface="Times New Roman" panose="02020603050405020304" pitchFamily="18" charset="0"/>
                </a:rPr>
                <a:t>A, B, C, D</a:t>
              </a:r>
              <a:r>
                <a:rPr lang="vi-VN" sz="2800" i="1"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thuộc </a:t>
              </a:r>
              <a:r>
                <a:rPr lang="en-US" sz="2800" dirty="0">
                  <a:solidFill>
                    <a:schemeClr val="bg1"/>
                  </a:solidFill>
                  <a:latin typeface="Times New Roman" panose="02020603050405020304" pitchFamily="18" charset="0"/>
                  <a:cs typeface="Times New Roman" panose="02020603050405020304" pitchFamily="18" charset="0"/>
                </a:rPr>
                <a:t>(</a:t>
              </a:r>
              <a:r>
                <a:rPr lang="en-US" sz="2800" i="1" dirty="0" err="1">
                  <a:solidFill>
                    <a:schemeClr val="bg1"/>
                  </a:solidFill>
                  <a:latin typeface="Times New Roman" panose="02020603050405020304" pitchFamily="18" charset="0"/>
                  <a:cs typeface="Times New Roman" panose="02020603050405020304" pitchFamily="18" charset="0"/>
                </a:rPr>
                <a:t>O;R</a:t>
              </a:r>
              <a:r>
                <a:rPr lang="en-US" sz="2800" dirty="0">
                  <a:solidFill>
                    <a:schemeClr val="bg1"/>
                  </a:solidFill>
                  <a:latin typeface="Times New Roman" panose="02020603050405020304" pitchFamily="18" charset="0"/>
                  <a:cs typeface="Times New Roman" panose="02020603050405020304" pitchFamily="18" charset="0"/>
                </a:rPr>
                <a:t>)</a:t>
              </a:r>
              <a:r>
                <a:rPr lang="vi-VN" sz="2800" dirty="0">
                  <a:solidFill>
                    <a:schemeClr val="bg1"/>
                  </a:solidFill>
                  <a:latin typeface="Times New Roman" panose="02020603050405020304" pitchFamily="18" charset="0"/>
                  <a:cs typeface="Times New Roman" panose="02020603050405020304" pitchFamily="18" charset="0"/>
                </a:rPr>
                <a:t> đường kính là đường chéo của hình vuông đó.</a:t>
              </a:r>
            </a:p>
            <a:p>
              <a:r>
                <a:rPr lang="vi-VN" sz="2800" dirty="0">
                  <a:solidFill>
                    <a:schemeClr val="bg1"/>
                  </a:solidFill>
                  <a:latin typeface="Times New Roman" panose="02020603050405020304" pitchFamily="18" charset="0"/>
                  <a:cs typeface="Times New Roman" panose="02020603050405020304" pitchFamily="18" charset="0"/>
                </a:rPr>
                <a:t>Khi đó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định lí Pythagore tính được </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và </a:t>
              </a:r>
            </a:p>
          </p:txBody>
        </p:sp>
        <p:graphicFrame>
          <p:nvGraphicFramePr>
            <p:cNvPr id="23" name="Object 22"/>
            <p:cNvGraphicFramePr>
              <a:graphicFrameLocks noChangeAspect="1"/>
            </p:cNvGraphicFramePr>
            <p:nvPr>
              <p:extLst>
                <p:ext uri="{D42A27DB-BD31-4B8C-83A1-F6EECF244321}">
                  <p14:modId xmlns:p14="http://schemas.microsoft.com/office/powerpoint/2010/main" val="1836629620"/>
                </p:ext>
              </p:extLst>
            </p:nvPr>
          </p:nvGraphicFramePr>
          <p:xfrm>
            <a:off x="6188306" y="3237000"/>
            <a:ext cx="1265618" cy="421873"/>
          </p:xfrm>
          <a:graphic>
            <a:graphicData uri="http://schemas.openxmlformats.org/presentationml/2006/ole">
              <mc:AlternateContent xmlns:mc="http://schemas.openxmlformats.org/markup-compatibility/2006">
                <mc:Choice xmlns:v="urn:schemas-microsoft-com:vml" Requires="v">
                  <p:oleObj spid="_x0000_s3074" name="Equation" r:id="rId6" imgW="685800" imgH="215640" progId="Equation.DSMT4">
                    <p:embed/>
                  </p:oleObj>
                </mc:Choice>
                <mc:Fallback>
                  <p:oleObj name="Equation" r:id="rId6" imgW="685800" imgH="215640" progId="Equation.DSMT4">
                    <p:embed/>
                    <p:pic>
                      <p:nvPicPr>
                        <p:cNvPr id="23" name="Object 22"/>
                        <p:cNvPicPr>
                          <a:picLocks noChangeAspect="1" noChangeArrowheads="1"/>
                        </p:cNvPicPr>
                        <p:nvPr/>
                      </p:nvPicPr>
                      <p:blipFill>
                        <a:blip r:embed="rId7"/>
                        <a:srcRect/>
                        <a:stretch>
                          <a:fillRect/>
                        </a:stretch>
                      </p:blipFill>
                      <p:spPr bwMode="auto">
                        <a:xfrm>
                          <a:off x="6188306" y="3237000"/>
                          <a:ext cx="1265618" cy="421873"/>
                        </a:xfrm>
                        <a:prstGeom prst="rect">
                          <a:avLst/>
                        </a:prstGeom>
                        <a:noFill/>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252387627"/>
                </p:ext>
              </p:extLst>
            </p:nvPr>
          </p:nvGraphicFramePr>
          <p:xfrm>
            <a:off x="7847464" y="3130036"/>
            <a:ext cx="1746095" cy="668071"/>
          </p:xfrm>
          <a:graphic>
            <a:graphicData uri="http://schemas.openxmlformats.org/presentationml/2006/ole">
              <mc:AlternateContent xmlns:mc="http://schemas.openxmlformats.org/markup-compatibility/2006">
                <mc:Choice xmlns:v="urn:schemas-microsoft-com:vml" Requires="v">
                  <p:oleObj spid="_x0000_s3075" name="Equation" r:id="rId8" imgW="1091880" imgH="431640" progId="Equation.DSMT4">
                    <p:embed/>
                  </p:oleObj>
                </mc:Choice>
                <mc:Fallback>
                  <p:oleObj name="Equation" r:id="rId8" imgW="1091880" imgH="431640" progId="Equation.DSMT4">
                    <p:embed/>
                    <p:pic>
                      <p:nvPicPr>
                        <p:cNvPr id="25" name="Object 24"/>
                        <p:cNvPicPr>
                          <a:picLocks noChangeAspect="1" noChangeArrowheads="1"/>
                        </p:cNvPicPr>
                        <p:nvPr/>
                      </p:nvPicPr>
                      <p:blipFill>
                        <a:blip r:embed="rId9"/>
                        <a:srcRect/>
                        <a:stretch>
                          <a:fillRect/>
                        </a:stretch>
                      </p:blipFill>
                      <p:spPr bwMode="auto">
                        <a:xfrm>
                          <a:off x="7847464" y="3130036"/>
                          <a:ext cx="1746095" cy="668071"/>
                        </a:xfrm>
                        <a:prstGeom prst="rect">
                          <a:avLst/>
                        </a:prstGeom>
                        <a:noFill/>
                      </p:spPr>
                    </p:pic>
                  </p:oleObj>
                </mc:Fallback>
              </mc:AlternateContent>
            </a:graphicData>
          </a:graphic>
        </p:graphicFrame>
      </p:grpSp>
      <p:sp>
        <p:nvSpPr>
          <p:cNvPr id="32" name="Rectangle 2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p:cNvGrpSpPr/>
          <p:nvPr/>
        </p:nvGrpSpPr>
        <p:grpSpPr>
          <a:xfrm>
            <a:off x="209005" y="3949960"/>
            <a:ext cx="10331315" cy="2488732"/>
            <a:chOff x="209005" y="3949960"/>
            <a:chExt cx="10331315" cy="2488732"/>
          </a:xfrm>
        </p:grpSpPr>
        <p:sp>
          <p:nvSpPr>
            <p:cNvPr id="26" name="TextBox 25"/>
            <p:cNvSpPr txBox="1"/>
            <p:nvPr/>
          </p:nvSpPr>
          <p:spPr>
            <a:xfrm>
              <a:off x="209005" y="3949960"/>
              <a:ext cx="10331315" cy="2246769"/>
            </a:xfrm>
            <a:prstGeom prst="rect">
              <a:avLst/>
            </a:prstGeom>
            <a:noFill/>
          </p:spPr>
          <p:txBody>
            <a:bodyPr wrap="square" rtlCol="0">
              <a:spAutoFit/>
            </a:bodyPr>
            <a:lstStyle/>
            <a:p>
              <a:r>
                <a:rPr lang="vi-VN" sz="2800" b="1" dirty="0">
                  <a:solidFill>
                    <a:srgbClr val="FFFF00"/>
                  </a:solidFill>
                  <a:latin typeface="Times New Roman" panose="02020603050405020304" pitchFamily="18" charset="0"/>
                  <a:cs typeface="Times New Roman" panose="02020603050405020304" pitchFamily="18" charset="0"/>
                </a:rPr>
                <a:t>b)	Tổng quát</a:t>
              </a:r>
            </a:p>
            <a:p>
              <a:r>
                <a:rPr lang="vi-VN" sz="2800" dirty="0">
                  <a:solidFill>
                    <a:schemeClr val="bg1"/>
                  </a:solidFill>
                  <a:latin typeface="Times New Roman" panose="02020603050405020304" pitchFamily="18" charset="0"/>
                  <a:cs typeface="Times New Roman" panose="02020603050405020304" pitchFamily="18" charset="0"/>
                </a:rPr>
                <a:t>-</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Mỗi hình vuông là một tứ giác nội tiếp đường tròn.</a:t>
              </a:r>
            </a:p>
            <a:p>
              <a:r>
                <a:rPr lang="vi-VN" sz="2800" dirty="0">
                  <a:solidFill>
                    <a:schemeClr val="bg1"/>
                  </a:solidFill>
                  <a:latin typeface="Times New Roman" panose="02020603050405020304" pitchFamily="18" charset="0"/>
                  <a:cs typeface="Times New Roman" panose="02020603050405020304" pitchFamily="18" charset="0"/>
                </a:rPr>
                <a:t>-</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Tâm của đường tròn ngoại tiếp hình vuông là giao điểm của hai đường chéo và mỗi đường chéo là một đường kính của đường tròn đó.</a:t>
              </a:r>
            </a:p>
            <a:p>
              <a:r>
                <a:rPr lang="vi-VN" sz="2800" dirty="0">
                  <a:solidFill>
                    <a:schemeClr val="bg1"/>
                  </a:solidFill>
                  <a:latin typeface="Times New Roman" panose="02020603050405020304" pitchFamily="18" charset="0"/>
                  <a:cs typeface="Times New Roman" panose="02020603050405020304" pitchFamily="18" charset="0"/>
                </a:rPr>
                <a:t>-</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Bán kính của đường tròn ngoại tiếp hình vuông cạnh </a:t>
              </a:r>
              <a:r>
                <a:rPr lang="en-US" sz="2800" dirty="0">
                  <a:solidFill>
                    <a:schemeClr val="bg1"/>
                  </a:solidFill>
                  <a:latin typeface="Times New Roman" panose="02020603050405020304" pitchFamily="18" charset="0"/>
                  <a:cs typeface="Times New Roman" panose="02020603050405020304" pitchFamily="18" charset="0"/>
                </a:rPr>
                <a:t>a</a:t>
              </a:r>
              <a:r>
                <a:rPr lang="vi-VN" sz="2800" dirty="0">
                  <a:solidFill>
                    <a:schemeClr val="bg1"/>
                  </a:solidFill>
                  <a:latin typeface="Times New Roman" panose="02020603050405020304" pitchFamily="18" charset="0"/>
                  <a:cs typeface="Times New Roman" panose="02020603050405020304" pitchFamily="18" charset="0"/>
                </a:rPr>
                <a:t> là </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 .</a:t>
              </a:r>
            </a:p>
          </p:txBody>
        </p:sp>
        <p:graphicFrame>
          <p:nvGraphicFramePr>
            <p:cNvPr id="33" name="Object 32"/>
            <p:cNvGraphicFramePr>
              <a:graphicFrameLocks noChangeAspect="1"/>
            </p:cNvGraphicFramePr>
            <p:nvPr>
              <p:extLst>
                <p:ext uri="{D42A27DB-BD31-4B8C-83A1-F6EECF244321}">
                  <p14:modId xmlns:p14="http://schemas.microsoft.com/office/powerpoint/2010/main" val="3530101157"/>
                </p:ext>
              </p:extLst>
            </p:nvPr>
          </p:nvGraphicFramePr>
          <p:xfrm>
            <a:off x="8646308" y="5604942"/>
            <a:ext cx="701108" cy="833750"/>
          </p:xfrm>
          <a:graphic>
            <a:graphicData uri="http://schemas.openxmlformats.org/presentationml/2006/ole">
              <mc:AlternateContent xmlns:mc="http://schemas.openxmlformats.org/markup-compatibility/2006">
                <mc:Choice xmlns:v="urn:schemas-microsoft-com:vml" Requires="v">
                  <p:oleObj spid="_x0000_s3076" name="Equation" r:id="rId10" imgW="342720" imgH="431640" progId="Equation.DSMT4">
                    <p:embed/>
                  </p:oleObj>
                </mc:Choice>
                <mc:Fallback>
                  <p:oleObj name="Equation" r:id="rId10" imgW="342720" imgH="431640" progId="Equation.DSMT4">
                    <p:embed/>
                    <p:pic>
                      <p:nvPicPr>
                        <p:cNvPr id="33" name="Object 32"/>
                        <p:cNvPicPr>
                          <a:picLocks noChangeAspect="1" noChangeArrowheads="1"/>
                        </p:cNvPicPr>
                        <p:nvPr/>
                      </p:nvPicPr>
                      <p:blipFill>
                        <a:blip r:embed="rId11"/>
                        <a:srcRect/>
                        <a:stretch>
                          <a:fillRect/>
                        </a:stretch>
                      </p:blipFill>
                      <p:spPr bwMode="auto">
                        <a:xfrm>
                          <a:off x="8646308" y="5604942"/>
                          <a:ext cx="701108" cy="833750"/>
                        </a:xfrm>
                        <a:prstGeom prst="rect">
                          <a:avLst/>
                        </a:prstGeom>
                        <a:noFill/>
                      </p:spPr>
                    </p:pic>
                  </p:oleObj>
                </mc:Fallback>
              </mc:AlternateContent>
            </a:graphicData>
          </a:graphic>
        </p:graphicFrame>
      </p:grpSp>
      <p:grpSp>
        <p:nvGrpSpPr>
          <p:cNvPr id="17" name="Group 4">
            <a:extLst>
              <a:ext uri="{FF2B5EF4-FFF2-40B4-BE49-F238E27FC236}">
                <a16:creationId xmlns:a16="http://schemas.microsoft.com/office/drawing/2014/main" id="{45A9D2C7-E2E3-AB7D-A7B7-B6BB998FF2E7}"/>
              </a:ext>
            </a:extLst>
          </p:cNvPr>
          <p:cNvGrpSpPr>
            <a:grpSpLocks noChangeAspect="1"/>
          </p:cNvGrpSpPr>
          <p:nvPr/>
        </p:nvGrpSpPr>
        <p:grpSpPr bwMode="auto">
          <a:xfrm>
            <a:off x="9635678" y="1936130"/>
            <a:ext cx="2367757" cy="2325850"/>
            <a:chOff x="3162" y="1494"/>
            <a:chExt cx="1356" cy="1332"/>
          </a:xfrm>
        </p:grpSpPr>
        <p:sp>
          <p:nvSpPr>
            <p:cNvPr id="18" name="AutoShape 3">
              <a:extLst>
                <a:ext uri="{FF2B5EF4-FFF2-40B4-BE49-F238E27FC236}">
                  <a16:creationId xmlns:a16="http://schemas.microsoft.com/office/drawing/2014/main" id="{01D2F635-174A-2FD9-1447-D05EE81D55EC}"/>
                </a:ext>
              </a:extLst>
            </p:cNvPr>
            <p:cNvSpPr>
              <a:spLocks noChangeAspect="1" noChangeArrowheads="1" noTextEdit="1"/>
            </p:cNvSpPr>
            <p:nvPr/>
          </p:nvSpPr>
          <p:spPr bwMode="auto">
            <a:xfrm>
              <a:off x="3162" y="1494"/>
              <a:ext cx="1356"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 name="Line 6">
              <a:extLst>
                <a:ext uri="{FF2B5EF4-FFF2-40B4-BE49-F238E27FC236}">
                  <a16:creationId xmlns:a16="http://schemas.microsoft.com/office/drawing/2014/main" id="{574AFC4C-922B-C8BB-5AFA-A281888C7C71}"/>
                </a:ext>
              </a:extLst>
            </p:cNvPr>
            <p:cNvSpPr>
              <a:spLocks noChangeShapeType="1"/>
            </p:cNvSpPr>
            <p:nvPr/>
          </p:nvSpPr>
          <p:spPr bwMode="auto">
            <a:xfrm>
              <a:off x="3390" y="1734"/>
              <a:ext cx="18" cy="876"/>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0" name="Line 7">
              <a:extLst>
                <a:ext uri="{FF2B5EF4-FFF2-40B4-BE49-F238E27FC236}">
                  <a16:creationId xmlns:a16="http://schemas.microsoft.com/office/drawing/2014/main" id="{B98FF762-CB14-7911-98CC-259339D066AC}"/>
                </a:ext>
              </a:extLst>
            </p:cNvPr>
            <p:cNvSpPr>
              <a:spLocks noChangeShapeType="1"/>
            </p:cNvSpPr>
            <p:nvPr/>
          </p:nvSpPr>
          <p:spPr bwMode="auto">
            <a:xfrm flipV="1">
              <a:off x="3390" y="1716"/>
              <a:ext cx="876" cy="18"/>
            </a:xfrm>
            <a:prstGeom prst="line">
              <a:avLst/>
            </a:prstGeom>
            <a:noFill/>
            <a:ln w="28575" cap="flat">
              <a:solidFill>
                <a:srgbClr val="FDFDF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1" name="Line 8">
              <a:extLst>
                <a:ext uri="{FF2B5EF4-FFF2-40B4-BE49-F238E27FC236}">
                  <a16:creationId xmlns:a16="http://schemas.microsoft.com/office/drawing/2014/main" id="{5942EAA1-F996-3A04-99D1-D709DD630546}"/>
                </a:ext>
              </a:extLst>
            </p:cNvPr>
            <p:cNvSpPr>
              <a:spLocks noChangeShapeType="1"/>
            </p:cNvSpPr>
            <p:nvPr/>
          </p:nvSpPr>
          <p:spPr bwMode="auto">
            <a:xfrm flipH="1">
              <a:off x="3408" y="2592"/>
              <a:ext cx="876" cy="1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7" name="Line 9">
              <a:extLst>
                <a:ext uri="{FF2B5EF4-FFF2-40B4-BE49-F238E27FC236}">
                  <a16:creationId xmlns:a16="http://schemas.microsoft.com/office/drawing/2014/main" id="{70B85A96-B6C2-474C-AFE5-B1686BA2FD00}"/>
                </a:ext>
              </a:extLst>
            </p:cNvPr>
            <p:cNvSpPr>
              <a:spLocks noChangeShapeType="1"/>
            </p:cNvSpPr>
            <p:nvPr/>
          </p:nvSpPr>
          <p:spPr bwMode="auto">
            <a:xfrm>
              <a:off x="4266" y="1716"/>
              <a:ext cx="18" cy="876"/>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8" name="Line 10">
              <a:extLst>
                <a:ext uri="{FF2B5EF4-FFF2-40B4-BE49-F238E27FC236}">
                  <a16:creationId xmlns:a16="http://schemas.microsoft.com/office/drawing/2014/main" id="{A8E2F8C0-76C0-D942-6A8D-AF9F58E12BA9}"/>
                </a:ext>
              </a:extLst>
            </p:cNvPr>
            <p:cNvSpPr>
              <a:spLocks noChangeShapeType="1"/>
            </p:cNvSpPr>
            <p:nvPr/>
          </p:nvSpPr>
          <p:spPr bwMode="auto">
            <a:xfrm>
              <a:off x="3390" y="1734"/>
              <a:ext cx="894" cy="858"/>
            </a:xfrm>
            <a:prstGeom prst="line">
              <a:avLst/>
            </a:prstGeom>
            <a:noFill/>
            <a:ln w="2857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9" name="Line 11">
              <a:extLst>
                <a:ext uri="{FF2B5EF4-FFF2-40B4-BE49-F238E27FC236}">
                  <a16:creationId xmlns:a16="http://schemas.microsoft.com/office/drawing/2014/main" id="{18EF977B-0A4B-3CA4-BAFD-D4277833F745}"/>
                </a:ext>
              </a:extLst>
            </p:cNvPr>
            <p:cNvSpPr>
              <a:spLocks noChangeShapeType="1"/>
            </p:cNvSpPr>
            <p:nvPr/>
          </p:nvSpPr>
          <p:spPr bwMode="auto">
            <a:xfrm flipV="1">
              <a:off x="3408" y="1716"/>
              <a:ext cx="858" cy="894"/>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30" name="Rectangle 12">
              <a:extLst>
                <a:ext uri="{FF2B5EF4-FFF2-40B4-BE49-F238E27FC236}">
                  <a16:creationId xmlns:a16="http://schemas.microsoft.com/office/drawing/2014/main" id="{1439A3FE-2EA2-E505-60C4-82E82716725E}"/>
                </a:ext>
              </a:extLst>
            </p:cNvPr>
            <p:cNvSpPr>
              <a:spLocks noChangeArrowheads="1"/>
            </p:cNvSpPr>
            <p:nvPr/>
          </p:nvSpPr>
          <p:spPr bwMode="auto">
            <a:xfrm>
              <a:off x="3792" y="2239"/>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CFCFC"/>
                  </a:solidFill>
                  <a:effectLst/>
                  <a:latin typeface="Times New Roman" panose="02020603050405020304" pitchFamily="18" charset="0"/>
                </a:rPr>
                <a:t>O</a:t>
              </a:r>
              <a:endParaRPr kumimoji="0" lang="en-US" altLang="en-US" sz="2400" b="0" i="0" u="none" strike="noStrike" cap="none" normalizeH="0" baseline="0">
                <a:ln>
                  <a:noFill/>
                </a:ln>
                <a:solidFill>
                  <a:schemeClr val="tx1"/>
                </a:solidFill>
                <a:effectLst/>
              </a:endParaRPr>
            </a:p>
          </p:txBody>
        </p:sp>
        <p:sp>
          <p:nvSpPr>
            <p:cNvPr id="31" name="Rectangle 13">
              <a:extLst>
                <a:ext uri="{FF2B5EF4-FFF2-40B4-BE49-F238E27FC236}">
                  <a16:creationId xmlns:a16="http://schemas.microsoft.com/office/drawing/2014/main" id="{50E81BD3-B5AE-88C3-0F87-AB362629CB9B}"/>
                </a:ext>
              </a:extLst>
            </p:cNvPr>
            <p:cNvSpPr>
              <a:spLocks noChangeArrowheads="1"/>
            </p:cNvSpPr>
            <p:nvPr/>
          </p:nvSpPr>
          <p:spPr bwMode="auto">
            <a:xfrm>
              <a:off x="4344" y="2533"/>
              <a:ext cx="1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C</a:t>
              </a:r>
              <a:endParaRPr kumimoji="0" lang="en-US" altLang="en-US" sz="2400" b="0" i="0" u="none" strike="noStrike" cap="none" normalizeH="0" baseline="0">
                <a:ln>
                  <a:noFill/>
                </a:ln>
                <a:solidFill>
                  <a:schemeClr val="tx1"/>
                </a:solidFill>
                <a:effectLst/>
              </a:endParaRPr>
            </a:p>
          </p:txBody>
        </p:sp>
        <p:sp>
          <p:nvSpPr>
            <p:cNvPr id="34" name="Rectangle 14">
              <a:extLst>
                <a:ext uri="{FF2B5EF4-FFF2-40B4-BE49-F238E27FC236}">
                  <a16:creationId xmlns:a16="http://schemas.microsoft.com/office/drawing/2014/main" id="{E0384193-FD9D-BA5E-5EE7-7AB981F1EB6B}"/>
                </a:ext>
              </a:extLst>
            </p:cNvPr>
            <p:cNvSpPr>
              <a:spLocks noChangeArrowheads="1"/>
            </p:cNvSpPr>
            <p:nvPr/>
          </p:nvSpPr>
          <p:spPr bwMode="auto">
            <a:xfrm>
              <a:off x="3223" y="2539"/>
              <a:ext cx="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FFFFF"/>
                  </a:solidFill>
                  <a:effectLst/>
                  <a:latin typeface="Times New Roman" panose="02020603050405020304" pitchFamily="18" charset="0"/>
                </a:rPr>
                <a:t>D</a:t>
              </a:r>
              <a:endParaRPr kumimoji="0" lang="en-US" altLang="en-US" sz="2400" b="0" i="0" u="none" strike="noStrike" cap="none" normalizeH="0" baseline="0" dirty="0">
                <a:ln>
                  <a:noFill/>
                </a:ln>
                <a:solidFill>
                  <a:schemeClr val="tx1"/>
                </a:solidFill>
                <a:effectLst/>
              </a:endParaRPr>
            </a:p>
          </p:txBody>
        </p:sp>
        <p:sp>
          <p:nvSpPr>
            <p:cNvPr id="35" name="Rectangle 15">
              <a:extLst>
                <a:ext uri="{FF2B5EF4-FFF2-40B4-BE49-F238E27FC236}">
                  <a16:creationId xmlns:a16="http://schemas.microsoft.com/office/drawing/2014/main" id="{64F72A5B-F9E2-AC87-4B15-282B76F6CEE5}"/>
                </a:ext>
              </a:extLst>
            </p:cNvPr>
            <p:cNvSpPr>
              <a:spLocks noChangeArrowheads="1"/>
            </p:cNvSpPr>
            <p:nvPr/>
          </p:nvSpPr>
          <p:spPr bwMode="auto">
            <a:xfrm>
              <a:off x="4324" y="1567"/>
              <a:ext cx="1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solidFill>
                    <a:srgbClr val="FFFFFF"/>
                  </a:solidFill>
                  <a:effectLst/>
                  <a:latin typeface="Times New Roman" panose="02020603050405020304" pitchFamily="18" charset="0"/>
                </a:rPr>
                <a:t>B</a:t>
              </a:r>
              <a:endParaRPr kumimoji="0" lang="en-US" altLang="en-US" sz="2400" b="0" i="0" u="none" strike="noStrike" cap="none" normalizeH="0" baseline="0">
                <a:ln>
                  <a:noFill/>
                </a:ln>
                <a:solidFill>
                  <a:schemeClr val="tx1"/>
                </a:solidFill>
                <a:effectLst/>
              </a:endParaRPr>
            </a:p>
          </p:txBody>
        </p:sp>
        <p:sp>
          <p:nvSpPr>
            <p:cNvPr id="36" name="Rectangle 16">
              <a:extLst>
                <a:ext uri="{FF2B5EF4-FFF2-40B4-BE49-F238E27FC236}">
                  <a16:creationId xmlns:a16="http://schemas.microsoft.com/office/drawing/2014/main" id="{1ECCCAEC-D48F-AD85-E569-0DCF043C7BBF}"/>
                </a:ext>
              </a:extLst>
            </p:cNvPr>
            <p:cNvSpPr>
              <a:spLocks noChangeArrowheads="1"/>
            </p:cNvSpPr>
            <p:nvPr/>
          </p:nvSpPr>
          <p:spPr bwMode="auto">
            <a:xfrm>
              <a:off x="3244" y="1584"/>
              <a:ext cx="1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FFFFFF"/>
                  </a:solidFill>
                  <a:effectLst/>
                  <a:latin typeface="Times New Roman" panose="02020603050405020304" pitchFamily="18" charset="0"/>
                </a:rPr>
                <a:t>A</a:t>
              </a:r>
              <a:endParaRPr kumimoji="0" lang="en-US" altLang="en-US" sz="2400" b="0" i="0" u="none" strike="noStrike" cap="none" normalizeH="0" baseline="0" dirty="0">
                <a:ln>
                  <a:noFill/>
                </a:ln>
                <a:solidFill>
                  <a:schemeClr val="tx1"/>
                </a:solidFill>
                <a:effectLst/>
              </a:endParaRPr>
            </a:p>
          </p:txBody>
        </p:sp>
        <p:sp>
          <p:nvSpPr>
            <p:cNvPr id="37" name="Rectangle 17">
              <a:extLst>
                <a:ext uri="{FF2B5EF4-FFF2-40B4-BE49-F238E27FC236}">
                  <a16:creationId xmlns:a16="http://schemas.microsoft.com/office/drawing/2014/main" id="{A00053D5-F2CC-FB46-17DD-CD4C79D73F79}"/>
                </a:ext>
              </a:extLst>
            </p:cNvPr>
            <p:cNvSpPr>
              <a:spLocks noChangeArrowheads="1"/>
            </p:cNvSpPr>
            <p:nvPr/>
          </p:nvSpPr>
          <p:spPr bwMode="auto">
            <a:xfrm>
              <a:off x="3636" y="2664"/>
              <a:ext cx="45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a:ln>
                    <a:noFill/>
                  </a:ln>
                  <a:solidFill>
                    <a:srgbClr val="FFFFFF"/>
                  </a:solidFill>
                  <a:effectLst/>
                  <a:latin typeface="Times New Roman" panose="02020603050405020304" pitchFamily="18" charset="0"/>
                </a:rPr>
                <a:t>Hình</a:t>
              </a:r>
              <a:r>
                <a:rPr kumimoji="0" lang="en-US" altLang="en-US" b="1" i="0" u="none" strike="noStrike" cap="none" normalizeH="0" baseline="0" dirty="0">
                  <a:ln>
                    <a:noFill/>
                  </a:ln>
                  <a:solidFill>
                    <a:srgbClr val="FFFFFF"/>
                  </a:solidFill>
                  <a:effectLst/>
                  <a:latin typeface="Times New Roman" panose="02020603050405020304" pitchFamily="18" charset="0"/>
                </a:rPr>
                <a:t> 26</a:t>
              </a:r>
              <a:endParaRPr kumimoji="0" lang="en-US" altLang="en-US" b="0" i="0" u="none" strike="noStrike" cap="none" normalizeH="0" baseline="0" dirty="0">
                <a:ln>
                  <a:noFill/>
                </a:ln>
                <a:solidFill>
                  <a:schemeClr val="tx1"/>
                </a:solidFill>
                <a:effectLst/>
              </a:endParaRPr>
            </a:p>
          </p:txBody>
        </p:sp>
        <p:grpSp>
          <p:nvGrpSpPr>
            <p:cNvPr id="38" name="Group 20">
              <a:extLst>
                <a:ext uri="{FF2B5EF4-FFF2-40B4-BE49-F238E27FC236}">
                  <a16:creationId xmlns:a16="http://schemas.microsoft.com/office/drawing/2014/main" id="{E1C34275-E874-9A5A-0F24-ED69D52667E8}"/>
                </a:ext>
              </a:extLst>
            </p:cNvPr>
            <p:cNvGrpSpPr>
              <a:grpSpLocks/>
            </p:cNvGrpSpPr>
            <p:nvPr/>
          </p:nvGrpSpPr>
          <p:grpSpPr bwMode="auto">
            <a:xfrm>
              <a:off x="3813" y="2139"/>
              <a:ext cx="48" cy="48"/>
              <a:chOff x="3813" y="2139"/>
              <a:chExt cx="48" cy="48"/>
            </a:xfrm>
          </p:grpSpPr>
          <p:sp>
            <p:nvSpPr>
              <p:cNvPr id="51" name="Oval 18">
                <a:extLst>
                  <a:ext uri="{FF2B5EF4-FFF2-40B4-BE49-F238E27FC236}">
                    <a16:creationId xmlns:a16="http://schemas.microsoft.com/office/drawing/2014/main" id="{84B461A7-CDFC-F49D-ED58-71C67C4772DA}"/>
                  </a:ext>
                </a:extLst>
              </p:cNvPr>
              <p:cNvSpPr>
                <a:spLocks noChangeArrowheads="1"/>
              </p:cNvSpPr>
              <p:nvPr/>
            </p:nvSpPr>
            <p:spPr bwMode="auto">
              <a:xfrm>
                <a:off x="3813" y="2139"/>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2" name="Oval 19">
                <a:extLst>
                  <a:ext uri="{FF2B5EF4-FFF2-40B4-BE49-F238E27FC236}">
                    <a16:creationId xmlns:a16="http://schemas.microsoft.com/office/drawing/2014/main" id="{379FF6BA-BAB7-E406-EDF2-23B72EA1BC53}"/>
                  </a:ext>
                </a:extLst>
              </p:cNvPr>
              <p:cNvSpPr>
                <a:spLocks noChangeArrowheads="1"/>
              </p:cNvSpPr>
              <p:nvPr/>
            </p:nvSpPr>
            <p:spPr bwMode="auto">
              <a:xfrm>
                <a:off x="3813" y="2139"/>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39" name="Group 23">
              <a:extLst>
                <a:ext uri="{FF2B5EF4-FFF2-40B4-BE49-F238E27FC236}">
                  <a16:creationId xmlns:a16="http://schemas.microsoft.com/office/drawing/2014/main" id="{0E62BA34-0A4F-AEE2-499A-44637DE6C355}"/>
                </a:ext>
              </a:extLst>
            </p:cNvPr>
            <p:cNvGrpSpPr>
              <a:grpSpLocks/>
            </p:cNvGrpSpPr>
            <p:nvPr/>
          </p:nvGrpSpPr>
          <p:grpSpPr bwMode="auto">
            <a:xfrm>
              <a:off x="4260" y="2568"/>
              <a:ext cx="48" cy="48"/>
              <a:chOff x="4260" y="2568"/>
              <a:chExt cx="48" cy="48"/>
            </a:xfrm>
          </p:grpSpPr>
          <p:sp>
            <p:nvSpPr>
              <p:cNvPr id="49" name="Oval 21">
                <a:extLst>
                  <a:ext uri="{FF2B5EF4-FFF2-40B4-BE49-F238E27FC236}">
                    <a16:creationId xmlns:a16="http://schemas.microsoft.com/office/drawing/2014/main" id="{FB7503BB-F14F-23D0-E4E8-14B43E84C66F}"/>
                  </a:ext>
                </a:extLst>
              </p:cNvPr>
              <p:cNvSpPr>
                <a:spLocks noChangeArrowheads="1"/>
              </p:cNvSpPr>
              <p:nvPr/>
            </p:nvSpPr>
            <p:spPr bwMode="auto">
              <a:xfrm>
                <a:off x="4260" y="2568"/>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0" name="Oval 22">
                <a:extLst>
                  <a:ext uri="{FF2B5EF4-FFF2-40B4-BE49-F238E27FC236}">
                    <a16:creationId xmlns:a16="http://schemas.microsoft.com/office/drawing/2014/main" id="{B12E5EC4-1019-FCC9-5FBB-4342A16EEE5A}"/>
                  </a:ext>
                </a:extLst>
              </p:cNvPr>
              <p:cNvSpPr>
                <a:spLocks noChangeArrowheads="1"/>
              </p:cNvSpPr>
              <p:nvPr/>
            </p:nvSpPr>
            <p:spPr bwMode="auto">
              <a:xfrm>
                <a:off x="4260" y="2568"/>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40" name="Group 26">
              <a:extLst>
                <a:ext uri="{FF2B5EF4-FFF2-40B4-BE49-F238E27FC236}">
                  <a16:creationId xmlns:a16="http://schemas.microsoft.com/office/drawing/2014/main" id="{3B909130-4181-19E2-DF08-93A6E9A3AF33}"/>
                </a:ext>
              </a:extLst>
            </p:cNvPr>
            <p:cNvGrpSpPr>
              <a:grpSpLocks/>
            </p:cNvGrpSpPr>
            <p:nvPr/>
          </p:nvGrpSpPr>
          <p:grpSpPr bwMode="auto">
            <a:xfrm>
              <a:off x="4242" y="1692"/>
              <a:ext cx="48" cy="48"/>
              <a:chOff x="4242" y="1692"/>
              <a:chExt cx="48" cy="48"/>
            </a:xfrm>
          </p:grpSpPr>
          <p:sp>
            <p:nvSpPr>
              <p:cNvPr id="47" name="Oval 24">
                <a:extLst>
                  <a:ext uri="{FF2B5EF4-FFF2-40B4-BE49-F238E27FC236}">
                    <a16:creationId xmlns:a16="http://schemas.microsoft.com/office/drawing/2014/main" id="{4D17917C-8F8C-E834-81D9-5BDB0AD11E9B}"/>
                  </a:ext>
                </a:extLst>
              </p:cNvPr>
              <p:cNvSpPr>
                <a:spLocks noChangeArrowheads="1"/>
              </p:cNvSpPr>
              <p:nvPr/>
            </p:nvSpPr>
            <p:spPr bwMode="auto">
              <a:xfrm>
                <a:off x="4242" y="1692"/>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8" name="Oval 25">
                <a:extLst>
                  <a:ext uri="{FF2B5EF4-FFF2-40B4-BE49-F238E27FC236}">
                    <a16:creationId xmlns:a16="http://schemas.microsoft.com/office/drawing/2014/main" id="{A329B698-E39E-453E-8810-8B2C4B492E6E}"/>
                  </a:ext>
                </a:extLst>
              </p:cNvPr>
              <p:cNvSpPr>
                <a:spLocks noChangeArrowheads="1"/>
              </p:cNvSpPr>
              <p:nvPr/>
            </p:nvSpPr>
            <p:spPr bwMode="auto">
              <a:xfrm>
                <a:off x="4242" y="1692"/>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41" name="Group 29">
              <a:extLst>
                <a:ext uri="{FF2B5EF4-FFF2-40B4-BE49-F238E27FC236}">
                  <a16:creationId xmlns:a16="http://schemas.microsoft.com/office/drawing/2014/main" id="{52F189BB-6628-8BB9-0F88-361E524AB62F}"/>
                </a:ext>
              </a:extLst>
            </p:cNvPr>
            <p:cNvGrpSpPr>
              <a:grpSpLocks/>
            </p:cNvGrpSpPr>
            <p:nvPr/>
          </p:nvGrpSpPr>
          <p:grpSpPr bwMode="auto">
            <a:xfrm>
              <a:off x="3384" y="2586"/>
              <a:ext cx="48" cy="48"/>
              <a:chOff x="3384" y="2586"/>
              <a:chExt cx="48" cy="48"/>
            </a:xfrm>
          </p:grpSpPr>
          <p:sp>
            <p:nvSpPr>
              <p:cNvPr id="45" name="Oval 27">
                <a:extLst>
                  <a:ext uri="{FF2B5EF4-FFF2-40B4-BE49-F238E27FC236}">
                    <a16:creationId xmlns:a16="http://schemas.microsoft.com/office/drawing/2014/main" id="{52B23FB6-46AE-0976-ED16-FE5EE0E12E83}"/>
                  </a:ext>
                </a:extLst>
              </p:cNvPr>
              <p:cNvSpPr>
                <a:spLocks noChangeArrowheads="1"/>
              </p:cNvSpPr>
              <p:nvPr/>
            </p:nvSpPr>
            <p:spPr bwMode="auto">
              <a:xfrm>
                <a:off x="3384" y="2586"/>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6" name="Oval 28">
                <a:extLst>
                  <a:ext uri="{FF2B5EF4-FFF2-40B4-BE49-F238E27FC236}">
                    <a16:creationId xmlns:a16="http://schemas.microsoft.com/office/drawing/2014/main" id="{D0F41D76-3F36-96D2-AE0C-1CF3B70C3B66}"/>
                  </a:ext>
                </a:extLst>
              </p:cNvPr>
              <p:cNvSpPr>
                <a:spLocks noChangeArrowheads="1"/>
              </p:cNvSpPr>
              <p:nvPr/>
            </p:nvSpPr>
            <p:spPr bwMode="auto">
              <a:xfrm>
                <a:off x="3384" y="2586"/>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42" name="Group 32">
              <a:extLst>
                <a:ext uri="{FF2B5EF4-FFF2-40B4-BE49-F238E27FC236}">
                  <a16:creationId xmlns:a16="http://schemas.microsoft.com/office/drawing/2014/main" id="{0AF00844-81E3-B154-B183-693D7B0C444D}"/>
                </a:ext>
              </a:extLst>
            </p:cNvPr>
            <p:cNvGrpSpPr>
              <a:grpSpLocks/>
            </p:cNvGrpSpPr>
            <p:nvPr/>
          </p:nvGrpSpPr>
          <p:grpSpPr bwMode="auto">
            <a:xfrm>
              <a:off x="3366" y="1710"/>
              <a:ext cx="48" cy="48"/>
              <a:chOff x="3366" y="1710"/>
              <a:chExt cx="48" cy="48"/>
            </a:xfrm>
          </p:grpSpPr>
          <p:sp>
            <p:nvSpPr>
              <p:cNvPr id="43" name="Oval 30">
                <a:extLst>
                  <a:ext uri="{FF2B5EF4-FFF2-40B4-BE49-F238E27FC236}">
                    <a16:creationId xmlns:a16="http://schemas.microsoft.com/office/drawing/2014/main" id="{13EC93E9-9C90-71FA-C97A-57C73A070991}"/>
                  </a:ext>
                </a:extLst>
              </p:cNvPr>
              <p:cNvSpPr>
                <a:spLocks noChangeArrowheads="1"/>
              </p:cNvSpPr>
              <p:nvPr/>
            </p:nvSpPr>
            <p:spPr bwMode="auto">
              <a:xfrm>
                <a:off x="3366" y="1710"/>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4" name="Oval 31">
                <a:extLst>
                  <a:ext uri="{FF2B5EF4-FFF2-40B4-BE49-F238E27FC236}">
                    <a16:creationId xmlns:a16="http://schemas.microsoft.com/office/drawing/2014/main" id="{A3008FF5-2366-BE03-DD4B-D91BE926B49C}"/>
                  </a:ext>
                </a:extLst>
              </p:cNvPr>
              <p:cNvSpPr>
                <a:spLocks noChangeArrowheads="1"/>
              </p:cNvSpPr>
              <p:nvPr/>
            </p:nvSpPr>
            <p:spPr bwMode="auto">
              <a:xfrm>
                <a:off x="3366" y="1710"/>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spTree>
    <p:extLst>
      <p:ext uri="{BB962C8B-B14F-4D97-AF65-F5344CB8AC3E}">
        <p14:creationId xmlns:p14="http://schemas.microsoft.com/office/powerpoint/2010/main" val="403240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572" y="115287"/>
            <a:ext cx="6316276" cy="523220"/>
          </a:xfrm>
          <a:prstGeom prst="rect">
            <a:avLst/>
          </a:prstGeom>
          <a:noFill/>
        </p:spPr>
        <p:txBody>
          <a:bodyPr wrap="square" rtlCol="0">
            <a:spAutoFit/>
          </a:bodyPr>
          <a:lstStyle/>
          <a:p>
            <a:pPr lvl="0"/>
            <a:r>
              <a:rPr lang="en-US" sz="2800" b="1">
                <a:solidFill>
                  <a:srgbClr val="FFFF00"/>
                </a:solidFill>
                <a:latin typeface="Times New Roman" panose="02020603050405020304" pitchFamily="18" charset="0"/>
                <a:cs typeface="Times New Roman" panose="02020603050405020304" pitchFamily="18" charset="0"/>
              </a:rPr>
              <a:t>2. Hình vuông nội tiếp đường tròn</a:t>
            </a:r>
            <a:endParaRPr lang="en-US" sz="2800">
              <a:solidFill>
                <a:srgbClr val="FFFF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26571" y="627830"/>
            <a:ext cx="9953897" cy="2246769"/>
          </a:xfrm>
          <a:prstGeom prst="rect">
            <a:avLst/>
          </a:prstGeom>
          <a:noFill/>
          <a:ln>
            <a:noFill/>
          </a:ln>
        </p:spPr>
        <p:txBody>
          <a:bodyPr wrap="square" rtlCol="0">
            <a:spAutoFit/>
          </a:bodyPr>
          <a:lstStyle/>
          <a:p>
            <a:pPr marL="514350" indent="-514350">
              <a:buAutoNum type="alphaLcParenR" startAt="3"/>
            </a:pPr>
            <a:r>
              <a:rPr lang="vi-VN" sz="2800">
                <a:solidFill>
                  <a:srgbClr val="FFFF00"/>
                </a:solidFill>
                <a:latin typeface="Times New Roman" panose="02020603050405020304" pitchFamily="18" charset="0"/>
                <a:cs typeface="Times New Roman" panose="02020603050405020304" pitchFamily="18" charset="0"/>
              </a:rPr>
              <a:t>Ví dụ </a:t>
            </a:r>
            <a:r>
              <a:rPr lang="en-US" sz="2800">
                <a:solidFill>
                  <a:srgbClr val="FFFF00"/>
                </a:solidFill>
                <a:latin typeface="Times New Roman" panose="02020603050405020304" pitchFamily="18" charset="0"/>
                <a:cs typeface="Times New Roman" panose="02020603050405020304" pitchFamily="18" charset="0"/>
              </a:rPr>
              <a:t>4</a:t>
            </a:r>
            <a:r>
              <a:rPr lang="vi-VN" sz="2800">
                <a:solidFill>
                  <a:srgbClr val="FFFF00"/>
                </a:solidFill>
                <a:latin typeface="Times New Roman" panose="02020603050405020304" pitchFamily="18" charset="0"/>
                <a:cs typeface="Times New Roman" panose="02020603050405020304" pitchFamily="18" charset="0"/>
              </a:rPr>
              <a:t> (Tương tự VD</a:t>
            </a:r>
            <a:r>
              <a:rPr lang="en-US" sz="2800">
                <a:solidFill>
                  <a:srgbClr val="FFFF00"/>
                </a:solidFill>
                <a:latin typeface="Times New Roman" panose="02020603050405020304" pitchFamily="18" charset="0"/>
                <a:cs typeface="Times New Roman" panose="02020603050405020304" pitchFamily="18" charset="0"/>
              </a:rPr>
              <a:t>4</a:t>
            </a:r>
            <a:r>
              <a:rPr lang="vi-VN" sz="2800">
                <a:solidFill>
                  <a:srgbClr val="FFFF00"/>
                </a:solidFill>
                <a:latin typeface="Times New Roman" panose="02020603050405020304" pitchFamily="18" charset="0"/>
                <a:cs typeface="Times New Roman" panose="02020603050405020304" pitchFamily="18" charset="0"/>
              </a:rPr>
              <a:t> Sgk/trang 7</a:t>
            </a:r>
            <a:r>
              <a:rPr lang="en-US" sz="2800">
                <a:solidFill>
                  <a:srgbClr val="FFFF00"/>
                </a:solidFill>
                <a:latin typeface="Times New Roman" panose="02020603050405020304" pitchFamily="18" charset="0"/>
                <a:cs typeface="Times New Roman" panose="02020603050405020304" pitchFamily="18" charset="0"/>
              </a:rPr>
              <a:t>7</a:t>
            </a:r>
            <a:r>
              <a:rPr lang="vi-VN" sz="2800">
                <a:solidFill>
                  <a:srgbClr val="FFFF00"/>
                </a:solidFill>
                <a:latin typeface="Times New Roman" panose="02020603050405020304" pitchFamily="18" charset="0"/>
                <a:cs typeface="Times New Roman" panose="02020603050405020304" pitchFamily="18" charset="0"/>
              </a:rPr>
              <a:t>)</a:t>
            </a:r>
            <a:endParaRPr lang="en-US" sz="2800">
              <a:solidFill>
                <a:srgbClr val="FFFF00"/>
              </a:solidFill>
              <a:latin typeface="Times New Roman" panose="02020603050405020304" pitchFamily="18" charset="0"/>
              <a:cs typeface="Times New Roman" panose="02020603050405020304" pitchFamily="18" charset="0"/>
            </a:endParaRPr>
          </a:p>
          <a:p>
            <a:r>
              <a:rPr lang="vi-VN" sz="2800">
                <a:solidFill>
                  <a:schemeClr val="bg1"/>
                </a:solidFill>
                <a:latin typeface="Times New Roman" panose="02020603050405020304" pitchFamily="18" charset="0"/>
                <a:cs typeface="Times New Roman" panose="02020603050405020304" pitchFamily="18" charset="0"/>
              </a:rPr>
              <a:t>Quan sát khung sắt ở hình 27, bạn Nam đo được độ dài cạnh của hình vuông đó là </a:t>
            </a:r>
            <a:r>
              <a:rPr lang="en-US" sz="2800">
                <a:solidFill>
                  <a:schemeClr val="bg1"/>
                </a:solidFill>
                <a:latin typeface="Times New Roman" panose="02020603050405020304" pitchFamily="18" charset="0"/>
                <a:cs typeface="Times New Roman" panose="02020603050405020304" pitchFamily="18" charset="0"/>
              </a:rPr>
              <a:t>3</a:t>
            </a:r>
            <a:r>
              <a:rPr lang="vi-VN" sz="2800">
                <a:solidFill>
                  <a:schemeClr val="bg1"/>
                </a:solidFill>
                <a:latin typeface="Times New Roman" panose="02020603050405020304" pitchFamily="18" charset="0"/>
                <a:cs typeface="Times New Roman" panose="02020603050405020304" pitchFamily="18" charset="0"/>
              </a:rPr>
              <a:t> dm. Hỏi chu vi của vòng sắt ứng với đường tòn ngoại tiếp hình vuông đó bằng bao nhiêu decimet (Lấy   </a:t>
            </a:r>
            <a:r>
              <a:rPr lang="en-US" sz="2800">
                <a:solidFill>
                  <a:schemeClr val="bg1"/>
                </a:solidFill>
                <a:latin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và làm tròn kết quả đến hàng phần mười)? </a:t>
            </a:r>
          </a:p>
        </p:txBody>
      </p:sp>
      <p:sp>
        <p:nvSpPr>
          <p:cNvPr id="35" name="Rectangle 2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28"/>
          <p:cNvSpPr>
            <a:spLocks noChangeArrowheads="1"/>
          </p:cNvSpPr>
          <p:nvPr/>
        </p:nvSpPr>
        <p:spPr bwMode="auto">
          <a:xfrm>
            <a:off x="7739499" y="5348929"/>
            <a:ext cx="445250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r>
              <a:rPr lang="en-US" sz="2800">
                <a:solidFill>
                  <a:schemeClr val="bg1"/>
                </a:solidFill>
                <a:latin typeface="Times New Roman" panose="02020603050405020304" pitchFamily="18" charset="0"/>
                <a:cs typeface="Times New Roman" panose="02020603050405020304" pitchFamily="18" charset="0"/>
              </a:rPr>
              <a:t>(Nguồn: </a:t>
            </a:r>
            <a:r>
              <a:rPr lang="en-US" sz="2800" u="sng">
                <a:solidFill>
                  <a:schemeClr val="bg1"/>
                </a:solidFill>
                <a:latin typeface="Times New Roman" panose="02020603050405020304" pitchFamily="18" charset="0"/>
                <a:cs typeface="Times New Roman" panose="02020603050405020304" pitchFamily="18" charset="0"/>
                <a:hlinkClick r:id="rId3"/>
              </a:rPr>
              <a:t>http://www.maa.org</a:t>
            </a:r>
            <a:r>
              <a:rPr lang="en-US" sz="2800">
                <a:solidFill>
                  <a:schemeClr val="bg1"/>
                </a:solidFill>
                <a:latin typeface="Times New Roman" panose="02020603050405020304" pitchFamily="18" charset="0"/>
                <a:cs typeface="Times New Roman" panose="02020603050405020304" pitchFamily="18" charset="0"/>
              </a:rPr>
              <a:t>)</a:t>
            </a:r>
          </a:p>
          <a:p>
            <a:pPr algn="ctr"/>
            <a:r>
              <a:rPr lang="en-US" sz="2800">
                <a:solidFill>
                  <a:schemeClr val="bg1"/>
                </a:solidFill>
                <a:latin typeface="Times New Roman" panose="02020603050405020304" pitchFamily="18" charset="0"/>
                <a:cs typeface="Times New Roman" panose="02020603050405020304" pitchFamily="18" charset="0"/>
              </a:rPr>
              <a:t>Hình 27</a:t>
            </a:r>
          </a:p>
        </p:txBody>
      </p:sp>
      <p:sp>
        <p:nvSpPr>
          <p:cNvPr id="38" name="Rectangle 3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0" name="Rectangle 3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2" name="Rectangle 3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44" name="Group 43"/>
          <p:cNvGrpSpPr/>
          <p:nvPr/>
        </p:nvGrpSpPr>
        <p:grpSpPr>
          <a:xfrm>
            <a:off x="10538340" y="82221"/>
            <a:ext cx="1487406" cy="1615530"/>
            <a:chOff x="10538340" y="82221"/>
            <a:chExt cx="1487406" cy="1615530"/>
          </a:xfrm>
        </p:grpSpPr>
        <p:pic>
          <p:nvPicPr>
            <p:cNvPr id="45" name="Picture 4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56FB2DB-7A81-DAE8-2369-87B16AEA35D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36012" r="14448" b="2"/>
            <a:stretch/>
          </p:blipFill>
          <p:spPr>
            <a:xfrm>
              <a:off x="10608014" y="82221"/>
              <a:ext cx="1417732" cy="161553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46" name="Picture 4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A1491F7-3B90-7AB6-D7D4-8B524F555A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538340" y="200054"/>
              <a:ext cx="1343953" cy="1343953"/>
            </a:xfrm>
            <a:prstGeom prst="rect">
              <a:avLst/>
            </a:prstGeom>
          </p:spPr>
        </p:pic>
      </p:grpSp>
      <p:pic>
        <p:nvPicPr>
          <p:cNvPr id="18" name="Picture 17"/>
          <p:cNvPicPr/>
          <p:nvPr/>
        </p:nvPicPr>
        <p:blipFill>
          <a:blip r:embed="rId7"/>
          <a:stretch>
            <a:fillRect/>
          </a:stretch>
        </p:blipFill>
        <p:spPr>
          <a:xfrm>
            <a:off x="9148517" y="3116334"/>
            <a:ext cx="2076655" cy="2200274"/>
          </a:xfrm>
          <a:prstGeom prst="rect">
            <a:avLst/>
          </a:prstGeom>
        </p:spPr>
      </p:pic>
      <p:sp>
        <p:nvSpPr>
          <p:cNvPr id="23" name="Rectangle 2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3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p:cNvGrpSpPr/>
          <p:nvPr/>
        </p:nvGrpSpPr>
        <p:grpSpPr>
          <a:xfrm>
            <a:off x="860611" y="3341910"/>
            <a:ext cx="7016291" cy="3248457"/>
            <a:chOff x="860611" y="3341910"/>
            <a:chExt cx="7016291" cy="3248457"/>
          </a:xfrm>
        </p:grpSpPr>
        <p:sp>
          <p:nvSpPr>
            <p:cNvPr id="37" name="TextBox 36"/>
            <p:cNvSpPr txBox="1"/>
            <p:nvPr/>
          </p:nvSpPr>
          <p:spPr>
            <a:xfrm>
              <a:off x="860611" y="3341910"/>
              <a:ext cx="7016291" cy="3108543"/>
            </a:xfrm>
            <a:prstGeom prst="rect">
              <a:avLst/>
            </a:prstGeom>
            <a:noFill/>
          </p:spPr>
          <p:txBody>
            <a:bodyPr wrap="squar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Lời giải</a:t>
              </a:r>
            </a:p>
            <a:p>
              <a:r>
                <a:rPr lang="vi-VN" sz="2800">
                  <a:solidFill>
                    <a:schemeClr val="bg1"/>
                  </a:solidFill>
                  <a:latin typeface="Times New Roman" panose="02020603050405020304" pitchFamily="18" charset="0"/>
                  <a:cs typeface="Times New Roman" panose="02020603050405020304" pitchFamily="18" charset="0"/>
                </a:rPr>
                <a:t>Vì độ dài cạnh của hình vuông </a:t>
              </a:r>
              <a:r>
                <a:rPr lang="en-US" sz="2800">
                  <a:solidFill>
                    <a:schemeClr val="bg1"/>
                  </a:solidFill>
                  <a:latin typeface="Times New Roman" panose="02020603050405020304" pitchFamily="18" charset="0"/>
                  <a:cs typeface="Times New Roman" panose="02020603050405020304" pitchFamily="18" charset="0"/>
                </a:rPr>
                <a:t>ABCD</a:t>
              </a:r>
              <a:r>
                <a:rPr lang="vi-VN" sz="2800">
                  <a:solidFill>
                    <a:schemeClr val="bg1"/>
                  </a:solidFill>
                  <a:latin typeface="Times New Roman" panose="02020603050405020304" pitchFamily="18" charset="0"/>
                  <a:cs typeface="Times New Roman" panose="02020603050405020304" pitchFamily="18" charset="0"/>
                </a:rPr>
                <a:t>   là </a:t>
              </a:r>
              <a:r>
                <a:rPr lang="en-US" sz="2800">
                  <a:solidFill>
                    <a:schemeClr val="bg1"/>
                  </a:solidFill>
                  <a:latin typeface="Times New Roman" panose="02020603050405020304" pitchFamily="18" charset="0"/>
                  <a:cs typeface="Times New Roman" panose="02020603050405020304" pitchFamily="18" charset="0"/>
                </a:rPr>
                <a:t>3</a:t>
              </a:r>
              <a:r>
                <a:rPr lang="vi-VN" sz="2800">
                  <a:solidFill>
                    <a:schemeClr val="bg1"/>
                  </a:solidFill>
                  <a:latin typeface="Times New Roman" panose="02020603050405020304" pitchFamily="18" charset="0"/>
                  <a:cs typeface="Times New Roman" panose="02020603050405020304" pitchFamily="18" charset="0"/>
                </a:rPr>
                <a:t> dm nên bán kính của đường tròn ngoại tiếp hình vuông đó là </a:t>
              </a:r>
              <a:r>
                <a:rPr lang="en-US" sz="2800">
                  <a:solidFill>
                    <a:schemeClr val="bg1"/>
                  </a:solidFill>
                  <a:latin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  (dm). </a:t>
              </a:r>
              <a:endParaRPr lang="en-US" sz="2800">
                <a:solidFill>
                  <a:schemeClr val="bg1"/>
                </a:solidFill>
                <a:latin typeface="Times New Roman" panose="02020603050405020304" pitchFamily="18" charset="0"/>
                <a:cs typeface="Times New Roman" panose="02020603050405020304" pitchFamily="18" charset="0"/>
              </a:endParaRPr>
            </a:p>
            <a:p>
              <a:endParaRPr lang="en-US" sz="2800">
                <a:solidFill>
                  <a:schemeClr val="bg1"/>
                </a:solidFill>
                <a:latin typeface="Times New Roman" panose="02020603050405020304" pitchFamily="18" charset="0"/>
                <a:cs typeface="Times New Roman" panose="02020603050405020304" pitchFamily="18" charset="0"/>
              </a:endParaRPr>
            </a:p>
            <a:p>
              <a:r>
                <a:rPr lang="vi-VN" sz="2800">
                  <a:solidFill>
                    <a:schemeClr val="bg1"/>
                  </a:solidFill>
                  <a:latin typeface="Times New Roman" panose="02020603050405020304" pitchFamily="18" charset="0"/>
                  <a:cs typeface="Times New Roman" panose="02020603050405020304" pitchFamily="18" charset="0"/>
                </a:rPr>
                <a:t>Vậy chu vi của vòng sắt ứng với đường tròn ngoại tiếp hình vuông đó là</a:t>
              </a:r>
              <a:r>
                <a:rPr lang="en-US" sz="2800">
                  <a:solidFill>
                    <a:schemeClr val="bg1"/>
                  </a:solidFill>
                  <a:latin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(dm)</a:t>
              </a:r>
              <a:endParaRPr lang="en-US"/>
            </a:p>
          </p:txBody>
        </p:sp>
        <p:graphicFrame>
          <p:nvGraphicFramePr>
            <p:cNvPr id="24" name="Object 23"/>
            <p:cNvGraphicFramePr>
              <a:graphicFrameLocks noChangeAspect="1"/>
            </p:cNvGraphicFramePr>
            <p:nvPr/>
          </p:nvGraphicFramePr>
          <p:xfrm>
            <a:off x="2775380" y="4581609"/>
            <a:ext cx="709330" cy="891728"/>
          </p:xfrm>
          <a:graphic>
            <a:graphicData uri="http://schemas.openxmlformats.org/presentationml/2006/ole">
              <mc:AlternateContent xmlns:mc="http://schemas.openxmlformats.org/markup-compatibility/2006">
                <mc:Choice xmlns:v="urn:schemas-microsoft-com:vml" Requires="v">
                  <p:oleObj spid="_x0000_s4098" name="Equation" r:id="rId8" imgW="330120" imgH="431640" progId="Equation.DSMT4">
                    <p:embed/>
                  </p:oleObj>
                </mc:Choice>
                <mc:Fallback>
                  <p:oleObj name="Equation" r:id="rId8" imgW="330120" imgH="431640" progId="Equation.DSMT4">
                    <p:embed/>
                    <p:pic>
                      <p:nvPicPr>
                        <p:cNvPr id="24" name="Object 23"/>
                        <p:cNvPicPr>
                          <a:picLocks noChangeAspect="1" noChangeArrowheads="1"/>
                        </p:cNvPicPr>
                        <p:nvPr/>
                      </p:nvPicPr>
                      <p:blipFill>
                        <a:blip r:embed="rId9"/>
                        <a:srcRect/>
                        <a:stretch>
                          <a:fillRect/>
                        </a:stretch>
                      </p:blipFill>
                      <p:spPr bwMode="auto">
                        <a:xfrm>
                          <a:off x="2775380" y="4581609"/>
                          <a:ext cx="709330" cy="891728"/>
                        </a:xfrm>
                        <a:prstGeom prst="rect">
                          <a:avLst/>
                        </a:prstGeom>
                        <a:noFill/>
                      </p:spPr>
                    </p:pic>
                  </p:oleObj>
                </mc:Fallback>
              </mc:AlternateContent>
            </a:graphicData>
          </a:graphic>
        </p:graphicFrame>
        <p:graphicFrame>
          <p:nvGraphicFramePr>
            <p:cNvPr id="26" name="Object 25"/>
            <p:cNvGraphicFramePr>
              <a:graphicFrameLocks noChangeAspect="1"/>
            </p:cNvGraphicFramePr>
            <p:nvPr/>
          </p:nvGraphicFramePr>
          <p:xfrm>
            <a:off x="4961894" y="5780469"/>
            <a:ext cx="1785457" cy="809898"/>
          </p:xfrm>
          <a:graphic>
            <a:graphicData uri="http://schemas.openxmlformats.org/presentationml/2006/ole">
              <mc:AlternateContent xmlns:mc="http://schemas.openxmlformats.org/markup-compatibility/2006">
                <mc:Choice xmlns:v="urn:schemas-microsoft-com:vml" Requires="v">
                  <p:oleObj spid="_x0000_s4099" name="Equation" r:id="rId10" imgW="990360" imgH="431640" progId="Equation.DSMT4">
                    <p:embed/>
                  </p:oleObj>
                </mc:Choice>
                <mc:Fallback>
                  <p:oleObj name="Equation" r:id="rId10" imgW="990360" imgH="431640" progId="Equation.DSMT4">
                    <p:embed/>
                    <p:pic>
                      <p:nvPicPr>
                        <p:cNvPr id="26" name="Object 25"/>
                        <p:cNvPicPr>
                          <a:picLocks noChangeAspect="1" noChangeArrowheads="1"/>
                        </p:cNvPicPr>
                        <p:nvPr/>
                      </p:nvPicPr>
                      <p:blipFill>
                        <a:blip r:embed="rId11"/>
                        <a:srcRect/>
                        <a:stretch>
                          <a:fillRect/>
                        </a:stretch>
                      </p:blipFill>
                      <p:spPr bwMode="auto">
                        <a:xfrm>
                          <a:off x="4961894" y="5780469"/>
                          <a:ext cx="1785457" cy="809898"/>
                        </a:xfrm>
                        <a:prstGeom prst="rect">
                          <a:avLst/>
                        </a:prstGeom>
                        <a:noFill/>
                      </p:spPr>
                    </p:pic>
                  </p:oleObj>
                </mc:Fallback>
              </mc:AlternateContent>
            </a:graphicData>
          </a:graphic>
        </p:graphicFrame>
      </p:grpSp>
      <p:sp>
        <p:nvSpPr>
          <p:cNvPr id="50" name="Rectangle 4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1" name="Object 50"/>
          <p:cNvGraphicFramePr>
            <a:graphicFrameLocks noChangeAspect="1"/>
          </p:cNvGraphicFramePr>
          <p:nvPr/>
        </p:nvGraphicFramePr>
        <p:xfrm>
          <a:off x="8229602" y="2029527"/>
          <a:ext cx="918915" cy="357356"/>
        </p:xfrm>
        <a:graphic>
          <a:graphicData uri="http://schemas.openxmlformats.org/presentationml/2006/ole">
            <mc:AlternateContent xmlns:mc="http://schemas.openxmlformats.org/markup-compatibility/2006">
              <mc:Choice xmlns:v="urn:schemas-microsoft-com:vml" Requires="v">
                <p:oleObj spid="_x0000_s4100" name="Equation" r:id="rId12" imgW="558720" imgH="203040" progId="Equation.DSMT4">
                  <p:embed/>
                </p:oleObj>
              </mc:Choice>
              <mc:Fallback>
                <p:oleObj name="Equation" r:id="rId12" imgW="558720" imgH="203040" progId="Equation.DSMT4">
                  <p:embed/>
                  <p:pic>
                    <p:nvPicPr>
                      <p:cNvPr id="51" name="Object 50"/>
                      <p:cNvPicPr>
                        <a:picLocks noChangeAspect="1" noChangeArrowheads="1"/>
                      </p:cNvPicPr>
                      <p:nvPr/>
                    </p:nvPicPr>
                    <p:blipFill>
                      <a:blip r:embed="rId13"/>
                      <a:srcRect/>
                      <a:stretch>
                        <a:fillRect/>
                      </a:stretch>
                    </p:blipFill>
                    <p:spPr bwMode="auto">
                      <a:xfrm>
                        <a:off x="8229602" y="2029527"/>
                        <a:ext cx="918915" cy="357356"/>
                      </a:xfrm>
                      <a:prstGeom prst="rect">
                        <a:avLst/>
                      </a:prstGeom>
                      <a:noFill/>
                    </p:spPr>
                  </p:pic>
                </p:oleObj>
              </mc:Fallback>
            </mc:AlternateContent>
          </a:graphicData>
        </a:graphic>
      </p:graphicFrame>
    </p:spTree>
    <p:extLst>
      <p:ext uri="{BB962C8B-B14F-4D97-AF65-F5344CB8AC3E}">
        <p14:creationId xmlns:p14="http://schemas.microsoft.com/office/powerpoint/2010/main" val="8529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p:cNvCxnSpPr>
          <p:nvPr/>
        </p:nvCxnSpPr>
        <p:spPr>
          <a:xfrm flipV="1">
            <a:off x="6266624" y="3231872"/>
            <a:ext cx="4417418" cy="4207"/>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1102673" y="1548418"/>
            <a:ext cx="4437749" cy="523220"/>
          </a:xfrm>
          <a:prstGeom prst="rect">
            <a:avLst/>
          </a:prstGeom>
          <a:noFill/>
        </p:spPr>
        <p:txBody>
          <a:bodyPr wrap="square" rtlCol="0">
            <a:spAutoFit/>
          </a:bodyPr>
          <a:lstStyle/>
          <a:p>
            <a:pPr algn="just"/>
            <a:r>
              <a:rPr lang="pt-BR" sz="2800" dirty="0">
                <a:solidFill>
                  <a:srgbClr val="FFFF00"/>
                </a:solidFill>
                <a:latin typeface="Times New Roman" panose="02020603050405020304" pitchFamily="18" charset="0"/>
                <a:cs typeface="Times New Roman" panose="02020603050405020304" pitchFamily="18" charset="0"/>
              </a:rPr>
              <a:t>Trò chơi</a:t>
            </a:r>
            <a:r>
              <a:rPr lang="pt-BR" sz="2800">
                <a:solidFill>
                  <a:srgbClr val="FFFF00"/>
                </a:solidFill>
                <a:latin typeface="Times New Roman" panose="02020603050405020304" pitchFamily="18" charset="0"/>
                <a:cs typeface="Times New Roman" panose="02020603050405020304" pitchFamily="18" charset="0"/>
              </a:rPr>
              <a:t>: Hộp quà bí mật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7162876" y="2644104"/>
            <a:ext cx="3521166" cy="553998"/>
          </a:xfrm>
          <a:prstGeom prst="rect">
            <a:avLst/>
          </a:prstGeom>
        </p:spPr>
        <p:txBody>
          <a:bodyPr wrap="square">
            <a:spAutoFit/>
          </a:bodyPr>
          <a:lstStyle/>
          <a:p>
            <a:pPr lvl="0"/>
            <a:r>
              <a:rPr lang="en-US" sz="3000">
                <a:solidFill>
                  <a:srgbClr val="FFFF00"/>
                </a:solidFill>
                <a:latin typeface="Times New Roman" panose="02020603050405020304" pitchFamily="18" charset="0"/>
                <a:cs typeface="Times New Roman" panose="02020603050405020304" pitchFamily="18" charset="0"/>
              </a:rPr>
              <a:t>Hình thành kiến thức</a:t>
            </a:r>
            <a:endParaRPr lang="en-US" sz="3000" dirty="0">
              <a:solidFill>
                <a:srgbClr val="FFFF0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01537D5-D607-073A-BEBF-6FADD0F16036}"/>
              </a:ext>
            </a:extLst>
          </p:cNvPr>
          <p:cNvGraphicFramePr>
            <a:graphicFrameLocks noChangeAspect="1"/>
          </p:cNvGraphicFramePr>
          <p:nvPr>
            <p:extLst>
              <p:ext uri="{D42A27DB-BD31-4B8C-83A1-F6EECF244321}">
                <p14:modId xmlns:p14="http://schemas.microsoft.com/office/powerpoint/2010/main" val="1966548519"/>
              </p:ext>
            </p:extLst>
          </p:nvPr>
        </p:nvGraphicFramePr>
        <p:xfrm>
          <a:off x="4394200" y="2362200"/>
          <a:ext cx="914400" cy="233363"/>
        </p:xfrm>
        <a:graphic>
          <a:graphicData uri="http://schemas.openxmlformats.org/presentationml/2006/ole">
            <mc:AlternateContent xmlns:mc="http://schemas.openxmlformats.org/markup-compatibility/2006">
              <mc:Choice xmlns:v="urn:schemas-microsoft-com:vml" Requires="v">
                <p:oleObj spid="_x0000_s1026" name="Equation" r:id="rId3" imgW="914400" imgH="233280" progId="Equation.DSMT4">
                  <p:embed/>
                </p:oleObj>
              </mc:Choice>
              <mc:Fallback>
                <p:oleObj name="Equation" r:id="rId3" imgW="914400" imgH="233280" progId="Equation.DSMT4">
                  <p:embed/>
                  <p:pic>
                    <p:nvPicPr>
                      <p:cNvPr id="0" name=""/>
                      <p:cNvPicPr/>
                      <p:nvPr/>
                    </p:nvPicPr>
                    <p:blipFill>
                      <a:blip r:embed="rId4"/>
                      <a:stretch>
                        <a:fillRect/>
                      </a:stretch>
                    </p:blipFill>
                    <p:spPr>
                      <a:xfrm>
                        <a:off x="4394200" y="2362200"/>
                        <a:ext cx="914400" cy="233363"/>
                      </a:xfrm>
                      <a:prstGeom prst="rect">
                        <a:avLst/>
                      </a:prstGeom>
                    </p:spPr>
                  </p:pic>
                </p:oleObj>
              </mc:Fallback>
            </mc:AlternateContent>
          </a:graphicData>
        </a:graphic>
      </p:graphicFrame>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67D023D-5367-3F18-35BF-326E858D0957}"/>
              </a:ext>
            </a:extLst>
          </p:cNvPr>
          <p:cNvSpPr>
            <a:spLocks noGrp="1"/>
          </p:cNvSpPr>
          <p:nvPr>
            <p:ph type="title"/>
          </p:nvPr>
        </p:nvSpPr>
        <p:spPr>
          <a:xfrm>
            <a:off x="3150009" y="87999"/>
            <a:ext cx="5442656"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Tree>
    <p:extLst>
      <p:ext uri="{BB962C8B-B14F-4D97-AF65-F5344CB8AC3E}">
        <p14:creationId xmlns:p14="http://schemas.microsoft.com/office/powerpoint/2010/main" val="955447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LUYỆN TẬP</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002264" y="3242446"/>
            <a:ext cx="2509562" cy="64471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a:solidFill>
                  <a:schemeClr val="bg1"/>
                </a:solidFill>
                <a:latin typeface="Times New Roman" panose="02020603050405020304" pitchFamily="18" charset="0"/>
                <a:cs typeface="Times New Roman" panose="02020603050405020304" pitchFamily="18" charset="0"/>
              </a:rPr>
              <a:t>Luyện tập 3,4 SGK</a:t>
            </a:r>
            <a:endParaRPr lang="en-US" sz="2400" b="1" i="1" dirty="0">
              <a:solidFill>
                <a:schemeClr val="bg1"/>
              </a:solidFill>
              <a:latin typeface="Times New Roman" panose="02020603050405020304" pitchFamily="18" charset="0"/>
              <a:cs typeface="Times New Roman" panose="02020603050405020304" pitchFamily="18" charset="0"/>
            </a:endParaRPr>
          </a:p>
        </p:txBody>
      </p:sp>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E59FF16-E702-768B-A42C-59A8AD3E0880}"/>
              </a:ext>
            </a:extLst>
          </p:cNvPr>
          <p:cNvSpPr txBox="1">
            <a:spLocks/>
          </p:cNvSpPr>
          <p:nvPr/>
        </p:nvSpPr>
        <p:spPr>
          <a:xfrm>
            <a:off x="3150009" y="87999"/>
            <a:ext cx="5442656"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Tree>
    <p:extLst>
      <p:ext uri="{BB962C8B-B14F-4D97-AF65-F5344CB8AC3E}">
        <p14:creationId xmlns:p14="http://schemas.microsoft.com/office/powerpoint/2010/main" val="339480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3A0316-B5B3-1789-3DC8-9338882B80B1}"/>
              </a:ext>
            </a:extLst>
          </p:cNvPr>
          <p:cNvSpPr txBox="1"/>
          <p:nvPr/>
        </p:nvSpPr>
        <p:spPr>
          <a:xfrm>
            <a:off x="204462" y="634372"/>
            <a:ext cx="9840876" cy="1815882"/>
          </a:xfrm>
          <a:prstGeom prst="rect">
            <a:avLst/>
          </a:prstGeom>
          <a:noFill/>
          <a:ln>
            <a:noFill/>
          </a:ln>
        </p:spPr>
        <p:txBody>
          <a:bodyPr wrap="square">
            <a:spAutoFit/>
          </a:bodyPr>
          <a:lstStyle/>
          <a:p>
            <a:pPr algn="just">
              <a:spcBef>
                <a:spcPts val="400"/>
              </a:spcBef>
              <a:spcAft>
                <a:spcPts val="4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ta làm một logo có dạng một hình tròn, trong đó có một hình chữ nhật nội tiếp đường tròn với chiều dài và chiều rộng lần lượt là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8 cm</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6 cm</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Hình chữ nhật được tô màu nâu còn phần khác của logo được tô màu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hồng</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Tính diện tích phần được tô màu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hồng</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E8A3627A-2254-1035-FD2F-A7DA15923831}"/>
              </a:ext>
            </a:extLst>
          </p:cNvPr>
          <p:cNvSpPr txBox="1"/>
          <p:nvPr/>
        </p:nvSpPr>
        <p:spPr>
          <a:xfrm>
            <a:off x="1802296" y="116534"/>
            <a:ext cx="7288695"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 Luyện tập                     a) Luyện tập 3</a:t>
            </a:r>
            <a:endParaRPr lang="vi-VN" sz="2800" dirty="0"/>
          </a:p>
        </p:txBody>
      </p:sp>
      <p:pic>
        <p:nvPicPr>
          <p:cNvPr id="8" name="Picture 7"/>
          <p:cNvPicPr>
            <a:picLocks noChangeAspect="1"/>
          </p:cNvPicPr>
          <p:nvPr/>
        </p:nvPicPr>
        <p:blipFill>
          <a:blip r:embed="rId3"/>
          <a:stretch>
            <a:fillRect/>
          </a:stretch>
        </p:blipFill>
        <p:spPr>
          <a:xfrm>
            <a:off x="9448811" y="2953937"/>
            <a:ext cx="2392033" cy="2323471"/>
          </a:xfrm>
          <a:prstGeom prst="rect">
            <a:avLst/>
          </a:prstGeom>
          <a:solidFill>
            <a:schemeClr val="bg1"/>
          </a:solidFill>
        </p:spPr>
      </p:pic>
      <p:pic>
        <p:nvPicPr>
          <p:cNvPr id="13" name="Picture 12"/>
          <p:cNvPicPr>
            <a:picLocks noChangeAspect="1"/>
          </p:cNvPicPr>
          <p:nvPr/>
        </p:nvPicPr>
        <p:blipFill>
          <a:blip r:embed="rId4"/>
          <a:stretch>
            <a:fillRect/>
          </a:stretch>
        </p:blipFill>
        <p:spPr>
          <a:xfrm>
            <a:off x="10644828" y="7979"/>
            <a:ext cx="1487553" cy="1621677"/>
          </a:xfrm>
          <a:prstGeom prst="rect">
            <a:avLst/>
          </a:prstGeom>
        </p:spPr>
      </p:pic>
      <p:sp>
        <p:nvSpPr>
          <p:cNvPr id="1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1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p:cNvGrpSpPr/>
          <p:nvPr/>
        </p:nvGrpSpPr>
        <p:grpSpPr>
          <a:xfrm>
            <a:off x="204462" y="2450254"/>
            <a:ext cx="8701413" cy="4832092"/>
            <a:chOff x="204462" y="2450254"/>
            <a:chExt cx="8701413" cy="4832092"/>
          </a:xfrm>
        </p:grpSpPr>
        <p:sp>
          <p:nvSpPr>
            <p:cNvPr id="7" name="TextBox 6">
              <a:extLst>
                <a:ext uri="{FF2B5EF4-FFF2-40B4-BE49-F238E27FC236}">
                  <a16:creationId xmlns:a16="http://schemas.microsoft.com/office/drawing/2014/main" id="{50BD8F64-992F-AF1E-608D-39EEF0649AD0}"/>
                </a:ext>
              </a:extLst>
            </p:cNvPr>
            <p:cNvSpPr txBox="1"/>
            <p:nvPr/>
          </p:nvSpPr>
          <p:spPr>
            <a:xfrm>
              <a:off x="204462" y="2450254"/>
              <a:ext cx="8456212" cy="4832092"/>
            </a:xfrm>
            <a:prstGeom prst="rect">
              <a:avLst/>
            </a:prstGeom>
            <a:noFill/>
          </p:spPr>
          <p:txBody>
            <a:bodyPr wrap="square">
              <a:spAutoFit/>
            </a:bodyPr>
            <a:lstStyle/>
            <a:p>
              <a:pPr algn="ctr"/>
              <a:r>
                <a:rPr lang="vi-VN" sz="2800" b="1" dirty="0">
                  <a:solidFill>
                    <a:srgbClr val="FFFF00"/>
                  </a:solidFill>
                  <a:latin typeface="+mj-lt"/>
                  <a:cs typeface="Times New Roman" panose="02020603050405020304" pitchFamily="18" charset="0"/>
                </a:rPr>
                <a:t>Giải.</a:t>
              </a:r>
              <a:endParaRPr lang="en-US" sz="2800" b="1" dirty="0">
                <a:solidFill>
                  <a:srgbClr val="FFFF00"/>
                </a:solidFill>
                <a:latin typeface="+mj-lt"/>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Áp dụng định lí Pythagore, ta có độ dài đường chéo của hình chữ nhật là  </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Suy ra</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(cm); </a:t>
              </a:r>
            </a:p>
            <a:p>
              <a:r>
                <a:rPr lang="vi-VN" sz="2800" dirty="0">
                  <a:solidFill>
                    <a:schemeClr val="bg1"/>
                  </a:solidFill>
                  <a:latin typeface="Times New Roman" panose="02020603050405020304" pitchFamily="18" charset="0"/>
                  <a:cs typeface="Times New Roman" panose="02020603050405020304" pitchFamily="18" charset="0"/>
                </a:rPr>
                <a:t>Bán kính đường tròn ngoại tiếp hình chữ nhật </a:t>
              </a:r>
              <a:r>
                <a:rPr lang="en-US" sz="2700" dirty="0">
                  <a:solidFill>
                    <a:schemeClr val="bg1"/>
                  </a:solidFill>
                  <a:latin typeface="Times New Roman" panose="02020603050405020304" pitchFamily="18" charset="0"/>
                  <a:cs typeface="Times New Roman" panose="02020603050405020304" pitchFamily="18" charset="0"/>
                </a:rPr>
                <a:t>R = 5 </a:t>
              </a:r>
              <a:r>
                <a:rPr lang="vi-VN" sz="2800" dirty="0">
                  <a:solidFill>
                    <a:schemeClr val="bg1"/>
                  </a:solidFill>
                  <a:latin typeface="Times New Roman" panose="02020603050405020304" pitchFamily="18" charset="0"/>
                  <a:cs typeface="Times New Roman" panose="02020603050405020304" pitchFamily="18" charset="0"/>
                </a:rPr>
                <a:t>(cm)</a:t>
              </a:r>
            </a:p>
            <a:p>
              <a:r>
                <a:rPr lang="vi-VN" sz="2800" dirty="0">
                  <a:solidFill>
                    <a:schemeClr val="bg1"/>
                  </a:solidFill>
                  <a:latin typeface="Times New Roman" panose="02020603050405020304" pitchFamily="18" charset="0"/>
                  <a:cs typeface="Times New Roman" panose="02020603050405020304" pitchFamily="18" charset="0"/>
                </a:rPr>
                <a:t>Diện tích đường tròn ngoại tiếp hình chữ nhật là  </a:t>
              </a:r>
            </a:p>
            <a:p>
              <a:endParaRPr lang="en-US"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Diện tích hình chữ nhật là</a:t>
              </a:r>
              <a:r>
                <a:rPr lang="en-US" sz="2800" dirty="0">
                  <a:solidFill>
                    <a:schemeClr val="bg1"/>
                  </a:solidFill>
                  <a:latin typeface="Times New Roman" panose="02020603050405020304" pitchFamily="18" charset="0"/>
                  <a:cs typeface="Times New Roman" panose="02020603050405020304" pitchFamily="18" charset="0"/>
                </a:rPr>
                <a:t> </a:t>
              </a:r>
              <a:endParaRPr lang="vi-VN"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Diện tích phần được tô màu </a:t>
              </a:r>
              <a:r>
                <a:rPr lang="en-US" sz="2800" dirty="0" err="1">
                  <a:solidFill>
                    <a:schemeClr val="bg1"/>
                  </a:solidFill>
                  <a:latin typeface="Times New Roman" panose="02020603050405020304" pitchFamily="18" charset="0"/>
                  <a:cs typeface="Times New Roman" panose="02020603050405020304" pitchFamily="18" charset="0"/>
                </a:rPr>
                <a:t>hồng</a:t>
              </a:r>
              <a:r>
                <a:rPr lang="vi-VN" sz="2800" dirty="0">
                  <a:solidFill>
                    <a:schemeClr val="bg1"/>
                  </a:solidFill>
                  <a:latin typeface="Times New Roman" panose="02020603050405020304" pitchFamily="18" charset="0"/>
                  <a:cs typeface="Times New Roman" panose="02020603050405020304" pitchFamily="18" charset="0"/>
                </a:rPr>
                <a:t> khoảng </a:t>
              </a:r>
            </a:p>
            <a:p>
              <a:r>
                <a:rPr lang="vi-VN"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Mở</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rộng</a:t>
              </a:r>
              <a:r>
                <a:rPr lang="vi-VN" sz="2800" dirty="0">
                  <a:solidFill>
                    <a:srgbClr val="FFFF00"/>
                  </a:solidFill>
                  <a:latin typeface="Times New Roman" panose="02020603050405020304" pitchFamily="18" charset="0"/>
                  <a:cs typeface="Times New Roman" panose="02020603050405020304" pitchFamily="18" charset="0"/>
                </a:rPr>
                <a:t>: hình viên phân là một phần hình tròn giới hạn bởi một dây và cung căng dây ấy. </a:t>
              </a:r>
              <a:endParaRPr lang="en-US" sz="2800" dirty="0">
                <a:solidFill>
                  <a:srgbClr val="FFFF00"/>
                </a:solidFill>
                <a:latin typeface="Times New Roman" panose="02020603050405020304" pitchFamily="18" charset="0"/>
                <a:cs typeface="Times New Roman" panose="02020603050405020304" pitchFamily="18" charset="0"/>
              </a:endParaRPr>
            </a:p>
            <a:p>
              <a:pPr algn="ctr"/>
              <a:r>
                <a:rPr lang="vi-VN" sz="2800" dirty="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nvGraphicFramePr>
          <p:xfrm>
            <a:off x="2730137" y="3336266"/>
            <a:ext cx="2157776" cy="411939"/>
          </p:xfrm>
          <a:graphic>
            <a:graphicData uri="http://schemas.openxmlformats.org/presentationml/2006/ole">
              <mc:AlternateContent xmlns:mc="http://schemas.openxmlformats.org/markup-compatibility/2006">
                <mc:Choice xmlns:v="urn:schemas-microsoft-com:vml" Requires="v">
                  <p:oleObj spid="_x0000_s5122" name="Equation" r:id="rId5" imgW="1130040" imgH="203040" progId="Equation.DSMT4">
                    <p:embed/>
                  </p:oleObj>
                </mc:Choice>
                <mc:Fallback>
                  <p:oleObj name="Equation" r:id="rId5" imgW="1130040" imgH="203040" progId="Equation.DSMT4">
                    <p:embed/>
                    <p:pic>
                      <p:nvPicPr>
                        <p:cNvPr id="15" name="Object 14"/>
                        <p:cNvPicPr>
                          <a:picLocks noChangeAspect="1" noChangeArrowheads="1"/>
                        </p:cNvPicPr>
                        <p:nvPr/>
                      </p:nvPicPr>
                      <p:blipFill>
                        <a:blip r:embed="rId6"/>
                        <a:srcRect/>
                        <a:stretch>
                          <a:fillRect/>
                        </a:stretch>
                      </p:blipFill>
                      <p:spPr bwMode="auto">
                        <a:xfrm>
                          <a:off x="2730137" y="3336266"/>
                          <a:ext cx="2157776" cy="411939"/>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550144807"/>
                </p:ext>
              </p:extLst>
            </p:nvPr>
          </p:nvGraphicFramePr>
          <p:xfrm>
            <a:off x="5935803" y="3333026"/>
            <a:ext cx="1619382" cy="420274"/>
          </p:xfrm>
          <a:graphic>
            <a:graphicData uri="http://schemas.openxmlformats.org/presentationml/2006/ole">
              <mc:AlternateContent xmlns:mc="http://schemas.openxmlformats.org/markup-compatibility/2006">
                <mc:Choice xmlns:v="urn:schemas-microsoft-com:vml" Requires="v">
                  <p:oleObj spid="_x0000_s5123" name="Equation" r:id="rId7" imgW="901440" imgH="228600" progId="Equation.DSMT4">
                    <p:embed/>
                  </p:oleObj>
                </mc:Choice>
                <mc:Fallback>
                  <p:oleObj name="Equation" r:id="rId7" imgW="901440" imgH="228600" progId="Equation.DSMT4">
                    <p:embed/>
                    <p:pic>
                      <p:nvPicPr>
                        <p:cNvPr id="17" name="Object 16"/>
                        <p:cNvPicPr>
                          <a:picLocks noChangeAspect="1" noChangeArrowheads="1"/>
                        </p:cNvPicPr>
                        <p:nvPr/>
                      </p:nvPicPr>
                      <p:blipFill>
                        <a:blip r:embed="rId8"/>
                        <a:srcRect/>
                        <a:stretch>
                          <a:fillRect/>
                        </a:stretch>
                      </p:blipFill>
                      <p:spPr bwMode="auto">
                        <a:xfrm>
                          <a:off x="5935803" y="3333026"/>
                          <a:ext cx="1619382" cy="420274"/>
                        </a:xfrm>
                        <a:prstGeom prst="rect">
                          <a:avLst/>
                        </a:prstGeom>
                        <a:noFill/>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901780858"/>
                </p:ext>
              </p:extLst>
            </p:nvPr>
          </p:nvGraphicFramePr>
          <p:xfrm>
            <a:off x="2996952" y="4593343"/>
            <a:ext cx="3099048" cy="522514"/>
          </p:xfrm>
          <a:graphic>
            <a:graphicData uri="http://schemas.openxmlformats.org/presentationml/2006/ole">
              <mc:AlternateContent xmlns:mc="http://schemas.openxmlformats.org/markup-compatibility/2006">
                <mc:Choice xmlns:v="urn:schemas-microsoft-com:vml" Requires="v">
                  <p:oleObj spid="_x0000_s5124" name="Equation" r:id="rId9" imgW="1777680" imgH="279360" progId="Equation.DSMT4">
                    <p:embed/>
                  </p:oleObj>
                </mc:Choice>
                <mc:Fallback>
                  <p:oleObj name="Equation" r:id="rId9" imgW="1777680" imgH="279360" progId="Equation.DSMT4">
                    <p:embed/>
                    <p:pic>
                      <p:nvPicPr>
                        <p:cNvPr id="19" name="Object 18"/>
                        <p:cNvPicPr>
                          <a:picLocks noChangeAspect="1" noChangeArrowheads="1"/>
                        </p:cNvPicPr>
                        <p:nvPr/>
                      </p:nvPicPr>
                      <p:blipFill>
                        <a:blip r:embed="rId10"/>
                        <a:srcRect/>
                        <a:stretch>
                          <a:fillRect/>
                        </a:stretch>
                      </p:blipFill>
                      <p:spPr bwMode="auto">
                        <a:xfrm>
                          <a:off x="2996952" y="4593343"/>
                          <a:ext cx="3099048" cy="522514"/>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060839202"/>
                </p:ext>
              </p:extLst>
            </p:nvPr>
          </p:nvGraphicFramePr>
          <p:xfrm>
            <a:off x="4277175" y="4994432"/>
            <a:ext cx="1731738" cy="564274"/>
          </p:xfrm>
          <a:graphic>
            <a:graphicData uri="http://schemas.openxmlformats.org/presentationml/2006/ole">
              <mc:AlternateContent xmlns:mc="http://schemas.openxmlformats.org/markup-compatibility/2006">
                <mc:Choice xmlns:v="urn:schemas-microsoft-com:vml" Requires="v">
                  <p:oleObj spid="_x0000_s5125" name="Equation" r:id="rId11" imgW="914400" imgH="279360" progId="Equation.DSMT4">
                    <p:embed/>
                  </p:oleObj>
                </mc:Choice>
                <mc:Fallback>
                  <p:oleObj name="Equation" r:id="rId11" imgW="914400" imgH="279360" progId="Equation.DSMT4">
                    <p:embed/>
                    <p:pic>
                      <p:nvPicPr>
                        <p:cNvPr id="21" name="Object 20"/>
                        <p:cNvPicPr>
                          <a:picLocks noChangeAspect="1" noChangeArrowheads="1"/>
                        </p:cNvPicPr>
                        <p:nvPr/>
                      </p:nvPicPr>
                      <p:blipFill>
                        <a:blip r:embed="rId12"/>
                        <a:srcRect/>
                        <a:stretch>
                          <a:fillRect/>
                        </a:stretch>
                      </p:blipFill>
                      <p:spPr bwMode="auto">
                        <a:xfrm>
                          <a:off x="4277175" y="4994432"/>
                          <a:ext cx="1731738" cy="564274"/>
                        </a:xfrm>
                        <a:prstGeom prst="rect">
                          <a:avLst/>
                        </a:prstGeom>
                        <a:noFill/>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252528273"/>
                </p:ext>
              </p:extLst>
            </p:nvPr>
          </p:nvGraphicFramePr>
          <p:xfrm>
            <a:off x="6229350" y="5461000"/>
            <a:ext cx="2676525" cy="565150"/>
          </p:xfrm>
          <a:graphic>
            <a:graphicData uri="http://schemas.openxmlformats.org/presentationml/2006/ole">
              <mc:AlternateContent xmlns:mc="http://schemas.openxmlformats.org/markup-compatibility/2006">
                <mc:Choice xmlns:v="urn:schemas-microsoft-com:vml" Requires="v">
                  <p:oleObj spid="_x0000_s5126" name="Equation" r:id="rId13" imgW="1409400" imgH="279360" progId="Equation.DSMT4">
                    <p:embed/>
                  </p:oleObj>
                </mc:Choice>
                <mc:Fallback>
                  <p:oleObj name="Equation" r:id="rId13" imgW="1409400" imgH="279360" progId="Equation.DSMT4">
                    <p:embed/>
                    <p:pic>
                      <p:nvPicPr>
                        <p:cNvPr id="23" name="Object 22"/>
                        <p:cNvPicPr>
                          <a:picLocks noChangeAspect="1" noChangeArrowheads="1"/>
                        </p:cNvPicPr>
                        <p:nvPr/>
                      </p:nvPicPr>
                      <p:blipFill>
                        <a:blip r:embed="rId14"/>
                        <a:srcRect/>
                        <a:stretch>
                          <a:fillRect/>
                        </a:stretch>
                      </p:blipFill>
                      <p:spPr bwMode="auto">
                        <a:xfrm>
                          <a:off x="6229350" y="5461000"/>
                          <a:ext cx="2676525" cy="565150"/>
                        </a:xfrm>
                        <a:prstGeom prst="rect">
                          <a:avLst/>
                        </a:prstGeom>
                        <a:noFill/>
                      </p:spPr>
                    </p:pic>
                  </p:oleObj>
                </mc:Fallback>
              </mc:AlternateContent>
            </a:graphicData>
          </a:graphic>
        </p:graphicFrame>
      </p:grpSp>
    </p:spTree>
    <p:extLst>
      <p:ext uri="{BB962C8B-B14F-4D97-AF65-F5344CB8AC3E}">
        <p14:creationId xmlns:p14="http://schemas.microsoft.com/office/powerpoint/2010/main" val="233185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3A0316-B5B3-1789-3DC8-9338882B80B1}"/>
              </a:ext>
            </a:extLst>
          </p:cNvPr>
          <p:cNvSpPr txBox="1"/>
          <p:nvPr/>
        </p:nvSpPr>
        <p:spPr>
          <a:xfrm>
            <a:off x="204462" y="634372"/>
            <a:ext cx="9840876" cy="954107"/>
          </a:xfrm>
          <a:prstGeom prst="rect">
            <a:avLst/>
          </a:prstGeom>
          <a:noFill/>
          <a:ln>
            <a:noFill/>
          </a:ln>
        </p:spPr>
        <p:txBody>
          <a:bodyPr wrap="square">
            <a:spAutoFit/>
          </a:bodyPr>
          <a:lstStyle/>
          <a:p>
            <a:pPr algn="just">
              <a:spcBef>
                <a:spcPts val="400"/>
              </a:spcBef>
              <a:spcAft>
                <a:spcPts val="4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 tỉ số giữa chu vi của một hình vuông và chu vi của đường tròn ngoại tiếp hình vuông đó.</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8A3627A-2254-1035-FD2F-A7DA15923831}"/>
              </a:ext>
            </a:extLst>
          </p:cNvPr>
          <p:cNvSpPr txBox="1"/>
          <p:nvPr/>
        </p:nvSpPr>
        <p:spPr>
          <a:xfrm>
            <a:off x="1802296" y="116534"/>
            <a:ext cx="7288695" cy="523220"/>
          </a:xfrm>
          <a:prstGeom prst="rect">
            <a:avLst/>
          </a:prstGeom>
          <a:noFill/>
          <a:ln>
            <a:noFill/>
          </a:ln>
        </p:spPr>
        <p:txBody>
          <a:bodyPr wrap="square">
            <a:spAutoFit/>
          </a:bodyPr>
          <a:lstStyle/>
          <a:p>
            <a:r>
              <a:rPr lang="en-US" sz="28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 Luyện tập                         b) Luyện tập 4</a:t>
            </a:r>
            <a:endParaRPr lang="vi-VN" sz="2800" dirty="0"/>
          </a:p>
        </p:txBody>
      </p:sp>
      <p:pic>
        <p:nvPicPr>
          <p:cNvPr id="13" name="Picture 12"/>
          <p:cNvPicPr>
            <a:picLocks noChangeAspect="1"/>
          </p:cNvPicPr>
          <p:nvPr/>
        </p:nvPicPr>
        <p:blipFill>
          <a:blip r:embed="rId3"/>
          <a:stretch>
            <a:fillRect/>
          </a:stretch>
        </p:blipFill>
        <p:spPr>
          <a:xfrm>
            <a:off x="10644828" y="7979"/>
            <a:ext cx="1487553" cy="1621677"/>
          </a:xfrm>
          <a:prstGeom prst="rect">
            <a:avLst/>
          </a:prstGeom>
        </p:spPr>
      </p:pic>
      <p:sp>
        <p:nvSpPr>
          <p:cNvPr id="1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1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8" name="Group 7"/>
          <p:cNvGrpSpPr/>
          <p:nvPr/>
        </p:nvGrpSpPr>
        <p:grpSpPr>
          <a:xfrm>
            <a:off x="204462" y="1851160"/>
            <a:ext cx="8456212" cy="5693866"/>
            <a:chOff x="204462" y="1851160"/>
            <a:chExt cx="8456212" cy="5693866"/>
          </a:xfrm>
        </p:grpSpPr>
        <p:sp>
          <p:nvSpPr>
            <p:cNvPr id="7" name="TextBox 6">
              <a:extLst>
                <a:ext uri="{FF2B5EF4-FFF2-40B4-BE49-F238E27FC236}">
                  <a16:creationId xmlns:a16="http://schemas.microsoft.com/office/drawing/2014/main" id="{50BD8F64-992F-AF1E-608D-39EEF0649AD0}"/>
                </a:ext>
              </a:extLst>
            </p:cNvPr>
            <p:cNvSpPr txBox="1"/>
            <p:nvPr/>
          </p:nvSpPr>
          <p:spPr>
            <a:xfrm>
              <a:off x="204462" y="1851160"/>
              <a:ext cx="8456212" cy="5693866"/>
            </a:xfrm>
            <a:prstGeom prst="rect">
              <a:avLst/>
            </a:prstGeom>
            <a:noFill/>
          </p:spPr>
          <p:txBody>
            <a:bodyPr wrap="square">
              <a:spAutoFit/>
            </a:bodyPr>
            <a:lstStyle/>
            <a:p>
              <a:pPr algn="ctr"/>
              <a:r>
                <a:rPr lang="vi-VN" sz="2800" b="1" dirty="0">
                  <a:solidFill>
                    <a:srgbClr val="FFFF00"/>
                  </a:solidFill>
                  <a:latin typeface="+mj-lt"/>
                  <a:cs typeface="Times New Roman" panose="02020603050405020304" pitchFamily="18" charset="0"/>
                </a:rPr>
                <a:t>Giải.</a:t>
              </a:r>
              <a:endParaRPr lang="en-US" sz="2800" b="1" dirty="0">
                <a:solidFill>
                  <a:srgbClr val="FFFF00"/>
                </a:solidFill>
                <a:latin typeface="+mj-lt"/>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Hình vuông cạnh </a:t>
              </a:r>
              <a:r>
                <a:rPr lang="en-US" sz="2800" dirty="0">
                  <a:solidFill>
                    <a:schemeClr val="bg1"/>
                  </a:solidFill>
                  <a:latin typeface="Times New Roman" panose="02020603050405020304" pitchFamily="18" charset="0"/>
                  <a:cs typeface="Times New Roman" panose="02020603050405020304" pitchFamily="18" charset="0"/>
                </a:rPr>
                <a:t>a</a:t>
              </a:r>
              <a:r>
                <a:rPr lang="vi-VN" sz="2800" dirty="0">
                  <a:solidFill>
                    <a:schemeClr val="bg1"/>
                  </a:solidFill>
                  <a:latin typeface="Times New Roman" panose="02020603050405020304" pitchFamily="18" charset="0"/>
                  <a:cs typeface="Times New Roman" panose="02020603050405020304" pitchFamily="18" charset="0"/>
                </a:rPr>
                <a:t> (cm) có bán kính đường tròn ngoại tiếp là  </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  (cm)</a:t>
              </a:r>
            </a:p>
            <a:p>
              <a:endParaRPr lang="en-US"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Chu vi của đường tròn ngoại tiếp hình vuông cạnh </a:t>
              </a:r>
              <a:r>
                <a:rPr lang="en-US" sz="2800" dirty="0">
                  <a:solidFill>
                    <a:schemeClr val="bg1"/>
                  </a:solidFill>
                  <a:latin typeface="Times New Roman" panose="02020603050405020304" pitchFamily="18" charset="0"/>
                  <a:cs typeface="Times New Roman" panose="02020603050405020304" pitchFamily="18" charset="0"/>
                </a:rPr>
                <a:t>a</a:t>
              </a:r>
              <a:r>
                <a:rPr lang="vi-VN" sz="2800" dirty="0">
                  <a:solidFill>
                    <a:schemeClr val="bg1"/>
                  </a:solidFill>
                  <a:latin typeface="Times New Roman" panose="02020603050405020304" pitchFamily="18" charset="0"/>
                  <a:cs typeface="Times New Roman" panose="02020603050405020304" pitchFamily="18" charset="0"/>
                </a:rPr>
                <a:t> (cm) là</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(cm)</a:t>
              </a:r>
            </a:p>
            <a:p>
              <a:endParaRPr lang="en-US"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Chu vi hình vuông cạnh </a:t>
              </a:r>
              <a:r>
                <a:rPr lang="en-US" sz="2800" dirty="0">
                  <a:solidFill>
                    <a:schemeClr val="bg1"/>
                  </a:solidFill>
                  <a:latin typeface="Times New Roman" panose="02020603050405020304" pitchFamily="18" charset="0"/>
                  <a:cs typeface="Times New Roman" panose="02020603050405020304" pitchFamily="18" charset="0"/>
                </a:rPr>
                <a:t>a</a:t>
              </a:r>
              <a:r>
                <a:rPr lang="vi-VN" sz="2800" dirty="0">
                  <a:solidFill>
                    <a:schemeClr val="bg1"/>
                  </a:solidFill>
                  <a:latin typeface="Times New Roman" panose="02020603050405020304" pitchFamily="18" charset="0"/>
                  <a:cs typeface="Times New Roman" panose="02020603050405020304" pitchFamily="18" charset="0"/>
                </a:rPr>
                <a:t> (cm) là </a:t>
              </a:r>
              <a:r>
                <a:rPr lang="en-US" sz="2800" dirty="0" err="1">
                  <a:solidFill>
                    <a:schemeClr val="bg1"/>
                  </a:solidFill>
                  <a:latin typeface="Times New Roman" panose="02020603050405020304" pitchFamily="18" charset="0"/>
                  <a:cs typeface="Times New Roman" panose="02020603050405020304" pitchFamily="18" charset="0"/>
                </a:rPr>
                <a:t>4.a</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cm)</a:t>
              </a:r>
            </a:p>
            <a:p>
              <a:r>
                <a:rPr lang="vi-VN" sz="2800" dirty="0">
                  <a:solidFill>
                    <a:schemeClr val="bg1"/>
                  </a:solidFill>
                  <a:latin typeface="Times New Roman" panose="02020603050405020304" pitchFamily="18" charset="0"/>
                  <a:cs typeface="Times New Roman" panose="02020603050405020304" pitchFamily="18" charset="0"/>
                </a:rPr>
                <a:t>Tỉ số giữa chu vi hình vuông cạnh </a:t>
              </a:r>
              <a:r>
                <a:rPr lang="en-US" sz="2800" dirty="0">
                  <a:solidFill>
                    <a:schemeClr val="bg1"/>
                  </a:solidFill>
                  <a:latin typeface="Times New Roman" panose="02020603050405020304" pitchFamily="18" charset="0"/>
                  <a:cs typeface="Times New Roman" panose="02020603050405020304" pitchFamily="18" charset="0"/>
                </a:rPr>
                <a:t>a</a:t>
              </a:r>
              <a:r>
                <a:rPr lang="vi-VN" sz="2800" dirty="0">
                  <a:solidFill>
                    <a:schemeClr val="bg1"/>
                  </a:solidFill>
                  <a:latin typeface="Times New Roman" panose="02020603050405020304" pitchFamily="18" charset="0"/>
                  <a:cs typeface="Times New Roman" panose="02020603050405020304" pitchFamily="18" charset="0"/>
                </a:rPr>
                <a:t> (cm) và chu vi đường tròn ngoại tiếp hình vuông đó là</a:t>
              </a:r>
            </a:p>
            <a:p>
              <a:r>
                <a:rPr lang="vi-VN" sz="2800" dirty="0">
                  <a:solidFill>
                    <a:schemeClr val="bg1"/>
                  </a:solidFill>
                  <a:latin typeface="Times New Roman" panose="02020603050405020304" pitchFamily="18" charset="0"/>
                  <a:cs typeface="Times New Roman" panose="02020603050405020304" pitchFamily="18" charset="0"/>
                </a:rPr>
                <a:t> </a:t>
              </a:r>
            </a:p>
            <a:p>
              <a:endParaRPr lang="en-US" sz="2800" dirty="0">
                <a:solidFill>
                  <a:srgbClr val="FFFF00"/>
                </a:solidFill>
                <a:latin typeface="Times New Roman" panose="02020603050405020304" pitchFamily="18" charset="0"/>
                <a:cs typeface="Times New Roman" panose="02020603050405020304" pitchFamily="18" charset="0"/>
              </a:endParaRPr>
            </a:p>
            <a:p>
              <a:pPr algn="ctr"/>
              <a:r>
                <a:rPr lang="vi-VN" sz="2800" dirty="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48247135"/>
                </p:ext>
              </p:extLst>
            </p:nvPr>
          </p:nvGraphicFramePr>
          <p:xfrm>
            <a:off x="1370512" y="2720692"/>
            <a:ext cx="990551" cy="761537"/>
          </p:xfrm>
          <a:graphic>
            <a:graphicData uri="http://schemas.openxmlformats.org/presentationml/2006/ole">
              <mc:AlternateContent xmlns:mc="http://schemas.openxmlformats.org/markup-compatibility/2006">
                <mc:Choice xmlns:v="urn:schemas-microsoft-com:vml" Requires="v">
                  <p:oleObj spid="_x0000_s6146" name="Equation" r:id="rId4" imgW="596880" imgH="431640" progId="Equation.DSMT4">
                    <p:embed/>
                  </p:oleObj>
                </mc:Choice>
                <mc:Fallback>
                  <p:oleObj name="Equation" r:id="rId4" imgW="596880" imgH="431640" progId="Equation.DSMT4">
                    <p:embed/>
                    <p:pic>
                      <p:nvPicPr>
                        <p:cNvPr id="15" name="Object 14"/>
                        <p:cNvPicPr>
                          <a:picLocks noChangeAspect="1" noChangeArrowheads="1"/>
                        </p:cNvPicPr>
                        <p:nvPr/>
                      </p:nvPicPr>
                      <p:blipFill>
                        <a:blip r:embed="rId5"/>
                        <a:srcRect/>
                        <a:stretch>
                          <a:fillRect/>
                        </a:stretch>
                      </p:blipFill>
                      <p:spPr bwMode="auto">
                        <a:xfrm>
                          <a:off x="1370512" y="2720692"/>
                          <a:ext cx="990551" cy="761537"/>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70343602"/>
                </p:ext>
              </p:extLst>
            </p:nvPr>
          </p:nvGraphicFramePr>
          <p:xfrm>
            <a:off x="809544" y="3973118"/>
            <a:ext cx="2786850" cy="834159"/>
          </p:xfrm>
          <a:graphic>
            <a:graphicData uri="http://schemas.openxmlformats.org/presentationml/2006/ole">
              <mc:AlternateContent xmlns:mc="http://schemas.openxmlformats.org/markup-compatibility/2006">
                <mc:Choice xmlns:v="urn:schemas-microsoft-com:vml" Requires="v">
                  <p:oleObj spid="_x0000_s6147" name="Equation" r:id="rId6" imgW="1498320" imgH="431640" progId="Equation.DSMT4">
                    <p:embed/>
                  </p:oleObj>
                </mc:Choice>
                <mc:Fallback>
                  <p:oleObj name="Equation" r:id="rId6" imgW="1498320" imgH="431640" progId="Equation.DSMT4">
                    <p:embed/>
                    <p:pic>
                      <p:nvPicPr>
                        <p:cNvPr id="5" name="Object 4"/>
                        <p:cNvPicPr>
                          <a:picLocks noChangeAspect="1" noChangeArrowheads="1"/>
                        </p:cNvPicPr>
                        <p:nvPr/>
                      </p:nvPicPr>
                      <p:blipFill>
                        <a:blip r:embed="rId7"/>
                        <a:srcRect/>
                        <a:stretch>
                          <a:fillRect/>
                        </a:stretch>
                      </p:blipFill>
                      <p:spPr bwMode="auto">
                        <a:xfrm>
                          <a:off x="809544" y="3973118"/>
                          <a:ext cx="2786850" cy="834159"/>
                        </a:xfrm>
                        <a:prstGeom prst="rect">
                          <a:avLst/>
                        </a:prstGeom>
                        <a:noFill/>
                      </p:spPr>
                    </p:pic>
                  </p:oleObj>
                </mc:Fallback>
              </mc:AlternateContent>
            </a:graphicData>
          </a:graphic>
        </p:graphicFrame>
        <p:graphicFrame>
          <p:nvGraphicFramePr>
            <p:cNvPr id="9" name="Object 8"/>
            <p:cNvGraphicFramePr>
              <a:graphicFrameLocks noChangeAspect="1"/>
            </p:cNvGraphicFramePr>
            <p:nvPr/>
          </p:nvGraphicFramePr>
          <p:xfrm>
            <a:off x="4924697" y="5606828"/>
            <a:ext cx="1717764" cy="981580"/>
          </p:xfrm>
          <a:graphic>
            <a:graphicData uri="http://schemas.openxmlformats.org/presentationml/2006/ole">
              <mc:AlternateContent xmlns:mc="http://schemas.openxmlformats.org/markup-compatibility/2006">
                <mc:Choice xmlns:v="urn:schemas-microsoft-com:vml" Requires="v">
                  <p:oleObj spid="_x0000_s6148" name="Equation" r:id="rId8" imgW="787320" imgH="419040" progId="Equation.DSMT4">
                    <p:embed/>
                  </p:oleObj>
                </mc:Choice>
                <mc:Fallback>
                  <p:oleObj name="Equation" r:id="rId8" imgW="787320" imgH="419040" progId="Equation.DSMT4">
                    <p:embed/>
                    <p:pic>
                      <p:nvPicPr>
                        <p:cNvPr id="9" name="Object 8"/>
                        <p:cNvPicPr>
                          <a:picLocks noChangeAspect="1" noChangeArrowheads="1"/>
                        </p:cNvPicPr>
                        <p:nvPr/>
                      </p:nvPicPr>
                      <p:blipFill>
                        <a:blip r:embed="rId9"/>
                        <a:srcRect/>
                        <a:stretch>
                          <a:fillRect/>
                        </a:stretch>
                      </p:blipFill>
                      <p:spPr bwMode="auto">
                        <a:xfrm>
                          <a:off x="4924697" y="5606828"/>
                          <a:ext cx="1717764" cy="981580"/>
                        </a:xfrm>
                        <a:prstGeom prst="rect">
                          <a:avLst/>
                        </a:prstGeom>
                        <a:noFill/>
                      </p:spPr>
                    </p:pic>
                  </p:oleObj>
                </mc:Fallback>
              </mc:AlternateContent>
            </a:graphicData>
          </a:graphic>
        </p:graphicFrame>
      </p:grpSp>
    </p:spTree>
    <p:extLst>
      <p:ext uri="{BB962C8B-B14F-4D97-AF65-F5344CB8AC3E}">
        <p14:creationId xmlns:p14="http://schemas.microsoft.com/office/powerpoint/2010/main" val="261242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VẬN DỤNG</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D4CF27-42E7-6762-0825-3641392651EE}"/>
              </a:ext>
            </a:extLst>
          </p:cNvPr>
          <p:cNvSpPr txBox="1">
            <a:spLocks/>
          </p:cNvSpPr>
          <p:nvPr/>
        </p:nvSpPr>
        <p:spPr>
          <a:xfrm>
            <a:off x="3150009" y="87999"/>
            <a:ext cx="5442656"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
        <p:nvSpPr>
          <p:cNvPr id="3" name="Rectangle 2"/>
          <p:cNvSpPr/>
          <p:nvPr/>
        </p:nvSpPr>
        <p:spPr>
          <a:xfrm>
            <a:off x="1443681" y="3089013"/>
            <a:ext cx="2877711" cy="523220"/>
          </a:xfrm>
          <a:prstGeom prst="rect">
            <a:avLst/>
          </a:prstGeom>
        </p:spPr>
        <p:txBody>
          <a:bodyPr wrap="none">
            <a:spAutoFit/>
          </a:bodyPr>
          <a:lstStyle/>
          <a:p>
            <a:pPr lvl="0"/>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 4/ SGK-T78)</a:t>
            </a:r>
            <a:endParaRPr lang="vi-VN" sz="2800" dirty="0">
              <a:solidFill>
                <a:schemeClr val="bg1"/>
              </a:solidFill>
            </a:endParaRPr>
          </a:p>
        </p:txBody>
      </p:sp>
    </p:spTree>
    <p:extLst>
      <p:ext uri="{BB962C8B-B14F-4D97-AF65-F5344CB8AC3E}">
        <p14:creationId xmlns:p14="http://schemas.microsoft.com/office/powerpoint/2010/main" val="18447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3A0316-B5B3-1789-3DC8-9338882B80B1}"/>
              </a:ext>
            </a:extLst>
          </p:cNvPr>
          <p:cNvSpPr txBox="1"/>
          <p:nvPr/>
        </p:nvSpPr>
        <p:spPr>
          <a:xfrm>
            <a:off x="204461" y="634372"/>
            <a:ext cx="10572395" cy="1815882"/>
          </a:xfrm>
          <a:prstGeom prst="rect">
            <a:avLst/>
          </a:prstGeom>
          <a:noFill/>
          <a:ln>
            <a:noFill/>
          </a:ln>
        </p:spPr>
        <p:txBody>
          <a:bodyPr wrap="square">
            <a:spAutoFit/>
          </a:bodyPr>
          <a:lstStyle/>
          <a:p>
            <a:pPr algn="just">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đệm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29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5 dm.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đệm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đệm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E8A3627A-2254-1035-FD2F-A7DA15923831}"/>
              </a:ext>
            </a:extLst>
          </p:cNvPr>
          <p:cNvSpPr txBox="1"/>
          <p:nvPr/>
        </p:nvSpPr>
        <p:spPr>
          <a:xfrm>
            <a:off x="1632479" y="110081"/>
            <a:ext cx="7288695"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4. Vận dụng (Bài 4/ SGK-T78)</a:t>
            </a:r>
            <a:endParaRPr lang="vi-VN" sz="2800" dirty="0"/>
          </a:p>
        </p:txBody>
      </p:sp>
      <p:pic>
        <p:nvPicPr>
          <p:cNvPr id="13" name="Picture 12"/>
          <p:cNvPicPr>
            <a:picLocks noChangeAspect="1"/>
          </p:cNvPicPr>
          <p:nvPr/>
        </p:nvPicPr>
        <p:blipFill>
          <a:blip r:embed="rId3"/>
          <a:stretch>
            <a:fillRect/>
          </a:stretch>
        </p:blipFill>
        <p:spPr>
          <a:xfrm>
            <a:off x="10644828" y="7979"/>
            <a:ext cx="1487553" cy="1621677"/>
          </a:xfrm>
          <a:prstGeom prst="rect">
            <a:avLst/>
          </a:prstGeom>
        </p:spPr>
      </p:pic>
      <p:sp>
        <p:nvSpPr>
          <p:cNvPr id="1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nvGraphicFramePr>
        <p:xfrm>
          <a:off x="8969228" y="1968199"/>
          <a:ext cx="1245926" cy="482055"/>
        </p:xfrm>
        <a:graphic>
          <a:graphicData uri="http://schemas.openxmlformats.org/presentationml/2006/ole">
            <mc:AlternateContent xmlns:mc="http://schemas.openxmlformats.org/markup-compatibility/2006">
              <mc:Choice xmlns:v="urn:schemas-microsoft-com:vml" Requires="v">
                <p:oleObj spid="_x0000_s7170" name="Equation" r:id="rId4" imgW="558720" imgH="203040" progId="Equation.DSMT4">
                  <p:embed/>
                </p:oleObj>
              </mc:Choice>
              <mc:Fallback>
                <p:oleObj name="Equation" r:id="rId4" imgW="558720" imgH="203040" progId="Equation.DSMT4">
                  <p:embed/>
                  <p:pic>
                    <p:nvPicPr>
                      <p:cNvPr id="15" name="Object 14"/>
                      <p:cNvPicPr>
                        <a:picLocks noChangeAspect="1" noChangeArrowheads="1"/>
                      </p:cNvPicPr>
                      <p:nvPr/>
                    </p:nvPicPr>
                    <p:blipFill>
                      <a:blip r:embed="rId5"/>
                      <a:srcRect/>
                      <a:stretch>
                        <a:fillRect/>
                      </a:stretch>
                    </p:blipFill>
                    <p:spPr bwMode="auto">
                      <a:xfrm>
                        <a:off x="8969228" y="1968199"/>
                        <a:ext cx="1245926" cy="482055"/>
                      </a:xfrm>
                      <a:prstGeom prst="rect">
                        <a:avLst/>
                      </a:prstGeom>
                      <a:noFill/>
                    </p:spPr>
                  </p:pic>
                </p:oleObj>
              </mc:Fallback>
            </mc:AlternateContent>
          </a:graphicData>
        </a:graphic>
      </p:graphicFrame>
      <p:sp>
        <p:nvSpPr>
          <p:cNvPr id="1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1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1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p:cNvGrpSpPr/>
          <p:nvPr/>
        </p:nvGrpSpPr>
        <p:grpSpPr>
          <a:xfrm>
            <a:off x="367342" y="2446276"/>
            <a:ext cx="10683835" cy="4085153"/>
            <a:chOff x="367342" y="2446276"/>
            <a:chExt cx="10683835" cy="4085153"/>
          </a:xfrm>
        </p:grpSpPr>
        <p:sp>
          <p:nvSpPr>
            <p:cNvPr id="7" name="TextBox 6">
              <a:extLst>
                <a:ext uri="{FF2B5EF4-FFF2-40B4-BE49-F238E27FC236}">
                  <a16:creationId xmlns:a16="http://schemas.microsoft.com/office/drawing/2014/main" id="{50BD8F64-992F-AF1E-608D-39EEF0649AD0}"/>
                </a:ext>
              </a:extLst>
            </p:cNvPr>
            <p:cNvSpPr txBox="1"/>
            <p:nvPr/>
          </p:nvSpPr>
          <p:spPr>
            <a:xfrm>
              <a:off x="367342" y="2446276"/>
              <a:ext cx="10683835" cy="3970318"/>
            </a:xfrm>
            <a:prstGeom prst="rect">
              <a:avLst/>
            </a:prstGeom>
            <a:noFill/>
          </p:spPr>
          <p:txBody>
            <a:bodyPr wrap="square">
              <a:spAutoFit/>
            </a:bodyPr>
            <a:lstStyle/>
            <a:p>
              <a:pPr algn="ctr"/>
              <a:r>
                <a:rPr lang="vi-VN" sz="2800" b="1" dirty="0">
                  <a:solidFill>
                    <a:srgbClr val="FFFF00"/>
                  </a:solidFill>
                  <a:latin typeface="+mj-lt"/>
                  <a:cs typeface="Times New Roman" panose="02020603050405020304" pitchFamily="18" charset="0"/>
                </a:rPr>
                <a:t>Giải.</a:t>
              </a:r>
              <a:endParaRPr lang="en-US" sz="2800" b="1" dirty="0">
                <a:solidFill>
                  <a:srgbClr val="FFFF00"/>
                </a:solidFill>
                <a:latin typeface="+mj-lt"/>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Áp dụng định lí Pythagore, ta có độ dài đường chéo của </a:t>
              </a:r>
              <a:endParaRPr lang="en-US"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hình chữ nhật là  </a:t>
              </a:r>
              <a:endParaRPr lang="en-US"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Suy ra   </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(dm); </a:t>
              </a:r>
              <a:endParaRPr lang="en-US"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Bán kính đường tròn ngoại tiếp hình chữ nhật</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(dm)</a:t>
              </a:r>
            </a:p>
            <a:p>
              <a:endParaRPr lang="en-US"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Diện tích đường tròn ngoại tiếp hình chữ nhật là  </a:t>
              </a:r>
            </a:p>
            <a:p>
              <a:endParaRPr lang="en-US" sz="2800" dirty="0">
                <a:solidFill>
                  <a:srgbClr val="FFFF00"/>
                </a:solidFill>
                <a:latin typeface="Times New Roman" panose="02020603050405020304" pitchFamily="18" charset="0"/>
                <a:cs typeface="Times New Roman" panose="02020603050405020304" pitchFamily="18" charset="0"/>
              </a:endParaRPr>
            </a:p>
            <a:p>
              <a:pPr algn="ctr"/>
              <a:r>
                <a:rPr lang="vi-VN" sz="2800" dirty="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2968555" y="3312870"/>
            <a:ext cx="2353671" cy="470354"/>
          </p:xfrm>
          <a:graphic>
            <a:graphicData uri="http://schemas.openxmlformats.org/presentationml/2006/ole">
              <mc:AlternateContent xmlns:mc="http://schemas.openxmlformats.org/markup-compatibility/2006">
                <mc:Choice xmlns:v="urn:schemas-microsoft-com:vml" Requires="v">
                  <p:oleObj spid="_x0000_s7171" name="Equation" r:id="rId6" imgW="1054080" imgH="203040" progId="Equation.DSMT4">
                    <p:embed/>
                  </p:oleObj>
                </mc:Choice>
                <mc:Fallback>
                  <p:oleObj name="Equation" r:id="rId6" imgW="1054080" imgH="203040" progId="Equation.DSMT4">
                    <p:embed/>
                    <p:pic>
                      <p:nvPicPr>
                        <p:cNvPr id="5" name="Object 4"/>
                        <p:cNvPicPr>
                          <a:picLocks noChangeAspect="1" noChangeArrowheads="1"/>
                        </p:cNvPicPr>
                        <p:nvPr/>
                      </p:nvPicPr>
                      <p:blipFill>
                        <a:blip r:embed="rId7"/>
                        <a:srcRect/>
                        <a:stretch>
                          <a:fillRect/>
                        </a:stretch>
                      </p:blipFill>
                      <p:spPr bwMode="auto">
                        <a:xfrm>
                          <a:off x="2968555" y="3312870"/>
                          <a:ext cx="2353671" cy="470354"/>
                        </a:xfrm>
                        <a:prstGeom prst="rect">
                          <a:avLst/>
                        </a:prstGeom>
                        <a:noFill/>
                      </p:spPr>
                    </p:pic>
                  </p:oleObj>
                </mc:Fallback>
              </mc:AlternateContent>
            </a:graphicData>
          </a:graphic>
        </p:graphicFrame>
        <p:graphicFrame>
          <p:nvGraphicFramePr>
            <p:cNvPr id="25" name="Object 24"/>
            <p:cNvGraphicFramePr>
              <a:graphicFrameLocks noChangeAspect="1"/>
            </p:cNvGraphicFramePr>
            <p:nvPr/>
          </p:nvGraphicFramePr>
          <p:xfrm>
            <a:off x="1632479" y="3733521"/>
            <a:ext cx="1247775" cy="528637"/>
          </p:xfrm>
          <a:graphic>
            <a:graphicData uri="http://schemas.openxmlformats.org/presentationml/2006/ole">
              <mc:AlternateContent xmlns:mc="http://schemas.openxmlformats.org/markup-compatibility/2006">
                <mc:Choice xmlns:v="urn:schemas-microsoft-com:vml" Requires="v">
                  <p:oleObj spid="_x0000_s7172" name="Equation" r:id="rId8" imgW="558720" imgH="228600" progId="Equation.DSMT4">
                    <p:embed/>
                  </p:oleObj>
                </mc:Choice>
                <mc:Fallback>
                  <p:oleObj name="Equation" r:id="rId8" imgW="558720" imgH="228600" progId="Equation.DSMT4">
                    <p:embed/>
                    <p:pic>
                      <p:nvPicPr>
                        <p:cNvPr id="25" name="Object 24"/>
                        <p:cNvPicPr>
                          <a:picLocks noChangeAspect="1" noChangeArrowheads="1"/>
                        </p:cNvPicPr>
                        <p:nvPr/>
                      </p:nvPicPr>
                      <p:blipFill>
                        <a:blip r:embed="rId9"/>
                        <a:srcRect/>
                        <a:stretch>
                          <a:fillRect/>
                        </a:stretch>
                      </p:blipFill>
                      <p:spPr bwMode="auto">
                        <a:xfrm>
                          <a:off x="1632479" y="3733521"/>
                          <a:ext cx="1247775" cy="528637"/>
                        </a:xfrm>
                        <a:prstGeom prst="rect">
                          <a:avLst/>
                        </a:prstGeom>
                        <a:noFill/>
                      </p:spPr>
                    </p:pic>
                  </p:oleObj>
                </mc:Fallback>
              </mc:AlternateContent>
            </a:graphicData>
          </a:graphic>
        </p:graphicFrame>
        <p:graphicFrame>
          <p:nvGraphicFramePr>
            <p:cNvPr id="27" name="Object 26"/>
            <p:cNvGraphicFramePr>
              <a:graphicFrameLocks noChangeAspect="1"/>
            </p:cNvGraphicFramePr>
            <p:nvPr/>
          </p:nvGraphicFramePr>
          <p:xfrm>
            <a:off x="7046108" y="3977588"/>
            <a:ext cx="1087422" cy="834985"/>
          </p:xfrm>
          <a:graphic>
            <a:graphicData uri="http://schemas.openxmlformats.org/presentationml/2006/ole">
              <mc:AlternateContent xmlns:mc="http://schemas.openxmlformats.org/markup-compatibility/2006">
                <mc:Choice xmlns:v="urn:schemas-microsoft-com:vml" Requires="v">
                  <p:oleObj spid="_x0000_s7173" name="Equation" r:id="rId10" imgW="583920" imgH="431640" progId="Equation.DSMT4">
                    <p:embed/>
                  </p:oleObj>
                </mc:Choice>
                <mc:Fallback>
                  <p:oleObj name="Equation" r:id="rId10" imgW="583920" imgH="431640" progId="Equation.DSMT4">
                    <p:embed/>
                    <p:pic>
                      <p:nvPicPr>
                        <p:cNvPr id="27" name="Object 26"/>
                        <p:cNvPicPr>
                          <a:picLocks noChangeAspect="1" noChangeArrowheads="1"/>
                        </p:cNvPicPr>
                        <p:nvPr/>
                      </p:nvPicPr>
                      <p:blipFill>
                        <a:blip r:embed="rId11"/>
                        <a:srcRect/>
                        <a:stretch>
                          <a:fillRect/>
                        </a:stretch>
                      </p:blipFill>
                      <p:spPr bwMode="auto">
                        <a:xfrm>
                          <a:off x="7046108" y="3977588"/>
                          <a:ext cx="1087422" cy="834985"/>
                        </a:xfrm>
                        <a:prstGeom prst="rect">
                          <a:avLst/>
                        </a:prstGeom>
                        <a:noFill/>
                      </p:spPr>
                    </p:pic>
                  </p:oleObj>
                </mc:Fallback>
              </mc:AlternateContent>
            </a:graphicData>
          </a:graphic>
        </p:graphicFrame>
        <p:graphicFrame>
          <p:nvGraphicFramePr>
            <p:cNvPr id="29" name="Object 28"/>
            <p:cNvGraphicFramePr>
              <a:graphicFrameLocks noChangeAspect="1"/>
            </p:cNvGraphicFramePr>
            <p:nvPr/>
          </p:nvGraphicFramePr>
          <p:xfrm>
            <a:off x="2968554" y="5441048"/>
            <a:ext cx="4295841" cy="1090381"/>
          </p:xfrm>
          <a:graphic>
            <a:graphicData uri="http://schemas.openxmlformats.org/presentationml/2006/ole">
              <mc:AlternateContent xmlns:mc="http://schemas.openxmlformats.org/markup-compatibility/2006">
                <mc:Choice xmlns:v="urn:schemas-microsoft-com:vml" Requires="v">
                  <p:oleObj spid="_x0000_s7174" name="Equation" r:id="rId12" imgW="2247840" imgH="533160" progId="Equation.DSMT4">
                    <p:embed/>
                  </p:oleObj>
                </mc:Choice>
                <mc:Fallback>
                  <p:oleObj name="Equation" r:id="rId12" imgW="2247840" imgH="533160" progId="Equation.DSMT4">
                    <p:embed/>
                    <p:pic>
                      <p:nvPicPr>
                        <p:cNvPr id="29" name="Object 28"/>
                        <p:cNvPicPr>
                          <a:picLocks noChangeAspect="1" noChangeArrowheads="1"/>
                        </p:cNvPicPr>
                        <p:nvPr/>
                      </p:nvPicPr>
                      <p:blipFill>
                        <a:blip r:embed="rId13"/>
                        <a:srcRect/>
                        <a:stretch>
                          <a:fillRect/>
                        </a:stretch>
                      </p:blipFill>
                      <p:spPr bwMode="auto">
                        <a:xfrm>
                          <a:off x="2968554" y="5441048"/>
                          <a:ext cx="4295841" cy="1090381"/>
                        </a:xfrm>
                        <a:prstGeom prst="rect">
                          <a:avLst/>
                        </a:prstGeom>
                        <a:noFill/>
                      </p:spPr>
                    </p:pic>
                  </p:oleObj>
                </mc:Fallback>
              </mc:AlternateContent>
            </a:graphicData>
          </a:graphic>
        </p:graphicFrame>
      </p:grpSp>
      <p:pic>
        <p:nvPicPr>
          <p:cNvPr id="30" name="Picture 29"/>
          <p:cNvPicPr>
            <a:picLocks noChangeAspect="1"/>
          </p:cNvPicPr>
          <p:nvPr/>
        </p:nvPicPr>
        <p:blipFill>
          <a:blip r:embed="rId14"/>
          <a:stretch>
            <a:fillRect/>
          </a:stretch>
        </p:blipFill>
        <p:spPr>
          <a:xfrm>
            <a:off x="8921174" y="2707079"/>
            <a:ext cx="2917647" cy="2733969"/>
          </a:xfrm>
          <a:prstGeom prst="rect">
            <a:avLst/>
          </a:prstGeom>
        </p:spPr>
      </p:pic>
      <p:sp>
        <p:nvSpPr>
          <p:cNvPr id="31" name="TextBox 30"/>
          <p:cNvSpPr txBox="1"/>
          <p:nvPr/>
        </p:nvSpPr>
        <p:spPr>
          <a:xfrm>
            <a:off x="9684708" y="5551638"/>
            <a:ext cx="19202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Hình 29</a:t>
            </a:r>
          </a:p>
        </p:txBody>
      </p:sp>
    </p:spTree>
    <p:extLst>
      <p:ext uri="{BB962C8B-B14F-4D97-AF65-F5344CB8AC3E}">
        <p14:creationId xmlns:p14="http://schemas.microsoft.com/office/powerpoint/2010/main" val="6679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89073" y="2510927"/>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258237" y="3716794"/>
            <a:ext cx="10204174" cy="3323987"/>
          </a:xfrm>
          <a:prstGeom prst="rect">
            <a:avLst/>
          </a:prstGeom>
          <a:noFill/>
        </p:spPr>
        <p:txBody>
          <a:bodyPr wrap="square" rtlCol="0">
            <a:spAutoFit/>
          </a:bodyPr>
          <a:lstStyle/>
          <a:p>
            <a:pPr marL="285750" indent="-285750">
              <a:lnSpc>
                <a:spcPct val="150000"/>
              </a:lnSpc>
              <a:buFontTx/>
              <a:buChar char="-"/>
            </a:pP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Xem lại các nội dung của tiết học hôm nay</a:t>
            </a:r>
          </a:p>
          <a:p>
            <a:pPr marL="285750" indent="-285750">
              <a:lnSpc>
                <a:spcPct val="150000"/>
              </a:lnSpc>
              <a:buFontTx/>
              <a:buChar char="-"/>
            </a:pP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Vẽ sơ đồ ôn tập </a:t>
            </a:r>
            <a:r>
              <a:rPr lang="pt-BR"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cuối chương </a:t>
            </a: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VIII</a:t>
            </a:r>
          </a:p>
          <a:p>
            <a:pPr>
              <a:lnSpc>
                <a:spcPct val="150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tập</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5, 6, 7(SGK-Tr78)</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r>
            <a:b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endParaRPr lang="en-US" sz="2800" dirty="0"/>
          </a:p>
        </p:txBody>
      </p:sp>
    </p:spTree>
    <p:extLst>
      <p:ext uri="{BB962C8B-B14F-4D97-AF65-F5344CB8AC3E}">
        <p14:creationId xmlns:p14="http://schemas.microsoft.com/office/powerpoint/2010/main" val="24748444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5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a:extLst>
              <a:ext uri="{FF2B5EF4-FFF2-40B4-BE49-F238E27FC236}">
                <a16:creationId xmlns:a16="http://schemas.microsoft.com/office/drawing/2014/main" id="{6886130D-FCB2-CF15-BC06-F86E4E7F2309}"/>
              </a:ext>
            </a:extLst>
          </p:cNvPr>
          <p:cNvSpPr/>
          <p:nvPr/>
        </p:nvSpPr>
        <p:spPr>
          <a:xfrm>
            <a:off x="-934381" y="1498601"/>
            <a:ext cx="8046381" cy="5455649"/>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2400" dirty="0"/>
          </a:p>
        </p:txBody>
      </p:sp>
      <p:sp>
        <p:nvSpPr>
          <p:cNvPr id="8" name="Freeform 6">
            <a:extLst>
              <a:ext uri="{FF2B5EF4-FFF2-40B4-BE49-F238E27FC236}">
                <a16:creationId xmlns:a16="http://schemas.microsoft.com/office/drawing/2014/main" id="{D38BF063-AED9-F5D0-F855-A728F70ED668}"/>
              </a:ext>
            </a:extLst>
          </p:cNvPr>
          <p:cNvSpPr/>
          <p:nvPr/>
        </p:nvSpPr>
        <p:spPr>
          <a:xfrm>
            <a:off x="2543358" y="3741272"/>
            <a:ext cx="2836349" cy="3236257"/>
          </a:xfrm>
          <a:custGeom>
            <a:avLst/>
            <a:gdLst/>
            <a:ahLst/>
            <a:cxnLst/>
            <a:rect l="l" t="t" r="r" b="b"/>
            <a:pathLst>
              <a:path w="3153314" h="3189193">
                <a:moveTo>
                  <a:pt x="0" y="0"/>
                </a:moveTo>
                <a:lnTo>
                  <a:pt x="3153314" y="0"/>
                </a:lnTo>
                <a:lnTo>
                  <a:pt x="3153314" y="3189192"/>
                </a:lnTo>
                <a:lnTo>
                  <a:pt x="0" y="3189192"/>
                </a:lnTo>
                <a:lnTo>
                  <a:pt x="0" y="0"/>
                </a:lnTo>
                <a:close/>
              </a:path>
            </a:pathLst>
          </a:custGeom>
          <a:blipFill>
            <a:blip r:embed="rId5"/>
            <a:stretch>
              <a:fillRect/>
            </a:stretch>
          </a:blipFill>
        </p:spPr>
      </p:sp>
      <p:sp>
        <p:nvSpPr>
          <p:cNvPr id="4" name="Slide Number Placeholder 3">
            <a:extLst>
              <a:ext uri="{FF2B5EF4-FFF2-40B4-BE49-F238E27FC236}">
                <a16:creationId xmlns:a16="http://schemas.microsoft.com/office/drawing/2014/main" id="{B5BC3D15-335A-E863-CF6C-BAFCB03194A7}"/>
              </a:ext>
            </a:extLst>
          </p:cNvPr>
          <p:cNvSpPr>
            <a:spLocks noGrp="1"/>
          </p:cNvSpPr>
          <p:nvPr>
            <p:ph type="sldNum" sz="quarter" idx="12"/>
          </p:nvPr>
        </p:nvSpPr>
        <p:spPr/>
        <p:txBody>
          <a:bodyPr/>
          <a:lstStyle/>
          <a:p>
            <a:fld id="{B86E1D2B-0CA4-49DE-8ACE-2DF230ACA4E4}" type="slidenum">
              <a:rPr lang="en-US" smtClean="0"/>
              <a:t>5</a:t>
            </a:fld>
            <a:endParaRPr lang="en-US"/>
          </a:p>
        </p:txBody>
      </p:sp>
      <p:sp>
        <p:nvSpPr>
          <p:cNvPr id="10" name="Rectangle 9">
            <a:extLst>
              <a:ext uri="{FF2B5EF4-FFF2-40B4-BE49-F238E27FC236}">
                <a16:creationId xmlns:a16="http://schemas.microsoft.com/office/drawing/2014/main" id="{9149547D-B3CD-82AD-3D6E-85154BFEA63F}"/>
              </a:ext>
            </a:extLst>
          </p:cNvPr>
          <p:cNvSpPr/>
          <p:nvPr/>
        </p:nvSpPr>
        <p:spPr>
          <a:xfrm>
            <a:off x="5119851" y="1009405"/>
            <a:ext cx="5994400" cy="4214648"/>
          </a:xfrm>
          <a:prstGeom prst="rect">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26A015E4-3C01-BF74-1D10-DBB9839364F9}"/>
              </a:ext>
            </a:extLst>
          </p:cNvPr>
          <p:cNvSpPr txBox="1"/>
          <p:nvPr/>
        </p:nvSpPr>
        <p:spPr>
          <a:xfrm>
            <a:off x="5206942" y="1468835"/>
            <a:ext cx="5907308" cy="3046988"/>
          </a:xfrm>
          <a:prstGeom prst="rect">
            <a:avLst/>
          </a:prstGeom>
          <a:noFill/>
        </p:spPr>
        <p:txBody>
          <a:bodyPr wrap="square">
            <a:spAutoFit/>
          </a:bodyPr>
          <a:lstStyle/>
          <a:p>
            <a:pPr algn="ctr"/>
            <a:r>
              <a:rPr lang="en-US" sz="6400" dirty="0">
                <a:latin typeface="Times New Roman" panose="02020603050405020304" pitchFamily="18" charset="0"/>
                <a:cs typeface="Times New Roman" panose="02020603050405020304" pitchFamily="18" charset="0"/>
                <a:sym typeface="Wingdings" panose="05000000000000000000" pitchFamily="2" charset="2"/>
              </a:rPr>
              <a:t></a:t>
            </a:r>
            <a:r>
              <a:rPr lang="en-US" sz="6400" dirty="0" err="1">
                <a:latin typeface="Times New Roman" panose="02020603050405020304" pitchFamily="18" charset="0"/>
                <a:cs typeface="Times New Roman" panose="02020603050405020304" pitchFamily="18" charset="0"/>
              </a:rPr>
              <a:t>Trò</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chơi</a:t>
            </a:r>
            <a:r>
              <a:rPr lang="en-US" sz="6400" dirty="0">
                <a:latin typeface="Times New Roman" panose="02020603050405020304" pitchFamily="18" charset="0"/>
                <a:cs typeface="Times New Roman" panose="02020603050405020304" pitchFamily="18" charset="0"/>
              </a:rPr>
              <a:t>: </a:t>
            </a:r>
          </a:p>
          <a:p>
            <a:pPr algn="ctr"/>
            <a:r>
              <a:rPr lang="en-US" sz="6400" dirty="0">
                <a:latin typeface="Times New Roman" panose="02020603050405020304" pitchFamily="18" charset="0"/>
                <a:cs typeface="Times New Roman" panose="02020603050405020304" pitchFamily="18" charset="0"/>
              </a:rPr>
              <a:t>“</a:t>
            </a:r>
            <a:r>
              <a:rPr lang="en-US" sz="6400" b="1" dirty="0">
                <a:latin typeface="Times New Roman" panose="02020603050405020304" pitchFamily="18" charset="0"/>
                <a:cs typeface="Times New Roman" panose="02020603050405020304" pitchFamily="18" charset="0"/>
              </a:rPr>
              <a:t>HỘP QUÀ</a:t>
            </a:r>
          </a:p>
          <a:p>
            <a:pPr algn="ctr"/>
            <a:r>
              <a:rPr lang="en-US" sz="6400" b="1" dirty="0">
                <a:latin typeface="Times New Roman" panose="02020603050405020304" pitchFamily="18" charset="0"/>
                <a:cs typeface="Times New Roman" panose="02020603050405020304" pitchFamily="18" charset="0"/>
              </a:rPr>
              <a:t> BÍ MẬT</a:t>
            </a:r>
            <a:r>
              <a:rPr lang="en-US" sz="6400" dirty="0">
                <a:latin typeface="Times New Roman" panose="02020603050405020304" pitchFamily="18" charset="0"/>
                <a:cs typeface="Times New Roman" panose="02020603050405020304" pitchFamily="18" charset="0"/>
              </a:rPr>
              <a:t>”</a:t>
            </a:r>
          </a:p>
        </p:txBody>
      </p:sp>
      <p:sp>
        <p:nvSpPr>
          <p:cNvPr id="7" name="Freeform 7">
            <a:extLst>
              <a:ext uri="{FF2B5EF4-FFF2-40B4-BE49-F238E27FC236}">
                <a16:creationId xmlns:a16="http://schemas.microsoft.com/office/drawing/2014/main" id="{835C3518-2FE8-6B94-0DF2-CF7EAED62625}"/>
              </a:ext>
            </a:extLst>
          </p:cNvPr>
          <p:cNvSpPr/>
          <p:nvPr/>
        </p:nvSpPr>
        <p:spPr>
          <a:xfrm>
            <a:off x="0" y="3941597"/>
            <a:ext cx="3138651" cy="3035931"/>
          </a:xfrm>
          <a:custGeom>
            <a:avLst/>
            <a:gdLst/>
            <a:ahLst/>
            <a:cxnLst/>
            <a:rect l="l" t="t" r="r" b="b"/>
            <a:pathLst>
              <a:path w="2353988" h="2276948">
                <a:moveTo>
                  <a:pt x="0" y="0"/>
                </a:moveTo>
                <a:lnTo>
                  <a:pt x="2353988" y="0"/>
                </a:lnTo>
                <a:lnTo>
                  <a:pt x="2353988" y="2276948"/>
                </a:lnTo>
                <a:lnTo>
                  <a:pt x="0" y="22769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2400" dirty="0"/>
          </a:p>
        </p:txBody>
      </p:sp>
    </p:spTree>
    <p:extLst>
      <p:ext uri="{BB962C8B-B14F-4D97-AF65-F5344CB8AC3E}">
        <p14:creationId xmlns:p14="http://schemas.microsoft.com/office/powerpoint/2010/main" val="162994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E466B25D-14CC-EEFB-A684-744EE5BF6F7E}"/>
              </a:ext>
            </a:extLst>
          </p:cNvPr>
          <p:cNvSpPr/>
          <p:nvPr/>
        </p:nvSpPr>
        <p:spPr>
          <a:xfrm>
            <a:off x="1016001" y="381000"/>
            <a:ext cx="4310833" cy="5588000"/>
          </a:xfrm>
          <a:custGeom>
            <a:avLst/>
            <a:gdLst/>
            <a:ahLst/>
            <a:cxnLst/>
            <a:rect l="l" t="t" r="r" b="b"/>
            <a:pathLst>
              <a:path w="5251340" h="8181975">
                <a:moveTo>
                  <a:pt x="0" y="0"/>
                </a:moveTo>
                <a:lnTo>
                  <a:pt x="5251340" y="0"/>
                </a:lnTo>
                <a:lnTo>
                  <a:pt x="5251340" y="8181975"/>
                </a:lnTo>
                <a:lnTo>
                  <a:pt x="0" y="81819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2400" dirty="0"/>
          </a:p>
        </p:txBody>
      </p:sp>
      <p:sp>
        <p:nvSpPr>
          <p:cNvPr id="11" name="TextBox 10">
            <a:extLst>
              <a:ext uri="{FF2B5EF4-FFF2-40B4-BE49-F238E27FC236}">
                <a16:creationId xmlns:a16="http://schemas.microsoft.com/office/drawing/2014/main" id="{B812FD0D-3345-4D97-BED4-5A0590056D2D}"/>
              </a:ext>
            </a:extLst>
          </p:cNvPr>
          <p:cNvSpPr txBox="1"/>
          <p:nvPr/>
        </p:nvSpPr>
        <p:spPr>
          <a:xfrm>
            <a:off x="1538751" y="989646"/>
            <a:ext cx="3454400" cy="2062296"/>
          </a:xfrm>
          <a:prstGeom prst="rect">
            <a:avLst/>
          </a:prstGeom>
          <a:noFill/>
        </p:spPr>
        <p:txBody>
          <a:bodyPr wrap="square">
            <a:spAutoFit/>
          </a:bodyPr>
          <a:lstStyle/>
          <a:p>
            <a:pPr algn="ctr"/>
            <a:r>
              <a:rPr lang="en-US" sz="4267" b="1" dirty="0">
                <a:latin typeface="Times New Roman" panose="02020603050405020304" pitchFamily="18" charset="0"/>
                <a:cs typeface="Times New Roman" panose="02020603050405020304" pitchFamily="18" charset="0"/>
              </a:rPr>
              <a:t>TRÒ CHƠI: “HỘP QUÀ </a:t>
            </a:r>
          </a:p>
          <a:p>
            <a:pPr algn="ctr"/>
            <a:r>
              <a:rPr lang="en-US" sz="4267" b="1" dirty="0">
                <a:latin typeface="Times New Roman" panose="02020603050405020304" pitchFamily="18" charset="0"/>
                <a:cs typeface="Times New Roman" panose="02020603050405020304" pitchFamily="18" charset="0"/>
              </a:rPr>
              <a:t>BÍ MẬT”</a:t>
            </a:r>
          </a:p>
        </p:txBody>
      </p:sp>
      <p:sp>
        <p:nvSpPr>
          <p:cNvPr id="2" name="Title 1">
            <a:extLst>
              <a:ext uri="{FF2B5EF4-FFF2-40B4-BE49-F238E27FC236}">
                <a16:creationId xmlns:a16="http://schemas.microsoft.com/office/drawing/2014/main" id="{834CF5A7-9C9E-FCD2-1568-B5234191D53A}"/>
              </a:ext>
            </a:extLst>
          </p:cNvPr>
          <p:cNvSpPr>
            <a:spLocks noGrp="1"/>
          </p:cNvSpPr>
          <p:nvPr>
            <p:ph type="ctrTitle"/>
          </p:nvPr>
        </p:nvSpPr>
        <p:spPr>
          <a:xfrm>
            <a:off x="5326834" y="1063443"/>
            <a:ext cx="6763567" cy="4368800"/>
          </a:xfrm>
        </p:spPr>
        <p:txBody>
          <a:bodyPr>
            <a:noAutofit/>
          </a:bodyPr>
          <a:lstStyle/>
          <a:p>
            <a:pPr algn="l"/>
            <a:r>
              <a:rPr lang="en-US" sz="3733" b="1" dirty="0">
                <a:latin typeface="Times New Roman" panose="02020603050405020304" pitchFamily="18" charset="0"/>
                <a:cs typeface="Times New Roman" panose="02020603050405020304" pitchFamily="18" charset="0"/>
              </a:rPr>
              <a:t>                </a:t>
            </a:r>
            <a:r>
              <a:rPr lang="en-US" sz="3733" b="1" dirty="0">
                <a:solidFill>
                  <a:srgbClr val="FFFF00"/>
                </a:solidFill>
                <a:latin typeface="Times New Roman" panose="02020603050405020304" pitchFamily="18" charset="0"/>
                <a:cs typeface="Times New Roman" panose="02020603050405020304" pitchFamily="18" charset="0"/>
              </a:rPr>
              <a:t>LUẬT CHƠI</a:t>
            </a:r>
            <a:r>
              <a:rPr lang="en-US" sz="3733" dirty="0">
                <a:highlight>
                  <a:srgbClr val="FFFF00"/>
                </a:highlight>
                <a:latin typeface="Times New Roman" panose="02020603050405020304" pitchFamily="18" charset="0"/>
                <a:cs typeface="Times New Roman" panose="02020603050405020304" pitchFamily="18" charset="0"/>
              </a:rPr>
              <a:t/>
            </a:r>
            <a:br>
              <a:rPr lang="en-US" sz="3733" dirty="0">
                <a:highlight>
                  <a:srgbClr val="FFFF00"/>
                </a:highlight>
                <a:latin typeface="Times New Roman" panose="02020603050405020304" pitchFamily="18" charset="0"/>
                <a:cs typeface="Times New Roman" panose="02020603050405020304" pitchFamily="18" charset="0"/>
              </a:rPr>
            </a:br>
            <a:r>
              <a:rPr lang="en-US" sz="3733" dirty="0">
                <a:solidFill>
                  <a:schemeClr val="bg1"/>
                </a:solidFill>
                <a:highlight>
                  <a:srgbClr val="FFFFFF"/>
                </a:highlight>
                <a:latin typeface="Times New Roman" panose="02020603050405020304" pitchFamily="18" charset="0"/>
                <a:cs typeface="Times New Roman" panose="02020603050405020304" pitchFamily="18" charset="0"/>
              </a:rPr>
              <a:t>      </a:t>
            </a:r>
            <a:r>
              <a:rPr lang="en-US" sz="3733" dirty="0">
                <a:solidFill>
                  <a:schemeClr val="bg1"/>
                </a:solidFill>
                <a:latin typeface="Times New Roman" panose="02020603050405020304" pitchFamily="18" charset="0"/>
                <a:cs typeface="Times New Roman" panose="02020603050405020304" pitchFamily="18" charset="0"/>
              </a:rPr>
              <a:t>- </a:t>
            </a:r>
            <a:r>
              <a:rPr lang="en-US" sz="3733" err="1">
                <a:solidFill>
                  <a:schemeClr val="bg1"/>
                </a:solidFill>
                <a:latin typeface="Times New Roman" panose="02020603050405020304" pitchFamily="18" charset="0"/>
                <a:cs typeface="Times New Roman" panose="02020603050405020304" pitchFamily="18" charset="0"/>
              </a:rPr>
              <a:t>Có</a:t>
            </a:r>
            <a:r>
              <a:rPr lang="en-US" sz="3733">
                <a:solidFill>
                  <a:schemeClr val="bg1"/>
                </a:solidFill>
                <a:latin typeface="Times New Roman" panose="02020603050405020304" pitchFamily="18" charset="0"/>
                <a:cs typeface="Times New Roman" panose="02020603050405020304" pitchFamily="18" charset="0"/>
              </a:rPr>
              <a:t> 5 </a:t>
            </a:r>
            <a:r>
              <a:rPr lang="en-US" sz="3733" dirty="0" err="1">
                <a:solidFill>
                  <a:schemeClr val="bg1"/>
                </a:solidFill>
                <a:latin typeface="Times New Roman" panose="02020603050405020304" pitchFamily="18" charset="0"/>
                <a:cs typeface="Times New Roman" panose="02020603050405020304" pitchFamily="18" charset="0"/>
              </a:rPr>
              <a:t>hộp</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quà</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tương</a:t>
            </a:r>
            <a:r>
              <a:rPr lang="en-US" sz="3733" dirty="0">
                <a:solidFill>
                  <a:schemeClr val="bg1"/>
                </a:solidFill>
                <a:latin typeface="Times New Roman" panose="02020603050405020304" pitchFamily="18" charset="0"/>
                <a:cs typeface="Times New Roman" panose="02020603050405020304" pitchFamily="18" charset="0"/>
              </a:rPr>
              <a:t> </a:t>
            </a:r>
            <a:r>
              <a:rPr lang="en-US" sz="3733" err="1">
                <a:solidFill>
                  <a:schemeClr val="bg1"/>
                </a:solidFill>
                <a:latin typeface="Times New Roman" panose="02020603050405020304" pitchFamily="18" charset="0"/>
                <a:cs typeface="Times New Roman" panose="02020603050405020304" pitchFamily="18" charset="0"/>
              </a:rPr>
              <a:t>ứng</a:t>
            </a:r>
            <a:r>
              <a:rPr lang="en-US" sz="3733">
                <a:solidFill>
                  <a:schemeClr val="bg1"/>
                </a:solidFill>
                <a:latin typeface="Times New Roman" panose="02020603050405020304" pitchFamily="18" charset="0"/>
                <a:cs typeface="Times New Roman" panose="02020603050405020304" pitchFamily="18" charset="0"/>
              </a:rPr>
              <a:t> 5 </a:t>
            </a:r>
            <a:r>
              <a:rPr lang="en-US" sz="3733" dirty="0" err="1">
                <a:solidFill>
                  <a:schemeClr val="bg1"/>
                </a:solidFill>
                <a:latin typeface="Times New Roman" panose="02020603050405020304" pitchFamily="18" charset="0"/>
                <a:cs typeface="Times New Roman" panose="02020603050405020304" pitchFamily="18" charset="0"/>
              </a:rPr>
              <a:t>câu</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hỏi</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trắc</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nghiệm</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Học</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sinh</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lựa</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chọn</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ngẫu</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nhiên</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một</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hộp</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quà</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và</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trả</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lời</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câu</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hỏi</a:t>
            </a:r>
            <a:r>
              <a:rPr lang="en-US" sz="3733" dirty="0">
                <a:solidFill>
                  <a:schemeClr val="bg1"/>
                </a:solidFill>
                <a:latin typeface="Times New Roman" panose="02020603050405020304" pitchFamily="18" charset="0"/>
                <a:cs typeface="Times New Roman" panose="02020603050405020304" pitchFamily="18" charset="0"/>
              </a:rPr>
              <a:t>.</a:t>
            </a:r>
            <a:br>
              <a:rPr lang="en-US" sz="3733" dirty="0">
                <a:solidFill>
                  <a:schemeClr val="bg1"/>
                </a:solidFill>
                <a:latin typeface="Times New Roman" panose="02020603050405020304" pitchFamily="18" charset="0"/>
                <a:cs typeface="Times New Roman" panose="02020603050405020304" pitchFamily="18" charset="0"/>
              </a:rPr>
            </a:br>
            <a:r>
              <a:rPr lang="en-US" sz="3733" dirty="0">
                <a:solidFill>
                  <a:schemeClr val="bg1"/>
                </a:solidFill>
                <a:latin typeface="Times New Roman" panose="02020603050405020304" pitchFamily="18" charset="0"/>
                <a:cs typeface="Times New Roman" panose="02020603050405020304" pitchFamily="18" charset="0"/>
              </a:rPr>
              <a:t>      - </a:t>
            </a:r>
            <a:r>
              <a:rPr lang="en-US" sz="3733" dirty="0" err="1">
                <a:solidFill>
                  <a:schemeClr val="bg1"/>
                </a:solidFill>
                <a:latin typeface="Times New Roman" panose="02020603050405020304" pitchFamily="18" charset="0"/>
                <a:cs typeface="Times New Roman" panose="02020603050405020304" pitchFamily="18" charset="0"/>
              </a:rPr>
              <a:t>Trả</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lời</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đúng</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câu</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hỏi</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học</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sinh</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được</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nhận</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phần</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quà</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ngẫu</a:t>
            </a:r>
            <a:r>
              <a:rPr lang="en-US" sz="3733" dirty="0">
                <a:solidFill>
                  <a:schemeClr val="bg1"/>
                </a:solidFill>
                <a:latin typeface="Times New Roman" panose="02020603050405020304" pitchFamily="18" charset="0"/>
                <a:cs typeface="Times New Roman" panose="02020603050405020304" pitchFamily="18" charset="0"/>
              </a:rPr>
              <a:t> </a:t>
            </a:r>
            <a:r>
              <a:rPr lang="en-US" sz="3733" dirty="0" err="1">
                <a:solidFill>
                  <a:schemeClr val="bg1"/>
                </a:solidFill>
                <a:latin typeface="Times New Roman" panose="02020603050405020304" pitchFamily="18" charset="0"/>
                <a:cs typeface="Times New Roman" panose="02020603050405020304" pitchFamily="18" charset="0"/>
              </a:rPr>
              <a:t>nhiên</a:t>
            </a:r>
            <a:r>
              <a:rPr lang="en-US" sz="3733" dirty="0">
                <a:solidFill>
                  <a:schemeClr val="bg1"/>
                </a:solidFill>
                <a:latin typeface="Times New Roman" panose="02020603050405020304" pitchFamily="18" charset="0"/>
                <a:cs typeface="Times New Roman" panose="02020603050405020304" pitchFamily="18" charset="0"/>
              </a:rPr>
              <a:t>.</a:t>
            </a:r>
            <a:endParaRPr lang="en-US" sz="3733" dirty="0">
              <a:solidFill>
                <a:schemeClr val="bg1"/>
              </a:solidFill>
              <a:highlight>
                <a:srgbClr val="FFFF00"/>
              </a:highlight>
              <a:latin typeface="Times New Roman" panose="02020603050405020304" pitchFamily="18" charset="0"/>
              <a:cs typeface="Times New Roman" panose="02020603050405020304" pitchFamily="18" charset="0"/>
            </a:endParaRPr>
          </a:p>
        </p:txBody>
      </p:sp>
      <p:sp>
        <p:nvSpPr>
          <p:cNvPr id="5" name="Freeform 10">
            <a:extLst>
              <a:ext uri="{FF2B5EF4-FFF2-40B4-BE49-F238E27FC236}">
                <a16:creationId xmlns:a16="http://schemas.microsoft.com/office/drawing/2014/main" id="{0908B51C-2C13-96C2-263B-D997AB5DBABE}"/>
              </a:ext>
            </a:extLst>
          </p:cNvPr>
          <p:cNvSpPr/>
          <p:nvPr/>
        </p:nvSpPr>
        <p:spPr>
          <a:xfrm>
            <a:off x="1789504" y="3083481"/>
            <a:ext cx="2427033" cy="3301156"/>
          </a:xfrm>
          <a:custGeom>
            <a:avLst/>
            <a:gdLst/>
            <a:ahLst/>
            <a:cxnLst/>
            <a:rect l="l" t="t" r="r" b="b"/>
            <a:pathLst>
              <a:path w="3187639" h="3893300">
                <a:moveTo>
                  <a:pt x="0" y="0"/>
                </a:moveTo>
                <a:lnTo>
                  <a:pt x="3187639" y="0"/>
                </a:lnTo>
                <a:lnTo>
                  <a:pt x="3187639" y="3893300"/>
                </a:lnTo>
                <a:lnTo>
                  <a:pt x="0" y="3893300"/>
                </a:lnTo>
                <a:lnTo>
                  <a:pt x="0" y="0"/>
                </a:lnTo>
                <a:close/>
              </a:path>
            </a:pathLst>
          </a:custGeom>
          <a:blipFill>
            <a:blip r:embed="rId5"/>
            <a:stretch>
              <a:fillRect/>
            </a:stretch>
          </a:blipFill>
        </p:spPr>
      </p:sp>
      <p:pic>
        <p:nvPicPr>
          <p:cNvPr id="6" name="Picture 7">
            <a:extLst>
              <a:ext uri="{FF2B5EF4-FFF2-40B4-BE49-F238E27FC236}">
                <a16:creationId xmlns:a16="http://schemas.microsoft.com/office/drawing/2014/main" id="{F99300F3-51D1-AA97-E347-E0F03DB54112}"/>
              </a:ext>
            </a:extLst>
          </p:cNvPr>
          <p:cNvPicPr>
            <a:picLocks noChangeAspect="1"/>
          </p:cNvPicPr>
          <p:nvPr/>
        </p:nvPicPr>
        <p:blipFill>
          <a:blip r:embed="rId6"/>
          <a:srcRect/>
          <a:stretch>
            <a:fillRect/>
          </a:stretch>
        </p:blipFill>
        <p:spPr>
          <a:xfrm rot="-2440081">
            <a:off x="-158195" y="-250719"/>
            <a:ext cx="2290425" cy="2279435"/>
          </a:xfrm>
          <a:prstGeom prst="rect">
            <a:avLst/>
          </a:prstGeom>
        </p:spPr>
      </p:pic>
      <p:sp>
        <p:nvSpPr>
          <p:cNvPr id="3" name="Slide Number Placeholder 2">
            <a:extLst>
              <a:ext uri="{FF2B5EF4-FFF2-40B4-BE49-F238E27FC236}">
                <a16:creationId xmlns:a16="http://schemas.microsoft.com/office/drawing/2014/main" id="{8A25D9A4-BE43-1FDE-9CC5-D96B46221EB6}"/>
              </a:ext>
            </a:extLst>
          </p:cNvPr>
          <p:cNvSpPr>
            <a:spLocks noGrp="1"/>
          </p:cNvSpPr>
          <p:nvPr>
            <p:ph type="sldNum" sz="quarter" idx="12"/>
          </p:nvPr>
        </p:nvSpPr>
        <p:spPr/>
        <p:txBody>
          <a:bodyPr/>
          <a:lstStyle/>
          <a:p>
            <a:fld id="{B86E1D2B-0CA4-49DE-8ACE-2DF230ACA4E4}" type="slidenum">
              <a:rPr lang="en-US" smtClean="0"/>
              <a:t>6</a:t>
            </a:fld>
            <a:endParaRPr lang="en-US" dirty="0"/>
          </a:p>
        </p:txBody>
      </p:sp>
    </p:spTree>
    <p:extLst>
      <p:ext uri="{BB962C8B-B14F-4D97-AF65-F5344CB8AC3E}">
        <p14:creationId xmlns:p14="http://schemas.microsoft.com/office/powerpoint/2010/main" val="3588382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3" action="ppaction://hlinksldjump"/>
            <a:extLst>
              <a:ext uri="{FF2B5EF4-FFF2-40B4-BE49-F238E27FC236}">
                <a16:creationId xmlns:a16="http://schemas.microsoft.com/office/drawing/2014/main" id="{681F100A-B5FF-3CCE-6DC3-5136F211B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7" y="0"/>
            <a:ext cx="3245344" cy="3245344"/>
          </a:xfrm>
          <a:prstGeom prst="rect">
            <a:avLst/>
          </a:prstGeom>
        </p:spPr>
      </p:pic>
      <p:pic>
        <p:nvPicPr>
          <p:cNvPr id="4" name="Picture 3">
            <a:hlinkClick r:id="rId5" action="ppaction://hlinksldjump"/>
            <a:extLst>
              <a:ext uri="{FF2B5EF4-FFF2-40B4-BE49-F238E27FC236}">
                <a16:creationId xmlns:a16="http://schemas.microsoft.com/office/drawing/2014/main" id="{E18B5F60-EAC6-A259-6A52-A644ED1C6D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09" y="-468176"/>
            <a:ext cx="3705981" cy="3541445"/>
          </a:xfrm>
          <a:prstGeom prst="rect">
            <a:avLst/>
          </a:prstGeom>
        </p:spPr>
      </p:pic>
      <p:sp>
        <p:nvSpPr>
          <p:cNvPr id="12" name="Rectangle: Rounded Corners 11">
            <a:extLst>
              <a:ext uri="{FF2B5EF4-FFF2-40B4-BE49-F238E27FC236}">
                <a16:creationId xmlns:a16="http://schemas.microsoft.com/office/drawing/2014/main" id="{A1AA527B-EBB4-9F09-CDBE-2ABBC9A3758C}"/>
              </a:ext>
            </a:extLst>
          </p:cNvPr>
          <p:cNvSpPr/>
          <p:nvPr/>
        </p:nvSpPr>
        <p:spPr>
          <a:xfrm>
            <a:off x="2593136" y="1376499"/>
            <a:ext cx="6387008" cy="266386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Slide Number Placeholder 1">
            <a:extLst>
              <a:ext uri="{FF2B5EF4-FFF2-40B4-BE49-F238E27FC236}">
                <a16:creationId xmlns:a16="http://schemas.microsoft.com/office/drawing/2014/main" id="{D4DA8017-3875-35B7-F537-7A2E6654035D}"/>
              </a:ext>
            </a:extLst>
          </p:cNvPr>
          <p:cNvSpPr>
            <a:spLocks noGrp="1"/>
          </p:cNvSpPr>
          <p:nvPr>
            <p:ph type="sldNum" sz="quarter" idx="12"/>
          </p:nvPr>
        </p:nvSpPr>
        <p:spPr/>
        <p:txBody>
          <a:bodyPr/>
          <a:lstStyle/>
          <a:p>
            <a:fld id="{B86E1D2B-0CA4-49DE-8ACE-2DF230ACA4E4}" type="slidenum">
              <a:rPr lang="en-US" smtClean="0"/>
              <a:t>7</a:t>
            </a:fld>
            <a:endParaRPr lang="en-US"/>
          </a:p>
        </p:txBody>
      </p:sp>
      <p:pic>
        <p:nvPicPr>
          <p:cNvPr id="5" name="Picture 4">
            <a:hlinkClick r:id="rId7" action="ppaction://hlinksldjump"/>
            <a:extLst>
              <a:ext uri="{FF2B5EF4-FFF2-40B4-BE49-F238E27FC236}">
                <a16:creationId xmlns:a16="http://schemas.microsoft.com/office/drawing/2014/main" id="{619F3579-A93C-C072-5047-E92224EACC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876" y="3692452"/>
            <a:ext cx="2943015" cy="2911969"/>
          </a:xfrm>
          <a:prstGeom prst="rect">
            <a:avLst/>
          </a:prstGeom>
        </p:spPr>
      </p:pic>
      <p:pic>
        <p:nvPicPr>
          <p:cNvPr id="6" name="Picture 5">
            <a:hlinkClick r:id="rId9" action="ppaction://hlinksldjump"/>
            <a:extLst>
              <a:ext uri="{FF2B5EF4-FFF2-40B4-BE49-F238E27FC236}">
                <a16:creationId xmlns:a16="http://schemas.microsoft.com/office/drawing/2014/main" id="{03388EFC-75D8-3292-FB28-5442AADF65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8765" y="2956936"/>
            <a:ext cx="3087180" cy="3961772"/>
          </a:xfrm>
          <a:prstGeom prst="rect">
            <a:avLst/>
          </a:prstGeom>
        </p:spPr>
      </p:pic>
      <p:sp>
        <p:nvSpPr>
          <p:cNvPr id="8" name="TextBox 7">
            <a:extLst>
              <a:ext uri="{FF2B5EF4-FFF2-40B4-BE49-F238E27FC236}">
                <a16:creationId xmlns:a16="http://schemas.microsoft.com/office/drawing/2014/main" id="{D618E98B-B35A-C23E-E042-B54D145A784E}"/>
              </a:ext>
            </a:extLst>
          </p:cNvPr>
          <p:cNvSpPr txBox="1"/>
          <p:nvPr/>
        </p:nvSpPr>
        <p:spPr>
          <a:xfrm>
            <a:off x="3048000" y="3179150"/>
            <a:ext cx="6096000" cy="461665"/>
          </a:xfrm>
          <a:prstGeom prst="rect">
            <a:avLst/>
          </a:prstGeom>
          <a:noFill/>
        </p:spPr>
        <p:txBody>
          <a:bodyPr wrap="square">
            <a:spAutoFit/>
          </a:bodyPr>
          <a:lstStyle/>
          <a:p>
            <a:endParaRPr lang="en-US" sz="2400" dirty="0"/>
          </a:p>
        </p:txBody>
      </p:sp>
      <p:sp>
        <p:nvSpPr>
          <p:cNvPr id="10" name="Slide Number Placeholder 3">
            <a:extLst>
              <a:ext uri="{FF2B5EF4-FFF2-40B4-BE49-F238E27FC236}">
                <a16:creationId xmlns:a16="http://schemas.microsoft.com/office/drawing/2014/main" id="{088B4A65-E5C0-D382-05DB-918406E13958}"/>
              </a:ext>
            </a:extLst>
          </p:cNvPr>
          <p:cNvSpPr txBox="1">
            <a:spLocks/>
          </p:cNvSpPr>
          <p:nvPr/>
        </p:nvSpPr>
        <p:spPr>
          <a:xfrm>
            <a:off x="8737600" y="6356351"/>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sp>
        <p:nvSpPr>
          <p:cNvPr id="11" name="TextBox 10">
            <a:extLst>
              <a:ext uri="{FF2B5EF4-FFF2-40B4-BE49-F238E27FC236}">
                <a16:creationId xmlns:a16="http://schemas.microsoft.com/office/drawing/2014/main" id="{0B0153D1-5D73-E825-7AD6-1E447C35FE9A}"/>
              </a:ext>
            </a:extLst>
          </p:cNvPr>
          <p:cNvSpPr txBox="1"/>
          <p:nvPr/>
        </p:nvSpPr>
        <p:spPr>
          <a:xfrm>
            <a:off x="2658868" y="1582613"/>
            <a:ext cx="6154056" cy="2308324"/>
          </a:xfrm>
          <a:prstGeom prst="rect">
            <a:avLst/>
          </a:prstGeom>
          <a:noFill/>
        </p:spPr>
        <p:txBody>
          <a:bodyPr wrap="square">
            <a:spAutoFit/>
          </a:bodyPr>
          <a:lstStyle/>
          <a:p>
            <a:pPr algn="ctr"/>
            <a:r>
              <a:rPr lang="en-US" sz="7200" b="1" dirty="0">
                <a:solidFill>
                  <a:schemeClr val="tx2">
                    <a:lumMod val="50000"/>
                  </a:schemeClr>
                </a:solidFill>
                <a:latin typeface="+mj-lt"/>
                <a:ea typeface="Calibri" panose="020F0502020204030204" pitchFamily="34" charset="0"/>
              </a:rPr>
              <a:t> </a:t>
            </a:r>
            <a:r>
              <a:rPr lang="en-US" sz="7200" b="1" dirty="0">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rPr>
              <a:t>HỘP QUÀ</a:t>
            </a:r>
          </a:p>
          <a:p>
            <a:pPr algn="ctr"/>
            <a:r>
              <a:rPr lang="en-US" sz="7200" b="1" dirty="0">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rPr>
              <a:t> BÍ MẬT</a:t>
            </a:r>
            <a:endParaRPr lang="en-US" sz="72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3" name="Picture 2">
            <a:hlinkClick r:id="rId11" action="ppaction://hlinksldjump"/>
            <a:extLst>
              <a:ext uri="{FF2B5EF4-FFF2-40B4-BE49-F238E27FC236}">
                <a16:creationId xmlns:a16="http://schemas.microsoft.com/office/drawing/2014/main" id="{9E716D35-0531-513F-0FE8-1BB17DDE1BE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8819"/>
          <a:stretch/>
        </p:blipFill>
        <p:spPr>
          <a:xfrm>
            <a:off x="2593136" y="2323104"/>
            <a:ext cx="1267664" cy="1267664"/>
          </a:xfrm>
          <a:prstGeom prst="rect">
            <a:avLst/>
          </a:prstGeom>
        </p:spPr>
      </p:pic>
      <p:pic>
        <p:nvPicPr>
          <p:cNvPr id="7" name="Picture 6">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6250" b="97917" l="1471" r="94608"/>
                    </a14:imgEffect>
                  </a14:imgLayer>
                </a14:imgProps>
              </a:ext>
            </a:extLst>
          </a:blip>
          <a:stretch>
            <a:fillRect/>
          </a:stretch>
        </p:blipFill>
        <p:spPr>
          <a:xfrm>
            <a:off x="4256081" y="3662766"/>
            <a:ext cx="3599445" cy="3387713"/>
          </a:xfrm>
          <a:prstGeom prst="rect">
            <a:avLst/>
          </a:prstGeom>
        </p:spPr>
      </p:pic>
    </p:spTree>
    <p:extLst>
      <p:ext uri="{BB962C8B-B14F-4D97-AF65-F5344CB8AC3E}">
        <p14:creationId xmlns:p14="http://schemas.microsoft.com/office/powerpoint/2010/main" val="42463652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300" fill="hold">
                                          <p:stCondLst>
                                            <p:cond delay="0"/>
                                          </p:stCondLst>
                                        </p:cTn>
                                        <p:tgtEl>
                                          <p:spTgt spid="4"/>
                                        </p:tgtEl>
                                        <p:attrNameLst>
                                          <p:attrName>r</p:attrName>
                                        </p:attrNameLst>
                                      </p:cBhvr>
                                    </p:animRot>
                                    <p:animRot by="-240000">
                                      <p:cBhvr>
                                        <p:cTn id="15" dur="600" fill="hold">
                                          <p:stCondLst>
                                            <p:cond delay="600"/>
                                          </p:stCondLst>
                                        </p:cTn>
                                        <p:tgtEl>
                                          <p:spTgt spid="4"/>
                                        </p:tgtEl>
                                        <p:attrNameLst>
                                          <p:attrName>r</p:attrName>
                                        </p:attrNameLst>
                                      </p:cBhvr>
                                    </p:animRot>
                                    <p:animRot by="240000">
                                      <p:cBhvr>
                                        <p:cTn id="16" dur="600" fill="hold">
                                          <p:stCondLst>
                                            <p:cond delay="1200"/>
                                          </p:stCondLst>
                                        </p:cTn>
                                        <p:tgtEl>
                                          <p:spTgt spid="4"/>
                                        </p:tgtEl>
                                        <p:attrNameLst>
                                          <p:attrName>r</p:attrName>
                                        </p:attrNameLst>
                                      </p:cBhvr>
                                    </p:animRot>
                                    <p:animRot by="-240000">
                                      <p:cBhvr>
                                        <p:cTn id="17" dur="600" fill="hold">
                                          <p:stCondLst>
                                            <p:cond delay="1800"/>
                                          </p:stCondLst>
                                        </p:cTn>
                                        <p:tgtEl>
                                          <p:spTgt spid="4"/>
                                        </p:tgtEl>
                                        <p:attrNameLst>
                                          <p:attrName>r</p:attrName>
                                        </p:attrNameLst>
                                      </p:cBhvr>
                                    </p:animRot>
                                    <p:animRot by="120000">
                                      <p:cBhvr>
                                        <p:cTn id="18" dur="600" fill="hold">
                                          <p:stCondLst>
                                            <p:cond delay="2400"/>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300" fill="hold">
                                          <p:stCondLst>
                                            <p:cond delay="0"/>
                                          </p:stCondLst>
                                        </p:cTn>
                                        <p:tgtEl>
                                          <p:spTgt spid="5"/>
                                        </p:tgtEl>
                                        <p:attrNameLst>
                                          <p:attrName>r</p:attrName>
                                        </p:attrNameLst>
                                      </p:cBhvr>
                                    </p:animRot>
                                    <p:animRot by="-240000">
                                      <p:cBhvr>
                                        <p:cTn id="23" dur="600" fill="hold">
                                          <p:stCondLst>
                                            <p:cond delay="600"/>
                                          </p:stCondLst>
                                        </p:cTn>
                                        <p:tgtEl>
                                          <p:spTgt spid="5"/>
                                        </p:tgtEl>
                                        <p:attrNameLst>
                                          <p:attrName>r</p:attrName>
                                        </p:attrNameLst>
                                      </p:cBhvr>
                                    </p:animRot>
                                    <p:animRot by="240000">
                                      <p:cBhvr>
                                        <p:cTn id="24" dur="600" fill="hold">
                                          <p:stCondLst>
                                            <p:cond delay="1200"/>
                                          </p:stCondLst>
                                        </p:cTn>
                                        <p:tgtEl>
                                          <p:spTgt spid="5"/>
                                        </p:tgtEl>
                                        <p:attrNameLst>
                                          <p:attrName>r</p:attrName>
                                        </p:attrNameLst>
                                      </p:cBhvr>
                                    </p:animRot>
                                    <p:animRot by="-240000">
                                      <p:cBhvr>
                                        <p:cTn id="25" dur="600" fill="hold">
                                          <p:stCondLst>
                                            <p:cond delay="1800"/>
                                          </p:stCondLst>
                                        </p:cTn>
                                        <p:tgtEl>
                                          <p:spTgt spid="5"/>
                                        </p:tgtEl>
                                        <p:attrNameLst>
                                          <p:attrName>r</p:attrName>
                                        </p:attrNameLst>
                                      </p:cBhvr>
                                    </p:animRot>
                                    <p:animRot by="120000">
                                      <p:cBhvr>
                                        <p:cTn id="26" dur="600" fill="hold">
                                          <p:stCondLst>
                                            <p:cond delay="2400"/>
                                          </p:stCondLst>
                                        </p:cTn>
                                        <p:tgtEl>
                                          <p:spTgt spid="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300" fill="hold">
                                          <p:stCondLst>
                                            <p:cond delay="0"/>
                                          </p:stCondLst>
                                        </p:cTn>
                                        <p:tgtEl>
                                          <p:spTgt spid="6"/>
                                        </p:tgtEl>
                                        <p:attrNameLst>
                                          <p:attrName>r</p:attrName>
                                        </p:attrNameLst>
                                      </p:cBhvr>
                                    </p:animRot>
                                    <p:animRot by="-240000">
                                      <p:cBhvr>
                                        <p:cTn id="31" dur="600" fill="hold">
                                          <p:stCondLst>
                                            <p:cond delay="600"/>
                                          </p:stCondLst>
                                        </p:cTn>
                                        <p:tgtEl>
                                          <p:spTgt spid="6"/>
                                        </p:tgtEl>
                                        <p:attrNameLst>
                                          <p:attrName>r</p:attrName>
                                        </p:attrNameLst>
                                      </p:cBhvr>
                                    </p:animRot>
                                    <p:animRot by="240000">
                                      <p:cBhvr>
                                        <p:cTn id="32" dur="600" fill="hold">
                                          <p:stCondLst>
                                            <p:cond delay="1200"/>
                                          </p:stCondLst>
                                        </p:cTn>
                                        <p:tgtEl>
                                          <p:spTgt spid="6"/>
                                        </p:tgtEl>
                                        <p:attrNameLst>
                                          <p:attrName>r</p:attrName>
                                        </p:attrNameLst>
                                      </p:cBhvr>
                                    </p:animRot>
                                    <p:animRot by="-240000">
                                      <p:cBhvr>
                                        <p:cTn id="33" dur="600" fill="hold">
                                          <p:stCondLst>
                                            <p:cond delay="1800"/>
                                          </p:stCondLst>
                                        </p:cTn>
                                        <p:tgtEl>
                                          <p:spTgt spid="6"/>
                                        </p:tgtEl>
                                        <p:attrNameLst>
                                          <p:attrName>r</p:attrName>
                                        </p:attrNameLst>
                                      </p:cBhvr>
                                    </p:animRot>
                                    <p:animRot by="120000">
                                      <p:cBhvr>
                                        <p:cTn id="34"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6" presetClass="exit" presetSubtype="21" fill="hold" nodeType="clickEffect">
                                  <p:stCondLst>
                                    <p:cond delay="0"/>
                                  </p:stCondLst>
                                  <p:childTnLst>
                                    <p:animEffect transition="out" filter="barn(inVertical)">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6" presetClass="exit" presetSubtype="21" fill="hold" nodeType="clickEffect">
                                  <p:stCondLst>
                                    <p:cond delay="0"/>
                                  </p:stCondLst>
                                  <p:childTnLst>
                                    <p:animEffect transition="out" filter="barn(inVertical)">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6" presetClass="exit" presetSubtype="21" fill="hold" nodeType="clickEffect">
                                  <p:stCondLst>
                                    <p:cond delay="0"/>
                                  </p:stCondLst>
                                  <p:childTnLst>
                                    <p:animEffect transition="out" filter="barn(inVertical)">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21" presetClass="exit" presetSubtype="1" fill="hold" nodeType="clickEffect">
                                  <p:stCondLst>
                                    <p:cond delay="0"/>
                                  </p:stCondLst>
                                  <p:childTnLst>
                                    <p:animEffect transition="out" filter="wheel(1)">
                                      <p:cBhvr>
                                        <p:cTn id="63" dur="2000"/>
                                        <p:tgtEl>
                                          <p:spTgt spid="7"/>
                                        </p:tgtEl>
                                      </p:cBhvr>
                                    </p:animEffect>
                                    <p:set>
                                      <p:cBhvr>
                                        <p:cTn id="64"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40D6E72-F0FB-DA89-64CF-F6812AA1A3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806053" y="6757467"/>
            <a:ext cx="2171700" cy="1371600"/>
          </a:xfrm>
          <a:prstGeom prst="rect">
            <a:avLst/>
          </a:prstGeom>
        </p:spPr>
      </p:pic>
      <p:pic>
        <p:nvPicPr>
          <p:cNvPr id="4" name="Graphic 3">
            <a:extLst>
              <a:ext uri="{FF2B5EF4-FFF2-40B4-BE49-F238E27FC236}">
                <a16:creationId xmlns:a16="http://schemas.microsoft.com/office/drawing/2014/main" id="{C5834697-B849-11E3-993B-6CD78C08DC9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1200" y="-543115"/>
            <a:ext cx="2032000" cy="1295400"/>
          </a:xfrm>
          <a:prstGeom prst="rect">
            <a:avLst/>
          </a:prstGeom>
        </p:spPr>
      </p:pic>
      <p:grpSp>
        <p:nvGrpSpPr>
          <p:cNvPr id="5" name="Group 4">
            <a:extLst>
              <a:ext uri="{FF2B5EF4-FFF2-40B4-BE49-F238E27FC236}">
                <a16:creationId xmlns:a16="http://schemas.microsoft.com/office/drawing/2014/main" id="{59059D04-230E-25C0-F7AB-0027CF8CC0E3}"/>
              </a:ext>
            </a:extLst>
          </p:cNvPr>
          <p:cNvGrpSpPr/>
          <p:nvPr/>
        </p:nvGrpSpPr>
        <p:grpSpPr>
          <a:xfrm>
            <a:off x="13817600" y="-66919"/>
            <a:ext cx="5854699" cy="2967048"/>
            <a:chOff x="7800976" y="1924071"/>
            <a:chExt cx="4391024" cy="2225286"/>
          </a:xfrm>
          <a:solidFill>
            <a:schemeClr val="accent1">
              <a:lumMod val="60000"/>
              <a:lumOff val="40000"/>
            </a:schemeClr>
          </a:solidFill>
        </p:grpSpPr>
        <p:pic>
          <p:nvPicPr>
            <p:cNvPr id="6" name="Graphic 5">
              <a:extLst>
                <a:ext uri="{FF2B5EF4-FFF2-40B4-BE49-F238E27FC236}">
                  <a16:creationId xmlns:a16="http://schemas.microsoft.com/office/drawing/2014/main" id="{4238E78F-A353-986C-9273-C6642E93024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00976" y="1924071"/>
              <a:ext cx="4391024" cy="2225286"/>
            </a:xfrm>
            <a:prstGeom prst="rect">
              <a:avLst/>
            </a:prstGeom>
          </p:spPr>
        </p:pic>
        <p:pic>
          <p:nvPicPr>
            <p:cNvPr id="7" name="Graphic 6">
              <a:extLst>
                <a:ext uri="{FF2B5EF4-FFF2-40B4-BE49-F238E27FC236}">
                  <a16:creationId xmlns:a16="http://schemas.microsoft.com/office/drawing/2014/main" id="{19011A3C-740F-F4AC-844F-DC2B60A6A5A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30416" y="2371302"/>
              <a:ext cx="1590675" cy="904875"/>
            </a:xfrm>
            <a:prstGeom prst="rect">
              <a:avLst/>
            </a:prstGeom>
          </p:spPr>
        </p:pic>
      </p:grpSp>
      <p:sp>
        <p:nvSpPr>
          <p:cNvPr id="8" name="đáp an đúng">
            <a:extLst>
              <a:ext uri="{FF2B5EF4-FFF2-40B4-BE49-F238E27FC236}">
                <a16:creationId xmlns:a16="http://schemas.microsoft.com/office/drawing/2014/main" id="{FE5E426E-A613-DB4C-AAE4-B06E560FF320}"/>
              </a:ext>
            </a:extLst>
          </p:cNvPr>
          <p:cNvSpPr/>
          <p:nvPr/>
        </p:nvSpPr>
        <p:spPr>
          <a:xfrm>
            <a:off x="5979201" y="3918848"/>
            <a:ext cx="2958284" cy="98063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733" b="1" dirty="0">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     </a:t>
            </a:r>
            <a:r>
              <a:rPr lang="en-US" sz="3200" b="1" dirty="0">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B.</a:t>
            </a:r>
            <a:r>
              <a:rPr lang="en-US" sz="3200" dirty="0">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Hình</a:t>
            </a:r>
            <a:r>
              <a:rPr lang="en-US" sz="3200" dirty="0">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 3</a:t>
            </a:r>
          </a:p>
        </p:txBody>
      </p:sp>
      <p:sp>
        <p:nvSpPr>
          <p:cNvPr id="9" name="DapAnSai1">
            <a:extLst>
              <a:ext uri="{FF2B5EF4-FFF2-40B4-BE49-F238E27FC236}">
                <a16:creationId xmlns:a16="http://schemas.microsoft.com/office/drawing/2014/main" id="{A4BD39C5-4544-66B9-C452-89FF629C4C32}"/>
              </a:ext>
            </a:extLst>
          </p:cNvPr>
          <p:cNvSpPr/>
          <p:nvPr/>
        </p:nvSpPr>
        <p:spPr>
          <a:xfrm>
            <a:off x="1743279" y="3947876"/>
            <a:ext cx="3133519" cy="98063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       A. </a:t>
            </a:r>
            <a:r>
              <a:rPr lang="en-US" sz="3200" dirty="0" err="1">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Hình</a:t>
            </a:r>
            <a:r>
              <a:rPr lang="en-US" sz="3200" dirty="0">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 1</a:t>
            </a:r>
          </a:p>
        </p:txBody>
      </p:sp>
      <p:sp>
        <p:nvSpPr>
          <p:cNvPr id="10" name="DapAnSai3">
            <a:extLst>
              <a:ext uri="{FF2B5EF4-FFF2-40B4-BE49-F238E27FC236}">
                <a16:creationId xmlns:a16="http://schemas.microsoft.com/office/drawing/2014/main" id="{2E0B5C74-70D1-75C7-B700-132B5D619EBF}"/>
              </a:ext>
            </a:extLst>
          </p:cNvPr>
          <p:cNvSpPr/>
          <p:nvPr/>
        </p:nvSpPr>
        <p:spPr>
          <a:xfrm>
            <a:off x="1743278" y="5511196"/>
            <a:ext cx="3133519" cy="10251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733"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       </a:t>
            </a:r>
            <a:r>
              <a:rPr lang="en-US" sz="3200" b="1"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2</a:t>
            </a:r>
            <a:endParaRPr lang="en-US" sz="3200" dirty="0">
              <a:solidFill>
                <a:schemeClr val="tx1"/>
              </a:solidFill>
              <a:latin typeface="Times New Roman" panose="02020603050405020304" pitchFamily="18" charset="0"/>
              <a:ea typeface="#9Slide03 Source Sans Pro" panose="020B0503030403020204" pitchFamily="34" charset="0"/>
              <a:cs typeface="Times New Roman" panose="02020603050405020304" pitchFamily="18" charset="0"/>
            </a:endParaRPr>
          </a:p>
        </p:txBody>
      </p:sp>
      <p:sp>
        <p:nvSpPr>
          <p:cNvPr id="12" name="DapAnSai4">
            <a:extLst>
              <a:ext uri="{FF2B5EF4-FFF2-40B4-BE49-F238E27FC236}">
                <a16:creationId xmlns:a16="http://schemas.microsoft.com/office/drawing/2014/main" id="{DD1B1099-2D61-811D-0566-8F4BCF8034F1}"/>
              </a:ext>
            </a:extLst>
          </p:cNvPr>
          <p:cNvSpPr/>
          <p:nvPr/>
        </p:nvSpPr>
        <p:spPr>
          <a:xfrm>
            <a:off x="6010873" y="5500906"/>
            <a:ext cx="2912097" cy="10251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     D. </a:t>
            </a:r>
            <a:r>
              <a:rPr lang="en-US" sz="3200" dirty="0" err="1">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Hình</a:t>
            </a:r>
            <a:r>
              <a:rPr lang="en-US" sz="3200" dirty="0">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rPr>
              <a:t> 4</a:t>
            </a:r>
            <a:endParaRPr lang="en-US" sz="3200" i="1" dirty="0">
              <a:solidFill>
                <a:prstClr val="black"/>
              </a:solidFill>
              <a:latin typeface="Times New Roman" panose="02020603050405020304" pitchFamily="18" charset="0"/>
              <a:ea typeface="#9Slide03 Source Sans Pro" panose="020B0503030403020204" pitchFamily="34" charset="0"/>
              <a:cs typeface="Times New Roman" panose="02020603050405020304" pitchFamily="18" charset="0"/>
            </a:endParaRPr>
          </a:p>
        </p:txBody>
      </p:sp>
      <p:pic>
        <p:nvPicPr>
          <p:cNvPr id="15" name="Graphic 14">
            <a:extLst>
              <a:ext uri="{FF2B5EF4-FFF2-40B4-BE49-F238E27FC236}">
                <a16:creationId xmlns:a16="http://schemas.microsoft.com/office/drawing/2014/main" id="{9D487838-1D54-9E73-800F-3C142429E7B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940800" y="8026400"/>
            <a:ext cx="279400" cy="279400"/>
          </a:xfrm>
          <a:prstGeom prst="rect">
            <a:avLst/>
          </a:prstGeom>
        </p:spPr>
      </p:pic>
      <p:pic>
        <p:nvPicPr>
          <p:cNvPr id="16" name="Graphic 15">
            <a:extLst>
              <a:ext uri="{FF2B5EF4-FFF2-40B4-BE49-F238E27FC236}">
                <a16:creationId xmlns:a16="http://schemas.microsoft.com/office/drawing/2014/main" id="{2529A0E1-BD0B-104E-E104-2640004F929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128000" y="8369300"/>
            <a:ext cx="374064" cy="374064"/>
          </a:xfrm>
          <a:prstGeom prst="rect">
            <a:avLst/>
          </a:prstGeom>
        </p:spPr>
      </p:pic>
      <p:pic>
        <p:nvPicPr>
          <p:cNvPr id="17" name="Graphic 16">
            <a:extLst>
              <a:ext uri="{FF2B5EF4-FFF2-40B4-BE49-F238E27FC236}">
                <a16:creationId xmlns:a16="http://schemas.microsoft.com/office/drawing/2014/main" id="{5C64682D-47A2-B265-E388-681F3D4707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482617" y="8026400"/>
            <a:ext cx="374064" cy="374064"/>
          </a:xfrm>
          <a:prstGeom prst="rect">
            <a:avLst/>
          </a:prstGeom>
        </p:spPr>
      </p:pic>
      <p:pic>
        <p:nvPicPr>
          <p:cNvPr id="18" name="Graphic 17">
            <a:extLst>
              <a:ext uri="{FF2B5EF4-FFF2-40B4-BE49-F238E27FC236}">
                <a16:creationId xmlns:a16="http://schemas.microsoft.com/office/drawing/2014/main" id="{EA1B5C23-E099-685B-320C-81BA9A9957D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5488236" y="6105028"/>
            <a:ext cx="374064" cy="374064"/>
          </a:xfrm>
          <a:prstGeom prst="rect">
            <a:avLst/>
          </a:prstGeom>
        </p:spPr>
      </p:pic>
      <p:pic>
        <p:nvPicPr>
          <p:cNvPr id="19" name="Graphic 18">
            <a:extLst>
              <a:ext uri="{FF2B5EF4-FFF2-40B4-BE49-F238E27FC236}">
                <a16:creationId xmlns:a16="http://schemas.microsoft.com/office/drawing/2014/main" id="{F5238DAD-0EC1-ED1E-BDE6-5F901B7EBC6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2925377" y="5735389"/>
            <a:ext cx="279400" cy="279400"/>
          </a:xfrm>
          <a:prstGeom prst="rect">
            <a:avLst/>
          </a:prstGeom>
        </p:spPr>
      </p:pic>
      <p:pic>
        <p:nvPicPr>
          <p:cNvPr id="20" name="Graphic 19">
            <a:extLst>
              <a:ext uri="{FF2B5EF4-FFF2-40B4-BE49-F238E27FC236}">
                <a16:creationId xmlns:a16="http://schemas.microsoft.com/office/drawing/2014/main" id="{A3D6E1FA-EBA3-2665-3BD4-B244B93C4F7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915149" y="5810185"/>
            <a:ext cx="279400" cy="279400"/>
          </a:xfrm>
          <a:prstGeom prst="rect">
            <a:avLst/>
          </a:prstGeom>
        </p:spPr>
      </p:pic>
      <p:sp>
        <p:nvSpPr>
          <p:cNvPr id="25" name="Freeform 19">
            <a:extLst>
              <a:ext uri="{FF2B5EF4-FFF2-40B4-BE49-F238E27FC236}">
                <a16:creationId xmlns:a16="http://schemas.microsoft.com/office/drawing/2014/main" id="{3F76E152-B9FA-C0F2-0BF7-FF2F6B56F4DA}"/>
              </a:ext>
            </a:extLst>
          </p:cNvPr>
          <p:cNvSpPr/>
          <p:nvPr/>
        </p:nvSpPr>
        <p:spPr>
          <a:xfrm>
            <a:off x="9131638" y="4538749"/>
            <a:ext cx="3164901" cy="2342237"/>
          </a:xfrm>
          <a:custGeom>
            <a:avLst/>
            <a:gdLst/>
            <a:ahLst/>
            <a:cxnLst/>
            <a:rect l="l" t="t" r="r" b="b"/>
            <a:pathLst>
              <a:path w="5762172" h="3839047">
                <a:moveTo>
                  <a:pt x="0" y="0"/>
                </a:moveTo>
                <a:lnTo>
                  <a:pt x="5762173" y="0"/>
                </a:lnTo>
                <a:lnTo>
                  <a:pt x="5762173" y="3839047"/>
                </a:lnTo>
                <a:lnTo>
                  <a:pt x="0" y="3839047"/>
                </a:lnTo>
                <a:lnTo>
                  <a:pt x="0" y="0"/>
                </a:lnTo>
                <a:close/>
              </a:path>
            </a:pathLst>
          </a:custGeom>
          <a:blipFill>
            <a:blip r:embed="rId13"/>
            <a:stretch>
              <a:fillRect/>
            </a:stretch>
          </a:blipFill>
        </p:spPr>
        <p:txBody>
          <a:bodyPr/>
          <a:lstStyle/>
          <a:p>
            <a:endParaRPr lang="en-US" sz="2400"/>
          </a:p>
        </p:txBody>
      </p:sp>
      <p:sp>
        <p:nvSpPr>
          <p:cNvPr id="11" name="Slide Number Placeholder 10">
            <a:extLst>
              <a:ext uri="{FF2B5EF4-FFF2-40B4-BE49-F238E27FC236}">
                <a16:creationId xmlns:a16="http://schemas.microsoft.com/office/drawing/2014/main" id="{C83B0053-8831-A4CF-CB79-8AB9D9038448}"/>
              </a:ext>
            </a:extLst>
          </p:cNvPr>
          <p:cNvSpPr>
            <a:spLocks noGrp="1"/>
          </p:cNvSpPr>
          <p:nvPr>
            <p:ph type="sldNum" sz="quarter" idx="12"/>
          </p:nvPr>
        </p:nvSpPr>
        <p:spPr/>
        <p:txBody>
          <a:bodyPr/>
          <a:lstStyle/>
          <a:p>
            <a:fld id="{B86E1D2B-0CA4-49DE-8ACE-2DF230ACA4E4}" type="slidenum">
              <a:rPr lang="en-US" smtClean="0"/>
              <a:t>8</a:t>
            </a:fld>
            <a:endParaRPr lang="en-US"/>
          </a:p>
        </p:txBody>
      </p:sp>
      <p:pic>
        <p:nvPicPr>
          <p:cNvPr id="30" name="Picture 29">
            <a:extLst>
              <a:ext uri="{FF2B5EF4-FFF2-40B4-BE49-F238E27FC236}">
                <a16:creationId xmlns:a16="http://schemas.microsoft.com/office/drawing/2014/main" id="{DA81F4C2-82BB-FA86-0663-933EC93F941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9318" t="47347" r="46266" b="9260"/>
          <a:stretch/>
        </p:blipFill>
        <p:spPr>
          <a:xfrm>
            <a:off x="5823744" y="4041309"/>
            <a:ext cx="1157707" cy="796737"/>
          </a:xfrm>
          <a:prstGeom prst="rect">
            <a:avLst/>
          </a:prstGeom>
        </p:spPr>
      </p:pic>
      <p:pic>
        <p:nvPicPr>
          <p:cNvPr id="32" name="Picture 31">
            <a:extLst>
              <a:ext uri="{FF2B5EF4-FFF2-40B4-BE49-F238E27FC236}">
                <a16:creationId xmlns:a16="http://schemas.microsoft.com/office/drawing/2014/main" id="{3310C4A7-7C56-2842-6D02-93B32A9CE1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6528" t="50000"/>
          <a:stretch/>
        </p:blipFill>
        <p:spPr>
          <a:xfrm>
            <a:off x="1905151" y="4136573"/>
            <a:ext cx="884758" cy="827315"/>
          </a:xfrm>
          <a:prstGeom prst="rect">
            <a:avLst/>
          </a:prstGeom>
        </p:spPr>
      </p:pic>
      <p:pic>
        <p:nvPicPr>
          <p:cNvPr id="33" name="Picture 32">
            <a:extLst>
              <a:ext uri="{FF2B5EF4-FFF2-40B4-BE49-F238E27FC236}">
                <a16:creationId xmlns:a16="http://schemas.microsoft.com/office/drawing/2014/main" id="{B0E34FDC-3868-07F9-0C30-30D4566F60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6528" t="50000"/>
          <a:stretch/>
        </p:blipFill>
        <p:spPr>
          <a:xfrm>
            <a:off x="1991982" y="5747879"/>
            <a:ext cx="870497" cy="813980"/>
          </a:xfrm>
          <a:prstGeom prst="rect">
            <a:avLst/>
          </a:prstGeom>
        </p:spPr>
      </p:pic>
      <p:pic>
        <p:nvPicPr>
          <p:cNvPr id="35" name="Picture 34">
            <a:extLst>
              <a:ext uri="{FF2B5EF4-FFF2-40B4-BE49-F238E27FC236}">
                <a16:creationId xmlns:a16="http://schemas.microsoft.com/office/drawing/2014/main" id="{53E00EB1-FEA6-5AC0-7578-13DAE5C288E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6528" t="50000"/>
          <a:stretch/>
        </p:blipFill>
        <p:spPr>
          <a:xfrm>
            <a:off x="5983651" y="5677333"/>
            <a:ext cx="961088" cy="898689"/>
          </a:xfrm>
          <a:prstGeom prst="rect">
            <a:avLst/>
          </a:prstGeom>
        </p:spPr>
      </p:pic>
      <p:pic>
        <p:nvPicPr>
          <p:cNvPr id="14" name="Picture 13">
            <a:hlinkClick r:id="rId18" action="ppaction://hlinksldjump"/>
            <a:extLst>
              <a:ext uri="{FF2B5EF4-FFF2-40B4-BE49-F238E27FC236}">
                <a16:creationId xmlns:a16="http://schemas.microsoft.com/office/drawing/2014/main" id="{F80E35A6-4883-A6AE-FE7E-0F8892727583}"/>
              </a:ext>
            </a:extLst>
          </p:cNvPr>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61218" y="5299451"/>
            <a:ext cx="1907724" cy="1686543"/>
          </a:xfrm>
          <a:prstGeom prst="rect">
            <a:avLst/>
          </a:prstGeom>
        </p:spPr>
      </p:pic>
      <p:sp>
        <p:nvSpPr>
          <p:cNvPr id="13" name="bảng câu hỏi">
            <a:extLst>
              <a:ext uri="{FF2B5EF4-FFF2-40B4-BE49-F238E27FC236}">
                <a16:creationId xmlns:a16="http://schemas.microsoft.com/office/drawing/2014/main" id="{F82C8F3C-FC01-145D-BB72-1A35CAC2C149}"/>
              </a:ext>
            </a:extLst>
          </p:cNvPr>
          <p:cNvSpPr/>
          <p:nvPr/>
        </p:nvSpPr>
        <p:spPr>
          <a:xfrm>
            <a:off x="956862" y="190526"/>
            <a:ext cx="10684678" cy="942113"/>
          </a:xfrm>
          <a:prstGeom prst="roundRect">
            <a:avLst/>
          </a:prstGeom>
          <a:solidFill>
            <a:schemeClr val="accent6">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latin typeface="Calibri" panose="020F0502020204030204"/>
            </a:endParaRPr>
          </a:p>
        </p:txBody>
      </p:sp>
      <p:sp>
        <p:nvSpPr>
          <p:cNvPr id="24" name="TextBox 23"/>
          <p:cNvSpPr txBox="1"/>
          <p:nvPr/>
        </p:nvSpPr>
        <p:spPr>
          <a:xfrm>
            <a:off x="1199300" y="337350"/>
            <a:ext cx="10442240"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rPr>
              <a:t>Câu</a:t>
            </a:r>
            <a:r>
              <a:rPr lang="en-US" sz="28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rPr>
              <a:t> 1: </a:t>
            </a:r>
            <a:r>
              <a:rPr lang="vi-VN" sz="28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rPr>
              <a:t>Tứ giác ở hình nào dưới đây là tứ giác nội tiếp đường tròn</a:t>
            </a:r>
            <a:r>
              <a:rPr lang="en-US" sz="2800" b="1" dirty="0">
                <a:solidFill>
                  <a:srgbClr val="0000FF"/>
                </a:solidFill>
                <a:latin typeface="Times New Roman" panose="02020603050405020304" pitchFamily="18" charset="0"/>
                <a:ea typeface="#9Slide03 Source Sans Pro" panose="020B0503030403020204" pitchFamily="34" charset="0"/>
                <a:cs typeface="Times New Roman" panose="02020603050405020304" pitchFamily="18" charset="0"/>
              </a:rPr>
              <a:t>?</a:t>
            </a:r>
            <a:endParaRPr lang="en-US" sz="3200" dirty="0">
              <a:solidFill>
                <a:srgbClr val="0000FF"/>
              </a:solidFill>
            </a:endParaRPr>
          </a:p>
        </p:txBody>
      </p:sp>
      <p:grpSp>
        <p:nvGrpSpPr>
          <p:cNvPr id="29" name="Group 4">
            <a:extLst>
              <a:ext uri="{FF2B5EF4-FFF2-40B4-BE49-F238E27FC236}">
                <a16:creationId xmlns:a16="http://schemas.microsoft.com/office/drawing/2014/main" id="{1E6DBB79-A6CF-87CB-B37A-6524E31A99DF}"/>
              </a:ext>
            </a:extLst>
          </p:cNvPr>
          <p:cNvGrpSpPr>
            <a:grpSpLocks noChangeAspect="1"/>
          </p:cNvGrpSpPr>
          <p:nvPr/>
        </p:nvGrpSpPr>
        <p:grpSpPr bwMode="auto">
          <a:xfrm>
            <a:off x="913719" y="1257477"/>
            <a:ext cx="2562225" cy="2516187"/>
            <a:chOff x="539" y="575"/>
            <a:chExt cx="1614" cy="1585"/>
          </a:xfrm>
        </p:grpSpPr>
        <p:sp>
          <p:nvSpPr>
            <p:cNvPr id="31" name="AutoShape 3">
              <a:extLst>
                <a:ext uri="{FF2B5EF4-FFF2-40B4-BE49-F238E27FC236}">
                  <a16:creationId xmlns:a16="http://schemas.microsoft.com/office/drawing/2014/main" id="{45019E49-4B12-CA66-F4B6-EA23F540613F}"/>
                </a:ext>
              </a:extLst>
            </p:cNvPr>
            <p:cNvSpPr>
              <a:spLocks noChangeAspect="1" noChangeArrowheads="1" noTextEdit="1"/>
            </p:cNvSpPr>
            <p:nvPr/>
          </p:nvSpPr>
          <p:spPr bwMode="auto">
            <a:xfrm>
              <a:off x="539" y="575"/>
              <a:ext cx="1614" cy="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6">
              <a:extLst>
                <a:ext uri="{FF2B5EF4-FFF2-40B4-BE49-F238E27FC236}">
                  <a16:creationId xmlns:a16="http://schemas.microsoft.com/office/drawing/2014/main" id="{46CD5784-0511-0DC6-E0B0-92A97EF3E489}"/>
                </a:ext>
              </a:extLst>
            </p:cNvPr>
            <p:cNvSpPr>
              <a:spLocks noChangeArrowheads="1"/>
            </p:cNvSpPr>
            <p:nvPr/>
          </p:nvSpPr>
          <p:spPr bwMode="auto">
            <a:xfrm>
              <a:off x="767" y="743"/>
              <a:ext cx="900" cy="901"/>
            </a:xfrm>
            <a:prstGeom prst="ellipse">
              <a:avLst/>
            </a:pr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7">
              <a:extLst>
                <a:ext uri="{FF2B5EF4-FFF2-40B4-BE49-F238E27FC236}">
                  <a16:creationId xmlns:a16="http://schemas.microsoft.com/office/drawing/2014/main" id="{90BE2C20-53BE-A23D-DF50-9016AB1BD1D5}"/>
                </a:ext>
              </a:extLst>
            </p:cNvPr>
            <p:cNvSpPr>
              <a:spLocks noChangeShapeType="1"/>
            </p:cNvSpPr>
            <p:nvPr/>
          </p:nvSpPr>
          <p:spPr bwMode="auto">
            <a:xfrm>
              <a:off x="768" y="1165"/>
              <a:ext cx="455" cy="479"/>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8">
              <a:extLst>
                <a:ext uri="{FF2B5EF4-FFF2-40B4-BE49-F238E27FC236}">
                  <a16:creationId xmlns:a16="http://schemas.microsoft.com/office/drawing/2014/main" id="{49418B25-EB68-C7B7-705A-EE7FBFA0151E}"/>
                </a:ext>
              </a:extLst>
            </p:cNvPr>
            <p:cNvSpPr>
              <a:spLocks noChangeShapeType="1"/>
            </p:cNvSpPr>
            <p:nvPr/>
          </p:nvSpPr>
          <p:spPr bwMode="auto">
            <a:xfrm flipH="1">
              <a:off x="768" y="749"/>
              <a:ext cx="1151" cy="416"/>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9">
              <a:extLst>
                <a:ext uri="{FF2B5EF4-FFF2-40B4-BE49-F238E27FC236}">
                  <a16:creationId xmlns:a16="http://schemas.microsoft.com/office/drawing/2014/main" id="{6949F325-701C-39DA-6602-10E19E20AE48}"/>
                </a:ext>
              </a:extLst>
            </p:cNvPr>
            <p:cNvSpPr>
              <a:spLocks noChangeShapeType="1"/>
            </p:cNvSpPr>
            <p:nvPr/>
          </p:nvSpPr>
          <p:spPr bwMode="auto">
            <a:xfrm flipV="1">
              <a:off x="1223" y="1602"/>
              <a:ext cx="510" cy="42"/>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10">
              <a:extLst>
                <a:ext uri="{FF2B5EF4-FFF2-40B4-BE49-F238E27FC236}">
                  <a16:creationId xmlns:a16="http://schemas.microsoft.com/office/drawing/2014/main" id="{56395DE5-4BD6-EBC7-6B9C-C9642A7A4953}"/>
                </a:ext>
              </a:extLst>
            </p:cNvPr>
            <p:cNvSpPr>
              <a:spLocks noChangeShapeType="1"/>
            </p:cNvSpPr>
            <p:nvPr/>
          </p:nvSpPr>
          <p:spPr bwMode="auto">
            <a:xfrm flipH="1">
              <a:off x="1733" y="749"/>
              <a:ext cx="186" cy="853"/>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Rectangle 11">
              <a:extLst>
                <a:ext uri="{FF2B5EF4-FFF2-40B4-BE49-F238E27FC236}">
                  <a16:creationId xmlns:a16="http://schemas.microsoft.com/office/drawing/2014/main" id="{C86999CA-D8DB-2029-22B1-86491A7EEA37}"/>
                </a:ext>
              </a:extLst>
            </p:cNvPr>
            <p:cNvSpPr>
              <a:spLocks noChangeArrowheads="1"/>
            </p:cNvSpPr>
            <p:nvPr/>
          </p:nvSpPr>
          <p:spPr bwMode="auto">
            <a:xfrm>
              <a:off x="1283" y="1158"/>
              <a:ext cx="12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a:ln>
                    <a:noFill/>
                  </a:ln>
                  <a:solidFill>
                    <a:srgbClr val="FCFCFC"/>
                  </a:solidFill>
                  <a:effectLst/>
                  <a:latin typeface="Times New Roman" panose="02020603050405020304" pitchFamily="18"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12">
              <a:extLst>
                <a:ext uri="{FF2B5EF4-FFF2-40B4-BE49-F238E27FC236}">
                  <a16:creationId xmlns:a16="http://schemas.microsoft.com/office/drawing/2014/main" id="{E8B29186-5AB6-3305-E282-342207F65F9F}"/>
                </a:ext>
              </a:extLst>
            </p:cNvPr>
            <p:cNvSpPr>
              <a:spLocks noChangeArrowheads="1"/>
            </p:cNvSpPr>
            <p:nvPr/>
          </p:nvSpPr>
          <p:spPr bwMode="auto">
            <a:xfrm>
              <a:off x="624" y="1098"/>
              <a:ext cx="1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13">
              <a:extLst>
                <a:ext uri="{FF2B5EF4-FFF2-40B4-BE49-F238E27FC236}">
                  <a16:creationId xmlns:a16="http://schemas.microsoft.com/office/drawing/2014/main" id="{C2807D8B-66A7-1F9A-1E34-1DA8B7820901}"/>
                </a:ext>
              </a:extLst>
            </p:cNvPr>
            <p:cNvSpPr>
              <a:spLocks noChangeArrowheads="1"/>
            </p:cNvSpPr>
            <p:nvPr/>
          </p:nvSpPr>
          <p:spPr bwMode="auto">
            <a:xfrm>
              <a:off x="1979" y="648"/>
              <a:ext cx="1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14">
              <a:extLst>
                <a:ext uri="{FF2B5EF4-FFF2-40B4-BE49-F238E27FC236}">
                  <a16:creationId xmlns:a16="http://schemas.microsoft.com/office/drawing/2014/main" id="{80AE6B61-5E91-852A-93C2-9C918F409683}"/>
                </a:ext>
              </a:extLst>
            </p:cNvPr>
            <p:cNvSpPr>
              <a:spLocks noChangeArrowheads="1"/>
            </p:cNvSpPr>
            <p:nvPr/>
          </p:nvSpPr>
          <p:spPr bwMode="auto">
            <a:xfrm>
              <a:off x="1824" y="1566"/>
              <a:ext cx="1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15">
              <a:extLst>
                <a:ext uri="{FF2B5EF4-FFF2-40B4-BE49-F238E27FC236}">
                  <a16:creationId xmlns:a16="http://schemas.microsoft.com/office/drawing/2014/main" id="{408D5EAA-69D6-5B92-C046-492E4C6105EB}"/>
                </a:ext>
              </a:extLst>
            </p:cNvPr>
            <p:cNvSpPr>
              <a:spLocks noChangeArrowheads="1"/>
            </p:cNvSpPr>
            <p:nvPr/>
          </p:nvSpPr>
          <p:spPr bwMode="auto">
            <a:xfrm>
              <a:off x="1176" y="1722"/>
              <a:ext cx="1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16">
              <a:extLst>
                <a:ext uri="{FF2B5EF4-FFF2-40B4-BE49-F238E27FC236}">
                  <a16:creationId xmlns:a16="http://schemas.microsoft.com/office/drawing/2014/main" id="{88C7BCDF-66BB-24DC-B134-B117A7CB6EFE}"/>
                </a:ext>
              </a:extLst>
            </p:cNvPr>
            <p:cNvSpPr>
              <a:spLocks noChangeArrowheads="1"/>
            </p:cNvSpPr>
            <p:nvPr/>
          </p:nvSpPr>
          <p:spPr bwMode="auto">
            <a:xfrm>
              <a:off x="1091" y="1969"/>
              <a:ext cx="37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Times New Roman" panose="02020603050405020304" pitchFamily="18" charset="0"/>
                </a:rPr>
                <a:t>Hình 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46" name="Group 19">
              <a:extLst>
                <a:ext uri="{FF2B5EF4-FFF2-40B4-BE49-F238E27FC236}">
                  <a16:creationId xmlns:a16="http://schemas.microsoft.com/office/drawing/2014/main" id="{5419CB06-488F-0500-1AB5-0FF4745B32EF}"/>
                </a:ext>
              </a:extLst>
            </p:cNvPr>
            <p:cNvGrpSpPr>
              <a:grpSpLocks/>
            </p:cNvGrpSpPr>
            <p:nvPr/>
          </p:nvGrpSpPr>
          <p:grpSpPr bwMode="auto">
            <a:xfrm>
              <a:off x="1709" y="1578"/>
              <a:ext cx="48" cy="48"/>
              <a:chOff x="1709" y="1578"/>
              <a:chExt cx="48" cy="48"/>
            </a:xfrm>
          </p:grpSpPr>
          <p:sp>
            <p:nvSpPr>
              <p:cNvPr id="59" name="Oval 17">
                <a:extLst>
                  <a:ext uri="{FF2B5EF4-FFF2-40B4-BE49-F238E27FC236}">
                    <a16:creationId xmlns:a16="http://schemas.microsoft.com/office/drawing/2014/main" id="{3A2051AB-5E8D-BEFB-3480-6915404EBC7C}"/>
                  </a:ext>
                </a:extLst>
              </p:cNvPr>
              <p:cNvSpPr>
                <a:spLocks noChangeArrowheads="1"/>
              </p:cNvSpPr>
              <p:nvPr/>
            </p:nvSpPr>
            <p:spPr bwMode="auto">
              <a:xfrm>
                <a:off x="1709" y="1578"/>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Oval 18">
                <a:extLst>
                  <a:ext uri="{FF2B5EF4-FFF2-40B4-BE49-F238E27FC236}">
                    <a16:creationId xmlns:a16="http://schemas.microsoft.com/office/drawing/2014/main" id="{3D8FAD07-3E87-CEE5-0D00-44BB9716DA0A}"/>
                  </a:ext>
                </a:extLst>
              </p:cNvPr>
              <p:cNvSpPr>
                <a:spLocks noChangeArrowheads="1"/>
              </p:cNvSpPr>
              <p:nvPr/>
            </p:nvSpPr>
            <p:spPr bwMode="auto">
              <a:xfrm>
                <a:off x="1709" y="1578"/>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7" name="Group 22">
              <a:extLst>
                <a:ext uri="{FF2B5EF4-FFF2-40B4-BE49-F238E27FC236}">
                  <a16:creationId xmlns:a16="http://schemas.microsoft.com/office/drawing/2014/main" id="{F68DC165-166D-DCE4-BFB8-1D08730687BA}"/>
                </a:ext>
              </a:extLst>
            </p:cNvPr>
            <p:cNvGrpSpPr>
              <a:grpSpLocks/>
            </p:cNvGrpSpPr>
            <p:nvPr/>
          </p:nvGrpSpPr>
          <p:grpSpPr bwMode="auto">
            <a:xfrm>
              <a:off x="1895" y="725"/>
              <a:ext cx="48" cy="48"/>
              <a:chOff x="1895" y="725"/>
              <a:chExt cx="48" cy="48"/>
            </a:xfrm>
          </p:grpSpPr>
          <p:sp>
            <p:nvSpPr>
              <p:cNvPr id="57" name="Oval 20">
                <a:extLst>
                  <a:ext uri="{FF2B5EF4-FFF2-40B4-BE49-F238E27FC236}">
                    <a16:creationId xmlns:a16="http://schemas.microsoft.com/office/drawing/2014/main" id="{547C881A-0DE6-C113-3C50-155759C2AD2A}"/>
                  </a:ext>
                </a:extLst>
              </p:cNvPr>
              <p:cNvSpPr>
                <a:spLocks noChangeArrowheads="1"/>
              </p:cNvSpPr>
              <p:nvPr/>
            </p:nvSpPr>
            <p:spPr bwMode="auto">
              <a:xfrm>
                <a:off x="1895" y="725"/>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Oval 21">
                <a:extLst>
                  <a:ext uri="{FF2B5EF4-FFF2-40B4-BE49-F238E27FC236}">
                    <a16:creationId xmlns:a16="http://schemas.microsoft.com/office/drawing/2014/main" id="{B6D7A00A-E8B0-36BF-3C57-4E5960B6F41D}"/>
                  </a:ext>
                </a:extLst>
              </p:cNvPr>
              <p:cNvSpPr>
                <a:spLocks noChangeArrowheads="1"/>
              </p:cNvSpPr>
              <p:nvPr/>
            </p:nvSpPr>
            <p:spPr bwMode="auto">
              <a:xfrm>
                <a:off x="1895" y="725"/>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8" name="Group 25">
              <a:extLst>
                <a:ext uri="{FF2B5EF4-FFF2-40B4-BE49-F238E27FC236}">
                  <a16:creationId xmlns:a16="http://schemas.microsoft.com/office/drawing/2014/main" id="{208EAF32-D01F-D72C-7896-1639CBCA5BA6}"/>
                </a:ext>
              </a:extLst>
            </p:cNvPr>
            <p:cNvGrpSpPr>
              <a:grpSpLocks/>
            </p:cNvGrpSpPr>
            <p:nvPr/>
          </p:nvGrpSpPr>
          <p:grpSpPr bwMode="auto">
            <a:xfrm>
              <a:off x="1199" y="1620"/>
              <a:ext cx="48" cy="48"/>
              <a:chOff x="1199" y="1620"/>
              <a:chExt cx="48" cy="48"/>
            </a:xfrm>
          </p:grpSpPr>
          <p:sp>
            <p:nvSpPr>
              <p:cNvPr id="55" name="Oval 23">
                <a:extLst>
                  <a:ext uri="{FF2B5EF4-FFF2-40B4-BE49-F238E27FC236}">
                    <a16:creationId xmlns:a16="http://schemas.microsoft.com/office/drawing/2014/main" id="{4F99A90C-CA7E-54E9-7F16-436EB9F0F8C2}"/>
                  </a:ext>
                </a:extLst>
              </p:cNvPr>
              <p:cNvSpPr>
                <a:spLocks noChangeArrowheads="1"/>
              </p:cNvSpPr>
              <p:nvPr/>
            </p:nvSpPr>
            <p:spPr bwMode="auto">
              <a:xfrm>
                <a:off x="1199" y="1620"/>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Oval 24">
                <a:extLst>
                  <a:ext uri="{FF2B5EF4-FFF2-40B4-BE49-F238E27FC236}">
                    <a16:creationId xmlns:a16="http://schemas.microsoft.com/office/drawing/2014/main" id="{A26CC995-BDC7-5D4D-D8D6-927544C01D60}"/>
                  </a:ext>
                </a:extLst>
              </p:cNvPr>
              <p:cNvSpPr>
                <a:spLocks noChangeArrowheads="1"/>
              </p:cNvSpPr>
              <p:nvPr/>
            </p:nvSpPr>
            <p:spPr bwMode="auto">
              <a:xfrm>
                <a:off x="1199" y="1620"/>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9" name="Group 28">
              <a:extLst>
                <a:ext uri="{FF2B5EF4-FFF2-40B4-BE49-F238E27FC236}">
                  <a16:creationId xmlns:a16="http://schemas.microsoft.com/office/drawing/2014/main" id="{34C01800-B1D6-6C7B-2BCE-3D664F587343}"/>
                </a:ext>
              </a:extLst>
            </p:cNvPr>
            <p:cNvGrpSpPr>
              <a:grpSpLocks/>
            </p:cNvGrpSpPr>
            <p:nvPr/>
          </p:nvGrpSpPr>
          <p:grpSpPr bwMode="auto">
            <a:xfrm>
              <a:off x="1193" y="1169"/>
              <a:ext cx="48" cy="48"/>
              <a:chOff x="1193" y="1169"/>
              <a:chExt cx="48" cy="48"/>
            </a:xfrm>
          </p:grpSpPr>
          <p:sp>
            <p:nvSpPr>
              <p:cNvPr id="53" name="Oval 26">
                <a:extLst>
                  <a:ext uri="{FF2B5EF4-FFF2-40B4-BE49-F238E27FC236}">
                    <a16:creationId xmlns:a16="http://schemas.microsoft.com/office/drawing/2014/main" id="{13E9D682-2AD1-FCB8-2E88-98E2F6168148}"/>
                  </a:ext>
                </a:extLst>
              </p:cNvPr>
              <p:cNvSpPr>
                <a:spLocks noChangeArrowheads="1"/>
              </p:cNvSpPr>
              <p:nvPr/>
            </p:nvSpPr>
            <p:spPr bwMode="auto">
              <a:xfrm>
                <a:off x="1193" y="1169"/>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Oval 27">
                <a:extLst>
                  <a:ext uri="{FF2B5EF4-FFF2-40B4-BE49-F238E27FC236}">
                    <a16:creationId xmlns:a16="http://schemas.microsoft.com/office/drawing/2014/main" id="{C183DFB4-19DC-B782-E463-0CF542E0CB3E}"/>
                  </a:ext>
                </a:extLst>
              </p:cNvPr>
              <p:cNvSpPr>
                <a:spLocks noChangeArrowheads="1"/>
              </p:cNvSpPr>
              <p:nvPr/>
            </p:nvSpPr>
            <p:spPr bwMode="auto">
              <a:xfrm>
                <a:off x="1193" y="1169"/>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31">
              <a:extLst>
                <a:ext uri="{FF2B5EF4-FFF2-40B4-BE49-F238E27FC236}">
                  <a16:creationId xmlns:a16="http://schemas.microsoft.com/office/drawing/2014/main" id="{9DC9D1B8-03A4-F67A-A619-5201F6CC8140}"/>
                </a:ext>
              </a:extLst>
            </p:cNvPr>
            <p:cNvGrpSpPr>
              <a:grpSpLocks/>
            </p:cNvGrpSpPr>
            <p:nvPr/>
          </p:nvGrpSpPr>
          <p:grpSpPr bwMode="auto">
            <a:xfrm>
              <a:off x="744" y="1141"/>
              <a:ext cx="48" cy="48"/>
              <a:chOff x="744" y="1141"/>
              <a:chExt cx="48" cy="48"/>
            </a:xfrm>
          </p:grpSpPr>
          <p:sp>
            <p:nvSpPr>
              <p:cNvPr id="51" name="Oval 29">
                <a:extLst>
                  <a:ext uri="{FF2B5EF4-FFF2-40B4-BE49-F238E27FC236}">
                    <a16:creationId xmlns:a16="http://schemas.microsoft.com/office/drawing/2014/main" id="{5ECE987E-20DB-78DD-FC1B-BE58BE78AFEB}"/>
                  </a:ext>
                </a:extLst>
              </p:cNvPr>
              <p:cNvSpPr>
                <a:spLocks noChangeArrowheads="1"/>
              </p:cNvSpPr>
              <p:nvPr/>
            </p:nvSpPr>
            <p:spPr bwMode="auto">
              <a:xfrm>
                <a:off x="744" y="1141"/>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Oval 30">
                <a:extLst>
                  <a:ext uri="{FF2B5EF4-FFF2-40B4-BE49-F238E27FC236}">
                    <a16:creationId xmlns:a16="http://schemas.microsoft.com/office/drawing/2014/main" id="{B0EB7680-17FC-5345-54F2-9DF175A59AFD}"/>
                  </a:ext>
                </a:extLst>
              </p:cNvPr>
              <p:cNvSpPr>
                <a:spLocks noChangeArrowheads="1"/>
              </p:cNvSpPr>
              <p:nvPr/>
            </p:nvSpPr>
            <p:spPr bwMode="auto">
              <a:xfrm>
                <a:off x="744" y="1141"/>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1" name="Group 34">
            <a:extLst>
              <a:ext uri="{FF2B5EF4-FFF2-40B4-BE49-F238E27FC236}">
                <a16:creationId xmlns:a16="http://schemas.microsoft.com/office/drawing/2014/main" id="{B9D057BE-8D2A-1D58-E6A9-13BB14C3F08B}"/>
              </a:ext>
            </a:extLst>
          </p:cNvPr>
          <p:cNvGrpSpPr>
            <a:grpSpLocks noChangeAspect="1"/>
          </p:cNvGrpSpPr>
          <p:nvPr/>
        </p:nvGrpSpPr>
        <p:grpSpPr bwMode="auto">
          <a:xfrm>
            <a:off x="3643087" y="1357026"/>
            <a:ext cx="2600325" cy="2419350"/>
            <a:chOff x="3021" y="1398"/>
            <a:chExt cx="1638" cy="1524"/>
          </a:xfrm>
        </p:grpSpPr>
        <p:sp>
          <p:nvSpPr>
            <p:cNvPr id="62" name="AutoShape 33">
              <a:extLst>
                <a:ext uri="{FF2B5EF4-FFF2-40B4-BE49-F238E27FC236}">
                  <a16:creationId xmlns:a16="http://schemas.microsoft.com/office/drawing/2014/main" id="{D2306CAF-C7A3-5D30-79F0-516F88B52695}"/>
                </a:ext>
              </a:extLst>
            </p:cNvPr>
            <p:cNvSpPr>
              <a:spLocks noChangeAspect="1" noChangeArrowheads="1" noTextEdit="1"/>
            </p:cNvSpPr>
            <p:nvPr/>
          </p:nvSpPr>
          <p:spPr bwMode="auto">
            <a:xfrm>
              <a:off x="3021" y="1398"/>
              <a:ext cx="1638" cy="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36">
              <a:extLst>
                <a:ext uri="{FF2B5EF4-FFF2-40B4-BE49-F238E27FC236}">
                  <a16:creationId xmlns:a16="http://schemas.microsoft.com/office/drawing/2014/main" id="{7F02C65F-890F-81FB-FE5D-A2C2C999D02B}"/>
                </a:ext>
              </a:extLst>
            </p:cNvPr>
            <p:cNvSpPr>
              <a:spLocks noChangeArrowheads="1"/>
            </p:cNvSpPr>
            <p:nvPr/>
          </p:nvSpPr>
          <p:spPr bwMode="auto">
            <a:xfrm>
              <a:off x="3219" y="1560"/>
              <a:ext cx="948" cy="948"/>
            </a:xfrm>
            <a:prstGeom prst="ellipse">
              <a:avLst/>
            </a:pr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37">
              <a:extLst>
                <a:ext uri="{FF2B5EF4-FFF2-40B4-BE49-F238E27FC236}">
                  <a16:creationId xmlns:a16="http://schemas.microsoft.com/office/drawing/2014/main" id="{82CAE15C-3DDA-F5B5-0E9D-472429254BDD}"/>
                </a:ext>
              </a:extLst>
            </p:cNvPr>
            <p:cNvSpPr>
              <a:spLocks noChangeShapeType="1"/>
            </p:cNvSpPr>
            <p:nvPr/>
          </p:nvSpPr>
          <p:spPr bwMode="auto">
            <a:xfrm flipH="1" flipV="1">
              <a:off x="3222" y="2088"/>
              <a:ext cx="483" cy="420"/>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38">
              <a:extLst>
                <a:ext uri="{FF2B5EF4-FFF2-40B4-BE49-F238E27FC236}">
                  <a16:creationId xmlns:a16="http://schemas.microsoft.com/office/drawing/2014/main" id="{2E55860E-237D-48B7-5EF8-D8242E75CA7B}"/>
                </a:ext>
              </a:extLst>
            </p:cNvPr>
            <p:cNvSpPr>
              <a:spLocks noChangeShapeType="1"/>
            </p:cNvSpPr>
            <p:nvPr/>
          </p:nvSpPr>
          <p:spPr bwMode="auto">
            <a:xfrm flipV="1">
              <a:off x="3705" y="2232"/>
              <a:ext cx="419" cy="276"/>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39">
              <a:extLst>
                <a:ext uri="{FF2B5EF4-FFF2-40B4-BE49-F238E27FC236}">
                  <a16:creationId xmlns:a16="http://schemas.microsoft.com/office/drawing/2014/main" id="{071596A0-71A5-4913-634C-38134EDB704E}"/>
                </a:ext>
              </a:extLst>
            </p:cNvPr>
            <p:cNvSpPr>
              <a:spLocks noChangeShapeType="1"/>
            </p:cNvSpPr>
            <p:nvPr/>
          </p:nvSpPr>
          <p:spPr bwMode="auto">
            <a:xfrm flipV="1">
              <a:off x="3222" y="1566"/>
              <a:ext cx="1125" cy="522"/>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40">
              <a:extLst>
                <a:ext uri="{FF2B5EF4-FFF2-40B4-BE49-F238E27FC236}">
                  <a16:creationId xmlns:a16="http://schemas.microsoft.com/office/drawing/2014/main" id="{2D395249-86F3-31EB-E91F-201491BB0EFF}"/>
                </a:ext>
              </a:extLst>
            </p:cNvPr>
            <p:cNvSpPr>
              <a:spLocks noChangeShapeType="1"/>
            </p:cNvSpPr>
            <p:nvPr/>
          </p:nvSpPr>
          <p:spPr bwMode="auto">
            <a:xfrm flipH="1">
              <a:off x="4124" y="1566"/>
              <a:ext cx="223" cy="666"/>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Rectangle 41">
              <a:extLst>
                <a:ext uri="{FF2B5EF4-FFF2-40B4-BE49-F238E27FC236}">
                  <a16:creationId xmlns:a16="http://schemas.microsoft.com/office/drawing/2014/main" id="{D806F70C-E8D8-4323-6577-33EB6C713618}"/>
                </a:ext>
              </a:extLst>
            </p:cNvPr>
            <p:cNvSpPr>
              <a:spLocks noChangeArrowheads="1"/>
            </p:cNvSpPr>
            <p:nvPr/>
          </p:nvSpPr>
          <p:spPr bwMode="auto">
            <a:xfrm>
              <a:off x="4186" y="2208"/>
              <a:ext cx="1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42">
              <a:extLst>
                <a:ext uri="{FF2B5EF4-FFF2-40B4-BE49-F238E27FC236}">
                  <a16:creationId xmlns:a16="http://schemas.microsoft.com/office/drawing/2014/main" id="{90E21FF8-F3A2-DD84-BE23-DF38A605347E}"/>
                </a:ext>
              </a:extLst>
            </p:cNvPr>
            <p:cNvSpPr>
              <a:spLocks noChangeArrowheads="1"/>
            </p:cNvSpPr>
            <p:nvPr/>
          </p:nvSpPr>
          <p:spPr bwMode="auto">
            <a:xfrm>
              <a:off x="3663" y="2551"/>
              <a:ext cx="1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43">
              <a:extLst>
                <a:ext uri="{FF2B5EF4-FFF2-40B4-BE49-F238E27FC236}">
                  <a16:creationId xmlns:a16="http://schemas.microsoft.com/office/drawing/2014/main" id="{96BAD97B-56EC-D839-6FFD-1F154E7014EE}"/>
                </a:ext>
              </a:extLst>
            </p:cNvPr>
            <p:cNvSpPr>
              <a:spLocks noChangeArrowheads="1"/>
            </p:cNvSpPr>
            <p:nvPr/>
          </p:nvSpPr>
          <p:spPr bwMode="auto">
            <a:xfrm>
              <a:off x="3645" y="2077"/>
              <a:ext cx="19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FCFCFC"/>
                  </a:solidFill>
                  <a:effectLst/>
                  <a:latin typeface="Times New Roman" panose="02020603050405020304" pitchFamily="18"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1" name="Rectangle 44">
              <a:extLst>
                <a:ext uri="{FF2B5EF4-FFF2-40B4-BE49-F238E27FC236}">
                  <a16:creationId xmlns:a16="http://schemas.microsoft.com/office/drawing/2014/main" id="{0751E6D7-D28A-162F-0E1D-C72A9EEFA206}"/>
                </a:ext>
              </a:extLst>
            </p:cNvPr>
            <p:cNvSpPr>
              <a:spLocks noChangeArrowheads="1"/>
            </p:cNvSpPr>
            <p:nvPr/>
          </p:nvSpPr>
          <p:spPr bwMode="auto">
            <a:xfrm>
              <a:off x="3106" y="2035"/>
              <a:ext cx="1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45">
              <a:extLst>
                <a:ext uri="{FF2B5EF4-FFF2-40B4-BE49-F238E27FC236}">
                  <a16:creationId xmlns:a16="http://schemas.microsoft.com/office/drawing/2014/main" id="{F2934649-8733-E13D-7BC0-A9B70F54B327}"/>
                </a:ext>
              </a:extLst>
            </p:cNvPr>
            <p:cNvSpPr>
              <a:spLocks noChangeArrowheads="1"/>
            </p:cNvSpPr>
            <p:nvPr/>
          </p:nvSpPr>
          <p:spPr bwMode="auto">
            <a:xfrm>
              <a:off x="4485" y="1471"/>
              <a:ext cx="1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46">
              <a:extLst>
                <a:ext uri="{FF2B5EF4-FFF2-40B4-BE49-F238E27FC236}">
                  <a16:creationId xmlns:a16="http://schemas.microsoft.com/office/drawing/2014/main" id="{719E1FEE-A429-93FF-3A57-2738C264141D}"/>
                </a:ext>
              </a:extLst>
            </p:cNvPr>
            <p:cNvSpPr>
              <a:spLocks noChangeArrowheads="1"/>
            </p:cNvSpPr>
            <p:nvPr/>
          </p:nvSpPr>
          <p:spPr bwMode="auto">
            <a:xfrm>
              <a:off x="3675" y="2731"/>
              <a:ext cx="37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Times New Roman" panose="02020603050405020304" pitchFamily="18" charset="0"/>
                </a:rPr>
                <a:t>Hình 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74" name="Group 49">
              <a:extLst>
                <a:ext uri="{FF2B5EF4-FFF2-40B4-BE49-F238E27FC236}">
                  <a16:creationId xmlns:a16="http://schemas.microsoft.com/office/drawing/2014/main" id="{63AA0974-0507-757A-F0D1-91BFF7A78BDC}"/>
                </a:ext>
              </a:extLst>
            </p:cNvPr>
            <p:cNvGrpSpPr>
              <a:grpSpLocks/>
            </p:cNvGrpSpPr>
            <p:nvPr/>
          </p:nvGrpSpPr>
          <p:grpSpPr bwMode="auto">
            <a:xfrm>
              <a:off x="4323" y="1542"/>
              <a:ext cx="48" cy="48"/>
              <a:chOff x="4323" y="1542"/>
              <a:chExt cx="48" cy="48"/>
            </a:xfrm>
          </p:grpSpPr>
          <p:sp>
            <p:nvSpPr>
              <p:cNvPr id="87" name="Oval 47">
                <a:extLst>
                  <a:ext uri="{FF2B5EF4-FFF2-40B4-BE49-F238E27FC236}">
                    <a16:creationId xmlns:a16="http://schemas.microsoft.com/office/drawing/2014/main" id="{95193B5C-E7C3-3158-6EA9-65E6F9B6E286}"/>
                  </a:ext>
                </a:extLst>
              </p:cNvPr>
              <p:cNvSpPr>
                <a:spLocks noChangeArrowheads="1"/>
              </p:cNvSpPr>
              <p:nvPr/>
            </p:nvSpPr>
            <p:spPr bwMode="auto">
              <a:xfrm>
                <a:off x="4323" y="1542"/>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Oval 48">
                <a:extLst>
                  <a:ext uri="{FF2B5EF4-FFF2-40B4-BE49-F238E27FC236}">
                    <a16:creationId xmlns:a16="http://schemas.microsoft.com/office/drawing/2014/main" id="{DA3C0FED-D746-6DB3-55A9-5AEA9D9F763A}"/>
                  </a:ext>
                </a:extLst>
              </p:cNvPr>
              <p:cNvSpPr>
                <a:spLocks noChangeArrowheads="1"/>
              </p:cNvSpPr>
              <p:nvPr/>
            </p:nvSpPr>
            <p:spPr bwMode="auto">
              <a:xfrm>
                <a:off x="4323" y="1542"/>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5" name="Group 52">
              <a:extLst>
                <a:ext uri="{FF2B5EF4-FFF2-40B4-BE49-F238E27FC236}">
                  <a16:creationId xmlns:a16="http://schemas.microsoft.com/office/drawing/2014/main" id="{815E3E68-8F49-CB7B-6729-0C6AC3BC44DB}"/>
                </a:ext>
              </a:extLst>
            </p:cNvPr>
            <p:cNvGrpSpPr>
              <a:grpSpLocks/>
            </p:cNvGrpSpPr>
            <p:nvPr/>
          </p:nvGrpSpPr>
          <p:grpSpPr bwMode="auto">
            <a:xfrm>
              <a:off x="3681" y="2484"/>
              <a:ext cx="48" cy="48"/>
              <a:chOff x="3681" y="2484"/>
              <a:chExt cx="48" cy="48"/>
            </a:xfrm>
          </p:grpSpPr>
          <p:sp>
            <p:nvSpPr>
              <p:cNvPr id="85" name="Oval 50">
                <a:extLst>
                  <a:ext uri="{FF2B5EF4-FFF2-40B4-BE49-F238E27FC236}">
                    <a16:creationId xmlns:a16="http://schemas.microsoft.com/office/drawing/2014/main" id="{8955AE64-4216-5211-44B0-6183C4DA0CDE}"/>
                  </a:ext>
                </a:extLst>
              </p:cNvPr>
              <p:cNvSpPr>
                <a:spLocks noChangeArrowheads="1"/>
              </p:cNvSpPr>
              <p:nvPr/>
            </p:nvSpPr>
            <p:spPr bwMode="auto">
              <a:xfrm>
                <a:off x="3681" y="2484"/>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Oval 51">
                <a:extLst>
                  <a:ext uri="{FF2B5EF4-FFF2-40B4-BE49-F238E27FC236}">
                    <a16:creationId xmlns:a16="http://schemas.microsoft.com/office/drawing/2014/main" id="{F64B3030-0DAD-A43A-8697-B03DB50BDB25}"/>
                  </a:ext>
                </a:extLst>
              </p:cNvPr>
              <p:cNvSpPr>
                <a:spLocks noChangeArrowheads="1"/>
              </p:cNvSpPr>
              <p:nvPr/>
            </p:nvSpPr>
            <p:spPr bwMode="auto">
              <a:xfrm>
                <a:off x="3681" y="248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55">
              <a:extLst>
                <a:ext uri="{FF2B5EF4-FFF2-40B4-BE49-F238E27FC236}">
                  <a16:creationId xmlns:a16="http://schemas.microsoft.com/office/drawing/2014/main" id="{1D73F9F6-4743-CD02-A6C2-493B15A921E6}"/>
                </a:ext>
              </a:extLst>
            </p:cNvPr>
            <p:cNvGrpSpPr>
              <a:grpSpLocks/>
            </p:cNvGrpSpPr>
            <p:nvPr/>
          </p:nvGrpSpPr>
          <p:grpSpPr bwMode="auto">
            <a:xfrm>
              <a:off x="3669" y="2010"/>
              <a:ext cx="48" cy="48"/>
              <a:chOff x="3669" y="2010"/>
              <a:chExt cx="48" cy="48"/>
            </a:xfrm>
          </p:grpSpPr>
          <p:sp>
            <p:nvSpPr>
              <p:cNvPr id="83" name="Oval 53">
                <a:extLst>
                  <a:ext uri="{FF2B5EF4-FFF2-40B4-BE49-F238E27FC236}">
                    <a16:creationId xmlns:a16="http://schemas.microsoft.com/office/drawing/2014/main" id="{EEB2A403-88C9-B64D-B089-A445CD4C042A}"/>
                  </a:ext>
                </a:extLst>
              </p:cNvPr>
              <p:cNvSpPr>
                <a:spLocks noChangeArrowheads="1"/>
              </p:cNvSpPr>
              <p:nvPr/>
            </p:nvSpPr>
            <p:spPr bwMode="auto">
              <a:xfrm>
                <a:off x="3669" y="2010"/>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Oval 54">
                <a:extLst>
                  <a:ext uri="{FF2B5EF4-FFF2-40B4-BE49-F238E27FC236}">
                    <a16:creationId xmlns:a16="http://schemas.microsoft.com/office/drawing/2014/main" id="{4522307E-B0BA-8118-EEEC-45ECB065409B}"/>
                  </a:ext>
                </a:extLst>
              </p:cNvPr>
              <p:cNvSpPr>
                <a:spLocks noChangeArrowheads="1"/>
              </p:cNvSpPr>
              <p:nvPr/>
            </p:nvSpPr>
            <p:spPr bwMode="auto">
              <a:xfrm>
                <a:off x="3669" y="2010"/>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7" name="Group 58">
              <a:extLst>
                <a:ext uri="{FF2B5EF4-FFF2-40B4-BE49-F238E27FC236}">
                  <a16:creationId xmlns:a16="http://schemas.microsoft.com/office/drawing/2014/main" id="{BA539779-3165-89D9-04E5-5911582429C3}"/>
                </a:ext>
              </a:extLst>
            </p:cNvPr>
            <p:cNvGrpSpPr>
              <a:grpSpLocks/>
            </p:cNvGrpSpPr>
            <p:nvPr/>
          </p:nvGrpSpPr>
          <p:grpSpPr bwMode="auto">
            <a:xfrm>
              <a:off x="3198" y="2064"/>
              <a:ext cx="48" cy="48"/>
              <a:chOff x="3198" y="2064"/>
              <a:chExt cx="48" cy="48"/>
            </a:xfrm>
          </p:grpSpPr>
          <p:sp>
            <p:nvSpPr>
              <p:cNvPr id="81" name="Oval 56">
                <a:extLst>
                  <a:ext uri="{FF2B5EF4-FFF2-40B4-BE49-F238E27FC236}">
                    <a16:creationId xmlns:a16="http://schemas.microsoft.com/office/drawing/2014/main" id="{CFFF5756-F01D-D5BD-AFAD-1291C53EB13B}"/>
                  </a:ext>
                </a:extLst>
              </p:cNvPr>
              <p:cNvSpPr>
                <a:spLocks noChangeArrowheads="1"/>
              </p:cNvSpPr>
              <p:nvPr/>
            </p:nvSpPr>
            <p:spPr bwMode="auto">
              <a:xfrm>
                <a:off x="3198" y="2064"/>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Oval 57">
                <a:extLst>
                  <a:ext uri="{FF2B5EF4-FFF2-40B4-BE49-F238E27FC236}">
                    <a16:creationId xmlns:a16="http://schemas.microsoft.com/office/drawing/2014/main" id="{73655F72-16BF-9877-7880-96EA223EC2A0}"/>
                  </a:ext>
                </a:extLst>
              </p:cNvPr>
              <p:cNvSpPr>
                <a:spLocks noChangeArrowheads="1"/>
              </p:cNvSpPr>
              <p:nvPr/>
            </p:nvSpPr>
            <p:spPr bwMode="auto">
              <a:xfrm>
                <a:off x="3198" y="206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8" name="Group 61">
              <a:extLst>
                <a:ext uri="{FF2B5EF4-FFF2-40B4-BE49-F238E27FC236}">
                  <a16:creationId xmlns:a16="http://schemas.microsoft.com/office/drawing/2014/main" id="{532A2D73-D640-DFAC-3918-3D5BB7A4A71D}"/>
                </a:ext>
              </a:extLst>
            </p:cNvPr>
            <p:cNvGrpSpPr>
              <a:grpSpLocks/>
            </p:cNvGrpSpPr>
            <p:nvPr/>
          </p:nvGrpSpPr>
          <p:grpSpPr bwMode="auto">
            <a:xfrm>
              <a:off x="4100" y="2208"/>
              <a:ext cx="48" cy="48"/>
              <a:chOff x="4100" y="2208"/>
              <a:chExt cx="48" cy="48"/>
            </a:xfrm>
          </p:grpSpPr>
          <p:sp>
            <p:nvSpPr>
              <p:cNvPr id="79" name="Oval 59">
                <a:extLst>
                  <a:ext uri="{FF2B5EF4-FFF2-40B4-BE49-F238E27FC236}">
                    <a16:creationId xmlns:a16="http://schemas.microsoft.com/office/drawing/2014/main" id="{DCFD4030-8D7E-37EE-3671-15D33210A2CD}"/>
                  </a:ext>
                </a:extLst>
              </p:cNvPr>
              <p:cNvSpPr>
                <a:spLocks noChangeArrowheads="1"/>
              </p:cNvSpPr>
              <p:nvPr/>
            </p:nvSpPr>
            <p:spPr bwMode="auto">
              <a:xfrm>
                <a:off x="4100" y="2208"/>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Oval 60">
                <a:extLst>
                  <a:ext uri="{FF2B5EF4-FFF2-40B4-BE49-F238E27FC236}">
                    <a16:creationId xmlns:a16="http://schemas.microsoft.com/office/drawing/2014/main" id="{84273A87-ADFC-767D-B15B-A6CB835E169B}"/>
                  </a:ext>
                </a:extLst>
              </p:cNvPr>
              <p:cNvSpPr>
                <a:spLocks noChangeArrowheads="1"/>
              </p:cNvSpPr>
              <p:nvPr/>
            </p:nvSpPr>
            <p:spPr bwMode="auto">
              <a:xfrm>
                <a:off x="4100" y="2208"/>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9" name="Group 64">
            <a:extLst>
              <a:ext uri="{FF2B5EF4-FFF2-40B4-BE49-F238E27FC236}">
                <a16:creationId xmlns:a16="http://schemas.microsoft.com/office/drawing/2014/main" id="{078E043C-50A7-A0F5-0307-422C8EB742E7}"/>
              </a:ext>
            </a:extLst>
          </p:cNvPr>
          <p:cNvGrpSpPr>
            <a:grpSpLocks noChangeAspect="1"/>
          </p:cNvGrpSpPr>
          <p:nvPr/>
        </p:nvGrpSpPr>
        <p:grpSpPr bwMode="auto">
          <a:xfrm>
            <a:off x="6519076" y="1186047"/>
            <a:ext cx="2171700" cy="2590800"/>
            <a:chOff x="3156" y="1344"/>
            <a:chExt cx="1368" cy="1632"/>
          </a:xfrm>
        </p:grpSpPr>
        <p:sp>
          <p:nvSpPr>
            <p:cNvPr id="90" name="AutoShape 63">
              <a:extLst>
                <a:ext uri="{FF2B5EF4-FFF2-40B4-BE49-F238E27FC236}">
                  <a16:creationId xmlns:a16="http://schemas.microsoft.com/office/drawing/2014/main" id="{88DA9BAD-2C0F-3555-12E9-171ABC6A7169}"/>
                </a:ext>
              </a:extLst>
            </p:cNvPr>
            <p:cNvSpPr>
              <a:spLocks noChangeAspect="1" noChangeArrowheads="1" noTextEdit="1"/>
            </p:cNvSpPr>
            <p:nvPr/>
          </p:nvSpPr>
          <p:spPr bwMode="auto">
            <a:xfrm>
              <a:off x="3156" y="1344"/>
              <a:ext cx="1368"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90">
              <a:extLst>
                <a:ext uri="{FF2B5EF4-FFF2-40B4-BE49-F238E27FC236}">
                  <a16:creationId xmlns:a16="http://schemas.microsoft.com/office/drawing/2014/main" id="{82FBA1EF-1352-968B-6303-9262C7D1A4C6}"/>
                </a:ext>
              </a:extLst>
            </p:cNvPr>
            <p:cNvSpPr>
              <a:spLocks noChangeArrowheads="1"/>
            </p:cNvSpPr>
            <p:nvPr/>
          </p:nvSpPr>
          <p:spPr bwMode="auto">
            <a:xfrm>
              <a:off x="3354" y="1524"/>
              <a:ext cx="1008" cy="1008"/>
            </a:xfrm>
            <a:prstGeom prst="ellipse">
              <a:avLst/>
            </a:pr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67">
              <a:extLst>
                <a:ext uri="{FF2B5EF4-FFF2-40B4-BE49-F238E27FC236}">
                  <a16:creationId xmlns:a16="http://schemas.microsoft.com/office/drawing/2014/main" id="{0AF0C039-33E3-90AF-F129-AE0A8F804348}"/>
                </a:ext>
              </a:extLst>
            </p:cNvPr>
            <p:cNvSpPr>
              <a:spLocks noChangeShapeType="1"/>
            </p:cNvSpPr>
            <p:nvPr/>
          </p:nvSpPr>
          <p:spPr bwMode="auto">
            <a:xfrm flipH="1" flipV="1">
              <a:off x="3395" y="2227"/>
              <a:ext cx="475" cy="305"/>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68">
              <a:extLst>
                <a:ext uri="{FF2B5EF4-FFF2-40B4-BE49-F238E27FC236}">
                  <a16:creationId xmlns:a16="http://schemas.microsoft.com/office/drawing/2014/main" id="{42FDC0E3-956A-8790-35D1-324FB277DF30}"/>
                </a:ext>
              </a:extLst>
            </p:cNvPr>
            <p:cNvSpPr>
              <a:spLocks noChangeShapeType="1"/>
            </p:cNvSpPr>
            <p:nvPr/>
          </p:nvSpPr>
          <p:spPr bwMode="auto">
            <a:xfrm flipV="1">
              <a:off x="3395" y="1591"/>
              <a:ext cx="212" cy="636"/>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69">
              <a:extLst>
                <a:ext uri="{FF2B5EF4-FFF2-40B4-BE49-F238E27FC236}">
                  <a16:creationId xmlns:a16="http://schemas.microsoft.com/office/drawing/2014/main" id="{F4A0C221-3FF8-04C5-B0AB-A63F51E1B921}"/>
                </a:ext>
              </a:extLst>
            </p:cNvPr>
            <p:cNvSpPr>
              <a:spLocks noChangeShapeType="1"/>
            </p:cNvSpPr>
            <p:nvPr/>
          </p:nvSpPr>
          <p:spPr bwMode="auto">
            <a:xfrm>
              <a:off x="3607" y="1591"/>
              <a:ext cx="661" cy="731"/>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70">
              <a:extLst>
                <a:ext uri="{FF2B5EF4-FFF2-40B4-BE49-F238E27FC236}">
                  <a16:creationId xmlns:a16="http://schemas.microsoft.com/office/drawing/2014/main" id="{4AC771F1-E609-C278-C43D-335CC7F9D161}"/>
                </a:ext>
              </a:extLst>
            </p:cNvPr>
            <p:cNvSpPr>
              <a:spLocks noChangeShapeType="1"/>
            </p:cNvSpPr>
            <p:nvPr/>
          </p:nvSpPr>
          <p:spPr bwMode="auto">
            <a:xfrm flipV="1">
              <a:off x="3870" y="2322"/>
              <a:ext cx="398" cy="210"/>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Rectangle 95">
              <a:extLst>
                <a:ext uri="{FF2B5EF4-FFF2-40B4-BE49-F238E27FC236}">
                  <a16:creationId xmlns:a16="http://schemas.microsoft.com/office/drawing/2014/main" id="{4ED9839D-3692-5F69-3798-301DAD1697BE}"/>
                </a:ext>
              </a:extLst>
            </p:cNvPr>
            <p:cNvSpPr>
              <a:spLocks noChangeArrowheads="1"/>
            </p:cNvSpPr>
            <p:nvPr/>
          </p:nvSpPr>
          <p:spPr bwMode="auto">
            <a:xfrm>
              <a:off x="3834" y="2095"/>
              <a:ext cx="12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a:ln>
                    <a:noFill/>
                  </a:ln>
                  <a:solidFill>
                    <a:srgbClr val="FCFCFC"/>
                  </a:solidFill>
                  <a:effectLst/>
                  <a:latin typeface="Times New Roman" panose="02020603050405020304" pitchFamily="18"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96">
              <a:extLst>
                <a:ext uri="{FF2B5EF4-FFF2-40B4-BE49-F238E27FC236}">
                  <a16:creationId xmlns:a16="http://schemas.microsoft.com/office/drawing/2014/main" id="{E5094E97-C5FA-A75B-981E-4C7832700577}"/>
                </a:ext>
              </a:extLst>
            </p:cNvPr>
            <p:cNvSpPr>
              <a:spLocks noChangeArrowheads="1"/>
            </p:cNvSpPr>
            <p:nvPr/>
          </p:nvSpPr>
          <p:spPr bwMode="auto">
            <a:xfrm>
              <a:off x="3241" y="2197"/>
              <a:ext cx="1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7">
              <a:extLst>
                <a:ext uri="{FF2B5EF4-FFF2-40B4-BE49-F238E27FC236}">
                  <a16:creationId xmlns:a16="http://schemas.microsoft.com/office/drawing/2014/main" id="{21929B03-E38E-D18C-84C4-FE2D25399DD9}"/>
                </a:ext>
              </a:extLst>
            </p:cNvPr>
            <p:cNvSpPr>
              <a:spLocks noChangeArrowheads="1"/>
            </p:cNvSpPr>
            <p:nvPr/>
          </p:nvSpPr>
          <p:spPr bwMode="auto">
            <a:xfrm>
              <a:off x="3553" y="1417"/>
              <a:ext cx="1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8">
              <a:extLst>
                <a:ext uri="{FF2B5EF4-FFF2-40B4-BE49-F238E27FC236}">
                  <a16:creationId xmlns:a16="http://schemas.microsoft.com/office/drawing/2014/main" id="{A1788D58-EF99-CC9D-6404-E920A3D5B493}"/>
                </a:ext>
              </a:extLst>
            </p:cNvPr>
            <p:cNvSpPr>
              <a:spLocks noChangeArrowheads="1"/>
            </p:cNvSpPr>
            <p:nvPr/>
          </p:nvSpPr>
          <p:spPr bwMode="auto">
            <a:xfrm>
              <a:off x="4350" y="2298"/>
              <a:ext cx="1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9">
              <a:extLst>
                <a:ext uri="{FF2B5EF4-FFF2-40B4-BE49-F238E27FC236}">
                  <a16:creationId xmlns:a16="http://schemas.microsoft.com/office/drawing/2014/main" id="{B334AA47-2176-B247-16F6-30F80ACF772C}"/>
                </a:ext>
              </a:extLst>
            </p:cNvPr>
            <p:cNvSpPr>
              <a:spLocks noChangeArrowheads="1"/>
            </p:cNvSpPr>
            <p:nvPr/>
          </p:nvSpPr>
          <p:spPr bwMode="auto">
            <a:xfrm>
              <a:off x="3834" y="2586"/>
              <a:ext cx="1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100">
              <a:extLst>
                <a:ext uri="{FF2B5EF4-FFF2-40B4-BE49-F238E27FC236}">
                  <a16:creationId xmlns:a16="http://schemas.microsoft.com/office/drawing/2014/main" id="{940E523D-954E-1510-91DA-C497F81E1C91}"/>
                </a:ext>
              </a:extLst>
            </p:cNvPr>
            <p:cNvSpPr>
              <a:spLocks noChangeArrowheads="1"/>
            </p:cNvSpPr>
            <p:nvPr/>
          </p:nvSpPr>
          <p:spPr bwMode="auto">
            <a:xfrm>
              <a:off x="3697" y="2785"/>
              <a:ext cx="37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Times New Roman" panose="02020603050405020304" pitchFamily="18" charset="0"/>
                </a:rPr>
                <a:t>Hình 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02" name="Group 79">
              <a:extLst>
                <a:ext uri="{FF2B5EF4-FFF2-40B4-BE49-F238E27FC236}">
                  <a16:creationId xmlns:a16="http://schemas.microsoft.com/office/drawing/2014/main" id="{BFB6ADCB-A548-497C-173D-430D21692886}"/>
                </a:ext>
              </a:extLst>
            </p:cNvPr>
            <p:cNvGrpSpPr>
              <a:grpSpLocks/>
            </p:cNvGrpSpPr>
            <p:nvPr/>
          </p:nvGrpSpPr>
          <p:grpSpPr bwMode="auto">
            <a:xfrm>
              <a:off x="3846" y="2508"/>
              <a:ext cx="48" cy="48"/>
              <a:chOff x="3846" y="2508"/>
              <a:chExt cx="48" cy="48"/>
            </a:xfrm>
          </p:grpSpPr>
          <p:sp>
            <p:nvSpPr>
              <p:cNvPr id="115" name="Oval 77">
                <a:extLst>
                  <a:ext uri="{FF2B5EF4-FFF2-40B4-BE49-F238E27FC236}">
                    <a16:creationId xmlns:a16="http://schemas.microsoft.com/office/drawing/2014/main" id="{A273738F-70DC-8E56-020C-38BD3495B97E}"/>
                  </a:ext>
                </a:extLst>
              </p:cNvPr>
              <p:cNvSpPr>
                <a:spLocks noChangeArrowheads="1"/>
              </p:cNvSpPr>
              <p:nvPr/>
            </p:nvSpPr>
            <p:spPr bwMode="auto">
              <a:xfrm>
                <a:off x="3846" y="2508"/>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Oval 78">
                <a:extLst>
                  <a:ext uri="{FF2B5EF4-FFF2-40B4-BE49-F238E27FC236}">
                    <a16:creationId xmlns:a16="http://schemas.microsoft.com/office/drawing/2014/main" id="{831095F8-AB83-E2F8-707B-C278E7C61A85}"/>
                  </a:ext>
                </a:extLst>
              </p:cNvPr>
              <p:cNvSpPr>
                <a:spLocks noChangeArrowheads="1"/>
              </p:cNvSpPr>
              <p:nvPr/>
            </p:nvSpPr>
            <p:spPr bwMode="auto">
              <a:xfrm>
                <a:off x="3846" y="2508"/>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 name="Group 82">
              <a:extLst>
                <a:ext uri="{FF2B5EF4-FFF2-40B4-BE49-F238E27FC236}">
                  <a16:creationId xmlns:a16="http://schemas.microsoft.com/office/drawing/2014/main" id="{D7D9FEE6-BCFE-62DF-6047-BD00F42C06E2}"/>
                </a:ext>
              </a:extLst>
            </p:cNvPr>
            <p:cNvGrpSpPr>
              <a:grpSpLocks/>
            </p:cNvGrpSpPr>
            <p:nvPr/>
          </p:nvGrpSpPr>
          <p:grpSpPr bwMode="auto">
            <a:xfrm>
              <a:off x="3834" y="2004"/>
              <a:ext cx="48" cy="48"/>
              <a:chOff x="3834" y="2004"/>
              <a:chExt cx="48" cy="48"/>
            </a:xfrm>
          </p:grpSpPr>
          <p:sp>
            <p:nvSpPr>
              <p:cNvPr id="113" name="Oval 80">
                <a:extLst>
                  <a:ext uri="{FF2B5EF4-FFF2-40B4-BE49-F238E27FC236}">
                    <a16:creationId xmlns:a16="http://schemas.microsoft.com/office/drawing/2014/main" id="{AB711291-EE30-E914-16A4-F5C725B823DA}"/>
                  </a:ext>
                </a:extLst>
              </p:cNvPr>
              <p:cNvSpPr>
                <a:spLocks noChangeArrowheads="1"/>
              </p:cNvSpPr>
              <p:nvPr/>
            </p:nvSpPr>
            <p:spPr bwMode="auto">
              <a:xfrm>
                <a:off x="3834" y="2004"/>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Oval 81">
                <a:extLst>
                  <a:ext uri="{FF2B5EF4-FFF2-40B4-BE49-F238E27FC236}">
                    <a16:creationId xmlns:a16="http://schemas.microsoft.com/office/drawing/2014/main" id="{73DE048E-4DA0-3F8B-5422-218A5FABA5D7}"/>
                  </a:ext>
                </a:extLst>
              </p:cNvPr>
              <p:cNvSpPr>
                <a:spLocks noChangeArrowheads="1"/>
              </p:cNvSpPr>
              <p:nvPr/>
            </p:nvSpPr>
            <p:spPr bwMode="auto">
              <a:xfrm>
                <a:off x="3834" y="200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 name="Group 85">
              <a:extLst>
                <a:ext uri="{FF2B5EF4-FFF2-40B4-BE49-F238E27FC236}">
                  <a16:creationId xmlns:a16="http://schemas.microsoft.com/office/drawing/2014/main" id="{B8A72FD2-AA8D-771E-57A1-D5391DC2D3FE}"/>
                </a:ext>
              </a:extLst>
            </p:cNvPr>
            <p:cNvGrpSpPr>
              <a:grpSpLocks/>
            </p:cNvGrpSpPr>
            <p:nvPr/>
          </p:nvGrpSpPr>
          <p:grpSpPr bwMode="auto">
            <a:xfrm>
              <a:off x="3371" y="2203"/>
              <a:ext cx="48" cy="48"/>
              <a:chOff x="3371" y="2203"/>
              <a:chExt cx="48" cy="48"/>
            </a:xfrm>
          </p:grpSpPr>
          <p:sp>
            <p:nvSpPr>
              <p:cNvPr id="111" name="Oval 83">
                <a:extLst>
                  <a:ext uri="{FF2B5EF4-FFF2-40B4-BE49-F238E27FC236}">
                    <a16:creationId xmlns:a16="http://schemas.microsoft.com/office/drawing/2014/main" id="{964D509D-94B8-618E-E004-D667DE5FA01D}"/>
                  </a:ext>
                </a:extLst>
              </p:cNvPr>
              <p:cNvSpPr>
                <a:spLocks noChangeArrowheads="1"/>
              </p:cNvSpPr>
              <p:nvPr/>
            </p:nvSpPr>
            <p:spPr bwMode="auto">
              <a:xfrm>
                <a:off x="3371" y="2203"/>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Oval 84">
                <a:extLst>
                  <a:ext uri="{FF2B5EF4-FFF2-40B4-BE49-F238E27FC236}">
                    <a16:creationId xmlns:a16="http://schemas.microsoft.com/office/drawing/2014/main" id="{88A88F22-A16D-5EC2-7647-48188E9983C3}"/>
                  </a:ext>
                </a:extLst>
              </p:cNvPr>
              <p:cNvSpPr>
                <a:spLocks noChangeArrowheads="1"/>
              </p:cNvSpPr>
              <p:nvPr/>
            </p:nvSpPr>
            <p:spPr bwMode="auto">
              <a:xfrm>
                <a:off x="3371" y="2203"/>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5" name="Group 88">
              <a:extLst>
                <a:ext uri="{FF2B5EF4-FFF2-40B4-BE49-F238E27FC236}">
                  <a16:creationId xmlns:a16="http://schemas.microsoft.com/office/drawing/2014/main" id="{E03F2F56-BE67-9E63-A85A-751BB1461C2E}"/>
                </a:ext>
              </a:extLst>
            </p:cNvPr>
            <p:cNvGrpSpPr>
              <a:grpSpLocks/>
            </p:cNvGrpSpPr>
            <p:nvPr/>
          </p:nvGrpSpPr>
          <p:grpSpPr bwMode="auto">
            <a:xfrm>
              <a:off x="3583" y="1567"/>
              <a:ext cx="48" cy="48"/>
              <a:chOff x="3583" y="1567"/>
              <a:chExt cx="48" cy="48"/>
            </a:xfrm>
          </p:grpSpPr>
          <p:sp>
            <p:nvSpPr>
              <p:cNvPr id="109" name="Oval 86">
                <a:extLst>
                  <a:ext uri="{FF2B5EF4-FFF2-40B4-BE49-F238E27FC236}">
                    <a16:creationId xmlns:a16="http://schemas.microsoft.com/office/drawing/2014/main" id="{1049996D-B562-5F71-4593-E85AA6FF3C65}"/>
                  </a:ext>
                </a:extLst>
              </p:cNvPr>
              <p:cNvSpPr>
                <a:spLocks noChangeArrowheads="1"/>
              </p:cNvSpPr>
              <p:nvPr/>
            </p:nvSpPr>
            <p:spPr bwMode="auto">
              <a:xfrm>
                <a:off x="3583" y="1567"/>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Oval 87">
                <a:extLst>
                  <a:ext uri="{FF2B5EF4-FFF2-40B4-BE49-F238E27FC236}">
                    <a16:creationId xmlns:a16="http://schemas.microsoft.com/office/drawing/2014/main" id="{40C5AEB6-C680-274D-1D7D-42CF9E735896}"/>
                  </a:ext>
                </a:extLst>
              </p:cNvPr>
              <p:cNvSpPr>
                <a:spLocks noChangeArrowheads="1"/>
              </p:cNvSpPr>
              <p:nvPr/>
            </p:nvSpPr>
            <p:spPr bwMode="auto">
              <a:xfrm>
                <a:off x="3583" y="1567"/>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6" name="Group 91">
              <a:extLst>
                <a:ext uri="{FF2B5EF4-FFF2-40B4-BE49-F238E27FC236}">
                  <a16:creationId xmlns:a16="http://schemas.microsoft.com/office/drawing/2014/main" id="{4B460D3B-A6C7-D035-0202-4E6C41DC321F}"/>
                </a:ext>
              </a:extLst>
            </p:cNvPr>
            <p:cNvGrpSpPr>
              <a:grpSpLocks/>
            </p:cNvGrpSpPr>
            <p:nvPr/>
          </p:nvGrpSpPr>
          <p:grpSpPr bwMode="auto">
            <a:xfrm>
              <a:off x="4244" y="2298"/>
              <a:ext cx="48" cy="48"/>
              <a:chOff x="4244" y="2298"/>
              <a:chExt cx="48" cy="48"/>
            </a:xfrm>
          </p:grpSpPr>
          <p:sp>
            <p:nvSpPr>
              <p:cNvPr id="107" name="Oval 89">
                <a:extLst>
                  <a:ext uri="{FF2B5EF4-FFF2-40B4-BE49-F238E27FC236}">
                    <a16:creationId xmlns:a16="http://schemas.microsoft.com/office/drawing/2014/main" id="{CAF5E6E1-B61F-16E9-C337-23617DBCCC86}"/>
                  </a:ext>
                </a:extLst>
              </p:cNvPr>
              <p:cNvSpPr>
                <a:spLocks noChangeArrowheads="1"/>
              </p:cNvSpPr>
              <p:nvPr/>
            </p:nvSpPr>
            <p:spPr bwMode="auto">
              <a:xfrm>
                <a:off x="4244" y="2298"/>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Oval 90">
                <a:extLst>
                  <a:ext uri="{FF2B5EF4-FFF2-40B4-BE49-F238E27FC236}">
                    <a16:creationId xmlns:a16="http://schemas.microsoft.com/office/drawing/2014/main" id="{D655DCE5-6B1F-7AF2-9562-7E55F98A3363}"/>
                  </a:ext>
                </a:extLst>
              </p:cNvPr>
              <p:cNvSpPr>
                <a:spLocks noChangeArrowheads="1"/>
              </p:cNvSpPr>
              <p:nvPr/>
            </p:nvSpPr>
            <p:spPr bwMode="auto">
              <a:xfrm>
                <a:off x="4244" y="2298"/>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7" name="Group 94">
            <a:extLst>
              <a:ext uri="{FF2B5EF4-FFF2-40B4-BE49-F238E27FC236}">
                <a16:creationId xmlns:a16="http://schemas.microsoft.com/office/drawing/2014/main" id="{7467BED8-7935-41B6-4E8C-5C0945DD4699}"/>
              </a:ext>
            </a:extLst>
          </p:cNvPr>
          <p:cNvGrpSpPr>
            <a:grpSpLocks noChangeAspect="1"/>
          </p:cNvGrpSpPr>
          <p:nvPr/>
        </p:nvGrpSpPr>
        <p:grpSpPr bwMode="auto">
          <a:xfrm>
            <a:off x="9280532" y="1414858"/>
            <a:ext cx="1792288" cy="2373312"/>
            <a:chOff x="3590" y="2153"/>
            <a:chExt cx="1129" cy="1495"/>
          </a:xfrm>
        </p:grpSpPr>
        <p:sp>
          <p:nvSpPr>
            <p:cNvPr id="118" name="AutoShape 93">
              <a:extLst>
                <a:ext uri="{FF2B5EF4-FFF2-40B4-BE49-F238E27FC236}">
                  <a16:creationId xmlns:a16="http://schemas.microsoft.com/office/drawing/2014/main" id="{1694AEE6-E223-A629-9351-24AD0D26BFFF}"/>
                </a:ext>
              </a:extLst>
            </p:cNvPr>
            <p:cNvSpPr>
              <a:spLocks noChangeAspect="1" noChangeArrowheads="1" noTextEdit="1"/>
            </p:cNvSpPr>
            <p:nvPr/>
          </p:nvSpPr>
          <p:spPr bwMode="auto">
            <a:xfrm>
              <a:off x="3590" y="2153"/>
              <a:ext cx="1129" cy="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18">
              <a:extLst>
                <a:ext uri="{FF2B5EF4-FFF2-40B4-BE49-F238E27FC236}">
                  <a16:creationId xmlns:a16="http://schemas.microsoft.com/office/drawing/2014/main" id="{5CA5AE72-F99A-AB66-70BA-D2492BA63E39}"/>
                </a:ext>
              </a:extLst>
            </p:cNvPr>
            <p:cNvSpPr>
              <a:spLocks noChangeArrowheads="1"/>
            </p:cNvSpPr>
            <p:nvPr/>
          </p:nvSpPr>
          <p:spPr bwMode="auto">
            <a:xfrm>
              <a:off x="3650" y="2213"/>
              <a:ext cx="1009" cy="1009"/>
            </a:xfrm>
            <a:prstGeom prst="ellipse">
              <a:avLst/>
            </a:pr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97">
              <a:extLst>
                <a:ext uri="{FF2B5EF4-FFF2-40B4-BE49-F238E27FC236}">
                  <a16:creationId xmlns:a16="http://schemas.microsoft.com/office/drawing/2014/main" id="{E1E5E6E0-ADA0-C069-BBB4-63CC8E98F749}"/>
                </a:ext>
              </a:extLst>
            </p:cNvPr>
            <p:cNvSpPr>
              <a:spLocks noChangeShapeType="1"/>
            </p:cNvSpPr>
            <p:nvPr/>
          </p:nvSpPr>
          <p:spPr bwMode="auto">
            <a:xfrm flipH="1" flipV="1">
              <a:off x="3896" y="2921"/>
              <a:ext cx="271" cy="301"/>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Line 98">
              <a:extLst>
                <a:ext uri="{FF2B5EF4-FFF2-40B4-BE49-F238E27FC236}">
                  <a16:creationId xmlns:a16="http://schemas.microsoft.com/office/drawing/2014/main" id="{C1D423C3-4FD7-5727-67CA-FB8C3DE1718A}"/>
                </a:ext>
              </a:extLst>
            </p:cNvPr>
            <p:cNvSpPr>
              <a:spLocks noChangeShapeType="1"/>
            </p:cNvSpPr>
            <p:nvPr/>
          </p:nvSpPr>
          <p:spPr bwMode="auto">
            <a:xfrm flipV="1">
              <a:off x="3896" y="2483"/>
              <a:ext cx="150" cy="43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99">
              <a:extLst>
                <a:ext uri="{FF2B5EF4-FFF2-40B4-BE49-F238E27FC236}">
                  <a16:creationId xmlns:a16="http://schemas.microsoft.com/office/drawing/2014/main" id="{160B3AB0-E260-0C38-AF14-DD919F886806}"/>
                </a:ext>
              </a:extLst>
            </p:cNvPr>
            <p:cNvSpPr>
              <a:spLocks noChangeShapeType="1"/>
            </p:cNvSpPr>
            <p:nvPr/>
          </p:nvSpPr>
          <p:spPr bwMode="auto">
            <a:xfrm>
              <a:off x="4046" y="2483"/>
              <a:ext cx="487" cy="19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100">
              <a:extLst>
                <a:ext uri="{FF2B5EF4-FFF2-40B4-BE49-F238E27FC236}">
                  <a16:creationId xmlns:a16="http://schemas.microsoft.com/office/drawing/2014/main" id="{ED638E98-522C-2C4C-580D-0A1A1C9A886F}"/>
                </a:ext>
              </a:extLst>
            </p:cNvPr>
            <p:cNvSpPr>
              <a:spLocks noChangeShapeType="1"/>
            </p:cNvSpPr>
            <p:nvPr/>
          </p:nvSpPr>
          <p:spPr bwMode="auto">
            <a:xfrm flipH="1">
              <a:off x="4167" y="2681"/>
              <a:ext cx="366" cy="541"/>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23">
              <a:extLst>
                <a:ext uri="{FF2B5EF4-FFF2-40B4-BE49-F238E27FC236}">
                  <a16:creationId xmlns:a16="http://schemas.microsoft.com/office/drawing/2014/main" id="{B095E2AB-8E13-682F-3E3B-86D3000728F8}"/>
                </a:ext>
              </a:extLst>
            </p:cNvPr>
            <p:cNvSpPr>
              <a:spLocks noChangeArrowheads="1"/>
            </p:cNvSpPr>
            <p:nvPr/>
          </p:nvSpPr>
          <p:spPr bwMode="auto">
            <a:xfrm>
              <a:off x="4143" y="3264"/>
              <a:ext cx="1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 name="Rectangle 124">
              <a:extLst>
                <a:ext uri="{FF2B5EF4-FFF2-40B4-BE49-F238E27FC236}">
                  <a16:creationId xmlns:a16="http://schemas.microsoft.com/office/drawing/2014/main" id="{ABBE174A-ED3A-B2CF-B7A1-26709B70B326}"/>
                </a:ext>
              </a:extLst>
            </p:cNvPr>
            <p:cNvSpPr>
              <a:spLocks noChangeArrowheads="1"/>
            </p:cNvSpPr>
            <p:nvPr/>
          </p:nvSpPr>
          <p:spPr bwMode="auto">
            <a:xfrm>
              <a:off x="4503" y="2514"/>
              <a:ext cx="1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 name="Rectangle 125">
              <a:extLst>
                <a:ext uri="{FF2B5EF4-FFF2-40B4-BE49-F238E27FC236}">
                  <a16:creationId xmlns:a16="http://schemas.microsoft.com/office/drawing/2014/main" id="{8EAE300A-717B-B08A-FBB4-9454BC67A01A}"/>
                </a:ext>
              </a:extLst>
            </p:cNvPr>
            <p:cNvSpPr>
              <a:spLocks noChangeArrowheads="1"/>
            </p:cNvSpPr>
            <p:nvPr/>
          </p:nvSpPr>
          <p:spPr bwMode="auto">
            <a:xfrm>
              <a:off x="4004" y="2328"/>
              <a:ext cx="1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 name="Rectangle 126">
              <a:extLst>
                <a:ext uri="{FF2B5EF4-FFF2-40B4-BE49-F238E27FC236}">
                  <a16:creationId xmlns:a16="http://schemas.microsoft.com/office/drawing/2014/main" id="{B8169B18-D959-456A-393E-68371E711D70}"/>
                </a:ext>
              </a:extLst>
            </p:cNvPr>
            <p:cNvSpPr>
              <a:spLocks noChangeArrowheads="1"/>
            </p:cNvSpPr>
            <p:nvPr/>
          </p:nvSpPr>
          <p:spPr bwMode="auto">
            <a:xfrm>
              <a:off x="3776" y="2820"/>
              <a:ext cx="1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FFFFFF"/>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 name="Rectangle 127">
              <a:extLst>
                <a:ext uri="{FF2B5EF4-FFF2-40B4-BE49-F238E27FC236}">
                  <a16:creationId xmlns:a16="http://schemas.microsoft.com/office/drawing/2014/main" id="{C2E2B296-86F0-C6F2-708B-9E703A79AF38}"/>
                </a:ext>
              </a:extLst>
            </p:cNvPr>
            <p:cNvSpPr>
              <a:spLocks noChangeArrowheads="1"/>
            </p:cNvSpPr>
            <p:nvPr/>
          </p:nvSpPr>
          <p:spPr bwMode="auto">
            <a:xfrm>
              <a:off x="4113" y="2790"/>
              <a:ext cx="12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a:ln>
                    <a:noFill/>
                  </a:ln>
                  <a:solidFill>
                    <a:srgbClr val="FCFCFC"/>
                  </a:solidFill>
                  <a:effectLst/>
                  <a:latin typeface="Times New Roman" panose="02020603050405020304" pitchFamily="18"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 name="Rectangle 128">
              <a:extLst>
                <a:ext uri="{FF2B5EF4-FFF2-40B4-BE49-F238E27FC236}">
                  <a16:creationId xmlns:a16="http://schemas.microsoft.com/office/drawing/2014/main" id="{E51E8B3D-84FF-5DD3-4B26-30BC84FE73D2}"/>
                </a:ext>
              </a:extLst>
            </p:cNvPr>
            <p:cNvSpPr>
              <a:spLocks noChangeArrowheads="1"/>
            </p:cNvSpPr>
            <p:nvPr/>
          </p:nvSpPr>
          <p:spPr bwMode="auto">
            <a:xfrm>
              <a:off x="4017" y="3457"/>
              <a:ext cx="37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Times New Roman" panose="02020603050405020304" pitchFamily="18" charset="0"/>
                </a:rPr>
                <a:t>Hình 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30" name="Group 109">
              <a:extLst>
                <a:ext uri="{FF2B5EF4-FFF2-40B4-BE49-F238E27FC236}">
                  <a16:creationId xmlns:a16="http://schemas.microsoft.com/office/drawing/2014/main" id="{17648F99-BEF9-D80F-A5DF-C54DC025DA5A}"/>
                </a:ext>
              </a:extLst>
            </p:cNvPr>
            <p:cNvGrpSpPr>
              <a:grpSpLocks/>
            </p:cNvGrpSpPr>
            <p:nvPr/>
          </p:nvGrpSpPr>
          <p:grpSpPr bwMode="auto">
            <a:xfrm>
              <a:off x="4509" y="2657"/>
              <a:ext cx="48" cy="48"/>
              <a:chOff x="4509" y="2657"/>
              <a:chExt cx="48" cy="48"/>
            </a:xfrm>
          </p:grpSpPr>
          <p:sp>
            <p:nvSpPr>
              <p:cNvPr id="143" name="Oval 107">
                <a:extLst>
                  <a:ext uri="{FF2B5EF4-FFF2-40B4-BE49-F238E27FC236}">
                    <a16:creationId xmlns:a16="http://schemas.microsoft.com/office/drawing/2014/main" id="{FF72B609-8B74-CD77-B6E0-488D83D219A8}"/>
                  </a:ext>
                </a:extLst>
              </p:cNvPr>
              <p:cNvSpPr>
                <a:spLocks noChangeArrowheads="1"/>
              </p:cNvSpPr>
              <p:nvPr/>
            </p:nvSpPr>
            <p:spPr bwMode="auto">
              <a:xfrm>
                <a:off x="4509" y="2657"/>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Oval 108">
                <a:extLst>
                  <a:ext uri="{FF2B5EF4-FFF2-40B4-BE49-F238E27FC236}">
                    <a16:creationId xmlns:a16="http://schemas.microsoft.com/office/drawing/2014/main" id="{3C439B55-0B20-DFB3-9629-58EFBF472D87}"/>
                  </a:ext>
                </a:extLst>
              </p:cNvPr>
              <p:cNvSpPr>
                <a:spLocks noChangeArrowheads="1"/>
              </p:cNvSpPr>
              <p:nvPr/>
            </p:nvSpPr>
            <p:spPr bwMode="auto">
              <a:xfrm>
                <a:off x="4509" y="2657"/>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1" name="Group 112">
              <a:extLst>
                <a:ext uri="{FF2B5EF4-FFF2-40B4-BE49-F238E27FC236}">
                  <a16:creationId xmlns:a16="http://schemas.microsoft.com/office/drawing/2014/main" id="{F6377719-635E-DF9A-5498-69BB12B5DF99}"/>
                </a:ext>
              </a:extLst>
            </p:cNvPr>
            <p:cNvGrpSpPr>
              <a:grpSpLocks/>
            </p:cNvGrpSpPr>
            <p:nvPr/>
          </p:nvGrpSpPr>
          <p:grpSpPr bwMode="auto">
            <a:xfrm>
              <a:off x="4022" y="2459"/>
              <a:ext cx="48" cy="48"/>
              <a:chOff x="4022" y="2459"/>
              <a:chExt cx="48" cy="48"/>
            </a:xfrm>
          </p:grpSpPr>
          <p:sp>
            <p:nvSpPr>
              <p:cNvPr id="141" name="Oval 110">
                <a:extLst>
                  <a:ext uri="{FF2B5EF4-FFF2-40B4-BE49-F238E27FC236}">
                    <a16:creationId xmlns:a16="http://schemas.microsoft.com/office/drawing/2014/main" id="{3BD01DA1-A644-47D7-F8E2-5E58A14BA056}"/>
                  </a:ext>
                </a:extLst>
              </p:cNvPr>
              <p:cNvSpPr>
                <a:spLocks noChangeArrowheads="1"/>
              </p:cNvSpPr>
              <p:nvPr/>
            </p:nvSpPr>
            <p:spPr bwMode="auto">
              <a:xfrm>
                <a:off x="4022" y="2459"/>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Oval 111">
                <a:extLst>
                  <a:ext uri="{FF2B5EF4-FFF2-40B4-BE49-F238E27FC236}">
                    <a16:creationId xmlns:a16="http://schemas.microsoft.com/office/drawing/2014/main" id="{3145AAE7-13FD-36E7-4DF2-A28F9A4C4C7A}"/>
                  </a:ext>
                </a:extLst>
              </p:cNvPr>
              <p:cNvSpPr>
                <a:spLocks noChangeArrowheads="1"/>
              </p:cNvSpPr>
              <p:nvPr/>
            </p:nvSpPr>
            <p:spPr bwMode="auto">
              <a:xfrm>
                <a:off x="4022" y="2459"/>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2" name="Group 115">
              <a:extLst>
                <a:ext uri="{FF2B5EF4-FFF2-40B4-BE49-F238E27FC236}">
                  <a16:creationId xmlns:a16="http://schemas.microsoft.com/office/drawing/2014/main" id="{2F388510-19BD-F548-36BB-45AF325DBD76}"/>
                </a:ext>
              </a:extLst>
            </p:cNvPr>
            <p:cNvGrpSpPr>
              <a:grpSpLocks/>
            </p:cNvGrpSpPr>
            <p:nvPr/>
          </p:nvGrpSpPr>
          <p:grpSpPr bwMode="auto">
            <a:xfrm>
              <a:off x="3872" y="2897"/>
              <a:ext cx="48" cy="49"/>
              <a:chOff x="3872" y="2897"/>
              <a:chExt cx="48" cy="49"/>
            </a:xfrm>
          </p:grpSpPr>
          <p:sp>
            <p:nvSpPr>
              <p:cNvPr id="139" name="Oval 113">
                <a:extLst>
                  <a:ext uri="{FF2B5EF4-FFF2-40B4-BE49-F238E27FC236}">
                    <a16:creationId xmlns:a16="http://schemas.microsoft.com/office/drawing/2014/main" id="{0264E9C2-F516-A42A-D1AC-F61DA71EB522}"/>
                  </a:ext>
                </a:extLst>
              </p:cNvPr>
              <p:cNvSpPr>
                <a:spLocks noChangeArrowheads="1"/>
              </p:cNvSpPr>
              <p:nvPr/>
            </p:nvSpPr>
            <p:spPr bwMode="auto">
              <a:xfrm>
                <a:off x="3872" y="2897"/>
                <a:ext cx="48" cy="49"/>
              </a:xfrm>
              <a:prstGeom prst="ellipse">
                <a:avLst/>
              </a:prstGeom>
              <a:solidFill>
                <a:srgbClr val="FCFCF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Oval 114">
                <a:extLst>
                  <a:ext uri="{FF2B5EF4-FFF2-40B4-BE49-F238E27FC236}">
                    <a16:creationId xmlns:a16="http://schemas.microsoft.com/office/drawing/2014/main" id="{75442017-B5C1-2EAC-2DBF-FD80D53A8776}"/>
                  </a:ext>
                </a:extLst>
              </p:cNvPr>
              <p:cNvSpPr>
                <a:spLocks noChangeArrowheads="1"/>
              </p:cNvSpPr>
              <p:nvPr/>
            </p:nvSpPr>
            <p:spPr bwMode="auto">
              <a:xfrm>
                <a:off x="3872" y="2897"/>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3" name="Group 118">
              <a:extLst>
                <a:ext uri="{FF2B5EF4-FFF2-40B4-BE49-F238E27FC236}">
                  <a16:creationId xmlns:a16="http://schemas.microsoft.com/office/drawing/2014/main" id="{6B46AA18-6514-BE14-C8C3-06091EF0B5C1}"/>
                </a:ext>
              </a:extLst>
            </p:cNvPr>
            <p:cNvGrpSpPr>
              <a:grpSpLocks/>
            </p:cNvGrpSpPr>
            <p:nvPr/>
          </p:nvGrpSpPr>
          <p:grpSpPr bwMode="auto">
            <a:xfrm>
              <a:off x="4143" y="3198"/>
              <a:ext cx="48" cy="48"/>
              <a:chOff x="4143" y="3198"/>
              <a:chExt cx="48" cy="48"/>
            </a:xfrm>
          </p:grpSpPr>
          <p:sp>
            <p:nvSpPr>
              <p:cNvPr id="137" name="Oval 116">
                <a:extLst>
                  <a:ext uri="{FF2B5EF4-FFF2-40B4-BE49-F238E27FC236}">
                    <a16:creationId xmlns:a16="http://schemas.microsoft.com/office/drawing/2014/main" id="{C5E0B977-79E3-7A6E-DEF8-E83D8EFBD2CF}"/>
                  </a:ext>
                </a:extLst>
              </p:cNvPr>
              <p:cNvSpPr>
                <a:spLocks noChangeArrowheads="1"/>
              </p:cNvSpPr>
              <p:nvPr/>
            </p:nvSpPr>
            <p:spPr bwMode="auto">
              <a:xfrm>
                <a:off x="4143" y="3198"/>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Oval 117">
                <a:extLst>
                  <a:ext uri="{FF2B5EF4-FFF2-40B4-BE49-F238E27FC236}">
                    <a16:creationId xmlns:a16="http://schemas.microsoft.com/office/drawing/2014/main" id="{133A7F5A-7230-7C10-2209-E519D91A18AA}"/>
                  </a:ext>
                </a:extLst>
              </p:cNvPr>
              <p:cNvSpPr>
                <a:spLocks noChangeArrowheads="1"/>
              </p:cNvSpPr>
              <p:nvPr/>
            </p:nvSpPr>
            <p:spPr bwMode="auto">
              <a:xfrm>
                <a:off x="4143" y="3198"/>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4" name="Group 121">
              <a:extLst>
                <a:ext uri="{FF2B5EF4-FFF2-40B4-BE49-F238E27FC236}">
                  <a16:creationId xmlns:a16="http://schemas.microsoft.com/office/drawing/2014/main" id="{8DD43938-ACC4-A31A-BFEE-09F97EE8279C}"/>
                </a:ext>
              </a:extLst>
            </p:cNvPr>
            <p:cNvGrpSpPr>
              <a:grpSpLocks/>
            </p:cNvGrpSpPr>
            <p:nvPr/>
          </p:nvGrpSpPr>
          <p:grpSpPr bwMode="auto">
            <a:xfrm>
              <a:off x="4131" y="2693"/>
              <a:ext cx="48" cy="48"/>
              <a:chOff x="4131" y="2693"/>
              <a:chExt cx="48" cy="48"/>
            </a:xfrm>
          </p:grpSpPr>
          <p:sp>
            <p:nvSpPr>
              <p:cNvPr id="135" name="Oval 119">
                <a:extLst>
                  <a:ext uri="{FF2B5EF4-FFF2-40B4-BE49-F238E27FC236}">
                    <a16:creationId xmlns:a16="http://schemas.microsoft.com/office/drawing/2014/main" id="{712502EF-BBE7-1C7A-5D1B-0B9628130A75}"/>
                  </a:ext>
                </a:extLst>
              </p:cNvPr>
              <p:cNvSpPr>
                <a:spLocks noChangeArrowheads="1"/>
              </p:cNvSpPr>
              <p:nvPr/>
            </p:nvSpPr>
            <p:spPr bwMode="auto">
              <a:xfrm>
                <a:off x="4131" y="2693"/>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Oval 120">
                <a:extLst>
                  <a:ext uri="{FF2B5EF4-FFF2-40B4-BE49-F238E27FC236}">
                    <a16:creationId xmlns:a16="http://schemas.microsoft.com/office/drawing/2014/main" id="{D1B8AC03-C6FE-FC27-D450-986ABE1E3D46}"/>
                  </a:ext>
                </a:extLst>
              </p:cNvPr>
              <p:cNvSpPr>
                <a:spLocks noChangeArrowheads="1"/>
              </p:cNvSpPr>
              <p:nvPr/>
            </p:nvSpPr>
            <p:spPr bwMode="auto">
              <a:xfrm>
                <a:off x="4131" y="2693"/>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9881935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63" presetClass="path" presetSubtype="0" repeatCount="108" accel="28000" decel="28108" autoRev="1" fill="hold" nodeType="withEffect">
                                  <p:stCondLst>
                                    <p:cond delay="0"/>
                                  </p:stCondLst>
                                  <p:childTnLst>
                                    <p:animMotion origin="layout" path="M 3.33333E-6 0 L -0.04497 -0.00154 " pathEditMode="relative" rAng="0" ptsTypes="AA">
                                      <p:cBhvr>
                                        <p:cTn id="9" dur="3700" fill="hold"/>
                                        <p:tgtEl>
                                          <p:spTgt spid="4"/>
                                        </p:tgtEl>
                                        <p:attrNameLst>
                                          <p:attrName>ppt_x</p:attrName>
                                          <p:attrName>ppt_y</p:attrName>
                                        </p:attrNameLst>
                                      </p:cBhvr>
                                      <p:rCtr x="-2240" y="-62"/>
                                    </p:animMotion>
                                  </p:childTnLst>
                                </p:cTn>
                              </p:par>
                              <p:par>
                                <p:cTn id="10" presetID="9"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63" presetClass="path" presetSubtype="0" repeatCount="81" accel="28000" decel="28108" autoRev="1" fill="hold" nodeType="withEffect">
                                  <p:stCondLst>
                                    <p:cond delay="0"/>
                                  </p:stCondLst>
                                  <p:childTnLst>
                                    <p:animMotion origin="layout" path="M 2.22222E-6 -3.82716E-6 L -0.04983 -0.00277 " pathEditMode="relative" rAng="0" ptsTypes="AA">
                                      <p:cBhvr>
                                        <p:cTn id="14" dur="3700" fill="hold"/>
                                        <p:tgtEl>
                                          <p:spTgt spid="3"/>
                                        </p:tgtEl>
                                        <p:attrNameLst>
                                          <p:attrName>ppt_x</p:attrName>
                                          <p:attrName>ppt_y</p:attrName>
                                        </p:attrNameLst>
                                      </p:cBhvr>
                                      <p:rCtr x="-2500" y="-154"/>
                                    </p:animMotion>
                                  </p:childTnLst>
                                </p:cTn>
                              </p:par>
                              <p:par>
                                <p:cTn id="15" presetID="10" presetClass="entr" presetSubtype="0" repeatCount="700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
                                        <p:tgtEl>
                                          <p:spTgt spid="16"/>
                                        </p:tgtEl>
                                      </p:cBhvr>
                                    </p:animEffect>
                                  </p:childTnLst>
                                </p:cTn>
                              </p:par>
                              <p:par>
                                <p:cTn id="18" presetID="6" presetClass="emph" presetSubtype="0" repeatCount="100" autoRev="1" fill="hold" nodeType="withEffect">
                                  <p:stCondLst>
                                    <p:cond delay="0"/>
                                  </p:stCondLst>
                                  <p:childTnLst>
                                    <p:animScale>
                                      <p:cBhvr>
                                        <p:cTn id="19" dur="2000" fill="hold"/>
                                        <p:tgtEl>
                                          <p:spTgt spid="16"/>
                                        </p:tgtEl>
                                      </p:cBhvr>
                                      <p:by x="0" y="0"/>
                                    </p:animScale>
                                  </p:childTnLst>
                                </p:cTn>
                              </p:par>
                              <p:par>
                                <p:cTn id="20" presetID="10" presetClass="entr" presetSubtype="0" repeatCount="700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
                                        <p:tgtEl>
                                          <p:spTgt spid="15"/>
                                        </p:tgtEl>
                                      </p:cBhvr>
                                    </p:animEffect>
                                  </p:childTnLst>
                                </p:cTn>
                              </p:par>
                              <p:par>
                                <p:cTn id="23" presetID="6" presetClass="emph" presetSubtype="0" repeatCount="25" autoRev="1" fill="hold" nodeType="withEffect">
                                  <p:stCondLst>
                                    <p:cond delay="0"/>
                                  </p:stCondLst>
                                  <p:childTnLst>
                                    <p:animScale>
                                      <p:cBhvr>
                                        <p:cTn id="24" dur="2000" fill="hold"/>
                                        <p:tgtEl>
                                          <p:spTgt spid="15"/>
                                        </p:tgtEl>
                                      </p:cBhvr>
                                      <p:by x="0" y="0"/>
                                    </p:animScale>
                                  </p:childTnLst>
                                </p:cTn>
                              </p:par>
                              <p:par>
                                <p:cTn id="25" presetID="10" presetClass="entr" presetSubtype="0" repeatCount="7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
                                        <p:tgtEl>
                                          <p:spTgt spid="17"/>
                                        </p:tgtEl>
                                      </p:cBhvr>
                                    </p:animEffect>
                                  </p:childTnLst>
                                </p:cTn>
                              </p:par>
                              <p:par>
                                <p:cTn id="28" presetID="6" presetClass="emph" presetSubtype="0" repeatCount="25" autoRev="1" fill="hold" nodeType="withEffect">
                                  <p:stCondLst>
                                    <p:cond delay="0"/>
                                  </p:stCondLst>
                                  <p:childTnLst>
                                    <p:animScale>
                                      <p:cBhvr>
                                        <p:cTn id="29" dur="2000" fill="hold"/>
                                        <p:tgtEl>
                                          <p:spTgt spid="17"/>
                                        </p:tgtEl>
                                      </p:cBhvr>
                                      <p:by x="0" y="0"/>
                                    </p:animScale>
                                  </p:childTnLst>
                                </p:cTn>
                              </p:par>
                              <p:par>
                                <p:cTn id="30" presetID="10" presetClass="entr" presetSubtype="0" repeatCount="700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
                                        <p:tgtEl>
                                          <p:spTgt spid="20"/>
                                        </p:tgtEl>
                                      </p:cBhvr>
                                    </p:animEffect>
                                  </p:childTnLst>
                                </p:cTn>
                              </p:par>
                              <p:par>
                                <p:cTn id="33" presetID="6" presetClass="emph" presetSubtype="0" repeatCount="100" autoRev="1" fill="hold" nodeType="withEffect">
                                  <p:stCondLst>
                                    <p:cond delay="0"/>
                                  </p:stCondLst>
                                  <p:childTnLst>
                                    <p:animScale>
                                      <p:cBhvr>
                                        <p:cTn id="34" dur="2000" fill="hold"/>
                                        <p:tgtEl>
                                          <p:spTgt spid="20"/>
                                        </p:tgtEl>
                                      </p:cBhvr>
                                      <p:by x="0" y="0"/>
                                    </p:animScale>
                                  </p:childTnLst>
                                </p:cTn>
                              </p:par>
                              <p:par>
                                <p:cTn id="35" presetID="10" presetClass="entr" presetSubtype="0" repeatCount="700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
                                        <p:tgtEl>
                                          <p:spTgt spid="19"/>
                                        </p:tgtEl>
                                      </p:cBhvr>
                                    </p:animEffect>
                                  </p:childTnLst>
                                </p:cTn>
                              </p:par>
                              <p:par>
                                <p:cTn id="38" presetID="6" presetClass="emph" presetSubtype="0" repeatCount="25" autoRev="1" fill="hold" nodeType="withEffect">
                                  <p:stCondLst>
                                    <p:cond delay="0"/>
                                  </p:stCondLst>
                                  <p:childTnLst>
                                    <p:animScale>
                                      <p:cBhvr>
                                        <p:cTn id="39" dur="2000" fill="hold"/>
                                        <p:tgtEl>
                                          <p:spTgt spid="19"/>
                                        </p:tgtEl>
                                      </p:cBhvr>
                                      <p:by x="0" y="0"/>
                                    </p:animScale>
                                  </p:childTnLst>
                                </p:cTn>
                              </p:par>
                              <p:par>
                                <p:cTn id="40" presetID="10" presetClass="entr" presetSubtype="0" repeatCount="700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4"/>
                                        <p:tgtEl>
                                          <p:spTgt spid="18"/>
                                        </p:tgtEl>
                                      </p:cBhvr>
                                    </p:animEffect>
                                  </p:childTnLst>
                                </p:cTn>
                              </p:par>
                              <p:par>
                                <p:cTn id="43" presetID="6" presetClass="emph" presetSubtype="0" repeatCount="25" autoRev="1" fill="hold" nodeType="withEffect">
                                  <p:stCondLst>
                                    <p:cond delay="0"/>
                                  </p:stCondLst>
                                  <p:childTnLst>
                                    <p:animScale>
                                      <p:cBhvr>
                                        <p:cTn id="44" dur="2000" fill="hold"/>
                                        <p:tgtEl>
                                          <p:spTgt spid="18"/>
                                        </p:tgtEl>
                                      </p:cBhvr>
                                      <p:by x="0" y="0"/>
                                    </p:animScale>
                                  </p:childTnLst>
                                </p:cTn>
                              </p:par>
                            </p:childTnLst>
                          </p:cTn>
                        </p:par>
                        <p:par>
                          <p:cTn id="45" fill="hold">
                            <p:stCondLst>
                              <p:cond delay="799"/>
                            </p:stCondLst>
                            <p:childTnLst>
                              <p:par>
                                <p:cTn id="46" presetID="2" presetClass="entr" presetSubtype="4"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23" presetClass="entr" presetSubtype="32"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strVal val="4*#ppt_w"/>
                                          </p:val>
                                        </p:tav>
                                        <p:tav tm="100000">
                                          <p:val>
                                            <p:strVal val="#ppt_w"/>
                                          </p:val>
                                        </p:tav>
                                      </p:tavLst>
                                    </p:anim>
                                    <p:anim calcmode="lin" valueType="num">
                                      <p:cBhvr>
                                        <p:cTn id="68" dur="500" fill="hold"/>
                                        <p:tgtEl>
                                          <p:spTgt spid="32"/>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23" presetClass="entr" presetSubtype="32"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500" fill="hold"/>
                                        <p:tgtEl>
                                          <p:spTgt spid="30"/>
                                        </p:tgtEl>
                                        <p:attrNameLst>
                                          <p:attrName>ppt_w</p:attrName>
                                        </p:attrNameLst>
                                      </p:cBhvr>
                                      <p:tavLst>
                                        <p:tav tm="0">
                                          <p:val>
                                            <p:strVal val="4*#ppt_w"/>
                                          </p:val>
                                        </p:tav>
                                        <p:tav tm="100000">
                                          <p:val>
                                            <p:strVal val="#ppt_w"/>
                                          </p:val>
                                        </p:tav>
                                      </p:tavLst>
                                    </p:anim>
                                    <p:anim calcmode="lin" valueType="num">
                                      <p:cBhvr>
                                        <p:cTn id="75" dur="500" fill="hold"/>
                                        <p:tgtEl>
                                          <p:spTgt spid="30"/>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23" presetClass="entr" presetSubtype="32" fill="hold" nodeType="click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p:cTn id="88" dur="500" fill="hold"/>
                                        <p:tgtEl>
                                          <p:spTgt spid="35"/>
                                        </p:tgtEl>
                                        <p:attrNameLst>
                                          <p:attrName>ppt_w</p:attrName>
                                        </p:attrNameLst>
                                      </p:cBhvr>
                                      <p:tavLst>
                                        <p:tav tm="0">
                                          <p:val>
                                            <p:strVal val="4*#ppt_w"/>
                                          </p:val>
                                        </p:tav>
                                        <p:tav tm="100000">
                                          <p:val>
                                            <p:strVal val="#ppt_w"/>
                                          </p:val>
                                        </p:tav>
                                      </p:tavLst>
                                    </p:anim>
                                    <p:anim calcmode="lin" valueType="num">
                                      <p:cBhvr>
                                        <p:cTn id="89" dur="500" fill="hold"/>
                                        <p:tgtEl>
                                          <p:spTgt spid="35"/>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DAD9B7-A238-F3A2-94D8-0B92E0FB5B40}"/>
              </a:ext>
            </a:extLst>
          </p:cNvPr>
          <p:cNvSpPr>
            <a:spLocks noGrp="1"/>
          </p:cNvSpPr>
          <p:nvPr>
            <p:ph type="sldNum" sz="quarter" idx="12"/>
          </p:nvPr>
        </p:nvSpPr>
        <p:spPr/>
        <p:txBody>
          <a:bodyPr/>
          <a:lstStyle/>
          <a:p>
            <a:fld id="{B86E1D2B-0CA4-49DE-8ACE-2DF230ACA4E4}" type="slidenum">
              <a:rPr lang="en-US" smtClean="0"/>
              <a:t>9</a:t>
            </a:fld>
            <a:endParaRPr lang="en-US"/>
          </a:p>
        </p:txBody>
      </p:sp>
      <p:pic>
        <p:nvPicPr>
          <p:cNvPr id="4" name="Picture 3">
            <a:extLst>
              <a:ext uri="{FF2B5EF4-FFF2-40B4-BE49-F238E27FC236}">
                <a16:creationId xmlns:a16="http://schemas.microsoft.com/office/drawing/2014/main" id="{2F780369-FA21-12C8-6765-CFF326CEF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128" y="3429000"/>
            <a:ext cx="2540000" cy="2794000"/>
          </a:xfrm>
          <a:prstGeom prst="rect">
            <a:avLst/>
          </a:prstGeom>
        </p:spPr>
      </p:pic>
      <p:pic>
        <p:nvPicPr>
          <p:cNvPr id="5" name="Picture 4">
            <a:extLst>
              <a:ext uri="{FF2B5EF4-FFF2-40B4-BE49-F238E27FC236}">
                <a16:creationId xmlns:a16="http://schemas.microsoft.com/office/drawing/2014/main" id="{98242937-A3DE-B17F-D6AF-E8DB81F89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136" y="3209116"/>
            <a:ext cx="2540000" cy="2794000"/>
          </a:xfrm>
          <a:prstGeom prst="rect">
            <a:avLst/>
          </a:prstGeom>
        </p:spPr>
      </p:pic>
      <p:pic>
        <p:nvPicPr>
          <p:cNvPr id="6" name="Picture 5">
            <a:extLst>
              <a:ext uri="{FF2B5EF4-FFF2-40B4-BE49-F238E27FC236}">
                <a16:creationId xmlns:a16="http://schemas.microsoft.com/office/drawing/2014/main" id="{FFFC73A1-5EDB-C37C-D43F-BC52727AC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677" y="1057856"/>
            <a:ext cx="2540000" cy="2794000"/>
          </a:xfrm>
          <a:prstGeom prst="rect">
            <a:avLst/>
          </a:prstGeom>
        </p:spPr>
      </p:pic>
      <p:pic>
        <p:nvPicPr>
          <p:cNvPr id="7" name="Picture 6">
            <a:extLst>
              <a:ext uri="{FF2B5EF4-FFF2-40B4-BE49-F238E27FC236}">
                <a16:creationId xmlns:a16="http://schemas.microsoft.com/office/drawing/2014/main" id="{F4AF7F92-9221-7AD6-848C-231F0E728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04136" y="1016320"/>
            <a:ext cx="2540000" cy="2794000"/>
          </a:xfrm>
          <a:prstGeom prst="rect">
            <a:avLst/>
          </a:prstGeom>
        </p:spPr>
      </p:pic>
      <p:pic>
        <p:nvPicPr>
          <p:cNvPr id="8" name="Picture 7">
            <a:extLst>
              <a:ext uri="{FF2B5EF4-FFF2-40B4-BE49-F238E27FC236}">
                <a16:creationId xmlns:a16="http://schemas.microsoft.com/office/drawing/2014/main" id="{F84A23F1-3985-82BA-09A7-450D67524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7090313" y="3794220"/>
            <a:ext cx="2540000" cy="2794000"/>
          </a:xfrm>
          <a:prstGeom prst="rect">
            <a:avLst/>
          </a:prstGeom>
        </p:spPr>
      </p:pic>
      <p:sp>
        <p:nvSpPr>
          <p:cNvPr id="14" name="Rectangle 13">
            <a:extLst>
              <a:ext uri="{FF2B5EF4-FFF2-40B4-BE49-F238E27FC236}">
                <a16:creationId xmlns:a16="http://schemas.microsoft.com/office/drawing/2014/main" id="{83977CA1-59E6-3C1A-BF92-97AD16BCE59F}"/>
              </a:ext>
            </a:extLst>
          </p:cNvPr>
          <p:cNvSpPr/>
          <p:nvPr/>
        </p:nvSpPr>
        <p:spPr>
          <a:xfrm>
            <a:off x="1506886" y="-78342"/>
            <a:ext cx="9178223" cy="2235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a:solidFill>
                  <a:srgbClr val="FFFF00"/>
                </a:solidFill>
                <a:latin typeface="Times New Roman" panose="02020603050405020304" pitchFamily="18" charset="0"/>
                <a:cs typeface="Times New Roman" panose="02020603050405020304" pitchFamily="18" charset="0"/>
              </a:rPr>
              <a:t>BẠN NHẬN ĐƯỢC 1 CÂY BÚT CHÌ</a:t>
            </a:r>
          </a:p>
        </p:txBody>
      </p:sp>
      <p:sp>
        <p:nvSpPr>
          <p:cNvPr id="15" name="Right Arrow 1">
            <a:hlinkClick r:id="rId4" action="ppaction://hlinksldjump"/>
            <a:extLst>
              <a:ext uri="{FF2B5EF4-FFF2-40B4-BE49-F238E27FC236}">
                <a16:creationId xmlns:a16="http://schemas.microsoft.com/office/drawing/2014/main" id="{602B9DB9-E4C1-59DE-0546-B4CC41A7DCC4}"/>
              </a:ext>
            </a:extLst>
          </p:cNvPr>
          <p:cNvSpPr/>
          <p:nvPr/>
        </p:nvSpPr>
        <p:spPr>
          <a:xfrm flipH="1">
            <a:off x="232314" y="6051551"/>
            <a:ext cx="754572" cy="609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6" name="Picture 15">
            <a:hlinkClick r:id="rId5" action="ppaction://hlinksldjump"/>
            <a:extLst>
              <a:ext uri="{FF2B5EF4-FFF2-40B4-BE49-F238E27FC236}">
                <a16:creationId xmlns:a16="http://schemas.microsoft.com/office/drawing/2014/main" id="{9C95933C-74F7-6B05-CDE2-2E7D8095835A}"/>
              </a:ext>
            </a:extLst>
          </p:cNvPr>
          <p:cNvPicPr>
            <a:picLocks noChangeAspect="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007601" y="5132240"/>
            <a:ext cx="1952087" cy="1725761"/>
          </a:xfrm>
          <a:prstGeom prst="rect">
            <a:avLst/>
          </a:prstGeom>
        </p:spPr>
      </p:pic>
      <p:pic>
        <p:nvPicPr>
          <p:cNvPr id="9" name="Picture 8">
            <a:extLst>
              <a:ext uri="{FF2B5EF4-FFF2-40B4-BE49-F238E27FC236}">
                <a16:creationId xmlns:a16="http://schemas.microsoft.com/office/drawing/2014/main" id="{4FE3BBD6-7513-D965-35ED-C45801AC39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7751" y="1395391"/>
            <a:ext cx="6366935" cy="5326085"/>
          </a:xfrm>
          <a:prstGeom prst="rect">
            <a:avLst/>
          </a:prstGeom>
        </p:spPr>
      </p:pic>
    </p:spTree>
    <p:extLst>
      <p:ext uri="{BB962C8B-B14F-4D97-AF65-F5344CB8AC3E}">
        <p14:creationId xmlns:p14="http://schemas.microsoft.com/office/powerpoint/2010/main" val="3428703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406">
                                          <p:stCondLst>
                                            <p:cond delay="0"/>
                                          </p:stCondLst>
                                        </p:cTn>
                                        <p:tgtEl>
                                          <p:spTgt spid="14"/>
                                        </p:tgtEl>
                                      </p:cBhvr>
                                    </p:animEffect>
                                    <p:anim calcmode="lin" valueType="num">
                                      <p:cBhvr>
                                        <p:cTn id="8" dur="1275"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6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65" tmFilter="0, 0; 0.125,0.2665; 0.25,0.4; 0.375,0.465; 0.5,0.5;  0.625,0.535; 0.75,0.6; 0.875,0.7335; 1,1">
                                          <p:stCondLst>
                                            <p:cond delay="465"/>
                                          </p:stCondLst>
                                        </p:cTn>
                                        <p:tgtEl>
                                          <p:spTgt spid="14"/>
                                        </p:tgtEl>
                                        <p:attrNameLst>
                                          <p:attrName>ppt_y</p:attrName>
                                        </p:attrNameLst>
                                      </p:cBhvr>
                                      <p:tavLst>
                                        <p:tav tm="0" fmla="#ppt_y-sin(pi*$)/9">
                                          <p:val>
                                            <p:fltVal val="0"/>
                                          </p:val>
                                        </p:tav>
                                        <p:tav tm="100000">
                                          <p:val>
                                            <p:fltVal val="1"/>
                                          </p:val>
                                        </p:tav>
                                      </p:tavLst>
                                    </p:anim>
                                    <p:anim calcmode="lin" valueType="num">
                                      <p:cBhvr>
                                        <p:cTn id="11" dur="232" tmFilter="0, 0; 0.125,0.2665; 0.25,0.4; 0.375,0.465; 0.5,0.5;  0.625,0.535; 0.75,0.6; 0.875,0.7335; 1,1">
                                          <p:stCondLst>
                                            <p:cond delay="927"/>
                                          </p:stCondLst>
                                        </p:cTn>
                                        <p:tgtEl>
                                          <p:spTgt spid="14"/>
                                        </p:tgtEl>
                                        <p:attrNameLst>
                                          <p:attrName>ppt_y</p:attrName>
                                        </p:attrNameLst>
                                      </p:cBhvr>
                                      <p:tavLst>
                                        <p:tav tm="0" fmla="#ppt_y-sin(pi*$)/27">
                                          <p:val>
                                            <p:fltVal val="0"/>
                                          </p:val>
                                        </p:tav>
                                        <p:tav tm="100000">
                                          <p:val>
                                            <p:fltVal val="1"/>
                                          </p:val>
                                        </p:tav>
                                      </p:tavLst>
                                    </p:anim>
                                    <p:anim calcmode="lin" valueType="num">
                                      <p:cBhvr>
                                        <p:cTn id="12" dur="115" tmFilter="0, 0; 0.125,0.2665; 0.25,0.4; 0.375,0.465; 0.5,0.5;  0.625,0.535; 0.75,0.6; 0.875,0.7335; 1,1">
                                          <p:stCondLst>
                                            <p:cond delay="1159"/>
                                          </p:stCondLst>
                                        </p:cTn>
                                        <p:tgtEl>
                                          <p:spTgt spid="14"/>
                                        </p:tgtEl>
                                        <p:attrNameLst>
                                          <p:attrName>ppt_y</p:attrName>
                                        </p:attrNameLst>
                                      </p:cBhvr>
                                      <p:tavLst>
                                        <p:tav tm="0" fmla="#ppt_y-sin(pi*$)/81">
                                          <p:val>
                                            <p:fltVal val="0"/>
                                          </p:val>
                                        </p:tav>
                                        <p:tav tm="100000">
                                          <p:val>
                                            <p:fltVal val="1"/>
                                          </p:val>
                                        </p:tav>
                                      </p:tavLst>
                                    </p:anim>
                                    <p:animScale>
                                      <p:cBhvr>
                                        <p:cTn id="13" dur="18">
                                          <p:stCondLst>
                                            <p:cond delay="455"/>
                                          </p:stCondLst>
                                        </p:cTn>
                                        <p:tgtEl>
                                          <p:spTgt spid="14"/>
                                        </p:tgtEl>
                                      </p:cBhvr>
                                      <p:to x="100000" y="60000"/>
                                    </p:animScale>
                                    <p:animScale>
                                      <p:cBhvr>
                                        <p:cTn id="14" dur="116" decel="50000">
                                          <p:stCondLst>
                                            <p:cond delay="473"/>
                                          </p:stCondLst>
                                        </p:cTn>
                                        <p:tgtEl>
                                          <p:spTgt spid="14"/>
                                        </p:tgtEl>
                                      </p:cBhvr>
                                      <p:to x="100000" y="100000"/>
                                    </p:animScale>
                                    <p:animScale>
                                      <p:cBhvr>
                                        <p:cTn id="15" dur="18">
                                          <p:stCondLst>
                                            <p:cond delay="918"/>
                                          </p:stCondLst>
                                        </p:cTn>
                                        <p:tgtEl>
                                          <p:spTgt spid="14"/>
                                        </p:tgtEl>
                                      </p:cBhvr>
                                      <p:to x="100000" y="80000"/>
                                    </p:animScale>
                                    <p:animScale>
                                      <p:cBhvr>
                                        <p:cTn id="16" dur="116" decel="50000">
                                          <p:stCondLst>
                                            <p:cond delay="937"/>
                                          </p:stCondLst>
                                        </p:cTn>
                                        <p:tgtEl>
                                          <p:spTgt spid="14"/>
                                        </p:tgtEl>
                                      </p:cBhvr>
                                      <p:to x="100000" y="100000"/>
                                    </p:animScale>
                                    <p:animScale>
                                      <p:cBhvr>
                                        <p:cTn id="17" dur="18">
                                          <p:stCondLst>
                                            <p:cond delay="1149"/>
                                          </p:stCondLst>
                                        </p:cTn>
                                        <p:tgtEl>
                                          <p:spTgt spid="14"/>
                                        </p:tgtEl>
                                      </p:cBhvr>
                                      <p:to x="100000" y="90000"/>
                                    </p:animScale>
                                    <p:animScale>
                                      <p:cBhvr>
                                        <p:cTn id="18" dur="116" decel="50000">
                                          <p:stCondLst>
                                            <p:cond delay="1168"/>
                                          </p:stCondLst>
                                        </p:cTn>
                                        <p:tgtEl>
                                          <p:spTgt spid="14"/>
                                        </p:tgtEl>
                                      </p:cBhvr>
                                      <p:to x="100000" y="100000"/>
                                    </p:animScale>
                                    <p:animScale>
                                      <p:cBhvr>
                                        <p:cTn id="19" dur="18">
                                          <p:stCondLst>
                                            <p:cond delay="1266"/>
                                          </p:stCondLst>
                                        </p:cTn>
                                        <p:tgtEl>
                                          <p:spTgt spid="14"/>
                                        </p:tgtEl>
                                      </p:cBhvr>
                                      <p:to x="100000" y="95000"/>
                                    </p:animScale>
                                    <p:animScale>
                                      <p:cBhvr>
                                        <p:cTn id="20" dur="116" decel="50000">
                                          <p:stCondLst>
                                            <p:cond delay="1284"/>
                                          </p:stCondLst>
                                        </p:cTn>
                                        <p:tgtEl>
                                          <p:spTgt spid="14"/>
                                        </p:tgtEl>
                                      </p:cBhvr>
                                      <p:to x="100000" y="100000"/>
                                    </p:animScale>
                                  </p:childTnLst>
                                </p:cTn>
                              </p:par>
                            </p:childTnLst>
                          </p:cTn>
                        </p:par>
                        <p:par>
                          <p:cTn id="21" fill="hold">
                            <p:stCondLst>
                              <p:cond delay="1400"/>
                            </p:stCondLst>
                            <p:childTnLst>
                              <p:par>
                                <p:cTn id="22" presetID="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7039</TotalTime>
  <Words>2134</Words>
  <Application>Microsoft Office PowerPoint</Application>
  <PresentationFormat>Widescreen</PresentationFormat>
  <Paragraphs>320</Paragraphs>
  <Slides>36</Slides>
  <Notes>17</Notes>
  <HiddenSlides>0</HiddenSlides>
  <MMClips>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7" baseType="lpstr">
      <vt:lpstr>Arial Unicode MS</vt:lpstr>
      <vt:lpstr>#9Slide03 Source Sans Pro</vt:lpstr>
      <vt:lpstr>Agency FB</vt:lpstr>
      <vt:lpstr>Arial</vt:lpstr>
      <vt:lpstr>Calibri</vt:lpstr>
      <vt:lpstr>Calibri Light</vt:lpstr>
      <vt:lpstr>Cambria Math</vt:lpstr>
      <vt:lpstr>Times New Roman</vt:lpstr>
      <vt:lpstr>Wingdings</vt:lpstr>
      <vt:lpstr>1_Office Theme</vt:lpstr>
      <vt:lpstr>Equation</vt:lpstr>
      <vt:lpstr>PowerPoint Presentation</vt:lpstr>
      <vt:lpstr>BÀI 2. TỨ GIÁC NỘI TIẾP</vt:lpstr>
      <vt:lpstr>BÀI 2. TỨ GIÁC NỘI TIẾP</vt:lpstr>
      <vt:lpstr>PowerPoint Presentation</vt:lpstr>
      <vt:lpstr>PowerPoint Presentation</vt:lpstr>
      <vt:lpstr>                LUẬT CHƠI       - Có 5 hộp quà tương ứng 5 câu hỏi trắc nghiệm. Học sinh lựa chọn ngẫu nhiên một hộp quà và trả lời câu hỏi.       - Trả lời đúng câu hỏi học sinh được nhận phần quà ngẫu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TỨ GIÁC NỘI TIẾP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 VẬN DỤNG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MyPC</cp:lastModifiedBy>
  <cp:revision>580</cp:revision>
  <dcterms:created xsi:type="dcterms:W3CDTF">2022-08-03T11:07:12Z</dcterms:created>
  <dcterms:modified xsi:type="dcterms:W3CDTF">2025-02-27T14:53:54Z</dcterms:modified>
</cp:coreProperties>
</file>