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570" r:id="rId2"/>
    <p:sldId id="1254" r:id="rId3"/>
    <p:sldId id="1257" r:id="rId4"/>
    <p:sldId id="368" r:id="rId5"/>
    <p:sldId id="384" r:id="rId6"/>
    <p:sldId id="573" r:id="rId7"/>
    <p:sldId id="597" r:id="rId8"/>
    <p:sldId id="593" r:id="rId9"/>
    <p:sldId id="598" r:id="rId10"/>
    <p:sldId id="599" r:id="rId11"/>
    <p:sldId id="600" r:id="rId12"/>
    <p:sldId id="601" r:id="rId13"/>
    <p:sldId id="602" r:id="rId14"/>
    <p:sldId id="594" r:id="rId15"/>
    <p:sldId id="578" r:id="rId16"/>
    <p:sldId id="327" r:id="rId17"/>
    <p:sldId id="273" r:id="rId18"/>
    <p:sldId id="315" r:id="rId19"/>
    <p:sldId id="1244" r:id="rId20"/>
    <p:sldId id="1245" r:id="rId21"/>
    <p:sldId id="1246" r:id="rId22"/>
    <p:sldId id="1247" r:id="rId23"/>
    <p:sldId id="272" r:id="rId24"/>
    <p:sldId id="1249" r:id="rId25"/>
    <p:sldId id="1248" r:id="rId26"/>
    <p:sldId id="579" r:id="rId27"/>
    <p:sldId id="1250" r:id="rId28"/>
    <p:sldId id="381" r:id="rId29"/>
    <p:sldId id="382"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PTShop" initials="F" lastIdx="31" clrIdx="0"/>
  <p:cmAuthor id="1" name="Administrator" initials="A" lastIdx="2"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CC"/>
    <a:srgbClr val="FF4FFF"/>
    <a:srgbClr val="FF93FF"/>
    <a:srgbClr val="FFECAF"/>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307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nút</a:t>
            </a:r>
            <a:r>
              <a:rPr lang="en-US" baseline="0" dirty="0"/>
              <a:t> START </a:t>
            </a:r>
            <a:r>
              <a:rPr lang="en-US" baseline="0" dirty="0" err="1"/>
              <a:t>để</a:t>
            </a:r>
            <a:r>
              <a:rPr lang="en-US" baseline="0" dirty="0"/>
              <a:t> </a:t>
            </a:r>
            <a:r>
              <a:rPr lang="en-US" baseline="0" dirty="0" err="1"/>
              <a:t>bấm</a:t>
            </a:r>
            <a:r>
              <a:rPr lang="en-US" baseline="0" dirty="0"/>
              <a:t> </a:t>
            </a:r>
            <a:r>
              <a:rPr lang="en-US" baseline="0" dirty="0" err="1"/>
              <a:t>giờClick</a:t>
            </a:r>
            <a:r>
              <a:rPr lang="en-US" baseline="0" dirty="0"/>
              <a:t>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B </a:t>
            </a:r>
            <a:r>
              <a:rPr lang="en-US" baseline="0" dirty="0" err="1"/>
              <a:t>đúng</a:t>
            </a:r>
            <a:r>
              <a:rPr lang="en-US" baseline="0" dirty="0"/>
              <a:t>, </a:t>
            </a:r>
            <a:r>
              <a:rPr lang="en-US" baseline="0" dirty="0">
                <a:latin typeface="Times New Roman" panose="02020603050405020304" pitchFamily="18" charset="0"/>
                <a:cs typeface="Times New Roman" panose="02020603050405020304" pitchFamily="18" charset="0"/>
              </a:rPr>
              <a:t>click </a:t>
            </a:r>
            <a:r>
              <a:rPr lang="en-US" baseline="0" dirty="0" err="1">
                <a:latin typeface="Times New Roman" panose="02020603050405020304" pitchFamily="18" charset="0"/>
                <a:cs typeface="Times New Roman" panose="02020603050405020304" pitchFamily="18" charset="0"/>
              </a:rPr>
              <a:t>vào</a:t>
            </a:r>
            <a:r>
              <a:rPr lang="en-US" baseline="0" dirty="0">
                <a:latin typeface="Times New Roman" panose="02020603050405020304" pitchFamily="18" charset="0"/>
                <a:cs typeface="Times New Roman" panose="02020603050405020304" pitchFamily="18" charset="0"/>
              </a:rPr>
              <a:t> con </a:t>
            </a:r>
            <a:r>
              <a:rPr lang="en-US" baseline="0" dirty="0" err="1">
                <a:latin typeface="Times New Roman" panose="02020603050405020304" pitchFamily="18" charset="0"/>
                <a:cs typeface="Times New Roman" panose="02020603050405020304" pitchFamily="18" charset="0"/>
              </a:rPr>
              <a:t>vịt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xuất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giải</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2403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D6768A89-F29B-44A5-93B5-548F33E52508}" type="slidenum">
              <a:rPr lang="en-US" smtClean="0"/>
              <a:t>5</a:t>
            </a:fld>
            <a:endParaRPr lang="en-US"/>
          </a:p>
        </p:txBody>
      </p:sp>
    </p:spTree>
    <p:extLst>
      <p:ext uri="{BB962C8B-B14F-4D97-AF65-F5344CB8AC3E}">
        <p14:creationId xmlns:p14="http://schemas.microsoft.com/office/powerpoint/2010/main" val="92100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6768A89-F29B-44A5-93B5-548F33E52508}" type="slidenum">
              <a:rPr lang="en-US" smtClean="0"/>
              <a:t>9</a:t>
            </a:fld>
            <a:endParaRPr lang="en-US"/>
          </a:p>
        </p:txBody>
      </p:sp>
    </p:spTree>
    <p:extLst>
      <p:ext uri="{BB962C8B-B14F-4D97-AF65-F5344CB8AC3E}">
        <p14:creationId xmlns:p14="http://schemas.microsoft.com/office/powerpoint/2010/main" val="59636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chơi</a:t>
            </a:r>
            <a:r>
              <a:rPr lang="en-US" dirty="0"/>
              <a:t> game </a:t>
            </a:r>
            <a:r>
              <a:rPr lang="en-US" dirty="0" err="1"/>
              <a:t>để</a:t>
            </a:r>
            <a:r>
              <a:rPr lang="en-US" dirty="0"/>
              <a:t> </a:t>
            </a:r>
            <a:r>
              <a:rPr lang="en-US" dirty="0" err="1"/>
              <a:t>tới</a:t>
            </a:r>
            <a:r>
              <a:rPr lang="en-US" dirty="0"/>
              <a:t> </a:t>
            </a:r>
            <a:r>
              <a:rPr lang="en-US" dirty="0" err="1"/>
              <a:t>trang</a:t>
            </a:r>
            <a:r>
              <a:rPr lang="en-US" dirty="0"/>
              <a:t> </a:t>
            </a:r>
            <a:r>
              <a:rPr lang="en-US" dirty="0" err="1"/>
              <a:t>chọn</a:t>
            </a:r>
            <a:r>
              <a:rPr lang="en-US" dirty="0"/>
              <a:t> </a:t>
            </a:r>
            <a:r>
              <a:rPr lang="en-US" dirty="0" err="1"/>
              <a:t>câu</a:t>
            </a:r>
            <a:r>
              <a:rPr lang="en-US" dirty="0"/>
              <a:t> </a:t>
            </a:r>
            <a:r>
              <a:rPr lang="en-US" dirty="0" err="1"/>
              <a:t>hỏi</a:t>
            </a:r>
            <a:r>
              <a:rPr lang="en-US" dirty="0"/>
              <a:t>, </a:t>
            </a:r>
            <a:r>
              <a:rPr lang="en-US" dirty="0" err="1"/>
              <a:t>bấm</a:t>
            </a:r>
            <a:r>
              <a:rPr lang="en-US" dirty="0"/>
              <a:t> </a:t>
            </a:r>
            <a:r>
              <a:rPr lang="en-US" dirty="0" err="1"/>
              <a:t>vào</a:t>
            </a:r>
            <a:r>
              <a:rPr lang="en-US" dirty="0"/>
              <a:t> </a:t>
            </a:r>
            <a:r>
              <a:rPr lang="en-US" dirty="0" err="1"/>
              <a:t>giới</a:t>
            </a:r>
            <a:r>
              <a:rPr lang="en-US" dirty="0"/>
              <a:t> </a:t>
            </a:r>
            <a:r>
              <a:rPr lang="en-US" dirty="0" err="1"/>
              <a:t>thiệu</a:t>
            </a:r>
            <a:r>
              <a:rPr lang="en-US" dirty="0"/>
              <a:t> </a:t>
            </a:r>
            <a:r>
              <a:rPr lang="en-US" dirty="0" err="1"/>
              <a:t>biết</a:t>
            </a:r>
            <a:r>
              <a:rPr lang="en-US" dirty="0"/>
              <a:t> </a:t>
            </a:r>
            <a:r>
              <a:rPr lang="en-US" dirty="0" err="1"/>
              <a:t>sư</a:t>
            </a:r>
            <a:r>
              <a:rPr lang="en-US" dirty="0"/>
              <a:t>̣ </a:t>
            </a:r>
            <a:r>
              <a:rPr lang="en-US" dirty="0" err="1"/>
              <a:t>tích</a:t>
            </a:r>
            <a:r>
              <a:rPr lang="en-US" dirty="0"/>
              <a:t> </a:t>
            </a:r>
            <a:r>
              <a:rPr lang="en-US" dirty="0" err="1"/>
              <a:t>hô</a:t>
            </a:r>
            <a:r>
              <a:rPr lang="en-US" dirty="0"/>
              <a:t>̀ </a:t>
            </a:r>
            <a:r>
              <a:rPr lang="en-US" dirty="0" err="1"/>
              <a:t>gươm</a:t>
            </a:r>
            <a:r>
              <a:rPr lang="en-US" dirty="0"/>
              <a:t>, </a:t>
            </a:r>
            <a:r>
              <a:rPr lang="en-US" dirty="0" err="1"/>
              <a:t>bấm</a:t>
            </a:r>
            <a:r>
              <a:rPr lang="en-US" dirty="0"/>
              <a:t> </a:t>
            </a:r>
            <a:r>
              <a:rPr lang="en-US" dirty="0" err="1"/>
              <a:t>vào</a:t>
            </a:r>
            <a:r>
              <a:rPr lang="en-US" dirty="0"/>
              <a:t> </a:t>
            </a:r>
            <a:r>
              <a:rPr lang="en-US" dirty="0" err="1"/>
              <a:t>mũi</a:t>
            </a:r>
            <a:r>
              <a:rPr lang="en-US" dirty="0"/>
              <a:t> </a:t>
            </a:r>
            <a:r>
              <a:rPr lang="en-US" dirty="0" err="1"/>
              <a:t>tên</a:t>
            </a:r>
            <a:r>
              <a:rPr lang="en-US" dirty="0"/>
              <a:t> </a:t>
            </a:r>
            <a:r>
              <a:rPr lang="en-US" dirty="0" err="1"/>
              <a:t>đến</a:t>
            </a:r>
            <a:r>
              <a:rPr lang="en-US" dirty="0"/>
              <a:t> </a:t>
            </a:r>
            <a:r>
              <a:rPr lang="en-US" dirty="0" err="1"/>
              <a:t>bài</a:t>
            </a:r>
            <a:r>
              <a:rPr lang="en-US" dirty="0"/>
              <a:t> 2</a:t>
            </a:r>
          </a:p>
        </p:txBody>
      </p:sp>
      <p:sp>
        <p:nvSpPr>
          <p:cNvPr id="4" name="Slide Number Placeholder 3"/>
          <p:cNvSpPr>
            <a:spLocks noGrp="1"/>
          </p:cNvSpPr>
          <p:nvPr>
            <p:ph type="sldNum" sz="quarter" idx="5"/>
          </p:nvPr>
        </p:nvSpPr>
        <p:spPr/>
        <p:txBody>
          <a:bodyPr/>
          <a:lstStyle/>
          <a:p>
            <a:fld id="{D6768A89-F29B-44A5-93B5-548F33E52508}" type="slidenum">
              <a:rPr lang="en-US" smtClean="0"/>
              <a:t>16</a:t>
            </a:fld>
            <a:endParaRPr lang="en-US"/>
          </a:p>
        </p:txBody>
      </p:sp>
    </p:spTree>
    <p:extLst>
      <p:ext uri="{BB962C8B-B14F-4D97-AF65-F5344CB8AC3E}">
        <p14:creationId xmlns:p14="http://schemas.microsoft.com/office/powerpoint/2010/main" val="215508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00"/>
                </a:solidFill>
                <a:latin typeface="Times New Roman" panose="02020603050405020304" pitchFamily="18" charset="0"/>
                <a:cs typeface="Times New Roman" panose="02020603050405020304" pitchFamily="18" charset="0"/>
              </a:rPr>
              <a:t>- Chia </a:t>
            </a:r>
            <a:r>
              <a:rPr lang="en-US" sz="1200" dirty="0" err="1">
                <a:solidFill>
                  <a:srgbClr val="FFFF00"/>
                </a:solidFill>
                <a:latin typeface="Times New Roman" panose="02020603050405020304" pitchFamily="18" charset="0"/>
                <a:cs typeface="Times New Roman" panose="02020603050405020304" pitchFamily="18" charset="0"/>
              </a:rPr>
              <a:t>lớp</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thành</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hai</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đội</a:t>
            </a:r>
            <a:r>
              <a:rPr lang="en-US" sz="1200" dirty="0">
                <a:solidFill>
                  <a:srgbClr val="FFFF00"/>
                </a:solidFill>
                <a:latin typeface="Times New Roman" panose="02020603050405020304" pitchFamily="18" charset="0"/>
                <a:cs typeface="Times New Roman" panose="02020603050405020304" pitchFamily="18" charset="0"/>
              </a:rPr>
              <a:t> có </a:t>
            </a:r>
            <a:r>
              <a:rPr lang="en-US" sz="1200" dirty="0" err="1">
                <a:solidFill>
                  <a:srgbClr val="FFFF00"/>
                </a:solidFill>
                <a:latin typeface="Times New Roman" panose="02020603050405020304" pitchFamily="18" charset="0"/>
                <a:cs typeface="Times New Roman" panose="02020603050405020304" pitchFamily="18" charset="0"/>
              </a:rPr>
              <a:t>sô</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lượng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bằng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nhau</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Chọn</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hai</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bạn</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làm</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trọng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tài</a:t>
            </a:r>
            <a:r>
              <a:rPr lang="en-US" sz="1200" dirty="0">
                <a:solidFill>
                  <a:srgbClr val="FFFF00"/>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Bấm</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vào</a:t>
            </a:r>
            <a:r>
              <a:rPr lang="en-US" sz="1200" dirty="0">
                <a:solidFill>
                  <a:srgbClr val="FFFF00"/>
                </a:solidFill>
                <a:latin typeface="Times New Roman" panose="02020603050405020304" pitchFamily="18" charset="0"/>
                <a:cs typeface="Times New Roman" panose="02020603050405020304" pitchFamily="18" charset="0"/>
              </a:rPr>
              <a:t> GO HOME </a:t>
            </a:r>
            <a:r>
              <a:rPr lang="en-US" sz="1200" dirty="0" err="1">
                <a:solidFill>
                  <a:srgbClr val="FFFF00"/>
                </a:solidFill>
                <a:latin typeface="Times New Roman" panose="02020603050405020304" pitchFamily="18" charset="0"/>
                <a:cs typeface="Times New Roman" panose="02020603050405020304" pitchFamily="18" charset="0"/>
              </a:rPr>
              <a:t>đê</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trơ</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vê</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trang</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câu</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hỏi</a:t>
            </a:r>
            <a:r>
              <a:rPr lang="en-US" sz="1200" dirty="0">
                <a:solidFill>
                  <a:srgbClr val="FFFF00"/>
                </a:solidFill>
                <a:latin typeface="Times New Roman" panose="02020603050405020304" pitchFamily="18" charset="0"/>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63349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đám</a:t>
            </a:r>
            <a:r>
              <a:rPr lang="en-US" dirty="0"/>
              <a:t> </a:t>
            </a:r>
            <a:r>
              <a:rPr lang="en-US" dirty="0" err="1"/>
              <a:t>mây</a:t>
            </a:r>
            <a:r>
              <a:rPr lang="en-US" dirty="0"/>
              <a:t> </a:t>
            </a:r>
            <a:r>
              <a:rPr lang="en-US" dirty="0" err="1"/>
              <a:t>để</a:t>
            </a:r>
            <a:r>
              <a:rPr lang="en-US" dirty="0"/>
              <a:t> </a:t>
            </a:r>
            <a:r>
              <a:rPr lang="en-US" dirty="0" err="1"/>
              <a:t>tới</a:t>
            </a:r>
            <a:r>
              <a:rPr lang="en-US" dirty="0"/>
              <a:t> </a:t>
            </a:r>
            <a:r>
              <a:rPr lang="en-US" dirty="0" err="1"/>
              <a:t>trang</a:t>
            </a:r>
            <a:r>
              <a:rPr lang="en-US" dirty="0"/>
              <a:t> </a:t>
            </a:r>
            <a:r>
              <a:rPr lang="en-US" dirty="0" err="1"/>
              <a:t>trả</a:t>
            </a:r>
            <a:r>
              <a:rPr lang="en-US" dirty="0"/>
              <a:t> </a:t>
            </a:r>
            <a:r>
              <a:rPr lang="en-US" dirty="0" err="1"/>
              <a:t>kiếm</a:t>
            </a:r>
            <a:r>
              <a:rPr lang="en-US" dirty="0"/>
              <a:t> </a:t>
            </a:r>
            <a:r>
              <a:rPr lang="en-US" dirty="0" err="1"/>
              <a:t>thần</a:t>
            </a:r>
            <a:r>
              <a:rPr lang="en-US" dirty="0"/>
              <a:t>, </a:t>
            </a:r>
            <a:r>
              <a:rPr lang="en-US" dirty="0" err="1"/>
              <a:t>bấm</a:t>
            </a:r>
            <a:r>
              <a:rPr lang="en-US" dirty="0"/>
              <a:t> </a:t>
            </a:r>
            <a:r>
              <a:rPr lang="en-US" dirty="0" err="1"/>
              <a:t>vào</a:t>
            </a:r>
            <a:r>
              <a:rPr lang="en-US" dirty="0"/>
              <a:t> </a:t>
            </a:r>
            <a:r>
              <a:rPr lang="en-US" dirty="0" err="1"/>
              <a:t>mũi</a:t>
            </a:r>
            <a:r>
              <a:rPr lang="en-US" dirty="0"/>
              <a:t> </a:t>
            </a:r>
            <a:r>
              <a:rPr lang="en-US" dirty="0" err="1"/>
              <a:t>tên</a:t>
            </a:r>
            <a:r>
              <a:rPr lang="en-US" dirty="0"/>
              <a:t> </a:t>
            </a:r>
            <a:r>
              <a:rPr lang="en-US" dirty="0" err="1"/>
              <a:t>đến</a:t>
            </a:r>
            <a:r>
              <a:rPr lang="en-US" dirty="0"/>
              <a:t> </a:t>
            </a:r>
            <a:r>
              <a:rPr lang="en-US" dirty="0" err="1"/>
              <a:t>trang</a:t>
            </a:r>
            <a:r>
              <a:rPr lang="en-US" dirty="0"/>
              <a:t> </a:t>
            </a:r>
            <a:r>
              <a:rPr lang="en-US" dirty="0" err="1"/>
              <a:t>bài</a:t>
            </a:r>
            <a:r>
              <a:rPr lang="en-US" dirty="0"/>
              <a:t> 2</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10049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C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D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trở</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r>
              <a:rPr lang="en-US" baseline="0" dirty="0">
                <a:latin typeface="Times New Roman" panose="02020603050405020304" pitchFamily="18" charset="0"/>
                <a:cs typeface="Times New Roman" panose="02020603050405020304" pitchFamily="18" charset="0"/>
              </a:rPr>
              <a:t>Click </a:t>
            </a:r>
            <a:r>
              <a:rPr lang="en-US" baseline="0" dirty="0" err="1">
                <a:latin typeface="Times New Roman" panose="02020603050405020304" pitchFamily="18" charset="0"/>
                <a:cs typeface="Times New Roman" panose="02020603050405020304" pitchFamily="18" charset="0"/>
              </a:rPr>
              <a:t>vào</a:t>
            </a:r>
            <a:r>
              <a:rPr lang="en-US" baseline="0" dirty="0">
                <a:latin typeface="Times New Roman" panose="02020603050405020304" pitchFamily="18" charset="0"/>
                <a:cs typeface="Times New Roman" panose="02020603050405020304" pitchFamily="18" charset="0"/>
              </a:rPr>
              <a:t> con </a:t>
            </a:r>
            <a:r>
              <a:rPr lang="en-US" baseline="0" dirty="0" err="1">
                <a:latin typeface="Times New Roman" panose="02020603050405020304" pitchFamily="18" charset="0"/>
                <a:cs typeface="Times New Roman" panose="02020603050405020304" pitchFamily="18" charset="0"/>
              </a:rPr>
              <a:t>vịt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xuất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giải</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78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C </a:t>
            </a:r>
            <a:r>
              <a:rPr lang="en-US" baseline="0" dirty="0" err="1"/>
              <a:t>đúng</a:t>
            </a:r>
            <a:r>
              <a:rPr lang="en-US" baseline="0" dirty="0"/>
              <a:t>. Click </a:t>
            </a:r>
            <a:r>
              <a:rPr lang="en-US" baseline="0" dirty="0" err="1"/>
              <a:t>vào</a:t>
            </a:r>
            <a:r>
              <a:rPr lang="en-US" baseline="0" dirty="0"/>
              <a:t> </a:t>
            </a:r>
            <a:r>
              <a:rPr lang="en-US" baseline="0" dirty="0" err="1"/>
              <a:t>nút</a:t>
            </a:r>
            <a:r>
              <a:rPr lang="en-US" baseline="0" dirty="0"/>
              <a:t> go home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chọn</a:t>
            </a:r>
            <a:r>
              <a:rPr lang="en-US" baseline="0" dirty="0"/>
              <a:t> </a:t>
            </a:r>
            <a:r>
              <a:rPr lang="en-US" baseline="0" dirty="0" err="1"/>
              <a:t>câu</a:t>
            </a:r>
            <a:r>
              <a:rPr lang="en-US" baseline="0" dirty="0"/>
              <a:t> </a:t>
            </a:r>
            <a:r>
              <a:rPr lang="en-US" baseline="0" dirty="0" err="1"/>
              <a:t>hỏi</a:t>
            </a:r>
            <a:r>
              <a:rPr lang="en-US" baseline="0" dirty="0"/>
              <a:t>. </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2156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9"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wisc-online.com/assetrepository/viewasset?id=1508" TargetMode="External"/><Relationship Id="rId5" Type="http://schemas.openxmlformats.org/officeDocument/2006/relationships/image" Target="../media/image11.jpe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slide" Target="slide18.xml"/><Relationship Id="rId4" Type="http://schemas.openxmlformats.org/officeDocument/2006/relationships/image" Target="../media/image30.gif"/><Relationship Id="rId9" Type="http://schemas.openxmlformats.org/officeDocument/2006/relationships/slide" Target="slide24.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8.png"/><Relationship Id="rId18" Type="http://schemas.openxmlformats.org/officeDocument/2006/relationships/slide" Target="slide19.xml"/><Relationship Id="rId3" Type="http://schemas.openxmlformats.org/officeDocument/2006/relationships/image" Target="../media/image34.jpeg"/><Relationship Id="rId7" Type="http://schemas.openxmlformats.org/officeDocument/2006/relationships/slide" Target="slide20.xml"/><Relationship Id="rId12" Type="http://schemas.microsoft.com/office/2007/relationships/hdphoto" Target="../media/hdphoto2.wdp"/><Relationship Id="rId17" Type="http://schemas.openxmlformats.org/officeDocument/2006/relationships/image" Target="../media/image41.jpeg"/><Relationship Id="rId2" Type="http://schemas.openxmlformats.org/officeDocument/2006/relationships/notesSlide" Target="../notesSlides/notesSlide6.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7.png"/><Relationship Id="rId5" Type="http://schemas.microsoft.com/office/2007/relationships/hdphoto" Target="../media/hdphoto1.wdp"/><Relationship Id="rId15" Type="http://schemas.openxmlformats.org/officeDocument/2006/relationships/image" Target="../media/image39.jpeg"/><Relationship Id="rId10" Type="http://schemas.openxmlformats.org/officeDocument/2006/relationships/slide" Target="slide16.xml"/><Relationship Id="rId19" Type="http://schemas.openxmlformats.org/officeDocument/2006/relationships/slide" Target="slide24.xml"/><Relationship Id="rId4" Type="http://schemas.openxmlformats.org/officeDocument/2006/relationships/image" Target="../media/image35.png"/><Relationship Id="rId9" Type="http://schemas.openxmlformats.org/officeDocument/2006/relationships/slide" Target="slide22.xml"/><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gif"/><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gif"/><Relationship Id="rId5" Type="http://schemas.openxmlformats.org/officeDocument/2006/relationships/audio" Target="../media/audio1.wav"/><Relationship Id="rId10" Type="http://schemas.openxmlformats.org/officeDocument/2006/relationships/image" Target="../media/image45.gif"/><Relationship Id="rId4" Type="http://schemas.openxmlformats.org/officeDocument/2006/relationships/notesSlide" Target="../notesSlides/notesSlide8.xml"/><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6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gif"/><Relationship Id="rId5" Type="http://schemas.openxmlformats.org/officeDocument/2006/relationships/audio" Target="../media/audio1.wav"/><Relationship Id="rId4" Type="http://schemas.openxmlformats.org/officeDocument/2006/relationships/notesSlide" Target="../notesSlides/notesSlide9.xm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45.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gif"/><Relationship Id="rId11" Type="http://schemas.openxmlformats.org/officeDocument/2006/relationships/slide" Target="slide16.xml"/><Relationship Id="rId5" Type="http://schemas.openxmlformats.org/officeDocument/2006/relationships/audio" Target="../media/audio1.wav"/><Relationship Id="rId10" Type="http://schemas.openxmlformats.org/officeDocument/2006/relationships/slide" Target="slide18.xml"/><Relationship Id="rId4" Type="http://schemas.openxmlformats.org/officeDocument/2006/relationships/notesSlide" Target="../notesSlides/notesSlide10.xml"/><Relationship Id="rId9" Type="http://schemas.openxmlformats.org/officeDocument/2006/relationships/image" Target="../media/image4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47.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7.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wisc-online.com/assetrepository/viewasset?id=1508" TargetMode="External"/><Relationship Id="rId5"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2901837" y="116099"/>
            <a:ext cx="5771108" cy="1077218"/>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UBND THỊ XÃ HOÀI NHƠN</a:t>
            </a:r>
          </a:p>
          <a:p>
            <a:pPr defTabSz="914377"/>
            <a:r>
              <a:rPr lang="en-US" sz="3200" b="1" dirty="0" smtClean="0">
                <a:solidFill>
                  <a:srgbClr val="C00000"/>
                </a:solidFill>
                <a:latin typeface="Times New Roman" panose="02020603050405020304" pitchFamily="18" charset="0"/>
                <a:cs typeface="Times New Roman" panose="02020603050405020304" pitchFamily="18" charset="0"/>
              </a:rPr>
              <a:t>TRƯỜNG THCS HOÀI MỸ</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07400" y="4595596"/>
            <a:ext cx="5771107" cy="523220"/>
          </a:xfrm>
          <a:prstGeom prst="rect">
            <a:avLst/>
          </a:prstGeom>
          <a:noFill/>
        </p:spPr>
        <p:txBody>
          <a:bodyPr wrap="square" rtlCol="0">
            <a:spAutoFit/>
          </a:bodyPr>
          <a:lstStyle/>
          <a:p>
            <a:r>
              <a:rPr lang="en-US" sz="2800" b="1" dirty="0" smtClean="0">
                <a:solidFill>
                  <a:srgbClr val="FF0000"/>
                </a:solidFill>
              </a:rPr>
              <a:t>GV thực hiện: NGUYỄN TƯỜNG ĐẠT</a:t>
            </a:r>
            <a:endParaRPr lang="vi-VN" sz="2800" b="1" dirty="0">
              <a:solidFill>
                <a:srgbClr val="FF0000"/>
              </a:solidFill>
            </a:endParaRPr>
          </a:p>
        </p:txBody>
      </p:sp>
    </p:spTree>
    <p:extLst>
      <p:ext uri="{BB962C8B-B14F-4D97-AF65-F5344CB8AC3E}">
        <p14:creationId xmlns:p14="http://schemas.microsoft.com/office/powerpoint/2010/main" val="214388617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205408" y="942073"/>
            <a:ext cx="3478695"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II. TÍNH CHẤT</a:t>
            </a: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7783965-FC2F-DACC-5811-31459F9EA3D5}"/>
              </a:ext>
            </a:extLst>
          </p:cNvPr>
          <p:cNvSpPr>
            <a:spLocks noGrp="1"/>
          </p:cNvSpPr>
          <p:nvPr>
            <p:ph type="title"/>
          </p:nvPr>
        </p:nvSpPr>
        <p:spPr>
          <a:xfrm>
            <a:off x="3611346" y="-6797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4" name="TextBox 3">
            <a:extLst>
              <a:ext uri="{FF2B5EF4-FFF2-40B4-BE49-F238E27FC236}">
                <a16:creationId xmlns:a16="http://schemas.microsoft.com/office/drawing/2014/main" id="{D6922AC8-F7EC-CB56-7831-8C3B21F6FFCB}"/>
              </a:ext>
            </a:extLst>
          </p:cNvPr>
          <p:cNvSpPr txBox="1"/>
          <p:nvPr/>
        </p:nvSpPr>
        <p:spPr>
          <a:xfrm>
            <a:off x="458628" y="791537"/>
            <a:ext cx="8190772" cy="1077218"/>
          </a:xfrm>
          <a:prstGeom prst="rect">
            <a:avLst/>
          </a:prstGeom>
          <a:noFill/>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            Phiếu học tập</a:t>
            </a:r>
          </a:p>
          <a:p>
            <a:pPr algn="ctr"/>
            <a:endParaRPr lang="vi-VN" sz="3200" b="1" dirty="0">
              <a:solidFill>
                <a:srgbClr val="FFFF0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DCED89-15FA-F1E7-98A6-57EA54B9279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10567071" y="52048"/>
            <a:ext cx="1530891" cy="153089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DB37A97-A72A-72DA-021D-9AD9E84F93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8766" y="146732"/>
            <a:ext cx="1037946" cy="1037946"/>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89F5668-A0C6-4A2B-67A1-BE30E3BFA196}"/>
                  </a:ext>
                </a:extLst>
              </p:cNvPr>
              <p:cNvSpPr txBox="1"/>
              <p:nvPr/>
            </p:nvSpPr>
            <p:spPr>
              <a:xfrm>
                <a:off x="458628" y="1942833"/>
                <a:ext cx="7559958" cy="1945404"/>
              </a:xfrm>
              <a:prstGeom prst="rect">
                <a:avLst/>
              </a:prstGeom>
              <a:noFill/>
            </p:spPr>
            <p:txBody>
              <a:bodyPr wrap="square">
                <a:spAutoFit/>
              </a:bodyPr>
              <a:lstStyle/>
              <a:p>
                <a:r>
                  <a:rPr lang="vi-VN" sz="2800" dirty="0" smtClean="0">
                    <a:solidFill>
                      <a:schemeClr val="bg1"/>
                    </a:solidFill>
                    <a:latin typeface="+mj-lt"/>
                    <a:cs typeface="Times New Roman" panose="02020603050405020304" pitchFamily="18" charset="0"/>
                  </a:rPr>
                  <a:t>Trong</a:t>
                </a:r>
                <a:r>
                  <a:rPr lang="vi-VN" sz="2800" b="1" dirty="0" smtClean="0">
                    <a:solidFill>
                      <a:srgbClr val="FFFF00"/>
                    </a:solidFill>
                    <a:latin typeface="+mj-lt"/>
                    <a:cs typeface="Times New Roman" panose="02020603050405020304" pitchFamily="18" charset="0"/>
                  </a:rPr>
                  <a:t> </a:t>
                </a:r>
                <a:r>
                  <a:rPr lang="vi-VN" sz="2800" i="1" dirty="0">
                    <a:solidFill>
                      <a:schemeClr val="bg1"/>
                    </a:solidFill>
                    <a:latin typeface="+mj-lt"/>
                    <a:cs typeface="Times New Roman" panose="02020603050405020304" pitchFamily="18" charset="0"/>
                  </a:rPr>
                  <a:t>Hình 22 </a:t>
                </a:r>
                <a:r>
                  <a:rPr lang="vi-VN" sz="2800" dirty="0" smtClean="0">
                    <a:solidFill>
                      <a:schemeClr val="bg1"/>
                    </a:solidFill>
                    <a:latin typeface="+mj-lt"/>
                    <a:cs typeface="Times New Roman" panose="02020603050405020304" pitchFamily="18" charset="0"/>
                  </a:rPr>
                  <a:t>và </a:t>
                </a:r>
                <a:r>
                  <a:rPr lang="vi-VN" sz="2800" dirty="0">
                    <a:solidFill>
                      <a:schemeClr val="bg1"/>
                    </a:solidFill>
                    <a:latin typeface="+mj-lt"/>
                    <a:cs typeface="Times New Roman" panose="02020603050405020304" pitchFamily="18" charset="0"/>
                  </a:rPr>
                  <a:t>cho</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biết</a:t>
                </a:r>
                <a:r>
                  <a:rPr lang="en-US" sz="2800" dirty="0">
                    <a:solidFill>
                      <a:schemeClr val="bg1"/>
                    </a:solidFill>
                    <a:latin typeface="+mj-lt"/>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0">
                            <a:solidFill>
                              <a:schemeClr val="bg1"/>
                            </a:solidFill>
                            <a:latin typeface="Cambria Math" panose="02040503050406030204" pitchFamily="18" charset="0"/>
                          </a:rPr>
                          <m:t>AOC</m:t>
                        </m:r>
                      </m:e>
                    </m:acc>
                    <m:r>
                      <m:rPr>
                        <m:nor/>
                      </m:rPr>
                      <a:rPr lang="vi-VN" sz="2800" i="0">
                        <a:solidFill>
                          <a:schemeClr val="bg1"/>
                        </a:solidFill>
                        <a:latin typeface="Cambria Math" panose="02040503050406030204" pitchFamily="18" charset="0"/>
                      </a:rPr>
                      <m:t>=</m:t>
                    </m:r>
                    <m:r>
                      <m:rPr>
                        <m:nor/>
                      </m:rPr>
                      <a:rPr lang="en-US" sz="2800" i="0" smtClean="0">
                        <a:solidFill>
                          <a:schemeClr val="bg1"/>
                        </a:solidFill>
                        <a:latin typeface="Cambria Math" panose="02040503050406030204" pitchFamily="18" charset="0"/>
                      </a:rPr>
                      <m:t>α</m:t>
                    </m:r>
                  </m:oMath>
                </a14:m>
                <a:r>
                  <a:rPr lang="en-US" sz="2800" dirty="0">
                    <a:solidFill>
                      <a:schemeClr val="bg1"/>
                    </a:solidFill>
                    <a:latin typeface="+mj-lt"/>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Cambria Math" panose="02040503050406030204" pitchFamily="18" charset="0"/>
                      </a:rPr>
                      <m:t>α</m:t>
                    </m:r>
                  </m:oMath>
                </a14:m>
                <a:r>
                  <a:rPr lang="en-US" sz="2800" dirty="0">
                    <a:solidFill>
                      <a:schemeClr val="bg1"/>
                    </a:solidFill>
                    <a:latin typeface="Times New Roman" panose="02020603050405020304" pitchFamily="18" charset="0"/>
                    <a:cs typeface="Times New Roman" panose="02020603050405020304" pitchFamily="18" charset="0"/>
                  </a:rPr>
                  <a:t>:</a:t>
                </a:r>
              </a:p>
              <a:p>
                <a:r>
                  <a:rPr lang="en-US" sz="2800" i="1"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groupChr>
                      <m:groupChrPr>
                        <m:chr m:val="⏜"/>
                        <m:pos m:val="top"/>
                        <m:vertJc m:val="bot"/>
                        <m:ctrlPr>
                          <a:rPr lang="vi-VN" sz="2800" i="1">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ADC</m:t>
                        </m:r>
                      </m:e>
                    </m:groupChr>
                    <m:r>
                      <m:rPr>
                        <m:nor/>
                      </m:rPr>
                      <a:rPr lang="en-US" sz="2800" i="1">
                        <a:solidFill>
                          <a:schemeClr val="bg1"/>
                        </a:solidFill>
                        <a:latin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r>
                  <a:rPr lang="en-US" sz="2800" i="1" dirty="0">
                    <a:solidFill>
                      <a:schemeClr val="bg1"/>
                    </a:solidFill>
                    <a:latin typeface="Times New Roman" panose="02020603050405020304" pitchFamily="18" charset="0"/>
                    <a:cs typeface="Times New Roman" panose="02020603050405020304" pitchFamily="18" charset="0"/>
                  </a:rPr>
                  <a:t>;	b)</a:t>
                </a:r>
                <a:r>
                  <a:rPr lang="vi-VN" sz="2800" i="1" dirty="0">
                    <a:latin typeface="Times New Roman" panose="02020603050405020304" pitchFamily="18" charset="0"/>
                    <a:cs typeface="Times New Roman" panose="02020603050405020304" pitchFamily="18" charset="0"/>
                  </a:rPr>
                  <a:t> </a:t>
                </a:r>
                <a14:m>
                  <m:oMath xmlns:m="http://schemas.openxmlformats.org/officeDocument/2006/math">
                    <m:groupChr>
                      <m:groupChrPr>
                        <m:chr m:val="⏜"/>
                        <m:pos m:val="top"/>
                        <m:vertJc m:val="bot"/>
                        <m:ctrlPr>
                          <a:rPr lang="vi-VN" sz="2800" i="1">
                            <a:solidFill>
                              <a:schemeClr val="bg1"/>
                            </a:solidFill>
                            <a:latin typeface="Cambria Math" panose="02040503050406030204" pitchFamily="18" charset="0"/>
                          </a:rPr>
                        </m:ctrlPr>
                      </m:groupChrPr>
                      <m:e>
                        <m:r>
                          <m:rPr>
                            <m:nor/>
                          </m:rPr>
                          <a:rPr lang="en-US" sz="2800" i="1">
                            <a:solidFill>
                              <a:schemeClr val="bg1"/>
                            </a:solidFill>
                            <a:latin typeface="Times New Roman" panose="02020603050405020304" pitchFamily="18" charset="0"/>
                            <a:cs typeface="Times New Roman" panose="02020603050405020304" pitchFamily="18" charset="0"/>
                          </a:rPr>
                          <m:t>ABC</m:t>
                        </m:r>
                      </m:e>
                    </m:groupCh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i="1">
                        <a:solidFill>
                          <a:schemeClr val="bg1"/>
                        </a:solidFill>
                        <a:latin typeface="Times New Roman" panose="02020603050405020304" pitchFamily="18" charset="0"/>
                        <a:cs typeface="Times New Roman" panose="02020603050405020304" pitchFamily="18" charset="0"/>
                      </a:rPr>
                      <m:t>;</m:t>
                    </m:r>
                  </m:oMath>
                </a14:m>
                <a:r>
                  <a:rPr lang="en-US" sz="2800" b="1" i="1" dirty="0">
                    <a:solidFill>
                      <a:schemeClr val="bg1"/>
                    </a:solidFill>
                    <a:latin typeface="Times New Roman" panose="02020603050405020304" pitchFamily="18" charset="0"/>
                    <a:cs typeface="Times New Roman" panose="02020603050405020304" pitchFamily="18" charset="0"/>
                  </a:rPr>
                  <a:t>    	  </a:t>
                </a:r>
              </a:p>
              <a:p>
                <a:r>
                  <a:rPr lang="en-US" sz="2800" b="1" i="1"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ABC</m:t>
                        </m:r>
                      </m:e>
                    </m:acc>
                  </m:oMath>
                </a14:m>
                <a:endParaRPr lang="vi-VN" sz="2800" b="1" i="1" dirty="0">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F89F5668-A0C6-4A2B-67A1-BE30E3BFA196}"/>
                  </a:ext>
                </a:extLst>
              </p:cNvPr>
              <p:cNvSpPr txBox="1">
                <a:spLocks noRot="1" noChangeAspect="1" noMove="1" noResize="1" noEditPoints="1" noAdjustHandles="1" noChangeArrowheads="1" noChangeShapeType="1" noTextEdit="1"/>
              </p:cNvSpPr>
              <p:nvPr/>
            </p:nvSpPr>
            <p:spPr>
              <a:xfrm>
                <a:off x="458628" y="1942833"/>
                <a:ext cx="7559958" cy="1945404"/>
              </a:xfrm>
              <a:prstGeom prst="rect">
                <a:avLst/>
              </a:prstGeom>
              <a:blipFill>
                <a:blip r:embed="rId8"/>
                <a:stretch>
                  <a:fillRect l="-1613" t="-3135" b="-6583"/>
                </a:stretch>
              </a:blipFill>
            </p:spPr>
            <p:txBody>
              <a:bodyPr/>
              <a:lstStyle/>
              <a:p>
                <a:r>
                  <a:rPr lang="vi-VN">
                    <a:noFill/>
                  </a:rPr>
                  <a:t> </a:t>
                </a:r>
              </a:p>
            </p:txBody>
          </p:sp>
        </mc:Fallback>
      </mc:AlternateContent>
      <p:sp>
        <p:nvSpPr>
          <p:cNvPr id="2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9EEA904-9720-819C-3FDA-BE5A3A6476B4}"/>
              </a:ext>
            </a:extLst>
          </p:cNvPr>
          <p:cNvSpPr txBox="1">
            <a:spLocks/>
          </p:cNvSpPr>
          <p:nvPr/>
        </p:nvSpPr>
        <p:spPr>
          <a:xfrm>
            <a:off x="2919921" y="13920"/>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Hoạt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động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nhóm</a:t>
            </a:r>
            <a:r>
              <a:rPr lang="en-US" sz="3200" b="1" dirty="0">
                <a:solidFill>
                  <a:srgbClr val="FFFF00"/>
                </a:solidFill>
                <a:latin typeface="Times New Roman" panose="02020603050405020304" pitchFamily="18" charset="0"/>
                <a:cs typeface="Times New Roman" panose="02020603050405020304" pitchFamily="18" charset="0"/>
              </a:rPr>
              <a:t>: 5 </a:t>
            </a:r>
            <a:r>
              <a:rPr lang="en-US" sz="3200" b="1" dirty="0" err="1">
                <a:solidFill>
                  <a:srgbClr val="FFFF00"/>
                </a:solidFill>
                <a:latin typeface="Times New Roman" panose="02020603050405020304" pitchFamily="18" charset="0"/>
                <a:cs typeface="Times New Roman" panose="02020603050405020304" pitchFamily="18" charset="0"/>
              </a:rPr>
              <a:t>phút</a:t>
            </a:r>
            <a:endParaRPr lang="en-US" sz="3200" dirty="0">
              <a:solidFill>
                <a:srgbClr val="FFFF00"/>
              </a:solidFill>
            </a:endParaRPr>
          </a:p>
        </p:txBody>
      </p:sp>
      <p:pic>
        <p:nvPicPr>
          <p:cNvPr id="6" name="Picture 5"/>
          <p:cNvPicPr>
            <a:picLocks noChangeAspect="1"/>
          </p:cNvPicPr>
          <p:nvPr/>
        </p:nvPicPr>
        <p:blipFill>
          <a:blip r:embed="rId9"/>
          <a:stretch>
            <a:fillRect/>
          </a:stretch>
        </p:blipFill>
        <p:spPr>
          <a:xfrm>
            <a:off x="8411169" y="1184678"/>
            <a:ext cx="3182126" cy="3610219"/>
          </a:xfrm>
          <a:prstGeom prst="rect">
            <a:avLst/>
          </a:prstGeom>
        </p:spPr>
      </p:pic>
    </p:spTree>
    <p:extLst>
      <p:ext uri="{BB962C8B-B14F-4D97-AF65-F5344CB8AC3E}">
        <p14:creationId xmlns:p14="http://schemas.microsoft.com/office/powerpoint/2010/main" val="214090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3" presetClass="exit" presetSubtype="10" fill="hold" grpId="2" nodeType="withEffect">
                                  <p:stCondLst>
                                    <p:cond delay="0"/>
                                  </p:stCondLst>
                                  <p:childTnLst>
                                    <p:animEffect transition="out" filter="blinds(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in)">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9" grpId="0"/>
      <p:bldP spid="9" grpId="1"/>
      <p:bldP spid="4" grpId="0"/>
      <p:bldP spid="23"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989AEA-71DC-9AB1-DAF3-E3A1381CEE6F}"/>
              </a:ext>
            </a:extLst>
          </p:cNvPr>
          <p:cNvSpPr txBox="1"/>
          <p:nvPr/>
        </p:nvSpPr>
        <p:spPr>
          <a:xfrm>
            <a:off x="3792269" y="0"/>
            <a:ext cx="1046844" cy="523220"/>
          </a:xfrm>
          <a:prstGeom prst="rect">
            <a:avLst/>
          </a:prstGeom>
          <a:noFill/>
        </p:spPr>
        <p:txBody>
          <a:bodyPr wrap="square">
            <a:spAutoFit/>
          </a:bodyPr>
          <a:lstStyle/>
          <a:p>
            <a:r>
              <a:rPr lang="vi-VN" sz="2800" b="1" dirty="0" smtClean="0">
                <a:solidFill>
                  <a:srgbClr val="FFFF00"/>
                </a:solidFill>
                <a:latin typeface="+mj-lt"/>
                <a:cs typeface="Times New Roman" panose="02020603050405020304" pitchFamily="18" charset="0"/>
              </a:rPr>
              <a:t>Giải</a:t>
            </a:r>
            <a:r>
              <a:rPr lang="vi-VN" sz="2800" b="1" dirty="0">
                <a:solidFill>
                  <a:srgbClr val="FFFF00"/>
                </a:solidFill>
                <a:latin typeface="+mj-lt"/>
                <a:cs typeface="Times New Roman" panose="02020603050405020304" pitchFamily="18" charset="0"/>
              </a:rPr>
              <a:t>.</a:t>
            </a:r>
            <a:endParaRPr lang="vi-VN" sz="28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7E70C3-360B-EAA2-E6A1-E0163E939E16}"/>
                  </a:ext>
                </a:extLst>
              </p:cNvPr>
              <p:cNvSpPr txBox="1"/>
              <p:nvPr/>
            </p:nvSpPr>
            <p:spPr>
              <a:xfrm>
                <a:off x="429492" y="894249"/>
                <a:ext cx="7772399" cy="4790350"/>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a) Ta có: s</a:t>
                </a:r>
                <a14:m>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r>
                      <m:rPr>
                        <m:nor/>
                      </m:rPr>
                      <a:rPr lang="en-US" sz="2800" b="0" i="1" smtClean="0">
                        <a:solidFill>
                          <a:schemeClr val="bg1"/>
                        </a:solidFill>
                        <a:latin typeface="Cambria Math" panose="02040503050406030204" pitchFamily="18" charset="0"/>
                      </a:rPr>
                      <m:t> </m:t>
                    </m:r>
                    <m:r>
                      <m:rPr>
                        <m:nor/>
                      </m:rPr>
                      <a:rPr lang="vi-VN" sz="2800" b="0" i="1" smtClean="0">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m:t>
                        </m:r>
                        <m:r>
                          <m:rPr>
                            <m:nor/>
                          </m:rPr>
                          <a:rPr lang="en-US" sz="2800" b="0" i="1" smtClean="0">
                            <a:solidFill>
                              <a:schemeClr val="bg1"/>
                            </a:solidFill>
                            <a:latin typeface="Times New Roman" panose="02020603050405020304" pitchFamily="18" charset="0"/>
                            <a:cs typeface="Times New Roman" panose="02020603050405020304" pitchFamily="18" charset="0"/>
                          </a:rPr>
                          <m:t>O</m:t>
                        </m:r>
                        <m:r>
                          <m:rPr>
                            <m:nor/>
                          </m:rPr>
                          <a:rPr lang="en-US" sz="2800" i="1">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i="1" smtClean="0">
                        <a:solidFill>
                          <a:schemeClr val="bg1"/>
                        </a:solidFill>
                        <a:latin typeface="Times New Roman" panose="02020603050405020304" pitchFamily="18" charset="0"/>
                        <a:cs typeface="Times New Roman" panose="02020603050405020304" pitchFamily="18" charset="0"/>
                      </a:rPr>
                      <m:t>α</m:t>
                    </m:r>
                  </m:oMath>
                </a14:m>
                <a:endParaRPr lang="vi-VN" sz="2800" i="1"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ADC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ADC</a:t>
                </a:r>
                <a:r>
                  <a:rPr lang="vi-VN" sz="2800" dirty="0">
                    <a:solidFill>
                      <a:schemeClr val="bg1"/>
                    </a:solidFill>
                    <a:latin typeface="Times New Roman" panose="02020603050405020304" pitchFamily="18" charset="0"/>
                    <a:cs typeface="Times New Roman" panose="02020603050405020304" pitchFamily="18" charset="0"/>
                  </a:rPr>
                  <a:t>)</a:t>
                </a:r>
                <a:endParaRPr lang="vi-VN" sz="2800" i="1"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α</m:t>
                          </m:r>
                          <m:r>
                            <m:rPr>
                              <m:nor/>
                            </m:rPr>
                            <a:rPr lang="vi-VN" sz="2800" dirty="0">
                              <a:solidFill>
                                <a:schemeClr val="bg1"/>
                              </a:solidFill>
                              <a:latin typeface="Times New Roman" panose="02020603050405020304" pitchFamily="18" charset="0"/>
                              <a:cs typeface="Times New Roman" panose="02020603050405020304" pitchFamily="18" charset="0"/>
                            </a:rPr>
                            <m:t> </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oMath>
                  </m:oMathPara>
                </a14:m>
                <a:endParaRPr lang="vi-VN" sz="2800" dirty="0">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b) </a:t>
                </a:r>
                <a:r>
                  <a:rPr lang="vi-VN" sz="2800" i="1" dirty="0">
                    <a:solidFill>
                      <a:schemeClr val="bg1"/>
                    </a:solidFill>
                    <a:latin typeface="Times New Roman" panose="02020603050405020304" pitchFamily="18" charset="0"/>
                    <a:cs typeface="Times New Roman" panose="02020603050405020304" pitchFamily="18" charset="0"/>
                  </a:rPr>
                  <a:t>s</a:t>
                </a:r>
                <a14:m>
                  <m:oMath xmlns:m="http://schemas.openxmlformats.org/officeDocument/2006/math">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smtClean="0">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r>
                      <m:rPr>
                        <m:nor/>
                      </m:rPr>
                      <a:rPr lang="en-US" sz="2800" b="0" i="0" smtClean="0">
                        <a:solidFill>
                          <a:schemeClr val="bg1"/>
                        </a:solidFill>
                        <a:latin typeface="Cambria Math" panose="02040503050406030204" pitchFamily="18" charset="0"/>
                      </a:rPr>
                      <m:t> </m:t>
                    </m:r>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i="1">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ACD</m:t>
                        </m:r>
                      </m:e>
                    </m:groupChr>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α</m:t>
                    </m:r>
                  </m:oMath>
                </a14:m>
                <a:endParaRPr lang="vi-VN" sz="2800" i="1"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vi-VN" sz="2800" i="1">
                            <a:solidFill>
                              <a:schemeClr val="bg1"/>
                            </a:solidFill>
                            <a:latin typeface="Times New Roman" panose="02020603050405020304" pitchFamily="18" charset="0"/>
                            <a:cs typeface="Times New Roman" panose="02020603050405020304" pitchFamily="18" charset="0"/>
                          </a:rPr>
                          <m:t>1</m:t>
                        </m:r>
                      </m:num>
                      <m:den>
                        <m:r>
                          <m:rPr>
                            <m:nor/>
                          </m:rPr>
                          <a:rPr lang="vi-VN" sz="2800" i="1">
                            <a:solidFill>
                              <a:schemeClr val="bg1"/>
                            </a:solidFill>
                            <a:latin typeface="Times New Roman" panose="02020603050405020304" pitchFamily="18" charset="0"/>
                            <a:cs typeface="Times New Roman" panose="02020603050405020304" pitchFamily="18" charset="0"/>
                          </a:rPr>
                          <m:t>2</m:t>
                        </m:r>
                      </m:den>
                    </m:f>
                    <m:r>
                      <m:rPr>
                        <m:nor/>
                      </m:rPr>
                      <a:rPr lang="vi-VN" sz="2800" i="1">
                        <a:solidFill>
                          <a:schemeClr val="bg1"/>
                        </a:solidFill>
                        <a:latin typeface="Times New Roman" panose="02020603050405020304" pitchFamily="18" charset="0"/>
                        <a:cs typeface="Times New Roman" panose="02020603050405020304" pitchFamily="18" charset="0"/>
                      </a:rPr>
                      <m:t>s</m:t>
                    </m:r>
                    <m:r>
                      <m:rPr>
                        <m:nor/>
                      </m:rPr>
                      <a:rPr lang="vi-VN" sz="2800" b="0" i="1" smtClean="0">
                        <a:solidFill>
                          <a:schemeClr val="bg1"/>
                        </a:solidFill>
                        <a:latin typeface="Times New Roman" panose="02020603050405020304" pitchFamily="18" charset="0"/>
                        <a:cs typeface="Times New Roman" panose="02020603050405020304" pitchFamily="18" charset="0"/>
                      </a:rPr>
                      <m:t>đ</m:t>
                    </m:r>
                    <m:groupChr>
                      <m:groupChrPr>
                        <m:chr m:val="⏜"/>
                        <m:pos m:val="top"/>
                        <m:vertJc m:val="bot"/>
                        <m:ctrlPr>
                          <a:rPr lang="vi-VN" sz="2800" i="1">
                            <a:solidFill>
                              <a:schemeClr val="bg1"/>
                            </a:solidFill>
                            <a:latin typeface="Cambria Math" panose="02040503050406030204" pitchFamily="18" charset="0"/>
                          </a:rPr>
                        </m:ctrlPr>
                      </m:groupChrPr>
                      <m:e>
                        <m:r>
                          <m:rPr>
                            <m:nor/>
                          </m:rPr>
                          <a:rPr lang="vi-VN" sz="2800" i="1">
                            <a:solidFill>
                              <a:schemeClr val="bg1"/>
                            </a:solidFill>
                            <a:latin typeface="Times New Roman" panose="02020603050405020304" pitchFamily="18" charset="0"/>
                            <a:cs typeface="Times New Roman" panose="02020603050405020304" pitchFamily="18" charset="0"/>
                          </a:rPr>
                          <m:t>ABC</m:t>
                        </m:r>
                      </m:e>
                    </m:groupCh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oMath>
                </a14:m>
                <a:r>
                  <a:rPr lang="vi-VN" sz="2800" dirty="0">
                    <a:solidFill>
                      <a:schemeClr val="bg1"/>
                    </a:solidFill>
                    <a:latin typeface="Times New Roman" panose="02020603050405020304" pitchFamily="18" charset="0"/>
                    <a:cs typeface="Times New Roman" panose="02020603050405020304" pitchFamily="18" charset="0"/>
                  </a:rPr>
                  <a:t> góc nội tiếp chắn cung </a:t>
                </a:r>
                <a:r>
                  <a:rPr lang="vi-VN" sz="2800" i="1" dirty="0">
                    <a:solidFill>
                      <a:schemeClr val="bg1"/>
                    </a:solidFill>
                    <a:latin typeface="Times New Roman" panose="02020603050405020304" pitchFamily="18" charset="0"/>
                    <a:cs typeface="Times New Roman" panose="02020603050405020304" pitchFamily="18" charset="0"/>
                  </a:rPr>
                  <a:t>ABC)</a:t>
                </a:r>
              </a:p>
              <a:p>
                <a:pPr/>
                <a14:m>
                  <m:oMathPara xmlns:m="http://schemas.openxmlformats.org/officeDocument/2006/math">
                    <m:oMathParaPr>
                      <m:jc m:val="left"/>
                    </m:oMathParaPr>
                    <m:oMath xmlns:m="http://schemas.openxmlformats.org/officeDocument/2006/math">
                      <m:r>
                        <m:rPr>
                          <m:nor/>
                        </m:rPr>
                        <a:rPr lang="vi-VN" sz="2800" i="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vi-VN" sz="2800" i="0">
                              <a:solidFill>
                                <a:schemeClr val="bg1"/>
                              </a:solidFill>
                              <a:latin typeface="Times New Roman" panose="02020603050405020304" pitchFamily="18" charset="0"/>
                              <a:cs typeface="Times New Roman" panose="02020603050405020304" pitchFamily="18" charset="0"/>
                            </a:rPr>
                            <m:t>360</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α</m:t>
                          </m:r>
                          <m:r>
                            <m:rPr>
                              <m:nor/>
                            </m:rPr>
                            <a:rPr lang="vi-VN" sz="2800" i="1" dirty="0">
                              <a:solidFill>
                                <a:schemeClr val="bg1"/>
                              </a:solidFill>
                              <a:latin typeface="Times New Roman" panose="02020603050405020304" pitchFamily="18" charset="0"/>
                              <a:cs typeface="Times New Roman" panose="02020603050405020304" pitchFamily="18" charset="0"/>
                            </a:rPr>
                            <m:t> </m:t>
                          </m:r>
                        </m:num>
                        <m:den>
                          <m:r>
                            <m:rPr>
                              <m:nor/>
                            </m:rPr>
                            <a:rPr lang="vi-VN" sz="2800" i="0">
                              <a:solidFill>
                                <a:schemeClr val="bg1"/>
                              </a:solidFill>
                              <a:latin typeface="Times New Roman" panose="02020603050405020304" pitchFamily="18" charset="0"/>
                              <a:cs typeface="Times New Roman" panose="02020603050405020304" pitchFamily="18" charset="0"/>
                            </a:rPr>
                            <m:t>2</m:t>
                          </m:r>
                        </m:den>
                      </m:f>
                    </m:oMath>
                  </m:oMathPara>
                </a14:m>
                <a:endParaRPr lang="vi-VN" sz="2800" dirty="0">
                  <a:latin typeface="Times New Roman" panose="02020603050405020304" pitchFamily="18" charset="0"/>
                  <a:cs typeface="Times New Roman" panose="02020603050405020304" pitchFamily="18" charset="0"/>
                </a:endParaRPr>
              </a:p>
              <a:p>
                <a:r>
                  <a:rPr lang="vi-VN" sz="2800" dirty="0">
                    <a:solidFill>
                      <a:schemeClr val="bg1"/>
                    </a:solidFill>
                    <a:latin typeface="Times New Roman" panose="02020603050405020304" pitchFamily="18" charset="0"/>
                    <a:cs typeface="Times New Roman" panose="02020603050405020304" pitchFamily="18" charset="0"/>
                  </a:rPr>
                  <a:t>c</a:t>
                </a:r>
                <a14:m>
                  <m:oMath xmlns:m="http://schemas.openxmlformats.org/officeDocument/2006/math">
                    <m:r>
                      <m:rPr>
                        <m:nor/>
                      </m:rPr>
                      <a:rPr lang="vi-VN"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ABC</m:t>
                        </m:r>
                      </m:e>
                    </m:acc>
                    <m:r>
                      <a:rPr lang="en-US" sz="2800" b="0" i="1" smtClean="0">
                        <a:solidFill>
                          <a:schemeClr val="bg1"/>
                        </a:solidFill>
                        <a:latin typeface="Cambria Math" panose="02040503050406030204" pitchFamily="18" charset="0"/>
                      </a:rPr>
                      <m:t>+</m:t>
                    </m:r>
                    <m:acc>
                      <m:accPr>
                        <m:chr m:val="̂"/>
                        <m:ctrlPr>
                          <a:rPr lang="vi-VN" sz="2800" i="1" smtClean="0">
                            <a:solidFill>
                              <a:schemeClr val="bg1"/>
                            </a:solidFill>
                            <a:latin typeface="Cambria Math" panose="02040503050406030204" pitchFamily="18" charset="0"/>
                          </a:rPr>
                        </m:ctrlPr>
                      </m:accPr>
                      <m:e>
                        <m:r>
                          <m:rPr>
                            <m:nor/>
                          </m:rPr>
                          <a:rPr lang="vi-VN" sz="2800" i="1">
                            <a:solidFill>
                              <a:schemeClr val="bg1"/>
                            </a:solidFill>
                            <a:latin typeface="Times New Roman" panose="02020603050405020304" pitchFamily="18" charset="0"/>
                            <a:cs typeface="Times New Roman" panose="02020603050405020304" pitchFamily="18" charset="0"/>
                          </a:rPr>
                          <m:t>ADC</m:t>
                        </m:r>
                      </m:e>
                    </m:acc>
                    <m:r>
                      <a:rPr lang="en-US" sz="2800" b="0" i="1" smtClean="0">
                        <a:solidFill>
                          <a:schemeClr val="bg1"/>
                        </a:solidFill>
                        <a:latin typeface="Cambria Math" panose="02040503050406030204" pitchFamily="18" charset="0"/>
                      </a:rPr>
                      <m:t> </m:t>
                    </m:r>
                    <m:r>
                      <m:rPr>
                        <m:nor/>
                      </m:rPr>
                      <a:rPr lang="vi-VN"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oMath>
                </a14:m>
                <a:r>
                  <a:rPr lang="vi-VN"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chemeClr val="bg1"/>
                            </a:solidFill>
                            <a:latin typeface="Cambria Math" panose="02040503050406030204" pitchFamily="18" charset="0"/>
                          </a:rPr>
                        </m:ctrlPr>
                      </m:fPr>
                      <m:num>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vi-VN" sz="3200" i="1" dirty="0">
                            <a:solidFill>
                              <a:schemeClr val="bg1"/>
                            </a:solidFill>
                            <a:latin typeface="Times New Roman" panose="02020603050405020304" pitchFamily="18" charset="0"/>
                            <a:cs typeface="Times New Roman" panose="02020603050405020304" pitchFamily="18" charset="0"/>
                          </a:rPr>
                          <m:t> </m:t>
                        </m:r>
                      </m:num>
                      <m:den>
                        <m:r>
                          <m:rPr>
                            <m:nor/>
                          </m:rPr>
                          <a:rPr lang="vi-VN" sz="3200" i="1">
                            <a:solidFill>
                              <a:schemeClr val="bg1"/>
                            </a:solidFill>
                            <a:latin typeface="Times New Roman" panose="02020603050405020304" pitchFamily="18" charset="0"/>
                            <a:cs typeface="Times New Roman" panose="02020603050405020304" pitchFamily="18" charset="0"/>
                          </a:rPr>
                          <m:t>2</m:t>
                        </m:r>
                      </m:den>
                    </m:f>
                  </m:oMath>
                </a14:m>
                <a:r>
                  <a:rPr lang="vi-VN" sz="32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chemeClr val="bg1"/>
                            </a:solidFill>
                            <a:latin typeface="Cambria Math" panose="02040503050406030204" pitchFamily="18" charset="0"/>
                          </a:rPr>
                        </m:ctrlPr>
                      </m:fPr>
                      <m:num>
                        <m:r>
                          <m:rPr>
                            <m:nor/>
                          </m:rPr>
                          <a:rPr lang="vi-VN" sz="3200" i="0">
                            <a:solidFill>
                              <a:schemeClr val="bg1"/>
                            </a:solidFill>
                            <a:latin typeface="Times New Roman" panose="02020603050405020304" pitchFamily="18" charset="0"/>
                            <a:cs typeface="Times New Roman" panose="02020603050405020304" pitchFamily="18" charset="0"/>
                          </a:rPr>
                          <m:t>360</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vi-VN" sz="3200" dirty="0">
                            <a:solidFill>
                              <a:schemeClr val="bg1"/>
                            </a:solidFill>
                            <a:latin typeface="Times New Roman" panose="02020603050405020304" pitchFamily="18" charset="0"/>
                            <a:cs typeface="Times New Roman" panose="02020603050405020304" pitchFamily="18" charset="0"/>
                          </a:rPr>
                          <m:t> </m:t>
                        </m:r>
                      </m:num>
                      <m:den>
                        <m:r>
                          <m:rPr>
                            <m:nor/>
                          </m:rPr>
                          <a:rPr lang="vi-VN" sz="3200" i="0">
                            <a:solidFill>
                              <a:schemeClr val="bg1"/>
                            </a:solidFill>
                            <a:latin typeface="Times New Roman" panose="02020603050405020304" pitchFamily="18" charset="0"/>
                            <a:cs typeface="Times New Roman" panose="02020603050405020304" pitchFamily="18" charset="0"/>
                          </a:rPr>
                          <m:t>2</m:t>
                        </m:r>
                      </m:den>
                    </m:f>
                    <m:r>
                      <m:rPr>
                        <m:nor/>
                      </m:rPr>
                      <a:rPr lang="en-US" sz="3200" b="0" i="0" smtClean="0">
                        <a:solidFill>
                          <a:schemeClr val="bg1"/>
                        </a:solidFill>
                        <a:latin typeface="Cambria Math" panose="02040503050406030204" pitchFamily="18" charset="0"/>
                      </a:rPr>
                      <m:t> </m:t>
                    </m:r>
                    <m:r>
                      <m:rPr>
                        <m:nor/>
                      </m:rPr>
                      <a:rPr lang="vi-VN" sz="2800" b="0" i="0" smtClean="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cs typeface="Times New Roman" panose="02020603050405020304" pitchFamily="18" charset="0"/>
                      </a:rPr>
                      <m:t>180</m:t>
                    </m:r>
                    <m:r>
                      <m:rPr>
                        <m:nor/>
                      </m:rPr>
                      <a:rPr lang="vi-VN" sz="2800" i="0">
                        <a:solidFill>
                          <a:schemeClr val="bg1"/>
                        </a:solidFill>
                        <a:latin typeface="Times New Roman" panose="02020603050405020304" pitchFamily="18" charset="0"/>
                        <a:cs typeface="Times New Roman" panose="02020603050405020304" pitchFamily="18" charset="0"/>
                      </a:rPr>
                      <m:t>°</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37E70C3-360B-EAA2-E6A1-E0163E939E16}"/>
                  </a:ext>
                </a:extLst>
              </p:cNvPr>
              <p:cNvSpPr txBox="1">
                <a:spLocks noRot="1" noChangeAspect="1" noMove="1" noResize="1" noEditPoints="1" noAdjustHandles="1" noChangeArrowheads="1" noChangeShapeType="1" noTextEdit="1"/>
              </p:cNvSpPr>
              <p:nvPr/>
            </p:nvSpPr>
            <p:spPr>
              <a:xfrm>
                <a:off x="429492" y="894249"/>
                <a:ext cx="7772399" cy="4790350"/>
              </a:xfrm>
              <a:prstGeom prst="rect">
                <a:avLst/>
              </a:prstGeom>
              <a:blipFill>
                <a:blip r:embed="rId2"/>
                <a:stretch>
                  <a:fillRect l="-1569" r="-1255" b="-127"/>
                </a:stretch>
              </a:blipFill>
            </p:spPr>
            <p:txBody>
              <a:bodyPr/>
              <a:lstStyle/>
              <a:p>
                <a:r>
                  <a:rPr lang="vi-VN">
                    <a:noFill/>
                  </a:rPr>
                  <a:t> </a:t>
                </a:r>
              </a:p>
            </p:txBody>
          </p:sp>
        </mc:Fallback>
      </mc:AlternateContent>
      <p:pic>
        <p:nvPicPr>
          <p:cNvPr id="2" name="Picture 1"/>
          <p:cNvPicPr>
            <a:picLocks noChangeAspect="1"/>
          </p:cNvPicPr>
          <p:nvPr/>
        </p:nvPicPr>
        <p:blipFill>
          <a:blip r:embed="rId3"/>
          <a:stretch>
            <a:fillRect/>
          </a:stretch>
        </p:blipFill>
        <p:spPr>
          <a:xfrm>
            <a:off x="8813570" y="679270"/>
            <a:ext cx="3182388" cy="3615241"/>
          </a:xfrm>
          <a:prstGeom prst="rect">
            <a:avLst/>
          </a:prstGeom>
        </p:spPr>
      </p:pic>
    </p:spTree>
    <p:extLst>
      <p:ext uri="{BB962C8B-B14F-4D97-AF65-F5344CB8AC3E}">
        <p14:creationId xmlns:p14="http://schemas.microsoft.com/office/powerpoint/2010/main" val="40130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944040-8E67-92D1-9213-239505814351}"/>
              </a:ext>
            </a:extLst>
          </p:cNvPr>
          <p:cNvSpPr txBox="1"/>
          <p:nvPr/>
        </p:nvSpPr>
        <p:spPr>
          <a:xfrm>
            <a:off x="221673" y="1778051"/>
            <a:ext cx="11970327" cy="584775"/>
          </a:xfrm>
          <a:prstGeom prst="rect">
            <a:avLst/>
          </a:prstGeom>
          <a:noFill/>
        </p:spPr>
        <p:txBody>
          <a:bodyPr wrap="square">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Trong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tứ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tổng</a:t>
            </a:r>
            <a:r>
              <a:rPr lang="en-US" sz="3200" dirty="0">
                <a:solidFill>
                  <a:schemeClr val="bg1"/>
                </a:solidFill>
                <a:latin typeface="Times New Roman" panose="02020603050405020304" pitchFamily="18" charset="0"/>
                <a:cs typeface="Times New Roman" panose="02020603050405020304" pitchFamily="18" charset="0"/>
              </a:rPr>
              <a:t> số đo hai </a:t>
            </a:r>
            <a:r>
              <a:rPr lang="en-US" sz="3200" dirty="0" err="1">
                <a:solidFill>
                  <a:schemeClr val="bg1"/>
                </a:solidFill>
                <a:latin typeface="Times New Roman" panose="02020603050405020304" pitchFamily="18" charset="0"/>
                <a:cs typeface="Times New Roman" panose="02020603050405020304" pitchFamily="18" charset="0"/>
              </a:rPr>
              <a:t>góc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bằng</a:t>
            </a:r>
            <a:r>
              <a:rPr lang="en-US" sz="3200" dirty="0">
                <a:solidFill>
                  <a:schemeClr val="bg1"/>
                </a:solidFill>
                <a:latin typeface="Times New Roman" panose="02020603050405020304" pitchFamily="18" charset="0"/>
                <a:cs typeface="Times New Roman" panose="02020603050405020304" pitchFamily="18" charset="0"/>
              </a:rPr>
              <a:t> 180</a:t>
            </a:r>
            <a:r>
              <a:rPr lang="en-US" sz="3200" baseline="30000" dirty="0">
                <a:solidFill>
                  <a:schemeClr val="bg1"/>
                </a:solidFill>
                <a:latin typeface="Times New Roman" panose="02020603050405020304" pitchFamily="18" charset="0"/>
                <a:cs typeface="Times New Roman" panose="02020603050405020304" pitchFamily="18" charset="0"/>
              </a:rPr>
              <a:t>o</a:t>
            </a:r>
            <a:endParaRPr lang="vi-VN" sz="3200" i="1" dirty="0">
              <a:solidFill>
                <a:schemeClr val="bg1"/>
              </a:solidFill>
            </a:endParaRPr>
          </a:p>
        </p:txBody>
      </p:sp>
      <p:sp>
        <p:nvSpPr>
          <p:cNvPr id="7"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972ECE-DBA0-5E08-6197-F79A52D52979}"/>
              </a:ext>
            </a:extLst>
          </p:cNvPr>
          <p:cNvSpPr txBox="1">
            <a:spLocks/>
          </p:cNvSpPr>
          <p:nvPr/>
        </p:nvSpPr>
        <p:spPr>
          <a:xfrm>
            <a:off x="105701" y="754164"/>
            <a:ext cx="3543300" cy="1023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Times New Roman" panose="02020603050405020304" pitchFamily="18" charset="0"/>
                <a:cs typeface="Times New Roman" panose="02020603050405020304" pitchFamily="18" charset="0"/>
              </a:rPr>
              <a:t> II. TÍNH CHẤT</a:t>
            </a:r>
          </a:p>
        </p:txBody>
      </p:sp>
      <p:graphicFrame>
        <p:nvGraphicFramePr>
          <p:cNvPr id="6" name="Table 5"/>
          <p:cNvGraphicFramePr>
            <a:graphicFrameLocks noGrp="1"/>
          </p:cNvGraphicFramePr>
          <p:nvPr>
            <p:extLst>
              <p:ext uri="{D42A27DB-BD31-4B8C-83A1-F6EECF244321}">
                <p14:modId xmlns:p14="http://schemas.microsoft.com/office/powerpoint/2010/main" val="1426990640"/>
              </p:ext>
            </p:extLst>
          </p:nvPr>
        </p:nvGraphicFramePr>
        <p:xfrm>
          <a:off x="221673" y="1709834"/>
          <a:ext cx="11882064" cy="721207"/>
        </p:xfrm>
        <a:graphic>
          <a:graphicData uri="http://schemas.openxmlformats.org/drawingml/2006/table">
            <a:tbl>
              <a:tblPr firstRow="1" bandRow="1">
                <a:tableStyleId>{5C22544A-7EE6-4342-B048-85BDC9FD1C3A}</a:tableStyleId>
              </a:tblPr>
              <a:tblGrid>
                <a:gridCol w="11882064">
                  <a:extLst>
                    <a:ext uri="{9D8B030D-6E8A-4147-A177-3AD203B41FA5}">
                      <a16:colId xmlns:a16="http://schemas.microsoft.com/office/drawing/2014/main" val="3254324008"/>
                    </a:ext>
                  </a:extLst>
                </a:gridCol>
              </a:tblGrid>
              <a:tr h="721207">
                <a:tc>
                  <a:txBody>
                    <a:bodyPr/>
                    <a:lstStyle/>
                    <a:p>
                      <a:endParaRPr lang="vi-VN" dirty="0"/>
                    </a:p>
                  </a:txBody>
                  <a:tcPr>
                    <a:noFill/>
                  </a:tcPr>
                </a:tc>
                <a:extLst>
                  <a:ext uri="{0D108BD9-81ED-4DB2-BD59-A6C34878D82A}">
                    <a16:rowId xmlns:a16="http://schemas.microsoft.com/office/drawing/2014/main" val="2953054873"/>
                  </a:ext>
                </a:extLst>
              </a:tr>
            </a:tbl>
          </a:graphicData>
        </a:graphic>
      </p:graphicFrame>
    </p:spTree>
    <p:extLst>
      <p:ext uri="{BB962C8B-B14F-4D97-AF65-F5344CB8AC3E}">
        <p14:creationId xmlns:p14="http://schemas.microsoft.com/office/powerpoint/2010/main" val="70207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1AEAF3-06F4-9FA3-793E-A1D15EAF08D5}"/>
                  </a:ext>
                </a:extLst>
              </p:cNvPr>
              <p:cNvSpPr txBox="1"/>
              <p:nvPr/>
            </p:nvSpPr>
            <p:spPr>
              <a:xfrm>
                <a:off x="889078" y="682782"/>
                <a:ext cx="5664122" cy="584775"/>
              </a:xfrm>
              <a:prstGeom prst="rect">
                <a:avLst/>
              </a:prstGeom>
              <a:noFill/>
            </p:spPr>
            <p:txBody>
              <a:bodyPr wrap="square">
                <a:spAutoFit/>
              </a:bodyPr>
              <a:lstStyle/>
              <a:p>
                <a:r>
                  <a:rPr lang="vi-VN" sz="3200" b="1" dirty="0">
                    <a:solidFill>
                      <a:srgbClr val="FFFF00"/>
                    </a:solidFill>
                    <a:latin typeface="+mj-lt"/>
                    <a:cs typeface="Times New Roman" panose="02020603050405020304" pitchFamily="18" charset="0"/>
                  </a:rPr>
                  <a:t>Ví dụ 2: </a:t>
                </a:r>
                <a:r>
                  <a:rPr lang="vi-VN" sz="3200" dirty="0">
                    <a:solidFill>
                      <a:schemeClr val="bg1"/>
                    </a:solidFill>
                    <a:latin typeface="Times New Roman" panose="02020603050405020304" pitchFamily="18" charset="0"/>
                    <a:cs typeface="Times New Roman" panose="02020603050405020304" pitchFamily="18" charset="0"/>
                  </a:rPr>
                  <a:t>Tìm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α</m:t>
                    </m:r>
                  </m:oMath>
                </a14:m>
                <a:r>
                  <a:rPr lang="vi-VN" sz="3200" b="1" dirty="0">
                    <a:solidFill>
                      <a:srgbClr val="FFFF00"/>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trong</a:t>
                </a:r>
                <a:r>
                  <a:rPr lang="vi-VN" sz="3200" b="1" dirty="0">
                    <a:solidFill>
                      <a:srgbClr val="FFFF00"/>
                    </a:solidFill>
                    <a:latin typeface="Times New Roman" panose="02020603050405020304" pitchFamily="18" charset="0"/>
                    <a:cs typeface="Times New Roman" panose="02020603050405020304" pitchFamily="18" charset="0"/>
                  </a:rPr>
                  <a:t>  </a:t>
                </a:r>
                <a:r>
                  <a:rPr lang="vi-VN" sz="3200" i="1" dirty="0">
                    <a:solidFill>
                      <a:schemeClr val="bg1"/>
                    </a:solidFill>
                    <a:latin typeface="Times New Roman" panose="02020603050405020304" pitchFamily="18" charset="0"/>
                    <a:cs typeface="Times New Roman" panose="02020603050405020304" pitchFamily="18" charset="0"/>
                  </a:rPr>
                  <a:t>Hình 23.</a:t>
                </a:r>
                <a:endParaRPr lang="vi-VN" sz="3200" b="1" i="1"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71AEAF3-06F4-9FA3-793E-A1D15EAF08D5}"/>
                  </a:ext>
                </a:extLst>
              </p:cNvPr>
              <p:cNvSpPr txBox="1">
                <a:spLocks noRot="1" noChangeAspect="1" noMove="1" noResize="1" noEditPoints="1" noAdjustHandles="1" noChangeArrowheads="1" noChangeShapeType="1" noTextEdit="1"/>
              </p:cNvSpPr>
              <p:nvPr/>
            </p:nvSpPr>
            <p:spPr>
              <a:xfrm>
                <a:off x="889078" y="682782"/>
                <a:ext cx="5664122" cy="584775"/>
              </a:xfrm>
              <a:prstGeom prst="rect">
                <a:avLst/>
              </a:prstGeom>
              <a:blipFill>
                <a:blip r:embed="rId2"/>
                <a:stretch>
                  <a:fillRect l="-2799"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7F0BDD-7FEA-6798-F025-2D10EE883446}"/>
                  </a:ext>
                </a:extLst>
              </p:cNvPr>
              <p:cNvSpPr txBox="1"/>
              <p:nvPr/>
            </p:nvSpPr>
            <p:spPr>
              <a:xfrm>
                <a:off x="818129" y="1737588"/>
                <a:ext cx="6253846" cy="3046988"/>
              </a:xfrm>
              <a:prstGeom prst="rect">
                <a:avLst/>
              </a:prstGeom>
              <a:noFill/>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Giải.</a:t>
                </a:r>
              </a:p>
              <a:p>
                <a:r>
                  <a:rPr lang="vi-VN" sz="3200" dirty="0">
                    <a:solidFill>
                      <a:schemeClr val="bg1"/>
                    </a:solidFill>
                    <a:latin typeface="Times New Roman" panose="02020603050405020304" pitchFamily="18" charset="0"/>
                    <a:cs typeface="Times New Roman" panose="02020603050405020304" pitchFamily="18" charset="0"/>
                  </a:rPr>
                  <a:t>Từ </a:t>
                </a:r>
                <a:r>
                  <a:rPr lang="vi-VN" sz="3200" i="1" dirty="0">
                    <a:solidFill>
                      <a:schemeClr val="bg1"/>
                    </a:solidFill>
                    <a:latin typeface="Times New Roman" panose="02020603050405020304" pitchFamily="18" charset="0"/>
                    <a:cs typeface="Times New Roman" panose="02020603050405020304" pitchFamily="18" charset="0"/>
                  </a:rPr>
                  <a:t>Hình 23, </a:t>
                </a:r>
                <a:r>
                  <a:rPr lang="vi-VN" sz="3200" dirty="0">
                    <a:solidFill>
                      <a:schemeClr val="bg1"/>
                    </a:solidFill>
                    <a:latin typeface="Times New Roman" panose="02020603050405020304" pitchFamily="18" charset="0"/>
                    <a:cs typeface="Times New Roman" panose="02020603050405020304" pitchFamily="18" charset="0"/>
                  </a:rPr>
                  <a:t>ta có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b="0" i="0" smtClean="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56°</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180°</m:t>
                    </m:r>
                  </m:oMath>
                </a14:m>
                <a:r>
                  <a:rPr lang="vi-VN" sz="3200" dirty="0">
                    <a:solidFill>
                      <a:schemeClr val="bg1"/>
                    </a:solidFill>
                    <a:latin typeface="Times New Roman" panose="02020603050405020304" pitchFamily="18" charset="0"/>
                    <a:cs typeface="Times New Roman" panose="02020603050405020304" pitchFamily="18" charset="0"/>
                  </a:rPr>
                  <a:t> (tổng hai góc đối của tứ giác nội tiếp).</a:t>
                </a:r>
              </a:p>
              <a:p>
                <a:r>
                  <a:rPr lang="vi-VN" sz="3200" i="1" dirty="0">
                    <a:solidFill>
                      <a:schemeClr val="bg1"/>
                    </a:solidFill>
                    <a:latin typeface="Times New Roman" panose="02020603050405020304" pitchFamily="18" charset="0"/>
                    <a:cs typeface="Times New Roman" panose="02020603050405020304" pitchFamily="18" charset="0"/>
                  </a:rPr>
                  <a:t>Suy </a:t>
                </a:r>
                <a:r>
                  <a:rPr lang="en-US" sz="3200" i="1" dirty="0" err="1">
                    <a:solidFill>
                      <a:schemeClr val="bg1"/>
                    </a:solidFill>
                    <a:latin typeface="Times New Roman" panose="02020603050405020304" pitchFamily="18" charset="0"/>
                    <a:cs typeface="Times New Roman" panose="02020603050405020304" pitchFamily="18" charset="0"/>
                  </a:rPr>
                  <a:t>ra</a:t>
                </a:r>
                <a:r>
                  <a:rPr lang="en-US" sz="32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1</m:t>
                    </m:r>
                    <m:r>
                      <m:rPr>
                        <m:nor/>
                      </m:rPr>
                      <a:rPr lang="vi-VN" sz="3200" i="0" smtClean="0">
                        <a:solidFill>
                          <a:schemeClr val="bg1"/>
                        </a:solidFill>
                        <a:latin typeface="Times New Roman" panose="02020603050405020304" pitchFamily="18" charset="0"/>
                        <a:cs typeface="Times New Roman" panose="02020603050405020304" pitchFamily="18" charset="0"/>
                      </a:rPr>
                      <m:t>80°</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smtClean="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smtClean="0">
                        <a:solidFill>
                          <a:schemeClr val="bg1"/>
                        </a:solidFill>
                        <a:latin typeface="Times New Roman" panose="02020603050405020304" pitchFamily="18" charset="0"/>
                        <a:cs typeface="Times New Roman" panose="02020603050405020304" pitchFamily="18" charset="0"/>
                      </a:rPr>
                      <m:t>56°</m:t>
                    </m:r>
                  </m:oMath>
                </a14:m>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α</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124</m:t>
                    </m:r>
                    <m:r>
                      <m:rPr>
                        <m:nor/>
                      </m:rPr>
                      <a:rPr lang="vi-VN" sz="3200" i="0" smtClean="0">
                        <a:solidFill>
                          <a:schemeClr val="bg1"/>
                        </a:solidFill>
                        <a:latin typeface="Times New Roman" panose="02020603050405020304" pitchFamily="18" charset="0"/>
                        <a:cs typeface="Times New Roman" panose="02020603050405020304" pitchFamily="18" charset="0"/>
                      </a:rPr>
                      <m:t>°</m:t>
                    </m:r>
                  </m:oMath>
                </a14:m>
                <a:endParaRPr lang="vi-VN" sz="3200" i="1"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E7F0BDD-7FEA-6798-F025-2D10EE883446}"/>
                  </a:ext>
                </a:extLst>
              </p:cNvPr>
              <p:cNvSpPr txBox="1">
                <a:spLocks noRot="1" noChangeAspect="1" noMove="1" noResize="1" noEditPoints="1" noAdjustHandles="1" noChangeArrowheads="1" noChangeShapeType="1" noTextEdit="1"/>
              </p:cNvSpPr>
              <p:nvPr/>
            </p:nvSpPr>
            <p:spPr>
              <a:xfrm>
                <a:off x="818129" y="1737588"/>
                <a:ext cx="6253846" cy="3046988"/>
              </a:xfrm>
              <a:prstGeom prst="rect">
                <a:avLst/>
              </a:prstGeom>
              <a:blipFill>
                <a:blip r:embed="rId3"/>
                <a:stretch>
                  <a:fillRect l="-2437" t="-2800" b="-54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8E96921-4F23-4D45-E339-1A1C2DE3595F}"/>
              </a:ext>
            </a:extLst>
          </p:cNvPr>
          <p:cNvPicPr>
            <a:picLocks noChangeAspect="1"/>
          </p:cNvPicPr>
          <p:nvPr/>
        </p:nvPicPr>
        <p:blipFill>
          <a:blip r:embed="rId4"/>
          <a:stretch>
            <a:fillRect/>
          </a:stretch>
        </p:blipFill>
        <p:spPr>
          <a:xfrm>
            <a:off x="7859418" y="1714963"/>
            <a:ext cx="2251991" cy="280178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45EF602-6F3A-4DFB-C4FA-D7C5AFE04992}"/>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6012" r="14448" b="2"/>
          <a:stretch/>
        </p:blipFill>
        <p:spPr>
          <a:xfrm>
            <a:off x="10737598" y="223339"/>
            <a:ext cx="1391057" cy="15851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1EF3BC4-BFD8-F08F-0A45-E096874542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667925" y="366054"/>
            <a:ext cx="1318666" cy="1318666"/>
          </a:xfrm>
          <a:prstGeom prst="rect">
            <a:avLst/>
          </a:prstGeom>
        </p:spPr>
      </p:pic>
    </p:spTree>
    <p:extLst>
      <p:ext uri="{BB962C8B-B14F-4D97-AF65-F5344CB8AC3E}">
        <p14:creationId xmlns:p14="http://schemas.microsoft.com/office/powerpoint/2010/main" val="38799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409094-4B2E-E0B6-1110-41AA6A90F856}"/>
              </a:ext>
            </a:extLst>
          </p:cNvPr>
          <p:cNvGrpSpPr/>
          <p:nvPr/>
        </p:nvGrpSpPr>
        <p:grpSpPr>
          <a:xfrm>
            <a:off x="889077" y="381357"/>
            <a:ext cx="9831931" cy="1871085"/>
            <a:chOff x="889077" y="381357"/>
            <a:chExt cx="9831931" cy="1871085"/>
          </a:xfrm>
        </p:grpSpPr>
        <p:sp>
          <p:nvSpPr>
            <p:cNvPr id="2" name="TextBox 1">
              <a:extLst>
                <a:ext uri="{FF2B5EF4-FFF2-40B4-BE49-F238E27FC236}">
                  <a16:creationId xmlns:a16="http://schemas.microsoft.com/office/drawing/2014/main" id="{9AB956BF-2D5D-B765-A6B8-766B05BA288B}"/>
                </a:ext>
              </a:extLst>
            </p:cNvPr>
            <p:cNvSpPr txBox="1"/>
            <p:nvPr/>
          </p:nvSpPr>
          <p:spPr>
            <a:xfrm>
              <a:off x="889077" y="682782"/>
              <a:ext cx="9831931" cy="1569660"/>
            </a:xfrm>
            <a:prstGeom prst="rect">
              <a:avLst/>
            </a:prstGeom>
            <a:noFill/>
          </p:spPr>
          <p:txBody>
            <a:bodyPr wrap="square">
              <a:spAutoFit/>
            </a:bodyPr>
            <a:lstStyle/>
            <a:p>
              <a:r>
                <a:rPr lang="vi-VN" sz="3200" b="1" dirty="0">
                  <a:solidFill>
                    <a:srgbClr val="FFFF00"/>
                  </a:solidFill>
                  <a:latin typeface="+mj-lt"/>
                  <a:cs typeface="Times New Roman" panose="02020603050405020304" pitchFamily="18" charset="0"/>
                </a:rPr>
                <a:t>	</a:t>
              </a:r>
              <a:r>
                <a:rPr lang="vi-VN" sz="3200" dirty="0">
                  <a:solidFill>
                    <a:schemeClr val="bg1"/>
                  </a:solidFill>
                  <a:latin typeface="+mj-lt"/>
                  <a:cs typeface="Times New Roman" panose="02020603050405020304" pitchFamily="18" charset="0"/>
                </a:rPr>
                <a:t>Cho đường tròn </a:t>
              </a:r>
              <a:r>
                <a:rPr lang="vi-VN" sz="3200" i="1" dirty="0">
                  <a:solidFill>
                    <a:schemeClr val="bg1"/>
                  </a:solidFill>
                  <a:latin typeface="+mj-lt"/>
                  <a:cs typeface="Times New Roman" panose="02020603050405020304" pitchFamily="18" charset="0"/>
                </a:rPr>
                <a:t>(O) </a:t>
              </a:r>
              <a:r>
                <a:rPr lang="vi-VN" sz="3200" dirty="0">
                  <a:solidFill>
                    <a:schemeClr val="bg1"/>
                  </a:solidFill>
                  <a:latin typeface="+mj-lt"/>
                  <a:cs typeface="Times New Roman" panose="02020603050405020304" pitchFamily="18" charset="0"/>
                </a:rPr>
                <a:t>ngoại tiếp tam giác đều </a:t>
              </a:r>
              <a:r>
                <a:rPr lang="vi-VN" sz="3200" i="1" dirty="0">
                  <a:solidFill>
                    <a:schemeClr val="bg1"/>
                  </a:solidFill>
                  <a:latin typeface="+mj-lt"/>
                  <a:cs typeface="Times New Roman" panose="02020603050405020304" pitchFamily="18" charset="0"/>
                </a:rPr>
                <a:t>ABC</a:t>
              </a:r>
              <a:r>
                <a:rPr lang="vi-VN" sz="3200" dirty="0">
                  <a:solidFill>
                    <a:schemeClr val="bg1"/>
                  </a:solidFill>
                  <a:latin typeface="+mj-lt"/>
                  <a:cs typeface="Times New Roman" panose="02020603050405020304" pitchFamily="18" charset="0"/>
                </a:rPr>
                <a:t> và điểm </a:t>
              </a:r>
              <a:r>
                <a:rPr lang="vi-VN" sz="3200" i="1" dirty="0">
                  <a:solidFill>
                    <a:schemeClr val="bg1"/>
                  </a:solidFill>
                  <a:latin typeface="+mj-lt"/>
                  <a:cs typeface="Times New Roman" panose="02020603050405020304" pitchFamily="18" charset="0"/>
                </a:rPr>
                <a:t>M</a:t>
              </a:r>
              <a:r>
                <a:rPr lang="vi-VN" sz="3200" dirty="0">
                  <a:solidFill>
                    <a:schemeClr val="bg1"/>
                  </a:solidFill>
                  <a:latin typeface="+mj-lt"/>
                  <a:cs typeface="Times New Roman" panose="02020603050405020304" pitchFamily="18" charset="0"/>
                </a:rPr>
                <a:t> thuộc cung nhỏ </a:t>
              </a:r>
              <a:r>
                <a:rPr lang="vi-VN" sz="3200" i="1" dirty="0">
                  <a:solidFill>
                    <a:schemeClr val="bg1"/>
                  </a:solidFill>
                  <a:latin typeface="+mj-lt"/>
                  <a:cs typeface="Times New Roman" panose="02020603050405020304" pitchFamily="18" charset="0"/>
                </a:rPr>
                <a:t>BC</a:t>
              </a:r>
              <a:r>
                <a:rPr lang="vi-VN" sz="3200" dirty="0">
                  <a:solidFill>
                    <a:schemeClr val="bg1"/>
                  </a:solidFill>
                  <a:latin typeface="+mj-lt"/>
                  <a:cs typeface="Times New Roman" panose="02020603050405020304" pitchFamily="18" charset="0"/>
                </a:rPr>
                <a:t> (</a:t>
              </a:r>
              <a:r>
                <a:rPr lang="vi-VN" sz="3200" i="1" dirty="0">
                  <a:solidFill>
                    <a:schemeClr val="bg1"/>
                  </a:solidFill>
                  <a:latin typeface="+mj-lt"/>
                  <a:cs typeface="Times New Roman" panose="02020603050405020304" pitchFamily="18" charset="0"/>
                </a:rPr>
                <a:t>M</a:t>
              </a:r>
              <a:r>
                <a:rPr lang="vi-VN" sz="3200" dirty="0">
                  <a:solidFill>
                    <a:schemeClr val="bg1"/>
                  </a:solidFill>
                  <a:latin typeface="+mj-lt"/>
                  <a:cs typeface="Times New Roman" panose="02020603050405020304" pitchFamily="18" charset="0"/>
                </a:rPr>
                <a:t> khác </a:t>
              </a:r>
              <a:r>
                <a:rPr lang="vi-VN" sz="3200" i="1" dirty="0">
                  <a:solidFill>
                    <a:schemeClr val="bg1"/>
                  </a:solidFill>
                  <a:latin typeface="+mj-lt"/>
                  <a:cs typeface="Times New Roman" panose="02020603050405020304" pitchFamily="18" charset="0"/>
                </a:rPr>
                <a:t>B</a:t>
              </a:r>
              <a:r>
                <a:rPr lang="vi-VN" sz="3200" dirty="0">
                  <a:solidFill>
                    <a:schemeClr val="bg1"/>
                  </a:solidFill>
                  <a:latin typeface="+mj-lt"/>
                  <a:cs typeface="Times New Roman" panose="02020603050405020304" pitchFamily="18" charset="0"/>
                </a:rPr>
                <a:t> và </a:t>
              </a:r>
              <a:r>
                <a:rPr lang="vi-VN" sz="3200" i="1" dirty="0">
                  <a:solidFill>
                    <a:schemeClr val="bg1"/>
                  </a:solidFill>
                  <a:latin typeface="+mj-lt"/>
                  <a:cs typeface="Times New Roman" panose="02020603050405020304" pitchFamily="18" charset="0"/>
                </a:rPr>
                <a:t>C</a:t>
              </a:r>
              <a:r>
                <a:rPr lang="vi-VN" sz="3200" dirty="0">
                  <a:solidFill>
                    <a:schemeClr val="bg1"/>
                  </a:solidFill>
                  <a:latin typeface="+mj-lt"/>
                  <a:cs typeface="Times New Roman" panose="02020603050405020304" pitchFamily="18" charset="0"/>
                </a:rPr>
                <a:t>)</a:t>
              </a:r>
              <a:r>
                <a:rPr lang="vi-VN" sz="3200" i="1" dirty="0">
                  <a:solidFill>
                    <a:schemeClr val="bg1"/>
                  </a:solidFill>
                  <a:latin typeface="+mj-lt"/>
                  <a:cs typeface="Times New Roman" panose="02020603050405020304" pitchFamily="18" charset="0"/>
                </a:rPr>
                <a:t>. </a:t>
              </a:r>
              <a:r>
                <a:rPr lang="vi-VN" sz="3200" dirty="0">
                  <a:solidFill>
                    <a:schemeClr val="bg1"/>
                  </a:solidFill>
                  <a:latin typeface="+mj-lt"/>
                  <a:cs typeface="Times New Roman" panose="02020603050405020304" pitchFamily="18" charset="0"/>
                </a:rPr>
                <a:t>Tính số đo góc </a:t>
              </a:r>
              <a:r>
                <a:rPr lang="vi-VN" sz="3200" i="1" dirty="0">
                  <a:solidFill>
                    <a:schemeClr val="bg1"/>
                  </a:solidFill>
                  <a:latin typeface="+mj-lt"/>
                  <a:cs typeface="Times New Roman" panose="02020603050405020304" pitchFamily="18" charset="0"/>
                </a:rPr>
                <a:t>BMC</a:t>
              </a:r>
              <a:endParaRPr lang="vi-VN" sz="3200" b="1" i="1" dirty="0">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8849B378-12A8-3D80-5D15-5E6F54851860}"/>
                </a:ext>
              </a:extLst>
            </p:cNvPr>
            <p:cNvPicPr>
              <a:picLocks noChangeAspect="1"/>
            </p:cNvPicPr>
            <p:nvPr/>
          </p:nvPicPr>
          <p:blipFill>
            <a:blip r:embed="rId2"/>
            <a:stretch>
              <a:fillRect/>
            </a:stretch>
          </p:blipFill>
          <p:spPr>
            <a:xfrm>
              <a:off x="1137658" y="381357"/>
              <a:ext cx="666667" cy="685714"/>
            </a:xfrm>
            <a:prstGeom prst="rect">
              <a:avLst/>
            </a:prstGeom>
          </p:spPr>
        </p:pic>
      </p:grpSp>
      <p:sp>
        <p:nvSpPr>
          <p:cNvPr id="7" name="TextBox 6">
            <a:extLst>
              <a:ext uri="{FF2B5EF4-FFF2-40B4-BE49-F238E27FC236}">
                <a16:creationId xmlns:a16="http://schemas.microsoft.com/office/drawing/2014/main" id="{AA0C3164-FCE7-D66D-720F-7BC3F1A1A155}"/>
              </a:ext>
            </a:extLst>
          </p:cNvPr>
          <p:cNvSpPr txBox="1"/>
          <p:nvPr/>
        </p:nvSpPr>
        <p:spPr>
          <a:xfrm>
            <a:off x="4146036" y="1967715"/>
            <a:ext cx="1364974" cy="523220"/>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BFC788-B959-445A-3CA0-E7B43A73B917}"/>
                  </a:ext>
                </a:extLst>
              </p:cNvPr>
              <p:cNvSpPr txBox="1"/>
              <p:nvPr/>
            </p:nvSpPr>
            <p:spPr>
              <a:xfrm>
                <a:off x="470748" y="2737430"/>
                <a:ext cx="7907145" cy="3130409"/>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32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ABC</m:t>
                    </m:r>
                  </m:oMath>
                </a14:m>
                <a:r>
                  <a:rPr lang="en-US" sz="3200" b="1" i="1" dirty="0">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A</m:t>
                        </m:r>
                      </m:e>
                    </m:acc>
                    <m:r>
                      <a:rPr lang="en-US" sz="3200" b="0" i="1"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60</m:t>
                    </m:r>
                    <m:r>
                      <m:rPr>
                        <m:nor/>
                      </m:rPr>
                      <a:rPr lang="en-US" sz="320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p>
              <a:p>
                <a:r>
                  <a:rPr lang="vi-VN" sz="3200" dirty="0">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ABMC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endParaRPr lang="en-US" sz="32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3200" i="1">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chất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r>
                        <m:rPr>
                          <m:nor/>
                        </m:rPr>
                        <a:rPr lang="en-US" sz="320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3200" i="1">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a:rPr lang="en-US"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32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32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vi-VN" sz="3200" i="1" smtClean="0">
                              <a:solidFill>
                                <a:schemeClr val="bg1"/>
                              </a:solidFill>
                              <a:effectLst/>
                              <a:latin typeface="Cambria Math" panose="02040503050406030204" pitchFamily="18" charset="0"/>
                            </a:rPr>
                          </m:ctrlPr>
                        </m:accPr>
                        <m:e>
                          <m:r>
                            <m:rPr>
                              <m:nor/>
                            </m:rPr>
                            <a:rPr lang="en-US"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BMC</m:t>
                          </m:r>
                        </m:e>
                      </m:acc>
                      <m:r>
                        <m:rPr>
                          <m:nor/>
                        </m:rPr>
                        <a:rPr lang="en-US" sz="3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32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9BFC788-B959-445A-3CA0-E7B43A73B917}"/>
                  </a:ext>
                </a:extLst>
              </p:cNvPr>
              <p:cNvSpPr txBox="1">
                <a:spLocks noRot="1" noChangeAspect="1" noMove="1" noResize="1" noEditPoints="1" noAdjustHandles="1" noChangeArrowheads="1" noChangeShapeType="1" noTextEdit="1"/>
              </p:cNvSpPr>
              <p:nvPr/>
            </p:nvSpPr>
            <p:spPr>
              <a:xfrm>
                <a:off x="470748" y="2737430"/>
                <a:ext cx="7907145" cy="3130409"/>
              </a:xfrm>
              <a:prstGeom prst="rect">
                <a:avLst/>
              </a:prstGeom>
              <a:blipFill>
                <a:blip r:embed="rId3"/>
                <a:stretch>
                  <a:fillRect l="-1928" t="-2140"/>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77893" y="2229325"/>
            <a:ext cx="2982677" cy="2764500"/>
          </a:xfrm>
          <a:prstGeom prst="rect">
            <a:avLst/>
          </a:prstGeom>
        </p:spPr>
      </p:pic>
      <p:pic>
        <p:nvPicPr>
          <p:cNvPr id="10" name="Picture 9"/>
          <p:cNvPicPr>
            <a:picLocks noChangeAspect="1"/>
          </p:cNvPicPr>
          <p:nvPr/>
        </p:nvPicPr>
        <p:blipFill>
          <a:blip r:embed="rId5"/>
          <a:stretch>
            <a:fillRect/>
          </a:stretch>
        </p:blipFill>
        <p:spPr>
          <a:xfrm>
            <a:off x="8433313" y="2564918"/>
            <a:ext cx="2801359" cy="2809969"/>
          </a:xfrm>
          <a:prstGeom prst="rect">
            <a:avLst/>
          </a:prstGeom>
        </p:spPr>
      </p:pic>
      <p:pic>
        <p:nvPicPr>
          <p:cNvPr id="11" name="Picture 10"/>
          <p:cNvPicPr>
            <a:picLocks noChangeAspect="1"/>
          </p:cNvPicPr>
          <p:nvPr/>
        </p:nvPicPr>
        <p:blipFill>
          <a:blip r:embed="rId6"/>
          <a:stretch>
            <a:fillRect/>
          </a:stretch>
        </p:blipFill>
        <p:spPr>
          <a:xfrm>
            <a:off x="8591965" y="4504048"/>
            <a:ext cx="2484053" cy="1145813"/>
          </a:xfrm>
          <a:prstGeom prst="rect">
            <a:avLst/>
          </a:prstGeom>
        </p:spPr>
      </p:pic>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3" end="3"/>
                                            </p:txEl>
                                          </p:spTgt>
                                        </p:tgtEl>
                                        <p:attrNameLst>
                                          <p:attrName>style.visibility</p:attrName>
                                        </p:attrNameLst>
                                      </p:cBhvr>
                                      <p:to>
                                        <p:strVal val="visible"/>
                                      </p:to>
                                    </p:set>
                                    <p:animEffect transition="in" filter="fade">
                                      <p:cBhvr>
                                        <p:cTn id="45" dur="500"/>
                                        <p:tgtEl>
                                          <p:spTgt spid="1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4" end="4"/>
                                            </p:txEl>
                                          </p:spTgt>
                                        </p:tgtEl>
                                        <p:attrNameLst>
                                          <p:attrName>style.visibility</p:attrName>
                                        </p:attrNameLst>
                                      </p:cBhvr>
                                      <p:to>
                                        <p:strVal val="visible"/>
                                      </p:to>
                                    </p:set>
                                    <p:animEffect transition="in" filter="fade">
                                      <p:cBhvr>
                                        <p:cTn id="50" dur="500"/>
                                        <p:tgtEl>
                                          <p:spTgt spid="1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animEffect transition="in" filter="fade">
                                      <p:cBhvr>
                                        <p:cTn id="55"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LUYỆN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TẬ</a:t>
            </a:r>
            <a:r>
              <a:rPr lang="en-US" sz="3200" b="1" dirty="0" err="1">
                <a:solidFill>
                  <a:srgbClr val="FFC000"/>
                </a:solidFill>
                <a:latin typeface="Times New Roman" panose="02020603050405020304" pitchFamily="18" charset="0"/>
                <a:cs typeface="Times New Roman" panose="02020603050405020304" pitchFamily="18" charset="0"/>
              </a:rPr>
              <a:t>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4470068" cy="9566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i="1" dirty="0" err="1">
                <a:solidFill>
                  <a:srgbClr val="FFFF00"/>
                </a:solidFill>
                <a:latin typeface="Times New Roman" panose="02020603050405020304" pitchFamily="18" charset="0"/>
                <a:cs typeface="Times New Roman" panose="02020603050405020304" pitchFamily="18" charset="0"/>
              </a:rPr>
              <a:t>Tro</a:t>
            </a:r>
            <a:r>
              <a:rPr lang="en-US" sz="3600" b="1" i="1" dirty="0">
                <a:solidFill>
                  <a:srgbClr val="FFFF00"/>
                </a:solidFill>
                <a:latin typeface="Times New Roman" panose="02020603050405020304" pitchFamily="18" charset="0"/>
                <a:cs typeface="Times New Roman" panose="02020603050405020304" pitchFamily="18" charset="0"/>
              </a:rPr>
              <a:t>̀ </a:t>
            </a:r>
            <a:r>
              <a:rPr lang="en-US" sz="3600" b="1" i="1" dirty="0" err="1">
                <a:solidFill>
                  <a:srgbClr val="FFFF00"/>
                </a:solidFill>
                <a:latin typeface="Times New Roman" panose="02020603050405020304" pitchFamily="18" charset="0"/>
                <a:cs typeface="Times New Roman" panose="02020603050405020304" pitchFamily="18" charset="0"/>
              </a:rPr>
              <a:t>chơi</a:t>
            </a:r>
            <a:r>
              <a:rPr lang="en-US" sz="3600" b="1" i="1" dirty="0">
                <a:solidFill>
                  <a:srgbClr val="FFFF00"/>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Tra</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gươm</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cho</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rùa</a:t>
            </a:r>
            <a:r>
              <a:rPr lang="en-US" sz="3600" b="1" i="1" dirty="0">
                <a:solidFill>
                  <a:schemeClr val="bg1"/>
                </a:solidFill>
                <a:latin typeface="Times New Roman" panose="02020603050405020304" pitchFamily="18" charset="0"/>
                <a:cs typeface="Times New Roman" panose="02020603050405020304" pitchFamily="18" charset="0"/>
              </a:rPr>
              <a:t> </a:t>
            </a:r>
            <a:r>
              <a:rPr lang="en-US" sz="3600" b="1" i="1" dirty="0" err="1">
                <a:solidFill>
                  <a:schemeClr val="bg1"/>
                </a:solidFill>
                <a:latin typeface="Times New Roman" panose="02020603050405020304" pitchFamily="18" charset="0"/>
                <a:cs typeface="Times New Roman" panose="02020603050405020304" pitchFamily="18" charset="0"/>
              </a:rPr>
              <a:t>thần</a:t>
            </a:r>
            <a:r>
              <a:rPr lang="en-US" sz="3600" b="1" i="1" dirty="0">
                <a:solidFill>
                  <a:schemeClr val="bg1"/>
                </a:solidFill>
                <a:latin typeface="Times New Roman" panose="02020603050405020304" pitchFamily="18" charset="0"/>
                <a:cs typeface="Times New Roman" panose="02020603050405020304" pitchFamily="18" charset="0"/>
              </a:rPr>
              <a:t>.</a:t>
            </a:r>
          </a:p>
        </p:txBody>
      </p:sp>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E59FF16-E702-768B-A42C-59A8AD3E0880}"/>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57" y="-239627"/>
            <a:ext cx="9631143" cy="7127141"/>
          </a:xfrm>
          <a:prstGeom prst="rect">
            <a:avLst/>
          </a:prstGeom>
        </p:spPr>
      </p:pic>
      <p:pic>
        <p:nvPicPr>
          <p:cNvPr id="5"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49813">
            <a:off x="5439629" y="398392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19320" y="3715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49813">
            <a:off x="5838847" y="82601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44444" y="268463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OPL20U25GSXzBJYl68kk8uQGfFKzs7yb1M4KJWUiLk6ZEvGF+qCIPSnY57AbBFCvTW(2023.15.95.THAO TRAN. 0989457818)95+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2861" y="309023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Ảnh 9" descr="OPL20U25GSXzBJYl68kk8uQGfFKzs7yb1M4KJWUiLk6ZEvGF+qCIPSnY57AbBFCvTW(2023.15.95.THAO TRAN. 0989457818)95+K4lPs7H94VUqPe2XwIsfPRnrXQE//QTEXxb8/8N4CNc6FpgZahzpTjFhMzSA7T/nHJa11DE8Ng2TP3iAmRczFlmslSuUNOgUeb6yRvs0=">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8373076" y="2943327"/>
            <a:ext cx="3795437" cy="1472785"/>
          </a:xfrm>
          <a:prstGeom prst="rect">
            <a:avLst/>
          </a:prstGeom>
        </p:spPr>
      </p:pic>
      <p:pic>
        <p:nvPicPr>
          <p:cNvPr id="11" name="Ảnh 10" descr="OPL20U25GSXzBJYl68kk8uQGfFKzs7yb1M4KJWUiLk6ZEvGF+qCIPSnY57AbBFCvTW(2023.15.95.THAO TRAN. 0989457818)95+K4lPs7H94VUqPe2XwIsfPRnrXQE//QTEXxb8/8N4CNc6FpgZahzpTjFhMzSA7T/nHJa11DE8Ng2TP3iAmRczFlmslSuUNOgUeb6yRvs0=">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8316929" y="4462835"/>
            <a:ext cx="3875071" cy="1420769"/>
          </a:xfrm>
          <a:prstGeom prst="rect">
            <a:avLst/>
          </a:prstGeom>
        </p:spPr>
      </p:pic>
      <p:sp>
        <p:nvSpPr>
          <p:cNvPr id="12" name="Title 1" descr="OPL20U25GSXzBJYl68kk8uQGfFKzs7yb1M4KJWUiLk6ZEvGF+qCIPSnY57AbBFCvTW(2023.15.95.THAO TRAN. 0989457818)95+K4lPs7H94VUqPe2XwIsfPRnrXQE//QTEXxb8/8N4CNc6FpgZahzpTjFhMzSA7T/nHJa11DE8Ng2TP3iAmRczFlmslSuUNOgUeb6yRvs0="/>
          <p:cNvSpPr txBox="1">
            <a:spLocks/>
          </p:cNvSpPr>
          <p:nvPr/>
        </p:nvSpPr>
        <p:spPr>
          <a:xfrm>
            <a:off x="964484" y="843004"/>
            <a:ext cx="4953243"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defTabSz="914377"/>
            <a:r>
              <a:rPr lang="en-US" sz="3200" b="1" dirty="0">
                <a:solidFill>
                  <a:srgbClr val="C00000"/>
                </a:solidFill>
                <a:latin typeface="Times New Roman" panose="02020603050405020304" pitchFamily="18" charset="0"/>
                <a:cs typeface="Times New Roman" panose="02020603050405020304" pitchFamily="18" charset="0"/>
              </a:rPr>
              <a:t>TRẢ GƯƠM RÙA THẦN</a:t>
            </a:r>
          </a:p>
        </p:txBody>
      </p:sp>
      <p:sp>
        <p:nvSpPr>
          <p:cNvPr id="2" name="Arrow: Right 1">
            <a:hlinkClick r:id="rId9" action="ppaction://hlinksldjump"/>
            <a:extLst>
              <a:ext uri="{FF2B5EF4-FFF2-40B4-BE49-F238E27FC236}">
                <a16:creationId xmlns:a16="http://schemas.microsoft.com/office/drawing/2014/main" id="{64684864-32B0-D270-8EF2-2A5CC0376C9C}"/>
              </a:ext>
            </a:extLst>
          </p:cNvPr>
          <p:cNvSpPr/>
          <p:nvPr/>
        </p:nvSpPr>
        <p:spPr>
          <a:xfrm>
            <a:off x="10522634" y="6457071"/>
            <a:ext cx="914400" cy="4009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234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childTnLst>
                                    <p:anim calcmode="discrete" valueType="str">
                                      <p:cBhvr override="childStyle">
                                        <p:cTn id="6" dur="2000" fill="hold"/>
                                        <p:tgtEl>
                                          <p:spTgt spid="1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5.THAO TRAN. 0989457818)95+K4lPs7H94VUqPe2XwIsfPRnrXQE//QTEXxb8/8N4CNc6FpgZahzpTjFhMzSA7T/nHJa11DE8Ng2TP3iAmRczFlmslSuUNOgUeb6yRvs0="/>
          <p:cNvSpPr>
            <a:spLocks noGrp="1"/>
          </p:cNvSpPr>
          <p:nvPr>
            <p:ph type="title"/>
          </p:nvPr>
        </p:nvSpPr>
        <p:spPr>
          <a:xfrm>
            <a:off x="4470400" y="592562"/>
            <a:ext cx="3251200" cy="75895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a:solidFill>
                  <a:srgbClr val="C00000"/>
                </a:solidFill>
                <a:latin typeface="Times New Roman" panose="02020603050405020304" pitchFamily="18" charset="0"/>
                <a:cs typeface="Times New Roman" panose="02020603050405020304" pitchFamily="18" charset="0"/>
              </a:rPr>
              <a:t>CÁCH CHƠI</a:t>
            </a:r>
          </a:p>
        </p:txBody>
      </p:sp>
      <p:sp>
        <p:nvSpPr>
          <p:cNvPr id="3" name="Content Placeholder 2" descr="OPL20U25GSXzBJYl68kk8uQGfFKzs7yb1M4KJWUiLk6ZEvGF+qCIPSnY57AbBFCvTW(2023.15.95.THAO TRAN. 0989457818)95+K4lPs7H94VUqPe2XwIsfPRnrXQE//QTEXxb8/8N4CNc6FpgZahzpTjFhMzSA7T/nHJa11DE8Ng2TP3iAmRczFlmslSuUNOgUeb6yRvs0="/>
          <p:cNvSpPr>
            <a:spLocks noGrp="1"/>
          </p:cNvSpPr>
          <p:nvPr>
            <p:ph sz="quarter" idx="1"/>
          </p:nvPr>
        </p:nvSpPr>
        <p:spPr>
          <a:xfrm>
            <a:off x="865426" y="1745762"/>
            <a:ext cx="10294892" cy="4140200"/>
          </a:xfrm>
        </p:spPr>
        <p:txBody>
          <a:bodyPr>
            <a:noAutofit/>
          </a:bodyPr>
          <a:lstStyle/>
          <a:p>
            <a:pPr marL="0" indent="0" algn="just">
              <a:buNone/>
            </a:pP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Trước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khi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gươm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Rùa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Rùa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muốn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tài</a:t>
            </a:r>
            <a:r>
              <a:rPr lang="en-US" sz="3200" dirty="0">
                <a:solidFill>
                  <a:srgbClr val="FFFF00"/>
                </a:solidFill>
                <a:latin typeface="Times New Roman" panose="02020603050405020304" pitchFamily="18" charset="0"/>
                <a:cs typeface="Times New Roman" panose="02020603050405020304" pitchFamily="18" charset="0"/>
              </a:rPr>
              <a:t> Lê Thái </a:t>
            </a:r>
            <a:r>
              <a:rPr lang="en-US" sz="3200" dirty="0" err="1">
                <a:solidFill>
                  <a:srgbClr val="FFFF00"/>
                </a:solidFill>
                <a:latin typeface="Times New Roman" panose="02020603050405020304" pitchFamily="18" charset="0"/>
                <a:cs typeface="Times New Roman" panose="02020603050405020304" pitchFamily="18" charset="0"/>
              </a:rPr>
              <a:t>Tổ</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đưa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ra</a:t>
            </a:r>
            <a:r>
              <a:rPr lang="en-US" sz="3200"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4</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hỏi</a:t>
            </a:r>
            <a:r>
              <a:rPr lang="en-US" sz="3200" dirty="0">
                <a:solidFill>
                  <a:srgbClr val="FFFF00"/>
                </a:solidFill>
                <a:latin typeface="Times New Roman" panose="02020603050405020304" pitchFamily="18" charset="0"/>
                <a:cs typeface="Times New Roman" panose="02020603050405020304" pitchFamily="18" charset="0"/>
              </a:rPr>
              <a:t>.</a:t>
            </a:r>
          </a:p>
          <a:p>
            <a:pPr marL="0" indent="0" algn="just">
              <a:buNone/>
            </a:pP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Mỗi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hỏi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thời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suy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nghĩ</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30 </a:t>
            </a:r>
            <a:r>
              <a:rPr lang="en-US" sz="3200" b="1" dirty="0" err="1">
                <a:solidFill>
                  <a:srgbClr val="FFFF00"/>
                </a:solidFill>
                <a:latin typeface="Times New Roman" panose="02020603050405020304" pitchFamily="18" charset="0"/>
                <a:cs typeface="Times New Roman" panose="02020603050405020304" pitchFamily="18" charset="0"/>
              </a:rPr>
              <a:t>giây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Hết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bạn</a:t>
            </a:r>
            <a:r>
              <a:rPr lang="en-US" sz="3200" dirty="0">
                <a:solidFill>
                  <a:srgbClr val="FFFF00"/>
                </a:solidFill>
                <a:latin typeface="Times New Roman" panose="02020603050405020304" pitchFamily="18" charset="0"/>
                <a:cs typeface="Times New Roman" panose="02020603050405020304" pitchFamily="18" charset="0"/>
              </a:rPr>
              <a:t> HS </a:t>
            </a:r>
            <a:r>
              <a:rPr lang="en-US" sz="3200" dirty="0" err="1">
                <a:solidFill>
                  <a:srgbClr val="FFFF00"/>
                </a:solidFill>
                <a:latin typeface="Times New Roman" panose="02020603050405020304" pitchFamily="18" charset="0"/>
                <a:cs typeface="Times New Roman" panose="02020603050405020304" pitchFamily="18" charset="0"/>
              </a:rPr>
              <a:t>giơ</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đáp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đúng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tương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ứng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một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điểm</a:t>
            </a:r>
            <a:r>
              <a:rPr lang="en-US" sz="3200" dirty="0">
                <a:solidFill>
                  <a:srgbClr val="FFFF00"/>
                </a:solidFill>
                <a:latin typeface="Times New Roman" panose="02020603050405020304" pitchFamily="18" charset="0"/>
                <a:cs typeface="Times New Roman" panose="02020603050405020304" pitchFamily="18" charset="0"/>
              </a:rPr>
              <a:t>. HS </a:t>
            </a:r>
            <a:r>
              <a:rPr lang="en-US" sz="3200" dirty="0" err="1">
                <a:solidFill>
                  <a:srgbClr val="FFFF00"/>
                </a:solidFill>
                <a:latin typeface="Times New Roman" panose="02020603050405020304" pitchFamily="18" charset="0"/>
                <a:cs typeface="Times New Roman" panose="02020603050405020304" pitchFamily="18" charset="0"/>
              </a:rPr>
              <a:t>trả</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sai</a:t>
            </a:r>
            <a:r>
              <a:rPr lang="en-US" sz="3200" dirty="0">
                <a:solidFill>
                  <a:srgbClr val="FFFF00"/>
                </a:solidFill>
                <a:latin typeface="Times New Roman" panose="02020603050405020304" pitchFamily="18" charset="0"/>
                <a:cs typeface="Times New Roman" panose="02020603050405020304" pitchFamily="18" charset="0"/>
              </a:rPr>
              <a:t> bị </a:t>
            </a:r>
            <a:r>
              <a:rPr lang="en-US" sz="3200" dirty="0" err="1">
                <a:solidFill>
                  <a:srgbClr val="FFFF00"/>
                </a:solidFill>
                <a:latin typeface="Times New Roman" panose="02020603050405020304" pitchFamily="18" charset="0"/>
                <a:cs typeface="Times New Roman" panose="02020603050405020304" pitchFamily="18" charset="0"/>
              </a:rPr>
              <a:t>mất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quyền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tiếp</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Kết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thúc</a:t>
            </a:r>
            <a:r>
              <a:rPr lang="en-US" sz="3200" dirty="0">
                <a:solidFill>
                  <a:srgbClr val="FFFF00"/>
                </a:solidFill>
                <a:latin typeface="Times New Roman" panose="02020603050405020304" pitchFamily="18" charset="0"/>
                <a:cs typeface="Times New Roman" panose="02020603050405020304" pitchFamily="18" charset="0"/>
              </a:rPr>
              <a:t> 4 </a:t>
            </a:r>
            <a:r>
              <a:rPr lang="en-US" sz="3200" dirty="0" err="1">
                <a:solidFill>
                  <a:srgbClr val="FFFF00"/>
                </a:solidFill>
                <a:latin typeface="Times New Roman" panose="02020603050405020304" pitchFamily="18" charset="0"/>
                <a:cs typeface="Times New Roman" panose="02020603050405020304" pitchFamily="18" charset="0"/>
              </a:rPr>
              <a:t>câu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hỏi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nào</a:t>
            </a:r>
            <a:r>
              <a:rPr lang="en-US" sz="3200" dirty="0">
                <a:solidFill>
                  <a:srgbClr val="FFFF00"/>
                </a:solidFill>
                <a:latin typeface="Times New Roman" panose="02020603050405020304" pitchFamily="18" charset="0"/>
                <a:cs typeface="Times New Roman" panose="02020603050405020304" pitchFamily="18" charset="0"/>
              </a:rPr>
              <a:t> có </a:t>
            </a:r>
            <a:r>
              <a:rPr lang="en-US" sz="3200" dirty="0" err="1">
                <a:solidFill>
                  <a:srgbClr val="FFFF00"/>
                </a:solidFill>
                <a:latin typeface="Times New Roman" panose="02020603050405020304" pitchFamily="18" charset="0"/>
                <a:cs typeface="Times New Roman" panose="02020603050405020304" pitchFamily="18" charset="0"/>
              </a:rPr>
              <a:t>tổng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điểm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hơn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đội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thắng</a:t>
            </a:r>
            <a:r>
              <a:rPr lang="en-US" sz="3200" dirty="0">
                <a:solidFill>
                  <a:srgbClr val="FFFF00"/>
                </a:solidFill>
                <a:latin typeface="Times New Roman" panose="02020603050405020304" pitchFamily="18" charset="0"/>
                <a:cs typeface="Times New Roman" panose="02020603050405020304" pitchFamily="18" charset="0"/>
              </a:rPr>
              <a:t>.</a:t>
            </a:r>
          </a:p>
          <a:p>
            <a:pPr algn="just">
              <a:buFontTx/>
              <a:buChar char="-"/>
            </a:pPr>
            <a:r>
              <a:rPr lang="en-US" sz="3200" i="1" dirty="0">
                <a:solidFill>
                  <a:srgbClr val="FFFF00"/>
                </a:solidFill>
                <a:latin typeface="Times New Roman" panose="02020603050405020304" pitchFamily="18" charset="0"/>
                <a:cs typeface="Times New Roman" panose="02020603050405020304" pitchFamily="18" charset="0"/>
              </a:rPr>
              <a:t>Em </a:t>
            </a:r>
            <a:r>
              <a:rPr lang="en-US" sz="3200" i="1" dirty="0" err="1">
                <a:solidFill>
                  <a:srgbClr val="FFFF00"/>
                </a:solidFill>
                <a:latin typeface="Times New Roman" panose="02020603050405020304" pitchFamily="18" charset="0"/>
                <a:cs typeface="Times New Roman" panose="02020603050405020304" pitchFamily="18" charset="0"/>
              </a:rPr>
              <a:t>hãy</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giúp</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vua</a:t>
            </a:r>
            <a:r>
              <a:rPr lang="en-US" sz="3200" i="1" dirty="0">
                <a:solidFill>
                  <a:srgbClr val="FFFF00"/>
                </a:solidFill>
                <a:latin typeface="Times New Roman" panose="02020603050405020304" pitchFamily="18" charset="0"/>
                <a:cs typeface="Times New Roman" panose="02020603050405020304" pitchFamily="18" charset="0"/>
              </a:rPr>
              <a:t> Lê Thái </a:t>
            </a:r>
            <a:r>
              <a:rPr lang="en-US" sz="3200" i="1" dirty="0" err="1">
                <a:solidFill>
                  <a:srgbClr val="FFFF00"/>
                </a:solidFill>
                <a:latin typeface="Times New Roman" panose="02020603050405020304" pitchFamily="18" charset="0"/>
                <a:cs typeface="Times New Roman" panose="02020603050405020304" pitchFamily="18" charset="0"/>
              </a:rPr>
              <a:t>Tổ</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trả</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lời</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các</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câu</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hỏi</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của</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Rùa</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Vàng</a:t>
            </a:r>
            <a:r>
              <a:rPr lang="en-US" sz="3200" i="1" dirty="0">
                <a:solidFill>
                  <a:srgbClr val="FFFF00"/>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nhé</a:t>
            </a:r>
            <a:r>
              <a:rPr lang="en-US" sz="3200" i="1" dirty="0">
                <a:solidFill>
                  <a:srgbClr val="FFFF00"/>
                </a:solidFill>
                <a:latin typeface="Times New Roman" panose="02020603050405020304" pitchFamily="18" charset="0"/>
                <a:cs typeface="Times New Roman" panose="02020603050405020304" pitchFamily="18" charset="0"/>
              </a:rPr>
              <a:t>!</a:t>
            </a:r>
          </a:p>
          <a:p>
            <a:pPr algn="just">
              <a:buFontTx/>
              <a:buChar char="-"/>
            </a:pPr>
            <a:endParaRPr lang="en-US" sz="3200" dirty="0">
              <a:solidFill>
                <a:srgbClr val="FFFF00"/>
              </a:solidFill>
              <a:latin typeface="Times New Roman" panose="02020603050405020304" pitchFamily="18" charset="0"/>
              <a:cs typeface="Times New Roman" panose="02020603050405020304" pitchFamily="18" charset="0"/>
            </a:endParaRPr>
          </a:p>
        </p:txBody>
      </p:sp>
      <p:pic>
        <p:nvPicPr>
          <p:cNvPr id="4" name="Ảnh 3" descr="OPL20U25GSXzBJYl68kk8uQGfFKzs7yb1M4KJWUiLk6ZEvGF+qCIPSnY57AbBFCvTW(2023.15.95.THAO TRAN. 0989457818)95+K4lPs7H94VUqPe2XwIsfPRnrXQE//QTEXxb8/8N4CNc6FpgZahzpTjFhMzSA7T/nHJa11DE8Ng2TP3iAmRczFlmslSuUNOgUeb6yRvs0=">
            <a:hlinkClick r:id="rId3" action="ppaction://hlinksldjump"/>
          </p:cNvPr>
          <p:cNvPicPr>
            <a:picLocks noChangeAspect="1"/>
          </p:cNvPicPr>
          <p:nvPr/>
        </p:nvPicPr>
        <p:blipFill>
          <a:blip r:embed="rId4" cstate="print">
            <a:clrChange>
              <a:clrFrom>
                <a:srgbClr val="FFFFFF"/>
              </a:clrFrom>
              <a:clrTo>
                <a:srgbClr val="FFFFFF">
                  <a:alpha val="0"/>
                </a:srgbClr>
              </a:clrTo>
            </a:clrChange>
            <a:duotone>
              <a:prstClr val="black"/>
              <a:schemeClr val="accent2">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2444262" y="231649"/>
            <a:ext cx="1849160" cy="1316989"/>
          </a:xfrm>
          <a:prstGeom prst="rect">
            <a:avLst/>
          </a:prstGeom>
        </p:spPr>
      </p:pic>
      <p:sp>
        <p:nvSpPr>
          <p:cNvPr id="5" name="Pentagon 9" descr="OPL20U25GSXzBJYl68kk8uQGfFKzs7yb1M4KJWUiLk6ZEvGF+qCIPSnY57AbBFCvTW(2023.15.95.THAO TRAN. 0989457818)95+K4lPs7H94VUqPe2XwIsfPRnrXQE//QTEXxb8/8N4CNc6FpgZahzpTjFhMzSA7T/nHJa11DE8Ng2TP3iAmRczFlmslSuUNOgUeb6yRvs0=">
            <a:hlinkClick r:id="rId3" action="ppaction://hlinksldjump"/>
            <a:extLst>
              <a:ext uri="{FF2B5EF4-FFF2-40B4-BE49-F238E27FC236}">
                <a16:creationId xmlns:a16="http://schemas.microsoft.com/office/drawing/2014/main" id="{10C22C52-EA0F-9B53-47CE-592280405E07}"/>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hlinkClick r:id="rId3" action="ppaction://hlinksldjump"/>
              </a:rPr>
              <a:t>GO</a:t>
            </a:r>
            <a:r>
              <a:rPr lang="en-US" sz="2100" dirty="0">
                <a:solidFill>
                  <a:srgbClr val="FFC000"/>
                </a:solidFill>
                <a:latin typeface="Calibri" panose="020F0502020204030204"/>
                <a:sym typeface="Arial"/>
              </a:rPr>
              <a:t> </a:t>
            </a:r>
            <a:r>
              <a:rPr lang="en-US" sz="2100" dirty="0">
                <a:solidFill>
                  <a:srgbClr val="FFC000"/>
                </a:solidFill>
                <a:latin typeface="Calibri" panose="020F0502020204030204"/>
                <a:sym typeface="Arial"/>
                <a:hlinkClick r:id="rId5" action="ppaction://hlinksldjump">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31846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L20U25GSXzBJYl68kk8uQGfFKzs7yb1M4KJWUiLk6ZEvGF+qCIPSnY57AbBFCvTW(2023.15.95.THAO TRAN. 0989457818)95+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78143"/>
          </a:xfrm>
          <a:prstGeom prst="rect">
            <a:avLst/>
          </a:prstGeom>
          <a:noFill/>
          <a:extLst>
            <a:ext uri="{909E8E84-426E-40DD-AFC4-6F175D3DCCD1}">
              <a14:hiddenFill xmlns:a14="http://schemas.microsoft.com/office/drawing/2010/main">
                <a:solidFill>
                  <a:srgbClr val="FFFFFF"/>
                </a:solidFill>
              </a14:hiddenFill>
            </a:ext>
          </a:extLst>
        </p:spPr>
      </p:pic>
      <p:pic>
        <p:nvPicPr>
          <p:cNvPr id="7" name="Ảnh 6" descr="OPL20U25GSXzBJYl68kk8uQGfFKzs7yb1M4KJWUiLk6ZEvGF+qCIPSnY57AbBFCvTW(2023.15.95.THAO TRAN. 0989457818)95+K4lPs7H94VUqPe2XwIsfPRnrXQE//QTEXxb8/8N4CNc6FpgZahzpTjFhMzSA7T/nHJa11DE8Ng2TP3iAmRczFlmslSuUNOgUeb6yRvs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17895" y1="43151" x2="17895" y2="43151"/>
                        <a14:backgroundMark x1="35789" y1="41096" x2="35789" y2="41096"/>
                      </a14:backgroundRemoval>
                    </a14:imgEffect>
                  </a14:imgLayer>
                </a14:imgProps>
              </a:ext>
              <a:ext uri="{28A0092B-C50C-407E-A947-70E740481C1C}">
                <a14:useLocalDpi xmlns:a14="http://schemas.microsoft.com/office/drawing/2010/main" val="0"/>
              </a:ext>
            </a:extLst>
          </a:blip>
          <a:stretch>
            <a:fillRect/>
          </a:stretch>
        </p:blipFill>
        <p:spPr>
          <a:xfrm>
            <a:off x="7941719" y="3465265"/>
            <a:ext cx="3619500" cy="2781300"/>
          </a:xfrm>
          <a:prstGeom prst="rect">
            <a:avLst/>
          </a:prstGeom>
        </p:spPr>
      </p:pic>
      <p:grpSp>
        <p:nvGrpSpPr>
          <p:cNvPr id="3" name="Nhóm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5BE310FF-4D7F-4368-8653-2ABD313AECF0}"/>
              </a:ext>
            </a:extLst>
          </p:cNvPr>
          <p:cNvGrpSpPr/>
          <p:nvPr/>
        </p:nvGrpSpPr>
        <p:grpSpPr>
          <a:xfrm>
            <a:off x="7747302" y="4421940"/>
            <a:ext cx="4398671" cy="3222827"/>
            <a:chOff x="6517534" y="550399"/>
            <a:chExt cx="3299003" cy="2417120"/>
          </a:xfrm>
        </p:grpSpPr>
        <p:pic>
          <p:nvPicPr>
            <p:cNvPr id="8"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9521977">
              <a:off x="6517534" y="755550"/>
              <a:ext cx="2038312" cy="2211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20302753">
              <a:off x="7778225" y="550399"/>
              <a:ext cx="2038312" cy="22119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sÃ³ng nÆ°á»c hoáº¡t hÃ¬nh"/>
            <p:cNvPicPr>
              <a:picLocks noChangeAspect="1" noChangeArrowheads="1"/>
            </p:cNvPicPr>
            <p:nvPr/>
          </p:nvPicPr>
          <p:blipFill>
            <a:blip r:embed="rId6" cstate="print">
              <a:clrChange>
                <a:clrFrom>
                  <a:srgbClr val="F5F5F5"/>
                </a:clrFrom>
                <a:clrTo>
                  <a:srgbClr val="F5F5F5">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9958622">
              <a:off x="7162600" y="700958"/>
              <a:ext cx="2038312" cy="22119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2" descr="OPL20U25GSXzBJYl68kk8uQGfFKzs7yb1M4KJWUiLk6ZEvGF+qCIPSnY57AbBFCvTW(2023.15.95.THAO TRAN. 0989457818)95+K4lPs7H94VUqPe2XwIsfPRnrXQE//QTEXxb8/8N4CNc6FpgZahzpTjFhMzSA7T/nHJa11DE8Ng2TP3iAmRczFlmslSuUNOgUeb6yRvs0=">
            <a:hlinkClick r:id="rId7" action="ppaction://hlinksldjump"/>
          </p:cNvPr>
          <p:cNvSpPr/>
          <p:nvPr/>
        </p:nvSpPr>
        <p:spPr>
          <a:xfrm>
            <a:off x="5102971" y="502512"/>
            <a:ext cx="727812"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2</a:t>
            </a:r>
            <a:endParaRPr lang="vi-VN" sz="4000" b="1" dirty="0">
              <a:solidFill>
                <a:prstClr val="white"/>
              </a:solidFill>
              <a:latin typeface="Times New Roman" panose="02020603050405020304" pitchFamily="18" charset="0"/>
              <a:cs typeface="Times New Roman" panose="02020603050405020304" pitchFamily="18" charset="0"/>
            </a:endParaRPr>
          </a:p>
        </p:txBody>
      </p:sp>
      <p:sp>
        <p:nvSpPr>
          <p:cNvPr id="17" name="3" descr="OPL20U25GSXzBJYl68kk8uQGfFKzs7yb1M4KJWUiLk6ZEvGF+qCIPSnY57AbBFCvTW(2023.15.95.THAO TRAN. 0989457818)95+K4lPs7H94VUqPe2XwIsfPRnrXQE//QTEXxb8/8N4CNc6FpgZahzpTjFhMzSA7T/nHJa11DE8Ng2TP3iAmRczFlmslSuUNOgUeb6yRvs0=">
            <a:hlinkClick r:id="rId8" action="ppaction://hlinksldjump"/>
          </p:cNvPr>
          <p:cNvSpPr/>
          <p:nvPr/>
        </p:nvSpPr>
        <p:spPr>
          <a:xfrm>
            <a:off x="6035016" y="502512"/>
            <a:ext cx="646481"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3</a:t>
            </a:r>
            <a:endParaRPr lang="vi-VN" sz="4000" b="1" dirty="0">
              <a:solidFill>
                <a:prstClr val="white"/>
              </a:solidFill>
              <a:latin typeface="Times New Roman" panose="02020603050405020304" pitchFamily="18" charset="0"/>
              <a:cs typeface="Times New Roman" panose="02020603050405020304" pitchFamily="18" charset="0"/>
            </a:endParaRPr>
          </a:p>
        </p:txBody>
      </p:sp>
      <p:sp>
        <p:nvSpPr>
          <p:cNvPr id="18" name="4" descr="OPL20U25GSXzBJYl68kk8uQGfFKzs7yb1M4KJWUiLk6ZEvGF+qCIPSnY57AbBFCvTW(2023.15.95.THAO TRAN. 0989457818)95+K4lPs7H94VUqPe2XwIsfPRnrXQE//QTEXxb8/8N4CNc6FpgZahzpTjFhMzSA7T/nHJa11DE8Ng2TP3iAmRczFlmslSuUNOgUeb6yRvs0=">
            <a:hlinkClick r:id="rId9" action="ppaction://hlinksldjump"/>
          </p:cNvPr>
          <p:cNvSpPr/>
          <p:nvPr/>
        </p:nvSpPr>
        <p:spPr>
          <a:xfrm>
            <a:off x="6917268" y="487000"/>
            <a:ext cx="646481"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4</a:t>
            </a:r>
            <a:endParaRPr lang="vi-VN" sz="4000" b="1" dirty="0">
              <a:solidFill>
                <a:prstClr val="white"/>
              </a:solidFill>
              <a:latin typeface="Times New Roman" panose="02020603050405020304" pitchFamily="18" charset="0"/>
              <a:cs typeface="Times New Roman" panose="02020603050405020304" pitchFamily="18" charset="0"/>
            </a:endParaRPr>
          </a:p>
        </p:txBody>
      </p:sp>
      <p:pic>
        <p:nvPicPr>
          <p:cNvPr id="24" name="Ảnh 23">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9184" b="100000" l="2516" r="98113"/>
                    </a14:imgEffect>
                  </a14:imgLayer>
                </a14:imgProps>
              </a:ext>
            </a:extLst>
          </a:blip>
          <a:stretch>
            <a:fillRect/>
          </a:stretch>
        </p:blipFill>
        <p:spPr>
          <a:xfrm>
            <a:off x="7529651" y="1446210"/>
            <a:ext cx="4443635" cy="1369420"/>
          </a:xfrm>
          <a:prstGeom prst="rect">
            <a:avLst/>
          </a:prstGeom>
        </p:spPr>
      </p:pic>
      <p:pic>
        <p:nvPicPr>
          <p:cNvPr id="6" name="Ảnh 5"/>
          <p:cNvPicPr>
            <a:picLocks noChangeAspect="1"/>
          </p:cNvPicPr>
          <p:nvPr/>
        </p:nvPicPr>
        <p:blipFill>
          <a:blip r:embed="rId13">
            <a:clrChange>
              <a:clrFrom>
                <a:srgbClr val="7FB9F9"/>
              </a:clrFrom>
              <a:clrTo>
                <a:srgbClr val="7FB9F9">
                  <a:alpha val="0"/>
                </a:srgbClr>
              </a:clrTo>
            </a:clrChange>
            <a:extLst>
              <a:ext uri="{BEBA8EAE-BF5A-486C-A8C5-ECC9F3942E4B}">
                <a14:imgProps xmlns:a14="http://schemas.microsoft.com/office/drawing/2010/main">
                  <a14:imgLayer r:embed="rId14">
                    <a14:imgEffect>
                      <a14:backgroundRemoval t="10000" b="99623" l="0" r="97923">
                        <a14:backgroundMark x1="29180" y1="63962" x2="29180" y2="63962"/>
                        <a14:backgroundMark x1="29387" y1="69245" x2="29387" y2="69245"/>
                        <a14:backgroundMark x1="32295" y1="60943" x2="32295" y2="60943"/>
                        <a14:backgroundMark x1="35618" y1="64717" x2="35618" y2="64717"/>
                        <a14:backgroundMark x1="34995" y1="67736" x2="34995" y2="67736"/>
                        <a14:backgroundMark x1="15369" y1="62453" x2="15369" y2="62453"/>
                        <a14:backgroundMark x1="17342" y1="69245" x2="17342" y2="69245"/>
                        <a14:backgroundMark x1="50260" y1="62830" x2="50260" y2="62830"/>
                        <a14:backgroundMark x1="50260" y1="67358" x2="50260" y2="67358"/>
                        <a14:backgroundMark x1="74351" y1="64340" x2="74351" y2="64340"/>
                      </a14:backgroundRemoval>
                    </a14:imgEffect>
                  </a14:imgLayer>
                </a14:imgProps>
              </a:ext>
              <a:ext uri="{28A0092B-C50C-407E-A947-70E740481C1C}">
                <a14:useLocalDpi xmlns:a14="http://schemas.microsoft.com/office/drawing/2010/main" val="0"/>
              </a:ext>
            </a:extLst>
          </a:blip>
          <a:stretch>
            <a:fillRect/>
          </a:stretch>
        </p:blipFill>
        <p:spPr>
          <a:xfrm>
            <a:off x="0" y="1041489"/>
            <a:ext cx="9245600" cy="5088441"/>
          </a:xfrm>
          <a:prstGeom prst="rect">
            <a:avLst/>
          </a:prstGeom>
        </p:spPr>
      </p:pic>
      <p:grpSp>
        <p:nvGrpSpPr>
          <p:cNvPr id="2" name="Nhóm 1">
            <a:extLst>
              <a:ext uri="{FF2B5EF4-FFF2-40B4-BE49-F238E27FC236}">
                <a16:creationId xmlns:a16="http://schemas.microsoft.com/office/drawing/2014/main" id="{97812873-80E3-449D-A242-457DD7CA002E}"/>
              </a:ext>
            </a:extLst>
          </p:cNvPr>
          <p:cNvGrpSpPr/>
          <p:nvPr/>
        </p:nvGrpSpPr>
        <p:grpSpPr>
          <a:xfrm>
            <a:off x="2094777" y="3466739"/>
            <a:ext cx="6444867" cy="4323749"/>
            <a:chOff x="2331027" y="2496975"/>
            <a:chExt cx="3887822" cy="2543995"/>
          </a:xfrm>
        </p:grpSpPr>
        <p:pic>
          <p:nvPicPr>
            <p:cNvPr id="10" name="Picture 2" descr="Káº¿t quáº£ hÃ¬nh áº£nh cho sÃ³ng nÆ°á»c hoáº¡t hÃ¬nh"/>
            <p:cNvPicPr>
              <a:picLocks noChangeAspect="1" noChangeArrowheads="1"/>
            </p:cNvPicPr>
            <p:nvPr/>
          </p:nvPicPr>
          <p:blipFill>
            <a:blip r:embed="rId15"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2331027" y="2946226"/>
              <a:ext cx="2038312" cy="20383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áº¿t quáº£ hÃ¬nh áº£nh cho sÃ³ng nÆ°á»c hoáº¡t hÃ¬nh"/>
            <p:cNvPicPr>
              <a:picLocks noChangeAspect="1" noChangeArrowheads="1"/>
            </p:cNvPicPr>
            <p:nvPr/>
          </p:nvPicPr>
          <p:blipFill>
            <a:blip r:embed="rId16"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4180537" y="2496975"/>
              <a:ext cx="2038312" cy="2129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áº¿t quáº£ hÃ¬nh áº£nh cho sÃ³ng nÆ°á»c hoáº¡t hÃ¬nh"/>
            <p:cNvPicPr>
              <a:picLocks noChangeAspect="1" noChangeArrowheads="1"/>
            </p:cNvPicPr>
            <p:nvPr/>
          </p:nvPicPr>
          <p:blipFill>
            <a:blip r:embed="rId17" cstate="print">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9930248">
              <a:off x="3342309" y="2947395"/>
              <a:ext cx="2038312" cy="209357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2" descr="OPL20U25GSXzBJYl68kk8uQGfFKzs7yb1M4KJWUiLk6ZEvGF+qCIPSnY57AbBFCvTW(2023.15.95.THAO TRAN. 0989457818)95+K4lPs7H94VUqPe2XwIsfPRnrXQE//QTEXxb8/8N4CNc6FpgZahzpTjFhMzSA7T/nHJa11DE8Ng2TP3iAmRczFlmslSuUNOgUeb6yRvs0=">
            <a:hlinkClick r:id="rId18" action="ppaction://hlinksldjump"/>
            <a:extLst>
              <a:ext uri="{FF2B5EF4-FFF2-40B4-BE49-F238E27FC236}">
                <a16:creationId xmlns:a16="http://schemas.microsoft.com/office/drawing/2014/main" id="{3B7ED701-4183-B2F4-F35F-F07429F69A3F}"/>
              </a:ext>
            </a:extLst>
          </p:cNvPr>
          <p:cNvSpPr/>
          <p:nvPr/>
        </p:nvSpPr>
        <p:spPr>
          <a:xfrm>
            <a:off x="3989259" y="487000"/>
            <a:ext cx="727812"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Times New Roman" panose="02020603050405020304" pitchFamily="18" charset="0"/>
                <a:cs typeface="Times New Roman" panose="02020603050405020304" pitchFamily="18" charset="0"/>
              </a:rPr>
              <a:t>1</a:t>
            </a:r>
            <a:endParaRPr lang="vi-VN" sz="4000" b="1" dirty="0">
              <a:solidFill>
                <a:prstClr val="white"/>
              </a:solidFill>
              <a:latin typeface="Times New Roman" panose="02020603050405020304" pitchFamily="18" charset="0"/>
              <a:cs typeface="Times New Roman" panose="02020603050405020304" pitchFamily="18" charset="0"/>
            </a:endParaRPr>
          </a:p>
        </p:txBody>
      </p:sp>
      <p:sp>
        <p:nvSpPr>
          <p:cNvPr id="4" name="Arrow: Right 3">
            <a:hlinkClick r:id="rId19" action="ppaction://hlinksldjump"/>
            <a:extLst>
              <a:ext uri="{FF2B5EF4-FFF2-40B4-BE49-F238E27FC236}">
                <a16:creationId xmlns:a16="http://schemas.microsoft.com/office/drawing/2014/main" id="{481FF0D2-462D-41BA-0F2E-7E089130135F}"/>
              </a:ext>
            </a:extLst>
          </p:cNvPr>
          <p:cNvSpPr/>
          <p:nvPr/>
        </p:nvSpPr>
        <p:spPr>
          <a:xfrm>
            <a:off x="10654748" y="6414052"/>
            <a:ext cx="906471" cy="3922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97439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18"/>
                                        </p:tgtEl>
                                      </p:cBhvr>
                                    </p:animEffect>
                                    <p:anim calcmode="lin" valueType="num">
                                      <p:cBhvr>
                                        <p:cTn id="23" dur="1000"/>
                                        <p:tgtEl>
                                          <p:spTgt spid="18"/>
                                        </p:tgtEl>
                                        <p:attrNameLst>
                                          <p:attrName>ppt_x</p:attrName>
                                        </p:attrNameLst>
                                      </p:cBhvr>
                                      <p:tavLst>
                                        <p:tav tm="0">
                                          <p:val>
                                            <p:strVal val="ppt_x"/>
                                          </p:val>
                                        </p:tav>
                                        <p:tav tm="100000">
                                          <p:val>
                                            <p:strVal val="ppt_x"/>
                                          </p:val>
                                        </p:tav>
                                      </p:tavLst>
                                    </p:anim>
                                    <p:anim calcmode="lin" valueType="num">
                                      <p:cBhvr>
                                        <p:cTn id="24" dur="1000"/>
                                        <p:tgtEl>
                                          <p:spTgt spid="18"/>
                                        </p:tgtEl>
                                        <p:attrNameLst>
                                          <p:attrName>ppt_y</p:attrName>
                                        </p:attrNameLst>
                                      </p:cBhvr>
                                      <p:tavLst>
                                        <p:tav tm="0">
                                          <p:val>
                                            <p:strVal val="ppt_y"/>
                                          </p:val>
                                        </p:tav>
                                        <p:tav tm="100000">
                                          <p:val>
                                            <p:strVal val="ppt_y+.1"/>
                                          </p:val>
                                        </p:tav>
                                      </p:tavLst>
                                    </p:anim>
                                    <p:set>
                                      <p:cBhvr>
                                        <p:cTn id="2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4"/>
                                        </p:tgtEl>
                                      </p:cBhvr>
                                    </p:animEffect>
                                    <p:anim calcmode="lin" valueType="num">
                                      <p:cBhvr>
                                        <p:cTn id="31" dur="1000"/>
                                        <p:tgtEl>
                                          <p:spTgt spid="14"/>
                                        </p:tgtEl>
                                        <p:attrNameLst>
                                          <p:attrName>ppt_x</p:attrName>
                                        </p:attrNameLst>
                                      </p:cBhvr>
                                      <p:tavLst>
                                        <p:tav tm="0">
                                          <p:val>
                                            <p:strVal val="ppt_x"/>
                                          </p:val>
                                        </p:tav>
                                        <p:tav tm="100000">
                                          <p:val>
                                            <p:strVal val="ppt_x"/>
                                          </p:val>
                                        </p:tav>
                                      </p:tavLst>
                                    </p:anim>
                                    <p:anim calcmode="lin" valueType="num">
                                      <p:cBhvr>
                                        <p:cTn id="32" dur="1000"/>
                                        <p:tgtEl>
                                          <p:spTgt spid="14"/>
                                        </p:tgtEl>
                                        <p:attrNameLst>
                                          <p:attrName>ppt_y</p:attrName>
                                        </p:attrNameLst>
                                      </p:cBhvr>
                                      <p:tavLst>
                                        <p:tav tm="0">
                                          <p:val>
                                            <p:strVal val="ppt_y"/>
                                          </p:val>
                                        </p:tav>
                                        <p:tav tm="100000">
                                          <p:val>
                                            <p:strVal val="ppt_y+.1"/>
                                          </p:val>
                                        </p:tav>
                                      </p:tavLst>
                                    </p:anim>
                                    <p:set>
                                      <p:cBhvr>
                                        <p:cTn id="3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6" grpId="0" animBg="1"/>
      <p:bldP spid="17" grpId="0" animBg="1"/>
      <p:bldP spid="18"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669933" y="4725562"/>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3921884" y="3318617"/>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120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9470406" y="3359122"/>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360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29620" y="3554428"/>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8828087" y="3539074"/>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6156090" y="3505089"/>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321120" y="347069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811595" y="3318617"/>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90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6769423" y="3267800"/>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180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bằng</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399" y="5009749"/>
            <a:ext cx="2644402" cy="1644228"/>
          </a:xfrm>
          <a:prstGeom prst="rect">
            <a:avLst/>
          </a:prstGeom>
        </p:spPr>
      </p:pic>
      <p:sp>
        <p:nvSpPr>
          <p:cNvPr id="9" name="Pentagon 9" descr="OPL20U25GSXzBJYl68kk8uQGfFKzs7yb1M4KJWUiLk6ZEvGF+qCIPSnY57AbBFCvTW(2023.15.95.THAO TRAN. 0989457818)95+K4lPs7H94VUqPe2XwIsfPRnrXQE//QTEXxb8/8N4CNc6FpgZahzpTjFhMzSA7T/nHJa11DE8Ng2TP3iAmRczFlmslSuUNOgUeb6yRvs0=">
            <a:hlinkClick r:id="rId8" action="ppaction://hlinksldjump"/>
            <a:extLst>
              <a:ext uri="{FF2B5EF4-FFF2-40B4-BE49-F238E27FC236}">
                <a16:creationId xmlns:a16="http://schemas.microsoft.com/office/drawing/2014/main" id="{231B429B-0F80-76CE-9BD7-DB707BE5FA8D}"/>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8" action="ppaction://hlinksldjump">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322383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42"/>
                                        </p:tgtEl>
                                        <p:attrNameLst>
                                          <p:attrName>fillcolor</p:attrName>
                                        </p:attrNameLst>
                                      </p:cBhvr>
                                      <p:to>
                                        <a:srgbClr val="375623"/>
                                      </p:to>
                                    </p:animClr>
                                    <p:set>
                                      <p:cBhvr>
                                        <p:cTn id="45" dur="2000" fill="hold"/>
                                        <p:tgtEl>
                                          <p:spTgt spid="42"/>
                                        </p:tgtEl>
                                        <p:attrNameLst>
                                          <p:attrName>fill.type</p:attrName>
                                        </p:attrNameLst>
                                      </p:cBhvr>
                                      <p:to>
                                        <p:strVal val="solid"/>
                                      </p:to>
                                    </p:set>
                                    <p:set>
                                      <p:cBhvr>
                                        <p:cTn id="46" dur="2000" fill="hold"/>
                                        <p:tgtEl>
                                          <p:spTgt spid="42"/>
                                        </p:tgtEl>
                                        <p:attrNameLst>
                                          <p:attrName>fill.on</p:attrName>
                                        </p:attrNameLst>
                                      </p:cBhvr>
                                      <p:to>
                                        <p:strVal val="true"/>
                                      </p:to>
                                    </p:set>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250"/>
                                        <p:tgtEl>
                                          <p:spTgt spid="44"/>
                                        </p:tgtEl>
                                      </p:cBhvr>
                                    </p:animEffect>
                                    <p:anim calcmode="lin" valueType="num">
                                      <p:cBhvr>
                                        <p:cTn id="51" dur="250" fill="hold"/>
                                        <p:tgtEl>
                                          <p:spTgt spid="44"/>
                                        </p:tgtEl>
                                        <p:attrNameLst>
                                          <p:attrName>ppt_x</p:attrName>
                                        </p:attrNameLst>
                                      </p:cBhvr>
                                      <p:tavLst>
                                        <p:tav tm="0">
                                          <p:val>
                                            <p:strVal val="#ppt_x"/>
                                          </p:val>
                                        </p:tav>
                                        <p:tav tm="100000">
                                          <p:val>
                                            <p:strVal val="#ppt_x"/>
                                          </p:val>
                                        </p:tav>
                                      </p:tavLst>
                                    </p:anim>
                                    <p:anim calcmode="lin" valueType="num">
                                      <p:cBhvr>
                                        <p:cTn id="52" dur="25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2250"/>
                            </p:stCondLst>
                            <p:childTnLst>
                              <p:par>
                                <p:cTn id="54" presetID="53" presetClass="exit" presetSubtype="32" fill="hold" grpId="1" nodeType="afterEffect">
                                  <p:stCondLst>
                                    <p:cond delay="2250"/>
                                  </p:stCondLst>
                                  <p:childTnLst>
                                    <p:anim calcmode="lin" valueType="num">
                                      <p:cBhvr>
                                        <p:cTn id="55" dur="5000"/>
                                        <p:tgtEl>
                                          <p:spTgt spid="44"/>
                                        </p:tgtEl>
                                        <p:attrNameLst>
                                          <p:attrName>ppt_w</p:attrName>
                                        </p:attrNameLst>
                                      </p:cBhvr>
                                      <p:tavLst>
                                        <p:tav tm="0">
                                          <p:val>
                                            <p:strVal val="ppt_w"/>
                                          </p:val>
                                        </p:tav>
                                        <p:tav tm="100000">
                                          <p:val>
                                            <p:fltVal val="0"/>
                                          </p:val>
                                        </p:tav>
                                      </p:tavLst>
                                    </p:anim>
                                    <p:anim calcmode="lin" valueType="num">
                                      <p:cBhvr>
                                        <p:cTn id="56" dur="5000"/>
                                        <p:tgtEl>
                                          <p:spTgt spid="44"/>
                                        </p:tgtEl>
                                        <p:attrNameLst>
                                          <p:attrName>ppt_h</p:attrName>
                                        </p:attrNameLst>
                                      </p:cBhvr>
                                      <p:tavLst>
                                        <p:tav tm="0">
                                          <p:val>
                                            <p:strVal val="ppt_h"/>
                                          </p:val>
                                        </p:tav>
                                        <p:tav tm="100000">
                                          <p:val>
                                            <p:fltVal val="0"/>
                                          </p:val>
                                        </p:tav>
                                      </p:tavLst>
                                    </p:anim>
                                    <p:animEffect transition="out" filter="fade">
                                      <p:cBhvr>
                                        <p:cTn id="57" dur="5000"/>
                                        <p:tgtEl>
                                          <p:spTgt spid="44"/>
                                        </p:tgtEl>
                                      </p:cBhvr>
                                    </p:animEffect>
                                    <p:set>
                                      <p:cBhvr>
                                        <p:cTn id="5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51"/>
                                        </p:tgtEl>
                                        <p:attrNameLst>
                                          <p:attrName>fillcolor</p:attrName>
                                        </p:attrNameLst>
                                      </p:cBhvr>
                                      <p:to>
                                        <a:srgbClr val="375623"/>
                                      </p:to>
                                    </p:animClr>
                                    <p:set>
                                      <p:cBhvr>
                                        <p:cTn id="64" dur="2000" fill="hold"/>
                                        <p:tgtEl>
                                          <p:spTgt spid="51"/>
                                        </p:tgtEl>
                                        <p:attrNameLst>
                                          <p:attrName>fill.type</p:attrName>
                                        </p:attrNameLst>
                                      </p:cBhvr>
                                      <p:to>
                                        <p:strVal val="solid"/>
                                      </p:to>
                                    </p:set>
                                    <p:set>
                                      <p:cBhvr>
                                        <p:cTn id="65" dur="2000" fill="hold"/>
                                        <p:tgtEl>
                                          <p:spTgt spid="51"/>
                                        </p:tgtEl>
                                        <p:attrNameLst>
                                          <p:attrName>fill.on</p:attrName>
                                        </p:attrNameLst>
                                      </p:cBhvr>
                                      <p:to>
                                        <p:strVal val="true"/>
                                      </p:to>
                                    </p:set>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
                                        <p:tgtEl>
                                          <p:spTgt spid="10"/>
                                        </p:tgtEl>
                                      </p:cBhvr>
                                    </p:animEffect>
                                    <p:anim calcmode="lin" valueType="num">
                                      <p:cBhvr>
                                        <p:cTn id="70" dur="250" fill="hold"/>
                                        <p:tgtEl>
                                          <p:spTgt spid="10"/>
                                        </p:tgtEl>
                                        <p:attrNameLst>
                                          <p:attrName>ppt_x</p:attrName>
                                        </p:attrNameLst>
                                      </p:cBhvr>
                                      <p:tavLst>
                                        <p:tav tm="0">
                                          <p:val>
                                            <p:strVal val="#ppt_x"/>
                                          </p:val>
                                        </p:tav>
                                        <p:tav tm="100000">
                                          <p:val>
                                            <p:strVal val="#ppt_x"/>
                                          </p:val>
                                        </p:tav>
                                      </p:tavLst>
                                    </p:anim>
                                    <p:anim calcmode="lin" valueType="num">
                                      <p:cBhvr>
                                        <p:cTn id="71" dur="250" fill="hold"/>
                                        <p:tgtEl>
                                          <p:spTgt spid="10"/>
                                        </p:tgtEl>
                                        <p:attrNameLst>
                                          <p:attrName>ppt_y</p:attrName>
                                        </p:attrNameLst>
                                      </p:cBhvr>
                                      <p:tavLst>
                                        <p:tav tm="0">
                                          <p:val>
                                            <p:strVal val="#ppt_y+.1"/>
                                          </p:val>
                                        </p:tav>
                                        <p:tav tm="100000">
                                          <p:val>
                                            <p:strVal val="#ppt_y"/>
                                          </p:val>
                                        </p:tav>
                                      </p:tavLst>
                                    </p:anim>
                                  </p:childTnLst>
                                </p:cTn>
                              </p:par>
                            </p:childTnLst>
                          </p:cTn>
                        </p:par>
                        <p:par>
                          <p:cTn id="72" fill="hold">
                            <p:stCondLst>
                              <p:cond delay="2250"/>
                            </p:stCondLst>
                            <p:childTnLst>
                              <p:par>
                                <p:cTn id="73" presetID="53" presetClass="exit" presetSubtype="32" fill="hold" grpId="1" nodeType="afterEffect">
                                  <p:stCondLst>
                                    <p:cond delay="2250"/>
                                  </p:stCondLst>
                                  <p:childTnLst>
                                    <p:anim calcmode="lin" valueType="num">
                                      <p:cBhvr>
                                        <p:cTn id="74" dur="5000"/>
                                        <p:tgtEl>
                                          <p:spTgt spid="10"/>
                                        </p:tgtEl>
                                        <p:attrNameLst>
                                          <p:attrName>ppt_w</p:attrName>
                                        </p:attrNameLst>
                                      </p:cBhvr>
                                      <p:tavLst>
                                        <p:tav tm="0">
                                          <p:val>
                                            <p:strVal val="ppt_w"/>
                                          </p:val>
                                        </p:tav>
                                        <p:tav tm="100000">
                                          <p:val>
                                            <p:fltVal val="0"/>
                                          </p:val>
                                        </p:tav>
                                      </p:tavLst>
                                    </p:anim>
                                    <p:anim calcmode="lin" valueType="num">
                                      <p:cBhvr>
                                        <p:cTn id="75" dur="5000"/>
                                        <p:tgtEl>
                                          <p:spTgt spid="10"/>
                                        </p:tgtEl>
                                        <p:attrNameLst>
                                          <p:attrName>ppt_h</p:attrName>
                                        </p:attrNameLst>
                                      </p:cBhvr>
                                      <p:tavLst>
                                        <p:tav tm="0">
                                          <p:val>
                                            <p:strVal val="ppt_h"/>
                                          </p:val>
                                        </p:tav>
                                        <p:tav tm="100000">
                                          <p:val>
                                            <p:fltVal val="0"/>
                                          </p:val>
                                        </p:tav>
                                      </p:tavLst>
                                    </p:anim>
                                    <p:animEffect transition="out" filter="fade">
                                      <p:cBhvr>
                                        <p:cTn id="76" dur="5000"/>
                                        <p:tgtEl>
                                          <p:spTgt spid="10"/>
                                        </p:tgtEl>
                                      </p:cBhvr>
                                    </p:animEffect>
                                    <p:set>
                                      <p:cBhvr>
                                        <p:cTn id="77"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52"/>
                                        </p:tgtEl>
                                        <p:attrNameLst>
                                          <p:attrName>fillcolor</p:attrName>
                                        </p:attrNameLst>
                                      </p:cBhvr>
                                      <p:to>
                                        <a:srgbClr val="375623"/>
                                      </p:to>
                                    </p:animClr>
                                    <p:set>
                                      <p:cBhvr>
                                        <p:cTn id="83" dur="2000" fill="hold"/>
                                        <p:tgtEl>
                                          <p:spTgt spid="52"/>
                                        </p:tgtEl>
                                        <p:attrNameLst>
                                          <p:attrName>fill.type</p:attrName>
                                        </p:attrNameLst>
                                      </p:cBhvr>
                                      <p:to>
                                        <p:strVal val="solid"/>
                                      </p:to>
                                    </p:set>
                                    <p:set>
                                      <p:cBhvr>
                                        <p:cTn id="84" dur="2000" fill="hold"/>
                                        <p:tgtEl>
                                          <p:spTgt spid="52"/>
                                        </p:tgtEl>
                                        <p:attrNameLst>
                                          <p:attrName>fill.on</p:attrName>
                                        </p:attrNameLst>
                                      </p:cBhvr>
                                      <p:to>
                                        <p:strVal val="true"/>
                                      </p:to>
                                    </p:set>
                                  </p:childTnLst>
                                </p:cTn>
                              </p:par>
                              <p:par>
                                <p:cTn id="85" presetID="42"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53" presetClass="exit" presetSubtype="32" fill="hold" grpId="1" nodeType="afterEffect">
                                  <p:stCondLst>
                                    <p:cond delay="1000"/>
                                  </p:stCondLst>
                                  <p:childTnLst>
                                    <p:anim calcmode="lin" valueType="num">
                                      <p:cBhvr>
                                        <p:cTn id="92" dur="5000"/>
                                        <p:tgtEl>
                                          <p:spTgt spid="46"/>
                                        </p:tgtEl>
                                        <p:attrNameLst>
                                          <p:attrName>ppt_w</p:attrName>
                                        </p:attrNameLst>
                                      </p:cBhvr>
                                      <p:tavLst>
                                        <p:tav tm="0">
                                          <p:val>
                                            <p:strVal val="ppt_w"/>
                                          </p:val>
                                        </p:tav>
                                        <p:tav tm="100000">
                                          <p:val>
                                            <p:fltVal val="0"/>
                                          </p:val>
                                        </p:tav>
                                      </p:tavLst>
                                    </p:anim>
                                    <p:anim calcmode="lin" valueType="num">
                                      <p:cBhvr>
                                        <p:cTn id="93" dur="5000"/>
                                        <p:tgtEl>
                                          <p:spTgt spid="46"/>
                                        </p:tgtEl>
                                        <p:attrNameLst>
                                          <p:attrName>ppt_h</p:attrName>
                                        </p:attrNameLst>
                                      </p:cBhvr>
                                      <p:tavLst>
                                        <p:tav tm="0">
                                          <p:val>
                                            <p:strVal val="ppt_h"/>
                                          </p:val>
                                        </p:tav>
                                        <p:tav tm="100000">
                                          <p:val>
                                            <p:fltVal val="0"/>
                                          </p:val>
                                        </p:tav>
                                      </p:tavLst>
                                    </p:anim>
                                    <p:animEffect transition="out" filter="fade">
                                      <p:cBhvr>
                                        <p:cTn id="94" dur="5000"/>
                                        <p:tgtEl>
                                          <p:spTgt spid="46"/>
                                        </p:tgtEl>
                                      </p:cBhvr>
                                    </p:animEffect>
                                    <p:set>
                                      <p:cBhvr>
                                        <p:cTn id="9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56"/>
                    </p:tgtEl>
                  </p:cond>
                </p:stCondLst>
                <p:endSync evt="end" delay="0">
                  <p:rtn val="all"/>
                </p:endSync>
                <p:childTnLst>
                  <p:par>
                    <p:cTn id="97" fill="hold">
                      <p:stCondLst>
                        <p:cond delay="0"/>
                      </p:stCondLst>
                      <p:childTnLst>
                        <p:par>
                          <p:cTn id="98" fill="hold">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43"/>
                                        </p:tgtEl>
                                        <p:attrNameLst>
                                          <p:attrName>style.color</p:attrName>
                                        </p:attrNameLst>
                                      </p:cBhvr>
                                      <p:by>
                                        <p:hsl h="7200000" s="0" l="0"/>
                                      </p:by>
                                    </p:animClr>
                                    <p:animClr clrSpc="hsl" dir="cw">
                                      <p:cBhvr>
                                        <p:cTn id="101" dur="500" fill="hold"/>
                                        <p:tgtEl>
                                          <p:spTgt spid="43"/>
                                        </p:tgtEl>
                                        <p:attrNameLst>
                                          <p:attrName>fillcolor</p:attrName>
                                        </p:attrNameLst>
                                      </p:cBhvr>
                                      <p:by>
                                        <p:hsl h="7200000" s="0" l="0"/>
                                      </p:by>
                                    </p:animClr>
                                    <p:animClr clrSpc="hsl" dir="cw">
                                      <p:cBhvr>
                                        <p:cTn id="102" dur="500" fill="hold"/>
                                        <p:tgtEl>
                                          <p:spTgt spid="43"/>
                                        </p:tgtEl>
                                        <p:attrNameLst>
                                          <p:attrName>stroke.color</p:attrName>
                                        </p:attrNameLst>
                                      </p:cBhvr>
                                      <p:by>
                                        <p:hsl h="7200000" s="0" l="0"/>
                                      </p:by>
                                    </p:animClr>
                                    <p:set>
                                      <p:cBhvr>
                                        <p:cTn id="103" dur="500" fill="hold"/>
                                        <p:tgtEl>
                                          <p:spTgt spid="43"/>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5" name="applause.wav"/>
                                        </p:tgtEl>
                                      </p:cMediaNode>
                                    </p:audio>
                                  </p:sub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
                                        <p:tgtEl>
                                          <p:spTgt spid="8"/>
                                        </p:tgtEl>
                                      </p:cBhvr>
                                    </p:animEffect>
                                    <p:anim calcmode="lin" valueType="num">
                                      <p:cBhvr>
                                        <p:cTn id="108" dur="10" fill="hold"/>
                                        <p:tgtEl>
                                          <p:spTgt spid="8"/>
                                        </p:tgtEl>
                                        <p:attrNameLst>
                                          <p:attrName>ppt_x</p:attrName>
                                        </p:attrNameLst>
                                      </p:cBhvr>
                                      <p:tavLst>
                                        <p:tav tm="0">
                                          <p:val>
                                            <p:strVal val="#ppt_x"/>
                                          </p:val>
                                        </p:tav>
                                        <p:tav tm="100000">
                                          <p:val>
                                            <p:strVal val="#ppt_x"/>
                                          </p:val>
                                        </p:tav>
                                      </p:tavLst>
                                    </p:anim>
                                    <p:anim calcmode="lin" valueType="num">
                                      <p:cBhvr>
                                        <p:cTn id="10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0"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414574475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454599" y="491359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3921884" y="3318617"/>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55</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6738319" y="3322350"/>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7</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29620" y="3554428"/>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6096000" y="3502302"/>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6" name="Oval 55">
            <a:extLst>
              <a:ext uri="{FF2B5EF4-FFF2-40B4-BE49-F238E27FC236}">
                <a16:creationId xmlns:a16="http://schemas.microsoft.com/office/drawing/2014/main" id="{41658C25-7390-4556-BC5E-B66395E333EE}"/>
              </a:ext>
            </a:extLst>
          </p:cNvPr>
          <p:cNvSpPr/>
          <p:nvPr/>
        </p:nvSpPr>
        <p:spPr>
          <a:xfrm>
            <a:off x="8857073" y="3498172"/>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3321120" y="347069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811595" y="3318617"/>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2</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9470406" y="3260883"/>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solidFill>
                  <a:schemeClr val="bg1"/>
                </a:solidFill>
                <a:latin typeface="Times New Roman" panose="02020603050405020304" pitchFamily="18" charset="0"/>
                <a:cs typeface="Times New Roman" panose="02020603050405020304" pitchFamily="18" charset="0"/>
              </a:rPr>
              <a:t>11</a:t>
            </a:r>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1141014"/>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có </a:t>
                </a: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sty m:val="p"/>
                          </m:rPr>
                          <a:rPr lang="vi-VN" sz="3200" i="1">
                            <a:solidFill>
                              <a:schemeClr val="bg1"/>
                            </a:solidFill>
                            <a:latin typeface="Cambria Math" panose="02040503050406030204" pitchFamily="18" charset="0"/>
                          </a:rPr>
                          <m:t>BAD</m:t>
                        </m:r>
                      </m:e>
                    </m:acc>
                    <m:r>
                      <a:rPr lang="vi-VN" sz="3200">
                        <a:solidFill>
                          <a:schemeClr val="bg1"/>
                        </a:solidFill>
                        <a:latin typeface="Cambria Math" panose="02040503050406030204" pitchFamily="18" charset="0"/>
                      </a:rPr>
                      <m:t>=</m:t>
                    </m:r>
                    <m:r>
                      <a:rPr lang="vi-VN" sz="3200" i="1">
                        <a:solidFill>
                          <a:schemeClr val="bg1"/>
                        </a:solidFill>
                        <a:latin typeface="Cambria Math" panose="02040503050406030204" pitchFamily="18" charset="0"/>
                      </a:rPr>
                      <m:t>7</m:t>
                    </m:r>
                    <m:r>
                      <a:rPr lang="vi-VN" sz="3200">
                        <a:solidFill>
                          <a:schemeClr val="bg1"/>
                        </a:solidFill>
                        <a:latin typeface="Cambria Math" panose="02040503050406030204" pitchFamily="18" charset="0"/>
                      </a:rPr>
                      <m:t>0</m:t>
                    </m:r>
                    <m:r>
                      <a:rPr lang="vi-VN" sz="3200">
                        <a:solidFill>
                          <a:schemeClr val="bg1"/>
                        </a:solidFill>
                        <a:latin typeface="Cambria Math" panose="020405030504060302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a:rPr lang="vi-VN" sz="3200" i="1">
                            <a:solidFill>
                              <a:schemeClr val="bg1"/>
                            </a:solidFill>
                            <a:latin typeface="Cambria Math" panose="02040503050406030204" pitchFamily="18" charset="0"/>
                          </a:rPr>
                          <m:t>𝐵</m:t>
                        </m:r>
                        <m:r>
                          <m:rPr>
                            <m:sty m:val="p"/>
                          </m:rPr>
                          <a:rPr lang="vi-VN" sz="3200" i="1">
                            <a:solidFill>
                              <a:schemeClr val="bg1"/>
                            </a:solidFill>
                            <a:latin typeface="Cambria Math" panose="02040503050406030204" pitchFamily="18" charset="0"/>
                          </a:rPr>
                          <m:t>CD</m:t>
                        </m:r>
                      </m:e>
                    </m:acc>
                  </m:oMath>
                </a14:m>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a:spLocks noRot="1" noChangeAspect="1" noMove="1" noResize="1" noEditPoints="1" noAdjustHandles="1" noChangeArrowheads="1" noChangeShapeType="1" noTextEdit="1"/>
              </p:cNvSpPr>
              <p:nvPr/>
            </p:nvSpPr>
            <p:spPr>
              <a:xfrm>
                <a:off x="959617" y="1026137"/>
                <a:ext cx="9652947" cy="1141014"/>
              </a:xfrm>
              <a:prstGeom prst="rect">
                <a:avLst/>
              </a:prstGeom>
              <a:blipFill>
                <a:blip r:embed="rId7"/>
                <a:stretch>
                  <a:fillRect l="-1263" t="-5851" r="-2273" b="-13298"/>
                </a:stretch>
              </a:blipFill>
            </p:spPr>
            <p:txBody>
              <a:bodyPr/>
              <a:lstStyle/>
              <a:p>
                <a:r>
                  <a:rPr lang="vi-VN">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99" y="5009749"/>
            <a:ext cx="2644402" cy="1644228"/>
          </a:xfrm>
          <a:prstGeom prst="rect">
            <a:avLst/>
          </a:prstGeom>
        </p:spPr>
      </p:pic>
      <p:sp>
        <p:nvSpPr>
          <p:cNvPr id="4" name="Pentagon 9"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7903FC55-F38B-0983-9E63-36A6F530D4C3}"/>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9" action="ppaction://hlinksldjump">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5" name="Picture 53" descr="avatar320552_1043153">
            <a:hlinkClick r:id="" action="ppaction://noaction"/>
            <a:extLst>
              <a:ext uri="{FF2B5EF4-FFF2-40B4-BE49-F238E27FC236}">
                <a16:creationId xmlns:a16="http://schemas.microsoft.com/office/drawing/2014/main" id="{C63FAA7C-9D27-0EF6-1904-F83988E692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11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052872" y="581432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687413" y="5927379"/>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959617" y="2438409"/>
            <a:ext cx="847824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Trong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tổng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sô</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hai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góc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bằng</a:t>
            </a:r>
            <a:r>
              <a:rPr lang="fr-FR" sz="3200" dirty="0">
                <a:solidFill>
                  <a:schemeClr val="bg1"/>
                </a:solidFill>
                <a:latin typeface="Times New Roman" panose="02020603050405020304" pitchFamily="18" charset="0"/>
                <a:cs typeface="Times New Roman" panose="02020603050405020304" pitchFamily="18" charset="0"/>
              </a:rPr>
              <a:t> 180</a:t>
            </a:r>
            <a:r>
              <a:rPr lang="fr-FR" sz="3200"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987229" y="4716024"/>
                <a:ext cx="8499093"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i="1" dirty="0">
                    <a:solidFill>
                      <a:schemeClr val="bg1"/>
                    </a:solidFill>
                    <a:latin typeface="Times New Roman" panose="02020603050405020304" pitchFamily="18" charset="0"/>
                    <a:cs typeface="Times New Roman" panose="02020603050405020304" pitchFamily="18" charset="0"/>
                  </a:rPr>
                  <a:t>MNPQ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co</a:t>
                </a:r>
                <a:r>
                  <a:rPr lang="fr-FR"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vi-VN" sz="3200" i="1" smtClean="0">
                            <a:solidFill>
                              <a:schemeClr val="bg1"/>
                            </a:solidFill>
                            <a:latin typeface="Times New Roman" panose="02020603050405020304" pitchFamily="18" charset="0"/>
                            <a:cs typeface="Times New Roman" panose="02020603050405020304" pitchFamily="18" charset="0"/>
                          </a:rPr>
                          <m:t>M</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75</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fr-FR"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thì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vi-VN" sz="3200" i="1" smtClean="0">
                            <a:solidFill>
                              <a:schemeClr val="bg1"/>
                            </a:solidFill>
                            <a:latin typeface="Times New Roman" panose="02020603050405020304" pitchFamily="18" charset="0"/>
                            <a:cs typeface="Times New Roman" panose="02020603050405020304" pitchFamily="18" charset="0"/>
                          </a:rPr>
                          <m:t>P</m:t>
                        </m:r>
                      </m:e>
                    </m:acc>
                    <m:r>
                      <m:rPr>
                        <m:nor/>
                      </m:rPr>
                      <a:rPr lang="en-US" sz="3200" b="0" i="0" smtClean="0">
                        <a:solidFill>
                          <a:schemeClr val="bg1"/>
                        </a:solidFill>
                        <a:latin typeface="Cambria Math" panose="02040503050406030204" pitchFamily="18" charset="0"/>
                      </a:rPr>
                      <m:t> </m:t>
                    </m:r>
                    <m:r>
                      <m:rPr>
                        <m:nor/>
                      </m:rPr>
                      <a:rPr lang="vi-VN" sz="3200" i="0">
                        <a:solidFill>
                          <a:schemeClr val="bg1"/>
                        </a:solidFill>
                        <a:latin typeface="Times New Roman" panose="02020603050405020304" pitchFamily="18" charset="0"/>
                        <a:cs typeface="Times New Roman" panose="02020603050405020304" pitchFamily="18" charset="0"/>
                      </a:rPr>
                      <m:t>=</m:t>
                    </m:r>
                    <m:r>
                      <m:rPr>
                        <m:nor/>
                      </m:rPr>
                      <a:rPr lang="vi-VN" sz="3200" i="0">
                        <a:solidFill>
                          <a:schemeClr val="bg1"/>
                        </a:solidFill>
                        <a:latin typeface="Times New Roman" panose="02020603050405020304" pitchFamily="18" charset="0"/>
                        <a:cs typeface="Times New Roman" panose="02020603050405020304" pitchFamily="18" charset="0"/>
                      </a:rPr>
                      <m:t>105</m:t>
                    </m:r>
                    <m:r>
                      <m:rPr>
                        <m:nor/>
                      </m:rPr>
                      <a:rPr lang="vi-VN" sz="3200" i="0">
                        <a:solidFill>
                          <a:schemeClr val="bg1"/>
                        </a:solidFill>
                        <a:latin typeface="Times New Roman" panose="02020603050405020304" pitchFamily="18" charset="0"/>
                        <a:cs typeface="Times New Roman" panose="02020603050405020304" pitchFamily="18" charset="0"/>
                      </a:rPr>
                      <m:t>°</m:t>
                    </m:r>
                  </m:oMath>
                </a14:m>
                <a:r>
                  <a:rPr lang="en-US" sz="3200" b="1" dirty="0">
                    <a:solidFill>
                      <a:prstClr val="white"/>
                    </a:solidFill>
                    <a:latin typeface="Times New Roman" panose="02020603050405020304" pitchFamily="18" charset="0"/>
                    <a:cs typeface="Times New Roman" panose="02020603050405020304" pitchFamily="18" charset="0"/>
                  </a:rPr>
                  <a:t>.</a:t>
                </a:r>
              </a:p>
            </p:txBody>
          </p:sp>
        </mc:Choice>
        <mc:Fallback xmlns="">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987229" y="4716024"/>
                <a:ext cx="8499093" cy="930151"/>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430900" y="1547467"/>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385685" y="4863599"/>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350602" y="3714703"/>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49803" y="2559519"/>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987229" y="1297313"/>
            <a:ext cx="8423020"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là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bốn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đỉnh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cùng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nằm</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trên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929816" y="3536711"/>
            <a:ext cx="8543786"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dirty="0" err="1">
                <a:solidFill>
                  <a:schemeClr val="bg1"/>
                </a:solidFill>
                <a:latin typeface="Times New Roman" panose="02020603050405020304" pitchFamily="18" charset="0"/>
                <a:cs typeface="Times New Roman" panose="02020603050405020304" pitchFamily="18" charset="0"/>
              </a:rPr>
              <a:t>Một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tư</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bất</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ki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luôn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tiếp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đường</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tròn</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638025" y="583186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638025" y="5887725"/>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566855"/>
            <a:ext cx="7430003" cy="615357"/>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phát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biểu</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rgbClr val="FFFF00"/>
                </a:solidFill>
                <a:latin typeface="Times New Roman" panose="02020603050405020304" pitchFamily="18" charset="0"/>
                <a:cs typeface="Times New Roman" panose="02020603050405020304" pitchFamily="18" charset="0"/>
              </a:rPr>
              <a:t>sai</a:t>
            </a:r>
            <a:endParaRPr lang="en-US" sz="3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37862" y="183121"/>
            <a:ext cx="2644402" cy="1644228"/>
          </a:xfrm>
          <a:prstGeom prst="rect">
            <a:avLst/>
          </a:prstGeom>
        </p:spPr>
      </p:pic>
      <p:sp>
        <p:nvSpPr>
          <p:cNvPr id="5" name="Pentagon 9"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8CB31137-6E92-97D8-707C-68927D3096DC}"/>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9" action="ppaction://hlinksldjump">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1476148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653237" y="5097702"/>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79595" y="3714599"/>
            <a:ext cx="1234505"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3653237" y="3755104"/>
            <a:ext cx="1503928" cy="93015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90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14412" y="2509979"/>
            <a:ext cx="498916" cy="446935"/>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3010918" y="3935056"/>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3154321" y="2477618"/>
            <a:ext cx="498916" cy="511096"/>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278831" y="3866681"/>
            <a:ext cx="498916" cy="464633"/>
          </a:xfrm>
          <a:prstGeom prst="ellipse">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796387" y="2274168"/>
            <a:ext cx="1273861"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110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3767654" y="2240329"/>
            <a:ext cx="1330913" cy="1011162"/>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108</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959617" y="1026137"/>
                <a:ext cx="9652947" cy="631965"/>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Số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a:rPr lang="vi-VN" sz="3200" b="0" i="1" smtClean="0">
                            <a:solidFill>
                              <a:schemeClr val="bg1"/>
                            </a:solidFill>
                            <a:latin typeface="Cambria Math" panose="02040503050406030204" pitchFamily="18" charset="0"/>
                          </a:rPr>
                          <m:t>𝐴</m:t>
                        </m:r>
                      </m:e>
                    </m:acc>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a:t>
                </a:r>
                <a:endParaRPr lang="en-US"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 xmlns:a16="http://schemas.microsoft.com/office/drawing/2014/main" xmlns:a14="http://schemas.microsoft.com/office/drawing/2010/main" id="{19EACF44-3237-1B76-1651-1FA5C2B80504}"/>
                  </a:ext>
                </a:extLst>
              </p:cNvPr>
              <p:cNvSpPr>
                <a:spLocks noRot="1" noChangeAspect="1" noMove="1" noResize="1" noEditPoints="1" noAdjustHandles="1" noChangeArrowheads="1" noChangeShapeType="1" noTextEdit="1"/>
              </p:cNvSpPr>
              <p:nvPr/>
            </p:nvSpPr>
            <p:spPr>
              <a:xfrm>
                <a:off x="959617" y="1026137"/>
                <a:ext cx="9652947" cy="631965"/>
              </a:xfrm>
              <a:prstGeom prst="rect">
                <a:avLst/>
              </a:prstGeom>
              <a:blipFill rotWithShape="1">
                <a:blip r:embed="rId7"/>
                <a:stretch>
                  <a:fillRect l="-1263" t="-7692" b="-27885"/>
                </a:stretch>
              </a:blipFill>
            </p:spPr>
            <p:txBody>
              <a:bodyPr/>
              <a:lstStyle/>
              <a:p>
                <a:r>
                  <a:rPr lang="en-US">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99" y="5009749"/>
            <a:ext cx="2644402" cy="1644228"/>
          </a:xfrm>
          <a:prstGeom prst="rect">
            <a:avLst/>
          </a:prstGeom>
        </p:spPr>
      </p:pic>
      <p:pic>
        <p:nvPicPr>
          <p:cNvPr id="6" name="Picture 5">
            <a:extLst>
              <a:ext uri="{FF2B5EF4-FFF2-40B4-BE49-F238E27FC236}">
                <a16:creationId xmlns:a16="http://schemas.microsoft.com/office/drawing/2014/main" id="{79D01FEA-BB6D-B5FF-A312-262C68E73312}"/>
              </a:ext>
            </a:extLst>
          </p:cNvPr>
          <p:cNvPicPr>
            <a:picLocks noChangeAspect="1"/>
          </p:cNvPicPr>
          <p:nvPr/>
        </p:nvPicPr>
        <p:blipFill>
          <a:blip r:embed="rId9"/>
          <a:stretch>
            <a:fillRect/>
          </a:stretch>
        </p:blipFill>
        <p:spPr>
          <a:xfrm>
            <a:off x="6854571" y="1954837"/>
            <a:ext cx="2735580" cy="2572512"/>
          </a:xfrm>
          <a:prstGeom prst="rect">
            <a:avLst/>
          </a:prstGeom>
        </p:spPr>
      </p:pic>
      <p:sp>
        <p:nvSpPr>
          <p:cNvPr id="7" name="Pentagon 9" descr="OPL20U25GSXzBJYl68kk8uQGfFKzs7yb1M4KJWUiLk6ZEvGF+qCIPSnY57AbBFCvTW(2023.15.95.THAO TRAN. 0989457818)95+K4lPs7H94VUqPe2XwIsfPRnrXQE//QTEXxb8/8N4CNc6FpgZahzpTjFhMzSA7T/nHJa11DE8Ng2TP3iAmRczFlmslSuUNOgUeb6yRvs0=">
            <a:hlinkClick r:id="rId10" action="ppaction://hlinksldjump"/>
            <a:extLst>
              <a:ext uri="{FF2B5EF4-FFF2-40B4-BE49-F238E27FC236}">
                <a16:creationId xmlns:a16="http://schemas.microsoft.com/office/drawing/2014/main" id="{F04F6BC1-F0C6-BB85-EB7C-CA748058E846}"/>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rId11" action="ppaction://hlinksldjump">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4" name="Picture 53" descr="avatar320552_1043153">
            <a:hlinkClick r:id="" action="ppaction://noaction"/>
            <a:extLst>
              <a:ext uri="{FF2B5EF4-FFF2-40B4-BE49-F238E27FC236}">
                <a16:creationId xmlns:a16="http://schemas.microsoft.com/office/drawing/2014/main" id="{723B3F2E-3B92-95EA-7C95-7E2366DB6BC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61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42"/>
                                        </p:tgtEl>
                                        <p:attrNameLst>
                                          <p:attrName>fillcolor</p:attrName>
                                        </p:attrNameLst>
                                      </p:cBhvr>
                                      <p:to>
                                        <a:srgbClr val="375623"/>
                                      </p:to>
                                    </p:animClr>
                                    <p:set>
                                      <p:cBhvr>
                                        <p:cTn id="44" dur="2000" fill="hold"/>
                                        <p:tgtEl>
                                          <p:spTgt spid="42"/>
                                        </p:tgtEl>
                                        <p:attrNameLst>
                                          <p:attrName>fill.type</p:attrName>
                                        </p:attrNameLst>
                                      </p:cBhvr>
                                      <p:to>
                                        <p:strVal val="solid"/>
                                      </p:to>
                                    </p:set>
                                    <p:set>
                                      <p:cBhvr>
                                        <p:cTn id="45" dur="2000" fill="hold"/>
                                        <p:tgtEl>
                                          <p:spTgt spid="42"/>
                                        </p:tgtEl>
                                        <p:attrNameLst>
                                          <p:attrName>fill.on</p:attrName>
                                        </p:attrNameLst>
                                      </p:cBhvr>
                                      <p:to>
                                        <p:strVal val="true"/>
                                      </p:to>
                                    </p:set>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250"/>
                                        <p:tgtEl>
                                          <p:spTgt spid="44"/>
                                        </p:tgtEl>
                                      </p:cBhvr>
                                    </p:animEffect>
                                    <p:anim calcmode="lin" valueType="num">
                                      <p:cBhvr>
                                        <p:cTn id="50" dur="250" fill="hold"/>
                                        <p:tgtEl>
                                          <p:spTgt spid="44"/>
                                        </p:tgtEl>
                                        <p:attrNameLst>
                                          <p:attrName>ppt_x</p:attrName>
                                        </p:attrNameLst>
                                      </p:cBhvr>
                                      <p:tavLst>
                                        <p:tav tm="0">
                                          <p:val>
                                            <p:strVal val="#ppt_x"/>
                                          </p:val>
                                        </p:tav>
                                        <p:tav tm="100000">
                                          <p:val>
                                            <p:strVal val="#ppt_x"/>
                                          </p:val>
                                        </p:tav>
                                      </p:tavLst>
                                    </p:anim>
                                    <p:anim calcmode="lin" valueType="num">
                                      <p:cBhvr>
                                        <p:cTn id="51" dur="250" fill="hold"/>
                                        <p:tgtEl>
                                          <p:spTgt spid="44"/>
                                        </p:tgtEl>
                                        <p:attrNameLst>
                                          <p:attrName>ppt_y</p:attrName>
                                        </p:attrNameLst>
                                      </p:cBhvr>
                                      <p:tavLst>
                                        <p:tav tm="0">
                                          <p:val>
                                            <p:strVal val="#ppt_y+.1"/>
                                          </p:val>
                                        </p:tav>
                                        <p:tav tm="100000">
                                          <p:val>
                                            <p:strVal val="#ppt_y"/>
                                          </p:val>
                                        </p:tav>
                                      </p:tavLst>
                                    </p:anim>
                                  </p:childTnLst>
                                </p:cTn>
                              </p:par>
                            </p:childTnLst>
                          </p:cTn>
                        </p:par>
                        <p:par>
                          <p:cTn id="52" fill="hold">
                            <p:stCondLst>
                              <p:cond delay="2250"/>
                            </p:stCondLst>
                            <p:childTnLst>
                              <p:par>
                                <p:cTn id="53" presetID="53" presetClass="exit" presetSubtype="32" fill="hold" grpId="1" nodeType="afterEffect">
                                  <p:stCondLst>
                                    <p:cond delay="2250"/>
                                  </p:stCondLst>
                                  <p:childTnLst>
                                    <p:anim calcmode="lin" valueType="num">
                                      <p:cBhvr>
                                        <p:cTn id="54" dur="5000"/>
                                        <p:tgtEl>
                                          <p:spTgt spid="44"/>
                                        </p:tgtEl>
                                        <p:attrNameLst>
                                          <p:attrName>ppt_w</p:attrName>
                                        </p:attrNameLst>
                                      </p:cBhvr>
                                      <p:tavLst>
                                        <p:tav tm="0">
                                          <p:val>
                                            <p:strVal val="ppt_w"/>
                                          </p:val>
                                        </p:tav>
                                        <p:tav tm="100000">
                                          <p:val>
                                            <p:fltVal val="0"/>
                                          </p:val>
                                        </p:tav>
                                      </p:tavLst>
                                    </p:anim>
                                    <p:anim calcmode="lin" valueType="num">
                                      <p:cBhvr>
                                        <p:cTn id="55" dur="5000"/>
                                        <p:tgtEl>
                                          <p:spTgt spid="44"/>
                                        </p:tgtEl>
                                        <p:attrNameLst>
                                          <p:attrName>ppt_h</p:attrName>
                                        </p:attrNameLst>
                                      </p:cBhvr>
                                      <p:tavLst>
                                        <p:tav tm="0">
                                          <p:val>
                                            <p:strVal val="ppt_h"/>
                                          </p:val>
                                        </p:tav>
                                        <p:tav tm="100000">
                                          <p:val>
                                            <p:fltVal val="0"/>
                                          </p:val>
                                        </p:tav>
                                      </p:tavLst>
                                    </p:anim>
                                    <p:animEffect transition="out" filter="fade">
                                      <p:cBhvr>
                                        <p:cTn id="56" dur="5000"/>
                                        <p:tgtEl>
                                          <p:spTgt spid="44"/>
                                        </p:tgtEl>
                                      </p:cBhvr>
                                    </p:animEffect>
                                    <p:set>
                                      <p:cBhvr>
                                        <p:cTn id="5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51"/>
                                        </p:tgtEl>
                                        <p:attrNameLst>
                                          <p:attrName>fillcolor</p:attrName>
                                        </p:attrNameLst>
                                      </p:cBhvr>
                                      <p:to>
                                        <a:srgbClr val="375623"/>
                                      </p:to>
                                    </p:animClr>
                                    <p:set>
                                      <p:cBhvr>
                                        <p:cTn id="63" dur="2000" fill="hold"/>
                                        <p:tgtEl>
                                          <p:spTgt spid="51"/>
                                        </p:tgtEl>
                                        <p:attrNameLst>
                                          <p:attrName>fill.type</p:attrName>
                                        </p:attrNameLst>
                                      </p:cBhvr>
                                      <p:to>
                                        <p:strVal val="solid"/>
                                      </p:to>
                                    </p:set>
                                    <p:set>
                                      <p:cBhvr>
                                        <p:cTn id="64" dur="2000" fill="hold"/>
                                        <p:tgtEl>
                                          <p:spTgt spid="51"/>
                                        </p:tgtEl>
                                        <p:attrNameLst>
                                          <p:attrName>fill.on</p:attrName>
                                        </p:attrNameLst>
                                      </p:cBhvr>
                                      <p:to>
                                        <p:strVal val="true"/>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anim calcmode="lin" valueType="num">
                                      <p:cBhvr>
                                        <p:cTn id="69" dur="250" fill="hold"/>
                                        <p:tgtEl>
                                          <p:spTgt spid="10"/>
                                        </p:tgtEl>
                                        <p:attrNameLst>
                                          <p:attrName>ppt_x</p:attrName>
                                        </p:attrNameLst>
                                      </p:cBhvr>
                                      <p:tavLst>
                                        <p:tav tm="0">
                                          <p:val>
                                            <p:strVal val="#ppt_x"/>
                                          </p:val>
                                        </p:tav>
                                        <p:tav tm="100000">
                                          <p:val>
                                            <p:strVal val="#ppt_x"/>
                                          </p:val>
                                        </p:tav>
                                      </p:tavLst>
                                    </p:anim>
                                    <p:anim calcmode="lin" valueType="num">
                                      <p:cBhvr>
                                        <p:cTn id="70" dur="250" fill="hold"/>
                                        <p:tgtEl>
                                          <p:spTgt spid="10"/>
                                        </p:tgtEl>
                                        <p:attrNameLst>
                                          <p:attrName>ppt_y</p:attrName>
                                        </p:attrNameLst>
                                      </p:cBhvr>
                                      <p:tavLst>
                                        <p:tav tm="0">
                                          <p:val>
                                            <p:strVal val="#ppt_y+.1"/>
                                          </p:val>
                                        </p:tav>
                                        <p:tav tm="100000">
                                          <p:val>
                                            <p:strVal val="#ppt_y"/>
                                          </p:val>
                                        </p:tav>
                                      </p:tavLst>
                                    </p:anim>
                                  </p:childTnLst>
                                </p:cTn>
                              </p:par>
                            </p:childTnLst>
                          </p:cTn>
                        </p:par>
                        <p:par>
                          <p:cTn id="71" fill="hold">
                            <p:stCondLst>
                              <p:cond delay="2250"/>
                            </p:stCondLst>
                            <p:childTnLst>
                              <p:par>
                                <p:cTn id="72" presetID="53" presetClass="exit" presetSubtype="32" fill="hold" grpId="1" nodeType="afterEffect">
                                  <p:stCondLst>
                                    <p:cond delay="2250"/>
                                  </p:stCondLst>
                                  <p:childTnLst>
                                    <p:anim calcmode="lin" valueType="num">
                                      <p:cBhvr>
                                        <p:cTn id="73" dur="5000"/>
                                        <p:tgtEl>
                                          <p:spTgt spid="10"/>
                                        </p:tgtEl>
                                        <p:attrNameLst>
                                          <p:attrName>ppt_w</p:attrName>
                                        </p:attrNameLst>
                                      </p:cBhvr>
                                      <p:tavLst>
                                        <p:tav tm="0">
                                          <p:val>
                                            <p:strVal val="ppt_w"/>
                                          </p:val>
                                        </p:tav>
                                        <p:tav tm="100000">
                                          <p:val>
                                            <p:fltVal val="0"/>
                                          </p:val>
                                        </p:tav>
                                      </p:tavLst>
                                    </p:anim>
                                    <p:anim calcmode="lin" valueType="num">
                                      <p:cBhvr>
                                        <p:cTn id="74" dur="5000"/>
                                        <p:tgtEl>
                                          <p:spTgt spid="10"/>
                                        </p:tgtEl>
                                        <p:attrNameLst>
                                          <p:attrName>ppt_h</p:attrName>
                                        </p:attrNameLst>
                                      </p:cBhvr>
                                      <p:tavLst>
                                        <p:tav tm="0">
                                          <p:val>
                                            <p:strVal val="ppt_h"/>
                                          </p:val>
                                        </p:tav>
                                        <p:tav tm="100000">
                                          <p:val>
                                            <p:fltVal val="0"/>
                                          </p:val>
                                        </p:tav>
                                      </p:tavLst>
                                    </p:anim>
                                    <p:animEffect transition="out" filter="fade">
                                      <p:cBhvr>
                                        <p:cTn id="75" dur="5000"/>
                                        <p:tgtEl>
                                          <p:spTgt spid="10"/>
                                        </p:tgtEl>
                                      </p:cBhvr>
                                    </p:animEffect>
                                    <p:set>
                                      <p:cBhvr>
                                        <p:cTn id="7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52"/>
                                        </p:tgtEl>
                                        <p:attrNameLst>
                                          <p:attrName>fillcolor</p:attrName>
                                        </p:attrNameLst>
                                      </p:cBhvr>
                                      <p:to>
                                        <a:srgbClr val="375623"/>
                                      </p:to>
                                    </p:animClr>
                                    <p:set>
                                      <p:cBhvr>
                                        <p:cTn id="82" dur="2000" fill="hold"/>
                                        <p:tgtEl>
                                          <p:spTgt spid="52"/>
                                        </p:tgtEl>
                                        <p:attrNameLst>
                                          <p:attrName>fill.type</p:attrName>
                                        </p:attrNameLst>
                                      </p:cBhvr>
                                      <p:to>
                                        <p:strVal val="solid"/>
                                      </p:to>
                                    </p:set>
                                    <p:set>
                                      <p:cBhvr>
                                        <p:cTn id="83" dur="2000" fill="hold"/>
                                        <p:tgtEl>
                                          <p:spTgt spid="52"/>
                                        </p:tgtEl>
                                        <p:attrNameLst>
                                          <p:attrName>fill.on</p:attrName>
                                        </p:attrNameLst>
                                      </p:cBhvr>
                                      <p:to>
                                        <p:strVal val="true"/>
                                      </p:to>
                                    </p:set>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53" presetClass="exit" presetSubtype="32" fill="hold" grpId="1" nodeType="afterEffect">
                                  <p:stCondLst>
                                    <p:cond delay="1000"/>
                                  </p:stCondLst>
                                  <p:childTnLst>
                                    <p:anim calcmode="lin" valueType="num">
                                      <p:cBhvr>
                                        <p:cTn id="91" dur="5000"/>
                                        <p:tgtEl>
                                          <p:spTgt spid="46"/>
                                        </p:tgtEl>
                                        <p:attrNameLst>
                                          <p:attrName>ppt_w</p:attrName>
                                        </p:attrNameLst>
                                      </p:cBhvr>
                                      <p:tavLst>
                                        <p:tav tm="0">
                                          <p:val>
                                            <p:strVal val="ppt_w"/>
                                          </p:val>
                                        </p:tav>
                                        <p:tav tm="100000">
                                          <p:val>
                                            <p:fltVal val="0"/>
                                          </p:val>
                                        </p:tav>
                                      </p:tavLst>
                                    </p:anim>
                                    <p:anim calcmode="lin" valueType="num">
                                      <p:cBhvr>
                                        <p:cTn id="92" dur="5000"/>
                                        <p:tgtEl>
                                          <p:spTgt spid="46"/>
                                        </p:tgtEl>
                                        <p:attrNameLst>
                                          <p:attrName>ppt_h</p:attrName>
                                        </p:attrNameLst>
                                      </p:cBhvr>
                                      <p:tavLst>
                                        <p:tav tm="0">
                                          <p:val>
                                            <p:strVal val="ppt_h"/>
                                          </p:val>
                                        </p:tav>
                                        <p:tav tm="100000">
                                          <p:val>
                                            <p:fltVal val="0"/>
                                          </p:val>
                                        </p:tav>
                                      </p:tavLst>
                                    </p:anim>
                                    <p:animEffect transition="out" filter="fade">
                                      <p:cBhvr>
                                        <p:cTn id="93" dur="5000"/>
                                        <p:tgtEl>
                                          <p:spTgt spid="46"/>
                                        </p:tgtEl>
                                      </p:cBhvr>
                                    </p:animEffect>
                                    <p:set>
                                      <p:cBhvr>
                                        <p:cTn id="9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09"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5.THAO TRAN. 0989457818)95+K4lPs7H94VUqPe2XwIsfPRnrXQE//QTEXxb8/8N4CNc6FpgZahzpTjFhMzSA7T/nHJa11DE8Ng2TP3iAmRczFlmslSuUNOgUeb6yRvs0="/>
          <p:cNvSpPr>
            <a:spLocks noGrp="1"/>
          </p:cNvSpPr>
          <p:nvPr>
            <p:ph type="title"/>
          </p:nvPr>
        </p:nvSpPr>
        <p:spPr>
          <a:xfrm>
            <a:off x="1533209" y="398734"/>
            <a:ext cx="8631207" cy="1325563"/>
          </a:xfrm>
        </p:spPr>
        <p:txBody>
          <a:bodyPr/>
          <a:lstStyle/>
          <a:p>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FFFF00"/>
                </a:solidFill>
                <a:latin typeface="Times New Roman" panose="02020603050405020304" pitchFamily="18" charset="0"/>
                <a:cs typeface="Times New Roman" panose="02020603050405020304" pitchFamily="18" charset="0"/>
              </a:rPr>
              <a:t>LÊ LỢI – SỰ TÍCH HỒ GƯƠM</a:t>
            </a:r>
          </a:p>
        </p:txBody>
      </p:sp>
      <p:sp>
        <p:nvSpPr>
          <p:cNvPr id="4" name="TextBox 3" descr="OPL20U25GSXzBJYl68kk8uQGfFKzs7yb1M4KJWUiLk6ZEvGF+qCIPSnY57AbBFCvTW(2023.15.95.THAO TRAN. 0989457818)95+K4lPs7H94VUqPe2XwIsfPRnrXQE//QTEXxb8/8N4CNc6FpgZahzpTjFhMzSA7T/nHJa11DE8Ng2TP3iAmRczFlmslSuUNOgUeb6yRvs0="/>
          <p:cNvSpPr txBox="1"/>
          <p:nvPr/>
        </p:nvSpPr>
        <p:spPr>
          <a:xfrm>
            <a:off x="970721" y="1897133"/>
            <a:ext cx="9987368" cy="3539430"/>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defTabSz="914377"/>
            <a:r>
              <a:rPr lang="vi-VN" sz="3200" b="1" dirty="0">
                <a:solidFill>
                  <a:schemeClr val="bg1"/>
                </a:solidFill>
                <a:latin typeface="+mj-lt"/>
              </a:rPr>
              <a:t>Lê Thái Tổ</a:t>
            </a:r>
            <a:r>
              <a:rPr lang="vi-VN" sz="3200" dirty="0">
                <a:solidFill>
                  <a:schemeClr val="bg1"/>
                </a:solidFill>
                <a:latin typeface="+mj-lt"/>
              </a:rPr>
              <a:t> </a:t>
            </a:r>
            <a:r>
              <a:rPr lang="vi-VN" sz="3200" dirty="0" smtClean="0">
                <a:solidFill>
                  <a:schemeClr val="bg1"/>
                </a:solidFill>
                <a:latin typeface="+mj-lt"/>
              </a:rPr>
              <a:t>(</a:t>
            </a:r>
            <a:r>
              <a:rPr lang="en-US" altLang="ja-JP" sz="3200" dirty="0" smtClean="0">
                <a:solidFill>
                  <a:schemeClr val="bg1"/>
                </a:solidFill>
                <a:latin typeface="+mj-lt"/>
                <a:ea typeface="ＭＳ Ｐ明朝" panose="02020600040205080304" pitchFamily="18" charset="-128"/>
              </a:rPr>
              <a:t>10 </a:t>
            </a:r>
            <a:r>
              <a:rPr lang="vi-VN" sz="3200" dirty="0">
                <a:solidFill>
                  <a:schemeClr val="bg1"/>
                </a:solidFill>
                <a:latin typeface="+mj-lt"/>
              </a:rPr>
              <a:t>tháng 9 năm 1385 – 5 tháng 10 năm 1433) tên thật là </a:t>
            </a:r>
            <a:r>
              <a:rPr lang="vi-VN" sz="3200" b="1" dirty="0">
                <a:solidFill>
                  <a:schemeClr val="bg1"/>
                </a:solidFill>
                <a:latin typeface="+mj-lt"/>
              </a:rPr>
              <a:t>Lê </a:t>
            </a:r>
            <a:r>
              <a:rPr lang="vi-VN" sz="3200" b="1" dirty="0" smtClean="0">
                <a:solidFill>
                  <a:schemeClr val="bg1"/>
                </a:solidFill>
                <a:latin typeface="+mj-lt"/>
              </a:rPr>
              <a:t>Lợi</a:t>
            </a:r>
            <a:r>
              <a:rPr lang="en-US" altLang="ja-JP" sz="3200" dirty="0" smtClean="0">
                <a:solidFill>
                  <a:schemeClr val="bg1"/>
                </a:solidFill>
                <a:latin typeface="+mj-lt"/>
                <a:ea typeface="ＭＳ Ｐ明朝" panose="02020600040205080304" pitchFamily="18" charset="-128"/>
              </a:rPr>
              <a:t>, </a:t>
            </a:r>
            <a:r>
              <a:rPr lang="vi-VN" sz="3200" dirty="0">
                <a:solidFill>
                  <a:schemeClr val="bg1"/>
                </a:solidFill>
                <a:latin typeface="+mj-lt"/>
              </a:rPr>
              <a:t>là một nhà chính trị, nhà lãnh đạo quân sự, người đã thành lập một đội quân người Việt và lãnh đạo đội quân này chiến đấu chống lại sự chiếm đóng của quân đội nhà Minh (Trung Quốc) từ năm 1418 cho đến lúc đánh đuổi hoàn toàn quân Minh ra khỏi Đại Việt vào năm 1428 sau đó xây dựng và tái thiết lại đất nước. </a:t>
            </a:r>
          </a:p>
        </p:txBody>
      </p:sp>
    </p:spTree>
    <p:extLst>
      <p:ext uri="{BB962C8B-B14F-4D97-AF65-F5344CB8AC3E}">
        <p14:creationId xmlns:p14="http://schemas.microsoft.com/office/powerpoint/2010/main" val="25912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1AEAF3-06F4-9FA3-793E-A1D15EAF08D5}"/>
                  </a:ext>
                </a:extLst>
              </p:cNvPr>
              <p:cNvSpPr txBox="1"/>
              <p:nvPr/>
            </p:nvSpPr>
            <p:spPr>
              <a:xfrm>
                <a:off x="720007" y="1586525"/>
                <a:ext cx="9222330" cy="2590068"/>
              </a:xfrm>
              <a:prstGeom prst="rect">
                <a:avLst/>
              </a:prstGeom>
              <a:noFill/>
            </p:spPr>
            <p:txBody>
              <a:bodyPr wrap="square">
                <a:spAutoFit/>
              </a:bodyPr>
              <a:lstStyle/>
              <a:p>
                <a:r>
                  <a:rPr lang="vi-VN" sz="3200" b="1" dirty="0">
                    <a:solidFill>
                      <a:srgbClr val="FFFF00"/>
                    </a:solidFill>
                    <a:latin typeface="Times New Roman" panose="02020603050405020304" pitchFamily="18" charset="0"/>
                    <a:cs typeface="Times New Roman" panose="02020603050405020304" pitchFamily="18" charset="0"/>
                  </a:rPr>
                  <a:t>Bài 2: </a:t>
                </a:r>
                <a:r>
                  <a:rPr lang="vi-VN" sz="3200" dirty="0">
                    <a:solidFill>
                      <a:schemeClr val="bg1"/>
                    </a:solidFill>
                    <a:latin typeface="Times New Roman" panose="02020603050405020304" pitchFamily="18" charset="0"/>
                    <a:cs typeface="Times New Roman" panose="02020603050405020304" pitchFamily="18" charset="0"/>
                  </a:rPr>
                  <a:t>Cho tứ giác </a:t>
                </a:r>
                <a:r>
                  <a:rPr lang="vi-VN" sz="3200" i="1" dirty="0">
                    <a:solidFill>
                      <a:schemeClr val="bg1"/>
                    </a:solidFill>
                    <a:latin typeface="Times New Roman" panose="02020603050405020304" pitchFamily="18" charset="0"/>
                    <a:cs typeface="Times New Roman" panose="02020603050405020304" pitchFamily="18" charset="0"/>
                  </a:rPr>
                  <a:t>ABCD</a:t>
                </a:r>
                <a:r>
                  <a:rPr lang="vi-VN" sz="3200" dirty="0">
                    <a:solidFill>
                      <a:schemeClr val="bg1"/>
                    </a:solidFill>
                    <a:latin typeface="Times New Roman" panose="02020603050405020304" pitchFamily="18" charset="0"/>
                    <a:cs typeface="Times New Roman" panose="02020603050405020304" pitchFamily="18" charset="0"/>
                  </a:rPr>
                  <a:t> nội tiếp đường tròn. Tính số đo các góc</a:t>
                </a:r>
                <a:r>
                  <a:rPr lang="en-US" sz="3200" dirty="0">
                    <a:solidFill>
                      <a:schemeClr val="bg1"/>
                    </a:solidFill>
                    <a:latin typeface="Times New Roman" panose="02020603050405020304" pitchFamily="18" charset="0"/>
                    <a:cs typeface="Times New Roman" panose="02020603050405020304" pitchFamily="18" charset="0"/>
                  </a:rPr>
                  <a:t> c</a:t>
                </a:r>
                <a:r>
                  <a:rPr lang="vi-VN" sz="3200" dirty="0">
                    <a:solidFill>
                      <a:schemeClr val="bg1"/>
                    </a:solidFill>
                    <a:latin typeface="Times New Roman" panose="02020603050405020304" pitchFamily="18" charset="0"/>
                    <a:cs typeface="Times New Roman" panose="02020603050405020304" pitchFamily="18" charset="0"/>
                  </a:rPr>
                  <a:t>òn </a:t>
                </a:r>
                <a:r>
                  <a:rPr lang="en-US" sz="3200" dirty="0">
                    <a:solidFill>
                      <a:schemeClr val="bg1"/>
                    </a:solidFill>
                    <a:latin typeface="Times New Roman" panose="02020603050405020304" pitchFamily="18" charset="0"/>
                    <a:cs typeface="Times New Roman" panose="02020603050405020304" pitchFamily="18" charset="0"/>
                  </a:rPr>
                  <a:t>l</a:t>
                </a:r>
                <a:r>
                  <a:rPr lang="vi-VN" sz="3200" dirty="0">
                    <a:solidFill>
                      <a:schemeClr val="bg1"/>
                    </a:solidFill>
                    <a:latin typeface="Times New Roman" panose="02020603050405020304" pitchFamily="18" charset="0"/>
                    <a:cs typeface="Times New Roman" panose="02020603050405020304" pitchFamily="18" charset="0"/>
                  </a:rPr>
                  <a:t>ại</a:t>
                </a:r>
                <a:r>
                  <a:rPr lang="en-US" sz="3200" dirty="0">
                    <a:solidFill>
                      <a:schemeClr val="bg1"/>
                    </a:solidFill>
                    <a:latin typeface="Times New Roman" panose="02020603050405020304" pitchFamily="18" charset="0"/>
                    <a:cs typeface="Times New Roman" panose="02020603050405020304" pitchFamily="18" charset="0"/>
                  </a:rPr>
                  <a:t> c</a:t>
                </a:r>
                <a:r>
                  <a:rPr lang="vi-VN" sz="3200" dirty="0">
                    <a:solidFill>
                      <a:schemeClr val="bg1"/>
                    </a:solidFill>
                    <a:latin typeface="Times New Roman" panose="02020603050405020304" pitchFamily="18" charset="0"/>
                    <a:cs typeface="Times New Roman" panose="02020603050405020304" pitchFamily="18" charset="0"/>
                  </a:rPr>
                  <a:t>ủa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a:t>
                </a:r>
              </a:p>
              <a:p>
                <a:pPr marL="514350" indent="-514350">
                  <a:buAutoNum type="alphaLcParenR"/>
                </a:pPr>
                <a14:m>
                  <m:oMath xmlns:m="http://schemas.openxmlformats.org/officeDocument/2006/math">
                    <m:acc>
                      <m:accPr>
                        <m:chr m:val="̂"/>
                        <m:ctrlPr>
                          <a:rPr lang="vi-VN" sz="3200" i="1" smtClean="0">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e>
                    </m:acc>
                    <m:r>
                      <a:rPr lang="en-US" sz="3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và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smtClean="0">
                            <a:solidFill>
                              <a:schemeClr val="bg1"/>
                            </a:solidFill>
                            <a:latin typeface="Times New Roman" panose="02020603050405020304" pitchFamily="18" charset="0"/>
                            <a:cs typeface="Times New Roman" panose="02020603050405020304" pitchFamily="18" charset="0"/>
                          </a:rPr>
                          <m:t>B</m:t>
                        </m:r>
                      </m:e>
                    </m:acc>
                    <m:r>
                      <m:rPr>
                        <m:nor/>
                      </m:rPr>
                      <a:rPr lang="en-US" sz="3200" b="0" i="0"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125</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p>
              <a:p>
                <a:pPr marL="514350" indent="-514350">
                  <a:buAutoNum type="alphaLcParenR"/>
                </a:pP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smtClean="0">
                            <a:solidFill>
                              <a:schemeClr val="bg1"/>
                            </a:solidFill>
                            <a:latin typeface="Times New Roman" panose="02020603050405020304" pitchFamily="18" charset="0"/>
                            <a:cs typeface="Times New Roman" panose="02020603050405020304" pitchFamily="18" charset="0"/>
                          </a:rPr>
                          <m:t>B</m:t>
                        </m:r>
                      </m:e>
                    </m:acc>
                    <m:r>
                      <m:rPr>
                        <m:nor/>
                      </m:rPr>
                      <a:rPr lang="en-US" sz="3200" b="0" i="0"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95</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và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smtClean="0">
                            <a:solidFill>
                              <a:schemeClr val="bg1"/>
                            </a:solidFill>
                            <a:latin typeface="Times New Roman" panose="02020603050405020304" pitchFamily="18" charset="0"/>
                            <a:cs typeface="Times New Roman" panose="02020603050405020304" pitchFamily="18" charset="0"/>
                          </a:rPr>
                          <m:t>C</m:t>
                        </m:r>
                      </m:e>
                    </m:acc>
                    <m:r>
                      <m:rPr>
                        <m:nor/>
                      </m:rPr>
                      <a:rPr lang="en-US" sz="3200" b="0" i="0" smtClean="0">
                        <a:solidFill>
                          <a:schemeClr val="bg1"/>
                        </a:solidFill>
                        <a:latin typeface="Cambria Math" panose="02040503050406030204" pitchFamily="18" charset="0"/>
                      </a:rPr>
                      <m:t> </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67</m:t>
                    </m:r>
                    <m:r>
                      <m:rPr>
                        <m:nor/>
                      </m:rPr>
                      <a:rPr lang="en-US" sz="32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4" name="TextBox 3">
                <a:extLst>
                  <a:ext uri="{FF2B5EF4-FFF2-40B4-BE49-F238E27FC236}">
                    <a16:creationId xmlns:a16="http://schemas.microsoft.com/office/drawing/2014/main" id="{271AEAF3-06F4-9FA3-793E-A1D15EAF08D5}"/>
                  </a:ext>
                </a:extLst>
              </p:cNvPr>
              <p:cNvSpPr txBox="1">
                <a:spLocks noRot="1" noChangeAspect="1" noMove="1" noResize="1" noEditPoints="1" noAdjustHandles="1" noChangeArrowheads="1" noChangeShapeType="1" noTextEdit="1"/>
              </p:cNvSpPr>
              <p:nvPr/>
            </p:nvSpPr>
            <p:spPr>
              <a:xfrm>
                <a:off x="720007" y="1586525"/>
                <a:ext cx="9222330" cy="2590068"/>
              </a:xfrm>
              <a:prstGeom prst="rect">
                <a:avLst/>
              </a:prstGeom>
              <a:blipFill>
                <a:blip r:embed="rId4"/>
                <a:stretch>
                  <a:fillRect l="-1652" t="-3294" r="-595" b="-6588"/>
                </a:stretch>
              </a:blipFill>
            </p:spPr>
            <p:txBody>
              <a:bodyPr/>
              <a:lstStyle/>
              <a:p>
                <a:r>
                  <a:rPr lang="vi-VN">
                    <a:noFill/>
                  </a:rPr>
                  <a:t> </a:t>
                </a:r>
              </a:p>
            </p:txBody>
          </p:sp>
        </mc:Fallback>
      </mc:AlternateContent>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9F3D239-E5A7-D1ED-A86B-AFB4A5182D4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20349" r="20345" b="-4"/>
          <a:stretch/>
        </p:blipFill>
        <p:spPr>
          <a:xfrm>
            <a:off x="10111409" y="55497"/>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D847FC5-B03B-E60F-E912-FCBAD98889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492" y="396876"/>
            <a:ext cx="1561730" cy="1561730"/>
          </a:xfrm>
          <a:prstGeom prst="rect">
            <a:avLst/>
          </a:prstGeom>
        </p:spPr>
      </p:pic>
      <p:sp>
        <p:nvSpPr>
          <p:cNvPr id="12" name="TextBox 11">
            <a:extLst>
              <a:ext uri="{FF2B5EF4-FFF2-40B4-BE49-F238E27FC236}">
                <a16:creationId xmlns:a16="http://schemas.microsoft.com/office/drawing/2014/main" id="{25DD8700-C823-AAAE-1EAE-213B11EF526F}"/>
              </a:ext>
            </a:extLst>
          </p:cNvPr>
          <p:cNvSpPr txBox="1"/>
          <p:nvPr/>
        </p:nvSpPr>
        <p:spPr>
          <a:xfrm>
            <a:off x="720006" y="654521"/>
            <a:ext cx="9470913" cy="584775"/>
          </a:xfrm>
          <a:prstGeom prst="rect">
            <a:avLst/>
          </a:prstGeom>
          <a:noFill/>
        </p:spPr>
        <p:txBody>
          <a:bodyPr wrap="square">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Nữa lớp làm ý a, nữa lớp làm ý b trong </a:t>
            </a:r>
            <a:r>
              <a:rPr lang="en-US" sz="3200" dirty="0" err="1">
                <a:solidFill>
                  <a:schemeClr val="bg1"/>
                </a:solidFill>
                <a:latin typeface="Times New Roman" panose="02020603050405020304" pitchFamily="18" charset="0"/>
                <a:cs typeface="Times New Roman" panose="02020603050405020304" pitchFamily="18" charset="0"/>
              </a:rPr>
              <a:t>thời</a:t>
            </a:r>
            <a:r>
              <a:rPr lang="en-US" sz="3200" dirty="0">
                <a:solidFill>
                  <a:schemeClr val="bg1"/>
                </a:solidFill>
                <a:latin typeface="Times New Roman" panose="02020603050405020304" pitchFamily="18" charset="0"/>
                <a:cs typeface="Times New Roman" panose="02020603050405020304" pitchFamily="18" charset="0"/>
              </a:rPr>
              <a:t> gian 5 </a:t>
            </a:r>
            <a:r>
              <a:rPr lang="en-US" sz="3200" dirty="0" err="1">
                <a:solidFill>
                  <a:schemeClr val="bg1"/>
                </a:solidFill>
                <a:latin typeface="Times New Roman" panose="02020603050405020304" pitchFamily="18" charset="0"/>
                <a:cs typeface="Times New Roman" panose="02020603050405020304" pitchFamily="18" charset="0"/>
              </a:rPr>
              <a:t>phút</a:t>
            </a:r>
            <a:r>
              <a:rPr lang="en-US" sz="3200" dirty="0">
                <a:solidFill>
                  <a:schemeClr val="bg1"/>
                </a:solidFill>
                <a:latin typeface="+mj-lt"/>
                <a:cs typeface="Times New Roman" panose="02020603050405020304" pitchFamily="18" charset="0"/>
              </a:rPr>
              <a:t>.</a:t>
            </a:r>
            <a:r>
              <a:rPr lang="en-US" sz="3200" dirty="0">
                <a:solidFill>
                  <a:schemeClr val="bg1"/>
                </a:solidFill>
                <a:latin typeface="+mj-lt"/>
              </a:rPr>
              <a:t> </a:t>
            </a:r>
            <a:r>
              <a:rPr lang="vi-VN" sz="3200" dirty="0">
                <a:latin typeface="+mj-lt"/>
              </a:rPr>
              <a:t> </a:t>
            </a:r>
          </a:p>
        </p:txBody>
      </p:sp>
      <p:pic>
        <p:nvPicPr>
          <p:cNvPr id="13" name="5 Min Countdown Flip Clock Timer _ Simple Beeps 🌸🔔" descr="OPL20U25GSXzBJYl68kk8uQGfFKzs7yb1M4KJWUiLk6ZEvGF+qCIPSnY57AbBFCvTW(2023.15.95.THAO TRAN. 0989457818)95+K4lPs7H94VUqPe2XwIsfPRnrXQE//QTEXxb8/8N4CNc6FpgZahzpTjFhMzSA7T/nHJa11DE8Ng2TP3iAmRczFlmslSuUNOgUeb6yRvs0=">
            <a:hlinkClick r:id="" action="ppaction://media"/>
            <a:extLst>
              <a:ext uri="{FF2B5EF4-FFF2-40B4-BE49-F238E27FC236}">
                <a16:creationId xmlns:a16="http://schemas.microsoft.com/office/drawing/2014/main" id="{1BE4F02B-EF0A-06D2-9E30-9A272B38DB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8346" t="23204" r="17339" b="22177"/>
          <a:stretch/>
        </p:blipFill>
        <p:spPr>
          <a:xfrm>
            <a:off x="9773264" y="2383169"/>
            <a:ext cx="2418736" cy="1155431"/>
          </a:xfrm>
          <a:prstGeom prst="rect">
            <a:avLst/>
          </a:prstGeom>
        </p:spPr>
      </p:pic>
    </p:spTree>
    <p:extLst>
      <p:ext uri="{BB962C8B-B14F-4D97-AF65-F5344CB8AC3E}">
        <p14:creationId xmlns:p14="http://schemas.microsoft.com/office/powerpoint/2010/main" val="36452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3"/>
                </p:tgtEl>
              </p:cMediaNode>
            </p:video>
          </p:childTnLst>
        </p:cTn>
      </p:par>
    </p:tnLst>
    <p:bldLst>
      <p:bldP spid="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7F0BDD-7FEA-6798-F025-2D10EE883446}"/>
              </a:ext>
            </a:extLst>
          </p:cNvPr>
          <p:cNvSpPr txBox="1"/>
          <p:nvPr/>
        </p:nvSpPr>
        <p:spPr>
          <a:xfrm>
            <a:off x="334263" y="524518"/>
            <a:ext cx="11523475" cy="954107"/>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p>
          <a:p>
            <a:r>
              <a:rPr lang="vi-VN" sz="2800" dirty="0">
                <a:solidFill>
                  <a:schemeClr val="bg1"/>
                </a:solidFill>
                <a:latin typeface="Times New Roman" panose="02020603050405020304" pitchFamily="18" charset="0"/>
                <a:cs typeface="Times New Roman" panose="02020603050405020304" pitchFamily="18" charset="0"/>
              </a:rPr>
              <a:t>Tứ giác </a:t>
            </a:r>
            <a:r>
              <a:rPr lang="vi-VN" sz="2800" i="1" dirty="0">
                <a:solidFill>
                  <a:schemeClr val="bg1"/>
                </a:solidFill>
                <a:latin typeface="Times New Roman" panose="02020603050405020304" pitchFamily="18" charset="0"/>
                <a:cs typeface="Times New Roman" panose="02020603050405020304" pitchFamily="18" charset="0"/>
              </a:rPr>
              <a:t>ABCD</a:t>
            </a:r>
            <a:r>
              <a:rPr lang="vi-VN" sz="2800" dirty="0">
                <a:solidFill>
                  <a:schemeClr val="bg1"/>
                </a:solidFill>
                <a:latin typeface="Times New Roman" panose="02020603050405020304" pitchFamily="18" charset="0"/>
                <a:cs typeface="Times New Roman" panose="02020603050405020304" pitchFamily="18" charset="0"/>
              </a:rPr>
              <a:t> nội tiếp đường tròn. Theo tính chất của tứ giác nội tiếp ta có. </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F63B91-E4B4-2995-822F-75AA851758C4}"/>
                  </a:ext>
                </a:extLst>
              </p:cNvPr>
              <p:cNvSpPr txBox="1"/>
              <p:nvPr/>
            </p:nvSpPr>
            <p:spPr>
              <a:xfrm>
                <a:off x="118107" y="1802399"/>
                <a:ext cx="2988945" cy="1431354"/>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latin typeface="+mj-lt"/>
                        <a:ea typeface="Times New Roman" panose="02020603050405020304" pitchFamily="18" charset="0"/>
                        <a:cs typeface="Times New Roman" panose="020206030504050203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m:rPr>
                        <m:nor/>
                      </m:rPr>
                      <a:rPr lang="en-US" sz="2800" b="0" i="0" smtClean="0">
                        <a:solidFill>
                          <a:schemeClr val="bg1"/>
                        </a:solidFill>
                        <a:latin typeface="+mj-lt"/>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m:t>
                          </m:r>
                        </m:e>
                      </m:acc>
                      <m:r>
                        <m:rPr>
                          <m:nor/>
                        </m:rPr>
                        <a:rPr lang="en-US" sz="2800" b="0" i="0" smtClean="0">
                          <a:solidFill>
                            <a:schemeClr val="bg1"/>
                          </a:solidFill>
                          <a:latin typeface="+mj-lt"/>
                        </a:rPr>
                        <m:t> </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3F63B91-E4B4-2995-822F-75AA851758C4}"/>
                  </a:ext>
                </a:extLst>
              </p:cNvPr>
              <p:cNvSpPr txBox="1">
                <a:spLocks noRot="1" noChangeAspect="1" noMove="1" noResize="1" noEditPoints="1" noAdjustHandles="1" noChangeArrowheads="1" noChangeShapeType="1" noTextEdit="1"/>
              </p:cNvSpPr>
              <p:nvPr/>
            </p:nvSpPr>
            <p:spPr>
              <a:xfrm>
                <a:off x="118107" y="1802399"/>
                <a:ext cx="2988945" cy="1431354"/>
              </a:xfrm>
              <a:prstGeom prst="rect">
                <a:avLst/>
              </a:prstGeom>
              <a:blipFill>
                <a:blip r:embed="rId2"/>
                <a:stretch>
                  <a:fillRect l="-4073" t="-3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CF2F95-E30E-681B-0AD4-62EBD2EAB947}"/>
                  </a:ext>
                </a:extLst>
              </p:cNvPr>
              <p:cNvSpPr txBox="1"/>
              <p:nvPr/>
            </p:nvSpPr>
            <p:spPr>
              <a:xfrm>
                <a:off x="118106" y="3628712"/>
                <a:ext cx="2988945" cy="1415003"/>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CCF2F95-E30E-681B-0AD4-62EBD2EAB947}"/>
                  </a:ext>
                </a:extLst>
              </p:cNvPr>
              <p:cNvSpPr txBox="1">
                <a:spLocks noRot="1" noChangeAspect="1" noMove="1" noResize="1" noEditPoints="1" noAdjustHandles="1" noChangeArrowheads="1" noChangeShapeType="1" noTextEdit="1"/>
              </p:cNvSpPr>
              <p:nvPr/>
            </p:nvSpPr>
            <p:spPr>
              <a:xfrm>
                <a:off x="118106" y="3628712"/>
                <a:ext cx="2988945" cy="1415003"/>
              </a:xfrm>
              <a:prstGeom prst="rect">
                <a:avLst/>
              </a:prstGeom>
              <a:blipFill>
                <a:blip r:embed="rId3"/>
                <a:stretch>
                  <a:fillRect l="-4073" t="-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00CD6A-A9B2-BB62-BF20-64D492ABE02E}"/>
                  </a:ext>
                </a:extLst>
              </p:cNvPr>
              <p:cNvSpPr txBox="1"/>
              <p:nvPr/>
            </p:nvSpPr>
            <p:spPr>
              <a:xfrm>
                <a:off x="6096000" y="3391889"/>
                <a:ext cx="2988945" cy="1415003"/>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85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800CD6A-A9B2-BB62-BF20-64D492ABE02E}"/>
                  </a:ext>
                </a:extLst>
              </p:cNvPr>
              <p:cNvSpPr txBox="1">
                <a:spLocks noRot="1" noChangeAspect="1" noMove="1" noResize="1" noEditPoints="1" noAdjustHandles="1" noChangeArrowheads="1" noChangeShapeType="1" noTextEdit="1"/>
              </p:cNvSpPr>
              <p:nvPr/>
            </p:nvSpPr>
            <p:spPr>
              <a:xfrm>
                <a:off x="6096000" y="3391889"/>
                <a:ext cx="2988945" cy="1415003"/>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73945D-13B0-0FFF-B0D3-BC6E01EA5D23}"/>
                  </a:ext>
                </a:extLst>
              </p:cNvPr>
              <p:cNvSpPr txBox="1"/>
              <p:nvPr/>
            </p:nvSpPr>
            <p:spPr>
              <a:xfrm>
                <a:off x="6335163" y="1802399"/>
                <a:ext cx="2988945" cy="1431354"/>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113</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F73945D-13B0-0FFF-B0D3-BC6E01EA5D23}"/>
                  </a:ext>
                </a:extLst>
              </p:cNvPr>
              <p:cNvSpPr txBox="1">
                <a:spLocks noRot="1" noChangeAspect="1" noMove="1" noResize="1" noEditPoints="1" noAdjustHandles="1" noChangeArrowheads="1" noChangeShapeType="1" noTextEdit="1"/>
              </p:cNvSpPr>
              <p:nvPr/>
            </p:nvSpPr>
            <p:spPr>
              <a:xfrm>
                <a:off x="6335163" y="1802399"/>
                <a:ext cx="2988945" cy="1431354"/>
              </a:xfrm>
              <a:prstGeom prst="rect">
                <a:avLst/>
              </a:prstGeom>
              <a:blipFill>
                <a:blip r:embed="rId5"/>
                <a:stretch>
                  <a:fillRect l="-4073" t="-3419"/>
                </a:stretch>
              </a:blipFill>
            </p:spPr>
            <p:txBody>
              <a:bodyPr/>
              <a:lstStyle/>
              <a:p>
                <a:r>
                  <a:rPr lang="vi-VN">
                    <a:noFill/>
                  </a:rPr>
                  <a:t> </a:t>
                </a:r>
              </a:p>
            </p:txBody>
          </p:sp>
        </mc:Fallback>
      </mc:AlternateContent>
    </p:spTree>
    <p:extLst>
      <p:ext uri="{BB962C8B-B14F-4D97-AF65-F5344CB8AC3E}">
        <p14:creationId xmlns:p14="http://schemas.microsoft.com/office/powerpoint/2010/main" val="22678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a:solidFill>
                  <a:srgbClr val="FFFF00"/>
                </a:solidFill>
                <a:latin typeface="Times New Roman" panose="02020603050405020304" pitchFamily="18" charset="0"/>
                <a:cs typeface="Times New Roman" panose="02020603050405020304" pitchFamily="18" charset="0"/>
              </a:rPr>
              <a:t>VẬN DỤNG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D4CF27-42E7-6762-0825-3641392651EE}"/>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hoi dong">
            <a:hlinkClick r:id="" action="ppaction://media"/>
            <a:extLst>
              <a:ext uri="{FF2B5EF4-FFF2-40B4-BE49-F238E27FC236}">
                <a16:creationId xmlns:a16="http://schemas.microsoft.com/office/drawing/2014/main" id="{75857DFF-4E14-6E44-985F-E0F51E4EE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703" y="306958"/>
            <a:ext cx="11100593" cy="6244083"/>
          </a:xfrm>
          <a:prstGeom prst="rect">
            <a:avLst/>
          </a:prstGeom>
        </p:spPr>
      </p:pic>
      <p:sp>
        <p:nvSpPr>
          <p:cNvPr id="4" name="Thought Bubble: Cloud 3">
            <a:extLst>
              <a:ext uri="{FF2B5EF4-FFF2-40B4-BE49-F238E27FC236}">
                <a16:creationId xmlns:a16="http://schemas.microsoft.com/office/drawing/2014/main" id="{A958E7CD-BCA5-7979-B575-07FEFDF09373}"/>
              </a:ext>
            </a:extLst>
          </p:cNvPr>
          <p:cNvSpPr/>
          <p:nvPr/>
        </p:nvSpPr>
        <p:spPr>
          <a:xfrm>
            <a:off x="2431532" y="1568316"/>
            <a:ext cx="6964259" cy="3308484"/>
          </a:xfrm>
          <a:prstGeom prst="cloud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2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5287767" y="-1066585"/>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258237" y="1006584"/>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67789" y="2322501"/>
            <a:ext cx="7279639" cy="3046988"/>
          </a:xfrm>
          <a:prstGeom prst="rect">
            <a:avLst/>
          </a:prstGeom>
          <a:noFill/>
        </p:spPr>
        <p:txBody>
          <a:bodyPr wrap="square" rtlCol="0">
            <a:spAutoFit/>
          </a:bodyPr>
          <a:lstStyle/>
          <a:p>
            <a:pPr marL="285750" indent="-285750">
              <a:lnSpc>
                <a:spcPct val="150000"/>
              </a:lnSpc>
              <a:buFontTx/>
              <a:buChar char="-"/>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Xem lại nội dung của tiết học hôm nay </a:t>
            </a:r>
          </a:p>
          <a:p>
            <a:pPr>
              <a:lnSpc>
                <a:spcPct val="150000"/>
              </a:lnSpc>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 xem trước mục III.</a:t>
            </a:r>
          </a:p>
          <a:p>
            <a:pPr marL="285750" indent="-285750">
              <a:lnSpc>
                <a:spcPct val="150000"/>
              </a:lnSpc>
              <a:buFontTx/>
              <a:buChar char="-"/>
            </a:pP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Làm bài tập </a:t>
            </a:r>
            <a:r>
              <a:rPr lang="pt-BR"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2(c, d); </a:t>
            </a:r>
            <a: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SGK trang 78.</a:t>
            </a:r>
            <a:endPar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50000"/>
              </a:lnSpc>
              <a:buFontTx/>
              <a:buChar char="-"/>
            </a:pPr>
            <a:r>
              <a:rPr lang="vi-VN" sz="3200" dirty="0">
                <a:solidFill>
                  <a:schemeClr val="bg1"/>
                </a:solidFill>
                <a:latin typeface="Times New Roman" panose="02020603050405020304" pitchFamily="18" charset="0"/>
                <a:cs typeface="Times New Roman" panose="02020603050405020304" pitchFamily="18" charset="0"/>
              </a:rPr>
              <a:t>Thiết kế logo của </a:t>
            </a:r>
            <a:r>
              <a:rPr lang="en-US" sz="3200" dirty="0" err="1">
                <a:solidFill>
                  <a:schemeClr val="bg1"/>
                </a:solidFill>
                <a:latin typeface="Times New Roman" panose="02020603050405020304" pitchFamily="18" charset="0"/>
                <a:cs typeface="Times New Roman" panose="02020603050405020304" pitchFamily="18" charset="0"/>
              </a:rPr>
              <a:t>lớp</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endParaRPr lang="en-US" sz="3200" dirty="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hoi dong">
            <a:hlinkClick r:id="" action="ppaction://media"/>
            <a:extLst>
              <a:ext uri="{FF2B5EF4-FFF2-40B4-BE49-F238E27FC236}">
                <a16:creationId xmlns:a16="http://schemas.microsoft.com/office/drawing/2014/main" id="{75857DFF-4E14-6E44-985F-E0F51E4EE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5703" y="306958"/>
            <a:ext cx="11100593" cy="6244083"/>
          </a:xfrm>
          <a:prstGeom prst="rect">
            <a:avLst/>
          </a:prstGeom>
        </p:spPr>
      </p:pic>
      <p:sp>
        <p:nvSpPr>
          <p:cNvPr id="3" name="Speech Bubble: Oval 2">
            <a:extLst>
              <a:ext uri="{FF2B5EF4-FFF2-40B4-BE49-F238E27FC236}">
                <a16:creationId xmlns:a16="http://schemas.microsoft.com/office/drawing/2014/main" id="{484FC63C-13DC-FEF6-3222-FB5BA29CEF6B}"/>
              </a:ext>
            </a:extLst>
          </p:cNvPr>
          <p:cNvSpPr/>
          <p:nvPr/>
        </p:nvSpPr>
        <p:spPr>
          <a:xfrm>
            <a:off x="5509921" y="730642"/>
            <a:ext cx="5499653" cy="2927837"/>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Em có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xét</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vê</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vị trí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các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đỉnh</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của</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tứ</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giác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so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với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đường</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tròn</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5" name="Oval 4">
            <a:extLst>
              <a:ext uri="{FF2B5EF4-FFF2-40B4-BE49-F238E27FC236}">
                <a16:creationId xmlns:a16="http://schemas.microsoft.com/office/drawing/2014/main" id="{391E9275-8190-1407-75E3-6FF01A9346D7}"/>
              </a:ext>
            </a:extLst>
          </p:cNvPr>
          <p:cNvSpPr/>
          <p:nvPr/>
        </p:nvSpPr>
        <p:spPr>
          <a:xfrm>
            <a:off x="1401129" y="466018"/>
            <a:ext cx="3472070" cy="29278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Các em xem video và trả</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lời</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4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3" grpId="0" animBg="1"/>
      <p:bldP spid="3" grpId="1"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186654" y="1402424"/>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1)</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flipV="1">
            <a:off x="6096000" y="3131889"/>
            <a:ext cx="4567703" cy="97731"/>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896710" y="1536143"/>
            <a:ext cx="4437749" cy="523220"/>
          </a:xfrm>
          <a:prstGeom prst="rect">
            <a:avLst/>
          </a:prstGeom>
          <a:noFill/>
        </p:spPr>
        <p:txBody>
          <a:bodyPr wrap="square" rtlCol="0">
            <a:spAutoFit/>
          </a:bodyPr>
          <a:lstStyle/>
          <a:p>
            <a:pPr algn="just"/>
            <a:r>
              <a:rPr lang="pt-BR" sz="2800" dirty="0">
                <a:solidFill>
                  <a:srgbClr val="FFFF00"/>
                </a:solidFill>
                <a:latin typeface="Times New Roman" panose="02020603050405020304" pitchFamily="18" charset="0"/>
                <a:cs typeface="Times New Roman" panose="02020603050405020304" pitchFamily="18" charset="0"/>
              </a:rPr>
              <a:t>Xem video và trả lời câu hỏi</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3671451" cy="553998"/>
          </a:xfrm>
          <a:prstGeom prst="rect">
            <a:avLst/>
          </a:prstGeom>
        </p:spPr>
        <p:txBody>
          <a:bodyPr wrap="square">
            <a:spAutoFit/>
          </a:bodyPr>
          <a:lstStyle/>
          <a:p>
            <a:pPr lvl="0"/>
            <a:r>
              <a:rPr lang="en-US" sz="3000" dirty="0" err="1">
                <a:solidFill>
                  <a:srgbClr val="FFFF00"/>
                </a:solidFill>
                <a:latin typeface="Times New Roman" panose="02020603050405020304" pitchFamily="18" charset="0"/>
                <a:cs typeface="Times New Roman" panose="02020603050405020304" pitchFamily="18" charset="0"/>
              </a:rPr>
              <a:t>Hình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thành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kiến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thức</a:t>
            </a:r>
            <a:r>
              <a:rPr lang="en-US" sz="3000" dirty="0">
                <a:solidFill>
                  <a:srgbClr val="FFFF00"/>
                </a:solidFill>
                <a:latin typeface="Times New Roman" panose="02020603050405020304" pitchFamily="18" charset="0"/>
                <a:cs typeface="Times New Roman" panose="02020603050405020304" pitchFamily="18" charset="0"/>
              </a:rPr>
              <a:t>: </a:t>
            </a: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9" name="Equation" r:id="rId4" imgW="914400" imgH="233280" progId="Equation.DSMT4">
                  <p:embed/>
                </p:oleObj>
              </mc:Choice>
              <mc:Fallback>
                <p:oleObj name="Equation" r:id="rId4" imgW="914400" imgH="233280" progId="Equation.DSMT4">
                  <p:embed/>
                  <p:pic>
                    <p:nvPicPr>
                      <p:cNvPr id="0" name=""/>
                      <p:cNvPicPr/>
                      <p:nvPr/>
                    </p:nvPicPr>
                    <p:blipFill>
                      <a:blip r:embed="rId5"/>
                      <a:stretch>
                        <a:fillRect/>
                      </a:stretch>
                    </p:blipFill>
                    <p:spPr>
                      <a:xfrm>
                        <a:off x="4394200" y="2362200"/>
                        <a:ext cx="914400" cy="233363"/>
                      </a:xfrm>
                      <a:prstGeom prst="rect">
                        <a:avLst/>
                      </a:prstGeom>
                    </p:spPr>
                  </p:pic>
                </p:oleObj>
              </mc:Fallback>
            </mc:AlternateContent>
          </a:graphicData>
        </a:graphic>
      </p:graphicFrame>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67D023D-5367-3F18-35BF-326E858D0957}"/>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811814"/>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3134143" cy="101122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rPr>
              <a:t> </a:t>
            </a:r>
            <a:r>
              <a:rPr lang="en-US" sz="3200" dirty="0">
                <a:solidFill>
                  <a:schemeClr val="bg1"/>
                </a:solidFill>
                <a:latin typeface="Times New Roman" panose="02020603050405020304" pitchFamily="18" charset="0"/>
              </a:rPr>
              <a:t>I. </a:t>
            </a:r>
            <a:r>
              <a:rPr lang="en-US" sz="3200" dirty="0" err="1">
                <a:solidFill>
                  <a:schemeClr val="bg1"/>
                </a:solidFill>
                <a:latin typeface="Times New Roman" panose="02020603050405020304" pitchFamily="18" charset="0"/>
              </a:rPr>
              <a:t>Định</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nghĩa</a:t>
            </a:r>
            <a:endParaRPr lang="en-US" sz="3200" dirty="0">
              <a:solidFill>
                <a:schemeClr val="bg1"/>
              </a:solidFill>
              <a:latin typeface="Times New Roman" panose="02020603050405020304" pitchFamily="18" charset="0"/>
            </a:endParaRPr>
          </a:p>
          <a:p>
            <a:pPr algn="just"/>
            <a:r>
              <a:rPr lang="en-US" sz="3200" dirty="0">
                <a:solidFill>
                  <a:schemeClr val="bg1"/>
                </a:solidFill>
                <a:latin typeface="Times New Roman" panose="02020603050405020304" pitchFamily="18" charset="0"/>
              </a:rPr>
              <a:t>II. </a:t>
            </a:r>
            <a:r>
              <a:rPr lang="en-US" sz="3200" dirty="0" err="1">
                <a:solidFill>
                  <a:schemeClr val="bg1"/>
                </a:solidFill>
                <a:latin typeface="Times New Roman" panose="02020603050405020304" pitchFamily="18" charset="0"/>
              </a:rPr>
              <a:t>Tính</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chất</a:t>
            </a:r>
            <a:endParaRPr lang="en-US" sz="3200" dirty="0">
              <a:solidFill>
                <a:schemeClr val="bg1"/>
              </a:solidFill>
            </a:endParaRP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7783965-FC2F-DACC-5811-31459F9EA3D5}"/>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205408" y="942073"/>
            <a:ext cx="3478695"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FF00"/>
                </a:solidFill>
                <a:latin typeface="Times New Roman" panose="02020603050405020304" pitchFamily="18" charset="0"/>
                <a:cs typeface="Times New Roman" panose="02020603050405020304" pitchFamily="18" charset="0"/>
              </a:rPr>
              <a:t> I. ĐỊNH NGHĨA</a:t>
            </a: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7783965-FC2F-DACC-5811-31459F9EA3D5}"/>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pic>
        <p:nvPicPr>
          <p:cNvPr id="10" name="Picture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A5F9200-E507-C1B7-2062-20CD9829BBF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6012" r="14448" b="2"/>
          <a:stretch/>
        </p:blipFill>
        <p:spPr>
          <a:xfrm>
            <a:off x="10737598" y="223339"/>
            <a:ext cx="1391057" cy="15851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FA80F18-FB72-1374-24B2-D9F8F25804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667925" y="366054"/>
            <a:ext cx="1318666" cy="1318666"/>
          </a:xfrm>
          <a:prstGeom prst="rect">
            <a:avLst/>
          </a:prstGeom>
        </p:spPr>
      </p:pic>
      <p:sp>
        <p:nvSpPr>
          <p:cNvPr id="12" name="TextBox 11">
            <a:extLst>
              <a:ext uri="{FF2B5EF4-FFF2-40B4-BE49-F238E27FC236}">
                <a16:creationId xmlns:a16="http://schemas.microsoft.com/office/drawing/2014/main" id="{29FFC41B-A8B4-2C44-214E-3F5D7B718457}"/>
              </a:ext>
            </a:extLst>
          </p:cNvPr>
          <p:cNvSpPr txBox="1"/>
          <p:nvPr/>
        </p:nvSpPr>
        <p:spPr>
          <a:xfrm>
            <a:off x="445661" y="1628286"/>
            <a:ext cx="7711572" cy="1569660"/>
          </a:xfrm>
          <a:prstGeom prst="rect">
            <a:avLst/>
          </a:prstGeom>
          <a:noFill/>
        </p:spPr>
        <p:txBody>
          <a:bodyPr wrap="square">
            <a:spAutoFit/>
          </a:bodyPr>
          <a:lstStyle/>
          <a:p>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bốn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thuộc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gọi</a:t>
            </a:r>
            <a:r>
              <a:rPr lang="en-US" sz="3200" dirty="0">
                <a:solidFill>
                  <a:schemeClr val="bg1"/>
                </a:solidFill>
                <a:latin typeface="Times New Roman" panose="02020603050405020304" pitchFamily="18" charset="0"/>
                <a:cs typeface="Times New Roman" panose="02020603050405020304" pitchFamily="18" charset="0"/>
              </a:rPr>
              <a:t> là </a:t>
            </a:r>
            <a:r>
              <a:rPr lang="en-US" sz="3200" i="1" dirty="0" err="1">
                <a:solidFill>
                  <a:schemeClr val="bg1"/>
                </a:solidFill>
                <a:latin typeface="Times New Roman" panose="02020603050405020304" pitchFamily="18" charset="0"/>
                <a:cs typeface="Times New Roman" panose="02020603050405020304" pitchFamily="18" charset="0"/>
              </a:rPr>
              <a:t>tư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giác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nội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(hay </a:t>
            </a:r>
            <a:r>
              <a:rPr lang="en-US" sz="3200" dirty="0" err="1">
                <a:solidFill>
                  <a:schemeClr val="bg1"/>
                </a:solidFill>
                <a:latin typeface="Times New Roman" panose="02020603050405020304" pitchFamily="18" charset="0"/>
                <a:cs typeface="Times New Roman" panose="02020603050405020304" pitchFamily="18" charset="0"/>
              </a:rPr>
              <a:t>còn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gọi</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endParaRPr lang="vi-VN" sz="3200" i="1" dirty="0">
              <a:solidFill>
                <a:schemeClr val="bg1"/>
              </a:solidFill>
            </a:endParaRPr>
          </a:p>
        </p:txBody>
      </p:sp>
      <p:sp>
        <p:nvSpPr>
          <p:cNvPr id="13" name="TextBox 12">
            <a:extLst>
              <a:ext uri="{FF2B5EF4-FFF2-40B4-BE49-F238E27FC236}">
                <a16:creationId xmlns:a16="http://schemas.microsoft.com/office/drawing/2014/main" id="{128C1747-F9BD-FBFC-3278-F4FA84A5EF8E}"/>
              </a:ext>
            </a:extLst>
          </p:cNvPr>
          <p:cNvSpPr txBox="1"/>
          <p:nvPr/>
        </p:nvSpPr>
        <p:spPr>
          <a:xfrm>
            <a:off x="445661" y="3473891"/>
            <a:ext cx="7711572" cy="2062103"/>
          </a:xfrm>
          <a:prstGeom prst="rect">
            <a:avLst/>
          </a:prstGeom>
          <a:noFill/>
        </p:spPr>
        <p:txBody>
          <a:bodyPr wrap="square">
            <a:spAutoFit/>
          </a:bodyPr>
          <a:lstStyle/>
          <a:p>
            <a:r>
              <a:rPr lang="en-US" sz="3200" i="1" dirty="0">
                <a:solidFill>
                  <a:srgbClr val="FFFF00"/>
                </a:solidFill>
                <a:latin typeface="Times New Roman" panose="02020603050405020304" pitchFamily="18" charset="0"/>
                <a:cs typeface="Times New Roman" panose="02020603050405020304" pitchFamily="18" charset="0"/>
              </a:rPr>
              <a:t>Chú ý: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i="1" dirty="0" err="1">
                <a:solidFill>
                  <a:schemeClr val="bg1"/>
                </a:solidFill>
                <a:latin typeface="Times New Roman" panose="02020603050405020304" pitchFamily="18" charset="0"/>
                <a:cs typeface="Times New Roman" panose="02020603050405020304" pitchFamily="18" charset="0"/>
              </a:rPr>
              <a:t>Hình</a:t>
            </a:r>
            <a:r>
              <a:rPr lang="en-US" sz="3200" i="1" dirty="0">
                <a:solidFill>
                  <a:schemeClr val="bg1"/>
                </a:solidFill>
                <a:latin typeface="Times New Roman" panose="02020603050405020304" pitchFamily="18" charset="0"/>
                <a:cs typeface="Times New Roman" panose="02020603050405020304" pitchFamily="18" charset="0"/>
              </a:rPr>
              <a:t> 20</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gọi</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endParaRPr lang="vi-VN" sz="3200" i="1" dirty="0">
              <a:solidFill>
                <a:schemeClr val="bg1"/>
              </a:solidFill>
            </a:endParaRPr>
          </a:p>
        </p:txBody>
      </p:sp>
      <p:sp>
        <p:nvSpPr>
          <p:cNvPr id="15" name="TextBox 14">
            <a:extLst>
              <a:ext uri="{FF2B5EF4-FFF2-40B4-BE49-F238E27FC236}">
                <a16:creationId xmlns:a16="http://schemas.microsoft.com/office/drawing/2014/main" id="{D0950078-BFAB-4968-F2D1-406467867952}"/>
              </a:ext>
            </a:extLst>
          </p:cNvPr>
          <p:cNvSpPr txBox="1"/>
          <p:nvPr/>
        </p:nvSpPr>
        <p:spPr>
          <a:xfrm>
            <a:off x="8397485" y="4825062"/>
            <a:ext cx="1342863" cy="523220"/>
          </a:xfrm>
          <a:prstGeom prst="rect">
            <a:avLst/>
          </a:prstGeom>
          <a:noFill/>
        </p:spPr>
        <p:txBody>
          <a:bodyPr wrap="square">
            <a:spAutoFit/>
          </a:bodyPr>
          <a:lstStyle/>
          <a:p>
            <a:r>
              <a:rPr lang="en-US" sz="2800" i="1" dirty="0" err="1">
                <a:solidFill>
                  <a:schemeClr val="bg1"/>
                </a:solidFill>
                <a:latin typeface="Times New Roman" panose="02020603050405020304" pitchFamily="18" charset="0"/>
                <a:cs typeface="Times New Roman" panose="02020603050405020304" pitchFamily="18" charset="0"/>
              </a:rPr>
              <a:t>Hình</a:t>
            </a:r>
            <a:r>
              <a:rPr lang="en-US" sz="2800" i="1" dirty="0">
                <a:solidFill>
                  <a:schemeClr val="bg1"/>
                </a:solidFill>
                <a:latin typeface="Times New Roman" panose="02020603050405020304" pitchFamily="18" charset="0"/>
                <a:cs typeface="Times New Roman" panose="02020603050405020304" pitchFamily="18" charset="0"/>
              </a:rPr>
              <a:t> 20</a:t>
            </a:r>
            <a:endParaRPr lang="vi-VN" sz="2800" dirty="0"/>
          </a:p>
        </p:txBody>
      </p:sp>
      <p:grpSp>
        <p:nvGrpSpPr>
          <p:cNvPr id="5" name="Group 4">
            <a:extLst>
              <a:ext uri="{FF2B5EF4-FFF2-40B4-BE49-F238E27FC236}">
                <a16:creationId xmlns:a16="http://schemas.microsoft.com/office/drawing/2014/main" id="{3CE4CEC6-4427-1134-9D2E-38B9AF59DC84}"/>
              </a:ext>
            </a:extLst>
          </p:cNvPr>
          <p:cNvGrpSpPr/>
          <p:nvPr/>
        </p:nvGrpSpPr>
        <p:grpSpPr>
          <a:xfrm>
            <a:off x="591435" y="1681178"/>
            <a:ext cx="11205277" cy="1264648"/>
            <a:chOff x="591435" y="1681178"/>
            <a:chExt cx="11205277" cy="1264648"/>
          </a:xfrm>
        </p:grpSpPr>
        <p:sp>
          <p:nvSpPr>
            <p:cNvPr id="4" name="TextBox 3">
              <a:extLst>
                <a:ext uri="{FF2B5EF4-FFF2-40B4-BE49-F238E27FC236}">
                  <a16:creationId xmlns:a16="http://schemas.microsoft.com/office/drawing/2014/main" id="{D6922AC8-F7EC-CB56-7831-8C3B21F6FFCB}"/>
                </a:ext>
              </a:extLst>
            </p:cNvPr>
            <p:cNvSpPr txBox="1"/>
            <p:nvPr/>
          </p:nvSpPr>
          <p:spPr>
            <a:xfrm>
              <a:off x="685913" y="1868608"/>
              <a:ext cx="11110799" cy="1077218"/>
            </a:xfrm>
            <a:prstGeom prst="rect">
              <a:avLst/>
            </a:prstGeom>
            <a:noFill/>
          </p:spPr>
          <p:txBody>
            <a:bodyPr wrap="square">
              <a:spAutoFit/>
            </a:bodyPr>
            <a:lstStyle/>
            <a:p>
              <a:r>
                <a:rPr lang="vi-VN" sz="3200" b="1" dirty="0">
                  <a:solidFill>
                    <a:srgbClr val="FFFF00"/>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Quan sát </a:t>
              </a:r>
              <a:r>
                <a:rPr lang="vi-VN" sz="3200" i="1" dirty="0">
                  <a:solidFill>
                    <a:schemeClr val="bg1"/>
                  </a:solidFill>
                  <a:latin typeface="Times New Roman" panose="02020603050405020304" pitchFamily="18" charset="0"/>
                  <a:cs typeface="Times New Roman" panose="02020603050405020304" pitchFamily="18" charset="0"/>
                </a:rPr>
                <a:t>Hình 20 </a:t>
              </a:r>
              <a:r>
                <a:rPr lang="vi-VN" sz="3200" dirty="0">
                  <a:solidFill>
                    <a:schemeClr val="bg1"/>
                  </a:solidFill>
                  <a:latin typeface="Times New Roman" panose="02020603050405020304" pitchFamily="18" charset="0"/>
                  <a:cs typeface="Times New Roman" panose="02020603050405020304" pitchFamily="18" charset="0"/>
                </a:rPr>
                <a:t>và cho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biết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của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thuộc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a:t>
              </a:r>
              <a:r>
                <a:rPr lang="en-US" sz="3200" dirty="0">
                  <a:solidFill>
                    <a:schemeClr val="bg1"/>
                  </a:solidFill>
                  <a:latin typeface="Times New Roman" panose="02020603050405020304" pitchFamily="18" charset="0"/>
                  <a:cs typeface="Times New Roman" panose="02020603050405020304" pitchFamily="18" charset="0"/>
                </a:rPr>
                <a:t> hay </a:t>
              </a:r>
              <a:r>
                <a:rPr lang="en-US" sz="3200" dirty="0" err="1">
                  <a:solidFill>
                    <a:schemeClr val="bg1"/>
                  </a:solidFill>
                  <a:latin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cs typeface="Times New Roman" panose="02020603050405020304" pitchFamily="18" charset="0"/>
                </a:rPr>
                <a:t>?</a:t>
              </a:r>
              <a:endParaRPr lang="vi-VN" sz="3200" b="1" i="1" dirty="0"/>
            </a:p>
          </p:txBody>
        </p:sp>
        <p:pic>
          <p:nvPicPr>
            <p:cNvPr id="3" name="Picture 2">
              <a:extLst>
                <a:ext uri="{FF2B5EF4-FFF2-40B4-BE49-F238E27FC236}">
                  <a16:creationId xmlns:a16="http://schemas.microsoft.com/office/drawing/2014/main" id="{4D93FECE-7919-85FF-C4B3-7710DBFC401E}"/>
                </a:ext>
              </a:extLst>
            </p:cNvPr>
            <p:cNvPicPr>
              <a:picLocks noChangeAspect="1"/>
            </p:cNvPicPr>
            <p:nvPr/>
          </p:nvPicPr>
          <p:blipFill>
            <a:blip r:embed="rId5"/>
            <a:stretch>
              <a:fillRect/>
            </a:stretch>
          </p:blipFill>
          <p:spPr>
            <a:xfrm>
              <a:off x="591435" y="1681178"/>
              <a:ext cx="1091591" cy="554324"/>
            </a:xfrm>
            <a:prstGeom prst="rect">
              <a:avLst/>
            </a:prstGeom>
          </p:spPr>
        </p:pic>
      </p:grpSp>
      <p:pic>
        <p:nvPicPr>
          <p:cNvPr id="7" name="Picture 6">
            <a:extLst>
              <a:ext uri="{FF2B5EF4-FFF2-40B4-BE49-F238E27FC236}">
                <a16:creationId xmlns:a16="http://schemas.microsoft.com/office/drawing/2014/main" id="{C00DF7D3-F472-F094-1804-E0B6A7D34512}"/>
              </a:ext>
            </a:extLst>
          </p:cNvPr>
          <p:cNvPicPr>
            <a:picLocks noChangeAspect="1"/>
          </p:cNvPicPr>
          <p:nvPr/>
        </p:nvPicPr>
        <p:blipFill>
          <a:blip r:embed="rId6"/>
          <a:stretch>
            <a:fillRect/>
          </a:stretch>
        </p:blipFill>
        <p:spPr>
          <a:xfrm>
            <a:off x="7933438" y="1995315"/>
            <a:ext cx="2804160" cy="2727960"/>
          </a:xfrm>
          <a:prstGeom prst="rect">
            <a:avLst/>
          </a:prstGeom>
        </p:spPr>
      </p:pic>
    </p:spTree>
    <p:extLst>
      <p:ext uri="{BB962C8B-B14F-4D97-AF65-F5344CB8AC3E}">
        <p14:creationId xmlns:p14="http://schemas.microsoft.com/office/powerpoint/2010/main" val="29067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C13078-21F9-15ED-AAAF-7BBD4127057A}"/>
              </a:ext>
            </a:extLst>
          </p:cNvPr>
          <p:cNvSpPr txBox="1"/>
          <p:nvPr/>
        </p:nvSpPr>
        <p:spPr>
          <a:xfrm>
            <a:off x="246878" y="739189"/>
            <a:ext cx="7711572" cy="1569660"/>
          </a:xfrm>
          <a:prstGeom prst="rect">
            <a:avLst/>
          </a:prstGeom>
          <a:noFill/>
        </p:spPr>
        <p:txBody>
          <a:bodyPr wrap="square">
            <a:spAutoFit/>
          </a:bodyPr>
          <a:lstStyle/>
          <a:p>
            <a:r>
              <a:rPr lang="en-US" sz="3200" i="1" dirty="0">
                <a:solidFill>
                  <a:srgbClr val="FFFF00"/>
                </a:solidFill>
                <a:latin typeface="Times New Roman" panose="02020603050405020304" pitchFamily="18" charset="0"/>
                <a:cs typeface="Times New Roman" panose="02020603050405020304" pitchFamily="18" charset="0"/>
              </a:rPr>
              <a:t>Ví dụ 1. </a:t>
            </a:r>
            <a:r>
              <a:rPr lang="en-US" sz="3200" dirty="0">
                <a:solidFill>
                  <a:schemeClr val="bg1"/>
                </a:solidFill>
                <a:latin typeface="Times New Roman" panose="02020603050405020304" pitchFamily="18" charset="0"/>
                <a:cs typeface="Times New Roman" panose="02020603050405020304" pitchFamily="18" charset="0"/>
              </a:rPr>
              <a:t>Trong </a:t>
            </a:r>
            <a:r>
              <a:rPr lang="en-US" sz="3200" i="1" dirty="0" err="1">
                <a:solidFill>
                  <a:schemeClr val="bg1"/>
                </a:solidFill>
                <a:latin typeface="Times New Roman" panose="02020603050405020304" pitchFamily="18" charset="0"/>
                <a:cs typeface="Times New Roman" panose="02020603050405020304" pitchFamily="18" charset="0"/>
              </a:rPr>
              <a:t>Hình</a:t>
            </a:r>
            <a:r>
              <a:rPr lang="en-US" sz="3200" i="1" dirty="0">
                <a:solidFill>
                  <a:schemeClr val="bg1"/>
                </a:solidFill>
                <a:latin typeface="Times New Roman" panose="02020603050405020304" pitchFamily="18" charset="0"/>
                <a:cs typeface="Times New Roman" panose="02020603050405020304" pitchFamily="18" charset="0"/>
              </a:rPr>
              <a:t> 21a, 21b</a:t>
            </a:r>
            <a:r>
              <a:rPr lang="en-US" sz="3200" dirty="0">
                <a:solidFill>
                  <a:schemeClr val="bg1"/>
                </a:solidFill>
                <a:latin typeface="Times New Roman" panose="02020603050405020304" pitchFamily="18" charset="0"/>
                <a:cs typeface="Times New Roman" panose="02020603050405020304" pitchFamily="18" charset="0"/>
              </a:rPr>
              <a:t>, ở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nào</a:t>
            </a:r>
            <a:r>
              <a:rPr lang="en-US" sz="3200" dirty="0">
                <a:solidFill>
                  <a:schemeClr val="bg1"/>
                </a:solidFill>
                <a:latin typeface="Times New Roman" panose="02020603050405020304" pitchFamily="18" charset="0"/>
                <a:cs typeface="Times New Roman" panose="02020603050405020304" pitchFamily="18" charset="0"/>
              </a:rPr>
              <a:t> ta có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là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(O)? </a:t>
            </a:r>
            <a:r>
              <a:rPr lang="en-US" sz="3200" dirty="0">
                <a:solidFill>
                  <a:schemeClr val="bg1"/>
                </a:solidFill>
                <a:latin typeface="Times New Roman" panose="02020603050405020304" pitchFamily="18" charset="0"/>
                <a:cs typeface="Times New Roman" panose="02020603050405020304" pitchFamily="18" charset="0"/>
              </a:rPr>
              <a:t>Vì </a:t>
            </a:r>
            <a:r>
              <a:rPr lang="en-US" sz="3200" dirty="0" err="1">
                <a:solidFill>
                  <a:schemeClr val="bg1"/>
                </a:solidFill>
                <a:latin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endParaRPr>
          </a:p>
        </p:txBody>
      </p:sp>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D48AF1-C57D-835E-0355-D88D54E315B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6012" r="14448" b="2"/>
          <a:stretch/>
        </p:blipFill>
        <p:spPr>
          <a:xfrm>
            <a:off x="10737598" y="223339"/>
            <a:ext cx="1391057" cy="15851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48B61EA-9C46-8785-83B4-64A3C5CAE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667925" y="366054"/>
            <a:ext cx="1318666" cy="1318666"/>
          </a:xfrm>
          <a:prstGeom prst="rect">
            <a:avLst/>
          </a:prstGeom>
        </p:spPr>
      </p:pic>
      <p:sp>
        <p:nvSpPr>
          <p:cNvPr id="27" name="TextBox 26">
            <a:extLst>
              <a:ext uri="{FF2B5EF4-FFF2-40B4-BE49-F238E27FC236}">
                <a16:creationId xmlns:a16="http://schemas.microsoft.com/office/drawing/2014/main" id="{D9F5D7D4-E6A7-E04F-3B68-9E88076E94D0}"/>
              </a:ext>
            </a:extLst>
          </p:cNvPr>
          <p:cNvSpPr txBox="1"/>
          <p:nvPr/>
        </p:nvSpPr>
        <p:spPr>
          <a:xfrm>
            <a:off x="246878" y="2308849"/>
            <a:ext cx="6986435" cy="3385542"/>
          </a:xfrm>
          <a:prstGeom prst="rect">
            <a:avLst/>
          </a:prstGeom>
          <a:noFill/>
        </p:spPr>
        <p:txBody>
          <a:bodyPr wrap="square">
            <a:spAutoFit/>
          </a:bodyPr>
          <a:lstStyle/>
          <a:p>
            <a:r>
              <a:rPr lang="en-US" sz="3200" i="1" dirty="0" err="1">
                <a:solidFill>
                  <a:srgbClr val="FFFF00"/>
                </a:solidFill>
                <a:latin typeface="Times New Roman" panose="02020603050405020304" pitchFamily="18" charset="0"/>
                <a:cs typeface="Times New Roman" panose="02020603050405020304" pitchFamily="18" charset="0"/>
              </a:rPr>
              <a:t>Giải</a:t>
            </a:r>
            <a:r>
              <a:rPr lang="en-US" sz="3200" i="1" dirty="0">
                <a:solidFill>
                  <a:srgbClr val="FFFF00"/>
                </a:solidFill>
                <a:latin typeface="Times New Roman" panose="02020603050405020304" pitchFamily="18" charset="0"/>
                <a:cs typeface="Times New Roman" panose="02020603050405020304" pitchFamily="18" charset="0"/>
              </a:rPr>
              <a:t>.</a:t>
            </a:r>
          </a:p>
          <a:p>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Ở </a:t>
            </a:r>
            <a:r>
              <a:rPr lang="fr-FR" altLang="vi-VN"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21a </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 </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  </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 nó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cả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bốn</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2800" dirty="0">
              <a:solidFill>
                <a:schemeClr val="bg1"/>
              </a:solidFill>
              <a:latin typeface="Times New Roman" panose="02020603050405020304" pitchFamily="18" charset="0"/>
              <a:cs typeface="Times New Roman" panose="02020603050405020304" pitchFamily="18" charset="0"/>
            </a:endParaRPr>
          </a:p>
          <a:p>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Ở </a:t>
            </a:r>
            <a:r>
              <a:rPr lang="fr-FR" altLang="vi-VN"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21b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  </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 nó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fr-FR" alt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fr-FR" altLang="vi-VN" sz="2800" dirty="0">
              <a:solidFill>
                <a:schemeClr val="bg1"/>
              </a:solidFill>
              <a:latin typeface="Times New Roman" panose="02020603050405020304" pitchFamily="18" charset="0"/>
              <a:cs typeface="Times New Roman" panose="02020603050405020304" pitchFamily="18" charset="0"/>
            </a:endParaRPr>
          </a:p>
          <a:p>
            <a:endParaRPr lang="fr-FR" altLang="vi-VN" sz="1400" dirty="0">
              <a:solidFill>
                <a:schemeClr val="bg1"/>
              </a:solidFill>
              <a:latin typeface="Arial" panose="020B0604020202020204" pitchFamily="34" charset="0"/>
            </a:endParaRPr>
          </a:p>
        </p:txBody>
      </p:sp>
      <p:pic>
        <p:nvPicPr>
          <p:cNvPr id="6" name="Picture 5">
            <a:extLst>
              <a:ext uri="{FF2B5EF4-FFF2-40B4-BE49-F238E27FC236}">
                <a16:creationId xmlns:a16="http://schemas.microsoft.com/office/drawing/2014/main" id="{56597610-5FE2-357E-1E3B-7EAA85CEDE1E}"/>
              </a:ext>
            </a:extLst>
          </p:cNvPr>
          <p:cNvPicPr>
            <a:picLocks noChangeAspect="1"/>
          </p:cNvPicPr>
          <p:nvPr/>
        </p:nvPicPr>
        <p:blipFill>
          <a:blip r:embed="rId5"/>
          <a:stretch>
            <a:fillRect/>
          </a:stretch>
        </p:blipFill>
        <p:spPr>
          <a:xfrm>
            <a:off x="7571114" y="893064"/>
            <a:ext cx="2621280" cy="2535936"/>
          </a:xfrm>
          <a:prstGeom prst="rect">
            <a:avLst/>
          </a:prstGeom>
        </p:spPr>
      </p:pic>
      <p:pic>
        <p:nvPicPr>
          <p:cNvPr id="8" name="Picture 7">
            <a:extLst>
              <a:ext uri="{FF2B5EF4-FFF2-40B4-BE49-F238E27FC236}">
                <a16:creationId xmlns:a16="http://schemas.microsoft.com/office/drawing/2014/main" id="{559793FB-A64E-8AE1-E919-7EADFC346FC2}"/>
              </a:ext>
            </a:extLst>
          </p:cNvPr>
          <p:cNvPicPr>
            <a:picLocks noChangeAspect="1"/>
          </p:cNvPicPr>
          <p:nvPr/>
        </p:nvPicPr>
        <p:blipFill>
          <a:blip r:embed="rId6"/>
          <a:stretch>
            <a:fillRect/>
          </a:stretch>
        </p:blipFill>
        <p:spPr>
          <a:xfrm>
            <a:off x="7629904" y="3188559"/>
            <a:ext cx="2545080" cy="3069336"/>
          </a:xfrm>
          <a:prstGeom prst="rect">
            <a:avLst/>
          </a:prstGeom>
        </p:spPr>
      </p:pic>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fade">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fade">
                                      <p:cBhvr>
                                        <p:cTn id="36"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C05CC8-FE7A-A7F7-D830-DFB040966046}"/>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6012" r="14448" b="2"/>
          <a:stretch/>
        </p:blipFill>
        <p:spPr>
          <a:xfrm>
            <a:off x="10737598" y="223339"/>
            <a:ext cx="1391057" cy="15851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F520D0-330E-589B-2CA4-02D12B2C8B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667925" y="366054"/>
            <a:ext cx="1318666" cy="1318666"/>
          </a:xfrm>
          <a:prstGeom prst="rect">
            <a:avLst/>
          </a:prstGeom>
        </p:spPr>
      </p:pic>
      <p:pic>
        <p:nvPicPr>
          <p:cNvPr id="8" name="cách vẽ tứ giác nội tiếp đường tròn">
            <a:hlinkClick r:id="" action="ppaction://media"/>
            <a:extLst>
              <a:ext uri="{FF2B5EF4-FFF2-40B4-BE49-F238E27FC236}">
                <a16:creationId xmlns:a16="http://schemas.microsoft.com/office/drawing/2014/main" id="{51898552-E147-C531-36A0-E22226F0A36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43902" y="320343"/>
            <a:ext cx="11113134" cy="5927005"/>
          </a:xfrm>
          <a:prstGeom prst="rect">
            <a:avLst/>
          </a:prstGeom>
        </p:spPr>
      </p:pic>
      <p:grpSp>
        <p:nvGrpSpPr>
          <p:cNvPr id="3" name="Group 2">
            <a:extLst>
              <a:ext uri="{FF2B5EF4-FFF2-40B4-BE49-F238E27FC236}">
                <a16:creationId xmlns:a16="http://schemas.microsoft.com/office/drawing/2014/main" id="{8B306C88-3B3E-7F4F-32A8-BFAD024A28A6}"/>
              </a:ext>
            </a:extLst>
          </p:cNvPr>
          <p:cNvGrpSpPr/>
          <p:nvPr/>
        </p:nvGrpSpPr>
        <p:grpSpPr>
          <a:xfrm>
            <a:off x="534964" y="587216"/>
            <a:ext cx="9990898" cy="2252308"/>
            <a:chOff x="534964" y="587216"/>
            <a:chExt cx="9990898" cy="2252308"/>
          </a:xfrm>
        </p:grpSpPr>
        <p:sp>
          <p:nvSpPr>
            <p:cNvPr id="4" name="TextBox 3">
              <a:extLst>
                <a:ext uri="{FF2B5EF4-FFF2-40B4-BE49-F238E27FC236}">
                  <a16:creationId xmlns:a16="http://schemas.microsoft.com/office/drawing/2014/main" id="{4DC29287-F52C-01BD-8828-9BF763699700}"/>
                </a:ext>
              </a:extLst>
            </p:cNvPr>
            <p:cNvSpPr txBox="1"/>
            <p:nvPr/>
          </p:nvSpPr>
          <p:spPr>
            <a:xfrm>
              <a:off x="534964" y="777421"/>
              <a:ext cx="9990898" cy="2062103"/>
            </a:xfrm>
            <a:prstGeom prst="rect">
              <a:avLst/>
            </a:prstGeom>
            <a:noFill/>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Dùng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compa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theo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bước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Vẽ </a:t>
              </a:r>
              <a:r>
                <a:rPr lang="en-US" sz="3200" dirty="0" err="1">
                  <a:solidFill>
                    <a:schemeClr val="bg1"/>
                  </a:solidFill>
                  <a:latin typeface="Times New Roman" panose="02020603050405020304" pitchFamily="18" charset="0"/>
                  <a:cs typeface="Times New Roman" panose="02020603050405020304" pitchFamily="18" charset="0"/>
                </a:rPr>
                <a:t>một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Vẽ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bốn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thuộc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a:t>
              </a:r>
              <a:endParaRPr lang="vi-VN" sz="3200" dirty="0">
                <a:solidFill>
                  <a:schemeClr val="bg1"/>
                </a:solidFill>
              </a:endParaRPr>
            </a:p>
          </p:txBody>
        </p:sp>
        <p:pic>
          <p:nvPicPr>
            <p:cNvPr id="2" name="Picture 1">
              <a:extLst>
                <a:ext uri="{FF2B5EF4-FFF2-40B4-BE49-F238E27FC236}">
                  <a16:creationId xmlns:a16="http://schemas.microsoft.com/office/drawing/2014/main" id="{3216AB66-700A-C684-8F5C-A992AC6D9596}"/>
                </a:ext>
              </a:extLst>
            </p:cNvPr>
            <p:cNvPicPr>
              <a:picLocks noChangeAspect="1"/>
            </p:cNvPicPr>
            <p:nvPr/>
          </p:nvPicPr>
          <p:blipFill>
            <a:blip r:embed="rId9"/>
            <a:stretch>
              <a:fillRect/>
            </a:stretch>
          </p:blipFill>
          <p:spPr>
            <a:xfrm>
              <a:off x="650428" y="587216"/>
              <a:ext cx="580952" cy="619048"/>
            </a:xfrm>
            <a:prstGeom prst="rect">
              <a:avLst/>
            </a:prstGeom>
          </p:spPr>
        </p:pic>
      </p:grpSp>
    </p:spTree>
    <p:extLst>
      <p:ext uri="{BB962C8B-B14F-4D97-AF65-F5344CB8AC3E}">
        <p14:creationId xmlns:p14="http://schemas.microsoft.com/office/powerpoint/2010/main" val="314083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6432</TotalTime>
  <Words>1225</Words>
  <Application>Microsoft Office PowerPoint</Application>
  <PresentationFormat>Widescreen</PresentationFormat>
  <Paragraphs>184</Paragraphs>
  <Slides>29</Slides>
  <Notes>10</Notes>
  <HiddenSlides>0</HiddenSlides>
  <MMClips>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0" baseType="lpstr">
      <vt:lpstr>Arial Unicode MS</vt:lpstr>
      <vt:lpstr>Agency FB</vt:lpstr>
      <vt:lpstr>Aharoni</vt:lpstr>
      <vt:lpstr>Arial</vt:lpstr>
      <vt:lpstr>Calibri</vt:lpstr>
      <vt:lpstr>Calibri Light</vt:lpstr>
      <vt:lpstr>Cambria Math</vt:lpstr>
      <vt:lpstr>ＭＳ Ｐ明朝</vt:lpstr>
      <vt:lpstr>Times New Roman</vt:lpstr>
      <vt:lpstr>1_Office Theme</vt:lpstr>
      <vt:lpstr>Equation</vt:lpstr>
      <vt:lpstr>PowerPoint Presentation</vt:lpstr>
      <vt:lpstr>PowerPoint Presentation</vt:lpstr>
      <vt:lpstr>PowerPoint Presentation</vt:lpstr>
      <vt:lpstr>BÀI 2. TỨ GIÁC NỘI TIẾP</vt:lpstr>
      <vt:lpstr>BÀI 2. TỨ GIÁC NỘI TIẾP</vt:lpstr>
      <vt:lpstr>BÀI 2. TỨ GIÁC NỘI TIẾP</vt:lpstr>
      <vt:lpstr>BÀI 2. TỨ GIÁC NỘI TIẾP</vt:lpstr>
      <vt:lpstr>PowerPoint Presentation</vt:lpstr>
      <vt:lpstr>PowerPoint Presentation</vt:lpstr>
      <vt:lpstr>BÀI 2. TỨ GIÁC NỘI TIẾP</vt:lpstr>
      <vt:lpstr>PowerPoint Presentation</vt:lpstr>
      <vt:lpstr>PowerPoint Presentation</vt:lpstr>
      <vt:lpstr>PowerPoint Presentation</vt:lpstr>
      <vt:lpstr>PowerPoint Presentation</vt:lpstr>
      <vt:lpstr> LUYỆN TẬP</vt:lpstr>
      <vt:lpstr>PowerPoint Presentation</vt:lpstr>
      <vt:lpstr>CÁCH CHƠI</vt:lpstr>
      <vt:lpstr>PowerPoint Presentation</vt:lpstr>
      <vt:lpstr>PowerPoint Presentation</vt:lpstr>
      <vt:lpstr>PowerPoint Presentation</vt:lpstr>
      <vt:lpstr>PowerPoint Presentation</vt:lpstr>
      <vt:lpstr>PowerPoint Presentation</vt:lpstr>
      <vt:lpstr>   LÊ LỢI – SỰ TÍCH HỒ GƯƠM</vt:lpstr>
      <vt:lpstr>PowerPoint Presentation</vt:lpstr>
      <vt:lpstr>PowerPoint Presentation</vt:lpstr>
      <vt:lpstr> VẬN DỤNG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MyPC</cp:lastModifiedBy>
  <cp:revision>528</cp:revision>
  <dcterms:created xsi:type="dcterms:W3CDTF">2022-08-03T11:07:12Z</dcterms:created>
  <dcterms:modified xsi:type="dcterms:W3CDTF">2025-02-27T14:46:12Z</dcterms:modified>
</cp:coreProperties>
</file>