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7"/>
  </p:notesMasterIdLst>
  <p:sldIdLst>
    <p:sldId id="570" r:id="rId3"/>
    <p:sldId id="368" r:id="rId4"/>
    <p:sldId id="384" r:id="rId5"/>
    <p:sldId id="591" r:id="rId6"/>
    <p:sldId id="257" r:id="rId7"/>
    <p:sldId id="263" r:id="rId8"/>
    <p:sldId id="264" r:id="rId9"/>
    <p:sldId id="266" r:id="rId10"/>
    <p:sldId id="573" r:id="rId11"/>
    <p:sldId id="636" r:id="rId12"/>
    <p:sldId id="637" r:id="rId13"/>
    <p:sldId id="638" r:id="rId14"/>
    <p:sldId id="639" r:id="rId15"/>
    <p:sldId id="640" r:id="rId16"/>
    <p:sldId id="635" r:id="rId17"/>
    <p:sldId id="641" r:id="rId18"/>
    <p:sldId id="622" r:id="rId19"/>
    <p:sldId id="594" r:id="rId20"/>
    <p:sldId id="628" r:id="rId21"/>
    <p:sldId id="629" r:id="rId22"/>
    <p:sldId id="633" r:id="rId23"/>
    <p:sldId id="579" r:id="rId24"/>
    <p:sldId id="630" r:id="rId25"/>
    <p:sldId id="381" r:id="rId26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19B9352-CB17-F1C5-EDB0-B066D74697FE}" name="anhc2hongky@gmail.com" initials="" userId="a06d268ec51af262" providerId="Windows Live"/>
  <p188:author id="{13F3A873-5E73-AF47-5168-60E826C34ABE}" name="Administrator" initials="A" userId="Administrator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CC00CC"/>
    <a:srgbClr val="FFFF00"/>
    <a:srgbClr val="DDDDDD"/>
    <a:srgbClr val="FF4FFF"/>
    <a:srgbClr val="0000CC"/>
    <a:srgbClr val="FF93FF"/>
    <a:srgbClr val="FFECAF"/>
    <a:srgbClr val="7F7F7F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06" autoAdjust="0"/>
    <p:restoredTop sz="85790" autoAdjust="0"/>
  </p:normalViewPr>
  <p:slideViewPr>
    <p:cSldViewPr snapToGrid="0">
      <p:cViewPr varScale="1">
        <p:scale>
          <a:sx n="63" d="100"/>
          <a:sy n="63" d="100"/>
        </p:scale>
        <p:origin x="1044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42" Type="http://schemas.microsoft.com/office/2018/10/relationships/authors" Target="author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D7292D-5B6E-4748-BD46-8839EDC60379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768A89-F29B-44A5-93B5-548F33E525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5223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B979B6-8E7C-4E90-8C9D-F537DFD708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30110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Bấm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biểu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tượng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hộp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quà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sau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HS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trả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lời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Bấm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hộp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quà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này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trở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slide 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món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</a:t>
            </a: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viên</a:t>
            </a:r>
            <a:r>
              <a:rPr lang="en-US" dirty="0"/>
              <a:t> </a:t>
            </a:r>
            <a:r>
              <a:rPr lang="en-US" dirty="0" err="1"/>
              <a:t>dạy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thay</a:t>
            </a:r>
            <a:r>
              <a:rPr lang="en-US" dirty="0"/>
              <a:t> </a:t>
            </a:r>
            <a:r>
              <a:rPr lang="en-US" dirty="0" err="1"/>
              <a:t>đổi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768A89-F29B-44A5-93B5-548F33E5250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4336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món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</a:t>
            </a: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viên</a:t>
            </a:r>
            <a:r>
              <a:rPr lang="en-US" dirty="0"/>
              <a:t> </a:t>
            </a:r>
            <a:r>
              <a:rPr lang="en-US" dirty="0" err="1"/>
              <a:t>dạy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thay</a:t>
            </a:r>
            <a:r>
              <a:rPr lang="en-US" dirty="0"/>
              <a:t> </a:t>
            </a:r>
            <a:r>
              <a:rPr lang="en-US" dirty="0" err="1"/>
              <a:t>đổi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768A89-F29B-44A5-93B5-548F33E5250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9347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món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</a:t>
            </a: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viên</a:t>
            </a:r>
            <a:r>
              <a:rPr lang="en-US" dirty="0"/>
              <a:t> </a:t>
            </a:r>
            <a:r>
              <a:rPr lang="en-US" dirty="0" err="1"/>
              <a:t>dạy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thay</a:t>
            </a:r>
            <a:r>
              <a:rPr lang="en-US" dirty="0"/>
              <a:t> </a:t>
            </a:r>
            <a:r>
              <a:rPr lang="en-US" dirty="0" err="1"/>
              <a:t>đổi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768A89-F29B-44A5-93B5-548F33E5250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5644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món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</a:t>
            </a: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viên</a:t>
            </a:r>
            <a:r>
              <a:rPr lang="en-US" dirty="0"/>
              <a:t> </a:t>
            </a:r>
            <a:r>
              <a:rPr lang="en-US" dirty="0" err="1"/>
              <a:t>dạy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thay</a:t>
            </a:r>
            <a:r>
              <a:rPr lang="en-US" dirty="0"/>
              <a:t> </a:t>
            </a:r>
            <a:r>
              <a:rPr lang="en-US" dirty="0" err="1"/>
              <a:t>đổi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768A89-F29B-44A5-93B5-548F33E5250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6749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15000"/>
              </a:lnSpc>
            </a:pPr>
            <a:r>
              <a:rPr lang="en-US" sz="1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- </a:t>
            </a:r>
            <a:r>
              <a:rPr lang="en-US" sz="1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GV</a:t>
            </a:r>
            <a:r>
              <a:rPr lang="en-US" sz="1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chiếu</a:t>
            </a:r>
            <a:r>
              <a:rPr lang="en-US" sz="1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nội</a:t>
            </a:r>
            <a:r>
              <a:rPr lang="en-US" sz="1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dung </a:t>
            </a:r>
            <a:r>
              <a:rPr lang="en-US" sz="1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bài</a:t>
            </a:r>
            <a:r>
              <a:rPr lang="en-US" sz="1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1(</a:t>
            </a:r>
            <a:r>
              <a:rPr lang="en-US" sz="1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HĐ4</a:t>
            </a:r>
            <a:r>
              <a:rPr lang="en-US" sz="1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+ </a:t>
            </a:r>
            <a:r>
              <a:rPr lang="en-US" sz="1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HĐ7</a:t>
            </a:r>
            <a:r>
              <a:rPr lang="en-US" sz="1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).</a:t>
            </a:r>
            <a:endParaRPr lang="en-US" sz="1800" dirty="0">
              <a:effectLst/>
              <a:latin typeface="Times New Roman" panose="02020603050405020304" pitchFamily="18" charset="0"/>
              <a:ea typeface="Yu Mincho" panose="02020400000000000000" pitchFamily="18" charset="-128"/>
            </a:endParaRPr>
          </a:p>
          <a:p>
            <a:pPr algn="just">
              <a:lnSpc>
                <a:spcPct val="115000"/>
              </a:lnSpc>
            </a:pPr>
            <a:r>
              <a:rPr lang="en-US" sz="1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- </a:t>
            </a:r>
            <a:r>
              <a:rPr lang="en-US" sz="1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GV</a:t>
            </a:r>
            <a:r>
              <a:rPr lang="en-US" sz="1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yêu</a:t>
            </a:r>
            <a:r>
              <a:rPr lang="en-US" sz="1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cầu</a:t>
            </a:r>
            <a:r>
              <a:rPr lang="en-US" sz="1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HS </a:t>
            </a:r>
            <a:r>
              <a:rPr lang="en-US" sz="1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thảo</a:t>
            </a:r>
            <a:r>
              <a:rPr lang="en-US" sz="1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luận</a:t>
            </a:r>
            <a:r>
              <a:rPr lang="en-US" sz="1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cặp</a:t>
            </a:r>
            <a:r>
              <a:rPr lang="en-US" sz="1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đôi</a:t>
            </a:r>
            <a:r>
              <a:rPr lang="en-US" sz="1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3 </a:t>
            </a:r>
            <a:r>
              <a:rPr lang="en-US" sz="1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phút</a:t>
            </a:r>
            <a:r>
              <a:rPr lang="en-US" sz="1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thực</a:t>
            </a:r>
            <a:r>
              <a:rPr lang="en-US" sz="1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hiện</a:t>
            </a:r>
            <a:r>
              <a:rPr lang="en-US" sz="1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yêu</a:t>
            </a:r>
            <a:r>
              <a:rPr lang="en-US" sz="1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cầu</a:t>
            </a:r>
            <a:r>
              <a:rPr lang="en-US" sz="1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Times New Roman" panose="02020603050405020304" pitchFamily="18" charset="0"/>
              <a:ea typeface="Yu Mincho" panose="02020400000000000000" pitchFamily="18" charset="-128"/>
            </a:endParaRPr>
          </a:p>
          <a:p>
            <a:pPr algn="just">
              <a:lnSpc>
                <a:spcPct val="115000"/>
              </a:lnSpc>
            </a:pPr>
            <a:r>
              <a:rPr lang="en-US" sz="1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- </a:t>
            </a:r>
            <a:r>
              <a:rPr lang="en-US" sz="1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GV</a:t>
            </a:r>
            <a:r>
              <a:rPr lang="en-US" sz="1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yêu</a:t>
            </a:r>
            <a:r>
              <a:rPr lang="en-US" sz="1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cầu</a:t>
            </a:r>
            <a:r>
              <a:rPr lang="en-US" sz="1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HS </a:t>
            </a:r>
            <a:r>
              <a:rPr lang="en-US" sz="1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trả</a:t>
            </a:r>
            <a:r>
              <a:rPr lang="en-US" sz="1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lời</a:t>
            </a:r>
            <a:r>
              <a:rPr lang="en-US" sz="1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cá</a:t>
            </a:r>
            <a:r>
              <a:rPr lang="en-US" sz="1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nhân</a:t>
            </a:r>
            <a:r>
              <a:rPr lang="en-US" sz="1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câu</a:t>
            </a:r>
            <a:r>
              <a:rPr lang="en-US" sz="1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hỏi</a:t>
            </a:r>
            <a:r>
              <a:rPr lang="en-US" sz="1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: </a:t>
            </a:r>
            <a:r>
              <a:rPr lang="en-US" sz="1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Xác</a:t>
            </a:r>
            <a:r>
              <a:rPr lang="en-US" sz="1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định</a:t>
            </a:r>
            <a:r>
              <a:rPr lang="en-US" sz="1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tâm</a:t>
            </a:r>
            <a:r>
              <a:rPr lang="en-US" sz="1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và</a:t>
            </a:r>
            <a:r>
              <a:rPr lang="en-US" sz="1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bán</a:t>
            </a:r>
            <a:r>
              <a:rPr lang="en-US" sz="1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kính</a:t>
            </a:r>
            <a:r>
              <a:rPr lang="en-US" sz="1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của</a:t>
            </a:r>
            <a:r>
              <a:rPr lang="en-US" sz="1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đường</a:t>
            </a:r>
            <a:r>
              <a:rPr lang="en-US" sz="1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tròn</a:t>
            </a:r>
            <a:r>
              <a:rPr lang="en-US" sz="1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nội</a:t>
            </a:r>
            <a:r>
              <a:rPr lang="en-US" sz="1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tiếp</a:t>
            </a:r>
            <a:r>
              <a:rPr lang="en-US" sz="1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ngoại</a:t>
            </a:r>
            <a:r>
              <a:rPr lang="en-US" sz="1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tiếp</a:t>
            </a:r>
            <a:r>
              <a:rPr lang="en-US" sz="1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tam </a:t>
            </a:r>
            <a:r>
              <a:rPr lang="en-US" sz="1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giác</a:t>
            </a:r>
            <a:r>
              <a:rPr lang="en-US" sz="1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đều</a:t>
            </a:r>
            <a:r>
              <a:rPr lang="en-US" sz="1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cạnh</a:t>
            </a:r>
            <a:r>
              <a:rPr lang="en-US" sz="1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a.</a:t>
            </a:r>
            <a:endParaRPr lang="en-US" sz="1800" dirty="0">
              <a:effectLst/>
              <a:latin typeface="Times New Roman" panose="02020603050405020304" pitchFamily="18" charset="0"/>
              <a:ea typeface="Yu Mincho" panose="02020400000000000000" pitchFamily="18" charset="-128"/>
            </a:endParaRPr>
          </a:p>
          <a:p>
            <a:r>
              <a:rPr lang="en-US" dirty="0"/>
              <a:t>-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cần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chạy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768A89-F29B-44A5-93B5-548F33E5250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7667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768A89-F29B-44A5-93B5-548F33E5250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2965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15000"/>
              </a:lnSpc>
            </a:pPr>
            <a:r>
              <a:rPr lang="en-US" sz="180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- GV chiếu nội dung Bài 3. </a:t>
            </a:r>
            <a:endParaRPr lang="en-US" sz="1800">
              <a:effectLst/>
              <a:latin typeface="Times New Roman" panose="02020603050405020304" pitchFamily="18" charset="0"/>
              <a:ea typeface="Yu Mincho" panose="02020400000000000000" pitchFamily="18" charset="-128"/>
            </a:endParaRPr>
          </a:p>
          <a:p>
            <a:pPr algn="just">
              <a:lnSpc>
                <a:spcPct val="115000"/>
              </a:lnSpc>
            </a:pPr>
            <a:r>
              <a:rPr lang="en-US" sz="180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- GV tổ chức cho HS hoạt động nhóm 4 HS theo kĩ thuật Mảnh ghép.</a:t>
            </a:r>
            <a:endParaRPr lang="en-US" sz="1800">
              <a:effectLst/>
              <a:latin typeface="Times New Roman" panose="02020603050405020304" pitchFamily="18" charset="0"/>
              <a:ea typeface="Yu Mincho" panose="02020400000000000000" pitchFamily="18" charset="-128"/>
            </a:endParaRPr>
          </a:p>
          <a:p>
            <a:pPr algn="just">
              <a:lnSpc>
                <a:spcPct val="115000"/>
              </a:lnSpc>
            </a:pPr>
            <a:r>
              <a:rPr lang="en-US" sz="1800" b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Trò chơi: “ Giải mật thư”</a:t>
            </a:r>
            <a:r>
              <a:rPr lang="en-US" sz="180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endParaRPr lang="en-US" sz="1800">
              <a:effectLst/>
              <a:latin typeface="Times New Roman" panose="02020603050405020304" pitchFamily="18" charset="0"/>
              <a:ea typeface="Yu Mincho" panose="02020400000000000000" pitchFamily="18" charset="-128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768A89-F29B-44A5-93B5-548F33E5250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0173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768A89-F29B-44A5-93B5-548F33E5250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5803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2/27/2025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4473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2/27/2025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4845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2/27/2025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1482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4978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7493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4292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3718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6026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8621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39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0151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2/27/2025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7904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9227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8384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9459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2/27/2025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4388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2/27/2025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5964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2/27/2025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7237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2/27/2025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4769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2/27/2025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5244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2/27/2025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0095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2/27/2025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4511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8AE751-BC33-4D44-9EB8-F7A13F929D3E}" type="datetimeFigureOut">
              <a:rPr lang="en-US" smtClean="0"/>
              <a:pPr/>
              <a:t>2/27/2025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85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AFF1FC-8BB6-4DBB-9940-F696B5579502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178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6.png"/><Relationship Id="rId5" Type="http://schemas.openxmlformats.org/officeDocument/2006/relationships/image" Target="../media/image36.png"/><Relationship Id="rId4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9.wmf"/><Relationship Id="rId4" Type="http://schemas.openxmlformats.org/officeDocument/2006/relationships/oleObject" Target="../embeddings/oleObject2.bin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10.sv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1.png"/><Relationship Id="rId5" Type="http://schemas.openxmlformats.org/officeDocument/2006/relationships/image" Target="../media/image65.png"/><Relationship Id="rId4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8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audio" Target="../media/audio1.wav"/><Relationship Id="rId7" Type="http://schemas.openxmlformats.org/officeDocument/2006/relationships/image" Target="../media/image13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hỗ dành sẵn cho Nội dung 4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1528377-7ACF-46B8-9189-905EFCEFA8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4"/>
          <a:stretch/>
        </p:blipFill>
        <p:spPr>
          <a:xfrm>
            <a:off x="-204292" y="9"/>
            <a:ext cx="12191999" cy="6857991"/>
          </a:xfrm>
          <a:prstGeom prst="rect">
            <a:avLst/>
          </a:prstGeom>
        </p:spPr>
      </p:pic>
      <p:sp>
        <p:nvSpPr>
          <p:cNvPr id="10" name="Hộp Văn bản 9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C2202BE-FB57-4E81-83EF-0EA40E864761}"/>
              </a:ext>
            </a:extLst>
          </p:cNvPr>
          <p:cNvSpPr txBox="1"/>
          <p:nvPr/>
        </p:nvSpPr>
        <p:spPr>
          <a:xfrm>
            <a:off x="204293" y="2386625"/>
            <a:ext cx="36342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spcAft>
                <a:spcPts val="600"/>
              </a:spcAft>
            </a:pPr>
            <a:r>
              <a:rPr lang="en-US" sz="60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 9</a:t>
            </a:r>
            <a:endParaRPr lang="en-US" sz="6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Hộp Văn bản 10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2B28935-FE08-4EA8-AA06-C7169869F84A}"/>
              </a:ext>
            </a:extLst>
          </p:cNvPr>
          <p:cNvSpPr txBox="1"/>
          <p:nvPr/>
        </p:nvSpPr>
        <p:spPr>
          <a:xfrm>
            <a:off x="3050" y="6150104"/>
            <a:ext cx="121798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spcAft>
                <a:spcPts val="600"/>
              </a:spcAft>
            </a:pP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</a:t>
            </a:r>
            <a:r>
              <a:rPr lang="en-US" sz="40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2024 - 2025</a:t>
            </a:r>
            <a:endParaRPr lang="en-US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Hộp Văn bản 11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3AC0B02-5D75-D7CA-3E91-F132A5C6CD6B}"/>
              </a:ext>
            </a:extLst>
          </p:cNvPr>
          <p:cNvSpPr txBox="1"/>
          <p:nvPr/>
        </p:nvSpPr>
        <p:spPr>
          <a:xfrm>
            <a:off x="2979423" y="116099"/>
            <a:ext cx="553973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THỊ XÃ HOÀI NHƠN</a:t>
            </a:r>
          </a:p>
          <a:p>
            <a:pPr defTabSz="914377"/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THCS HOÀI MỸ</a:t>
            </a: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79423" y="4303208"/>
            <a:ext cx="6614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GV thực hiện: NGUYỄN TƯỜNG ĐẠT</a:t>
            </a:r>
            <a:endParaRPr lang="vi-VN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886177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59794E2-2019-4735-B591-813B82BCF291}"/>
                  </a:ext>
                </a:extLst>
              </p:cNvPr>
              <p:cNvSpPr txBox="1"/>
              <p:nvPr/>
            </p:nvSpPr>
            <p:spPr>
              <a:xfrm>
                <a:off x="197963" y="1536438"/>
                <a:ext cx="9144157" cy="44668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15000"/>
                  </a:lnSpc>
                  <a:spcAft>
                    <a:spcPts val="800"/>
                  </a:spcAft>
                </a:pPr>
                <a:r>
                  <a:rPr lang="vi-VN" sz="2800" b="1" dirty="0">
                    <a:solidFill>
                      <a:schemeClr val="bg1"/>
                    </a:solidFill>
                    <a:effectLst/>
                    <a:latin typeface="+mj-lt"/>
                    <a:ea typeface="Yu Mincho" panose="02020400000000000000" pitchFamily="18" charset="-128"/>
                    <a:cs typeface="Times New Roman" panose="02020603050405020304" pitchFamily="18" charset="0"/>
                  </a:rPr>
                  <a:t>Bài 1</a:t>
                </a:r>
                <a:r>
                  <a:rPr lang="en-US" sz="2800" b="1" dirty="0">
                    <a:solidFill>
                      <a:schemeClr val="bg1"/>
                    </a:solidFill>
                    <a:effectLst/>
                    <a:latin typeface="+mj-lt"/>
                    <a:ea typeface="Yu Mincho" panose="02020400000000000000" pitchFamily="18" charset="-128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(HĐ4 + HĐ7) </a:t>
                </a:r>
                <a:endParaRPr lang="en-US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Yu Mincho" panose="02020400000000000000" pitchFamily="18" charset="-128"/>
                  <a:cs typeface="Times New Roman" panose="02020603050405020304" pitchFamily="18" charset="0"/>
                </a:endParaRPr>
              </a:p>
              <a:p>
                <a:pPr>
                  <a:lnSpc>
                    <a:spcPct val="115000"/>
                  </a:lnSpc>
                  <a:spcAft>
                    <a:spcPts val="800"/>
                  </a:spcAft>
                </a:pPr>
                <a:r>
                  <a:rPr lang="vi-VN" sz="2800" dirty="0">
                    <a:solidFill>
                      <a:schemeClr val="bg1"/>
                    </a:solidFill>
                    <a:effectLst/>
                    <a:latin typeface="+mj-lt"/>
                    <a:ea typeface="Yu Mincho" panose="02020400000000000000" pitchFamily="18" charset="-128"/>
                    <a:cs typeface="Times New Roman" panose="02020603050405020304" pitchFamily="18" charset="0"/>
                  </a:rPr>
                  <a:t>Cho tam giác đều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ABC</m:t>
                    </m:r>
                  </m:oMath>
                </a14:m>
                <a:r>
                  <a:rPr lang="vi-VN" sz="2800" dirty="0">
                    <a:solidFill>
                      <a:schemeClr val="bg1"/>
                    </a:solidFill>
                    <a:effectLst/>
                    <a:latin typeface="+mj-lt"/>
                    <a:ea typeface="Yu Mincho" panose="02020400000000000000" pitchFamily="18" charset="-128"/>
                    <a:cs typeface="Times New Roman" panose="02020603050405020304" pitchFamily="18" charset="0"/>
                  </a:rPr>
                  <a:t> cạnh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a</m:t>
                    </m:r>
                  </m:oMath>
                </a14:m>
                <a:r>
                  <a:rPr lang="vi-VN" sz="2800" dirty="0">
                    <a:solidFill>
                      <a:schemeClr val="bg1"/>
                    </a:solidFill>
                    <a:effectLst/>
                    <a:latin typeface="+mj-lt"/>
                    <a:ea typeface="Yu Mincho" panose="02020400000000000000" pitchFamily="18" charset="-128"/>
                    <a:cs typeface="Times New Roman" panose="02020603050405020304" pitchFamily="18" charset="0"/>
                  </a:rPr>
                  <a:t>, có ba đường trung tuyến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AM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, 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BN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, 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CP</m:t>
                    </m:r>
                  </m:oMath>
                </a14:m>
                <a:r>
                  <a:rPr lang="vi-VN" sz="2800" i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 </a:t>
                </a:r>
                <a:r>
                  <a:rPr lang="vi-VN" sz="2800" dirty="0">
                    <a:solidFill>
                      <a:schemeClr val="bg1"/>
                    </a:solidFill>
                    <a:effectLst/>
                    <a:latin typeface="+mj-lt"/>
                    <a:ea typeface="Yu Mincho" panose="02020400000000000000" pitchFamily="18" charset="-128"/>
                    <a:cs typeface="Times New Roman" panose="02020603050405020304" pitchFamily="18" charset="0"/>
                  </a:rPr>
                  <a:t>cắt nhau tại trọng tâm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𝑂</m:t>
                    </m:r>
                  </m:oMath>
                </a14:m>
                <a:r>
                  <a:rPr lang="vi-VN" sz="2800" dirty="0">
                    <a:solidFill>
                      <a:schemeClr val="bg1"/>
                    </a:solidFill>
                    <a:effectLst/>
                    <a:latin typeface="+mj-lt"/>
                    <a:ea typeface="Yu Mincho" panose="02020400000000000000" pitchFamily="18" charset="-128"/>
                    <a:cs typeface="Times New Roman" panose="02020603050405020304" pitchFamily="18" charset="0"/>
                  </a:rPr>
                  <a:t>.</a:t>
                </a:r>
                <a:endParaRPr lang="en-US" sz="2800" dirty="0">
                  <a:solidFill>
                    <a:schemeClr val="bg1"/>
                  </a:solidFill>
                  <a:effectLst/>
                  <a:latin typeface="+mj-lt"/>
                  <a:ea typeface="Yu Mincho" panose="02020400000000000000" pitchFamily="18" charset="-128"/>
                  <a:cs typeface="Times New Roman" panose="02020603050405020304" pitchFamily="18" charset="0"/>
                </a:endParaRPr>
              </a:p>
              <a:p>
                <a:pPr>
                  <a:lnSpc>
                    <a:spcPct val="115000"/>
                  </a:lnSpc>
                  <a:spcAft>
                    <a:spcPts val="800"/>
                  </a:spcAft>
                </a:pPr>
                <a:r>
                  <a:rPr lang="vi-VN" sz="2800" dirty="0">
                    <a:solidFill>
                      <a:schemeClr val="bg1"/>
                    </a:solidFill>
                    <a:effectLst/>
                    <a:latin typeface="+mj-lt"/>
                    <a:ea typeface="Yu Mincho" panose="02020400000000000000" pitchFamily="18" charset="-128"/>
                    <a:cs typeface="Times New Roman" panose="02020603050405020304" pitchFamily="18" charset="0"/>
                  </a:rPr>
                  <a:t>a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+mj-lt"/>
                    <a:ea typeface="Yu Mincho" panose="02020400000000000000" pitchFamily="18" charset="-128"/>
                    <a:cs typeface="Times New Roman" panose="02020603050405020304" pitchFamily="18" charset="0"/>
                  </a:rPr>
                  <a:t>)</a:t>
                </a:r>
                <a:r>
                  <a:rPr lang="vi-VN" sz="2800" dirty="0">
                    <a:solidFill>
                      <a:schemeClr val="bg1"/>
                    </a:solidFill>
                    <a:effectLst/>
                    <a:latin typeface="+mj-lt"/>
                    <a:ea typeface="Yu Mincho" panose="02020400000000000000" pitchFamily="18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vi-VN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AM</m:t>
                    </m:r>
                    <m:r>
                      <m:rPr>
                        <m:nor/>
                      </m:rPr>
                      <a:rPr lang="vi-VN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,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BN</m:t>
                    </m:r>
                    <m:r>
                      <m:rPr>
                        <m:nor/>
                      </m:rPr>
                      <a:rPr lang="vi-VN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,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CP</m:t>
                    </m:r>
                  </m:oMath>
                </a14:m>
                <a:r>
                  <a:rPr lang="vi-VN" sz="2800" i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 </a:t>
                </a:r>
                <a:r>
                  <a:rPr lang="vi-VN" sz="2800" dirty="0">
                    <a:solidFill>
                      <a:schemeClr val="bg1"/>
                    </a:solidFill>
                    <a:effectLst/>
                    <a:latin typeface="+mj-lt"/>
                    <a:ea typeface="Yu Mincho" panose="02020400000000000000" pitchFamily="18" charset="-128"/>
                    <a:cs typeface="Times New Roman" panose="02020603050405020304" pitchFamily="18" charset="0"/>
                  </a:rPr>
                  <a:t>có là các đường trung trực, các đường phân giác của tam giác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vi-VN" sz="2800" i="1">
                        <a:solidFill>
                          <a:schemeClr val="bg1"/>
                        </a:solidFill>
                        <a:effectLst/>
                        <a:latin typeface="+mj-lt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ΔABC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effectLst/>
                    <a:latin typeface="+mj-lt"/>
                    <a:ea typeface="Yu Mincho" panose="02020400000000000000" pitchFamily="18" charset="-128"/>
                    <a:cs typeface="Times New Roman" panose="02020603050405020304" pitchFamily="18" charset="0"/>
                  </a:rPr>
                  <a:t> </a:t>
                </a:r>
                <a:r>
                  <a:rPr lang="vi-VN" sz="2800" dirty="0">
                    <a:solidFill>
                      <a:schemeClr val="bg1"/>
                    </a:solidFill>
                    <a:effectLst/>
                    <a:latin typeface="+mj-lt"/>
                    <a:ea typeface="Yu Mincho" panose="02020400000000000000" pitchFamily="18" charset="-128"/>
                    <a:cs typeface="Times New Roman" panose="02020603050405020304" pitchFamily="18" charset="0"/>
                  </a:rPr>
                  <a:t>hay không?</a:t>
                </a:r>
                <a:endParaRPr lang="en-US" sz="2800" dirty="0">
                  <a:solidFill>
                    <a:schemeClr val="bg1"/>
                  </a:solidFill>
                  <a:effectLst/>
                  <a:latin typeface="+mj-lt"/>
                  <a:ea typeface="Yu Mincho" panose="02020400000000000000" pitchFamily="18" charset="-128"/>
                  <a:cs typeface="Times New Roman" panose="02020603050405020304" pitchFamily="18" charset="0"/>
                </a:endParaRPr>
              </a:p>
              <a:p>
                <a:pPr>
                  <a:lnSpc>
                    <a:spcPct val="115000"/>
                  </a:lnSpc>
                  <a:spcAft>
                    <a:spcPts val="800"/>
                  </a:spcAft>
                </a:pPr>
                <a:r>
                  <a:rPr lang="vi-VN" sz="2800" dirty="0">
                    <a:solidFill>
                      <a:schemeClr val="bg1"/>
                    </a:solidFill>
                    <a:effectLst/>
                    <a:latin typeface="+mj-lt"/>
                    <a:ea typeface="Yu Mincho" panose="02020400000000000000" pitchFamily="18" charset="-128"/>
                    <a:cs typeface="Times New Roman" panose="02020603050405020304" pitchFamily="18" charset="0"/>
                  </a:rPr>
                  <a:t>b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+mj-lt"/>
                    <a:ea typeface="Yu Mincho" panose="02020400000000000000" pitchFamily="18" charset="-128"/>
                    <a:cs typeface="Times New Roman" panose="02020603050405020304" pitchFamily="18" charset="0"/>
                  </a:rPr>
                  <a:t>)</a:t>
                </a:r>
                <a:r>
                  <a:rPr lang="vi-VN" sz="2800" dirty="0">
                    <a:solidFill>
                      <a:schemeClr val="bg1"/>
                    </a:solidFill>
                    <a:effectLst/>
                    <a:latin typeface="+mj-lt"/>
                    <a:ea typeface="Yu Mincho" panose="02020400000000000000" pitchFamily="18" charset="-128"/>
                    <a:cs typeface="Times New Roman" panose="02020603050405020304" pitchFamily="18" charset="0"/>
                  </a:rPr>
                  <a:t> Điểm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vi-VN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O</m:t>
                    </m:r>
                  </m:oMath>
                </a14:m>
                <a:r>
                  <a:rPr lang="vi-VN" sz="2800" dirty="0">
                    <a:solidFill>
                      <a:schemeClr val="bg1"/>
                    </a:solidFill>
                    <a:effectLst/>
                    <a:latin typeface="+mj-lt"/>
                    <a:ea typeface="Yu Mincho" panose="02020400000000000000" pitchFamily="18" charset="-128"/>
                    <a:cs typeface="Times New Roman" panose="02020603050405020304" pitchFamily="18" charset="0"/>
                  </a:rPr>
                  <a:t> có là tâm của đường tròn ngoại tiếp, nội tiếp tam giác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vi-VN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ABC</m:t>
                    </m:r>
                  </m:oMath>
                </a14:m>
                <a:r>
                  <a:rPr lang="vi-VN" sz="2800" dirty="0">
                    <a:solidFill>
                      <a:schemeClr val="bg1"/>
                    </a:solidFill>
                    <a:effectLst/>
                    <a:latin typeface="+mj-lt"/>
                    <a:ea typeface="Yu Mincho" panose="02020400000000000000" pitchFamily="18" charset="-128"/>
                    <a:cs typeface="Times New Roman" panose="02020603050405020304" pitchFamily="18" charset="0"/>
                  </a:rPr>
                  <a:t> hay không?</a:t>
                </a:r>
                <a:endParaRPr lang="en-US" sz="2800" dirty="0">
                  <a:solidFill>
                    <a:schemeClr val="bg1"/>
                  </a:solidFill>
                  <a:effectLst/>
                  <a:latin typeface="+mj-lt"/>
                  <a:ea typeface="Yu Mincho" panose="02020400000000000000" pitchFamily="18" charset="-128"/>
                  <a:cs typeface="Times New Roman" panose="02020603050405020304" pitchFamily="18" charset="0"/>
                </a:endParaRPr>
              </a:p>
              <a:p>
                <a:pPr>
                  <a:lnSpc>
                    <a:spcPct val="115000"/>
                  </a:lnSpc>
                  <a:spcAft>
                    <a:spcPts val="800"/>
                  </a:spcAft>
                </a:pPr>
                <a:r>
                  <a:rPr lang="vi-VN" sz="2800">
                    <a:solidFill>
                      <a:schemeClr val="bg1"/>
                    </a:solidFill>
                    <a:effectLst/>
                    <a:latin typeface="+mj-lt"/>
                    <a:ea typeface="Yu Mincho" panose="02020400000000000000" pitchFamily="18" charset="-128"/>
                    <a:cs typeface="Times New Roman" panose="02020603050405020304" pitchFamily="18" charset="0"/>
                  </a:rPr>
                  <a:t>c </a:t>
                </a:r>
                <a:r>
                  <a:rPr lang="vi-VN" sz="2800" dirty="0">
                    <a:solidFill>
                      <a:schemeClr val="bg1"/>
                    </a:solidFill>
                    <a:effectLst/>
                    <a:latin typeface="+mj-lt"/>
                    <a:ea typeface="Yu Mincho" panose="02020400000000000000" pitchFamily="18" charset="-128"/>
                    <a:cs typeface="Times New Roman" panose="02020603050405020304" pitchFamily="18" charset="0"/>
                  </a:rPr>
                  <a:t>Tính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AM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, 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OM</m:t>
                    </m:r>
                  </m:oMath>
                </a14:m>
                <a:r>
                  <a:rPr lang="vi-VN" sz="2800" i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 </a:t>
                </a:r>
                <a:r>
                  <a:rPr lang="vi-VN" sz="2800" dirty="0">
                    <a:solidFill>
                      <a:schemeClr val="bg1"/>
                    </a:solidFill>
                    <a:effectLst/>
                    <a:latin typeface="+mj-lt"/>
                    <a:ea typeface="Yu Mincho" panose="02020400000000000000" pitchFamily="18" charset="-128"/>
                    <a:cs typeface="Times New Roman" panose="02020603050405020304" pitchFamily="18" charset="0"/>
                  </a:rPr>
                  <a:t>và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OA</m:t>
                    </m:r>
                  </m:oMath>
                </a14:m>
                <a:r>
                  <a:rPr lang="vi-VN" sz="2800" dirty="0">
                    <a:solidFill>
                      <a:schemeClr val="bg1"/>
                    </a:solidFill>
                    <a:effectLst/>
                    <a:latin typeface="+mj-lt"/>
                    <a:ea typeface="Yu Mincho" panose="02020400000000000000" pitchFamily="18" charset="-128"/>
                    <a:cs typeface="Times New Roman" panose="02020603050405020304" pitchFamily="18" charset="0"/>
                  </a:rPr>
                  <a:t>.</a:t>
                </a:r>
                <a:endParaRPr lang="en-US" sz="2800" dirty="0">
                  <a:solidFill>
                    <a:schemeClr val="bg1"/>
                  </a:solidFill>
                  <a:effectLst/>
                  <a:latin typeface="+mj-lt"/>
                  <a:ea typeface="Yu Mincho" panose="02020400000000000000" pitchFamily="18" charset="-128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359794E2-2019-4735-B591-813B82BCF2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963" y="1536438"/>
                <a:ext cx="9144157" cy="4466864"/>
              </a:xfrm>
              <a:prstGeom prst="rect">
                <a:avLst/>
              </a:prstGeom>
              <a:blipFill rotWithShape="1">
                <a:blip r:embed="rId5"/>
                <a:stretch>
                  <a:fillRect l="-1332" t="-819" b="-20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itle 1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5FA5DE3-8B0F-4025-976E-8FC7BB493B5B}"/>
              </a:ext>
            </a:extLst>
          </p:cNvPr>
          <p:cNvSpPr txBox="1">
            <a:spLocks/>
          </p:cNvSpPr>
          <p:nvPr/>
        </p:nvSpPr>
        <p:spPr>
          <a:xfrm>
            <a:off x="1599389" y="-27794"/>
            <a:ext cx="8820981" cy="1277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1200"/>
              </a:spcBef>
              <a:spcAft>
                <a:spcPts val="1800"/>
              </a:spcAft>
            </a:pP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1. ĐƯỜNG TRÒN NGOẠI TIẾP </a:t>
            </a:r>
            <a:r>
              <a:rPr lang="en-US" sz="30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TAM GIÁC VÀ ĐƯỜNG </a:t>
            </a: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 NỘI TIẾP TAM GIÁC(</a:t>
            </a:r>
            <a:r>
              <a:rPr lang="en-US" sz="3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4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FDAF35B-6678-484A-A737-5712E706F03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1887" y="5107064"/>
            <a:ext cx="1561730" cy="1561730"/>
          </a:xfrm>
          <a:prstGeom prst="rect">
            <a:avLst/>
          </a:prstGeom>
        </p:spPr>
      </p:pic>
      <p:pic>
        <p:nvPicPr>
          <p:cNvPr id="6" name="Picture 5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672C327-2DDD-4DE8-BCB4-6E1CEFBB44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79080" y="3721628"/>
            <a:ext cx="2025572" cy="1385436"/>
          </a:xfrm>
          <a:prstGeom prst="rect">
            <a:avLst/>
          </a:prstGeom>
        </p:spPr>
      </p:pic>
      <p:pic>
        <p:nvPicPr>
          <p:cNvPr id="2" name="y2meta.com-Đồng hồ đếm ngược 3 phút gây sốc  3 Minutes-(480p)">
            <a:hlinkClick r:id="" action="ppaction://media"/>
            <a:extLst>
              <a:ext uri="{FF2B5EF4-FFF2-40B4-BE49-F238E27FC236}">
                <a16:creationId xmlns:a16="http://schemas.microsoft.com/office/drawing/2014/main" id="{CFE8C5B9-CA86-4323-903E-025192197E7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695139" y="0"/>
            <a:ext cx="1496861" cy="841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921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4F4EB25-EE51-4E79-A245-693CADDEE98B}"/>
                  </a:ext>
                </a:extLst>
              </p:cNvPr>
              <p:cNvSpPr txBox="1"/>
              <p:nvPr/>
            </p:nvSpPr>
            <p:spPr>
              <a:xfrm>
                <a:off x="47164" y="1450955"/>
                <a:ext cx="8816144" cy="30290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15000"/>
                  </a:lnSpc>
                  <a:spcAft>
                    <a:spcPts val="800"/>
                  </a:spcAft>
                </a:pPr>
                <a:r>
                  <a:rPr lang="vi-VN" sz="2600" b="1" dirty="0">
                    <a:solidFill>
                      <a:schemeClr val="bg1"/>
                    </a:solidFill>
                    <a:effectLst/>
                    <a:latin typeface="+mj-lt"/>
                    <a:ea typeface="Yu Mincho" panose="02020400000000000000" pitchFamily="18" charset="-128"/>
                    <a:cs typeface="Times New Roman" panose="02020603050405020304" pitchFamily="18" charset="0"/>
                  </a:rPr>
                  <a:t>Bài 1</a:t>
                </a:r>
                <a:r>
                  <a:rPr lang="en-US" sz="2600" b="1" dirty="0">
                    <a:solidFill>
                      <a:schemeClr val="bg1"/>
                    </a:solidFill>
                    <a:effectLst/>
                    <a:latin typeface="+mj-lt"/>
                    <a:ea typeface="Yu Mincho" panose="02020400000000000000" pitchFamily="18" charset="-128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(HĐ4 + HĐ7) </a:t>
                </a:r>
              </a:p>
              <a:p>
                <a:pPr>
                  <a:lnSpc>
                    <a:spcPct val="115000"/>
                  </a:lnSpc>
                  <a:spcAft>
                    <a:spcPts val="800"/>
                  </a:spcAft>
                </a:pPr>
                <a:r>
                  <a:rPr lang="en-US" sz="26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Giải</a:t>
                </a:r>
                <a:endParaRPr lang="en-US" sz="26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Yu Mincho" panose="02020400000000000000" pitchFamily="18" charset="-128"/>
                  <a:cs typeface="Times New Roman" panose="02020603050405020304" pitchFamily="18" charset="0"/>
                </a:endParaRPr>
              </a:p>
              <a:p>
                <a:pPr>
                  <a:lnSpc>
                    <a:spcPct val="115000"/>
                  </a:lnSpc>
                  <a:spcAft>
                    <a:spcPts val="800"/>
                  </a:spcAft>
                </a:pPr>
                <a:r>
                  <a:rPr lang="en-US" sz="2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a) </a:t>
                </a:r>
                <a:r>
                  <a:rPr lang="en-US" sz="2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Vì</a:t>
                </a:r>
                <a:r>
                  <a:rPr lang="en-US" sz="2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 tam </a:t>
                </a:r>
                <a:r>
                  <a:rPr lang="en-US" sz="2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giác</a:t>
                </a:r>
                <a:r>
                  <a:rPr lang="en-US" sz="2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6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ABC</m:t>
                    </m:r>
                  </m:oMath>
                </a14:m>
                <a:r>
                  <a:rPr lang="en-US" sz="2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đều</a:t>
                </a:r>
                <a:r>
                  <a:rPr lang="en-US" sz="2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nên</a:t>
                </a:r>
                <a:r>
                  <a:rPr lang="en-US" sz="2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các</a:t>
                </a:r>
                <a:r>
                  <a:rPr lang="en-US" sz="2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đường</a:t>
                </a:r>
                <a:r>
                  <a:rPr lang="en-US" sz="2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trung</a:t>
                </a:r>
                <a:r>
                  <a:rPr lang="en-US" sz="2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tuyến</a:t>
                </a:r>
                <a:r>
                  <a:rPr lang="en-US" sz="2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6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AM</m:t>
                    </m:r>
                    <m:r>
                      <m:rPr>
                        <m:nor/>
                      </m:rPr>
                      <a:rPr lang="en-US" sz="26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, </m:t>
                    </m:r>
                    <m:r>
                      <m:rPr>
                        <m:nor/>
                      </m:rPr>
                      <a:rPr lang="en-US" sz="26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BN</m:t>
                    </m:r>
                    <m:r>
                      <m:rPr>
                        <m:nor/>
                      </m:rPr>
                      <a:rPr lang="en-US" sz="26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, </m:t>
                    </m:r>
                    <m:r>
                      <m:rPr>
                        <m:nor/>
                      </m:rPr>
                      <a:rPr lang="en-US" sz="26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CP</m:t>
                    </m:r>
                  </m:oMath>
                </a14:m>
                <a:r>
                  <a:rPr lang="vi-VN" sz="2600" i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 </a:t>
                </a:r>
                <a:r>
                  <a:rPr lang="vi-VN" sz="2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c</a:t>
                </a:r>
                <a:r>
                  <a:rPr lang="en-US" sz="26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ũng</a:t>
                </a:r>
                <a:r>
                  <a:rPr lang="vi-VN" sz="2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 là các đường trung trực, các đường phân giác của tam giác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6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ΔABC</m:t>
                    </m:r>
                  </m:oMath>
                </a14:m>
                <a:r>
                  <a:rPr lang="en-US" sz="2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 (</a:t>
                </a:r>
                <a:r>
                  <a:rPr lang="en-US" sz="2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Trong</a:t>
                </a:r>
                <a:r>
                  <a:rPr lang="en-US" sz="2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 tam </a:t>
                </a:r>
                <a:r>
                  <a:rPr lang="en-US" sz="2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giác</a:t>
                </a:r>
                <a:r>
                  <a:rPr lang="en-US" sz="2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đều</a:t>
                </a:r>
                <a:r>
                  <a:rPr lang="en-US" sz="2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các</a:t>
                </a:r>
                <a:r>
                  <a:rPr lang="en-US" sz="2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đường</a:t>
                </a:r>
                <a:r>
                  <a:rPr lang="en-US" sz="2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trung</a:t>
                </a:r>
                <a:r>
                  <a:rPr lang="en-US" sz="2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tuyến</a:t>
                </a:r>
                <a:r>
                  <a:rPr lang="en-US" sz="2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xuất</a:t>
                </a:r>
                <a:r>
                  <a:rPr lang="en-US" sz="2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phát</a:t>
                </a:r>
                <a:r>
                  <a:rPr lang="en-US" sz="2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từ</a:t>
                </a:r>
                <a:r>
                  <a:rPr lang="en-US" sz="2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một</a:t>
                </a:r>
                <a:r>
                  <a:rPr lang="en-US" sz="2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đỉnh</a:t>
                </a:r>
                <a:r>
                  <a:rPr lang="en-US" sz="2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đồng</a:t>
                </a:r>
                <a:r>
                  <a:rPr lang="en-US" sz="2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thời</a:t>
                </a:r>
                <a:r>
                  <a:rPr lang="en-US" sz="2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là</a:t>
                </a:r>
                <a:r>
                  <a:rPr lang="en-US" sz="2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đường</a:t>
                </a:r>
                <a:r>
                  <a:rPr lang="en-US" sz="2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trung</a:t>
                </a:r>
                <a:r>
                  <a:rPr lang="en-US" sz="2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trực</a:t>
                </a:r>
                <a:r>
                  <a:rPr lang="en-US" sz="2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, </a:t>
                </a:r>
                <a:r>
                  <a:rPr lang="en-US" sz="2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đường</a:t>
                </a:r>
                <a:r>
                  <a:rPr lang="en-US" sz="2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phân</a:t>
                </a:r>
                <a:r>
                  <a:rPr lang="en-US" sz="2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giác</a:t>
                </a:r>
                <a:r>
                  <a:rPr lang="en-US" sz="2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).</a:t>
                </a:r>
                <a:endParaRPr lang="en-US" sz="260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D4F4EB25-EE51-4E79-A245-693CADDEE9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64" y="1450955"/>
                <a:ext cx="8816144" cy="3029099"/>
              </a:xfrm>
              <a:prstGeom prst="rect">
                <a:avLst/>
              </a:prstGeom>
              <a:blipFill rotWithShape="1">
                <a:blip r:embed="rId3"/>
                <a:stretch>
                  <a:fillRect l="-1245" t="-1006" r="-69" b="-38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>
            <a:extLst>
              <a:ext uri="{FF2B5EF4-FFF2-40B4-BE49-F238E27FC236}">
                <a16:creationId xmlns:a16="http://schemas.microsoft.com/office/drawing/2014/main" id="{0BCA966A-94B0-4825-AA6C-1E6984AD869C}"/>
              </a:ext>
            </a:extLst>
          </p:cNvPr>
          <p:cNvGrpSpPr/>
          <p:nvPr/>
        </p:nvGrpSpPr>
        <p:grpSpPr>
          <a:xfrm>
            <a:off x="9056720" y="1709793"/>
            <a:ext cx="2693992" cy="2665413"/>
            <a:chOff x="7991491" y="2257426"/>
            <a:chExt cx="2693992" cy="2665413"/>
          </a:xfrm>
        </p:grpSpPr>
        <p:sp>
          <p:nvSpPr>
            <p:cNvPr id="6" name="Line 5">
              <a:extLst>
                <a:ext uri="{FF2B5EF4-FFF2-40B4-BE49-F238E27FC236}">
                  <a16:creationId xmlns:a16="http://schemas.microsoft.com/office/drawing/2014/main" id="{7D968E9D-0383-47F1-A45D-A675BE85B47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99438" y="4541838"/>
              <a:ext cx="2259012" cy="9525"/>
            </a:xfrm>
            <a:prstGeom prst="line">
              <a:avLst/>
            </a:prstGeom>
            <a:noFill/>
            <a:ln w="2857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7" name="Line 6">
              <a:extLst>
                <a:ext uri="{FF2B5EF4-FFF2-40B4-BE49-F238E27FC236}">
                  <a16:creationId xmlns:a16="http://schemas.microsoft.com/office/drawing/2014/main" id="{5801F4D5-B260-4758-B804-D5845566B11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199438" y="2592388"/>
              <a:ext cx="1138237" cy="1949450"/>
            </a:xfrm>
            <a:prstGeom prst="line">
              <a:avLst/>
            </a:prstGeom>
            <a:noFill/>
            <a:ln w="2857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8" name="Line 7">
              <a:extLst>
                <a:ext uri="{FF2B5EF4-FFF2-40B4-BE49-F238E27FC236}">
                  <a16:creationId xmlns:a16="http://schemas.microsoft.com/office/drawing/2014/main" id="{EA2BA542-84C2-4077-9BD8-2454F482ECB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337675" y="2592388"/>
              <a:ext cx="1120775" cy="1958975"/>
            </a:xfrm>
            <a:prstGeom prst="line">
              <a:avLst/>
            </a:prstGeom>
            <a:noFill/>
            <a:ln w="2857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9" name="Line 8">
              <a:extLst>
                <a:ext uri="{FF2B5EF4-FFF2-40B4-BE49-F238E27FC236}">
                  <a16:creationId xmlns:a16="http://schemas.microsoft.com/office/drawing/2014/main" id="{0374AD7A-7201-4888-A953-E7295E0D254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199438" y="3571876"/>
              <a:ext cx="1698625" cy="969963"/>
            </a:xfrm>
            <a:prstGeom prst="line">
              <a:avLst/>
            </a:prstGeom>
            <a:noFill/>
            <a:ln w="2857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0" name="Line 9">
              <a:extLst>
                <a:ext uri="{FF2B5EF4-FFF2-40B4-BE49-F238E27FC236}">
                  <a16:creationId xmlns:a16="http://schemas.microsoft.com/office/drawing/2014/main" id="{45274093-C6DB-4B6C-B273-4F920CF8955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329738" y="2592388"/>
              <a:ext cx="7937" cy="1954213"/>
            </a:xfrm>
            <a:prstGeom prst="line">
              <a:avLst/>
            </a:prstGeom>
            <a:noFill/>
            <a:ln w="2857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1" name="Line 10">
              <a:extLst>
                <a:ext uri="{FF2B5EF4-FFF2-40B4-BE49-F238E27FC236}">
                  <a16:creationId xmlns:a16="http://schemas.microsoft.com/office/drawing/2014/main" id="{EE7A48F5-4400-484C-A7F1-13A94783E2C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769350" y="3567113"/>
              <a:ext cx="1689100" cy="984250"/>
            </a:xfrm>
            <a:prstGeom prst="line">
              <a:avLst/>
            </a:prstGeom>
            <a:noFill/>
            <a:ln w="2857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grpSp>
          <p:nvGrpSpPr>
            <p:cNvPr id="12" name="Group 14">
              <a:extLst>
                <a:ext uri="{FF2B5EF4-FFF2-40B4-BE49-F238E27FC236}">
                  <a16:creationId xmlns:a16="http://schemas.microsoft.com/office/drawing/2014/main" id="{394D55C1-0A94-422B-8606-2BA346E272C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006013" y="3838576"/>
              <a:ext cx="180975" cy="160338"/>
              <a:chOff x="6303" y="2418"/>
              <a:chExt cx="114" cy="101"/>
            </a:xfrm>
          </p:grpSpPr>
          <p:sp>
            <p:nvSpPr>
              <p:cNvPr id="53" name="Line 11">
                <a:extLst>
                  <a:ext uri="{FF2B5EF4-FFF2-40B4-BE49-F238E27FC236}">
                    <a16:creationId xmlns:a16="http://schemas.microsoft.com/office/drawing/2014/main" id="{FD7D3CA4-80FF-4FB0-A510-F275D9C3BA4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303" y="2418"/>
                <a:ext cx="82" cy="46"/>
              </a:xfrm>
              <a:prstGeom prst="line">
                <a:avLst/>
              </a:prstGeom>
              <a:noFill/>
              <a:ln w="28575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54" name="Line 12">
                <a:extLst>
                  <a:ext uri="{FF2B5EF4-FFF2-40B4-BE49-F238E27FC236}">
                    <a16:creationId xmlns:a16="http://schemas.microsoft.com/office/drawing/2014/main" id="{6654814A-835C-4E69-A24B-42199E17CC6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319" y="2445"/>
                <a:ext cx="82" cy="47"/>
              </a:xfrm>
              <a:prstGeom prst="line">
                <a:avLst/>
              </a:prstGeom>
              <a:noFill/>
              <a:ln w="28575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55" name="Line 13">
                <a:extLst>
                  <a:ext uri="{FF2B5EF4-FFF2-40B4-BE49-F238E27FC236}">
                    <a16:creationId xmlns:a16="http://schemas.microsoft.com/office/drawing/2014/main" id="{5724A04E-C56F-4F71-A2EB-1C495C35A6A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335" y="2472"/>
                <a:ext cx="82" cy="47"/>
              </a:xfrm>
              <a:prstGeom prst="line">
                <a:avLst/>
              </a:prstGeom>
              <a:noFill/>
              <a:ln w="28575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3" name="Group 18">
              <a:extLst>
                <a:ext uri="{FF2B5EF4-FFF2-40B4-BE49-F238E27FC236}">
                  <a16:creationId xmlns:a16="http://schemas.microsoft.com/office/drawing/2014/main" id="{33BE59BC-47F4-4703-91FB-2C377F20753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586913" y="3105151"/>
              <a:ext cx="179387" cy="160338"/>
              <a:chOff x="6039" y="1956"/>
              <a:chExt cx="113" cy="101"/>
            </a:xfrm>
          </p:grpSpPr>
          <p:sp>
            <p:nvSpPr>
              <p:cNvPr id="50" name="Line 15">
                <a:extLst>
                  <a:ext uri="{FF2B5EF4-FFF2-40B4-BE49-F238E27FC236}">
                    <a16:creationId xmlns:a16="http://schemas.microsoft.com/office/drawing/2014/main" id="{0D749DF7-4E5E-4F0F-91B2-4D86DE00FB5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039" y="1956"/>
                <a:ext cx="82" cy="47"/>
              </a:xfrm>
              <a:prstGeom prst="line">
                <a:avLst/>
              </a:prstGeom>
              <a:noFill/>
              <a:ln w="28575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51" name="Line 16">
                <a:extLst>
                  <a:ext uri="{FF2B5EF4-FFF2-40B4-BE49-F238E27FC236}">
                    <a16:creationId xmlns:a16="http://schemas.microsoft.com/office/drawing/2014/main" id="{B94B18AE-78A9-41E0-A285-5D00211B824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055" y="1983"/>
                <a:ext cx="82" cy="47"/>
              </a:xfrm>
              <a:prstGeom prst="line">
                <a:avLst/>
              </a:prstGeom>
              <a:noFill/>
              <a:ln w="28575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52" name="Line 17">
                <a:extLst>
                  <a:ext uri="{FF2B5EF4-FFF2-40B4-BE49-F238E27FC236}">
                    <a16:creationId xmlns:a16="http://schemas.microsoft.com/office/drawing/2014/main" id="{7B826481-55F4-4549-B904-BBF4D4E147C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070" y="2010"/>
                <a:ext cx="82" cy="47"/>
              </a:xfrm>
              <a:prstGeom prst="line">
                <a:avLst/>
              </a:prstGeom>
              <a:noFill/>
              <a:ln w="28575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4" name="Group 21">
              <a:extLst>
                <a:ext uri="{FF2B5EF4-FFF2-40B4-BE49-F238E27FC236}">
                  <a16:creationId xmlns:a16="http://schemas.microsoft.com/office/drawing/2014/main" id="{02891841-1DBF-421D-BA44-4E525847618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759950" y="4473576"/>
              <a:ext cx="50800" cy="150813"/>
              <a:chOff x="6148" y="2818"/>
              <a:chExt cx="32" cy="95"/>
            </a:xfrm>
          </p:grpSpPr>
          <p:sp>
            <p:nvSpPr>
              <p:cNvPr id="48" name="Line 19">
                <a:extLst>
                  <a:ext uri="{FF2B5EF4-FFF2-40B4-BE49-F238E27FC236}">
                    <a16:creationId xmlns:a16="http://schemas.microsoft.com/office/drawing/2014/main" id="{A41D9142-6F6A-47C9-9D13-153EFFD7386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148" y="2818"/>
                <a:ext cx="0" cy="95"/>
              </a:xfrm>
              <a:prstGeom prst="line">
                <a:avLst/>
              </a:prstGeom>
              <a:noFill/>
              <a:ln w="28575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49" name="Line 20">
                <a:extLst>
                  <a:ext uri="{FF2B5EF4-FFF2-40B4-BE49-F238E27FC236}">
                    <a16:creationId xmlns:a16="http://schemas.microsoft.com/office/drawing/2014/main" id="{A640DF9C-1B27-4053-B1B2-326B18183EE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180" y="2818"/>
                <a:ext cx="0" cy="95"/>
              </a:xfrm>
              <a:prstGeom prst="line">
                <a:avLst/>
              </a:prstGeom>
              <a:noFill/>
              <a:ln w="28575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5" name="Group 24">
              <a:extLst>
                <a:ext uri="{FF2B5EF4-FFF2-40B4-BE49-F238E27FC236}">
                  <a16:creationId xmlns:a16="http://schemas.microsoft.com/office/drawing/2014/main" id="{E1F414A3-0B95-4B5F-BFA0-FB5775D4C4D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93150" y="4468813"/>
              <a:ext cx="50800" cy="150813"/>
              <a:chOff x="5476" y="2815"/>
              <a:chExt cx="32" cy="95"/>
            </a:xfrm>
          </p:grpSpPr>
          <p:sp>
            <p:nvSpPr>
              <p:cNvPr id="46" name="Line 22">
                <a:extLst>
                  <a:ext uri="{FF2B5EF4-FFF2-40B4-BE49-F238E27FC236}">
                    <a16:creationId xmlns:a16="http://schemas.microsoft.com/office/drawing/2014/main" id="{D00D53E4-A3AE-4AE8-9BDE-AF23F19FF8C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476" y="2815"/>
                <a:ext cx="0" cy="95"/>
              </a:xfrm>
              <a:prstGeom prst="line">
                <a:avLst/>
              </a:prstGeom>
              <a:noFill/>
              <a:ln w="28575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47" name="Line 23">
                <a:extLst>
                  <a:ext uri="{FF2B5EF4-FFF2-40B4-BE49-F238E27FC236}">
                    <a16:creationId xmlns:a16="http://schemas.microsoft.com/office/drawing/2014/main" id="{25DD5E93-35E2-42FE-BFB8-AC48AA80871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507" y="2815"/>
                <a:ext cx="1" cy="95"/>
              </a:xfrm>
              <a:prstGeom prst="line">
                <a:avLst/>
              </a:prstGeom>
              <a:noFill/>
              <a:ln w="28575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6" name="Line 25">
              <a:extLst>
                <a:ext uri="{FF2B5EF4-FFF2-40B4-BE49-F238E27FC236}">
                  <a16:creationId xmlns:a16="http://schemas.microsoft.com/office/drawing/2014/main" id="{40717B3F-DC82-4937-8422-9B51C02ECB8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8424863" y="4006851"/>
              <a:ext cx="130175" cy="74613"/>
            </a:xfrm>
            <a:prstGeom prst="line">
              <a:avLst/>
            </a:prstGeom>
            <a:noFill/>
            <a:ln w="2857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7" name="Line 26">
              <a:extLst>
                <a:ext uri="{FF2B5EF4-FFF2-40B4-BE49-F238E27FC236}">
                  <a16:creationId xmlns:a16="http://schemas.microsoft.com/office/drawing/2014/main" id="{1DAE14B5-0F4A-4789-9773-28C07D92C40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8936038" y="3132138"/>
              <a:ext cx="128587" cy="74613"/>
            </a:xfrm>
            <a:prstGeom prst="line">
              <a:avLst/>
            </a:prstGeom>
            <a:noFill/>
            <a:ln w="2857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grpSp>
          <p:nvGrpSpPr>
            <p:cNvPr id="18" name="Group 30">
              <a:extLst>
                <a:ext uri="{FF2B5EF4-FFF2-40B4-BE49-F238E27FC236}">
                  <a16:creationId xmlns:a16="http://schemas.microsoft.com/office/drawing/2014/main" id="{57E8B38E-CA3A-4659-8E92-A1881F65106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580457" y="3351213"/>
              <a:ext cx="227013" cy="323850"/>
              <a:chOff x="5405" y="2111"/>
              <a:chExt cx="143" cy="204"/>
            </a:xfrm>
          </p:grpSpPr>
          <p:sp>
            <p:nvSpPr>
              <p:cNvPr id="43" name="Oval 27">
                <a:extLst>
                  <a:ext uri="{FF2B5EF4-FFF2-40B4-BE49-F238E27FC236}">
                    <a16:creationId xmlns:a16="http://schemas.microsoft.com/office/drawing/2014/main" id="{2B1744BB-82FC-4C72-8EB3-8F9573CC78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99" y="2223"/>
                <a:ext cx="49" cy="48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44" name="Oval 28">
                <a:extLst>
                  <a:ext uri="{FF2B5EF4-FFF2-40B4-BE49-F238E27FC236}">
                    <a16:creationId xmlns:a16="http://schemas.microsoft.com/office/drawing/2014/main" id="{38D94BCB-4F34-441F-BE29-97DF4E5CC8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99" y="2223"/>
                <a:ext cx="49" cy="48"/>
              </a:xfrm>
              <a:prstGeom prst="ellipse">
                <a:avLst/>
              </a:prstGeom>
              <a:solidFill>
                <a:srgbClr val="FFFFFF"/>
              </a:solidFill>
              <a:ln w="1270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5" name="Rectangle 29">
                <a:extLst>
                  <a:ext uri="{FF2B5EF4-FFF2-40B4-BE49-F238E27FC236}">
                    <a16:creationId xmlns:a16="http://schemas.microsoft.com/office/drawing/2014/main" id="{B0895412-B6E6-4366-8647-36C9DB2ECB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05" y="2111"/>
                <a:ext cx="104" cy="2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2100" b="1" i="1" u="none" strike="noStrike" cap="none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</a:rPr>
                  <a:t>P</a:t>
                </a:r>
                <a:endParaRPr kumimoji="0" lang="en-US" altLang="en-US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</a:endParaRPr>
              </a:p>
            </p:txBody>
          </p:sp>
        </p:grpSp>
        <p:grpSp>
          <p:nvGrpSpPr>
            <p:cNvPr id="19" name="Group 34">
              <a:extLst>
                <a:ext uri="{FF2B5EF4-FFF2-40B4-BE49-F238E27FC236}">
                  <a16:creationId xmlns:a16="http://schemas.microsoft.com/office/drawing/2014/main" id="{20D1E866-F20E-40D5-81D4-C70CB9BD49E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134475" y="3541713"/>
              <a:ext cx="234950" cy="392113"/>
              <a:chOff x="5754" y="2231"/>
              <a:chExt cx="148" cy="247"/>
            </a:xfrm>
          </p:grpSpPr>
          <p:sp>
            <p:nvSpPr>
              <p:cNvPr id="40" name="Oval 31">
                <a:extLst>
                  <a:ext uri="{FF2B5EF4-FFF2-40B4-BE49-F238E27FC236}">
                    <a16:creationId xmlns:a16="http://schemas.microsoft.com/office/drawing/2014/main" id="{ECB56A86-1F0B-458C-B5D9-CE6B75E946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4" y="2430"/>
                <a:ext cx="48" cy="48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41" name="Oval 32">
                <a:extLst>
                  <a:ext uri="{FF2B5EF4-FFF2-40B4-BE49-F238E27FC236}">
                    <a16:creationId xmlns:a16="http://schemas.microsoft.com/office/drawing/2014/main" id="{61B2B0FE-0432-41EC-90CC-05DB11D267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4" y="2430"/>
                <a:ext cx="48" cy="48"/>
              </a:xfrm>
              <a:prstGeom prst="ellipse">
                <a:avLst/>
              </a:prstGeom>
              <a:solidFill>
                <a:srgbClr val="FFFFFF"/>
              </a:solidFill>
              <a:ln w="1270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2" name="Rectangle 33">
                <a:extLst>
                  <a:ext uri="{FF2B5EF4-FFF2-40B4-BE49-F238E27FC236}">
                    <a16:creationId xmlns:a16="http://schemas.microsoft.com/office/drawing/2014/main" id="{044CCA87-2E31-4D77-893A-9261DEABCE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54" y="2231"/>
                <a:ext cx="122" cy="2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2100" b="1" i="1" u="none" strike="noStrike" cap="none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</a:rPr>
                  <a:t>O</a:t>
                </a:r>
                <a:endParaRPr kumimoji="0" lang="en-US" altLang="en-US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</a:endParaRPr>
              </a:p>
            </p:txBody>
          </p:sp>
        </p:grpSp>
        <p:grpSp>
          <p:nvGrpSpPr>
            <p:cNvPr id="20" name="Group 38">
              <a:extLst>
                <a:ext uri="{FF2B5EF4-FFF2-40B4-BE49-F238E27FC236}">
                  <a16:creationId xmlns:a16="http://schemas.microsoft.com/office/drawing/2014/main" id="{DBE33F25-A1A6-4130-9473-3A93AFF3837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182100" y="4508501"/>
              <a:ext cx="238125" cy="414338"/>
              <a:chOff x="5784" y="2840"/>
              <a:chExt cx="150" cy="261"/>
            </a:xfrm>
          </p:grpSpPr>
          <p:sp>
            <p:nvSpPr>
              <p:cNvPr id="37" name="Oval 35">
                <a:extLst>
                  <a:ext uri="{FF2B5EF4-FFF2-40B4-BE49-F238E27FC236}">
                    <a16:creationId xmlns:a16="http://schemas.microsoft.com/office/drawing/2014/main" id="{DC29E651-53B6-4C50-916B-3B0431B152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2840"/>
                <a:ext cx="48" cy="48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38" name="Oval 36">
                <a:extLst>
                  <a:ext uri="{FF2B5EF4-FFF2-40B4-BE49-F238E27FC236}">
                    <a16:creationId xmlns:a16="http://schemas.microsoft.com/office/drawing/2014/main" id="{508E5691-8938-4AD7-88E8-83E9953909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2840"/>
                <a:ext cx="48" cy="48"/>
              </a:xfrm>
              <a:prstGeom prst="ellipse">
                <a:avLst/>
              </a:prstGeom>
              <a:solidFill>
                <a:srgbClr val="FFFFFF"/>
              </a:solidFill>
              <a:ln w="1270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39" name="Rectangle 37">
                <a:extLst>
                  <a:ext uri="{FF2B5EF4-FFF2-40B4-BE49-F238E27FC236}">
                    <a16:creationId xmlns:a16="http://schemas.microsoft.com/office/drawing/2014/main" id="{F0143E0C-E90C-4320-B6E3-6ECB3C7235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84" y="2897"/>
                <a:ext cx="150" cy="2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2100" b="1" i="1" u="none" strike="noStrike" cap="none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</a:rPr>
                  <a:t>M</a:t>
                </a:r>
                <a:endParaRPr kumimoji="0" lang="en-US" altLang="en-US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</a:endParaRPr>
              </a:p>
            </p:txBody>
          </p:sp>
        </p:grpSp>
        <p:grpSp>
          <p:nvGrpSpPr>
            <p:cNvPr id="21" name="Group 42">
              <a:extLst>
                <a:ext uri="{FF2B5EF4-FFF2-40B4-BE49-F238E27FC236}">
                  <a16:creationId xmlns:a16="http://schemas.microsoft.com/office/drawing/2014/main" id="{76FC61D0-9E0F-4D0F-9BBB-CD7F44849DD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859959" y="3303588"/>
              <a:ext cx="306387" cy="323850"/>
              <a:chOff x="6211" y="2081"/>
              <a:chExt cx="193" cy="204"/>
            </a:xfrm>
          </p:grpSpPr>
          <p:sp>
            <p:nvSpPr>
              <p:cNvPr id="34" name="Oval 39">
                <a:extLst>
                  <a:ext uri="{FF2B5EF4-FFF2-40B4-BE49-F238E27FC236}">
                    <a16:creationId xmlns:a16="http://schemas.microsoft.com/office/drawing/2014/main" id="{3B309B45-52C0-4D69-B74A-B1F1F77BEE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11" y="2226"/>
                <a:ext cx="48" cy="48"/>
              </a:xfrm>
              <a:prstGeom prst="ellipse">
                <a:avLst/>
              </a:prstGeom>
              <a:solidFill>
                <a:schemeClr val="bg1"/>
              </a:solidFill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5" name="Oval 40">
                <a:extLst>
                  <a:ext uri="{FF2B5EF4-FFF2-40B4-BE49-F238E27FC236}">
                    <a16:creationId xmlns:a16="http://schemas.microsoft.com/office/drawing/2014/main" id="{99A417D9-08FF-47FF-80A4-7060D7B2B8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11" y="2226"/>
                <a:ext cx="48" cy="48"/>
              </a:xfrm>
              <a:prstGeom prst="ellipse">
                <a:avLst/>
              </a:prstGeom>
              <a:noFill/>
              <a:ln w="1270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36" name="Rectangle 41">
                <a:extLst>
                  <a:ext uri="{FF2B5EF4-FFF2-40B4-BE49-F238E27FC236}">
                    <a16:creationId xmlns:a16="http://schemas.microsoft.com/office/drawing/2014/main" id="{04C2DF8E-AC98-49D6-9C33-573F3E52C5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82" y="2081"/>
                <a:ext cx="122" cy="2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2100" b="1" i="1" u="none" strike="noStrike" cap="none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</a:rPr>
                  <a:t>N</a:t>
                </a:r>
                <a:endParaRPr kumimoji="0" lang="en-US" altLang="en-US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</a:endParaRPr>
              </a:p>
            </p:txBody>
          </p:sp>
        </p:grpSp>
        <p:grpSp>
          <p:nvGrpSpPr>
            <p:cNvPr id="22" name="Group 46">
              <a:extLst>
                <a:ext uri="{FF2B5EF4-FFF2-40B4-BE49-F238E27FC236}">
                  <a16:creationId xmlns:a16="http://schemas.microsoft.com/office/drawing/2014/main" id="{30FD7169-DBA0-4E36-AAAC-8F4DBAD3BB0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237689" y="2257426"/>
              <a:ext cx="179388" cy="373063"/>
              <a:chOff x="5819" y="1422"/>
              <a:chExt cx="113" cy="235"/>
            </a:xfrm>
          </p:grpSpPr>
          <p:sp>
            <p:nvSpPr>
              <p:cNvPr id="31" name="Oval 43">
                <a:extLst>
                  <a:ext uri="{FF2B5EF4-FFF2-40B4-BE49-F238E27FC236}">
                    <a16:creationId xmlns:a16="http://schemas.microsoft.com/office/drawing/2014/main" id="{0F749FBB-CF5A-421F-9BD7-87406AB0DC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8" y="1609"/>
                <a:ext cx="48" cy="48"/>
              </a:xfrm>
              <a:prstGeom prst="ellipse">
                <a:avLst/>
              </a:prstGeom>
              <a:solidFill>
                <a:schemeClr val="bg1"/>
              </a:solidFill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32" name="Oval 44">
                <a:extLst>
                  <a:ext uri="{FF2B5EF4-FFF2-40B4-BE49-F238E27FC236}">
                    <a16:creationId xmlns:a16="http://schemas.microsoft.com/office/drawing/2014/main" id="{273C0410-D4B8-4306-8810-368E316FC4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8" y="1609"/>
                <a:ext cx="48" cy="48"/>
              </a:xfrm>
              <a:prstGeom prst="ellipse">
                <a:avLst/>
              </a:prstGeom>
              <a:noFill/>
              <a:ln w="1270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Rectangle 45">
                <a:extLst>
                  <a:ext uri="{FF2B5EF4-FFF2-40B4-BE49-F238E27FC236}">
                    <a16:creationId xmlns:a16="http://schemas.microsoft.com/office/drawing/2014/main" id="{9DD600DA-A675-4A8F-91D0-E064B19C68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19" y="1422"/>
                <a:ext cx="113" cy="2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2100" b="1" i="1" u="none" strike="noStrike" cap="none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</a:rPr>
                  <a:t>A</a:t>
                </a:r>
                <a:endParaRPr kumimoji="0" lang="en-US" altLang="en-US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</a:endParaRPr>
              </a:p>
            </p:txBody>
          </p:sp>
        </p:grpSp>
        <p:grpSp>
          <p:nvGrpSpPr>
            <p:cNvPr id="23" name="Group 50">
              <a:extLst>
                <a:ext uri="{FF2B5EF4-FFF2-40B4-BE49-F238E27FC236}">
                  <a16:creationId xmlns:a16="http://schemas.microsoft.com/office/drawing/2014/main" id="{D0E33BEE-28B2-4A42-AC0E-04C166B2B60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991491" y="4503738"/>
              <a:ext cx="246063" cy="333375"/>
              <a:chOff x="5034" y="2837"/>
              <a:chExt cx="155" cy="210"/>
            </a:xfrm>
          </p:grpSpPr>
          <p:sp>
            <p:nvSpPr>
              <p:cNvPr id="28" name="Oval 47">
                <a:extLst>
                  <a:ext uri="{FF2B5EF4-FFF2-40B4-BE49-F238E27FC236}">
                    <a16:creationId xmlns:a16="http://schemas.microsoft.com/office/drawing/2014/main" id="{0275EED3-EA10-48E1-A803-F5305A39C3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41" y="2837"/>
                <a:ext cx="48" cy="48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29" name="Oval 48">
                <a:extLst>
                  <a:ext uri="{FF2B5EF4-FFF2-40B4-BE49-F238E27FC236}">
                    <a16:creationId xmlns:a16="http://schemas.microsoft.com/office/drawing/2014/main" id="{525EDFF5-71E2-447E-B53B-7987C0CC05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41" y="2837"/>
                <a:ext cx="48" cy="48"/>
              </a:xfrm>
              <a:prstGeom prst="ellipse">
                <a:avLst/>
              </a:prstGeom>
              <a:solidFill>
                <a:srgbClr val="FFFFFF"/>
              </a:solidFill>
              <a:ln w="1270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0" name="Rectangle 49">
                <a:extLst>
                  <a:ext uri="{FF2B5EF4-FFF2-40B4-BE49-F238E27FC236}">
                    <a16:creationId xmlns:a16="http://schemas.microsoft.com/office/drawing/2014/main" id="{8A503B18-D4AE-4A5C-91E7-5094DF9CDF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4" y="2843"/>
                <a:ext cx="113" cy="2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2100" b="1" i="1" u="none" strike="noStrike" cap="none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</a:rPr>
                  <a:t>B</a:t>
                </a:r>
                <a:endParaRPr kumimoji="0" lang="en-US" altLang="en-US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</a:endParaRPr>
              </a:p>
            </p:txBody>
          </p:sp>
        </p:grpSp>
        <p:grpSp>
          <p:nvGrpSpPr>
            <p:cNvPr id="24" name="Group 54">
              <a:extLst>
                <a:ext uri="{FF2B5EF4-FFF2-40B4-BE49-F238E27FC236}">
                  <a16:creationId xmlns:a16="http://schemas.microsoft.com/office/drawing/2014/main" id="{477AB32B-2FAF-4FFA-B4FD-A37FC3081CE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420370" y="4513263"/>
              <a:ext cx="265113" cy="361950"/>
              <a:chOff x="6564" y="2843"/>
              <a:chExt cx="167" cy="228"/>
            </a:xfrm>
          </p:grpSpPr>
          <p:sp>
            <p:nvSpPr>
              <p:cNvPr id="25" name="Oval 51">
                <a:extLst>
                  <a:ext uri="{FF2B5EF4-FFF2-40B4-BE49-F238E27FC236}">
                    <a16:creationId xmlns:a16="http://schemas.microsoft.com/office/drawing/2014/main" id="{E705A61E-110B-4535-8C81-0E51C55C04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64" y="2843"/>
                <a:ext cx="48" cy="48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26" name="Oval 52">
                <a:extLst>
                  <a:ext uri="{FF2B5EF4-FFF2-40B4-BE49-F238E27FC236}">
                    <a16:creationId xmlns:a16="http://schemas.microsoft.com/office/drawing/2014/main" id="{F6CB247C-D95B-4B16-BCAC-EE15FF274A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64" y="2843"/>
                <a:ext cx="48" cy="48"/>
              </a:xfrm>
              <a:prstGeom prst="ellipse">
                <a:avLst/>
              </a:prstGeom>
              <a:solidFill>
                <a:srgbClr val="FFFFFF"/>
              </a:solidFill>
              <a:ln w="1270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7" name="Rectangle 53">
                <a:extLst>
                  <a:ext uri="{FF2B5EF4-FFF2-40B4-BE49-F238E27FC236}">
                    <a16:creationId xmlns:a16="http://schemas.microsoft.com/office/drawing/2014/main" id="{6A40FF8B-2467-436D-A806-B38D1E039B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18" y="2867"/>
                <a:ext cx="113" cy="2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2100" b="1" i="1" u="none" strike="noStrike" cap="none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</a:rPr>
                  <a:t>C</a:t>
                </a:r>
                <a:endParaRPr kumimoji="0" lang="en-US" altLang="en-US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62E848C3-F64C-4C81-94A7-E67C86A8175F}"/>
                  </a:ext>
                </a:extLst>
              </p:cNvPr>
              <p:cNvSpPr txBox="1"/>
              <p:nvPr/>
            </p:nvSpPr>
            <p:spPr>
              <a:xfrm>
                <a:off x="47164" y="4277751"/>
                <a:ext cx="12144836" cy="256897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15000"/>
                  </a:lnSpc>
                  <a:spcAft>
                    <a:spcPts val="800"/>
                  </a:spcAft>
                </a:pPr>
                <a:r>
                  <a:rPr lang="en-US" sz="2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b) </a:t>
                </a:r>
              </a:p>
              <a:p>
                <a:pPr>
                  <a:lnSpc>
                    <a:spcPct val="115000"/>
                  </a:lnSpc>
                  <a:spcAft>
                    <a:spcPts val="800"/>
                  </a:spcAft>
                </a:pPr>
                <a:r>
                  <a:rPr lang="en-US" sz="2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+ Ta </a:t>
                </a:r>
                <a:r>
                  <a:rPr lang="en-US" sz="2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có</a:t>
                </a:r>
                <a:r>
                  <a:rPr lang="en-US" sz="2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6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O</m:t>
                    </m:r>
                  </m:oMath>
                </a14:m>
                <a:r>
                  <a:rPr lang="en-US" sz="2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là</a:t>
                </a:r>
                <a:r>
                  <a:rPr lang="en-US" sz="2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giao</a:t>
                </a:r>
                <a:r>
                  <a:rPr lang="en-US" sz="2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điểm</a:t>
                </a:r>
                <a:r>
                  <a:rPr lang="en-US" sz="2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ba</a:t>
                </a:r>
                <a:r>
                  <a:rPr lang="en-US" sz="2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đường</a:t>
                </a:r>
                <a:r>
                  <a:rPr lang="en-US" sz="2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trung</a:t>
                </a:r>
                <a:r>
                  <a:rPr lang="en-US" sz="2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trực</a:t>
                </a:r>
                <a:r>
                  <a:rPr lang="en-US" sz="2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6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AM</m:t>
                    </m:r>
                    <m:r>
                      <m:rPr>
                        <m:nor/>
                      </m:rPr>
                      <a:rPr lang="en-US" sz="26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, </m:t>
                    </m:r>
                    <m:r>
                      <m:rPr>
                        <m:nor/>
                      </m:rPr>
                      <a:rPr lang="en-US" sz="26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BN</m:t>
                    </m:r>
                    <m:r>
                      <m:rPr>
                        <m:nor/>
                      </m:rPr>
                      <a:rPr lang="en-US" sz="26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,</m:t>
                    </m:r>
                    <m:r>
                      <m:rPr>
                        <m:nor/>
                      </m:rPr>
                      <a:rPr lang="en-US" sz="26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CP</m:t>
                    </m:r>
                  </m:oMath>
                </a14:m>
                <a:r>
                  <a:rPr lang="en-US" sz="2600" i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nên</a:t>
                </a:r>
                <a:r>
                  <a:rPr lang="en-US" sz="2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6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O</m:t>
                    </m:r>
                  </m:oMath>
                </a14:m>
                <a:r>
                  <a:rPr lang="en-US" sz="2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 </a:t>
                </a:r>
                <a:r>
                  <a:rPr lang="vi-VN" sz="2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là tâm của đường tròn ngoại tiếp tam giác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6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ABC</m:t>
                    </m:r>
                  </m:oMath>
                </a14:m>
                <a:r>
                  <a:rPr lang="en-US" sz="2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.</a:t>
                </a:r>
                <a:endParaRPr lang="en-US" sz="260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endParaRPr>
              </a:p>
              <a:p>
                <a:pPr>
                  <a:lnSpc>
                    <a:spcPct val="115000"/>
                  </a:lnSpc>
                  <a:spcAft>
                    <a:spcPts val="800"/>
                  </a:spcAft>
                </a:pPr>
                <a:r>
                  <a:rPr lang="en-US" sz="2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+ Ta </a:t>
                </a:r>
                <a:r>
                  <a:rPr lang="en-US" sz="2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có</a:t>
                </a:r>
                <a:r>
                  <a:rPr lang="en-US" sz="2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6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O</m:t>
                    </m:r>
                  </m:oMath>
                </a14:m>
                <a:r>
                  <a:rPr lang="en-US" sz="2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là</a:t>
                </a:r>
                <a:r>
                  <a:rPr lang="en-US" sz="2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giao</a:t>
                </a:r>
                <a:r>
                  <a:rPr lang="en-US" sz="2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điểm</a:t>
                </a:r>
                <a:r>
                  <a:rPr lang="en-US" sz="2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ba</a:t>
                </a:r>
                <a:r>
                  <a:rPr lang="en-US" sz="2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đường</a:t>
                </a:r>
                <a:r>
                  <a:rPr lang="en-US" sz="2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phân</a:t>
                </a:r>
                <a:r>
                  <a:rPr lang="en-US" sz="2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giác</a:t>
                </a:r>
                <a:r>
                  <a:rPr lang="en-US" sz="2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6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AM</m:t>
                    </m:r>
                    <m:r>
                      <m:rPr>
                        <m:nor/>
                      </m:rPr>
                      <a:rPr lang="en-US" sz="26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, </m:t>
                    </m:r>
                    <m:r>
                      <m:rPr>
                        <m:nor/>
                      </m:rPr>
                      <a:rPr lang="en-US" sz="26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BN</m:t>
                    </m:r>
                    <m:r>
                      <m:rPr>
                        <m:nor/>
                      </m:rPr>
                      <a:rPr lang="en-US" sz="26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, </m:t>
                    </m:r>
                    <m:r>
                      <m:rPr>
                        <m:nor/>
                      </m:rPr>
                      <a:rPr lang="en-US" sz="26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CP</m:t>
                    </m:r>
                  </m:oMath>
                </a14:m>
                <a:r>
                  <a:rPr lang="en-US" sz="2600" i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nên</a:t>
                </a:r>
                <a:r>
                  <a:rPr lang="en-US" sz="2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6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O</m:t>
                    </m:r>
                  </m:oMath>
                </a14:m>
                <a:r>
                  <a:rPr lang="en-US" sz="2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 </a:t>
                </a:r>
                <a:r>
                  <a:rPr lang="vi-VN" sz="2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là tâm của đường tròn n</a:t>
                </a:r>
                <a:r>
                  <a:rPr lang="en-US" sz="2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ộ</a:t>
                </a:r>
                <a:r>
                  <a:rPr lang="vi-VN" sz="2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i tiếp tam giác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6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ABC</m:t>
                    </m:r>
                  </m:oMath>
                </a14:m>
                <a:r>
                  <a:rPr lang="en-US" sz="2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.</a:t>
                </a:r>
                <a:endParaRPr lang="en-US" sz="260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62E848C3-F64C-4C81-94A7-E67C86A817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64" y="4277751"/>
                <a:ext cx="12144836" cy="2568973"/>
              </a:xfrm>
              <a:prstGeom prst="rect">
                <a:avLst/>
              </a:prstGeom>
              <a:blipFill>
                <a:blip r:embed="rId4"/>
                <a:stretch>
                  <a:fillRect l="-904" t="-1425" r="-251" b="-47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6" name="Title 1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F151A94-1D18-4576-86B6-5B190C81B8EC}"/>
              </a:ext>
            </a:extLst>
          </p:cNvPr>
          <p:cNvSpPr txBox="1">
            <a:spLocks/>
          </p:cNvSpPr>
          <p:nvPr/>
        </p:nvSpPr>
        <p:spPr>
          <a:xfrm>
            <a:off x="1412328" y="28281"/>
            <a:ext cx="8820981" cy="1277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1200"/>
              </a:spcBef>
              <a:spcAft>
                <a:spcPts val="1800"/>
              </a:spcAft>
            </a:pP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1. ĐƯỜNG TRÒN NGOẠI TIẾP </a:t>
            </a:r>
            <a:r>
              <a:rPr lang="en-US" sz="30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TAM GIÁC VÀ ĐƯỜNG </a:t>
            </a: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 NỘI TIẾP TAM GIÁC(</a:t>
            </a:r>
            <a:r>
              <a:rPr lang="en-US" sz="3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9961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01879C3-E2E3-43F3-A131-79D6086F53BF}"/>
                  </a:ext>
                </a:extLst>
              </p:cNvPr>
              <p:cNvSpPr txBox="1"/>
              <p:nvPr/>
            </p:nvSpPr>
            <p:spPr>
              <a:xfrm>
                <a:off x="138594" y="935866"/>
                <a:ext cx="11520006" cy="582185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15000"/>
                  </a:lnSpc>
                  <a:spcAft>
                    <a:spcPts val="800"/>
                  </a:spcAft>
                </a:pPr>
                <a:r>
                  <a:rPr lang="vi-VN" sz="2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c. Tính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6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AM</m:t>
                    </m:r>
                    <m:r>
                      <m:rPr>
                        <m:nor/>
                      </m:rPr>
                      <a:rPr lang="en-US" sz="26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, </m:t>
                    </m:r>
                    <m:r>
                      <m:rPr>
                        <m:nor/>
                      </m:rPr>
                      <a:rPr lang="en-US" sz="26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OM</m:t>
                    </m:r>
                  </m:oMath>
                </a14:m>
                <a:r>
                  <a:rPr lang="vi-VN" sz="2600" i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 </a:t>
                </a:r>
                <a:r>
                  <a:rPr lang="vi-VN" sz="2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và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6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OA</m:t>
                    </m:r>
                  </m:oMath>
                </a14:m>
                <a:r>
                  <a:rPr lang="vi-VN" sz="2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.</a:t>
                </a:r>
                <a:endParaRPr lang="en-US" sz="26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Yu Mincho" panose="02020400000000000000" pitchFamily="18" charset="-128"/>
                  <a:cs typeface="Times New Roman" panose="02020603050405020304" pitchFamily="18" charset="0"/>
                </a:endParaRPr>
              </a:p>
              <a:p>
                <a:pPr>
                  <a:lnSpc>
                    <a:spcPct val="115000"/>
                  </a:lnSpc>
                  <a:spcAft>
                    <a:spcPts val="800"/>
                  </a:spcAft>
                </a:pPr>
                <a:r>
                  <a:rPr lang="vi-VN" sz="2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Ta có: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vi-VN" sz="26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MB</m:t>
                    </m:r>
                    <m:r>
                      <m:rPr>
                        <m:nor/>
                      </m:rPr>
                      <a:rPr lang="vi-VN" sz="26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vi-VN" sz="26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MC</m:t>
                    </m:r>
                    <m:r>
                      <m:rPr>
                        <m:nor/>
                      </m:rPr>
                      <a:rPr lang="vi-VN" sz="26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6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vi-VN" sz="2600" i="1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BC</m:t>
                        </m:r>
                      </m:num>
                      <m:den>
                        <m:r>
                          <m:rPr>
                            <m:nor/>
                          </m:rPr>
                          <a:rPr lang="vi-VN" sz="2600" i="1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m:rPr>
                        <m:nor/>
                      </m:rPr>
                      <a:rPr lang="vi-VN" sz="26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6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vi-VN" sz="2600" i="1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a</m:t>
                        </m:r>
                      </m:num>
                      <m:den>
                        <m:r>
                          <m:rPr>
                            <m:nor/>
                          </m:rPr>
                          <a:rPr lang="vi-VN" sz="2600" i="1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vi-VN" sz="2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 (Vì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vi-VN" sz="26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M</m:t>
                    </m:r>
                  </m:oMath>
                </a14:m>
                <a:r>
                  <a:rPr lang="vi-VN" sz="2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 là trung điểm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vi-VN" sz="26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BC</m:t>
                    </m:r>
                  </m:oMath>
                </a14:m>
                <a:r>
                  <a:rPr lang="vi-VN" sz="2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).</a:t>
                </a:r>
                <a:endParaRPr lang="en-US" sz="26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Yu Mincho" panose="02020400000000000000" pitchFamily="18" charset="-128"/>
                  <a:cs typeface="Times New Roman" panose="02020603050405020304" pitchFamily="18" charset="0"/>
                </a:endParaRPr>
              </a:p>
              <a:p>
                <a:pPr>
                  <a:lnSpc>
                    <a:spcPct val="115000"/>
                  </a:lnSpc>
                  <a:spcAft>
                    <a:spcPts val="800"/>
                  </a:spcAft>
                </a:pPr>
                <a:r>
                  <a:rPr lang="vi-VN" sz="2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Xét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vi-VN" sz="26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ΔAMB</m:t>
                    </m:r>
                  </m:oMath>
                </a14:m>
                <a:r>
                  <a:rPr lang="vi-VN" sz="2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 vuông tại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vi-VN" sz="26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M</m:t>
                    </m:r>
                  </m:oMath>
                </a14:m>
                <a:r>
                  <a:rPr lang="vi-VN" sz="2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 ta có: </a:t>
                </a:r>
                <a:endParaRPr lang="en-US" sz="26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Yu Mincho" panose="02020400000000000000" pitchFamily="18" charset="-128"/>
                  <a:cs typeface="Times New Roman" panose="02020603050405020304" pitchFamily="18" charset="0"/>
                </a:endParaRPr>
              </a:p>
              <a:p>
                <a:pPr>
                  <a:lnSpc>
                    <a:spcPct val="115000"/>
                  </a:lnSpc>
                  <a:spcAft>
                    <a:spcPts val="800"/>
                  </a:spcAft>
                </a:pPr>
                <a:r>
                  <a:rPr lang="en-US" sz="2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                                            (</a:t>
                </a:r>
                <a:r>
                  <a:rPr lang="en-US" sz="2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theo</a:t>
                </a:r>
                <a:r>
                  <a:rPr lang="en-US" sz="2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Định</a:t>
                </a:r>
                <a:r>
                  <a:rPr lang="en-US" sz="2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lý</a:t>
                </a:r>
                <a:r>
                  <a:rPr lang="en-US" sz="2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Pythagore</a:t>
                </a:r>
                <a:r>
                  <a:rPr lang="en-US" sz="2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)</a:t>
                </a:r>
                <a:endParaRPr lang="en-US" sz="2600" dirty="0">
                  <a:solidFill>
                    <a:schemeClr val="bg1"/>
                  </a:solidFill>
                  <a:latin typeface="Times New Roman" panose="02020603050405020304" pitchFamily="18" charset="0"/>
                  <a:ea typeface="Yu Mincho" panose="02020400000000000000" pitchFamily="18" charset="-128"/>
                  <a:cs typeface="Times New Roman" panose="02020603050405020304" pitchFamily="18" charset="0"/>
                </a:endParaRPr>
              </a:p>
              <a:p>
                <a:pPr>
                  <a:lnSpc>
                    <a:spcPct val="115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6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26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sz="26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Yu Mincho" panose="02020400000000000000" pitchFamily="18" charset="-128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6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Yu Mincho" panose="02020400000000000000" pitchFamily="18" charset="-128"/>
                                  <a:cs typeface="Times New Roman" panose="020206030504050203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sz="26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Yu Mincho" panose="02020400000000000000" pitchFamily="18" charset="-128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6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26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Yu Mincho" panose="02020400000000000000" pitchFamily="18" charset="-128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600" i="1">
                                      <a:solidFill>
                                        <a:schemeClr val="bg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Yu Mincho" panose="02020400000000000000" pitchFamily="18" charset="-128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2600" i="1">
                                          <a:solidFill>
                                            <a:schemeClr val="bg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Yu Mincho" panose="02020400000000000000" pitchFamily="18" charset="-128"/>
                                          <a:cs typeface="Times New Roman" panose="020206030504050203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2600" i="1">
                                          <a:solidFill>
                                            <a:schemeClr val="bg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Yu Mincho" panose="02020400000000000000" pitchFamily="18" charset="-128"/>
                                          <a:cs typeface="Times New Roman" panose="02020603050405020304" pitchFamily="18" charset="0"/>
                                        </a:rPr>
                                        <m:t>𝑎</m:t>
                                      </m:r>
                                    </m:num>
                                    <m:den>
                                      <m:r>
                                        <a:rPr lang="en-US" sz="2600" i="1">
                                          <a:solidFill>
                                            <a:schemeClr val="bg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Yu Mincho" panose="02020400000000000000" pitchFamily="18" charset="-128"/>
                                          <a:cs typeface="Times New Roman" panose="020206030504050203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sz="26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Yu Mincho" panose="02020400000000000000" pitchFamily="18" charset="-128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  <m:r>
                        <a:rPr lang="en-US" sz="26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26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sz="26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Yu Mincho" panose="02020400000000000000" pitchFamily="18" charset="-128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6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Yu Mincho" panose="02020400000000000000" pitchFamily="18" charset="-128"/>
                                  <a:cs typeface="Times New Roman" panose="020206030504050203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sz="26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Yu Mincho" panose="02020400000000000000" pitchFamily="18" charset="-128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6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6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Yu Mincho" panose="02020400000000000000" pitchFamily="18" charset="-128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2600" i="1">
                                      <a:solidFill>
                                        <a:schemeClr val="bg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Yu Mincho" panose="02020400000000000000" pitchFamily="18" charset="-128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600" i="1">
                                      <a:solidFill>
                                        <a:schemeClr val="bg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Yu Mincho" panose="02020400000000000000" pitchFamily="18" charset="-128"/>
                                      <a:cs typeface="Times New Roman" panose="02020603050405020304" pitchFamily="18" charset="0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en-US" sz="2600" i="1">
                                      <a:solidFill>
                                        <a:schemeClr val="bg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Yu Mincho" panose="02020400000000000000" pitchFamily="18" charset="-128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sz="26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Yu Mincho" panose="02020400000000000000" pitchFamily="18" charset="-128"/>
                                  <a:cs typeface="Times New Roman" panose="02020603050405020304" pitchFamily="18" charset="0"/>
                                </a:rPr>
                                <m:t>4</m:t>
                              </m:r>
                            </m:den>
                          </m:f>
                        </m:e>
                      </m:rad>
                      <m:r>
                        <a:rPr lang="en-US" sz="26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6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6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𝑎</m:t>
                          </m:r>
                          <m:rad>
                            <m:radPr>
                              <m:degHide m:val="on"/>
                              <m:ctrlPr>
                                <a:rPr lang="en-US" sz="26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Yu Mincho" panose="02020400000000000000" pitchFamily="18" charset="-128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6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Yu Mincho" panose="02020400000000000000" pitchFamily="18" charset="-128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e>
                          </m:rad>
                        </m:num>
                        <m:den>
                          <m:r>
                            <a:rPr lang="en-US" sz="26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2600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Yu Mincho" panose="02020400000000000000" pitchFamily="18" charset="-128"/>
                  <a:cs typeface="Times New Roman" panose="02020603050405020304" pitchFamily="18" charset="0"/>
                </a:endParaRPr>
              </a:p>
              <a:p>
                <a:pPr>
                  <a:lnSpc>
                    <a:spcPct val="115000"/>
                  </a:lnSpc>
                  <a:spcAft>
                    <a:spcPts val="800"/>
                  </a:spcAft>
                </a:pPr>
                <a:r>
                  <a:rPr lang="en-US" sz="2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Ta </a:t>
                </a:r>
                <a:r>
                  <a:rPr lang="en-US" sz="2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có</a:t>
                </a:r>
                <a:r>
                  <a:rPr lang="en-US" sz="2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6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AO</m:t>
                    </m:r>
                    <m:r>
                      <m:rPr>
                        <m:nor/>
                      </m:rPr>
                      <a:rPr lang="en-US" sz="26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6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6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26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600" i="1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600" i="1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  <m:r>
                      <m:rPr>
                        <m:nor/>
                      </m:rPr>
                      <a:rPr lang="en-US" sz="2600" b="0" i="1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6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AM</m:t>
                    </m:r>
                    <m:r>
                      <m:rPr>
                        <m:nor/>
                      </m:rPr>
                      <a:rPr lang="en-US" sz="26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6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6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26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600" i="1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600" i="1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  <m:r>
                      <m:rPr>
                        <m:nor/>
                      </m:rPr>
                      <a:rPr lang="en-US" sz="26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∙</m:t>
                    </m:r>
                    <m:f>
                      <m:fPr>
                        <m:ctrlPr>
                          <a:rPr lang="en-US" sz="26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600" i="1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a</m:t>
                        </m:r>
                        <m:rad>
                          <m:radPr>
                            <m:degHide m:val="on"/>
                            <m:ctrlPr>
                              <a:rPr lang="en-US" sz="26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m:rPr>
                                <m:nor/>
                              </m:rPr>
                              <a:rPr lang="en-US" sz="2600" i="1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  <m:t>3</m:t>
                            </m:r>
                          </m:e>
                        </m:rad>
                      </m:num>
                      <m:den>
                        <m:r>
                          <m:rPr>
                            <m:nor/>
                          </m:rPr>
                          <a:rPr lang="en-US" sz="2600" i="1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m:rPr>
                        <m:nor/>
                      </m:rPr>
                      <a:rPr lang="en-US" sz="26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6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26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600" i="1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a</m:t>
                        </m:r>
                        <m:rad>
                          <m:radPr>
                            <m:degHide m:val="on"/>
                            <m:ctrlPr>
                              <a:rPr lang="en-US" sz="26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m:rPr>
                                <m:nor/>
                              </m:rPr>
                              <a:rPr lang="en-US" sz="2600" i="1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  <m:t>3</m:t>
                            </m:r>
                          </m:e>
                        </m:rad>
                      </m:num>
                      <m:den>
                        <m:r>
                          <m:rPr>
                            <m:nor/>
                          </m:rPr>
                          <a:rPr lang="en-US" sz="2600" i="1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2600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Yu Mincho" panose="02020400000000000000" pitchFamily="18" charset="-128"/>
                  <a:cs typeface="Times New Roman" panose="02020603050405020304" pitchFamily="18" charset="0"/>
                </a:endParaRPr>
              </a:p>
              <a:p>
                <a:pPr>
                  <a:lnSpc>
                    <a:spcPct val="115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6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OM</m:t>
                    </m:r>
                    <m:r>
                      <m:rPr>
                        <m:nor/>
                      </m:rPr>
                      <a:rPr lang="en-US" sz="26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6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6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26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600" i="1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600" i="1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  <m:r>
                      <a:rPr lang="en-US" sz="2600" b="0" i="1" smtClean="0">
                        <a:solidFill>
                          <a:schemeClr val="bg1"/>
                        </a:solidFill>
                        <a:effectLst/>
                        <a:latin typeface="Cambria Math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2600" b="0" i="1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6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AM</m:t>
                    </m:r>
                    <m:r>
                      <m:rPr>
                        <m:nor/>
                      </m:rPr>
                      <a:rPr lang="en-US" sz="26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6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6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26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600" i="1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600" i="1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  <m:r>
                      <m:rPr>
                        <m:nor/>
                      </m:rPr>
                      <a:rPr lang="en-US" sz="2600" i="1">
                        <a:solidFill>
                          <a:schemeClr val="bg1"/>
                        </a:solidFill>
                        <a:latin typeface="+mj-lt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∙</m:t>
                    </m:r>
                    <m:f>
                      <m:fPr>
                        <m:ctrlPr>
                          <a:rPr lang="en-US" sz="26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600" i="1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a</m:t>
                        </m:r>
                        <m:rad>
                          <m:radPr>
                            <m:degHide m:val="on"/>
                            <m:ctrlPr>
                              <a:rPr lang="en-US" sz="26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m:rPr>
                                <m:nor/>
                              </m:rPr>
                              <a:rPr lang="en-US" sz="2600" i="1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  <m:t>3</m:t>
                            </m:r>
                          </m:e>
                        </m:rad>
                      </m:num>
                      <m:den>
                        <m:r>
                          <m:rPr>
                            <m:nor/>
                          </m:rPr>
                          <a:rPr lang="en-US" sz="2600" i="1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m:rPr>
                        <m:nor/>
                      </m:rPr>
                      <a:rPr lang="en-US" sz="2600" b="0" i="1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6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6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26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600" i="1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a</m:t>
                        </m:r>
                        <m:rad>
                          <m:radPr>
                            <m:degHide m:val="on"/>
                            <m:ctrlPr>
                              <a:rPr lang="en-US" sz="26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m:rPr>
                                <m:nor/>
                              </m:rPr>
                              <a:rPr lang="en-US" sz="2600" i="1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  <m:t>3</m:t>
                            </m:r>
                          </m:e>
                        </m:rad>
                      </m:num>
                      <m:den>
                        <m:r>
                          <m:rPr>
                            <m:nor/>
                          </m:rPr>
                          <a:rPr lang="en-US" sz="2600" i="1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600" i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 </a:t>
                </a:r>
                <a:r>
                  <a:rPr lang="en-US" sz="2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(Theo </a:t>
                </a:r>
                <a:r>
                  <a:rPr lang="en-US" sz="2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tính</a:t>
                </a:r>
                <a:r>
                  <a:rPr lang="en-US" sz="2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chất</a:t>
                </a:r>
                <a:r>
                  <a:rPr lang="en-US" sz="2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ba</a:t>
                </a:r>
                <a:r>
                  <a:rPr lang="en-US" sz="2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đường</a:t>
                </a:r>
                <a:r>
                  <a:rPr lang="en-US" sz="2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trung</a:t>
                </a:r>
                <a:r>
                  <a:rPr lang="en-US" sz="2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tuyến</a:t>
                </a:r>
                <a:r>
                  <a:rPr lang="en-US" sz="2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trong</a:t>
                </a:r>
                <a:r>
                  <a:rPr lang="en-US" sz="2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 tam </a:t>
                </a:r>
                <a:r>
                  <a:rPr lang="en-US" sz="2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giác</a:t>
                </a:r>
                <a:r>
                  <a:rPr lang="en-US" sz="2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)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601879C3-E2E3-43F3-A131-79D6086F53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594" y="935866"/>
                <a:ext cx="11520006" cy="5821850"/>
              </a:xfrm>
              <a:prstGeom prst="rect">
                <a:avLst/>
              </a:prstGeom>
              <a:blipFill rotWithShape="1">
                <a:blip r:embed="rId3"/>
                <a:stretch>
                  <a:fillRect l="-952" t="-5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AutoShape 3">
            <a:extLst>
              <a:ext uri="{FF2B5EF4-FFF2-40B4-BE49-F238E27FC236}">
                <a16:creationId xmlns:a16="http://schemas.microsoft.com/office/drawing/2014/main" id="{57C1A368-556F-41F7-9CC3-E3B80D299292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7894638" y="2160588"/>
            <a:ext cx="2925762" cy="283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47D3E1A3-9650-4401-9936-72AEB2B286AA}"/>
              </a:ext>
            </a:extLst>
          </p:cNvPr>
          <p:cNvGrpSpPr/>
          <p:nvPr/>
        </p:nvGrpSpPr>
        <p:grpSpPr>
          <a:xfrm>
            <a:off x="7991491" y="2257426"/>
            <a:ext cx="2693992" cy="2665413"/>
            <a:chOff x="7991491" y="2257426"/>
            <a:chExt cx="2693992" cy="2665413"/>
          </a:xfrm>
        </p:grpSpPr>
        <p:sp>
          <p:nvSpPr>
            <p:cNvPr id="8" name="Line 5">
              <a:extLst>
                <a:ext uri="{FF2B5EF4-FFF2-40B4-BE49-F238E27FC236}">
                  <a16:creationId xmlns:a16="http://schemas.microsoft.com/office/drawing/2014/main" id="{888CEFA5-5E33-4320-AFF9-FE72BEA72E5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99438" y="4541838"/>
              <a:ext cx="2259012" cy="9525"/>
            </a:xfrm>
            <a:prstGeom prst="line">
              <a:avLst/>
            </a:prstGeom>
            <a:noFill/>
            <a:ln w="2857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9" name="Line 6">
              <a:extLst>
                <a:ext uri="{FF2B5EF4-FFF2-40B4-BE49-F238E27FC236}">
                  <a16:creationId xmlns:a16="http://schemas.microsoft.com/office/drawing/2014/main" id="{D7C5F2FF-1144-4377-AAEC-D2D1A52C153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199438" y="2592388"/>
              <a:ext cx="1138237" cy="1949450"/>
            </a:xfrm>
            <a:prstGeom prst="line">
              <a:avLst/>
            </a:prstGeom>
            <a:noFill/>
            <a:ln w="2857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0" name="Line 7">
              <a:extLst>
                <a:ext uri="{FF2B5EF4-FFF2-40B4-BE49-F238E27FC236}">
                  <a16:creationId xmlns:a16="http://schemas.microsoft.com/office/drawing/2014/main" id="{15A65B17-EA0A-41E7-8876-4749C705627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337675" y="2592388"/>
              <a:ext cx="1120775" cy="1958975"/>
            </a:xfrm>
            <a:prstGeom prst="line">
              <a:avLst/>
            </a:prstGeom>
            <a:noFill/>
            <a:ln w="2857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1" name="Line 8">
              <a:extLst>
                <a:ext uri="{FF2B5EF4-FFF2-40B4-BE49-F238E27FC236}">
                  <a16:creationId xmlns:a16="http://schemas.microsoft.com/office/drawing/2014/main" id="{FB969537-23A8-4BC9-AC72-09D531CA31E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199438" y="3571876"/>
              <a:ext cx="1698625" cy="969963"/>
            </a:xfrm>
            <a:prstGeom prst="line">
              <a:avLst/>
            </a:prstGeom>
            <a:noFill/>
            <a:ln w="2857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2" name="Line 9">
              <a:extLst>
                <a:ext uri="{FF2B5EF4-FFF2-40B4-BE49-F238E27FC236}">
                  <a16:creationId xmlns:a16="http://schemas.microsoft.com/office/drawing/2014/main" id="{0DAA4AFB-8518-4E30-B019-A26005534F7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329738" y="2592388"/>
              <a:ext cx="7937" cy="1954213"/>
            </a:xfrm>
            <a:prstGeom prst="line">
              <a:avLst/>
            </a:prstGeom>
            <a:noFill/>
            <a:ln w="2857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3" name="Line 10">
              <a:extLst>
                <a:ext uri="{FF2B5EF4-FFF2-40B4-BE49-F238E27FC236}">
                  <a16:creationId xmlns:a16="http://schemas.microsoft.com/office/drawing/2014/main" id="{9BAF0DCB-FC31-4336-8B09-9C00F4A5476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769350" y="3567113"/>
              <a:ext cx="1689100" cy="984250"/>
            </a:xfrm>
            <a:prstGeom prst="line">
              <a:avLst/>
            </a:prstGeom>
            <a:noFill/>
            <a:ln w="2857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grpSp>
          <p:nvGrpSpPr>
            <p:cNvPr id="14" name="Group 14">
              <a:extLst>
                <a:ext uri="{FF2B5EF4-FFF2-40B4-BE49-F238E27FC236}">
                  <a16:creationId xmlns:a16="http://schemas.microsoft.com/office/drawing/2014/main" id="{B65FA84D-8348-4181-9527-CC571E19A20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006013" y="3838576"/>
              <a:ext cx="180975" cy="160338"/>
              <a:chOff x="6303" y="2418"/>
              <a:chExt cx="114" cy="101"/>
            </a:xfrm>
          </p:grpSpPr>
          <p:sp>
            <p:nvSpPr>
              <p:cNvPr id="55" name="Line 11">
                <a:extLst>
                  <a:ext uri="{FF2B5EF4-FFF2-40B4-BE49-F238E27FC236}">
                    <a16:creationId xmlns:a16="http://schemas.microsoft.com/office/drawing/2014/main" id="{0B5F4C7C-5BB9-4D70-9F7C-68A6BFDEF3A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303" y="2418"/>
                <a:ext cx="82" cy="46"/>
              </a:xfrm>
              <a:prstGeom prst="line">
                <a:avLst/>
              </a:prstGeom>
              <a:noFill/>
              <a:ln w="28575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56" name="Line 12">
                <a:extLst>
                  <a:ext uri="{FF2B5EF4-FFF2-40B4-BE49-F238E27FC236}">
                    <a16:creationId xmlns:a16="http://schemas.microsoft.com/office/drawing/2014/main" id="{F027A3BA-E2BA-4595-BF93-007937D1302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319" y="2445"/>
                <a:ext cx="82" cy="47"/>
              </a:xfrm>
              <a:prstGeom prst="line">
                <a:avLst/>
              </a:prstGeom>
              <a:noFill/>
              <a:ln w="28575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57" name="Line 13">
                <a:extLst>
                  <a:ext uri="{FF2B5EF4-FFF2-40B4-BE49-F238E27FC236}">
                    <a16:creationId xmlns:a16="http://schemas.microsoft.com/office/drawing/2014/main" id="{3276303C-1613-49A9-AF4F-B24DD276E71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335" y="2472"/>
                <a:ext cx="82" cy="47"/>
              </a:xfrm>
              <a:prstGeom prst="line">
                <a:avLst/>
              </a:prstGeom>
              <a:noFill/>
              <a:ln w="28575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5" name="Group 18">
              <a:extLst>
                <a:ext uri="{FF2B5EF4-FFF2-40B4-BE49-F238E27FC236}">
                  <a16:creationId xmlns:a16="http://schemas.microsoft.com/office/drawing/2014/main" id="{491BFE5F-967E-454F-9776-608CCF2E63B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586913" y="3105151"/>
              <a:ext cx="179387" cy="160338"/>
              <a:chOff x="6039" y="1956"/>
              <a:chExt cx="113" cy="101"/>
            </a:xfrm>
          </p:grpSpPr>
          <p:sp>
            <p:nvSpPr>
              <p:cNvPr id="52" name="Line 15">
                <a:extLst>
                  <a:ext uri="{FF2B5EF4-FFF2-40B4-BE49-F238E27FC236}">
                    <a16:creationId xmlns:a16="http://schemas.microsoft.com/office/drawing/2014/main" id="{065CECC3-EDB4-4495-87EC-D1BD13B36C7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039" y="1956"/>
                <a:ext cx="82" cy="47"/>
              </a:xfrm>
              <a:prstGeom prst="line">
                <a:avLst/>
              </a:prstGeom>
              <a:noFill/>
              <a:ln w="28575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53" name="Line 16">
                <a:extLst>
                  <a:ext uri="{FF2B5EF4-FFF2-40B4-BE49-F238E27FC236}">
                    <a16:creationId xmlns:a16="http://schemas.microsoft.com/office/drawing/2014/main" id="{621C371A-72BB-4768-95DD-C27B9912B2C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055" y="1983"/>
                <a:ext cx="82" cy="47"/>
              </a:xfrm>
              <a:prstGeom prst="line">
                <a:avLst/>
              </a:prstGeom>
              <a:noFill/>
              <a:ln w="28575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54" name="Line 17">
                <a:extLst>
                  <a:ext uri="{FF2B5EF4-FFF2-40B4-BE49-F238E27FC236}">
                    <a16:creationId xmlns:a16="http://schemas.microsoft.com/office/drawing/2014/main" id="{BCBA8721-9CD2-4693-9DA4-79C9AA13DC2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070" y="2010"/>
                <a:ext cx="82" cy="47"/>
              </a:xfrm>
              <a:prstGeom prst="line">
                <a:avLst/>
              </a:prstGeom>
              <a:noFill/>
              <a:ln w="28575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6" name="Group 21">
              <a:extLst>
                <a:ext uri="{FF2B5EF4-FFF2-40B4-BE49-F238E27FC236}">
                  <a16:creationId xmlns:a16="http://schemas.microsoft.com/office/drawing/2014/main" id="{C8D79FCF-DB05-4ABC-BEFC-6E407F32582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759950" y="4473576"/>
              <a:ext cx="50800" cy="150813"/>
              <a:chOff x="6148" y="2818"/>
              <a:chExt cx="32" cy="95"/>
            </a:xfrm>
          </p:grpSpPr>
          <p:sp>
            <p:nvSpPr>
              <p:cNvPr id="50" name="Line 19">
                <a:extLst>
                  <a:ext uri="{FF2B5EF4-FFF2-40B4-BE49-F238E27FC236}">
                    <a16:creationId xmlns:a16="http://schemas.microsoft.com/office/drawing/2014/main" id="{CAD0FDAE-6B55-429F-88FC-0298917F822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148" y="2818"/>
                <a:ext cx="0" cy="95"/>
              </a:xfrm>
              <a:prstGeom prst="line">
                <a:avLst/>
              </a:prstGeom>
              <a:noFill/>
              <a:ln w="28575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51" name="Line 20">
                <a:extLst>
                  <a:ext uri="{FF2B5EF4-FFF2-40B4-BE49-F238E27FC236}">
                    <a16:creationId xmlns:a16="http://schemas.microsoft.com/office/drawing/2014/main" id="{192D593D-5202-4FB1-BE8C-FE8CBC3D2DD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180" y="2818"/>
                <a:ext cx="0" cy="95"/>
              </a:xfrm>
              <a:prstGeom prst="line">
                <a:avLst/>
              </a:prstGeom>
              <a:noFill/>
              <a:ln w="28575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7" name="Group 24">
              <a:extLst>
                <a:ext uri="{FF2B5EF4-FFF2-40B4-BE49-F238E27FC236}">
                  <a16:creationId xmlns:a16="http://schemas.microsoft.com/office/drawing/2014/main" id="{4128444A-D81E-4870-AE65-E18CC06A0E5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93150" y="4468813"/>
              <a:ext cx="50800" cy="150813"/>
              <a:chOff x="5476" y="2815"/>
              <a:chExt cx="32" cy="95"/>
            </a:xfrm>
          </p:grpSpPr>
          <p:sp>
            <p:nvSpPr>
              <p:cNvPr id="48" name="Line 22">
                <a:extLst>
                  <a:ext uri="{FF2B5EF4-FFF2-40B4-BE49-F238E27FC236}">
                    <a16:creationId xmlns:a16="http://schemas.microsoft.com/office/drawing/2014/main" id="{36F1B957-9EBB-48C3-8497-7F7877E9849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476" y="2815"/>
                <a:ext cx="0" cy="95"/>
              </a:xfrm>
              <a:prstGeom prst="line">
                <a:avLst/>
              </a:prstGeom>
              <a:noFill/>
              <a:ln w="28575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49" name="Line 23">
                <a:extLst>
                  <a:ext uri="{FF2B5EF4-FFF2-40B4-BE49-F238E27FC236}">
                    <a16:creationId xmlns:a16="http://schemas.microsoft.com/office/drawing/2014/main" id="{E69243A1-913D-426C-95CF-070EE37AE85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507" y="2815"/>
                <a:ext cx="1" cy="95"/>
              </a:xfrm>
              <a:prstGeom prst="line">
                <a:avLst/>
              </a:prstGeom>
              <a:noFill/>
              <a:ln w="28575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8" name="Line 25">
              <a:extLst>
                <a:ext uri="{FF2B5EF4-FFF2-40B4-BE49-F238E27FC236}">
                  <a16:creationId xmlns:a16="http://schemas.microsoft.com/office/drawing/2014/main" id="{0248988F-7569-4959-83CC-8A3A30DEEE2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8424863" y="4006851"/>
              <a:ext cx="130175" cy="74613"/>
            </a:xfrm>
            <a:prstGeom prst="line">
              <a:avLst/>
            </a:prstGeom>
            <a:noFill/>
            <a:ln w="2857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9" name="Line 26">
              <a:extLst>
                <a:ext uri="{FF2B5EF4-FFF2-40B4-BE49-F238E27FC236}">
                  <a16:creationId xmlns:a16="http://schemas.microsoft.com/office/drawing/2014/main" id="{872B7C76-69A2-4E16-A177-D3B27920F1B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8936038" y="3132138"/>
              <a:ext cx="128587" cy="74613"/>
            </a:xfrm>
            <a:prstGeom prst="line">
              <a:avLst/>
            </a:prstGeom>
            <a:noFill/>
            <a:ln w="2857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grpSp>
          <p:nvGrpSpPr>
            <p:cNvPr id="20" name="Group 30">
              <a:extLst>
                <a:ext uri="{FF2B5EF4-FFF2-40B4-BE49-F238E27FC236}">
                  <a16:creationId xmlns:a16="http://schemas.microsoft.com/office/drawing/2014/main" id="{74718420-C1E3-42BE-8626-DA12E69647C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580457" y="3351213"/>
              <a:ext cx="227013" cy="323850"/>
              <a:chOff x="5405" y="2111"/>
              <a:chExt cx="143" cy="204"/>
            </a:xfrm>
          </p:grpSpPr>
          <p:sp>
            <p:nvSpPr>
              <p:cNvPr id="45" name="Oval 27">
                <a:extLst>
                  <a:ext uri="{FF2B5EF4-FFF2-40B4-BE49-F238E27FC236}">
                    <a16:creationId xmlns:a16="http://schemas.microsoft.com/office/drawing/2014/main" id="{945DD09E-1EF1-46D9-BA7F-0750641563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99" y="2223"/>
                <a:ext cx="49" cy="48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46" name="Oval 28">
                <a:extLst>
                  <a:ext uri="{FF2B5EF4-FFF2-40B4-BE49-F238E27FC236}">
                    <a16:creationId xmlns:a16="http://schemas.microsoft.com/office/drawing/2014/main" id="{964C5931-992E-4D1B-BC89-149FE8ADF2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99" y="2223"/>
                <a:ext cx="49" cy="48"/>
              </a:xfrm>
              <a:prstGeom prst="ellipse">
                <a:avLst/>
              </a:prstGeom>
              <a:solidFill>
                <a:srgbClr val="FFFFFF"/>
              </a:solidFill>
              <a:ln w="1270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7" name="Rectangle 29">
                <a:extLst>
                  <a:ext uri="{FF2B5EF4-FFF2-40B4-BE49-F238E27FC236}">
                    <a16:creationId xmlns:a16="http://schemas.microsoft.com/office/drawing/2014/main" id="{3C58FE48-2228-406C-91E3-D9227A8CC8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05" y="2111"/>
                <a:ext cx="104" cy="2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2100" b="1" i="1" u="none" strike="noStrike" cap="none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</a:rPr>
                  <a:t>P</a:t>
                </a:r>
                <a:endParaRPr kumimoji="0" lang="en-US" altLang="en-US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</a:endParaRPr>
              </a:p>
            </p:txBody>
          </p:sp>
        </p:grpSp>
        <p:grpSp>
          <p:nvGrpSpPr>
            <p:cNvPr id="21" name="Group 34">
              <a:extLst>
                <a:ext uri="{FF2B5EF4-FFF2-40B4-BE49-F238E27FC236}">
                  <a16:creationId xmlns:a16="http://schemas.microsoft.com/office/drawing/2014/main" id="{AC6AD01D-CDE1-48E6-805F-B24DC71C158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134475" y="3541713"/>
              <a:ext cx="234950" cy="392113"/>
              <a:chOff x="5754" y="2231"/>
              <a:chExt cx="148" cy="247"/>
            </a:xfrm>
          </p:grpSpPr>
          <p:sp>
            <p:nvSpPr>
              <p:cNvPr id="42" name="Oval 31">
                <a:extLst>
                  <a:ext uri="{FF2B5EF4-FFF2-40B4-BE49-F238E27FC236}">
                    <a16:creationId xmlns:a16="http://schemas.microsoft.com/office/drawing/2014/main" id="{9DEF58F2-1BBF-45F2-85A1-982FA15747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4" y="2430"/>
                <a:ext cx="48" cy="48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43" name="Oval 32">
                <a:extLst>
                  <a:ext uri="{FF2B5EF4-FFF2-40B4-BE49-F238E27FC236}">
                    <a16:creationId xmlns:a16="http://schemas.microsoft.com/office/drawing/2014/main" id="{9BB4976F-2C59-4DBE-BA32-6B4789A15E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4" y="2430"/>
                <a:ext cx="48" cy="48"/>
              </a:xfrm>
              <a:prstGeom prst="ellipse">
                <a:avLst/>
              </a:prstGeom>
              <a:solidFill>
                <a:srgbClr val="FFFFFF"/>
              </a:solidFill>
              <a:ln w="1270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4" name="Rectangle 33">
                <a:extLst>
                  <a:ext uri="{FF2B5EF4-FFF2-40B4-BE49-F238E27FC236}">
                    <a16:creationId xmlns:a16="http://schemas.microsoft.com/office/drawing/2014/main" id="{431A637C-DAB7-4C1E-BFE2-981FB5D01E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54" y="2231"/>
                <a:ext cx="122" cy="2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2100" b="1" i="1" u="none" strike="noStrike" cap="none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</a:rPr>
                  <a:t>O</a:t>
                </a:r>
                <a:endParaRPr kumimoji="0" lang="en-US" altLang="en-US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</a:endParaRPr>
              </a:p>
            </p:txBody>
          </p:sp>
        </p:grpSp>
        <p:grpSp>
          <p:nvGrpSpPr>
            <p:cNvPr id="22" name="Group 38">
              <a:extLst>
                <a:ext uri="{FF2B5EF4-FFF2-40B4-BE49-F238E27FC236}">
                  <a16:creationId xmlns:a16="http://schemas.microsoft.com/office/drawing/2014/main" id="{0F86876B-F635-434A-995C-BB3FD09BE14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182100" y="4508501"/>
              <a:ext cx="238125" cy="414338"/>
              <a:chOff x="5784" y="2840"/>
              <a:chExt cx="150" cy="261"/>
            </a:xfrm>
          </p:grpSpPr>
          <p:sp>
            <p:nvSpPr>
              <p:cNvPr id="39" name="Oval 35">
                <a:extLst>
                  <a:ext uri="{FF2B5EF4-FFF2-40B4-BE49-F238E27FC236}">
                    <a16:creationId xmlns:a16="http://schemas.microsoft.com/office/drawing/2014/main" id="{7922C59D-87FF-414F-92D7-1CD39BBF95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2840"/>
                <a:ext cx="48" cy="48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40" name="Oval 36">
                <a:extLst>
                  <a:ext uri="{FF2B5EF4-FFF2-40B4-BE49-F238E27FC236}">
                    <a16:creationId xmlns:a16="http://schemas.microsoft.com/office/drawing/2014/main" id="{2885FD9F-D1D0-4BDB-B814-F0F3A92863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2840"/>
                <a:ext cx="48" cy="48"/>
              </a:xfrm>
              <a:prstGeom prst="ellipse">
                <a:avLst/>
              </a:prstGeom>
              <a:solidFill>
                <a:srgbClr val="FFFFFF"/>
              </a:solidFill>
              <a:ln w="1270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41" name="Rectangle 37">
                <a:extLst>
                  <a:ext uri="{FF2B5EF4-FFF2-40B4-BE49-F238E27FC236}">
                    <a16:creationId xmlns:a16="http://schemas.microsoft.com/office/drawing/2014/main" id="{C8924B6B-D858-454B-B0D7-5BFDB85C44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84" y="2897"/>
                <a:ext cx="150" cy="2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2100" b="1" i="1" u="none" strike="noStrike" cap="none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</a:rPr>
                  <a:t>M</a:t>
                </a:r>
                <a:endParaRPr kumimoji="0" lang="en-US" altLang="en-US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</a:endParaRPr>
              </a:p>
            </p:txBody>
          </p:sp>
        </p:grpSp>
        <p:grpSp>
          <p:nvGrpSpPr>
            <p:cNvPr id="23" name="Group 42">
              <a:extLst>
                <a:ext uri="{FF2B5EF4-FFF2-40B4-BE49-F238E27FC236}">
                  <a16:creationId xmlns:a16="http://schemas.microsoft.com/office/drawing/2014/main" id="{7F989B61-6575-43DF-96DD-083044230DC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859959" y="3303588"/>
              <a:ext cx="306387" cy="323850"/>
              <a:chOff x="6211" y="2081"/>
              <a:chExt cx="193" cy="204"/>
            </a:xfrm>
          </p:grpSpPr>
          <p:sp>
            <p:nvSpPr>
              <p:cNvPr id="36" name="Oval 39">
                <a:extLst>
                  <a:ext uri="{FF2B5EF4-FFF2-40B4-BE49-F238E27FC236}">
                    <a16:creationId xmlns:a16="http://schemas.microsoft.com/office/drawing/2014/main" id="{C895B61E-136E-407E-B127-591C68197C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11" y="2226"/>
                <a:ext cx="48" cy="48"/>
              </a:xfrm>
              <a:prstGeom prst="ellipse">
                <a:avLst/>
              </a:prstGeom>
              <a:solidFill>
                <a:schemeClr val="bg1"/>
              </a:solidFill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7" name="Oval 40">
                <a:extLst>
                  <a:ext uri="{FF2B5EF4-FFF2-40B4-BE49-F238E27FC236}">
                    <a16:creationId xmlns:a16="http://schemas.microsoft.com/office/drawing/2014/main" id="{09EC37D1-049B-4896-9C08-FCD4D6537C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11" y="2226"/>
                <a:ext cx="48" cy="48"/>
              </a:xfrm>
              <a:prstGeom prst="ellipse">
                <a:avLst/>
              </a:prstGeom>
              <a:noFill/>
              <a:ln w="1270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38" name="Rectangle 41">
                <a:extLst>
                  <a:ext uri="{FF2B5EF4-FFF2-40B4-BE49-F238E27FC236}">
                    <a16:creationId xmlns:a16="http://schemas.microsoft.com/office/drawing/2014/main" id="{72D82AB3-5253-4238-8E9F-D807EFD633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82" y="2081"/>
                <a:ext cx="122" cy="2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2100" b="1" i="1" u="none" strike="noStrike" cap="none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</a:rPr>
                  <a:t>N</a:t>
                </a:r>
                <a:endParaRPr kumimoji="0" lang="en-US" altLang="en-US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</a:endParaRPr>
              </a:p>
            </p:txBody>
          </p:sp>
        </p:grpSp>
        <p:grpSp>
          <p:nvGrpSpPr>
            <p:cNvPr id="24" name="Group 46">
              <a:extLst>
                <a:ext uri="{FF2B5EF4-FFF2-40B4-BE49-F238E27FC236}">
                  <a16:creationId xmlns:a16="http://schemas.microsoft.com/office/drawing/2014/main" id="{A5F03C0C-57E1-447F-BF55-C47F0CB4E5B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237689" y="2257426"/>
              <a:ext cx="179388" cy="373063"/>
              <a:chOff x="5819" y="1422"/>
              <a:chExt cx="113" cy="235"/>
            </a:xfrm>
          </p:grpSpPr>
          <p:sp>
            <p:nvSpPr>
              <p:cNvPr id="33" name="Oval 43">
                <a:extLst>
                  <a:ext uri="{FF2B5EF4-FFF2-40B4-BE49-F238E27FC236}">
                    <a16:creationId xmlns:a16="http://schemas.microsoft.com/office/drawing/2014/main" id="{5901E25D-38B9-43DB-8680-98E986D7FB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8" y="1609"/>
                <a:ext cx="48" cy="48"/>
              </a:xfrm>
              <a:prstGeom prst="ellipse">
                <a:avLst/>
              </a:prstGeom>
              <a:solidFill>
                <a:schemeClr val="bg1"/>
              </a:solidFill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34" name="Oval 44">
                <a:extLst>
                  <a:ext uri="{FF2B5EF4-FFF2-40B4-BE49-F238E27FC236}">
                    <a16:creationId xmlns:a16="http://schemas.microsoft.com/office/drawing/2014/main" id="{826B534D-F415-471D-8680-4BA2A73887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8" y="1609"/>
                <a:ext cx="48" cy="48"/>
              </a:xfrm>
              <a:prstGeom prst="ellipse">
                <a:avLst/>
              </a:prstGeom>
              <a:noFill/>
              <a:ln w="1270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35" name="Rectangle 45">
                <a:extLst>
                  <a:ext uri="{FF2B5EF4-FFF2-40B4-BE49-F238E27FC236}">
                    <a16:creationId xmlns:a16="http://schemas.microsoft.com/office/drawing/2014/main" id="{8CA28C86-FED2-4A77-82EA-0EE756C9A0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19" y="1422"/>
                <a:ext cx="113" cy="2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2100" b="1" i="1" u="none" strike="noStrike" cap="none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</a:rPr>
                  <a:t>A</a:t>
                </a:r>
                <a:endParaRPr kumimoji="0" lang="en-US" altLang="en-US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</a:endParaRPr>
              </a:p>
            </p:txBody>
          </p:sp>
        </p:grpSp>
        <p:grpSp>
          <p:nvGrpSpPr>
            <p:cNvPr id="25" name="Group 50">
              <a:extLst>
                <a:ext uri="{FF2B5EF4-FFF2-40B4-BE49-F238E27FC236}">
                  <a16:creationId xmlns:a16="http://schemas.microsoft.com/office/drawing/2014/main" id="{214CBB4F-A418-4B04-8296-F3D3DE33F65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991491" y="4503738"/>
              <a:ext cx="246063" cy="333375"/>
              <a:chOff x="5034" y="2837"/>
              <a:chExt cx="155" cy="210"/>
            </a:xfrm>
          </p:grpSpPr>
          <p:sp>
            <p:nvSpPr>
              <p:cNvPr id="30" name="Oval 47">
                <a:extLst>
                  <a:ext uri="{FF2B5EF4-FFF2-40B4-BE49-F238E27FC236}">
                    <a16:creationId xmlns:a16="http://schemas.microsoft.com/office/drawing/2014/main" id="{95B1D976-DA5C-48EA-9C12-7C9563CA45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41" y="2837"/>
                <a:ext cx="48" cy="48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Oval 48">
                <a:extLst>
                  <a:ext uri="{FF2B5EF4-FFF2-40B4-BE49-F238E27FC236}">
                    <a16:creationId xmlns:a16="http://schemas.microsoft.com/office/drawing/2014/main" id="{60E9B867-8270-4B36-A3F4-6A66B8A519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41" y="2837"/>
                <a:ext cx="48" cy="48"/>
              </a:xfrm>
              <a:prstGeom prst="ellipse">
                <a:avLst/>
              </a:prstGeom>
              <a:solidFill>
                <a:srgbClr val="FFFFFF"/>
              </a:solidFill>
              <a:ln w="1270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2" name="Rectangle 49">
                <a:extLst>
                  <a:ext uri="{FF2B5EF4-FFF2-40B4-BE49-F238E27FC236}">
                    <a16:creationId xmlns:a16="http://schemas.microsoft.com/office/drawing/2014/main" id="{74706ADE-3998-4453-9360-5FCCC913ED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4" y="2843"/>
                <a:ext cx="113" cy="2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2100" b="1" i="1" u="none" strike="noStrike" cap="none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</a:rPr>
                  <a:t>B</a:t>
                </a:r>
                <a:endParaRPr kumimoji="0" lang="en-US" altLang="en-US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</a:endParaRPr>
              </a:p>
            </p:txBody>
          </p:sp>
        </p:grpSp>
        <p:grpSp>
          <p:nvGrpSpPr>
            <p:cNvPr id="26" name="Group 54">
              <a:extLst>
                <a:ext uri="{FF2B5EF4-FFF2-40B4-BE49-F238E27FC236}">
                  <a16:creationId xmlns:a16="http://schemas.microsoft.com/office/drawing/2014/main" id="{3EDC5760-28F1-4195-919E-3712BC8C54D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420370" y="4513263"/>
              <a:ext cx="265113" cy="361950"/>
              <a:chOff x="6564" y="2843"/>
              <a:chExt cx="167" cy="228"/>
            </a:xfrm>
          </p:grpSpPr>
          <p:sp>
            <p:nvSpPr>
              <p:cNvPr id="27" name="Oval 51">
                <a:extLst>
                  <a:ext uri="{FF2B5EF4-FFF2-40B4-BE49-F238E27FC236}">
                    <a16:creationId xmlns:a16="http://schemas.microsoft.com/office/drawing/2014/main" id="{61131F79-439A-4AF8-AB97-5D9075B591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64" y="2843"/>
                <a:ext cx="48" cy="48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28" name="Oval 52">
                <a:extLst>
                  <a:ext uri="{FF2B5EF4-FFF2-40B4-BE49-F238E27FC236}">
                    <a16:creationId xmlns:a16="http://schemas.microsoft.com/office/drawing/2014/main" id="{99A3FCFE-45B6-456B-80B5-11875EF75E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64" y="2843"/>
                <a:ext cx="48" cy="48"/>
              </a:xfrm>
              <a:prstGeom prst="ellipse">
                <a:avLst/>
              </a:prstGeom>
              <a:solidFill>
                <a:srgbClr val="FFFFFF"/>
              </a:solidFill>
              <a:ln w="1270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9" name="Rectangle 53">
                <a:extLst>
                  <a:ext uri="{FF2B5EF4-FFF2-40B4-BE49-F238E27FC236}">
                    <a16:creationId xmlns:a16="http://schemas.microsoft.com/office/drawing/2014/main" id="{3075ACFC-D0BA-4CB8-83D5-34344CD920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18" y="2867"/>
                <a:ext cx="113" cy="2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2100" b="1" i="1" u="none" strike="noStrike" cap="none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</a:rPr>
                  <a:t>C</a:t>
                </a:r>
                <a:endParaRPr kumimoji="0" lang="en-US" altLang="en-US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</a:endParaRPr>
              </a:p>
            </p:txBody>
          </p:sp>
        </p:grpSp>
      </p:grpSp>
      <p:sp>
        <p:nvSpPr>
          <p:cNvPr id="59" name="Title 1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2A0CD86-FDC8-4096-88C2-EDC6EA640BBD}"/>
              </a:ext>
            </a:extLst>
          </p:cNvPr>
          <p:cNvSpPr txBox="1">
            <a:spLocks/>
          </p:cNvSpPr>
          <p:nvPr/>
        </p:nvSpPr>
        <p:spPr>
          <a:xfrm>
            <a:off x="1599389" y="-77489"/>
            <a:ext cx="8820981" cy="1277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1200"/>
              </a:spcBef>
              <a:spcAft>
                <a:spcPts val="1800"/>
              </a:spcAft>
            </a:pP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1. ĐƯỜNG TRÒN NGOẠI TIẾP </a:t>
            </a:r>
            <a:r>
              <a:rPr lang="en-US" sz="30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TAM GIÁC VÀ ĐƯỜNG </a:t>
            </a: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 NỘI TIẾP TAM GIÁC(</a:t>
            </a:r>
            <a:r>
              <a:rPr lang="en-US" sz="3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14F50266-1422-4374-915A-8AFD6E60617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14434835"/>
              </p:ext>
            </p:extLst>
          </p:nvPr>
        </p:nvGraphicFramePr>
        <p:xfrm>
          <a:off x="692150" y="2874963"/>
          <a:ext cx="26670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Equation" r:id="rId4" imgW="2666880" imgH="457200" progId="Equation.DSMT4">
                  <p:embed/>
                </p:oleObj>
              </mc:Choice>
              <mc:Fallback>
                <p:oleObj name="Equation" r:id="rId4" imgW="2666880" imgH="457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92150" y="2874963"/>
                        <a:ext cx="2667000" cy="457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9878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2BA87E9-E53F-4770-894F-20ACA35812ED}"/>
                  </a:ext>
                </a:extLst>
              </p:cNvPr>
              <p:cNvSpPr txBox="1"/>
              <p:nvPr/>
            </p:nvSpPr>
            <p:spPr>
              <a:xfrm>
                <a:off x="0" y="961962"/>
                <a:ext cx="12192000" cy="589603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15000"/>
                  </a:lnSpc>
                  <a:spcAft>
                    <a:spcPts val="800"/>
                  </a:spcAft>
                </a:pPr>
                <a:r>
                  <a:rPr lang="vi-VN" sz="2800" b="1" dirty="0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Nhận xét: </a:t>
                </a:r>
                <a:endParaRPr lang="en-US" sz="2800" dirty="0">
                  <a:solidFill>
                    <a:srgbClr val="FFC000"/>
                  </a:solidFill>
                  <a:effectLst/>
                  <a:latin typeface="Times New Roman" panose="02020603050405020304" pitchFamily="18" charset="0"/>
                  <a:ea typeface="Yu Mincho" panose="02020400000000000000" pitchFamily="18" charset="-128"/>
                  <a:cs typeface="Times New Roman" panose="02020603050405020304" pitchFamily="18" charset="0"/>
                </a:endParaRPr>
              </a:p>
              <a:p>
                <a:pPr>
                  <a:lnSpc>
                    <a:spcPct val="115000"/>
                  </a:lnSpc>
                  <a:spcAft>
                    <a:spcPts val="800"/>
                  </a:spcAft>
                </a:pPr>
                <a:r>
                  <a:rPr lang="vi-VN" sz="2800" b="1" i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- Trong một tam giác đều:</a:t>
                </a:r>
                <a:endParaRPr lang="en-US" sz="28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Yu Mincho" panose="02020400000000000000" pitchFamily="18" charset="-128"/>
                  <a:cs typeface="Times New Roman" panose="02020603050405020304" pitchFamily="18" charset="0"/>
                </a:endParaRPr>
              </a:p>
              <a:p>
                <a:pPr>
                  <a:lnSpc>
                    <a:spcPct val="115000"/>
                  </a:lnSpc>
                  <a:spcAft>
                    <a:spcPts val="800"/>
                  </a:spcAft>
                </a:pPr>
                <a:r>
                  <a:rPr lang="vi-VN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+  Trọng tâm của tam giác đều đồng thời là tâm của đường tròn nội tiếp, tâm đường tròn ngoại tiếp tam giác đó.</a:t>
                </a:r>
                <a:endParaRPr lang="en-US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Yu Mincho" panose="02020400000000000000" pitchFamily="18" charset="-128"/>
                  <a:cs typeface="Times New Roman" panose="02020603050405020304" pitchFamily="18" charset="0"/>
                </a:endParaRPr>
              </a:p>
              <a:p>
                <a:pPr>
                  <a:lnSpc>
                    <a:spcPct val="115000"/>
                  </a:lnSpc>
                  <a:spcAft>
                    <a:spcPts val="800"/>
                  </a:spcAft>
                </a:pPr>
                <a:r>
                  <a:rPr lang="vi-VN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+  Bán kính đường tròn nội tiếp bằng khoảng cách từ giao điểm ba đường phân giác đến mỗi cạnh của tam giác đó.</a:t>
                </a:r>
                <a:endParaRPr lang="en-US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Yu Mincho" panose="02020400000000000000" pitchFamily="18" charset="-128"/>
                  <a:cs typeface="Times New Roman" panose="02020603050405020304" pitchFamily="18" charset="0"/>
                </a:endParaRPr>
              </a:p>
              <a:p>
                <a:pPr>
                  <a:lnSpc>
                    <a:spcPct val="115000"/>
                  </a:lnSpc>
                  <a:spcAft>
                    <a:spcPts val="800"/>
                  </a:spcAft>
                </a:pPr>
                <a:r>
                  <a:rPr lang="en-US" sz="2800" b="1" i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- Tam </a:t>
                </a:r>
                <a:r>
                  <a:rPr lang="en-US" sz="2800" b="1" i="1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giác</a:t>
                </a:r>
                <a:r>
                  <a:rPr lang="en-US" sz="2800" b="1" i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 </a:t>
                </a:r>
                <a:r>
                  <a:rPr lang="en-US" sz="2800" b="1" i="1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đều</a:t>
                </a:r>
                <a:r>
                  <a:rPr lang="en-US" sz="2800" b="1" i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 </a:t>
                </a:r>
                <a:r>
                  <a:rPr lang="en-US" sz="2800" b="1" i="1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cạnh</a:t>
                </a:r>
                <a:r>
                  <a:rPr lang="en-US" sz="2800" b="1" i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𝒂</m:t>
                    </m:r>
                  </m:oMath>
                </a14:m>
                <a:r>
                  <a:rPr lang="en-US" sz="2800" b="1" i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 </a:t>
                </a:r>
                <a:r>
                  <a:rPr lang="en-US" sz="2800" b="1" i="1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có</a:t>
                </a:r>
                <a:r>
                  <a:rPr lang="en-US" sz="2800" b="1" i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:</a:t>
                </a:r>
              </a:p>
              <a:p>
                <a:pPr>
                  <a:lnSpc>
                    <a:spcPct val="115000"/>
                  </a:lnSpc>
                  <a:spcAft>
                    <a:spcPts val="800"/>
                  </a:spcAft>
                </a:pP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+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Bán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kính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đường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tròn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ngoại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tiếp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R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a</m:t>
                        </m:r>
                        <m:rad>
                          <m:radPr>
                            <m:degHide m:val="on"/>
                            <m:ctrlPr>
                              <a:rPr lang="en-US" sz="28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m:rPr>
                                <m:nor/>
                              </m:rPr>
                              <a:rPr lang="en-US" sz="2800" i="1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  <m:t>3</m:t>
                            </m:r>
                          </m:e>
                        </m:rad>
                      </m:num>
                      <m:den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2800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Yu Mincho" panose="02020400000000000000" pitchFamily="18" charset="-128"/>
                  <a:cs typeface="Times New Roman" panose="02020603050405020304" pitchFamily="18" charset="0"/>
                </a:endParaRPr>
              </a:p>
              <a:p>
                <a:pPr>
                  <a:lnSpc>
                    <a:spcPct val="115000"/>
                  </a:lnSpc>
                  <a:spcAft>
                    <a:spcPts val="800"/>
                  </a:spcAft>
                </a:pP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+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Bán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kính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đường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tròn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nội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tiếp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r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0" i="1" smtClean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a</m:t>
                        </m:r>
                        <m:rad>
                          <m:radPr>
                            <m:degHide m:val="on"/>
                            <m:ctrlPr>
                              <a:rPr lang="en-US" sz="28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m:rPr>
                                <m:nor/>
                              </m:rPr>
                              <a:rPr lang="en-US" sz="2800" i="1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  <m:t>3</m:t>
                            </m:r>
                          </m:e>
                        </m:rad>
                      </m:num>
                      <m:den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22BA87E9-E53F-4770-894F-20ACA35812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961962"/>
                <a:ext cx="12192000" cy="5896038"/>
              </a:xfrm>
              <a:prstGeom prst="rect">
                <a:avLst/>
              </a:prstGeom>
              <a:blipFill rotWithShape="1">
                <a:blip r:embed="rId2"/>
                <a:stretch>
                  <a:fillRect l="-1000" t="-620" r="-950" b="-3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itle 1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047DF91-0013-4BD2-B421-35C8E4BC99F5}"/>
              </a:ext>
            </a:extLst>
          </p:cNvPr>
          <p:cNvSpPr txBox="1">
            <a:spLocks/>
          </p:cNvSpPr>
          <p:nvPr/>
        </p:nvSpPr>
        <p:spPr>
          <a:xfrm>
            <a:off x="1599389" y="-77489"/>
            <a:ext cx="8820981" cy="1277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1200"/>
              </a:spcBef>
              <a:spcAft>
                <a:spcPts val="1800"/>
              </a:spcAft>
            </a:pP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1. ĐƯỜNG TRÒN NGOẠI TIẾP </a:t>
            </a:r>
            <a:r>
              <a:rPr lang="en-US" sz="30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TAM GIÁC VÀ ĐƯỜNG </a:t>
            </a: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 NỘI TIẾP TAM GIÁC(</a:t>
            </a:r>
            <a:r>
              <a:rPr lang="en-US" sz="3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6222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9F8A11A-6BD6-4FBA-A327-01BC6CFEE4DA}"/>
              </a:ext>
            </a:extLst>
          </p:cNvPr>
          <p:cNvSpPr txBox="1"/>
          <p:nvPr/>
        </p:nvSpPr>
        <p:spPr>
          <a:xfrm>
            <a:off x="18854" y="1505025"/>
            <a:ext cx="6094428" cy="556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2 (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Ví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dụ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4/ SGK/ Tr 71)</a:t>
            </a:r>
            <a:endParaRPr lang="en-US" sz="2800" dirty="0">
              <a:solidFill>
                <a:schemeClr val="bg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5BA89CB-9FF7-485B-B6E1-9103736A7461}"/>
                  </a:ext>
                </a:extLst>
              </p:cNvPr>
              <p:cNvSpPr txBox="1"/>
              <p:nvPr/>
            </p:nvSpPr>
            <p:spPr>
              <a:xfrm>
                <a:off x="18854" y="1994594"/>
                <a:ext cx="12000322" cy="481260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15000"/>
                  </a:lnSpc>
                  <a:spcAft>
                    <a:spcPts val="800"/>
                  </a:spcAft>
                </a:pP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Ba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vị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trí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A</m:t>
                    </m:r>
                  </m:oMath>
                </a14:m>
                <a:r>
                  <a:rPr lang="en-US" sz="2800" i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B</m:t>
                    </m:r>
                  </m:oMath>
                </a14:m>
                <a:r>
                  <a:rPr lang="en-US" sz="2800" i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C</m:t>
                    </m:r>
                  </m:oMath>
                </a14:m>
                <a:r>
                  <a:rPr lang="en-US" sz="2800" i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 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ở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một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công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viên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ba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đỉnh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của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 tam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giác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đều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cạnh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15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 m.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Người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 ta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cần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chọn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vị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trí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O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cách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đều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ba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vị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trí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A</m:t>
                    </m:r>
                  </m:oMath>
                </a14:m>
                <a:r>
                  <a:rPr lang="en-US" sz="2800" i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B</m:t>
                    </m:r>
                  </m:oMath>
                </a14:m>
                <a:r>
                  <a:rPr lang="en-US" sz="2800" i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C</m:t>
                    </m:r>
                  </m:oMath>
                </a14:m>
                <a:r>
                  <a:rPr lang="en-US" sz="2800" i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để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làm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một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cột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đèn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.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Tính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khoảng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cách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từ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vị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trí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O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đến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mỗi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vị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trí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A</m:t>
                    </m:r>
                  </m:oMath>
                </a14:m>
                <a:r>
                  <a:rPr lang="en-US" sz="2800" i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B</m:t>
                    </m:r>
                  </m:oMath>
                </a14:m>
                <a:r>
                  <a:rPr lang="en-US" sz="2800" i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C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.</a:t>
                </a:r>
                <a:endParaRPr lang="en-US" sz="280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endParaRPr>
              </a:p>
              <a:p>
                <a:pPr>
                  <a:lnSpc>
                    <a:spcPct val="115000"/>
                  </a:lnSpc>
                  <a:spcAft>
                    <a:spcPts val="800"/>
                  </a:spcAft>
                </a:pPr>
                <a:r>
                  <a:rPr lang="en-US" sz="2800" b="1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Giải</a:t>
                </a:r>
                <a:endParaRPr lang="en-US" sz="2800" b="1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endParaRPr>
              </a:p>
              <a:p>
                <a:pPr>
                  <a:lnSpc>
                    <a:spcPct val="115000"/>
                  </a:lnSpc>
                  <a:spcAft>
                    <a:spcPts val="800"/>
                  </a:spcAft>
                </a:pP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Vì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O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cách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đều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ba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đỉnh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A</m:t>
                    </m:r>
                  </m:oMath>
                </a14:m>
                <a:r>
                  <a:rPr lang="en-US" sz="2800" i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B</m:t>
                    </m:r>
                  </m:oMath>
                </a14:m>
                <a:r>
                  <a:rPr lang="en-US" sz="2800" i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C</m:t>
                    </m:r>
                  </m:oMath>
                </a14:m>
                <a:r>
                  <a:rPr lang="en-US" sz="2800" i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của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 tam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giác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đều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ABC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nên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O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tâm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đường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tròn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ngoại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tiếp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 tam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giác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đều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ABC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.</a:t>
                </a:r>
                <a:endParaRPr lang="en-US" sz="280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endParaRPr>
              </a:p>
              <a:p>
                <a:pPr>
                  <a:lnSpc>
                    <a:spcPct val="115000"/>
                  </a:lnSpc>
                  <a:spcAft>
                    <a:spcPts val="800"/>
                  </a:spcAft>
                </a:pP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Suy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 ra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khoảng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cách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từ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vị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trí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O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đến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mỗi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vị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trí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A</m:t>
                    </m:r>
                  </m:oMath>
                </a14:m>
                <a:r>
                  <a:rPr lang="en-US" sz="2800" i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B</m:t>
                    </m:r>
                  </m:oMath>
                </a14:m>
                <a:r>
                  <a:rPr lang="en-US" sz="2800" i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C</m:t>
                    </m:r>
                  </m:oMath>
                </a14:m>
                <a:r>
                  <a:rPr lang="en-US" sz="2800" i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:</a:t>
                </a:r>
                <a:endParaRPr lang="en-US" sz="280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15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15</m:t>
                        </m:r>
                        <m:r>
                          <a:rPr lang="en-US" sz="2800" i="1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∙</m:t>
                        </m:r>
                        <m:rad>
                          <m:radPr>
                            <m:degHide m:val="on"/>
                            <m:ctrlPr>
                              <a:rPr lang="en-US" sz="28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m:rPr>
                                <m:nor/>
                              </m:rPr>
                              <a:rPr lang="en-US" sz="2800" i="1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  <m:t>3</m:t>
                            </m:r>
                          </m:e>
                        </m:rad>
                      </m:num>
                      <m:den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=5</m:t>
                    </m:r>
                    <m:rad>
                      <m:radPr>
                        <m:degHide m:val="on"/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3</m:t>
                        </m:r>
                      </m:e>
                    </m:rad>
                  </m:oMath>
                </a14:m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 (m).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5BA89CB-9FF7-485B-B6E1-9103736A74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54" y="1994594"/>
                <a:ext cx="12000322" cy="4812600"/>
              </a:xfrm>
              <a:prstGeom prst="rect">
                <a:avLst/>
              </a:prstGeom>
              <a:blipFill>
                <a:blip r:embed="rId2"/>
                <a:stretch>
                  <a:fillRect l="-1016" t="-759" r="-457" b="-5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itle 1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86E09F0-008B-42A8-BD9F-CBF75A2E75E0}"/>
              </a:ext>
            </a:extLst>
          </p:cNvPr>
          <p:cNvSpPr txBox="1">
            <a:spLocks/>
          </p:cNvSpPr>
          <p:nvPr/>
        </p:nvSpPr>
        <p:spPr>
          <a:xfrm>
            <a:off x="1599389" y="-50595"/>
            <a:ext cx="8820981" cy="1277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1200"/>
              </a:spcBef>
              <a:spcAft>
                <a:spcPts val="1800"/>
              </a:spcAft>
            </a:pP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1. ĐƯỜNG TRÒN NGOẠI TIẾP TAM GIÁC VÀ ĐƯỜNG TRÒN NỘI TIẾP TAM GIÁC(</a:t>
            </a:r>
            <a:r>
              <a:rPr lang="en-US" sz="3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4600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A6FFE34-49EC-4762-B78D-AB4EE561819D}"/>
                  </a:ext>
                </a:extLst>
              </p:cNvPr>
              <p:cNvSpPr txBox="1"/>
              <p:nvPr/>
            </p:nvSpPr>
            <p:spPr>
              <a:xfrm>
                <a:off x="377071" y="1481529"/>
                <a:ext cx="9464511" cy="39582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800" b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Bài 3.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 Cho tam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giác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đều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ABC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.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Tính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cạnh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AB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biết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: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a. Tam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giác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ABC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ngoại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tiếp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đường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tròn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I</m:t>
                        </m:r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;</m:t>
                        </m:r>
                        <m:r>
                          <m:rPr>
                            <m:nor/>
                          </m:rPr>
                          <a:rPr lang="en-US" sz="280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cm</m:t>
                        </m:r>
                      </m:e>
                    </m:d>
                  </m:oMath>
                </a14:m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.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b. Tam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giác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ABC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nội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tiếp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đường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tròn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I</m:t>
                        </m:r>
                        <m:r>
                          <m:rPr>
                            <m:nor/>
                          </m:rPr>
                          <a:rPr lang="en-US" sz="280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;2</m:t>
                        </m:r>
                        <m:rad>
                          <m:radPr>
                            <m:degHide m:val="on"/>
                            <m:ctrlPr>
                              <a:rPr lang="en-US" sz="28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m:rPr>
                                <m:nor/>
                              </m:rPr>
                              <a:rPr lang="en-US" sz="2800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  <m:t>3</m:t>
                            </m:r>
                          </m:e>
                        </m:rad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cm</m:t>
                        </m:r>
                      </m:e>
                    </m:d>
                  </m:oMath>
                </a14:m>
                <a:endParaRPr lang="en-US" sz="2800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Yu Mincho" panose="02020400000000000000" pitchFamily="18" charset="-128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c. Tam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giác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ABC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ngoại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tiếp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đường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tròn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I</m:t>
                        </m:r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;</m:t>
                        </m:r>
                        <m:r>
                          <m:rPr>
                            <m:nor/>
                          </m:rPr>
                          <a:rPr lang="en-US" sz="280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4</m:t>
                        </m:r>
                        <m:r>
                          <m:rPr>
                            <m:nor/>
                          </m:rPr>
                          <a:rPr lang="en-US" sz="2800" b="0" i="1" smtClean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cm</m:t>
                        </m:r>
                      </m:e>
                    </m:d>
                  </m:oMath>
                </a14:m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.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d. Tam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giác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ABC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nội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tiếp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đường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tròn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I</m:t>
                        </m:r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;</m:t>
                        </m:r>
                        <m:rad>
                          <m:radPr>
                            <m:degHide m:val="on"/>
                            <m:ctrlPr>
                              <a:rPr lang="en-US" sz="28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m:rPr>
                                <m:nor/>
                              </m:rPr>
                              <a:rPr lang="en-US" sz="2800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  <m:t>3</m:t>
                            </m:r>
                          </m:e>
                        </m:rad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cm</m:t>
                        </m:r>
                      </m:e>
                    </m:d>
                  </m:oMath>
                </a14:m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AA6FFE34-49EC-4762-B78D-AB4EE56181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071" y="1481529"/>
                <a:ext cx="9464511" cy="3958263"/>
              </a:xfrm>
              <a:prstGeom prst="rect">
                <a:avLst/>
              </a:prstGeom>
              <a:blipFill rotWithShape="1">
                <a:blip r:embed="rId3"/>
                <a:stretch>
                  <a:fillRect l="-1353" b="-7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F71354E-AF6A-4868-825B-89D16F5E231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4446" y="4247525"/>
            <a:ext cx="2327672" cy="2327672"/>
          </a:xfrm>
          <a:prstGeom prst="rect">
            <a:avLst/>
          </a:prstGeom>
        </p:spPr>
      </p:pic>
      <p:sp>
        <p:nvSpPr>
          <p:cNvPr id="6" name="Title 1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EA4A10F-27B9-4A4C-BE7A-83710F3DD23D}"/>
              </a:ext>
            </a:extLst>
          </p:cNvPr>
          <p:cNvSpPr txBox="1">
            <a:spLocks/>
          </p:cNvSpPr>
          <p:nvPr/>
        </p:nvSpPr>
        <p:spPr>
          <a:xfrm>
            <a:off x="1647301" y="0"/>
            <a:ext cx="8820981" cy="1277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1200"/>
              </a:spcBef>
              <a:spcAft>
                <a:spcPts val="1800"/>
              </a:spcAft>
            </a:pP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1. ĐƯỜNG TRÒN NGOẠI TIẾP </a:t>
            </a:r>
            <a:r>
              <a:rPr lang="en-US" sz="30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TAM GIÁC VÀ ĐƯỜNG </a:t>
            </a: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 NỘI TIẾP TAM GIÁC(</a:t>
            </a:r>
            <a:r>
              <a:rPr lang="en-US" sz="3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8688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F992ADA-2F99-674B-DB6D-A8A7B9009B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5" y="2177937"/>
            <a:ext cx="4075045" cy="785286"/>
          </a:xfrm>
        </p:spPr>
        <p:txBody>
          <a:bodyPr>
            <a:normAutofit/>
          </a:bodyPr>
          <a:lstStyle/>
          <a:p>
            <a:pPr algn="ctr"/>
            <a:r>
              <a:rPr lang="en-US" sz="3200" b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LUYỆN TẬP</a:t>
            </a:r>
            <a:endParaRPr lang="en-US" sz="32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1" name="Straight Connector 50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6D6C259-9F67-D398-3D9B-EEE8F0C327FD}"/>
              </a:ext>
            </a:extLst>
          </p:cNvPr>
          <p:cNvCxnSpPr/>
          <p:nvPr/>
        </p:nvCxnSpPr>
        <p:spPr>
          <a:xfrm>
            <a:off x="682486" y="2970840"/>
            <a:ext cx="4075044" cy="0"/>
          </a:xfrm>
          <a:prstGeom prst="line">
            <a:avLst/>
          </a:prstGeom>
          <a:ln w="38100">
            <a:solidFill>
              <a:srgbClr val="E6E6E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" name="Picture 1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653A930-4926-CD90-62F7-3503A3AFE6F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8352" y="2026548"/>
            <a:ext cx="3643624" cy="2431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3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3C86D1D-AD22-9BC4-B848-6D801537F135}"/>
              </a:ext>
            </a:extLst>
          </p:cNvPr>
          <p:cNvSpPr txBox="1">
            <a:spLocks/>
          </p:cNvSpPr>
          <p:nvPr/>
        </p:nvSpPr>
        <p:spPr>
          <a:xfrm>
            <a:off x="1002264" y="3242446"/>
            <a:ext cx="3643624" cy="180663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Xác định được tâm và bán kính của đường tròn ngoại tiếp, nội tiếp tam giác đều.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1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itle 1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DB24405-CF2E-431D-937E-7592DDC81780}"/>
              </a:ext>
            </a:extLst>
          </p:cNvPr>
          <p:cNvSpPr txBox="1">
            <a:spLocks/>
          </p:cNvSpPr>
          <p:nvPr/>
        </p:nvSpPr>
        <p:spPr>
          <a:xfrm>
            <a:off x="1599389" y="-77489"/>
            <a:ext cx="8820981" cy="1277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1200"/>
              </a:spcBef>
              <a:spcAft>
                <a:spcPts val="1800"/>
              </a:spcAft>
            </a:pP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1. ĐƯỜNG TRÒN NGOẠI TIẾP </a:t>
            </a:r>
            <a:r>
              <a:rPr lang="en-US" sz="30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TAM GIÁC VÀ ĐƯỜNG </a:t>
            </a: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 NỘI TIẾP TAM GIÁC(</a:t>
            </a:r>
            <a:r>
              <a:rPr lang="en-US" sz="3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6787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54A95A0-E02C-3BFC-7D02-CE3A6B1BD091}"/>
              </a:ext>
            </a:extLst>
          </p:cNvPr>
          <p:cNvSpPr txBox="1"/>
          <p:nvPr/>
        </p:nvSpPr>
        <p:spPr>
          <a:xfrm>
            <a:off x="285364" y="1571029"/>
            <a:ext cx="111351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tập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tổng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hợp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C41B504-34AC-BECE-B970-BCC4F3D027B5}"/>
                  </a:ext>
                </a:extLst>
              </p:cNvPr>
              <p:cNvSpPr txBox="1"/>
              <p:nvPr/>
            </p:nvSpPr>
            <p:spPr>
              <a:xfrm>
                <a:off x="292925" y="2465127"/>
                <a:ext cx="11571126" cy="359412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Bài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4: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Cho tam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ABC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ngoại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tiếp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tròn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I</m:t>
                        </m:r>
                      </m:e>
                    </m:d>
                  </m:oMath>
                </a14:m>
                <a:r>
                  <a:rPr kumimoji="0" lang="en-US" sz="28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AB</m:t>
                    </m:r>
                    <m:r>
                      <m:rPr>
                        <m:nor/>
                      </m:rP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, </m:t>
                    </m:r>
                    <m:r>
                      <m:rPr>
                        <m:nor/>
                      </m:rP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AC</m:t>
                    </m:r>
                  </m:oMath>
                </a14:m>
                <a:r>
                  <a:rPr kumimoji="0" lang="en-US" sz="28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tiếp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xúc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I</m:t>
                        </m:r>
                      </m:e>
                    </m:d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lần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lượt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M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H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a.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Chứng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minh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AM</m:t>
                    </m:r>
                    <m:r>
                      <m:rPr>
                        <m:nor/>
                      </m:rP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AH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b. Cho tam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ADC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nằm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khác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phía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B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đối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AC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sao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cho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tam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ADC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ngoại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tiếp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K</m:t>
                        </m:r>
                      </m:e>
                    </m:d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tiếp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xúc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AC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H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AD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N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Chứng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minh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AM</m:t>
                    </m:r>
                    <m:r>
                      <m:rPr>
                        <m:nor/>
                      </m:rP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AN</m:t>
                    </m:r>
                  </m:oMath>
                </a14:m>
                <a:r>
                  <a:rPr kumimoji="0" lang="en-US" sz="28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ba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I</m:t>
                    </m:r>
                  </m:oMath>
                </a14:m>
                <a:r>
                  <a:rPr kumimoji="0" lang="en-US" sz="28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H</m:t>
                    </m:r>
                  </m:oMath>
                </a14:m>
                <a:r>
                  <a:rPr kumimoji="0" lang="en-US" sz="28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K</m:t>
                    </m:r>
                  </m:oMath>
                </a14:m>
                <a:r>
                  <a:rPr kumimoji="0" lang="en-US" sz="28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thẳng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hàng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c.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Chứng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minh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IAK</m:t>
                        </m:r>
                      </m:e>
                    </m:acc>
                    <m:r>
                      <m:rPr>
                        <m:nor/>
                      </m:rP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acc>
                      <m:accPr>
                        <m:chr m:val="̂"/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BAD</m:t>
                        </m:r>
                      </m:e>
                    </m:acc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 .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6C41B504-34AC-BECE-B970-BCC4F3D027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2925" y="2465127"/>
                <a:ext cx="11571126" cy="3594125"/>
              </a:xfrm>
              <a:prstGeom prst="rect">
                <a:avLst/>
              </a:prstGeom>
              <a:blipFill rotWithShape="1">
                <a:blip r:embed="rId2"/>
                <a:stretch>
                  <a:fillRect l="-1054" t="-1695" r="-1106" b="-11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itle 1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40F6026-6C0A-4E2B-992D-DB16A0E6CC1F}"/>
              </a:ext>
            </a:extLst>
          </p:cNvPr>
          <p:cNvSpPr txBox="1">
            <a:spLocks/>
          </p:cNvSpPr>
          <p:nvPr/>
        </p:nvSpPr>
        <p:spPr>
          <a:xfrm>
            <a:off x="1599389" y="-77489"/>
            <a:ext cx="8820981" cy="1277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1200"/>
              </a:spcBef>
              <a:spcAft>
                <a:spcPts val="1800"/>
              </a:spcAft>
            </a:pP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1. ĐƯỜNG TRÒN NGOẠI TIẾP </a:t>
            </a:r>
            <a:r>
              <a:rPr lang="en-US" sz="30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TAM GIÁC VÀ ĐƯỜNG </a:t>
            </a: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 NỘI TIẾP TAM GIÁC(</a:t>
            </a:r>
            <a:r>
              <a:rPr lang="en-US" sz="3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0702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8" name="Table 27">
                <a:extLst>
                  <a:ext uri="{FF2B5EF4-FFF2-40B4-BE49-F238E27FC236}">
                    <a16:creationId xmlns:a16="http://schemas.microsoft.com/office/drawing/2014/main" id="{00F631B7-83A7-7328-6AF6-283756201D1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55914657"/>
                  </p:ext>
                </p:extLst>
              </p:nvPr>
            </p:nvGraphicFramePr>
            <p:xfrm>
              <a:off x="430222" y="1844675"/>
              <a:ext cx="6746858" cy="4672394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1070267">
                      <a:extLst>
                        <a:ext uri="{9D8B030D-6E8A-4147-A177-3AD203B41FA5}">
                          <a16:colId xmlns:a16="http://schemas.microsoft.com/office/drawing/2014/main" val="3288563584"/>
                        </a:ext>
                      </a:extLst>
                    </a:gridCol>
                    <a:gridCol w="5676591">
                      <a:extLst>
                        <a:ext uri="{9D8B030D-6E8A-4147-A177-3AD203B41FA5}">
                          <a16:colId xmlns:a16="http://schemas.microsoft.com/office/drawing/2014/main" val="2339780725"/>
                        </a:ext>
                      </a:extLst>
                    </a:gridCol>
                  </a:tblGrid>
                  <a:tr h="451419">
                    <a:tc>
                      <a:txBody>
                        <a:bodyPr/>
                        <a:lstStyle/>
                        <a:p>
                          <a:pPr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US" sz="28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 GT</a:t>
                          </a:r>
                          <a:endParaRPr lang="en-US" sz="28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14:m>
                            <m:oMath xmlns:m="http://schemas.openxmlformats.org/officeDocument/2006/math">
                              <m:r>
                                <m:rPr>
                                  <m:nor/>
                                </m:rPr>
                                <a:rPr lang="en-US" sz="2800" b="0" i="1">
                                  <a:effectLst/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ΔABC</m:t>
                              </m:r>
                            </m:oMath>
                          </a14:m>
                          <a:r>
                            <a:rPr lang="en-US" sz="28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ngoại tiếp đường tròn </a:t>
                          </a:r>
                          <a14:m>
                            <m:oMath xmlns:m="http://schemas.openxmlformats.org/officeDocument/2006/math">
                              <m:d>
                                <m:dPr>
                                  <m:ctrlPr>
                                    <a:rPr lang="en-US" sz="2800" b="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nor/>
                                    </m:rPr>
                                    <a:rPr lang="en-US" sz="2800" b="0" i="1">
                                      <a:effectLst/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I</m:t>
                                  </m:r>
                                </m:e>
                              </m:d>
                            </m:oMath>
                          </a14:m>
                          <a:r>
                            <a:rPr lang="en-US" sz="2800" b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; 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nor/>
                                </m:rPr>
                                <a:rPr lang="en-US" sz="2800" b="0" i="1">
                                  <a:effectLst/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AB</m:t>
                              </m:r>
                              <m:r>
                                <m:rPr>
                                  <m:nor/>
                                </m:rPr>
                                <a:rPr lang="en-US" sz="2800" b="0" i="1">
                                  <a:effectLst/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, </m:t>
                              </m:r>
                              <m:r>
                                <m:rPr>
                                  <m:nor/>
                                </m:rPr>
                                <a:rPr lang="en-US" sz="2800" b="0" i="1">
                                  <a:effectLst/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AC</m:t>
                              </m:r>
                            </m:oMath>
                          </a14:m>
                          <a:r>
                            <a:rPr lang="en-US" sz="2800" b="0" i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tiếp xúc với </a:t>
                          </a:r>
                          <a14:m>
                            <m:oMath xmlns:m="http://schemas.openxmlformats.org/officeDocument/2006/math">
                              <m:d>
                                <m:dPr>
                                  <m:ctrlPr>
                                    <a:rPr lang="en-US" sz="2800" b="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nor/>
                                    </m:rPr>
                                    <a:rPr lang="en-US" sz="2800" b="0" i="1">
                                      <a:effectLst/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I</m:t>
                                  </m:r>
                                </m:e>
                              </m:d>
                            </m:oMath>
                          </a14:m>
                          <a:r>
                            <a:rPr lang="en-US" sz="2800" b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lần lượt tại 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nor/>
                                </m:rPr>
                                <a:rPr lang="en-US" sz="2800" b="0" i="1">
                                  <a:effectLst/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M</m:t>
                              </m:r>
                            </m:oMath>
                          </a14:m>
                          <a:r>
                            <a:rPr lang="en-US" sz="2800" b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và 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nor/>
                                </m:rPr>
                                <a:rPr lang="en-US" sz="2800" b="0" i="1">
                                  <a:effectLst/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H</m:t>
                              </m:r>
                            </m:oMath>
                          </a14:m>
                          <a:r>
                            <a:rPr lang="en-US" sz="2800" b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.</a:t>
                          </a:r>
                          <a:endParaRPr lang="en-US" sz="2800" b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095413748"/>
                      </a:ext>
                    </a:extLst>
                  </a:tr>
                  <a:tr h="1395322">
                    <a:tc>
                      <a:txBody>
                        <a:bodyPr/>
                        <a:lstStyle/>
                        <a:p>
                          <a:pPr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US" sz="28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 KL</a:t>
                          </a:r>
                          <a:endParaRPr lang="en-US" sz="28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US" sz="2800" dirty="0">
                              <a:solidFill>
                                <a:srgbClr val="FFFFFF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a. </a:t>
                          </a:r>
                          <a14:m>
                            <m:oMath xmlns:m="http://schemas.openxmlformats.org/officeDocument/2006/math">
                              <m:r>
                                <a:rPr lang="en-US" sz="2800" b="0" i="0" smtClean="0">
                                  <a:solidFill>
                                    <a:srgbClr val="FFFFFF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2800" i="1">
                                  <a:solidFill>
                                    <a:srgbClr val="FFFFFF"/>
                                  </a:solidFill>
                                  <a:effectLst/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AM</m:t>
                              </m:r>
                              <m:r>
                                <m:rPr>
                                  <m:nor/>
                                </m:rPr>
                                <a:rPr lang="en-US" sz="2800" b="0" i="1" smtClean="0">
                                  <a:solidFill>
                                    <a:srgbClr val="FFFFFF"/>
                                  </a:solidFill>
                                  <a:effectLst/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2800" i="1">
                                  <a:solidFill>
                                    <a:srgbClr val="FFFFFF"/>
                                  </a:solidFill>
                                  <a:effectLst/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m:rPr>
                                  <m:nor/>
                                </m:rPr>
                                <a:rPr lang="en-US" sz="2800" b="0" i="1" smtClean="0">
                                  <a:solidFill>
                                    <a:srgbClr val="FFFFFF"/>
                                  </a:solidFill>
                                  <a:effectLst/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2800" i="1">
                                  <a:solidFill>
                                    <a:srgbClr val="FFFFFF"/>
                                  </a:solidFill>
                                  <a:effectLst/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AH</m:t>
                              </m:r>
                              <m:r>
                                <m:rPr>
                                  <m:nor/>
                                </m:rPr>
                                <a:rPr lang="en-US" sz="2800" b="0" i="1" smtClean="0">
                                  <a:solidFill>
                                    <a:srgbClr val="FFFFFF"/>
                                  </a:solidFill>
                                  <a:effectLst/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</m:oMath>
                          </a14:m>
                          <a:endParaRPr lang="en-US" sz="2800" dirty="0">
                            <a:solidFill>
                              <a:srgbClr val="FFFFFF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US" sz="2800" dirty="0">
                              <a:solidFill>
                                <a:srgbClr val="FFFFFF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b. Cho 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nor/>
                                </m:rPr>
                                <a:rPr lang="en-US" sz="2800" i="1">
                                  <a:solidFill>
                                    <a:srgbClr val="FFFFFF"/>
                                  </a:solidFill>
                                  <a:effectLst/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ΔADC</m:t>
                              </m:r>
                            </m:oMath>
                          </a14:m>
                          <a:r>
                            <a:rPr lang="en-US" sz="2800" dirty="0">
                              <a:solidFill>
                                <a:srgbClr val="FFFFFF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dirty="0" err="1">
                              <a:solidFill>
                                <a:srgbClr val="FFFFFF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nằm</a:t>
                          </a:r>
                          <a:r>
                            <a:rPr lang="en-US" sz="2800" dirty="0">
                              <a:solidFill>
                                <a:srgbClr val="FFFFFF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dirty="0" err="1">
                              <a:solidFill>
                                <a:srgbClr val="FFFFFF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khác</a:t>
                          </a:r>
                          <a:r>
                            <a:rPr lang="en-US" sz="2800" dirty="0">
                              <a:solidFill>
                                <a:srgbClr val="FFFFFF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dirty="0" err="1">
                              <a:solidFill>
                                <a:srgbClr val="FFFFFF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phía</a:t>
                          </a:r>
                          <a:r>
                            <a:rPr lang="en-US" sz="2800" dirty="0">
                              <a:solidFill>
                                <a:srgbClr val="FFFFFF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nor/>
                                </m:rPr>
                                <a:rPr lang="en-US" sz="2800" i="1">
                                  <a:solidFill>
                                    <a:srgbClr val="FFFFFF"/>
                                  </a:solidFill>
                                  <a:effectLst/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B</m:t>
                              </m:r>
                            </m:oMath>
                          </a14:m>
                          <a:r>
                            <a:rPr lang="en-US" sz="2800" dirty="0">
                              <a:solidFill>
                                <a:srgbClr val="FFFFFF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dirty="0" err="1">
                              <a:solidFill>
                                <a:srgbClr val="FFFFFF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đối</a:t>
                          </a:r>
                          <a:r>
                            <a:rPr lang="en-US" sz="2800" dirty="0">
                              <a:solidFill>
                                <a:srgbClr val="FFFFFF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dirty="0" err="1">
                              <a:solidFill>
                                <a:srgbClr val="FFFFFF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với</a:t>
                          </a:r>
                          <a:r>
                            <a:rPr lang="en-US" sz="2800" dirty="0">
                              <a:solidFill>
                                <a:srgbClr val="FFFFFF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nor/>
                                </m:rPr>
                                <a:rPr lang="en-US" sz="2800" i="1">
                                  <a:solidFill>
                                    <a:srgbClr val="FFFFFF"/>
                                  </a:solidFill>
                                  <a:effectLst/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AC</m:t>
                              </m:r>
                            </m:oMath>
                          </a14:m>
                          <a:r>
                            <a:rPr lang="en-US" sz="2800" dirty="0">
                              <a:solidFill>
                                <a:srgbClr val="FFFFFF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dirty="0" err="1">
                              <a:solidFill>
                                <a:srgbClr val="FFFFFF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sao</a:t>
                          </a:r>
                          <a:r>
                            <a:rPr lang="en-US" sz="2800" dirty="0">
                              <a:solidFill>
                                <a:srgbClr val="FFFFFF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dirty="0" err="1">
                              <a:solidFill>
                                <a:srgbClr val="FFFFFF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cho</a:t>
                          </a:r>
                          <a:r>
                            <a:rPr lang="en-US" sz="2800" dirty="0">
                              <a:solidFill>
                                <a:srgbClr val="FFFFFF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tam </a:t>
                          </a:r>
                          <a:r>
                            <a:rPr lang="en-US" sz="2800" dirty="0" err="1">
                              <a:solidFill>
                                <a:srgbClr val="FFFFFF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giác</a:t>
                          </a:r>
                          <a:r>
                            <a:rPr lang="en-US" sz="2800" dirty="0">
                              <a:solidFill>
                                <a:srgbClr val="FFFFFF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nor/>
                                </m:rPr>
                                <a:rPr lang="en-US" sz="2800" i="1">
                                  <a:solidFill>
                                    <a:srgbClr val="FFFFFF"/>
                                  </a:solidFill>
                                  <a:effectLst/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ADC</m:t>
                              </m:r>
                              <m:r>
                                <a:rPr lang="en-US" sz="2800">
                                  <a:solidFill>
                                    <a:srgbClr val="FFFFFF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oMath>
                          </a14:m>
                          <a:r>
                            <a:rPr lang="en-US" sz="2800" dirty="0">
                              <a:solidFill>
                                <a:srgbClr val="FFFFFF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dirty="0" err="1">
                              <a:solidFill>
                                <a:srgbClr val="FFFFFF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ngoại</a:t>
                          </a:r>
                          <a:r>
                            <a:rPr lang="en-US" sz="2800" dirty="0">
                              <a:solidFill>
                                <a:srgbClr val="FFFFFF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dirty="0" err="1">
                              <a:solidFill>
                                <a:srgbClr val="FFFFFF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tiếp</a:t>
                          </a:r>
                          <a:r>
                            <a:rPr lang="en-US" sz="2800" dirty="0">
                              <a:solidFill>
                                <a:srgbClr val="FFFFFF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d>
                                <m:dPr>
                                  <m:ctrlPr>
                                    <a:rPr lang="en-US" sz="2800" i="1">
                                      <a:solidFill>
                                        <a:srgbClr val="FFFFFF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nor/>
                                    </m:rPr>
                                    <a:rPr lang="en-US" sz="2800" i="1">
                                      <a:solidFill>
                                        <a:srgbClr val="FFFFFF"/>
                                      </a:solidFill>
                                      <a:effectLst/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K</m:t>
                                  </m:r>
                                </m:e>
                              </m:d>
                            </m:oMath>
                          </a14:m>
                          <a:r>
                            <a:rPr lang="en-US" sz="2800" i="1" dirty="0">
                              <a:solidFill>
                                <a:srgbClr val="FFFFFF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dirty="0" err="1">
                              <a:solidFill>
                                <a:srgbClr val="FFFFFF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và</a:t>
                          </a:r>
                          <a:r>
                            <a:rPr lang="en-US" sz="2800" dirty="0">
                              <a:solidFill>
                                <a:srgbClr val="FFFFFF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dirty="0" err="1">
                              <a:solidFill>
                                <a:srgbClr val="FFFFFF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tiếp</a:t>
                          </a:r>
                          <a:r>
                            <a:rPr lang="en-US" sz="2800" dirty="0">
                              <a:solidFill>
                                <a:srgbClr val="FFFFFF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dirty="0" err="1">
                              <a:solidFill>
                                <a:srgbClr val="FFFFFF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xúc</a:t>
                          </a:r>
                          <a:r>
                            <a:rPr lang="en-US" sz="2800" dirty="0">
                              <a:solidFill>
                                <a:srgbClr val="FFFFFF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dirty="0" err="1">
                              <a:solidFill>
                                <a:srgbClr val="FFFFFF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với</a:t>
                          </a:r>
                          <a:r>
                            <a:rPr lang="en-US" sz="2800" dirty="0">
                              <a:solidFill>
                                <a:srgbClr val="FFFFFF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nor/>
                                </m:rPr>
                                <a:rPr lang="en-US" sz="2800" i="1">
                                  <a:solidFill>
                                    <a:srgbClr val="FFFFFF"/>
                                  </a:solidFill>
                                  <a:effectLst/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AC</m:t>
                              </m:r>
                            </m:oMath>
                          </a14:m>
                          <a:r>
                            <a:rPr lang="en-US" sz="2800" dirty="0">
                              <a:solidFill>
                                <a:srgbClr val="FFFFFF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dirty="0" err="1">
                              <a:solidFill>
                                <a:srgbClr val="FFFFFF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tại</a:t>
                          </a:r>
                          <a:r>
                            <a:rPr lang="en-US" sz="2800" dirty="0">
                              <a:solidFill>
                                <a:srgbClr val="FFFFFF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nor/>
                                </m:rPr>
                                <a:rPr lang="en-US" sz="2800" i="1">
                                  <a:solidFill>
                                    <a:srgbClr val="FFFFFF"/>
                                  </a:solidFill>
                                  <a:effectLst/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H</m:t>
                              </m:r>
                            </m:oMath>
                          </a14:m>
                          <a:r>
                            <a:rPr lang="en-US" sz="2800" dirty="0">
                              <a:solidFill>
                                <a:srgbClr val="FFFFFF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, 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nor/>
                                </m:rPr>
                                <a:rPr lang="en-US" sz="2800" i="1">
                                  <a:solidFill>
                                    <a:srgbClr val="FFFFFF"/>
                                  </a:solidFill>
                                  <a:effectLst/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AD</m:t>
                              </m:r>
                            </m:oMath>
                          </a14:m>
                          <a:r>
                            <a:rPr lang="en-US" sz="2800" dirty="0">
                              <a:solidFill>
                                <a:srgbClr val="FFFFFF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dirty="0" err="1">
                              <a:solidFill>
                                <a:srgbClr val="FFFFFF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tại</a:t>
                          </a:r>
                          <a:r>
                            <a:rPr lang="en-US" sz="2800" dirty="0">
                              <a:solidFill>
                                <a:srgbClr val="FFFFFF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nor/>
                                </m:rPr>
                                <a:rPr lang="en-US" sz="2800" i="1">
                                  <a:solidFill>
                                    <a:srgbClr val="FFFFFF"/>
                                  </a:solidFill>
                                  <a:effectLst/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N</m:t>
                              </m:r>
                            </m:oMath>
                          </a14:m>
                          <a:r>
                            <a:rPr lang="en-US" sz="2800" dirty="0">
                              <a:solidFill>
                                <a:srgbClr val="FFFFFF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. </a:t>
                          </a:r>
                          <a:r>
                            <a:rPr lang="en-US" sz="2800" dirty="0" err="1">
                              <a:solidFill>
                                <a:srgbClr val="FFFFFF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Chứng</a:t>
                          </a:r>
                          <a:r>
                            <a:rPr lang="en-US" sz="2800" dirty="0">
                              <a:solidFill>
                                <a:srgbClr val="FFFFFF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minh 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nor/>
                                </m:rPr>
                                <a:rPr lang="en-US" sz="2800" i="1">
                                  <a:solidFill>
                                    <a:srgbClr val="FFFFFF"/>
                                  </a:solidFill>
                                  <a:effectLst/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AM</m:t>
                              </m:r>
                              <m:r>
                                <m:rPr>
                                  <m:nor/>
                                </m:rPr>
                                <a:rPr lang="en-US" sz="2800" b="0" i="1" smtClean="0">
                                  <a:solidFill>
                                    <a:srgbClr val="FFFFFF"/>
                                  </a:solidFill>
                                  <a:effectLst/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2800" i="1">
                                  <a:solidFill>
                                    <a:srgbClr val="FFFFFF"/>
                                  </a:solidFill>
                                  <a:effectLst/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m:rPr>
                                  <m:nor/>
                                </m:rPr>
                                <a:rPr lang="en-US" sz="2800" b="0" i="1" smtClean="0">
                                  <a:solidFill>
                                    <a:srgbClr val="FFFFFF"/>
                                  </a:solidFill>
                                  <a:effectLst/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2800" i="1">
                                  <a:solidFill>
                                    <a:srgbClr val="FFFFFF"/>
                                  </a:solidFill>
                                  <a:effectLst/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AN</m:t>
                              </m:r>
                            </m:oMath>
                          </a14:m>
                          <a:r>
                            <a:rPr lang="en-US" sz="2800" dirty="0">
                              <a:solidFill>
                                <a:srgbClr val="FFFFFF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dirty="0" err="1">
                              <a:solidFill>
                                <a:srgbClr val="FFFFFF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và</a:t>
                          </a:r>
                          <a:r>
                            <a:rPr lang="en-US" sz="2800" dirty="0">
                              <a:solidFill>
                                <a:srgbClr val="FFFFFF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dirty="0" err="1">
                              <a:solidFill>
                                <a:srgbClr val="FFFFFF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ba</a:t>
                          </a:r>
                          <a:r>
                            <a:rPr lang="en-US" sz="2800" dirty="0">
                              <a:solidFill>
                                <a:srgbClr val="FFFFFF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dirty="0" err="1">
                              <a:solidFill>
                                <a:srgbClr val="FFFFFF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điểm</a:t>
                          </a:r>
                          <a:r>
                            <a:rPr lang="en-US" sz="2800" dirty="0">
                              <a:solidFill>
                                <a:srgbClr val="FFFFFF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nor/>
                                </m:rPr>
                                <a:rPr lang="en-US" sz="2800" i="1">
                                  <a:solidFill>
                                    <a:srgbClr val="FFFFFF"/>
                                  </a:solidFill>
                                  <a:effectLst/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I</m:t>
                              </m:r>
                              <m:r>
                                <m:rPr>
                                  <m:nor/>
                                </m:rPr>
                                <a:rPr lang="en-US" sz="2800" i="1">
                                  <a:solidFill>
                                    <a:srgbClr val="FFFFFF"/>
                                  </a:solidFill>
                                  <a:effectLst/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, </m:t>
                              </m:r>
                              <m:r>
                                <m:rPr>
                                  <m:nor/>
                                </m:rPr>
                                <a:rPr lang="en-US" sz="2800" i="1">
                                  <a:solidFill>
                                    <a:srgbClr val="FFFFFF"/>
                                  </a:solidFill>
                                  <a:effectLst/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H</m:t>
                              </m:r>
                              <m:r>
                                <m:rPr>
                                  <m:nor/>
                                </m:rPr>
                                <a:rPr lang="en-US" sz="2800" i="1">
                                  <a:solidFill>
                                    <a:srgbClr val="FFFFFF"/>
                                  </a:solidFill>
                                  <a:effectLst/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, </m:t>
                              </m:r>
                              <m:r>
                                <m:rPr>
                                  <m:nor/>
                                </m:rPr>
                                <a:rPr lang="en-US" sz="2800" i="1">
                                  <a:solidFill>
                                    <a:srgbClr val="FFFFFF"/>
                                  </a:solidFill>
                                  <a:effectLst/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K</m:t>
                              </m:r>
                            </m:oMath>
                          </a14:m>
                          <a:r>
                            <a:rPr lang="en-US" sz="2800" i="1" dirty="0">
                              <a:solidFill>
                                <a:srgbClr val="FFFFFF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dirty="0" err="1">
                              <a:solidFill>
                                <a:srgbClr val="FFFFFF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thẳng</a:t>
                          </a:r>
                          <a:r>
                            <a:rPr lang="en-US" sz="2800" dirty="0">
                              <a:solidFill>
                                <a:srgbClr val="FFFFFF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dirty="0" err="1">
                              <a:solidFill>
                                <a:srgbClr val="FFFFFF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hàng</a:t>
                          </a:r>
                          <a:r>
                            <a:rPr lang="en-US" sz="2800" dirty="0">
                              <a:solidFill>
                                <a:srgbClr val="FFFFFF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.</a:t>
                          </a:r>
                        </a:p>
                        <a:p>
                          <a:pPr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US" sz="2800" dirty="0">
                              <a:solidFill>
                                <a:srgbClr val="FFFFFF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c. </a:t>
                          </a:r>
                          <a14:m>
                            <m:oMath xmlns:m="http://schemas.openxmlformats.org/officeDocument/2006/math">
                              <m:acc>
                                <m:accPr>
                                  <m:chr m:val="̂"/>
                                  <m:ctrlPr>
                                    <a:rPr lang="en-US" sz="2800" i="1">
                                      <a:solidFill>
                                        <a:srgbClr val="FFFFFF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m:rPr>
                                      <m:nor/>
                                    </m:rPr>
                                    <a:rPr lang="en-US" sz="2800" i="1">
                                      <a:solidFill>
                                        <a:srgbClr val="FFFFFF"/>
                                      </a:solidFill>
                                      <a:effectLst/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IAK</m:t>
                                  </m:r>
                                </m:e>
                              </m:acc>
                              <m:r>
                                <m:rPr>
                                  <m:nor/>
                                </m:rPr>
                                <a:rPr lang="en-US" sz="2800" b="0" i="1" smtClean="0">
                                  <a:solidFill>
                                    <a:srgbClr val="FFFFFF"/>
                                  </a:solidFill>
                                  <a:effectLst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2800" i="1">
                                  <a:solidFill>
                                    <a:srgbClr val="FFFFFF"/>
                                  </a:solidFill>
                                  <a:effectLst/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m:rPr>
                                  <m:nor/>
                                </m:rPr>
                                <a:rPr lang="en-US" sz="2800" b="0" i="1" smtClean="0">
                                  <a:solidFill>
                                    <a:srgbClr val="FFFFFF"/>
                                  </a:solidFill>
                                  <a:effectLst/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f>
                                <m:fPr>
                                  <m:ctrlPr>
                                    <a:rPr lang="en-US" sz="2800" i="1">
                                      <a:solidFill>
                                        <a:srgbClr val="FFFFFF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nor/>
                                    </m:rPr>
                                    <a:rPr lang="en-US" sz="2800" i="1">
                                      <a:solidFill>
                                        <a:srgbClr val="FFFFFF"/>
                                      </a:solidFill>
                                      <a:effectLst/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m:rPr>
                                      <m:nor/>
                                    </m:rPr>
                                    <a:rPr lang="en-US" sz="2800" i="1">
                                      <a:solidFill>
                                        <a:srgbClr val="FFFFFF"/>
                                      </a:solidFill>
                                      <a:effectLst/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acc>
                                <m:accPr>
                                  <m:chr m:val="̂"/>
                                  <m:ctrlPr>
                                    <a:rPr lang="en-US" sz="2800" i="1">
                                      <a:solidFill>
                                        <a:srgbClr val="FFFFFF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m:rPr>
                                      <m:nor/>
                                    </m:rPr>
                                    <a:rPr lang="en-US" sz="2800" i="1">
                                      <a:solidFill>
                                        <a:srgbClr val="FFFFFF"/>
                                      </a:solidFill>
                                      <a:effectLst/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BAD</m:t>
                                  </m:r>
                                </m:e>
                              </m:acc>
                            </m:oMath>
                          </a14:m>
                          <a:endParaRPr lang="en-US" sz="2800" i="1" dirty="0">
                            <a:solidFill>
                              <a:srgbClr val="FFFFFF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32718817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8" name="Table 27">
                <a:extLst>
                  <a:ext uri="{FF2B5EF4-FFF2-40B4-BE49-F238E27FC236}">
                    <a16:creationId xmlns:a16="http://schemas.microsoft.com/office/drawing/2014/main" id="{00F631B7-83A7-7328-6AF6-283756201D1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55914657"/>
                  </p:ext>
                </p:extLst>
              </p:nvPr>
            </p:nvGraphicFramePr>
            <p:xfrm>
              <a:off x="430222" y="1844675"/>
              <a:ext cx="6746858" cy="4672394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1070267">
                      <a:extLst>
                        <a:ext uri="{9D8B030D-6E8A-4147-A177-3AD203B41FA5}">
                          <a16:colId xmlns:a16="http://schemas.microsoft.com/office/drawing/2014/main" val="3288563584"/>
                        </a:ext>
                      </a:extLst>
                    </a:gridCol>
                    <a:gridCol w="5676591">
                      <a:extLst>
                        <a:ext uri="{9D8B030D-6E8A-4147-A177-3AD203B41FA5}">
                          <a16:colId xmlns:a16="http://schemas.microsoft.com/office/drawing/2014/main" val="2339780725"/>
                        </a:ext>
                      </a:extLst>
                    </a:gridCol>
                  </a:tblGrid>
                  <a:tr h="1280160">
                    <a:tc>
                      <a:txBody>
                        <a:bodyPr/>
                        <a:lstStyle/>
                        <a:p>
                          <a:pPr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US" sz="28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 GT</a:t>
                          </a:r>
                          <a:endParaRPr lang="en-US" sz="28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>
                          <a:blip r:embed="rId3"/>
                          <a:stretch>
                            <a:fillRect l="-18991" t="-8095" r="-429" b="-27476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95413748"/>
                      </a:ext>
                    </a:extLst>
                  </a:tr>
                  <a:tr h="3392234">
                    <a:tc>
                      <a:txBody>
                        <a:bodyPr/>
                        <a:lstStyle/>
                        <a:p>
                          <a:pPr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en-US" sz="28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 KL</a:t>
                          </a:r>
                          <a:endParaRPr lang="en-US" sz="28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>
                          <a:blip r:embed="rId3"/>
                          <a:stretch>
                            <a:fillRect l="-18991" t="-40681" r="-429" b="-340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27188177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863D90B6-BC94-5A12-C051-0107217EEB18}"/>
              </a:ext>
            </a:extLst>
          </p:cNvPr>
          <p:cNvSpPr txBox="1"/>
          <p:nvPr/>
        </p:nvSpPr>
        <p:spPr>
          <a:xfrm>
            <a:off x="359561" y="1129367"/>
            <a:ext cx="618196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3: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5" name="Title 1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2EEC805-D40C-48C6-B039-9D15A5570E7B}"/>
              </a:ext>
            </a:extLst>
          </p:cNvPr>
          <p:cNvSpPr txBox="1">
            <a:spLocks/>
          </p:cNvSpPr>
          <p:nvPr/>
        </p:nvSpPr>
        <p:spPr>
          <a:xfrm>
            <a:off x="1599389" y="-77489"/>
            <a:ext cx="8820981" cy="1277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1200"/>
              </a:spcBef>
              <a:spcAft>
                <a:spcPts val="1800"/>
              </a:spcAft>
            </a:pP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1. ĐƯỜNG TRÒN NGOẠI TIẾP </a:t>
            </a:r>
            <a:r>
              <a:rPr lang="en-US" sz="30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TAM GIÁC VÀ ĐƯỜNG </a:t>
            </a: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 NỘI TIẾP TAM GIÁC(</a:t>
            </a:r>
            <a:r>
              <a:rPr lang="en-US" sz="3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AutoShape 3">
            <a:extLst>
              <a:ext uri="{FF2B5EF4-FFF2-40B4-BE49-F238E27FC236}">
                <a16:creationId xmlns:a16="http://schemas.microsoft.com/office/drawing/2014/main" id="{B03656B2-B60E-8F77-81E9-2205F1DE484E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7640638" y="1652588"/>
            <a:ext cx="4457700" cy="357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Oval 5">
            <a:extLst>
              <a:ext uri="{FF2B5EF4-FFF2-40B4-BE49-F238E27FC236}">
                <a16:creationId xmlns:a16="http://schemas.microsoft.com/office/drawing/2014/main" id="{655AF327-4ED3-F4EE-4C3B-D6BEAA3710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99501" y="2820988"/>
            <a:ext cx="1689100" cy="1689100"/>
          </a:xfrm>
          <a:prstGeom prst="ellipse">
            <a:avLst/>
          </a:prstGeom>
          <a:noFill/>
          <a:ln w="36513" cap="flat">
            <a:solidFill>
              <a:srgbClr val="FFFFF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Line 6">
            <a:extLst>
              <a:ext uri="{FF2B5EF4-FFF2-40B4-BE49-F238E27FC236}">
                <a16:creationId xmlns:a16="http://schemas.microsoft.com/office/drawing/2014/main" id="{97D7FE62-4266-ADDD-A744-40D2199EBF1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178801" y="2298700"/>
            <a:ext cx="1111250" cy="2198687"/>
          </a:xfrm>
          <a:prstGeom prst="line">
            <a:avLst/>
          </a:prstGeom>
          <a:noFill/>
          <a:ln w="36513" cap="flat">
            <a:solidFill>
              <a:srgbClr val="C0C0C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Line 7">
            <a:extLst>
              <a:ext uri="{FF2B5EF4-FFF2-40B4-BE49-F238E27FC236}">
                <a16:creationId xmlns:a16="http://schemas.microsoft.com/office/drawing/2014/main" id="{A6535EA4-216E-E311-0F1F-40578E7B7540}"/>
              </a:ext>
            </a:extLst>
          </p:cNvPr>
          <p:cNvSpPr>
            <a:spLocks noChangeShapeType="1"/>
          </p:cNvSpPr>
          <p:nvPr/>
        </p:nvSpPr>
        <p:spPr bwMode="auto">
          <a:xfrm>
            <a:off x="8178801" y="4497388"/>
            <a:ext cx="3584575" cy="34925"/>
          </a:xfrm>
          <a:prstGeom prst="line">
            <a:avLst/>
          </a:prstGeom>
          <a:noFill/>
          <a:ln w="36513" cap="flat">
            <a:solidFill>
              <a:srgbClr val="C0C0C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Line 8">
            <a:extLst>
              <a:ext uri="{FF2B5EF4-FFF2-40B4-BE49-F238E27FC236}">
                <a16:creationId xmlns:a16="http://schemas.microsoft.com/office/drawing/2014/main" id="{AC9E0063-7D4B-3806-6B4F-07A287EAA28D}"/>
              </a:ext>
            </a:extLst>
          </p:cNvPr>
          <p:cNvSpPr>
            <a:spLocks noChangeShapeType="1"/>
          </p:cNvSpPr>
          <p:nvPr/>
        </p:nvSpPr>
        <p:spPr bwMode="auto">
          <a:xfrm>
            <a:off x="9290051" y="2298700"/>
            <a:ext cx="2473325" cy="2233612"/>
          </a:xfrm>
          <a:prstGeom prst="line">
            <a:avLst/>
          </a:prstGeom>
          <a:noFill/>
          <a:ln w="36513" cap="flat">
            <a:solidFill>
              <a:srgbClr val="C0C0C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Line 9">
            <a:extLst>
              <a:ext uri="{FF2B5EF4-FFF2-40B4-BE49-F238E27FC236}">
                <a16:creationId xmlns:a16="http://schemas.microsoft.com/office/drawing/2014/main" id="{A26C7B3F-2019-5255-08A1-DECB231D9A5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178801" y="3665538"/>
            <a:ext cx="1365250" cy="831850"/>
          </a:xfrm>
          <a:prstGeom prst="line">
            <a:avLst/>
          </a:prstGeom>
          <a:noFill/>
          <a:ln w="36513" cap="flat">
            <a:solidFill>
              <a:srgbClr val="C0C0C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Line 10">
            <a:extLst>
              <a:ext uri="{FF2B5EF4-FFF2-40B4-BE49-F238E27FC236}">
                <a16:creationId xmlns:a16="http://schemas.microsoft.com/office/drawing/2014/main" id="{903CA885-DB9C-2083-2B91-B7FB892CEAD0}"/>
              </a:ext>
            </a:extLst>
          </p:cNvPr>
          <p:cNvSpPr>
            <a:spLocks noChangeShapeType="1"/>
          </p:cNvSpPr>
          <p:nvPr/>
        </p:nvSpPr>
        <p:spPr bwMode="auto">
          <a:xfrm>
            <a:off x="8777288" y="3278188"/>
            <a:ext cx="766763" cy="387350"/>
          </a:xfrm>
          <a:prstGeom prst="line">
            <a:avLst/>
          </a:prstGeom>
          <a:noFill/>
          <a:ln w="36513" cap="flat">
            <a:solidFill>
              <a:srgbClr val="C0C0C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Line 11">
            <a:extLst>
              <a:ext uri="{FF2B5EF4-FFF2-40B4-BE49-F238E27FC236}">
                <a16:creationId xmlns:a16="http://schemas.microsoft.com/office/drawing/2014/main" id="{08C43CD3-0342-6EE1-D16C-2ACDFB74247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536113" y="3665538"/>
            <a:ext cx="7938" cy="844550"/>
          </a:xfrm>
          <a:prstGeom prst="line">
            <a:avLst/>
          </a:prstGeom>
          <a:noFill/>
          <a:ln w="36513" cap="flat">
            <a:solidFill>
              <a:srgbClr val="C0C0C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Rectangle 12">
            <a:extLst>
              <a:ext uri="{FF2B5EF4-FFF2-40B4-BE49-F238E27FC236}">
                <a16:creationId xmlns:a16="http://schemas.microsoft.com/office/drawing/2014/main" id="{8A48B0FE-8ACF-F967-E76D-9AA89CFF51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34476" y="1798638"/>
            <a:ext cx="371475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1" i="1" u="none" strike="noStrike" cap="none" normalizeH="0" baseline="0">
                <a:ln>
                  <a:noFill/>
                </a:ln>
                <a:solidFill>
                  <a:srgbClr val="C0C0C0"/>
                </a:solidFill>
                <a:effectLst/>
                <a:latin typeface="Times New Roman" panose="02020603050405020304" pitchFamily="18" charset="0"/>
              </a:rPr>
              <a:t>B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Rectangle 13">
            <a:extLst>
              <a:ext uri="{FF2B5EF4-FFF2-40B4-BE49-F238E27FC236}">
                <a16:creationId xmlns:a16="http://schemas.microsoft.com/office/drawing/2014/main" id="{7D365251-C9B3-983A-B84A-6172F81EF3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08913" y="4581525"/>
            <a:ext cx="371475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1" i="1" u="none" strike="noStrike" cap="none" normalizeH="0" baseline="0">
                <a:ln>
                  <a:noFill/>
                </a:ln>
                <a:solidFill>
                  <a:srgbClr val="C0C0C0"/>
                </a:solidFill>
                <a:effectLst/>
                <a:latin typeface="Times New Roman" panose="02020603050405020304" pitchFamily="18" charset="0"/>
              </a:rPr>
              <a:t>A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6" name="Rectangle 14">
            <a:extLst>
              <a:ext uri="{FF2B5EF4-FFF2-40B4-BE49-F238E27FC236}">
                <a16:creationId xmlns:a16="http://schemas.microsoft.com/office/drawing/2014/main" id="{C7D56D3A-1F04-9813-2013-09E6491A6C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55426" y="4700588"/>
            <a:ext cx="371475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1" i="1" u="none" strike="noStrike" cap="none" normalizeH="0" baseline="0">
                <a:ln>
                  <a:noFill/>
                </a:ln>
                <a:solidFill>
                  <a:srgbClr val="C0C0C0"/>
                </a:solidFill>
                <a:effectLst/>
                <a:latin typeface="Times New Roman" panose="02020603050405020304" pitchFamily="18" charset="0"/>
              </a:rPr>
              <a:t>C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" name="Rectangle 15">
            <a:extLst>
              <a:ext uri="{FF2B5EF4-FFF2-40B4-BE49-F238E27FC236}">
                <a16:creationId xmlns:a16="http://schemas.microsoft.com/office/drawing/2014/main" id="{51D62DF9-4128-B2D7-5BBB-5487035B6C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32963" y="3673475"/>
            <a:ext cx="274638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1" i="1" u="none" strike="noStrike" cap="none" normalizeH="0" baseline="0">
                <a:ln>
                  <a:noFill/>
                </a:ln>
                <a:solidFill>
                  <a:srgbClr val="C0C0C0"/>
                </a:solidFill>
                <a:effectLst/>
                <a:latin typeface="Times New Roman" panose="02020603050405020304" pitchFamily="18" charset="0"/>
              </a:rPr>
              <a:t>I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Rectangle 16">
            <a:extLst>
              <a:ext uri="{FF2B5EF4-FFF2-40B4-BE49-F238E27FC236}">
                <a16:creationId xmlns:a16="http://schemas.microsoft.com/office/drawing/2014/main" id="{853A7952-92B2-55ED-7022-A9374F3AD1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4051" y="3052763"/>
            <a:ext cx="446088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1" i="1" u="none" strike="noStrike" cap="none" normalizeH="0" baseline="0">
                <a:ln>
                  <a:noFill/>
                </a:ln>
                <a:solidFill>
                  <a:srgbClr val="C0C0C0"/>
                </a:solidFill>
                <a:effectLst/>
                <a:latin typeface="Times New Roman" panose="02020603050405020304" pitchFamily="18" charset="0"/>
              </a:rPr>
              <a:t>M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" name="Rectangle 17">
            <a:extLst>
              <a:ext uri="{FF2B5EF4-FFF2-40B4-BE49-F238E27FC236}">
                <a16:creationId xmlns:a16="http://schemas.microsoft.com/office/drawing/2014/main" id="{95B22D9F-A160-536F-DA46-511A2F79CA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2601" y="4665663"/>
            <a:ext cx="407988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1" i="1" u="none" strike="noStrike" cap="none" normalizeH="0" baseline="0">
                <a:ln>
                  <a:noFill/>
                </a:ln>
                <a:solidFill>
                  <a:srgbClr val="C0C0C0"/>
                </a:solidFill>
                <a:effectLst/>
                <a:latin typeface="Times New Roman" panose="02020603050405020304" pitchFamily="18" charset="0"/>
              </a:rPr>
              <a:t>H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20" name="Group 20">
            <a:extLst>
              <a:ext uri="{FF2B5EF4-FFF2-40B4-BE49-F238E27FC236}">
                <a16:creationId xmlns:a16="http://schemas.microsoft.com/office/drawing/2014/main" id="{59060222-DCBB-D8D6-CE6F-FF7181660385}"/>
              </a:ext>
            </a:extLst>
          </p:cNvPr>
          <p:cNvGrpSpPr>
            <a:grpSpLocks/>
          </p:cNvGrpSpPr>
          <p:nvPr/>
        </p:nvGrpSpPr>
        <p:grpSpPr bwMode="auto">
          <a:xfrm>
            <a:off x="9488488" y="4462463"/>
            <a:ext cx="95250" cy="95250"/>
            <a:chOff x="5977" y="2811"/>
            <a:chExt cx="60" cy="60"/>
          </a:xfrm>
        </p:grpSpPr>
        <p:sp>
          <p:nvSpPr>
            <p:cNvPr id="72" name="Oval 18">
              <a:extLst>
                <a:ext uri="{FF2B5EF4-FFF2-40B4-BE49-F238E27FC236}">
                  <a16:creationId xmlns:a16="http://schemas.microsoft.com/office/drawing/2014/main" id="{A15BAFB5-7704-36BD-A358-06D76E9ACF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77" y="2811"/>
              <a:ext cx="60" cy="60"/>
            </a:xfrm>
            <a:prstGeom prst="ellipse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Oval 19">
              <a:extLst>
                <a:ext uri="{FF2B5EF4-FFF2-40B4-BE49-F238E27FC236}">
                  <a16:creationId xmlns:a16="http://schemas.microsoft.com/office/drawing/2014/main" id="{E561F1E6-9CC8-5F3D-092C-1E6F46A778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77" y="2811"/>
              <a:ext cx="60" cy="60"/>
            </a:xfrm>
            <a:prstGeom prst="ellipse">
              <a:avLst/>
            </a:prstGeom>
            <a:noFill/>
            <a:ln w="1428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1" name="Group 23">
            <a:extLst>
              <a:ext uri="{FF2B5EF4-FFF2-40B4-BE49-F238E27FC236}">
                <a16:creationId xmlns:a16="http://schemas.microsoft.com/office/drawing/2014/main" id="{A150AF53-F4E7-19EF-7FFB-86C6A703EEB9}"/>
              </a:ext>
            </a:extLst>
          </p:cNvPr>
          <p:cNvGrpSpPr>
            <a:grpSpLocks/>
          </p:cNvGrpSpPr>
          <p:nvPr/>
        </p:nvGrpSpPr>
        <p:grpSpPr bwMode="auto">
          <a:xfrm>
            <a:off x="8728076" y="3230563"/>
            <a:ext cx="96838" cy="95250"/>
            <a:chOff x="5498" y="2035"/>
            <a:chExt cx="61" cy="60"/>
          </a:xfrm>
        </p:grpSpPr>
        <p:sp>
          <p:nvSpPr>
            <p:cNvPr id="69" name="Oval 21">
              <a:extLst>
                <a:ext uri="{FF2B5EF4-FFF2-40B4-BE49-F238E27FC236}">
                  <a16:creationId xmlns:a16="http://schemas.microsoft.com/office/drawing/2014/main" id="{48371A56-35EF-4D2E-9BEE-31CFDF5D68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98" y="2035"/>
              <a:ext cx="61" cy="60"/>
            </a:xfrm>
            <a:prstGeom prst="ellipse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Oval 22">
              <a:extLst>
                <a:ext uri="{FF2B5EF4-FFF2-40B4-BE49-F238E27FC236}">
                  <a16:creationId xmlns:a16="http://schemas.microsoft.com/office/drawing/2014/main" id="{B79765B5-A370-51E9-C8FC-B0667EB3A3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98" y="2035"/>
              <a:ext cx="61" cy="60"/>
            </a:xfrm>
            <a:prstGeom prst="ellipse">
              <a:avLst/>
            </a:prstGeom>
            <a:noFill/>
            <a:ln w="1428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2" name="Group 26">
            <a:extLst>
              <a:ext uri="{FF2B5EF4-FFF2-40B4-BE49-F238E27FC236}">
                <a16:creationId xmlns:a16="http://schemas.microsoft.com/office/drawing/2014/main" id="{4CEEA3CE-9EE7-3B29-1524-1F91CE59A4E8}"/>
              </a:ext>
            </a:extLst>
          </p:cNvPr>
          <p:cNvGrpSpPr>
            <a:grpSpLocks/>
          </p:cNvGrpSpPr>
          <p:nvPr/>
        </p:nvGrpSpPr>
        <p:grpSpPr bwMode="auto">
          <a:xfrm>
            <a:off x="9496426" y="3617913"/>
            <a:ext cx="95250" cy="96837"/>
            <a:chOff x="5982" y="2279"/>
            <a:chExt cx="60" cy="61"/>
          </a:xfrm>
        </p:grpSpPr>
        <p:sp>
          <p:nvSpPr>
            <p:cNvPr id="67" name="Oval 24">
              <a:extLst>
                <a:ext uri="{FF2B5EF4-FFF2-40B4-BE49-F238E27FC236}">
                  <a16:creationId xmlns:a16="http://schemas.microsoft.com/office/drawing/2014/main" id="{7FC89FAC-2C5C-A5BE-456E-47BB7E0BBD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82" y="2279"/>
              <a:ext cx="60" cy="61"/>
            </a:xfrm>
            <a:prstGeom prst="ellipse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Oval 25">
              <a:extLst>
                <a:ext uri="{FF2B5EF4-FFF2-40B4-BE49-F238E27FC236}">
                  <a16:creationId xmlns:a16="http://schemas.microsoft.com/office/drawing/2014/main" id="{54CFE430-049E-D5D5-7157-89DB01AD40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82" y="2279"/>
              <a:ext cx="60" cy="61"/>
            </a:xfrm>
            <a:prstGeom prst="ellipse">
              <a:avLst/>
            </a:prstGeom>
            <a:noFill/>
            <a:ln w="1428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3" name="Group 29">
            <a:extLst>
              <a:ext uri="{FF2B5EF4-FFF2-40B4-BE49-F238E27FC236}">
                <a16:creationId xmlns:a16="http://schemas.microsoft.com/office/drawing/2014/main" id="{A1BF71BA-6CE9-08DC-06C3-53695043713F}"/>
              </a:ext>
            </a:extLst>
          </p:cNvPr>
          <p:cNvGrpSpPr>
            <a:grpSpLocks/>
          </p:cNvGrpSpPr>
          <p:nvPr/>
        </p:nvGrpSpPr>
        <p:grpSpPr bwMode="auto">
          <a:xfrm>
            <a:off x="11715751" y="4484688"/>
            <a:ext cx="95250" cy="95250"/>
            <a:chOff x="7380" y="2825"/>
            <a:chExt cx="60" cy="60"/>
          </a:xfrm>
        </p:grpSpPr>
        <p:sp>
          <p:nvSpPr>
            <p:cNvPr id="31" name="Oval 27">
              <a:extLst>
                <a:ext uri="{FF2B5EF4-FFF2-40B4-BE49-F238E27FC236}">
                  <a16:creationId xmlns:a16="http://schemas.microsoft.com/office/drawing/2014/main" id="{2FC0B841-48D3-3D27-8A12-3E50C5F350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80" y="2825"/>
              <a:ext cx="60" cy="60"/>
            </a:xfrm>
            <a:prstGeom prst="ellipse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Oval 28">
              <a:extLst>
                <a:ext uri="{FF2B5EF4-FFF2-40B4-BE49-F238E27FC236}">
                  <a16:creationId xmlns:a16="http://schemas.microsoft.com/office/drawing/2014/main" id="{AE809B94-50CC-0FD9-963A-C5B80DC9B5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80" y="2825"/>
              <a:ext cx="60" cy="60"/>
            </a:xfrm>
            <a:prstGeom prst="ellipse">
              <a:avLst/>
            </a:prstGeom>
            <a:noFill/>
            <a:ln w="15875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4" name="Group 32">
            <a:extLst>
              <a:ext uri="{FF2B5EF4-FFF2-40B4-BE49-F238E27FC236}">
                <a16:creationId xmlns:a16="http://schemas.microsoft.com/office/drawing/2014/main" id="{BFF210B2-134D-482A-187A-525304023A15}"/>
              </a:ext>
            </a:extLst>
          </p:cNvPr>
          <p:cNvGrpSpPr>
            <a:grpSpLocks/>
          </p:cNvGrpSpPr>
          <p:nvPr/>
        </p:nvGrpSpPr>
        <p:grpSpPr bwMode="auto">
          <a:xfrm>
            <a:off x="8131176" y="4449763"/>
            <a:ext cx="95250" cy="95250"/>
            <a:chOff x="5122" y="2803"/>
            <a:chExt cx="60" cy="60"/>
          </a:xfrm>
        </p:grpSpPr>
        <p:sp>
          <p:nvSpPr>
            <p:cNvPr id="29" name="Oval 30">
              <a:extLst>
                <a:ext uri="{FF2B5EF4-FFF2-40B4-BE49-F238E27FC236}">
                  <a16:creationId xmlns:a16="http://schemas.microsoft.com/office/drawing/2014/main" id="{EB7D3593-C5CC-F3B0-AF5B-3D0FCB399C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22" y="2803"/>
              <a:ext cx="60" cy="60"/>
            </a:xfrm>
            <a:prstGeom prst="ellipse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Oval 31">
              <a:extLst>
                <a:ext uri="{FF2B5EF4-FFF2-40B4-BE49-F238E27FC236}">
                  <a16:creationId xmlns:a16="http://schemas.microsoft.com/office/drawing/2014/main" id="{E501C772-F9E0-3067-62AF-F77D7A4567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22" y="2803"/>
              <a:ext cx="60" cy="60"/>
            </a:xfrm>
            <a:prstGeom prst="ellipse">
              <a:avLst/>
            </a:prstGeom>
            <a:noFill/>
            <a:ln w="1428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5" name="Group 35">
            <a:extLst>
              <a:ext uri="{FF2B5EF4-FFF2-40B4-BE49-F238E27FC236}">
                <a16:creationId xmlns:a16="http://schemas.microsoft.com/office/drawing/2014/main" id="{7318F8BE-D258-7B39-62FC-95EB3C5E1118}"/>
              </a:ext>
            </a:extLst>
          </p:cNvPr>
          <p:cNvGrpSpPr>
            <a:grpSpLocks/>
          </p:cNvGrpSpPr>
          <p:nvPr/>
        </p:nvGrpSpPr>
        <p:grpSpPr bwMode="auto">
          <a:xfrm>
            <a:off x="9242426" y="2249488"/>
            <a:ext cx="95250" cy="96837"/>
            <a:chOff x="5822" y="1417"/>
            <a:chExt cx="60" cy="61"/>
          </a:xfrm>
        </p:grpSpPr>
        <p:sp>
          <p:nvSpPr>
            <p:cNvPr id="26" name="Oval 33">
              <a:extLst>
                <a:ext uri="{FF2B5EF4-FFF2-40B4-BE49-F238E27FC236}">
                  <a16:creationId xmlns:a16="http://schemas.microsoft.com/office/drawing/2014/main" id="{EAE4BB47-5180-60AE-3E19-4BCB485CC7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22" y="1417"/>
              <a:ext cx="60" cy="61"/>
            </a:xfrm>
            <a:prstGeom prst="ellipse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Oval 34">
              <a:extLst>
                <a:ext uri="{FF2B5EF4-FFF2-40B4-BE49-F238E27FC236}">
                  <a16:creationId xmlns:a16="http://schemas.microsoft.com/office/drawing/2014/main" id="{7113F64A-FE62-4C75-F76A-6F43C4308A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22" y="1417"/>
              <a:ext cx="60" cy="61"/>
            </a:xfrm>
            <a:prstGeom prst="ellipse">
              <a:avLst/>
            </a:prstGeom>
            <a:noFill/>
            <a:ln w="1428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99814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DE53313-C5A4-2577-62F1-A46E2ECA6710}"/>
                  </a:ext>
                </a:extLst>
              </p:cNvPr>
              <p:cNvSpPr txBox="1"/>
              <p:nvPr/>
            </p:nvSpPr>
            <p:spPr>
              <a:xfrm>
                <a:off x="177374" y="3067742"/>
                <a:ext cx="6516033" cy="240065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a. 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Ta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I</m:t>
                        </m:r>
                      </m:e>
                    </m:d>
                  </m:oMath>
                </a14:m>
                <a:r>
                  <a:rPr kumimoji="0" lang="en-US" sz="28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tiếp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xúc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với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AB</m:t>
                    </m:r>
                    <m:r>
                      <m:rPr>
                        <m:nor/>
                      </m:rP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, </m:t>
                    </m:r>
                    <m:r>
                      <m:rPr>
                        <m:nor/>
                      </m:rP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AC</m:t>
                    </m:r>
                  </m:oMath>
                </a14:m>
                <a:r>
                  <a:rPr kumimoji="0" lang="en-US" sz="28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 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tại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M</m:t>
                    </m:r>
                  </m:oMath>
                </a14:m>
                <a:r>
                  <a:rPr kumimoji="0" lang="en-US" sz="28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H</m:t>
                    </m:r>
                  </m:oMath>
                </a14:m>
                <a:r>
                  <a:rPr kumimoji="0" lang="en-US" sz="28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(</a:t>
                </a:r>
                <a:r>
                  <a:rPr kumimoji="0" lang="en-US" sz="28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gt</a:t>
                </a:r>
                <a:r>
                  <a:rPr kumimoji="0" lang="en-US" sz="28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)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kumimoji="0" lang="en-US" sz="28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IM</m:t>
                    </m:r>
                    <m:r>
                      <m:rPr>
                        <m:nor/>
                      </m:rP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kumimoji="0" lang="en-US" sz="2800" b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⊥</m:t>
                    </m:r>
                    <m:r>
                      <m:rPr>
                        <m:nor/>
                      </m:rP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AB</m:t>
                    </m:r>
                  </m:oMath>
                </a14:m>
                <a:r>
                  <a:rPr kumimoji="0" lang="en-US" sz="28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IH</m:t>
                    </m:r>
                    <m:r>
                      <m:rPr>
                        <m:nor/>
                      </m:rP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kumimoji="0" lang="en-US" sz="2800" b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⊥</m:t>
                    </m:r>
                    <m:r>
                      <m:rPr>
                        <m:nor/>
                      </m:rP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AC</m:t>
                    </m:r>
                  </m:oMath>
                </a14:m>
                <a:endPara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Suy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ra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AM</m:t>
                    </m:r>
                  </m:oMath>
                </a14:m>
                <a:r>
                  <a:rPr kumimoji="0" lang="en-US" sz="28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AH</m:t>
                    </m:r>
                  </m:oMath>
                </a14:m>
                <a:r>
                  <a:rPr kumimoji="0" lang="en-US" sz="28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tiếp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tuyến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I</m:t>
                        </m:r>
                      </m:e>
                    </m:d>
                  </m:oMath>
                </a14:m>
                <a:endPara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Suy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ra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AM</m:t>
                    </m:r>
                    <m:r>
                      <m:rPr>
                        <m:nor/>
                      </m:rP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AH</m:t>
                    </m:r>
                  </m:oMath>
                </a14:m>
                <a:r>
                  <a:rPr kumimoji="0" lang="en-US" sz="28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(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Tính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chất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hai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tiếp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tuyến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cắt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nhau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)             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kumimoji="0" lang="en-US" sz="2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e>
                    </m:d>
                  </m:oMath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2DE53313-C5A4-2577-62F1-A46E2ECA67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374" y="3067742"/>
                <a:ext cx="6516033" cy="2400657"/>
              </a:xfrm>
              <a:prstGeom prst="rect">
                <a:avLst/>
              </a:prstGeom>
              <a:blipFill rotWithShape="1">
                <a:blip r:embed="rId2"/>
                <a:stretch>
                  <a:fillRect l="-1871" t="-2538" r="-2900" b="-6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B84C659C-36C6-44D5-58C5-3CC40C8B986E}"/>
              </a:ext>
            </a:extLst>
          </p:cNvPr>
          <p:cNvSpPr txBox="1"/>
          <p:nvPr/>
        </p:nvSpPr>
        <p:spPr>
          <a:xfrm>
            <a:off x="64253" y="1789846"/>
            <a:ext cx="17275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3: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2F85026-537B-DCB4-C62F-B707898091D1}"/>
              </a:ext>
            </a:extLst>
          </p:cNvPr>
          <p:cNvSpPr txBox="1"/>
          <p:nvPr/>
        </p:nvSpPr>
        <p:spPr>
          <a:xfrm>
            <a:off x="346929" y="2313066"/>
            <a:ext cx="62015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Chứng minh: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45" name="Title 1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73917D4-07E7-4EDA-B9CD-457EBD25A740}"/>
              </a:ext>
            </a:extLst>
          </p:cNvPr>
          <p:cNvSpPr txBox="1">
            <a:spLocks/>
          </p:cNvSpPr>
          <p:nvPr/>
        </p:nvSpPr>
        <p:spPr>
          <a:xfrm>
            <a:off x="1599389" y="-77489"/>
            <a:ext cx="8820981" cy="1277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1200"/>
              </a:spcBef>
              <a:spcAft>
                <a:spcPts val="1800"/>
              </a:spcAft>
            </a:pP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1. ĐƯỜNG TRÒN NGOẠI TIẾP </a:t>
            </a:r>
            <a:r>
              <a:rPr lang="en-US" sz="30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TAM GIÁC VÀ ĐƯỜNG </a:t>
            </a: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 NỘI TIẾP TAM GIÁC(</a:t>
            </a:r>
            <a:r>
              <a:rPr lang="en-US" sz="3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71" name="Group 4">
            <a:extLst>
              <a:ext uri="{FF2B5EF4-FFF2-40B4-BE49-F238E27FC236}">
                <a16:creationId xmlns:a16="http://schemas.microsoft.com/office/drawing/2014/main" id="{2E867F24-B9E7-B7AD-E106-CA60C09B64D5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304088" y="1317625"/>
            <a:ext cx="4824412" cy="3867150"/>
            <a:chOff x="4601" y="830"/>
            <a:chExt cx="3039" cy="2436"/>
          </a:xfrm>
        </p:grpSpPr>
        <p:sp>
          <p:nvSpPr>
            <p:cNvPr id="72" name="AutoShape 3">
              <a:extLst>
                <a:ext uri="{FF2B5EF4-FFF2-40B4-BE49-F238E27FC236}">
                  <a16:creationId xmlns:a16="http://schemas.microsoft.com/office/drawing/2014/main" id="{FC75C71C-96B6-0E09-5738-207B9E1E4654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4601" y="830"/>
              <a:ext cx="3039" cy="24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Oval 5">
              <a:extLst>
                <a:ext uri="{FF2B5EF4-FFF2-40B4-BE49-F238E27FC236}">
                  <a16:creationId xmlns:a16="http://schemas.microsoft.com/office/drawing/2014/main" id="{BF66E335-9D9E-90B2-D742-3717356A64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23" y="1627"/>
              <a:ext cx="1152" cy="1151"/>
            </a:xfrm>
            <a:prstGeom prst="ellipse">
              <a:avLst/>
            </a:prstGeom>
            <a:noFill/>
            <a:ln w="38100" cap="flat">
              <a:solidFill>
                <a:srgbClr val="C0C0C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Line 6">
              <a:extLst>
                <a:ext uri="{FF2B5EF4-FFF2-40B4-BE49-F238E27FC236}">
                  <a16:creationId xmlns:a16="http://schemas.microsoft.com/office/drawing/2014/main" id="{BEFCBAB4-BB10-5761-15B8-5D5AC4975E3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968" y="1270"/>
              <a:ext cx="757" cy="1499"/>
            </a:xfrm>
            <a:prstGeom prst="line">
              <a:avLst/>
            </a:prstGeom>
            <a:noFill/>
            <a:ln w="38100" cap="flat">
              <a:solidFill>
                <a:srgbClr val="C0C0C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Line 7">
              <a:extLst>
                <a:ext uri="{FF2B5EF4-FFF2-40B4-BE49-F238E27FC236}">
                  <a16:creationId xmlns:a16="http://schemas.microsoft.com/office/drawing/2014/main" id="{6E128380-A0CF-FC87-5C08-DF47F004E16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68" y="2769"/>
              <a:ext cx="2444" cy="24"/>
            </a:xfrm>
            <a:prstGeom prst="line">
              <a:avLst/>
            </a:prstGeom>
            <a:noFill/>
            <a:ln w="38100" cap="flat">
              <a:solidFill>
                <a:srgbClr val="C0C0C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Line 8">
              <a:extLst>
                <a:ext uri="{FF2B5EF4-FFF2-40B4-BE49-F238E27FC236}">
                  <a16:creationId xmlns:a16="http://schemas.microsoft.com/office/drawing/2014/main" id="{703890BC-0EC4-0175-EF85-993D5EA304D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25" y="1270"/>
              <a:ext cx="1687" cy="1523"/>
            </a:xfrm>
            <a:prstGeom prst="line">
              <a:avLst/>
            </a:prstGeom>
            <a:noFill/>
            <a:ln w="38100" cap="flat">
              <a:solidFill>
                <a:srgbClr val="C0C0C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Line 9">
              <a:extLst>
                <a:ext uri="{FF2B5EF4-FFF2-40B4-BE49-F238E27FC236}">
                  <a16:creationId xmlns:a16="http://schemas.microsoft.com/office/drawing/2014/main" id="{99474F8A-5F46-D65D-CEB8-DEE6C2C2E96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968" y="2203"/>
              <a:ext cx="931" cy="566"/>
            </a:xfrm>
            <a:prstGeom prst="line">
              <a:avLst/>
            </a:prstGeom>
            <a:noFill/>
            <a:ln w="38100" cap="flat">
              <a:solidFill>
                <a:srgbClr val="C0C0C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Line 10">
              <a:extLst>
                <a:ext uri="{FF2B5EF4-FFF2-40B4-BE49-F238E27FC236}">
                  <a16:creationId xmlns:a16="http://schemas.microsoft.com/office/drawing/2014/main" id="{30530946-A606-AC5E-794D-AB1B2213137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375" y="1938"/>
              <a:ext cx="524" cy="265"/>
            </a:xfrm>
            <a:prstGeom prst="line">
              <a:avLst/>
            </a:prstGeom>
            <a:noFill/>
            <a:ln w="38100" cap="flat">
              <a:solidFill>
                <a:srgbClr val="C0C0C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Line 11">
              <a:extLst>
                <a:ext uri="{FF2B5EF4-FFF2-40B4-BE49-F238E27FC236}">
                  <a16:creationId xmlns:a16="http://schemas.microsoft.com/office/drawing/2014/main" id="{E544043B-38F9-843E-5DD3-64E16D27F37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893" y="2203"/>
              <a:ext cx="6" cy="575"/>
            </a:xfrm>
            <a:prstGeom prst="line">
              <a:avLst/>
            </a:prstGeom>
            <a:noFill/>
            <a:ln w="38100" cap="flat">
              <a:solidFill>
                <a:srgbClr val="C0C0C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Rectangle 12">
              <a:extLst>
                <a:ext uri="{FF2B5EF4-FFF2-40B4-BE49-F238E27FC236}">
                  <a16:creationId xmlns:a16="http://schemas.microsoft.com/office/drawing/2014/main" id="{E1195FE7-C79E-5FE8-C439-A134B5E534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19" y="929"/>
              <a:ext cx="250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900" b="1" i="1" u="none" strike="noStrike" cap="none" normalizeH="0" baseline="0">
                  <a:ln>
                    <a:noFill/>
                  </a:ln>
                  <a:solidFill>
                    <a:srgbClr val="C0C0C0"/>
                  </a:solidFill>
                  <a:effectLst/>
                  <a:latin typeface="Times New Roman" panose="02020603050405020304" pitchFamily="18" charset="0"/>
                </a:rPr>
                <a:t>B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1" name="Rectangle 13">
              <a:extLst>
                <a:ext uri="{FF2B5EF4-FFF2-40B4-BE49-F238E27FC236}">
                  <a16:creationId xmlns:a16="http://schemas.microsoft.com/office/drawing/2014/main" id="{04B96862-A667-3ED3-3D7C-CE5E5166AB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16" y="2827"/>
              <a:ext cx="250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900" b="1" i="1" u="none" strike="noStrike" cap="none" normalizeH="0" baseline="0">
                  <a:ln>
                    <a:noFill/>
                  </a:ln>
                  <a:solidFill>
                    <a:srgbClr val="C0C0C0"/>
                  </a:solidFill>
                  <a:effectLst/>
                  <a:latin typeface="Times New Roman" panose="02020603050405020304" pitchFamily="18" charset="0"/>
                </a:rPr>
                <a:t>A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2" name="Rectangle 14">
              <a:extLst>
                <a:ext uri="{FF2B5EF4-FFF2-40B4-BE49-F238E27FC236}">
                  <a16:creationId xmlns:a16="http://schemas.microsoft.com/office/drawing/2014/main" id="{2026CCE4-59A2-54B1-67F9-633B43E6E3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38" y="2908"/>
              <a:ext cx="250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900" b="1" i="1" u="none" strike="noStrike" cap="none" normalizeH="0" baseline="0">
                  <a:ln>
                    <a:noFill/>
                  </a:ln>
                  <a:solidFill>
                    <a:srgbClr val="C0C0C0"/>
                  </a:solidFill>
                  <a:effectLst/>
                  <a:latin typeface="Times New Roman" panose="02020603050405020304" pitchFamily="18" charset="0"/>
                </a:rPr>
                <a:t>C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3" name="Rectangle 15">
              <a:extLst>
                <a:ext uri="{FF2B5EF4-FFF2-40B4-BE49-F238E27FC236}">
                  <a16:creationId xmlns:a16="http://schemas.microsoft.com/office/drawing/2014/main" id="{F279CAF1-A24B-97C5-7B21-02D5C82F6D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27" y="2208"/>
              <a:ext cx="185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900" b="1" i="1" u="none" strike="noStrike" cap="none" normalizeH="0" baseline="0">
                  <a:ln>
                    <a:noFill/>
                  </a:ln>
                  <a:solidFill>
                    <a:srgbClr val="C0C0C0"/>
                  </a:solidFill>
                  <a:effectLst/>
                  <a:latin typeface="Times New Roman" panose="02020603050405020304" pitchFamily="18" charset="0"/>
                </a:rPr>
                <a:t>I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4" name="Rectangle 16">
              <a:extLst>
                <a:ext uri="{FF2B5EF4-FFF2-40B4-BE49-F238E27FC236}">
                  <a16:creationId xmlns:a16="http://schemas.microsoft.com/office/drawing/2014/main" id="{3326FB76-5F4D-3F5F-797D-C19D52F500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3" y="1784"/>
              <a:ext cx="301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900" b="1" i="1" u="none" strike="noStrike" cap="none" normalizeH="0" baseline="0">
                  <a:ln>
                    <a:noFill/>
                  </a:ln>
                  <a:solidFill>
                    <a:srgbClr val="C0C0C0"/>
                  </a:solidFill>
                  <a:effectLst/>
                  <a:latin typeface="Times New Roman" panose="02020603050405020304" pitchFamily="18" charset="0"/>
                </a:rPr>
                <a:t>M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5" name="Rectangle 17">
              <a:extLst>
                <a:ext uri="{FF2B5EF4-FFF2-40B4-BE49-F238E27FC236}">
                  <a16:creationId xmlns:a16="http://schemas.microsoft.com/office/drawing/2014/main" id="{EC915EC3-F43F-45D4-18E7-4593D62414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82" y="2884"/>
              <a:ext cx="275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900" b="1" i="1" u="none" strike="noStrike" cap="none" normalizeH="0" baseline="0">
                  <a:ln>
                    <a:noFill/>
                  </a:ln>
                  <a:solidFill>
                    <a:srgbClr val="C0C0C0"/>
                  </a:solidFill>
                  <a:effectLst/>
                  <a:latin typeface="Times New Roman" panose="02020603050405020304" pitchFamily="18" charset="0"/>
                </a:rPr>
                <a:t>H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grpSp>
          <p:nvGrpSpPr>
            <p:cNvPr id="86" name="Group 20">
              <a:extLst>
                <a:ext uri="{FF2B5EF4-FFF2-40B4-BE49-F238E27FC236}">
                  <a16:creationId xmlns:a16="http://schemas.microsoft.com/office/drawing/2014/main" id="{28624E17-496D-1465-BFD5-CF45F30B6C5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861" y="2746"/>
              <a:ext cx="65" cy="65"/>
              <a:chOff x="5861" y="2746"/>
              <a:chExt cx="65" cy="65"/>
            </a:xfrm>
          </p:grpSpPr>
          <p:sp>
            <p:nvSpPr>
              <p:cNvPr id="102" name="Oval 18">
                <a:extLst>
                  <a:ext uri="{FF2B5EF4-FFF2-40B4-BE49-F238E27FC236}">
                    <a16:creationId xmlns:a16="http://schemas.microsoft.com/office/drawing/2014/main" id="{D558580F-BB8A-6801-82BE-303D74E712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61" y="2746"/>
                <a:ext cx="65" cy="65"/>
              </a:xfrm>
              <a:prstGeom prst="ellipse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3" name="Oval 19">
                <a:extLst>
                  <a:ext uri="{FF2B5EF4-FFF2-40B4-BE49-F238E27FC236}">
                    <a16:creationId xmlns:a16="http://schemas.microsoft.com/office/drawing/2014/main" id="{F0492505-2A6F-10C0-84B5-491D8338EB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61" y="2746"/>
                <a:ext cx="65" cy="65"/>
              </a:xfrm>
              <a:prstGeom prst="ellipse">
                <a:avLst/>
              </a:prstGeom>
              <a:noFill/>
              <a:ln w="15875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87" name="Group 23">
              <a:extLst>
                <a:ext uri="{FF2B5EF4-FFF2-40B4-BE49-F238E27FC236}">
                  <a16:creationId xmlns:a16="http://schemas.microsoft.com/office/drawing/2014/main" id="{DB7A474F-8272-D51E-3DD8-F08C8E5DC0C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343" y="1905"/>
              <a:ext cx="65" cy="66"/>
              <a:chOff x="5343" y="1905"/>
              <a:chExt cx="65" cy="66"/>
            </a:xfrm>
          </p:grpSpPr>
          <p:sp>
            <p:nvSpPr>
              <p:cNvPr id="100" name="Oval 21">
                <a:extLst>
                  <a:ext uri="{FF2B5EF4-FFF2-40B4-BE49-F238E27FC236}">
                    <a16:creationId xmlns:a16="http://schemas.microsoft.com/office/drawing/2014/main" id="{5BE02D44-3A47-9A17-2D20-AFF43D75A5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43" y="1905"/>
                <a:ext cx="65" cy="66"/>
              </a:xfrm>
              <a:prstGeom prst="ellipse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1" name="Oval 22">
                <a:extLst>
                  <a:ext uri="{FF2B5EF4-FFF2-40B4-BE49-F238E27FC236}">
                    <a16:creationId xmlns:a16="http://schemas.microsoft.com/office/drawing/2014/main" id="{02D68FF6-2D29-FF81-3861-209F1EB4C1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43" y="1905"/>
                <a:ext cx="65" cy="66"/>
              </a:xfrm>
              <a:prstGeom prst="ellipse">
                <a:avLst/>
              </a:prstGeom>
              <a:noFill/>
              <a:ln w="15875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88" name="Group 26">
              <a:extLst>
                <a:ext uri="{FF2B5EF4-FFF2-40B4-BE49-F238E27FC236}">
                  <a16:creationId xmlns:a16="http://schemas.microsoft.com/office/drawing/2014/main" id="{028AFCED-C324-4458-CAB8-97F808F7472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866" y="2170"/>
              <a:ext cx="66" cy="65"/>
              <a:chOff x="5866" y="2170"/>
              <a:chExt cx="66" cy="65"/>
            </a:xfrm>
          </p:grpSpPr>
          <p:sp>
            <p:nvSpPr>
              <p:cNvPr id="98" name="Oval 24">
                <a:extLst>
                  <a:ext uri="{FF2B5EF4-FFF2-40B4-BE49-F238E27FC236}">
                    <a16:creationId xmlns:a16="http://schemas.microsoft.com/office/drawing/2014/main" id="{ADB91E96-6273-2C74-6109-CD6FE53E57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66" y="2170"/>
                <a:ext cx="66" cy="65"/>
              </a:xfrm>
              <a:prstGeom prst="ellipse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9" name="Oval 25">
                <a:extLst>
                  <a:ext uri="{FF2B5EF4-FFF2-40B4-BE49-F238E27FC236}">
                    <a16:creationId xmlns:a16="http://schemas.microsoft.com/office/drawing/2014/main" id="{6E993DC3-F715-3D13-E7D6-967914C630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66" y="2170"/>
                <a:ext cx="66" cy="65"/>
              </a:xfrm>
              <a:prstGeom prst="ellipse">
                <a:avLst/>
              </a:prstGeom>
              <a:noFill/>
              <a:ln w="15875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89" name="Group 29">
              <a:extLst>
                <a:ext uri="{FF2B5EF4-FFF2-40B4-BE49-F238E27FC236}">
                  <a16:creationId xmlns:a16="http://schemas.microsoft.com/office/drawing/2014/main" id="{3835768A-92D8-13AF-92FF-3A2485442C6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379" y="2761"/>
              <a:ext cx="65" cy="65"/>
              <a:chOff x="7379" y="2761"/>
              <a:chExt cx="65" cy="65"/>
            </a:xfrm>
          </p:grpSpPr>
          <p:sp>
            <p:nvSpPr>
              <p:cNvPr id="96" name="Oval 27">
                <a:extLst>
                  <a:ext uri="{FF2B5EF4-FFF2-40B4-BE49-F238E27FC236}">
                    <a16:creationId xmlns:a16="http://schemas.microsoft.com/office/drawing/2014/main" id="{52C4A7B0-B453-BD2D-4EC4-BA5714A27D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79" y="2761"/>
                <a:ext cx="65" cy="65"/>
              </a:xfrm>
              <a:prstGeom prst="ellipse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7" name="Freeform 28">
                <a:extLst>
                  <a:ext uri="{FF2B5EF4-FFF2-40B4-BE49-F238E27FC236}">
                    <a16:creationId xmlns:a16="http://schemas.microsoft.com/office/drawing/2014/main" id="{FFF1DD03-0FDE-7876-515E-D6B9021F95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79" y="2761"/>
                <a:ext cx="65" cy="65"/>
              </a:xfrm>
              <a:custGeom>
                <a:avLst/>
                <a:gdLst>
                  <a:gd name="T0" fmla="*/ 65 w 65"/>
                  <a:gd name="T1" fmla="*/ 32 h 65"/>
                  <a:gd name="T2" fmla="*/ 33 w 65"/>
                  <a:gd name="T3" fmla="*/ 65 h 65"/>
                  <a:gd name="T4" fmla="*/ 0 w 65"/>
                  <a:gd name="T5" fmla="*/ 32 h 65"/>
                  <a:gd name="T6" fmla="*/ 33 w 65"/>
                  <a:gd name="T7" fmla="*/ 0 h 65"/>
                  <a:gd name="T8" fmla="*/ 65 w 65"/>
                  <a:gd name="T9" fmla="*/ 32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" h="65">
                    <a:moveTo>
                      <a:pt x="65" y="32"/>
                    </a:moveTo>
                    <a:cubicBezTo>
                      <a:pt x="65" y="51"/>
                      <a:pt x="51" y="65"/>
                      <a:pt x="33" y="65"/>
                    </a:cubicBezTo>
                    <a:cubicBezTo>
                      <a:pt x="15" y="65"/>
                      <a:pt x="0" y="51"/>
                      <a:pt x="0" y="32"/>
                    </a:cubicBezTo>
                    <a:cubicBezTo>
                      <a:pt x="0" y="15"/>
                      <a:pt x="15" y="0"/>
                      <a:pt x="33" y="0"/>
                    </a:cubicBezTo>
                    <a:cubicBezTo>
                      <a:pt x="51" y="0"/>
                      <a:pt x="65" y="15"/>
                      <a:pt x="65" y="32"/>
                    </a:cubicBezTo>
                  </a:path>
                </a:pathLst>
              </a:custGeom>
              <a:noFill/>
              <a:ln w="15875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90" name="Group 32">
              <a:extLst>
                <a:ext uri="{FF2B5EF4-FFF2-40B4-BE49-F238E27FC236}">
                  <a16:creationId xmlns:a16="http://schemas.microsoft.com/office/drawing/2014/main" id="{3D4EB098-AF23-977E-C710-04271C7BAA2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935" y="2736"/>
              <a:ext cx="65" cy="66"/>
              <a:chOff x="4935" y="2736"/>
              <a:chExt cx="65" cy="66"/>
            </a:xfrm>
          </p:grpSpPr>
          <p:sp>
            <p:nvSpPr>
              <p:cNvPr id="94" name="Oval 30">
                <a:extLst>
                  <a:ext uri="{FF2B5EF4-FFF2-40B4-BE49-F238E27FC236}">
                    <a16:creationId xmlns:a16="http://schemas.microsoft.com/office/drawing/2014/main" id="{394E714A-073C-129D-3608-13638920F0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5" y="2736"/>
                <a:ext cx="65" cy="66"/>
              </a:xfrm>
              <a:prstGeom prst="ellipse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" name="Oval 31">
                <a:extLst>
                  <a:ext uri="{FF2B5EF4-FFF2-40B4-BE49-F238E27FC236}">
                    <a16:creationId xmlns:a16="http://schemas.microsoft.com/office/drawing/2014/main" id="{96969F82-9FBA-6649-50AD-23561F850D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5" y="2736"/>
                <a:ext cx="65" cy="66"/>
              </a:xfrm>
              <a:prstGeom prst="ellipse">
                <a:avLst/>
              </a:prstGeom>
              <a:noFill/>
              <a:ln w="15875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91" name="Group 35">
              <a:extLst>
                <a:ext uri="{FF2B5EF4-FFF2-40B4-BE49-F238E27FC236}">
                  <a16:creationId xmlns:a16="http://schemas.microsoft.com/office/drawing/2014/main" id="{7F57AD07-23BF-0FF7-A533-73A18D85E10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693" y="1237"/>
              <a:ext cx="65" cy="66"/>
              <a:chOff x="5693" y="1237"/>
              <a:chExt cx="65" cy="66"/>
            </a:xfrm>
          </p:grpSpPr>
          <p:sp>
            <p:nvSpPr>
              <p:cNvPr id="92" name="Oval 33">
                <a:extLst>
                  <a:ext uri="{FF2B5EF4-FFF2-40B4-BE49-F238E27FC236}">
                    <a16:creationId xmlns:a16="http://schemas.microsoft.com/office/drawing/2014/main" id="{611E490D-43FC-6215-1BE9-D3C965E474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93" y="1237"/>
                <a:ext cx="65" cy="66"/>
              </a:xfrm>
              <a:prstGeom prst="ellipse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" name="Oval 34">
                <a:extLst>
                  <a:ext uri="{FF2B5EF4-FFF2-40B4-BE49-F238E27FC236}">
                    <a16:creationId xmlns:a16="http://schemas.microsoft.com/office/drawing/2014/main" id="{EE287415-C7F3-8193-28F3-D4B11154E1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93" y="1237"/>
                <a:ext cx="65" cy="66"/>
              </a:xfrm>
              <a:prstGeom prst="ellipse">
                <a:avLst/>
              </a:prstGeom>
              <a:noFill/>
              <a:ln w="15875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62276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0966A0B-CCC3-E8DD-2DB9-5FDCAFE2E7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5821" y="3048629"/>
            <a:ext cx="1958909" cy="53106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Google Shape;54;p8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D0DC559-E816-6894-91E5-58A8531C2236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781300" y="64328"/>
            <a:ext cx="2410700" cy="340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53;p8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DDE7E48-2BD0-5D2B-40A4-2A6D3FFB140D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152" y="4282651"/>
            <a:ext cx="3308475" cy="2575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1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B0E9D86-FFCE-1225-743D-3C31A8BD48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rot="631394">
            <a:off x="7436249" y="3067771"/>
            <a:ext cx="3194131" cy="3194131"/>
          </a:xfrm>
          <a:prstGeom prst="rect">
            <a:avLst/>
          </a:prstGeom>
        </p:spPr>
      </p:pic>
      <p:pic>
        <p:nvPicPr>
          <p:cNvPr id="7" name="Graphic 6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F4B61C0-993C-71AA-2BF5-84BC50CFAFD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 rot="18889495">
            <a:off x="7963640" y="4019899"/>
            <a:ext cx="1574403" cy="1574403"/>
          </a:xfrm>
          <a:prstGeom prst="rect">
            <a:avLst/>
          </a:prstGeom>
        </p:spPr>
      </p:pic>
      <p:pic>
        <p:nvPicPr>
          <p:cNvPr id="8" name="Graphic 7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153854D-C107-5F14-99E6-EAEC58D8B0A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 rot="20520790">
            <a:off x="8697815" y="4126106"/>
            <a:ext cx="1488402" cy="1488402"/>
          </a:xfrm>
          <a:prstGeom prst="rect">
            <a:avLst/>
          </a:prstGeom>
        </p:spPr>
      </p:pic>
      <p:sp>
        <p:nvSpPr>
          <p:cNvPr id="9" name="Title 1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F204D64-92D5-518B-1F6C-442D6E87EF71}"/>
              </a:ext>
            </a:extLst>
          </p:cNvPr>
          <p:cNvSpPr txBox="1">
            <a:spLocks/>
          </p:cNvSpPr>
          <p:nvPr/>
        </p:nvSpPr>
        <p:spPr>
          <a:xfrm>
            <a:off x="1196798" y="1433053"/>
            <a:ext cx="9355661" cy="15860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1800"/>
              </a:spcAft>
            </a:pP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1. ĐƯỜNG TRÒN NGOẠI TIẾP TAM GIÁC VÀ ĐƯỜNG TRÒN NỘI TIẾP TAM GIÁC 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12" name="Title 1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352B42E-8C34-4C60-9700-C17AF47CB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3355" y="-161578"/>
            <a:ext cx="8790973" cy="1981687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1800"/>
              </a:spcAft>
            </a:pPr>
            <a:r>
              <a:rPr lang="vi-VN" sz="32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2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vi-VN" sz="32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VIII : ĐƯỜNG TRÒN NGOẠI TIẾP VÀ ĐƯỜNG TRÒN </a:t>
            </a:r>
            <a:r>
              <a:rPr lang="vi-VN" sz="32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TIẾP</a:t>
            </a:r>
            <a:endParaRPr lang="en-US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6891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B6C4D16-9596-55C2-C3F9-405A2308C7FA}"/>
              </a:ext>
            </a:extLst>
          </p:cNvPr>
          <p:cNvSpPr txBox="1"/>
          <p:nvPr/>
        </p:nvSpPr>
        <p:spPr>
          <a:xfrm>
            <a:off x="85629" y="1367967"/>
            <a:ext cx="17275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3: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70AF486-52B8-AFFB-F77B-06C659B0C7A5}"/>
              </a:ext>
            </a:extLst>
          </p:cNvPr>
          <p:cNvSpPr txBox="1"/>
          <p:nvPr/>
        </p:nvSpPr>
        <p:spPr>
          <a:xfrm>
            <a:off x="434612" y="1823518"/>
            <a:ext cx="62015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Chứng minh: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7A8A58C-0225-30BC-76A6-001F39D8A995}"/>
                  </a:ext>
                </a:extLst>
              </p:cNvPr>
              <p:cNvSpPr txBox="1"/>
              <p:nvPr/>
            </p:nvSpPr>
            <p:spPr>
              <a:xfrm>
                <a:off x="240322" y="2346738"/>
                <a:ext cx="7074877" cy="38472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b) Ta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K</m:t>
                        </m:r>
                      </m:e>
                    </m:d>
                  </m:oMath>
                </a14:m>
                <a:r>
                  <a:rPr kumimoji="0" lang="en-US" sz="28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tiếp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xúc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với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AD</m:t>
                    </m:r>
                    <m:r>
                      <m:rPr>
                        <m:nor/>
                      </m:rP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, </m:t>
                    </m:r>
                    <m:r>
                      <m:rPr>
                        <m:nor/>
                      </m:rP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AC</m:t>
                    </m:r>
                  </m:oMath>
                </a14:m>
                <a:r>
                  <a:rPr kumimoji="0" lang="en-US" sz="28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lần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lượt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kumimoji="0" lang="en-US" sz="28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N</m:t>
                    </m:r>
                  </m:oMath>
                </a14:m>
                <a:r>
                  <a:rPr kumimoji="0" lang="en-US" sz="28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H</m:t>
                    </m:r>
                  </m:oMath>
                </a14:m>
                <a:r>
                  <a:rPr kumimoji="0" lang="en-US" sz="28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(</a:t>
                </a:r>
                <a:r>
                  <a:rPr kumimoji="0" lang="en-US" sz="28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gt</a:t>
                </a:r>
                <a:r>
                  <a:rPr kumimoji="0" lang="en-US" sz="28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)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kumimoji="0" lang="en-US" sz="28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KN</m:t>
                    </m:r>
                    <m:r>
                      <m:rPr>
                        <m:nor/>
                      </m:rP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kumimoji="0" lang="en-US" sz="2800" b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⊥</m:t>
                    </m:r>
                    <m:r>
                      <m:rPr>
                        <m:nor/>
                      </m:rP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AD</m:t>
                    </m:r>
                  </m:oMath>
                </a14:m>
                <a:r>
                  <a:rPr kumimoji="0" lang="en-US" sz="28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KH</m:t>
                    </m:r>
                    <m:r>
                      <m:rPr>
                        <m:nor/>
                      </m:rP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kumimoji="0" lang="en-US" sz="2800" b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⊥</m:t>
                    </m:r>
                    <m:r>
                      <m:rPr>
                        <m:nor/>
                      </m:rP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AC</m:t>
                    </m:r>
                  </m:oMath>
                </a14:m>
                <a:endPara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Suy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ra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AN</m:t>
                    </m:r>
                  </m:oMath>
                </a14:m>
                <a:r>
                  <a:rPr kumimoji="0" lang="en-US" sz="28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AH</m:t>
                    </m:r>
                  </m:oMath>
                </a14:m>
                <a:r>
                  <a:rPr kumimoji="0" lang="en-US" sz="28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tiếp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tuyến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K</m:t>
                        </m:r>
                      </m:e>
                    </m:d>
                  </m:oMath>
                </a14:m>
                <a:endPara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Suy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ra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AN</m:t>
                    </m:r>
                    <m:r>
                      <m:rPr>
                        <m:nor/>
                      </m:rP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AH</m:t>
                    </m:r>
                  </m:oMath>
                </a14:m>
                <a:r>
                  <a:rPr kumimoji="0" lang="en-US" sz="28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(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Tính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chất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hai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tiếp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tuyến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cắt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nhau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)   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kumimoji="0" lang="en-US" sz="2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</m:d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         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Từ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kumimoji="0" lang="en-US" sz="2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e>
                    </m:d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kumimoji="0" lang="en-US" sz="2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</m:d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suy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ra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AM</m:t>
                    </m:r>
                    <m:r>
                      <m:rPr>
                        <m:nor/>
                      </m:rP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AN</m:t>
                    </m:r>
                  </m:oMath>
                </a14:m>
                <a:r>
                  <a:rPr kumimoji="0" lang="en-US" sz="28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.</a:t>
                </a:r>
                <a:endPara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Theo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chứng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minh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trên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ta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IH</m:t>
                    </m:r>
                    <m:r>
                      <m:rPr>
                        <m:nor/>
                      </m:rP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kumimoji="0" lang="en-US" sz="2800" b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⊥</m:t>
                    </m:r>
                    <m:r>
                      <m:rPr>
                        <m:nor/>
                      </m:rP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AC</m:t>
                    </m:r>
                  </m:oMath>
                </a14:m>
                <a:r>
                  <a:rPr kumimoji="0" lang="en-US" sz="28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KH</m:t>
                    </m:r>
                    <m:r>
                      <m:rPr>
                        <m:nor/>
                      </m:rP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kumimoji="0" lang="en-US" sz="2800" b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⊥</m:t>
                    </m:r>
                    <m:r>
                      <m:rPr>
                        <m:nor/>
                      </m:rP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AC</m:t>
                    </m:r>
                  </m:oMath>
                </a14:m>
                <a:r>
                  <a:rPr kumimoji="0" lang="en-US" sz="28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ba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I</m:t>
                    </m:r>
                    <m:r>
                      <m:rPr>
                        <m:nor/>
                      </m:rP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, </m:t>
                    </m:r>
                    <m:r>
                      <m:rPr>
                        <m:nor/>
                      </m:rP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H</m:t>
                    </m:r>
                    <m:r>
                      <m:rPr>
                        <m:nor/>
                      </m:rP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, </m:t>
                    </m:r>
                    <m:r>
                      <m:rPr>
                        <m:nor/>
                      </m:rP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K</m:t>
                    </m:r>
                  </m:oMath>
                </a14:m>
                <a:r>
                  <a:rPr kumimoji="0" lang="en-US" sz="28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thẳng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hàng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B7A8A58C-0225-30BC-76A6-001F39D8A9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322" y="2346738"/>
                <a:ext cx="7074877" cy="3847207"/>
              </a:xfrm>
              <a:prstGeom prst="rect">
                <a:avLst/>
              </a:prstGeom>
              <a:blipFill rotWithShape="1">
                <a:blip r:embed="rId2"/>
                <a:stretch>
                  <a:fillRect l="-1723" t="-1585" r="-86" b="-34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itle 1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711006E-94DD-444C-B09E-6F208D753D2B}"/>
              </a:ext>
            </a:extLst>
          </p:cNvPr>
          <p:cNvSpPr txBox="1">
            <a:spLocks/>
          </p:cNvSpPr>
          <p:nvPr/>
        </p:nvSpPr>
        <p:spPr>
          <a:xfrm>
            <a:off x="1599389" y="-77489"/>
            <a:ext cx="8820981" cy="1277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1200"/>
              </a:spcBef>
              <a:spcAft>
                <a:spcPts val="1800"/>
              </a:spcAft>
            </a:pP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1. ĐƯỜNG TRÒN NGOẠI TIẾP </a:t>
            </a:r>
            <a:r>
              <a:rPr lang="en-US" sz="30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TAM GIÁC VÀ ĐƯỜNG </a:t>
            </a: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 NỘI TIẾP TAM GIÁC(</a:t>
            </a:r>
            <a:r>
              <a:rPr lang="en-US" sz="3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9" name="AutoShape 64">
            <a:extLst>
              <a:ext uri="{FF2B5EF4-FFF2-40B4-BE49-F238E27FC236}">
                <a16:creationId xmlns:a16="http://schemas.microsoft.com/office/drawing/2014/main" id="{32721602-D801-121B-6FB3-DA96F8DFC5B7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7315199" y="1516856"/>
            <a:ext cx="4529138" cy="477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0" name="Oval 66">
            <a:extLst>
              <a:ext uri="{FF2B5EF4-FFF2-40B4-BE49-F238E27FC236}">
                <a16:creationId xmlns:a16="http://schemas.microsoft.com/office/drawing/2014/main" id="{CA95FEA1-C725-87E2-7B8D-4FB49D35CB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7450" y="4365625"/>
            <a:ext cx="1220788" cy="1220787"/>
          </a:xfrm>
          <a:prstGeom prst="ellipse">
            <a:avLst/>
          </a:prstGeom>
          <a:noFill/>
          <a:ln w="34925" cap="flat">
            <a:solidFill>
              <a:srgbClr val="C0C0C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1" name="Oval 67">
            <a:extLst>
              <a:ext uri="{FF2B5EF4-FFF2-40B4-BE49-F238E27FC236}">
                <a16:creationId xmlns:a16="http://schemas.microsoft.com/office/drawing/2014/main" id="{0F555A35-1351-3D75-C045-DE35A142FD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20125" y="2720975"/>
            <a:ext cx="1624013" cy="1624012"/>
          </a:xfrm>
          <a:prstGeom prst="ellipse">
            <a:avLst/>
          </a:prstGeom>
          <a:noFill/>
          <a:ln w="34925" cap="flat">
            <a:solidFill>
              <a:srgbClr val="C0C0C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" name="Line 68">
            <a:extLst>
              <a:ext uri="{FF2B5EF4-FFF2-40B4-BE49-F238E27FC236}">
                <a16:creationId xmlns:a16="http://schemas.microsoft.com/office/drawing/2014/main" id="{17AE34B4-CDD2-4F10-D11B-EF4327946153}"/>
              </a:ext>
            </a:extLst>
          </p:cNvPr>
          <p:cNvSpPr>
            <a:spLocks noChangeShapeType="1"/>
          </p:cNvSpPr>
          <p:nvPr/>
        </p:nvSpPr>
        <p:spPr bwMode="auto">
          <a:xfrm>
            <a:off x="9186863" y="2216150"/>
            <a:ext cx="2379663" cy="2149475"/>
          </a:xfrm>
          <a:prstGeom prst="line">
            <a:avLst/>
          </a:prstGeom>
          <a:noFill/>
          <a:ln w="34925" cap="flat">
            <a:solidFill>
              <a:srgbClr val="C0C0C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3" name="Line 69">
            <a:extLst>
              <a:ext uri="{FF2B5EF4-FFF2-40B4-BE49-F238E27FC236}">
                <a16:creationId xmlns:a16="http://schemas.microsoft.com/office/drawing/2014/main" id="{A58A31A6-F0C7-69F2-2F14-A21D312684A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161338" y="3502025"/>
            <a:ext cx="1314450" cy="800100"/>
          </a:xfrm>
          <a:prstGeom prst="line">
            <a:avLst/>
          </a:prstGeom>
          <a:noFill/>
          <a:ln w="34925" cap="flat">
            <a:solidFill>
              <a:srgbClr val="C0C0C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4" name="Line 70">
            <a:extLst>
              <a:ext uri="{FF2B5EF4-FFF2-40B4-BE49-F238E27FC236}">
                <a16:creationId xmlns:a16="http://schemas.microsoft.com/office/drawing/2014/main" id="{48AC363F-028E-6FEB-62D1-8BD7CC1788BD}"/>
              </a:ext>
            </a:extLst>
          </p:cNvPr>
          <p:cNvSpPr>
            <a:spLocks noChangeShapeType="1"/>
          </p:cNvSpPr>
          <p:nvPr/>
        </p:nvSpPr>
        <p:spPr bwMode="auto">
          <a:xfrm>
            <a:off x="8693150" y="3159125"/>
            <a:ext cx="739775" cy="373062"/>
          </a:xfrm>
          <a:prstGeom prst="line">
            <a:avLst/>
          </a:prstGeom>
          <a:noFill/>
          <a:ln w="34925" cap="flat">
            <a:solidFill>
              <a:srgbClr val="C0C0C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5" name="Line 71">
            <a:extLst>
              <a:ext uri="{FF2B5EF4-FFF2-40B4-BE49-F238E27FC236}">
                <a16:creationId xmlns:a16="http://schemas.microsoft.com/office/drawing/2014/main" id="{38F8BDAD-E696-BBC1-93A5-111A20D6ECC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424988" y="3532188"/>
            <a:ext cx="7938" cy="812800"/>
          </a:xfrm>
          <a:prstGeom prst="line">
            <a:avLst/>
          </a:prstGeom>
          <a:noFill/>
          <a:ln w="34925" cap="flat">
            <a:solidFill>
              <a:srgbClr val="C0C0C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6" name="Line 72">
            <a:extLst>
              <a:ext uri="{FF2B5EF4-FFF2-40B4-BE49-F238E27FC236}">
                <a16:creationId xmlns:a16="http://schemas.microsoft.com/office/drawing/2014/main" id="{0C4A5B9D-5023-16E3-6E9E-D102E5ED63F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278938" y="4365625"/>
            <a:ext cx="2287588" cy="1414462"/>
          </a:xfrm>
          <a:prstGeom prst="line">
            <a:avLst/>
          </a:prstGeom>
          <a:noFill/>
          <a:ln w="34925" cap="flat">
            <a:solidFill>
              <a:srgbClr val="C0C0C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7" name="Line 73">
            <a:extLst>
              <a:ext uri="{FF2B5EF4-FFF2-40B4-BE49-F238E27FC236}">
                <a16:creationId xmlns:a16="http://schemas.microsoft.com/office/drawing/2014/main" id="{0AAB4A27-555A-9650-4B7E-ECEDE229658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945563" y="4976813"/>
            <a:ext cx="473075" cy="387350"/>
          </a:xfrm>
          <a:prstGeom prst="line">
            <a:avLst/>
          </a:prstGeom>
          <a:noFill/>
          <a:ln w="34925" cap="flat">
            <a:solidFill>
              <a:srgbClr val="C0C0C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8" name="Line 74">
            <a:extLst>
              <a:ext uri="{FF2B5EF4-FFF2-40B4-BE49-F238E27FC236}">
                <a16:creationId xmlns:a16="http://schemas.microsoft.com/office/drawing/2014/main" id="{5BF770FC-30F0-2005-B0DD-B0E89D2B7997}"/>
              </a:ext>
            </a:extLst>
          </p:cNvPr>
          <p:cNvSpPr>
            <a:spLocks noChangeShapeType="1"/>
          </p:cNvSpPr>
          <p:nvPr/>
        </p:nvSpPr>
        <p:spPr bwMode="auto">
          <a:xfrm>
            <a:off x="8118475" y="4332288"/>
            <a:ext cx="1300163" cy="644525"/>
          </a:xfrm>
          <a:prstGeom prst="line">
            <a:avLst/>
          </a:prstGeom>
          <a:noFill/>
          <a:ln w="34925" cap="flat">
            <a:solidFill>
              <a:srgbClr val="C0C0C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9" name="Line 75">
            <a:extLst>
              <a:ext uri="{FF2B5EF4-FFF2-40B4-BE49-F238E27FC236}">
                <a16:creationId xmlns:a16="http://schemas.microsoft.com/office/drawing/2014/main" id="{84672228-3722-83E4-B3FB-919F537B2B1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418638" y="4344988"/>
            <a:ext cx="6350" cy="631825"/>
          </a:xfrm>
          <a:prstGeom prst="line">
            <a:avLst/>
          </a:prstGeom>
          <a:noFill/>
          <a:ln w="34925" cap="flat">
            <a:solidFill>
              <a:srgbClr val="C0C0C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0" name="Line 76">
            <a:extLst>
              <a:ext uri="{FF2B5EF4-FFF2-40B4-BE49-F238E27FC236}">
                <a16:creationId xmlns:a16="http://schemas.microsoft.com/office/drawing/2014/main" id="{96B82A97-13FA-33B5-2029-F2F59FDE5B0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848725" y="5148263"/>
            <a:ext cx="120650" cy="95250"/>
          </a:xfrm>
          <a:prstGeom prst="line">
            <a:avLst/>
          </a:prstGeom>
          <a:noFill/>
          <a:ln w="34925" cap="flat">
            <a:solidFill>
              <a:srgbClr val="C0C0C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1" name="Line 77">
            <a:extLst>
              <a:ext uri="{FF2B5EF4-FFF2-40B4-BE49-F238E27FC236}">
                <a16:creationId xmlns:a16="http://schemas.microsoft.com/office/drawing/2014/main" id="{10AE3C76-EB36-BFB3-DC7E-B33D5F3A5C6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118475" y="3159125"/>
            <a:ext cx="574675" cy="1173162"/>
          </a:xfrm>
          <a:prstGeom prst="line">
            <a:avLst/>
          </a:prstGeom>
          <a:noFill/>
          <a:ln w="34925" cap="flat">
            <a:solidFill>
              <a:srgbClr val="C0C0C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2" name="Line 78">
            <a:extLst>
              <a:ext uri="{FF2B5EF4-FFF2-40B4-BE49-F238E27FC236}">
                <a16:creationId xmlns:a16="http://schemas.microsoft.com/office/drawing/2014/main" id="{3E0A5B36-3A6C-2BC7-489A-16F525210EDE}"/>
              </a:ext>
            </a:extLst>
          </p:cNvPr>
          <p:cNvSpPr>
            <a:spLocks noChangeShapeType="1"/>
          </p:cNvSpPr>
          <p:nvPr/>
        </p:nvSpPr>
        <p:spPr bwMode="auto">
          <a:xfrm>
            <a:off x="8118475" y="4332288"/>
            <a:ext cx="1306513" cy="12700"/>
          </a:xfrm>
          <a:prstGeom prst="line">
            <a:avLst/>
          </a:prstGeom>
          <a:noFill/>
          <a:ln w="34925" cap="flat">
            <a:solidFill>
              <a:srgbClr val="C0C0C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3" name="Line 79">
            <a:extLst>
              <a:ext uri="{FF2B5EF4-FFF2-40B4-BE49-F238E27FC236}">
                <a16:creationId xmlns:a16="http://schemas.microsoft.com/office/drawing/2014/main" id="{37C4279A-D207-313C-9BBA-57B3442E1675}"/>
              </a:ext>
            </a:extLst>
          </p:cNvPr>
          <p:cNvSpPr>
            <a:spLocks noChangeShapeType="1"/>
          </p:cNvSpPr>
          <p:nvPr/>
        </p:nvSpPr>
        <p:spPr bwMode="auto">
          <a:xfrm>
            <a:off x="8118475" y="4332288"/>
            <a:ext cx="827088" cy="1031875"/>
          </a:xfrm>
          <a:prstGeom prst="line">
            <a:avLst/>
          </a:prstGeom>
          <a:noFill/>
          <a:ln w="34925" cap="flat">
            <a:solidFill>
              <a:srgbClr val="C0C0C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4" name="Line 80">
            <a:extLst>
              <a:ext uri="{FF2B5EF4-FFF2-40B4-BE49-F238E27FC236}">
                <a16:creationId xmlns:a16="http://schemas.microsoft.com/office/drawing/2014/main" id="{B96A42B6-0BEF-5A88-E11C-48C5AEF7C7F8}"/>
              </a:ext>
            </a:extLst>
          </p:cNvPr>
          <p:cNvSpPr>
            <a:spLocks noChangeShapeType="1"/>
          </p:cNvSpPr>
          <p:nvPr/>
        </p:nvSpPr>
        <p:spPr bwMode="auto">
          <a:xfrm>
            <a:off x="9424988" y="4344988"/>
            <a:ext cx="2141538" cy="20637"/>
          </a:xfrm>
          <a:prstGeom prst="line">
            <a:avLst/>
          </a:prstGeom>
          <a:noFill/>
          <a:ln w="34925" cap="flat">
            <a:solidFill>
              <a:srgbClr val="C0C0C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5" name="Line 81">
            <a:extLst>
              <a:ext uri="{FF2B5EF4-FFF2-40B4-BE49-F238E27FC236}">
                <a16:creationId xmlns:a16="http://schemas.microsoft.com/office/drawing/2014/main" id="{6427DA19-3E02-0345-E028-B6D73E17456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693150" y="2216150"/>
            <a:ext cx="493713" cy="942975"/>
          </a:xfrm>
          <a:prstGeom prst="line">
            <a:avLst/>
          </a:prstGeom>
          <a:noFill/>
          <a:ln w="34925" cap="flat">
            <a:solidFill>
              <a:srgbClr val="C0C0C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6" name="Line 82">
            <a:extLst>
              <a:ext uri="{FF2B5EF4-FFF2-40B4-BE49-F238E27FC236}">
                <a16:creationId xmlns:a16="http://schemas.microsoft.com/office/drawing/2014/main" id="{A32020A7-BEC9-4F5E-CC6D-6B4079510524}"/>
              </a:ext>
            </a:extLst>
          </p:cNvPr>
          <p:cNvSpPr>
            <a:spLocks noChangeShapeType="1"/>
          </p:cNvSpPr>
          <p:nvPr/>
        </p:nvSpPr>
        <p:spPr bwMode="auto">
          <a:xfrm>
            <a:off x="8945563" y="5364163"/>
            <a:ext cx="333375" cy="415925"/>
          </a:xfrm>
          <a:prstGeom prst="line">
            <a:avLst/>
          </a:prstGeom>
          <a:noFill/>
          <a:ln w="34925" cap="flat">
            <a:solidFill>
              <a:srgbClr val="C0C0C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7" name="Line 83">
            <a:extLst>
              <a:ext uri="{FF2B5EF4-FFF2-40B4-BE49-F238E27FC236}">
                <a16:creationId xmlns:a16="http://schemas.microsoft.com/office/drawing/2014/main" id="{B73ABC1D-E162-CEDA-B5CE-0AC5DD40CE6F}"/>
              </a:ext>
            </a:extLst>
          </p:cNvPr>
          <p:cNvSpPr>
            <a:spLocks noChangeShapeType="1"/>
          </p:cNvSpPr>
          <p:nvPr/>
        </p:nvSpPr>
        <p:spPr bwMode="auto">
          <a:xfrm>
            <a:off x="8953500" y="5160963"/>
            <a:ext cx="96838" cy="117475"/>
          </a:xfrm>
          <a:prstGeom prst="line">
            <a:avLst/>
          </a:prstGeom>
          <a:noFill/>
          <a:ln w="34925" cap="flat">
            <a:solidFill>
              <a:srgbClr val="C0C0C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8" name="Line 84">
            <a:extLst>
              <a:ext uri="{FF2B5EF4-FFF2-40B4-BE49-F238E27FC236}">
                <a16:creationId xmlns:a16="http://schemas.microsoft.com/office/drawing/2014/main" id="{03BCC915-D726-6776-31F1-8D7F4F082531}"/>
              </a:ext>
            </a:extLst>
          </p:cNvPr>
          <p:cNvSpPr>
            <a:spLocks noChangeShapeType="1"/>
          </p:cNvSpPr>
          <p:nvPr/>
        </p:nvSpPr>
        <p:spPr bwMode="auto">
          <a:xfrm>
            <a:off x="9424988" y="4203700"/>
            <a:ext cx="130175" cy="1587"/>
          </a:xfrm>
          <a:prstGeom prst="line">
            <a:avLst/>
          </a:prstGeom>
          <a:noFill/>
          <a:ln w="34925" cap="flat">
            <a:solidFill>
              <a:srgbClr val="C0C0C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9" name="Line 85">
            <a:extLst>
              <a:ext uri="{FF2B5EF4-FFF2-40B4-BE49-F238E27FC236}">
                <a16:creationId xmlns:a16="http://schemas.microsoft.com/office/drawing/2014/main" id="{CE8CDC08-55E0-6734-36CB-FA0275DBCFC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553575" y="4205288"/>
            <a:ext cx="1588" cy="130175"/>
          </a:xfrm>
          <a:prstGeom prst="line">
            <a:avLst/>
          </a:prstGeom>
          <a:noFill/>
          <a:ln w="34925" cap="flat">
            <a:solidFill>
              <a:srgbClr val="C0C0C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0" name="Rectangle 86">
            <a:extLst>
              <a:ext uri="{FF2B5EF4-FFF2-40B4-BE49-F238E27FC236}">
                <a16:creationId xmlns:a16="http://schemas.microsoft.com/office/drawing/2014/main" id="{C9825EE8-67F0-2B58-4840-DA06D66E41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72563" y="1770063"/>
            <a:ext cx="357188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500" b="1" i="1" u="none" strike="noStrike" cap="none" normalizeH="0" baseline="0">
                <a:ln>
                  <a:noFill/>
                </a:ln>
                <a:solidFill>
                  <a:srgbClr val="C0C0C0"/>
                </a:solidFill>
                <a:effectLst/>
                <a:latin typeface="Times New Roman" panose="02020603050405020304" pitchFamily="18" charset="0"/>
              </a:rPr>
              <a:t>B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1" name="Rectangle 87">
            <a:extLst>
              <a:ext uri="{FF2B5EF4-FFF2-40B4-BE49-F238E27FC236}">
                <a16:creationId xmlns:a16="http://schemas.microsoft.com/office/drawing/2014/main" id="{494BCE8D-3F35-2E4E-19D5-D43BE132DF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70800" y="4286250"/>
            <a:ext cx="357188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500" b="1" i="1" u="none" strike="noStrike" cap="none" normalizeH="0" baseline="0">
                <a:ln>
                  <a:noFill/>
                </a:ln>
                <a:solidFill>
                  <a:srgbClr val="C0C0C0"/>
                </a:solidFill>
                <a:effectLst/>
                <a:latin typeface="Times New Roman" panose="02020603050405020304" pitchFamily="18" charset="0"/>
              </a:rPr>
              <a:t>A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2" name="Rectangle 88">
            <a:extLst>
              <a:ext uri="{FF2B5EF4-FFF2-40B4-BE49-F238E27FC236}">
                <a16:creationId xmlns:a16="http://schemas.microsoft.com/office/drawing/2014/main" id="{41AEE509-10E2-FBF4-87F9-636C37F9A7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12563" y="4367213"/>
            <a:ext cx="357188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500" b="1" i="1" u="none" strike="noStrike" cap="none" normalizeH="0" baseline="0">
                <a:ln>
                  <a:noFill/>
                </a:ln>
                <a:solidFill>
                  <a:srgbClr val="C0C0C0"/>
                </a:solidFill>
                <a:effectLst/>
                <a:latin typeface="Times New Roman" panose="02020603050405020304" pitchFamily="18" charset="0"/>
              </a:rPr>
              <a:t>C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3" name="Rectangle 89">
            <a:extLst>
              <a:ext uri="{FF2B5EF4-FFF2-40B4-BE49-F238E27FC236}">
                <a16:creationId xmlns:a16="http://schemas.microsoft.com/office/drawing/2014/main" id="{4179DE20-A7D5-6F89-3EBC-DF8D56F2D3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21825" y="3079750"/>
            <a:ext cx="265113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500" b="1" i="1" u="none" strike="noStrike" cap="none" normalizeH="0" baseline="0">
                <a:ln>
                  <a:noFill/>
                </a:ln>
                <a:solidFill>
                  <a:srgbClr val="C0C0C0"/>
                </a:solidFill>
                <a:effectLst/>
                <a:latin typeface="Times New Roman" panose="02020603050405020304" pitchFamily="18" charset="0"/>
              </a:rPr>
              <a:t>I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4" name="Rectangle 90">
            <a:extLst>
              <a:ext uri="{FF2B5EF4-FFF2-40B4-BE49-F238E27FC236}">
                <a16:creationId xmlns:a16="http://schemas.microsoft.com/office/drawing/2014/main" id="{2512155E-CF32-4FAB-A012-F8FACD81DF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89925" y="2838450"/>
            <a:ext cx="431800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500" b="1" i="1" u="none" strike="noStrike" cap="none" normalizeH="0" baseline="0">
                <a:ln>
                  <a:noFill/>
                </a:ln>
                <a:solidFill>
                  <a:srgbClr val="C0C0C0"/>
                </a:solidFill>
                <a:effectLst/>
                <a:latin typeface="Times New Roman" panose="02020603050405020304" pitchFamily="18" charset="0"/>
              </a:rPr>
              <a:t>M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5" name="Rectangle 91">
            <a:extLst>
              <a:ext uri="{FF2B5EF4-FFF2-40B4-BE49-F238E27FC236}">
                <a16:creationId xmlns:a16="http://schemas.microsoft.com/office/drawing/2014/main" id="{E01B45B2-760E-9689-F58D-AF20122879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34538" y="3779838"/>
            <a:ext cx="395288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500" b="1" i="1" u="none" strike="noStrike" cap="none" normalizeH="0" baseline="0">
                <a:ln>
                  <a:noFill/>
                </a:ln>
                <a:solidFill>
                  <a:srgbClr val="C0C0C0"/>
                </a:solidFill>
                <a:effectLst/>
                <a:latin typeface="Times New Roman" panose="02020603050405020304" pitchFamily="18" charset="0"/>
              </a:rPr>
              <a:t>H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6" name="Rectangle 92">
            <a:extLst>
              <a:ext uri="{FF2B5EF4-FFF2-40B4-BE49-F238E27FC236}">
                <a16:creationId xmlns:a16="http://schemas.microsoft.com/office/drawing/2014/main" id="{33B68228-9946-23C3-6839-E66D257F5C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31225" y="5424488"/>
            <a:ext cx="374650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500" b="1" i="1" u="none" strike="noStrike" cap="none" normalizeH="0" baseline="0">
                <a:ln>
                  <a:noFill/>
                </a:ln>
                <a:solidFill>
                  <a:srgbClr val="C0C0C0"/>
                </a:solidFill>
                <a:effectLst/>
                <a:latin typeface="Times New Roman" panose="02020603050405020304" pitchFamily="18" charset="0"/>
              </a:rPr>
              <a:t>N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7" name="Rectangle 93">
            <a:extLst>
              <a:ext uri="{FF2B5EF4-FFF2-40B4-BE49-F238E27FC236}">
                <a16:creationId xmlns:a16="http://schemas.microsoft.com/office/drawing/2014/main" id="{03E4B3A2-2334-F9BB-B382-39D4CF9B1D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88450" y="5895975"/>
            <a:ext cx="374650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500" b="1" i="1" u="none" strike="noStrike" cap="none" normalizeH="0" baseline="0">
                <a:ln>
                  <a:noFill/>
                </a:ln>
                <a:solidFill>
                  <a:srgbClr val="C0C0C0"/>
                </a:solidFill>
                <a:effectLst/>
                <a:latin typeface="Times New Roman" panose="02020603050405020304" pitchFamily="18" charset="0"/>
              </a:rPr>
              <a:t>D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8" name="Rectangle 94">
            <a:extLst>
              <a:ext uri="{FF2B5EF4-FFF2-40B4-BE49-F238E27FC236}">
                <a16:creationId xmlns:a16="http://schemas.microsoft.com/office/drawing/2014/main" id="{499D1DFF-939E-370E-B38F-C68038B684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23425" y="4781550"/>
            <a:ext cx="357188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500" b="1" i="1" u="none" strike="noStrike" cap="none" normalizeH="0" baseline="0">
                <a:ln>
                  <a:noFill/>
                </a:ln>
                <a:solidFill>
                  <a:srgbClr val="C0C0C0"/>
                </a:solidFill>
                <a:effectLst/>
                <a:latin typeface="Times New Roman" panose="02020603050405020304" pitchFamily="18" charset="0"/>
              </a:rPr>
              <a:t>K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99" name="Group 97">
            <a:extLst>
              <a:ext uri="{FF2B5EF4-FFF2-40B4-BE49-F238E27FC236}">
                <a16:creationId xmlns:a16="http://schemas.microsoft.com/office/drawing/2014/main" id="{A7997965-2345-D6BA-9F67-51293C86808C}"/>
              </a:ext>
            </a:extLst>
          </p:cNvPr>
          <p:cNvGrpSpPr>
            <a:grpSpLocks/>
          </p:cNvGrpSpPr>
          <p:nvPr/>
        </p:nvGrpSpPr>
        <p:grpSpPr bwMode="auto">
          <a:xfrm>
            <a:off x="8901113" y="5318125"/>
            <a:ext cx="90488" cy="92075"/>
            <a:chOff x="5607" y="3350"/>
            <a:chExt cx="57" cy="58"/>
          </a:xfrm>
        </p:grpSpPr>
        <p:sp>
          <p:nvSpPr>
            <p:cNvPr id="124" name="Oval 95">
              <a:extLst>
                <a:ext uri="{FF2B5EF4-FFF2-40B4-BE49-F238E27FC236}">
                  <a16:creationId xmlns:a16="http://schemas.microsoft.com/office/drawing/2014/main" id="{1974A6EA-A728-43CA-BB3A-BA4A42A53F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07" y="3350"/>
              <a:ext cx="57" cy="58"/>
            </a:xfrm>
            <a:prstGeom prst="ellipse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" name="Oval 96">
              <a:extLst>
                <a:ext uri="{FF2B5EF4-FFF2-40B4-BE49-F238E27FC236}">
                  <a16:creationId xmlns:a16="http://schemas.microsoft.com/office/drawing/2014/main" id="{FC295A6C-579C-D596-5CA0-7F70196046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07" y="3350"/>
              <a:ext cx="57" cy="58"/>
            </a:xfrm>
            <a:prstGeom prst="ellipse">
              <a:avLst/>
            </a:prstGeom>
            <a:noFill/>
            <a:ln w="1428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00" name="Group 100">
            <a:extLst>
              <a:ext uri="{FF2B5EF4-FFF2-40B4-BE49-F238E27FC236}">
                <a16:creationId xmlns:a16="http://schemas.microsoft.com/office/drawing/2014/main" id="{7B06C1D3-4E26-20CF-ECBC-095AF1B03B80}"/>
              </a:ext>
            </a:extLst>
          </p:cNvPr>
          <p:cNvGrpSpPr>
            <a:grpSpLocks/>
          </p:cNvGrpSpPr>
          <p:nvPr/>
        </p:nvGrpSpPr>
        <p:grpSpPr bwMode="auto">
          <a:xfrm>
            <a:off x="9372600" y="4930775"/>
            <a:ext cx="90488" cy="92075"/>
            <a:chOff x="5904" y="3106"/>
            <a:chExt cx="57" cy="58"/>
          </a:xfrm>
        </p:grpSpPr>
        <p:sp>
          <p:nvSpPr>
            <p:cNvPr id="122" name="Oval 98">
              <a:extLst>
                <a:ext uri="{FF2B5EF4-FFF2-40B4-BE49-F238E27FC236}">
                  <a16:creationId xmlns:a16="http://schemas.microsoft.com/office/drawing/2014/main" id="{E1B3A9A1-B1D7-BC55-C6E2-79890633F9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04" y="3106"/>
              <a:ext cx="57" cy="58"/>
            </a:xfrm>
            <a:prstGeom prst="ellipse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Oval 99">
              <a:extLst>
                <a:ext uri="{FF2B5EF4-FFF2-40B4-BE49-F238E27FC236}">
                  <a16:creationId xmlns:a16="http://schemas.microsoft.com/office/drawing/2014/main" id="{36847388-A600-BD29-F81F-C2305BBA96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04" y="3106"/>
              <a:ext cx="57" cy="58"/>
            </a:xfrm>
            <a:prstGeom prst="ellipse">
              <a:avLst/>
            </a:prstGeom>
            <a:noFill/>
            <a:ln w="1428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01" name="Group 103">
            <a:extLst>
              <a:ext uri="{FF2B5EF4-FFF2-40B4-BE49-F238E27FC236}">
                <a16:creationId xmlns:a16="http://schemas.microsoft.com/office/drawing/2014/main" id="{5701B2FF-BC3B-4E67-A1F2-7AAF2766A528}"/>
              </a:ext>
            </a:extLst>
          </p:cNvPr>
          <p:cNvGrpSpPr>
            <a:grpSpLocks/>
          </p:cNvGrpSpPr>
          <p:nvPr/>
        </p:nvGrpSpPr>
        <p:grpSpPr bwMode="auto">
          <a:xfrm>
            <a:off x="9378950" y="4298950"/>
            <a:ext cx="90488" cy="92075"/>
            <a:chOff x="5908" y="2708"/>
            <a:chExt cx="57" cy="58"/>
          </a:xfrm>
        </p:grpSpPr>
        <p:sp>
          <p:nvSpPr>
            <p:cNvPr id="120" name="Oval 101">
              <a:extLst>
                <a:ext uri="{FF2B5EF4-FFF2-40B4-BE49-F238E27FC236}">
                  <a16:creationId xmlns:a16="http://schemas.microsoft.com/office/drawing/2014/main" id="{AFDF7D48-E685-C610-C2A7-DC96D09313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08" y="2708"/>
              <a:ext cx="57" cy="58"/>
            </a:xfrm>
            <a:prstGeom prst="ellipse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Oval 102">
              <a:extLst>
                <a:ext uri="{FF2B5EF4-FFF2-40B4-BE49-F238E27FC236}">
                  <a16:creationId xmlns:a16="http://schemas.microsoft.com/office/drawing/2014/main" id="{48229380-E086-D595-2532-4C00F5308B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08" y="2708"/>
              <a:ext cx="57" cy="58"/>
            </a:xfrm>
            <a:prstGeom prst="ellipse">
              <a:avLst/>
            </a:prstGeom>
            <a:noFill/>
            <a:ln w="1428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02" name="Group 106">
            <a:extLst>
              <a:ext uri="{FF2B5EF4-FFF2-40B4-BE49-F238E27FC236}">
                <a16:creationId xmlns:a16="http://schemas.microsoft.com/office/drawing/2014/main" id="{B83F44D3-BDFD-EBE0-B1D5-ACEF828AB135}"/>
              </a:ext>
            </a:extLst>
          </p:cNvPr>
          <p:cNvGrpSpPr>
            <a:grpSpLocks/>
          </p:cNvGrpSpPr>
          <p:nvPr/>
        </p:nvGrpSpPr>
        <p:grpSpPr bwMode="auto">
          <a:xfrm>
            <a:off x="8647113" y="3113088"/>
            <a:ext cx="92075" cy="92075"/>
            <a:chOff x="5447" y="1961"/>
            <a:chExt cx="58" cy="58"/>
          </a:xfrm>
        </p:grpSpPr>
        <p:sp>
          <p:nvSpPr>
            <p:cNvPr id="118" name="Oval 104">
              <a:extLst>
                <a:ext uri="{FF2B5EF4-FFF2-40B4-BE49-F238E27FC236}">
                  <a16:creationId xmlns:a16="http://schemas.microsoft.com/office/drawing/2014/main" id="{7C8321FF-8342-AA10-49BC-2131132F08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47" y="1961"/>
              <a:ext cx="58" cy="58"/>
            </a:xfrm>
            <a:prstGeom prst="ellipse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Oval 105">
              <a:extLst>
                <a:ext uri="{FF2B5EF4-FFF2-40B4-BE49-F238E27FC236}">
                  <a16:creationId xmlns:a16="http://schemas.microsoft.com/office/drawing/2014/main" id="{E4FC74D3-5E74-4084-0C18-BD797B19D3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47" y="1961"/>
              <a:ext cx="58" cy="58"/>
            </a:xfrm>
            <a:prstGeom prst="ellipse">
              <a:avLst/>
            </a:prstGeom>
            <a:noFill/>
            <a:ln w="1428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03" name="Group 109">
            <a:extLst>
              <a:ext uri="{FF2B5EF4-FFF2-40B4-BE49-F238E27FC236}">
                <a16:creationId xmlns:a16="http://schemas.microsoft.com/office/drawing/2014/main" id="{6516736A-F75F-C489-3415-BD6018EBBB32}"/>
              </a:ext>
            </a:extLst>
          </p:cNvPr>
          <p:cNvGrpSpPr>
            <a:grpSpLocks/>
          </p:cNvGrpSpPr>
          <p:nvPr/>
        </p:nvGrpSpPr>
        <p:grpSpPr bwMode="auto">
          <a:xfrm>
            <a:off x="9386888" y="3486150"/>
            <a:ext cx="92075" cy="92075"/>
            <a:chOff x="5913" y="2196"/>
            <a:chExt cx="58" cy="58"/>
          </a:xfrm>
        </p:grpSpPr>
        <p:sp>
          <p:nvSpPr>
            <p:cNvPr id="116" name="Oval 107">
              <a:extLst>
                <a:ext uri="{FF2B5EF4-FFF2-40B4-BE49-F238E27FC236}">
                  <a16:creationId xmlns:a16="http://schemas.microsoft.com/office/drawing/2014/main" id="{D1D7B65D-BD92-A716-D00F-EE5941404D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13" y="2196"/>
              <a:ext cx="58" cy="58"/>
            </a:xfrm>
            <a:prstGeom prst="ellipse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Oval 108">
              <a:extLst>
                <a:ext uri="{FF2B5EF4-FFF2-40B4-BE49-F238E27FC236}">
                  <a16:creationId xmlns:a16="http://schemas.microsoft.com/office/drawing/2014/main" id="{8434163A-7D6E-B912-415C-418FCF3BD3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13" y="2196"/>
              <a:ext cx="58" cy="58"/>
            </a:xfrm>
            <a:prstGeom prst="ellipse">
              <a:avLst/>
            </a:prstGeom>
            <a:noFill/>
            <a:ln w="1428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04" name="Group 112">
            <a:extLst>
              <a:ext uri="{FF2B5EF4-FFF2-40B4-BE49-F238E27FC236}">
                <a16:creationId xmlns:a16="http://schemas.microsoft.com/office/drawing/2014/main" id="{6CE9C3E3-50D4-9E3E-70EE-E0D6AE34A9B1}"/>
              </a:ext>
            </a:extLst>
          </p:cNvPr>
          <p:cNvGrpSpPr>
            <a:grpSpLocks/>
          </p:cNvGrpSpPr>
          <p:nvPr/>
        </p:nvGrpSpPr>
        <p:grpSpPr bwMode="auto">
          <a:xfrm>
            <a:off x="9232900" y="5734050"/>
            <a:ext cx="92075" cy="92075"/>
            <a:chOff x="5816" y="3612"/>
            <a:chExt cx="58" cy="58"/>
          </a:xfrm>
        </p:grpSpPr>
        <p:sp>
          <p:nvSpPr>
            <p:cNvPr id="114" name="Oval 110">
              <a:extLst>
                <a:ext uri="{FF2B5EF4-FFF2-40B4-BE49-F238E27FC236}">
                  <a16:creationId xmlns:a16="http://schemas.microsoft.com/office/drawing/2014/main" id="{5F944EED-BC4B-3BC4-C72D-0922FB94BE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16" y="3612"/>
              <a:ext cx="58" cy="58"/>
            </a:xfrm>
            <a:prstGeom prst="ellipse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Oval 111">
              <a:extLst>
                <a:ext uri="{FF2B5EF4-FFF2-40B4-BE49-F238E27FC236}">
                  <a16:creationId xmlns:a16="http://schemas.microsoft.com/office/drawing/2014/main" id="{8B521313-0AE2-9F56-2BB5-16F4E0EB96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16" y="3612"/>
              <a:ext cx="58" cy="58"/>
            </a:xfrm>
            <a:prstGeom prst="ellipse">
              <a:avLst/>
            </a:prstGeom>
            <a:noFill/>
            <a:ln w="1428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05" name="Group 115">
            <a:extLst>
              <a:ext uri="{FF2B5EF4-FFF2-40B4-BE49-F238E27FC236}">
                <a16:creationId xmlns:a16="http://schemas.microsoft.com/office/drawing/2014/main" id="{08BDBDEE-4615-F75E-4E60-8E2958AC8B8C}"/>
              </a:ext>
            </a:extLst>
          </p:cNvPr>
          <p:cNvGrpSpPr>
            <a:grpSpLocks/>
          </p:cNvGrpSpPr>
          <p:nvPr/>
        </p:nvGrpSpPr>
        <p:grpSpPr bwMode="auto">
          <a:xfrm>
            <a:off x="11520488" y="4319588"/>
            <a:ext cx="92075" cy="92075"/>
            <a:chOff x="7257" y="2721"/>
            <a:chExt cx="58" cy="58"/>
          </a:xfrm>
        </p:grpSpPr>
        <p:sp>
          <p:nvSpPr>
            <p:cNvPr id="112" name="Oval 113">
              <a:extLst>
                <a:ext uri="{FF2B5EF4-FFF2-40B4-BE49-F238E27FC236}">
                  <a16:creationId xmlns:a16="http://schemas.microsoft.com/office/drawing/2014/main" id="{E5213A15-FBDF-C4A4-DA98-409059166B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57" y="2721"/>
              <a:ext cx="58" cy="58"/>
            </a:xfrm>
            <a:prstGeom prst="ellipse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Oval 114">
              <a:extLst>
                <a:ext uri="{FF2B5EF4-FFF2-40B4-BE49-F238E27FC236}">
                  <a16:creationId xmlns:a16="http://schemas.microsoft.com/office/drawing/2014/main" id="{F8F9FCF2-7095-9283-DB15-2057634777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57" y="2721"/>
              <a:ext cx="58" cy="58"/>
            </a:xfrm>
            <a:prstGeom prst="ellipse">
              <a:avLst/>
            </a:prstGeom>
            <a:noFill/>
            <a:ln w="1428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06" name="Group 118">
            <a:extLst>
              <a:ext uri="{FF2B5EF4-FFF2-40B4-BE49-F238E27FC236}">
                <a16:creationId xmlns:a16="http://schemas.microsoft.com/office/drawing/2014/main" id="{1BC129D0-66ED-9253-BC25-6459489B68E3}"/>
              </a:ext>
            </a:extLst>
          </p:cNvPr>
          <p:cNvGrpSpPr>
            <a:grpSpLocks/>
          </p:cNvGrpSpPr>
          <p:nvPr/>
        </p:nvGrpSpPr>
        <p:grpSpPr bwMode="auto">
          <a:xfrm>
            <a:off x="8072438" y="4286250"/>
            <a:ext cx="92075" cy="92075"/>
            <a:chOff x="5085" y="2700"/>
            <a:chExt cx="58" cy="58"/>
          </a:xfrm>
        </p:grpSpPr>
        <p:sp>
          <p:nvSpPr>
            <p:cNvPr id="110" name="Oval 116">
              <a:extLst>
                <a:ext uri="{FF2B5EF4-FFF2-40B4-BE49-F238E27FC236}">
                  <a16:creationId xmlns:a16="http://schemas.microsoft.com/office/drawing/2014/main" id="{E3AE28A5-AB12-9E86-020A-37FD006008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5" y="2700"/>
              <a:ext cx="58" cy="58"/>
            </a:xfrm>
            <a:prstGeom prst="ellipse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Oval 117">
              <a:extLst>
                <a:ext uri="{FF2B5EF4-FFF2-40B4-BE49-F238E27FC236}">
                  <a16:creationId xmlns:a16="http://schemas.microsoft.com/office/drawing/2014/main" id="{1390229D-6D28-1DE9-50B8-86CA30B550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5" y="2700"/>
              <a:ext cx="58" cy="58"/>
            </a:xfrm>
            <a:prstGeom prst="ellipse">
              <a:avLst/>
            </a:prstGeom>
            <a:noFill/>
            <a:ln w="1428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07" name="Group 121">
            <a:extLst>
              <a:ext uri="{FF2B5EF4-FFF2-40B4-BE49-F238E27FC236}">
                <a16:creationId xmlns:a16="http://schemas.microsoft.com/office/drawing/2014/main" id="{37D033C9-90C8-1F1A-296C-AC4BA5BB2887}"/>
              </a:ext>
            </a:extLst>
          </p:cNvPr>
          <p:cNvGrpSpPr>
            <a:grpSpLocks/>
          </p:cNvGrpSpPr>
          <p:nvPr/>
        </p:nvGrpSpPr>
        <p:grpSpPr bwMode="auto">
          <a:xfrm>
            <a:off x="9140825" y="2170113"/>
            <a:ext cx="92075" cy="92075"/>
            <a:chOff x="5758" y="1367"/>
            <a:chExt cx="58" cy="58"/>
          </a:xfrm>
        </p:grpSpPr>
        <p:sp>
          <p:nvSpPr>
            <p:cNvPr id="108" name="Oval 119">
              <a:extLst>
                <a:ext uri="{FF2B5EF4-FFF2-40B4-BE49-F238E27FC236}">
                  <a16:creationId xmlns:a16="http://schemas.microsoft.com/office/drawing/2014/main" id="{C8937239-0361-72D0-4AE0-B92EAA3144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58" y="1367"/>
              <a:ext cx="58" cy="58"/>
            </a:xfrm>
            <a:prstGeom prst="ellipse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Oval 120">
              <a:extLst>
                <a:ext uri="{FF2B5EF4-FFF2-40B4-BE49-F238E27FC236}">
                  <a16:creationId xmlns:a16="http://schemas.microsoft.com/office/drawing/2014/main" id="{C557BC83-DB2C-2E58-6D54-A3ACF0D941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58" y="1367"/>
              <a:ext cx="58" cy="58"/>
            </a:xfrm>
            <a:prstGeom prst="ellipse">
              <a:avLst/>
            </a:prstGeom>
            <a:noFill/>
            <a:ln w="1428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215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B6C4D16-9596-55C2-C3F9-405A2308C7FA}"/>
              </a:ext>
            </a:extLst>
          </p:cNvPr>
          <p:cNvSpPr txBox="1"/>
          <p:nvPr/>
        </p:nvSpPr>
        <p:spPr>
          <a:xfrm>
            <a:off x="85629" y="1179433"/>
            <a:ext cx="17275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3: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70AF486-52B8-AFFB-F77B-06C659B0C7A5}"/>
              </a:ext>
            </a:extLst>
          </p:cNvPr>
          <p:cNvSpPr txBox="1"/>
          <p:nvPr/>
        </p:nvSpPr>
        <p:spPr>
          <a:xfrm>
            <a:off x="418981" y="1373374"/>
            <a:ext cx="62015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Chứng minh: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E8B0D9F-C1A1-3CD3-3791-C8C0DA7F0DFC}"/>
                  </a:ext>
                </a:extLst>
              </p:cNvPr>
              <p:cNvSpPr txBox="1"/>
              <p:nvPr/>
            </p:nvSpPr>
            <p:spPr>
              <a:xfrm>
                <a:off x="685799" y="1896594"/>
                <a:ext cx="6824785" cy="421916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m:rPr>
                              <m:nor/>
                            </m:r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IAK</m:t>
                          </m:r>
                        </m:e>
                      </m:acc>
                      <m:r>
                        <m:rPr>
                          <m:nor/>
                        </m:rP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acc>
                        <m:accPr>
                          <m:chr m:val="̂"/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m:rPr>
                              <m:nor/>
                            </m:r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BAD</m:t>
                          </m:r>
                        </m:e>
                      </m:acc>
                    </m:oMath>
                  </m:oMathPara>
                </a14:m>
                <a:endPara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kumimoji="0" lang="en-US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⇑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m:rPr>
                              <m:nor/>
                            </m:r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IAK</m:t>
                          </m:r>
                        </m:e>
                      </m:acc>
                      <m:r>
                        <m:rPr>
                          <m:nor/>
                        </m:rP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FFF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nor/>
                                </m:rP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FFFFF"/>
                                  </a:solidFill>
                                  <a:effectLst/>
                                  <a:uLnTx/>
                                  <a:uFillTx/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MAH</m:t>
                              </m:r>
                            </m:e>
                          </m:acc>
                          <m:r>
                            <m:rPr>
                              <m:nor/>
                            </m:r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acc>
                            <m:accPr>
                              <m:chr m:val="̂"/>
                              <m:ctrlP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FFF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nor/>
                                </m:rP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FFFFF"/>
                                  </a:solidFill>
                                  <a:effectLst/>
                                  <a:uLnTx/>
                                  <a:uFillTx/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NAH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kumimoji="0" lang="en-US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⇑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IAH</m:t>
                        </m:r>
                      </m:e>
                    </m:acc>
                    <m:r>
                      <m:rPr>
                        <m:nor/>
                      </m:rP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2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2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acc>
                      <m:accPr>
                        <m:chr m:val="̂"/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MAH</m:t>
                        </m:r>
                      </m:e>
                    </m:acc>
                  </m:oMath>
                </a14:m>
                <a:r>
                  <a:rPr kumimoji="0" lang="en-US" sz="28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AI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tia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MAH</m:t>
                        </m:r>
                      </m:e>
                    </m:acc>
                  </m:oMath>
                </a14:m>
                <a:r>
                  <a:rPr kumimoji="0" lang="en-US" sz="28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KAH</m:t>
                        </m:r>
                      </m:e>
                    </m:acc>
                    <m:r>
                      <m:rPr>
                        <m:nor/>
                      </m:rP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2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2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acc>
                      <m:accPr>
                        <m:chr m:val="̂"/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NAH</m:t>
                        </m:r>
                      </m:e>
                    </m:acc>
                  </m:oMath>
                </a14:m>
                <a:r>
                  <a:rPr kumimoji="0" lang="en-US" sz="28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K</m:t>
                    </m:r>
                  </m:oMath>
                </a14:m>
                <a:r>
                  <a:rPr kumimoji="0" lang="en-US" sz="28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tia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N</m:t>
                        </m:r>
                        <m:r>
                          <m:rPr>
                            <m:nor/>
                          </m:r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AH</m:t>
                        </m:r>
                      </m:e>
                    </m:acc>
                  </m:oMath>
                </a14:m>
                <a:r>
                  <a:rPr kumimoji="0" lang="en-US" sz="28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E8B0D9F-C1A1-3CD3-3791-C8C0DA7F0D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799" y="1896594"/>
                <a:ext cx="6824785" cy="4219168"/>
              </a:xfrm>
              <a:prstGeom prst="rect">
                <a:avLst/>
              </a:prstGeom>
              <a:blipFill>
                <a:blip r:embed="rId4"/>
                <a:stretch>
                  <a:fillRect r="-982" b="-7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5093C2AC-B74D-33C3-5A2E-F19E1D80C44F}"/>
              </a:ext>
            </a:extLst>
          </p:cNvPr>
          <p:cNvSpPr txBox="1"/>
          <p:nvPr/>
        </p:nvSpPr>
        <p:spPr>
          <a:xfrm>
            <a:off x="418981" y="1957878"/>
            <a:ext cx="714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c)</a:t>
            </a:r>
          </a:p>
        </p:txBody>
      </p:sp>
      <p:sp>
        <p:nvSpPr>
          <p:cNvPr id="10" name="Title 1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2D35C3D-A775-4972-BA24-C90AE219B21A}"/>
              </a:ext>
            </a:extLst>
          </p:cNvPr>
          <p:cNvSpPr txBox="1">
            <a:spLocks/>
          </p:cNvSpPr>
          <p:nvPr/>
        </p:nvSpPr>
        <p:spPr>
          <a:xfrm>
            <a:off x="1599389" y="-77489"/>
            <a:ext cx="8820981" cy="1277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1200"/>
              </a:spcBef>
              <a:spcAft>
                <a:spcPts val="1800"/>
              </a:spcAft>
            </a:pP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1. ĐƯỜNG TRÒN NGOẠI TIẾP </a:t>
            </a:r>
            <a:r>
              <a:rPr lang="en-US" sz="30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TAM GIÁC VÀ ĐƯỜNG </a:t>
            </a: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 NỘI TIẾP TAM GIÁC(</a:t>
            </a:r>
            <a:r>
              <a:rPr lang="en-US" sz="3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70" name="Group 65">
            <a:extLst>
              <a:ext uri="{FF2B5EF4-FFF2-40B4-BE49-F238E27FC236}">
                <a16:creationId xmlns:a16="http://schemas.microsoft.com/office/drawing/2014/main" id="{746CD5A2-5B28-02DF-E7C4-985FE5FA889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473255" y="1179433"/>
            <a:ext cx="4514850" cy="4757737"/>
            <a:chOff x="4674" y="715"/>
            <a:chExt cx="2844" cy="2997"/>
          </a:xfrm>
        </p:grpSpPr>
        <p:sp>
          <p:nvSpPr>
            <p:cNvPr id="71" name="AutoShape 64">
              <a:extLst>
                <a:ext uri="{FF2B5EF4-FFF2-40B4-BE49-F238E27FC236}">
                  <a16:creationId xmlns:a16="http://schemas.microsoft.com/office/drawing/2014/main" id="{1B9234B7-1F44-FB59-16F4-D34E74862EC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4674" y="715"/>
              <a:ext cx="2844" cy="2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Oval 66">
              <a:extLst>
                <a:ext uri="{FF2B5EF4-FFF2-40B4-BE49-F238E27FC236}">
                  <a16:creationId xmlns:a16="http://schemas.microsoft.com/office/drawing/2014/main" id="{CF19BADF-870F-AF56-7B2B-EE0A7FA391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89" y="2433"/>
              <a:ext cx="767" cy="768"/>
            </a:xfrm>
            <a:prstGeom prst="ellipse">
              <a:avLst/>
            </a:prstGeom>
            <a:noFill/>
            <a:ln w="34925" cap="flat">
              <a:solidFill>
                <a:srgbClr val="C0C0C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Oval 67">
              <a:extLst>
                <a:ext uri="{FF2B5EF4-FFF2-40B4-BE49-F238E27FC236}">
                  <a16:creationId xmlns:a16="http://schemas.microsoft.com/office/drawing/2014/main" id="{FBB41ACC-8AEB-8A47-1765-4921A82111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72" y="1400"/>
              <a:ext cx="1020" cy="1020"/>
            </a:xfrm>
            <a:prstGeom prst="ellipse">
              <a:avLst/>
            </a:prstGeom>
            <a:noFill/>
            <a:ln w="34925" cap="flat">
              <a:solidFill>
                <a:srgbClr val="C0C0C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Line 68">
              <a:extLst>
                <a:ext uri="{FF2B5EF4-FFF2-40B4-BE49-F238E27FC236}">
                  <a16:creationId xmlns:a16="http://schemas.microsoft.com/office/drawing/2014/main" id="{8F0FEAEA-3796-7C36-1750-785374796FC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28" y="1083"/>
              <a:ext cx="1494" cy="1351"/>
            </a:xfrm>
            <a:prstGeom prst="line">
              <a:avLst/>
            </a:prstGeom>
            <a:noFill/>
            <a:ln w="34925" cap="flat">
              <a:solidFill>
                <a:srgbClr val="C0C0C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Line 69">
              <a:extLst>
                <a:ext uri="{FF2B5EF4-FFF2-40B4-BE49-F238E27FC236}">
                  <a16:creationId xmlns:a16="http://schemas.microsoft.com/office/drawing/2014/main" id="{9EA7BD6F-39BD-29AC-BFE6-E3CD21A92CC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057" y="1910"/>
              <a:ext cx="825" cy="502"/>
            </a:xfrm>
            <a:prstGeom prst="line">
              <a:avLst/>
            </a:prstGeom>
            <a:noFill/>
            <a:ln w="34925" cap="flat">
              <a:solidFill>
                <a:srgbClr val="C0C0C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Line 70">
              <a:extLst>
                <a:ext uri="{FF2B5EF4-FFF2-40B4-BE49-F238E27FC236}">
                  <a16:creationId xmlns:a16="http://schemas.microsoft.com/office/drawing/2014/main" id="{14A83F4C-56FD-9444-B5BC-2AE889106F1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18" y="1675"/>
              <a:ext cx="464" cy="235"/>
            </a:xfrm>
            <a:prstGeom prst="line">
              <a:avLst/>
            </a:prstGeom>
            <a:noFill/>
            <a:ln w="34925" cap="flat">
              <a:solidFill>
                <a:srgbClr val="C0C0C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Line 71">
              <a:extLst>
                <a:ext uri="{FF2B5EF4-FFF2-40B4-BE49-F238E27FC236}">
                  <a16:creationId xmlns:a16="http://schemas.microsoft.com/office/drawing/2014/main" id="{3B08D352-66C4-C4F9-4E2A-AE005F68344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877" y="1910"/>
              <a:ext cx="5" cy="510"/>
            </a:xfrm>
            <a:prstGeom prst="line">
              <a:avLst/>
            </a:prstGeom>
            <a:noFill/>
            <a:ln w="34925" cap="flat">
              <a:solidFill>
                <a:srgbClr val="C0C0C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Line 72">
              <a:extLst>
                <a:ext uri="{FF2B5EF4-FFF2-40B4-BE49-F238E27FC236}">
                  <a16:creationId xmlns:a16="http://schemas.microsoft.com/office/drawing/2014/main" id="{10D214AA-1563-0FB6-75BB-72C82C2FDA6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786" y="2434"/>
              <a:ext cx="1436" cy="888"/>
            </a:xfrm>
            <a:prstGeom prst="line">
              <a:avLst/>
            </a:prstGeom>
            <a:noFill/>
            <a:ln w="34925" cap="flat">
              <a:solidFill>
                <a:srgbClr val="C0C0C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Line 73">
              <a:extLst>
                <a:ext uri="{FF2B5EF4-FFF2-40B4-BE49-F238E27FC236}">
                  <a16:creationId xmlns:a16="http://schemas.microsoft.com/office/drawing/2014/main" id="{E91E4681-5E70-D941-FC77-6CBB00C22A7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577" y="2817"/>
              <a:ext cx="296" cy="244"/>
            </a:xfrm>
            <a:prstGeom prst="line">
              <a:avLst/>
            </a:prstGeom>
            <a:noFill/>
            <a:ln w="34925" cap="flat">
              <a:solidFill>
                <a:srgbClr val="C0C0C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Line 74">
              <a:extLst>
                <a:ext uri="{FF2B5EF4-FFF2-40B4-BE49-F238E27FC236}">
                  <a16:creationId xmlns:a16="http://schemas.microsoft.com/office/drawing/2014/main" id="{09A79621-B5C5-B27F-6BF0-150EE9EC595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57" y="2412"/>
              <a:ext cx="816" cy="405"/>
            </a:xfrm>
            <a:prstGeom prst="line">
              <a:avLst/>
            </a:prstGeom>
            <a:noFill/>
            <a:ln w="34925" cap="flat">
              <a:solidFill>
                <a:srgbClr val="C0C0C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Line 75">
              <a:extLst>
                <a:ext uri="{FF2B5EF4-FFF2-40B4-BE49-F238E27FC236}">
                  <a16:creationId xmlns:a16="http://schemas.microsoft.com/office/drawing/2014/main" id="{7B93CB66-F171-8394-6EA8-F59CAA9185C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873" y="2420"/>
              <a:ext cx="4" cy="397"/>
            </a:xfrm>
            <a:prstGeom prst="line">
              <a:avLst/>
            </a:prstGeom>
            <a:noFill/>
            <a:ln w="34925" cap="flat">
              <a:solidFill>
                <a:srgbClr val="C0C0C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Line 76">
              <a:extLst>
                <a:ext uri="{FF2B5EF4-FFF2-40B4-BE49-F238E27FC236}">
                  <a16:creationId xmlns:a16="http://schemas.microsoft.com/office/drawing/2014/main" id="{8E399174-5524-F797-819E-615B5804B03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516" y="2925"/>
              <a:ext cx="75" cy="60"/>
            </a:xfrm>
            <a:prstGeom prst="line">
              <a:avLst/>
            </a:prstGeom>
            <a:noFill/>
            <a:ln w="34925" cap="flat">
              <a:solidFill>
                <a:srgbClr val="C0C0C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Line 77">
              <a:extLst>
                <a:ext uri="{FF2B5EF4-FFF2-40B4-BE49-F238E27FC236}">
                  <a16:creationId xmlns:a16="http://schemas.microsoft.com/office/drawing/2014/main" id="{AF230A04-2B9C-79C4-FA15-F0651CB22D1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057" y="1675"/>
              <a:ext cx="361" cy="737"/>
            </a:xfrm>
            <a:prstGeom prst="line">
              <a:avLst/>
            </a:prstGeom>
            <a:noFill/>
            <a:ln w="34925" cap="flat">
              <a:solidFill>
                <a:srgbClr val="C0C0C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Line 78">
              <a:extLst>
                <a:ext uri="{FF2B5EF4-FFF2-40B4-BE49-F238E27FC236}">
                  <a16:creationId xmlns:a16="http://schemas.microsoft.com/office/drawing/2014/main" id="{096F0090-75A6-2574-8796-D0B9DB527C9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57" y="2412"/>
              <a:ext cx="820" cy="8"/>
            </a:xfrm>
            <a:prstGeom prst="line">
              <a:avLst/>
            </a:prstGeom>
            <a:noFill/>
            <a:ln w="34925" cap="flat">
              <a:solidFill>
                <a:srgbClr val="C0C0C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Line 79">
              <a:extLst>
                <a:ext uri="{FF2B5EF4-FFF2-40B4-BE49-F238E27FC236}">
                  <a16:creationId xmlns:a16="http://schemas.microsoft.com/office/drawing/2014/main" id="{EC20901A-BF98-6B4D-D403-87D6360F1BE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57" y="2412"/>
              <a:ext cx="520" cy="649"/>
            </a:xfrm>
            <a:prstGeom prst="line">
              <a:avLst/>
            </a:prstGeom>
            <a:noFill/>
            <a:ln w="34925" cap="flat">
              <a:solidFill>
                <a:srgbClr val="C0C0C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Line 80">
              <a:extLst>
                <a:ext uri="{FF2B5EF4-FFF2-40B4-BE49-F238E27FC236}">
                  <a16:creationId xmlns:a16="http://schemas.microsoft.com/office/drawing/2014/main" id="{7C503E20-2CC9-8906-75E9-A08CAB66BA9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877" y="2420"/>
              <a:ext cx="1345" cy="14"/>
            </a:xfrm>
            <a:prstGeom prst="line">
              <a:avLst/>
            </a:prstGeom>
            <a:noFill/>
            <a:ln w="34925" cap="flat">
              <a:solidFill>
                <a:srgbClr val="C0C0C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Line 81">
              <a:extLst>
                <a:ext uri="{FF2B5EF4-FFF2-40B4-BE49-F238E27FC236}">
                  <a16:creationId xmlns:a16="http://schemas.microsoft.com/office/drawing/2014/main" id="{7FAD1DA1-A595-7B7B-F046-A2D7DD85B03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418" y="1083"/>
              <a:ext cx="310" cy="592"/>
            </a:xfrm>
            <a:prstGeom prst="line">
              <a:avLst/>
            </a:prstGeom>
            <a:noFill/>
            <a:ln w="34925" cap="flat">
              <a:solidFill>
                <a:srgbClr val="C0C0C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Line 82">
              <a:extLst>
                <a:ext uri="{FF2B5EF4-FFF2-40B4-BE49-F238E27FC236}">
                  <a16:creationId xmlns:a16="http://schemas.microsoft.com/office/drawing/2014/main" id="{4B95D4A7-9456-856F-C7E1-ACEC84EC983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577" y="3061"/>
              <a:ext cx="209" cy="261"/>
            </a:xfrm>
            <a:prstGeom prst="line">
              <a:avLst/>
            </a:prstGeom>
            <a:noFill/>
            <a:ln w="34925" cap="flat">
              <a:solidFill>
                <a:srgbClr val="C0C0C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Line 83">
              <a:extLst>
                <a:ext uri="{FF2B5EF4-FFF2-40B4-BE49-F238E27FC236}">
                  <a16:creationId xmlns:a16="http://schemas.microsoft.com/office/drawing/2014/main" id="{B1A5E847-0999-F682-587E-6AD8507C12B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581" y="2933"/>
              <a:ext cx="61" cy="74"/>
            </a:xfrm>
            <a:prstGeom prst="line">
              <a:avLst/>
            </a:prstGeom>
            <a:noFill/>
            <a:ln w="34925" cap="flat">
              <a:solidFill>
                <a:srgbClr val="C0C0C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Line 84">
              <a:extLst>
                <a:ext uri="{FF2B5EF4-FFF2-40B4-BE49-F238E27FC236}">
                  <a16:creationId xmlns:a16="http://schemas.microsoft.com/office/drawing/2014/main" id="{22351028-FD4E-EC2D-148D-60FC7FAA604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878" y="2332"/>
              <a:ext cx="81" cy="1"/>
            </a:xfrm>
            <a:prstGeom prst="line">
              <a:avLst/>
            </a:prstGeom>
            <a:noFill/>
            <a:ln w="34925" cap="flat">
              <a:solidFill>
                <a:srgbClr val="C0C0C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Line 85">
              <a:extLst>
                <a:ext uri="{FF2B5EF4-FFF2-40B4-BE49-F238E27FC236}">
                  <a16:creationId xmlns:a16="http://schemas.microsoft.com/office/drawing/2014/main" id="{F112E31F-0F1D-BB16-0E1B-35805EEF81E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958" y="2333"/>
              <a:ext cx="1" cy="82"/>
            </a:xfrm>
            <a:prstGeom prst="line">
              <a:avLst/>
            </a:prstGeom>
            <a:noFill/>
            <a:ln w="34925" cap="flat">
              <a:solidFill>
                <a:srgbClr val="C0C0C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Rectangle 86">
              <a:extLst>
                <a:ext uri="{FF2B5EF4-FFF2-40B4-BE49-F238E27FC236}">
                  <a16:creationId xmlns:a16="http://schemas.microsoft.com/office/drawing/2014/main" id="{6D239077-DCDE-FBBC-EA5A-BE0F626BB3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56" y="803"/>
              <a:ext cx="224" cy="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500" b="1" i="1" u="none" strike="noStrike" cap="none" normalizeH="0" baseline="0">
                  <a:ln>
                    <a:noFill/>
                  </a:ln>
                  <a:solidFill>
                    <a:srgbClr val="C0C0C0"/>
                  </a:solidFill>
                  <a:effectLst/>
                  <a:latin typeface="Times New Roman" panose="02020603050405020304" pitchFamily="18" charset="0"/>
                </a:rPr>
                <a:t>B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3" name="Rectangle 87">
              <a:extLst>
                <a:ext uri="{FF2B5EF4-FFF2-40B4-BE49-F238E27FC236}">
                  <a16:creationId xmlns:a16="http://schemas.microsoft.com/office/drawing/2014/main" id="{1D0DE089-C182-6A7F-F30C-C864DB28FE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76" y="2383"/>
              <a:ext cx="224" cy="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500" b="1" i="1" u="none" strike="noStrike" cap="none" normalizeH="0" baseline="0">
                  <a:ln>
                    <a:noFill/>
                  </a:ln>
                  <a:solidFill>
                    <a:srgbClr val="C0C0C0"/>
                  </a:solidFill>
                  <a:effectLst/>
                  <a:latin typeface="Times New Roman" panose="02020603050405020304" pitchFamily="18" charset="0"/>
                </a:rPr>
                <a:t>A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4" name="Rectangle 88">
              <a:extLst>
                <a:ext uri="{FF2B5EF4-FFF2-40B4-BE49-F238E27FC236}">
                  <a16:creationId xmlns:a16="http://schemas.microsoft.com/office/drawing/2014/main" id="{2080E503-8080-81D3-C3F4-63F2C8B86F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51" y="2434"/>
              <a:ext cx="224" cy="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500" b="1" i="1" u="none" strike="noStrike" cap="none" normalizeH="0" baseline="0">
                  <a:ln>
                    <a:noFill/>
                  </a:ln>
                  <a:solidFill>
                    <a:srgbClr val="C0C0C0"/>
                  </a:solidFill>
                  <a:effectLst/>
                  <a:latin typeface="Times New Roman" panose="02020603050405020304" pitchFamily="18" charset="0"/>
                </a:rPr>
                <a:t>C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5" name="Rectangle 89">
              <a:extLst>
                <a:ext uri="{FF2B5EF4-FFF2-40B4-BE49-F238E27FC236}">
                  <a16:creationId xmlns:a16="http://schemas.microsoft.com/office/drawing/2014/main" id="{74F4BB48-637E-A4BC-BABC-80AAFD2F24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38" y="1626"/>
              <a:ext cx="166" cy="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500" b="1" i="1" u="none" strike="noStrike" cap="none" normalizeH="0" baseline="0">
                  <a:ln>
                    <a:noFill/>
                  </a:ln>
                  <a:solidFill>
                    <a:srgbClr val="C0C0C0"/>
                  </a:solidFill>
                  <a:effectLst/>
                  <a:latin typeface="Times New Roman" panose="02020603050405020304" pitchFamily="18" charset="0"/>
                </a:rPr>
                <a:t>I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6" name="Rectangle 90">
              <a:extLst>
                <a:ext uri="{FF2B5EF4-FFF2-40B4-BE49-F238E27FC236}">
                  <a16:creationId xmlns:a16="http://schemas.microsoft.com/office/drawing/2014/main" id="{88A170FB-9321-8624-CC77-C6B7F31703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65" y="1474"/>
              <a:ext cx="270" cy="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500" b="1" i="1" u="none" strike="noStrike" cap="none" normalizeH="0" baseline="0">
                  <a:ln>
                    <a:noFill/>
                  </a:ln>
                  <a:solidFill>
                    <a:srgbClr val="C0C0C0"/>
                  </a:solidFill>
                  <a:effectLst/>
                  <a:latin typeface="Times New Roman" panose="02020603050405020304" pitchFamily="18" charset="0"/>
                </a:rPr>
                <a:t>M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7" name="Rectangle 91">
              <a:extLst>
                <a:ext uri="{FF2B5EF4-FFF2-40B4-BE49-F238E27FC236}">
                  <a16:creationId xmlns:a16="http://schemas.microsoft.com/office/drawing/2014/main" id="{F05A2C9D-78F3-C0BB-1B43-3AF8696281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09" y="2066"/>
              <a:ext cx="247" cy="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500" b="1" i="1" u="none" strike="noStrike" cap="none" normalizeH="0" baseline="0">
                  <a:ln>
                    <a:noFill/>
                  </a:ln>
                  <a:solidFill>
                    <a:srgbClr val="C0C0C0"/>
                  </a:solidFill>
                  <a:effectLst/>
                  <a:latin typeface="Times New Roman" panose="02020603050405020304" pitchFamily="18" charset="0"/>
                </a:rPr>
                <a:t>H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8" name="Rectangle 92">
              <a:extLst>
                <a:ext uri="{FF2B5EF4-FFF2-40B4-BE49-F238E27FC236}">
                  <a16:creationId xmlns:a16="http://schemas.microsoft.com/office/drawing/2014/main" id="{5FAAD1CB-7B4E-C425-EF93-FD279CAFB6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16" y="3099"/>
              <a:ext cx="236" cy="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500" b="1" i="1" u="none" strike="noStrike" cap="none" normalizeH="0" baseline="0">
                  <a:ln>
                    <a:noFill/>
                  </a:ln>
                  <a:solidFill>
                    <a:srgbClr val="C0C0C0"/>
                  </a:solidFill>
                  <a:effectLst/>
                  <a:latin typeface="Times New Roman" panose="02020603050405020304" pitchFamily="18" charset="0"/>
                </a:rPr>
                <a:t>N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9" name="Rectangle 93">
              <a:extLst>
                <a:ext uri="{FF2B5EF4-FFF2-40B4-BE49-F238E27FC236}">
                  <a16:creationId xmlns:a16="http://schemas.microsoft.com/office/drawing/2014/main" id="{29B0B418-2E51-9D23-2313-C48ACAA12E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29" y="3394"/>
              <a:ext cx="236" cy="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500" b="1" i="1" u="none" strike="noStrike" cap="none" normalizeH="0" baseline="0">
                  <a:ln>
                    <a:noFill/>
                  </a:ln>
                  <a:solidFill>
                    <a:srgbClr val="C0C0C0"/>
                  </a:solidFill>
                  <a:effectLst/>
                  <a:latin typeface="Times New Roman" panose="02020603050405020304" pitchFamily="18" charset="0"/>
                </a:rPr>
                <a:t>D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0" name="Rectangle 94">
              <a:extLst>
                <a:ext uri="{FF2B5EF4-FFF2-40B4-BE49-F238E27FC236}">
                  <a16:creationId xmlns:a16="http://schemas.microsoft.com/office/drawing/2014/main" id="{186D0128-88CD-85BE-1F32-53B198AA87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02" y="2694"/>
              <a:ext cx="224" cy="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500" b="1" i="1" u="none" strike="noStrike" cap="none" normalizeH="0" baseline="0">
                  <a:ln>
                    <a:noFill/>
                  </a:ln>
                  <a:solidFill>
                    <a:srgbClr val="C0C0C0"/>
                  </a:solidFill>
                  <a:effectLst/>
                  <a:latin typeface="Times New Roman" panose="02020603050405020304" pitchFamily="18" charset="0"/>
                </a:rPr>
                <a:t>K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grpSp>
          <p:nvGrpSpPr>
            <p:cNvPr id="101" name="Group 97">
              <a:extLst>
                <a:ext uri="{FF2B5EF4-FFF2-40B4-BE49-F238E27FC236}">
                  <a16:creationId xmlns:a16="http://schemas.microsoft.com/office/drawing/2014/main" id="{6A83A7BD-2619-ED4E-43EC-CE8A6E54445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548" y="3032"/>
              <a:ext cx="58" cy="58"/>
              <a:chOff x="5548" y="3032"/>
              <a:chExt cx="58" cy="58"/>
            </a:xfrm>
          </p:grpSpPr>
          <p:sp>
            <p:nvSpPr>
              <p:cNvPr id="126" name="Oval 95">
                <a:extLst>
                  <a:ext uri="{FF2B5EF4-FFF2-40B4-BE49-F238E27FC236}">
                    <a16:creationId xmlns:a16="http://schemas.microsoft.com/office/drawing/2014/main" id="{A1795685-AB8E-7994-ECE9-CC58476BA3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48" y="3032"/>
                <a:ext cx="58" cy="58"/>
              </a:xfrm>
              <a:prstGeom prst="ellipse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7" name="Oval 96">
                <a:extLst>
                  <a:ext uri="{FF2B5EF4-FFF2-40B4-BE49-F238E27FC236}">
                    <a16:creationId xmlns:a16="http://schemas.microsoft.com/office/drawing/2014/main" id="{ACDC010D-735D-805A-B84E-E9D1584497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48" y="3032"/>
                <a:ext cx="58" cy="58"/>
              </a:xfrm>
              <a:prstGeom prst="ellipse">
                <a:avLst/>
              </a:prstGeom>
              <a:noFill/>
              <a:ln w="14288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02" name="Group 100">
              <a:extLst>
                <a:ext uri="{FF2B5EF4-FFF2-40B4-BE49-F238E27FC236}">
                  <a16:creationId xmlns:a16="http://schemas.microsoft.com/office/drawing/2014/main" id="{1EF68340-0ABB-2DBC-E158-26274AB9D0D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844" y="2788"/>
              <a:ext cx="58" cy="58"/>
              <a:chOff x="5844" y="2788"/>
              <a:chExt cx="58" cy="58"/>
            </a:xfrm>
          </p:grpSpPr>
          <p:sp>
            <p:nvSpPr>
              <p:cNvPr id="124" name="Oval 98">
                <a:extLst>
                  <a:ext uri="{FF2B5EF4-FFF2-40B4-BE49-F238E27FC236}">
                    <a16:creationId xmlns:a16="http://schemas.microsoft.com/office/drawing/2014/main" id="{6CEB370F-600C-4F6F-27F4-BEE7154811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44" y="2788"/>
                <a:ext cx="58" cy="58"/>
              </a:xfrm>
              <a:prstGeom prst="ellipse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5" name="Oval 99">
                <a:extLst>
                  <a:ext uri="{FF2B5EF4-FFF2-40B4-BE49-F238E27FC236}">
                    <a16:creationId xmlns:a16="http://schemas.microsoft.com/office/drawing/2014/main" id="{68BD5CA7-1417-2BBD-6D1B-484B72CCE3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44" y="2788"/>
                <a:ext cx="58" cy="58"/>
              </a:xfrm>
              <a:prstGeom prst="ellipse">
                <a:avLst/>
              </a:prstGeom>
              <a:noFill/>
              <a:ln w="14288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03" name="Group 103">
              <a:extLst>
                <a:ext uri="{FF2B5EF4-FFF2-40B4-BE49-F238E27FC236}">
                  <a16:creationId xmlns:a16="http://schemas.microsoft.com/office/drawing/2014/main" id="{2660C689-99B4-D2A6-DD8B-6C24FF97AB1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848" y="2391"/>
              <a:ext cx="58" cy="58"/>
              <a:chOff x="5848" y="2391"/>
              <a:chExt cx="58" cy="58"/>
            </a:xfrm>
          </p:grpSpPr>
          <p:sp>
            <p:nvSpPr>
              <p:cNvPr id="122" name="Oval 101">
                <a:extLst>
                  <a:ext uri="{FF2B5EF4-FFF2-40B4-BE49-F238E27FC236}">
                    <a16:creationId xmlns:a16="http://schemas.microsoft.com/office/drawing/2014/main" id="{1DCCA9A7-7FD5-6761-FF00-EC5BAFFF8A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48" y="2391"/>
                <a:ext cx="58" cy="58"/>
              </a:xfrm>
              <a:prstGeom prst="ellipse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3" name="Oval 102">
                <a:extLst>
                  <a:ext uri="{FF2B5EF4-FFF2-40B4-BE49-F238E27FC236}">
                    <a16:creationId xmlns:a16="http://schemas.microsoft.com/office/drawing/2014/main" id="{76D4999D-92FA-32DE-E25B-8D47991B87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48" y="2391"/>
                <a:ext cx="58" cy="58"/>
              </a:xfrm>
              <a:prstGeom prst="ellipse">
                <a:avLst/>
              </a:prstGeom>
              <a:noFill/>
              <a:ln w="14288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04" name="Group 106">
              <a:extLst>
                <a:ext uri="{FF2B5EF4-FFF2-40B4-BE49-F238E27FC236}">
                  <a16:creationId xmlns:a16="http://schemas.microsoft.com/office/drawing/2014/main" id="{EB8BF466-AD97-B67E-CE8D-3FE9DF228D7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389" y="1647"/>
              <a:ext cx="58" cy="57"/>
              <a:chOff x="5389" y="1647"/>
              <a:chExt cx="58" cy="57"/>
            </a:xfrm>
          </p:grpSpPr>
          <p:sp>
            <p:nvSpPr>
              <p:cNvPr id="120" name="Oval 104">
                <a:extLst>
                  <a:ext uri="{FF2B5EF4-FFF2-40B4-BE49-F238E27FC236}">
                    <a16:creationId xmlns:a16="http://schemas.microsoft.com/office/drawing/2014/main" id="{2FE3D149-A131-D9E1-D4EC-B8EA84CDE1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89" y="1647"/>
                <a:ext cx="58" cy="57"/>
              </a:xfrm>
              <a:prstGeom prst="ellipse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1" name="Oval 105">
                <a:extLst>
                  <a:ext uri="{FF2B5EF4-FFF2-40B4-BE49-F238E27FC236}">
                    <a16:creationId xmlns:a16="http://schemas.microsoft.com/office/drawing/2014/main" id="{47EF9921-E961-0D2C-49BD-2E3358F2EF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89" y="1647"/>
                <a:ext cx="58" cy="57"/>
              </a:xfrm>
              <a:prstGeom prst="ellipse">
                <a:avLst/>
              </a:prstGeom>
              <a:noFill/>
              <a:ln w="14288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05" name="Group 109">
              <a:extLst>
                <a:ext uri="{FF2B5EF4-FFF2-40B4-BE49-F238E27FC236}">
                  <a16:creationId xmlns:a16="http://schemas.microsoft.com/office/drawing/2014/main" id="{36548B2A-570F-4929-71AC-692ACC03954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853" y="1881"/>
              <a:ext cx="58" cy="58"/>
              <a:chOff x="5853" y="1881"/>
              <a:chExt cx="58" cy="58"/>
            </a:xfrm>
          </p:grpSpPr>
          <p:sp>
            <p:nvSpPr>
              <p:cNvPr id="118" name="Oval 107">
                <a:extLst>
                  <a:ext uri="{FF2B5EF4-FFF2-40B4-BE49-F238E27FC236}">
                    <a16:creationId xmlns:a16="http://schemas.microsoft.com/office/drawing/2014/main" id="{15901AF0-31D0-E4BD-E98C-D2C70F6291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881"/>
                <a:ext cx="58" cy="58"/>
              </a:xfrm>
              <a:prstGeom prst="ellipse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9" name="Oval 108">
                <a:extLst>
                  <a:ext uri="{FF2B5EF4-FFF2-40B4-BE49-F238E27FC236}">
                    <a16:creationId xmlns:a16="http://schemas.microsoft.com/office/drawing/2014/main" id="{D1C0410B-38E2-E0CC-F6DC-6FABD14356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881"/>
                <a:ext cx="58" cy="58"/>
              </a:xfrm>
              <a:prstGeom prst="ellipse">
                <a:avLst/>
              </a:prstGeom>
              <a:noFill/>
              <a:ln w="14288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06" name="Group 112">
              <a:extLst>
                <a:ext uri="{FF2B5EF4-FFF2-40B4-BE49-F238E27FC236}">
                  <a16:creationId xmlns:a16="http://schemas.microsoft.com/office/drawing/2014/main" id="{798A1A62-74E1-D94E-FDA5-22790D5E351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757" y="3293"/>
              <a:ext cx="58" cy="58"/>
              <a:chOff x="5757" y="3293"/>
              <a:chExt cx="58" cy="58"/>
            </a:xfrm>
          </p:grpSpPr>
          <p:sp>
            <p:nvSpPr>
              <p:cNvPr id="116" name="Oval 110">
                <a:extLst>
                  <a:ext uri="{FF2B5EF4-FFF2-40B4-BE49-F238E27FC236}">
                    <a16:creationId xmlns:a16="http://schemas.microsoft.com/office/drawing/2014/main" id="{DF92E7A8-1A04-819D-F221-6D869836D0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57" y="3293"/>
                <a:ext cx="58" cy="58"/>
              </a:xfrm>
              <a:prstGeom prst="ellipse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7" name="Oval 111">
                <a:extLst>
                  <a:ext uri="{FF2B5EF4-FFF2-40B4-BE49-F238E27FC236}">
                    <a16:creationId xmlns:a16="http://schemas.microsoft.com/office/drawing/2014/main" id="{CE24DEDE-F04D-5484-F1BF-E9FEEAB40D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57" y="3293"/>
                <a:ext cx="58" cy="58"/>
              </a:xfrm>
              <a:prstGeom prst="ellipse">
                <a:avLst/>
              </a:prstGeom>
              <a:noFill/>
              <a:ln w="14288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07" name="Group 115">
              <a:extLst>
                <a:ext uri="{FF2B5EF4-FFF2-40B4-BE49-F238E27FC236}">
                  <a16:creationId xmlns:a16="http://schemas.microsoft.com/office/drawing/2014/main" id="{ACCF9D8A-D322-88D2-D7A7-ABB2238C94C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193" y="2405"/>
              <a:ext cx="58" cy="58"/>
              <a:chOff x="7193" y="2405"/>
              <a:chExt cx="58" cy="58"/>
            </a:xfrm>
          </p:grpSpPr>
          <p:sp>
            <p:nvSpPr>
              <p:cNvPr id="114" name="Oval 113">
                <a:extLst>
                  <a:ext uri="{FF2B5EF4-FFF2-40B4-BE49-F238E27FC236}">
                    <a16:creationId xmlns:a16="http://schemas.microsoft.com/office/drawing/2014/main" id="{F2F490D8-1C36-BBA4-F513-84B91A1245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93" y="2405"/>
                <a:ext cx="58" cy="58"/>
              </a:xfrm>
              <a:prstGeom prst="ellipse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5" name="Oval 114">
                <a:extLst>
                  <a:ext uri="{FF2B5EF4-FFF2-40B4-BE49-F238E27FC236}">
                    <a16:creationId xmlns:a16="http://schemas.microsoft.com/office/drawing/2014/main" id="{DA2AC681-FCEB-2DDA-AEBE-DA17AD083C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93" y="2405"/>
                <a:ext cx="58" cy="58"/>
              </a:xfrm>
              <a:prstGeom prst="ellipse">
                <a:avLst/>
              </a:prstGeom>
              <a:noFill/>
              <a:ln w="14288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08" name="Group 118">
              <a:extLst>
                <a:ext uri="{FF2B5EF4-FFF2-40B4-BE49-F238E27FC236}">
                  <a16:creationId xmlns:a16="http://schemas.microsoft.com/office/drawing/2014/main" id="{76603D02-8D63-93CC-3922-B08B3B89E3E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28" y="2383"/>
              <a:ext cx="57" cy="58"/>
              <a:chOff x="5028" y="2383"/>
              <a:chExt cx="57" cy="58"/>
            </a:xfrm>
          </p:grpSpPr>
          <p:sp>
            <p:nvSpPr>
              <p:cNvPr id="112" name="Oval 116">
                <a:extLst>
                  <a:ext uri="{FF2B5EF4-FFF2-40B4-BE49-F238E27FC236}">
                    <a16:creationId xmlns:a16="http://schemas.microsoft.com/office/drawing/2014/main" id="{3F976F72-78B9-D6C7-0D50-FAF0EB369D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28" y="2383"/>
                <a:ext cx="57" cy="58"/>
              </a:xfrm>
              <a:prstGeom prst="ellipse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3" name="Oval 117">
                <a:extLst>
                  <a:ext uri="{FF2B5EF4-FFF2-40B4-BE49-F238E27FC236}">
                    <a16:creationId xmlns:a16="http://schemas.microsoft.com/office/drawing/2014/main" id="{CF177C6B-A112-D626-0911-3521DA8C01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28" y="2383"/>
                <a:ext cx="57" cy="58"/>
              </a:xfrm>
              <a:prstGeom prst="ellipse">
                <a:avLst/>
              </a:prstGeom>
              <a:noFill/>
              <a:ln w="14288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09" name="Group 121">
              <a:extLst>
                <a:ext uri="{FF2B5EF4-FFF2-40B4-BE49-F238E27FC236}">
                  <a16:creationId xmlns:a16="http://schemas.microsoft.com/office/drawing/2014/main" id="{38E564F2-A14B-03C3-89D7-7E124922AEC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699" y="1054"/>
              <a:ext cx="58" cy="58"/>
              <a:chOff x="5699" y="1054"/>
              <a:chExt cx="58" cy="58"/>
            </a:xfrm>
          </p:grpSpPr>
          <p:sp>
            <p:nvSpPr>
              <p:cNvPr id="110" name="Oval 119">
                <a:extLst>
                  <a:ext uri="{FF2B5EF4-FFF2-40B4-BE49-F238E27FC236}">
                    <a16:creationId xmlns:a16="http://schemas.microsoft.com/office/drawing/2014/main" id="{40356694-E8B8-1242-EA6C-554D4E00CF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99" y="1054"/>
                <a:ext cx="58" cy="58"/>
              </a:xfrm>
              <a:prstGeom prst="ellipse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1" name="Oval 120">
                <a:extLst>
                  <a:ext uri="{FF2B5EF4-FFF2-40B4-BE49-F238E27FC236}">
                    <a16:creationId xmlns:a16="http://schemas.microsoft.com/office/drawing/2014/main" id="{DD91365B-34FA-663E-1F33-EE02708D2B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99" y="1054"/>
                <a:ext cx="58" cy="58"/>
              </a:xfrm>
              <a:prstGeom prst="ellipse">
                <a:avLst/>
              </a:prstGeom>
              <a:noFill/>
              <a:ln w="14288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58022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F992ADA-2F99-674B-DB6D-A8A7B9009B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5" y="2177937"/>
            <a:ext cx="4075045" cy="785286"/>
          </a:xfrm>
        </p:spPr>
        <p:txBody>
          <a:bodyPr>
            <a:normAutofit/>
          </a:bodyPr>
          <a:lstStyle/>
          <a:p>
            <a:pPr algn="ctr"/>
            <a:r>
              <a:rPr lang="en-US" sz="3200" b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CỦNG CỐ</a:t>
            </a:r>
            <a:endParaRPr lang="en-US" sz="32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1" name="Straight Connector 50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6D6C259-9F67-D398-3D9B-EEE8F0C327FD}"/>
              </a:ext>
            </a:extLst>
          </p:cNvPr>
          <p:cNvCxnSpPr/>
          <p:nvPr/>
        </p:nvCxnSpPr>
        <p:spPr>
          <a:xfrm>
            <a:off x="682486" y="2970840"/>
            <a:ext cx="4075044" cy="0"/>
          </a:xfrm>
          <a:prstGeom prst="line">
            <a:avLst/>
          </a:prstGeom>
          <a:ln w="38100">
            <a:solidFill>
              <a:srgbClr val="E6E6E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" name="Picture 1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653A930-4926-CD90-62F7-3503A3AFE6F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8352" y="2026548"/>
            <a:ext cx="3643624" cy="2431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3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3C86D1D-AD22-9BC4-B848-6D801537F135}"/>
              </a:ext>
            </a:extLst>
          </p:cNvPr>
          <p:cNvSpPr txBox="1">
            <a:spLocks/>
          </p:cNvSpPr>
          <p:nvPr/>
        </p:nvSpPr>
        <p:spPr>
          <a:xfrm>
            <a:off x="578194" y="3242445"/>
            <a:ext cx="4179336" cy="130884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28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Vận dụng các kiến thức đã học vào giải quyết bài toán thực tế.</a:t>
            </a:r>
            <a:endParaRPr kumimoji="0" lang="en-US" sz="2800" b="1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itle 1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E2C360F-42F4-4F92-8D80-CE3830120D91}"/>
              </a:ext>
            </a:extLst>
          </p:cNvPr>
          <p:cNvSpPr txBox="1">
            <a:spLocks/>
          </p:cNvSpPr>
          <p:nvPr/>
        </p:nvSpPr>
        <p:spPr>
          <a:xfrm>
            <a:off x="1599389" y="-2073"/>
            <a:ext cx="8820981" cy="1277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1200"/>
              </a:spcBef>
              <a:spcAft>
                <a:spcPts val="1800"/>
              </a:spcAft>
            </a:pP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1. ĐƯỜNG TRÒN NGOẠI TIẾP </a:t>
            </a:r>
            <a:r>
              <a:rPr lang="en-US" sz="30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TAM GIÁC VÀ ĐƯỜNG </a:t>
            </a: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 NỘI TIẾP TAM GIÁC(</a:t>
            </a:r>
            <a:r>
              <a:rPr lang="en-US" sz="3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9439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A1BEFF8-2B56-E227-E775-1BDFB258896F}"/>
                  </a:ext>
                </a:extLst>
              </p:cNvPr>
              <p:cNvSpPr txBox="1"/>
              <p:nvPr/>
            </p:nvSpPr>
            <p:spPr>
              <a:xfrm>
                <a:off x="246888" y="1498056"/>
                <a:ext cx="8787697" cy="138499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Bài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5: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mảnh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vườn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tam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đều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18</m:t>
                    </m:r>
                    <m:r>
                      <m:rPr>
                        <m:nor/>
                      </m:rPr>
                      <a:rPr kumimoji="0" lang="en-US" sz="2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kumimoji="0" lang="en-US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m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Người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ta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muốn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trồng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hoa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ở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phần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đất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bên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tròn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nội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tiếp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tam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ΔABC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diện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phần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đất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trồng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hoa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7A1BEFF8-2B56-E227-E775-1BDFB25889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888" y="1498056"/>
                <a:ext cx="8787697" cy="1384995"/>
              </a:xfrm>
              <a:prstGeom prst="rect">
                <a:avLst/>
              </a:prstGeom>
              <a:blipFill rotWithShape="1">
                <a:blip r:embed="rId4"/>
                <a:stretch>
                  <a:fillRect l="-1457" t="-4405" r="-1388" b="-114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A85F6B8-713D-B489-7438-E89B168779B6}"/>
                  </a:ext>
                </a:extLst>
              </p:cNvPr>
              <p:cNvSpPr txBox="1"/>
              <p:nvPr/>
            </p:nvSpPr>
            <p:spPr>
              <a:xfrm>
                <a:off x="594360" y="3554656"/>
                <a:ext cx="8951976" cy="32018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Gọi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I</m:t>
                        </m:r>
                        <m:r>
                          <m:rPr>
                            <m:nor/>
                          </m:r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; </m:t>
                        </m:r>
                        <m:r>
                          <m:rPr>
                            <m:nor/>
                          </m:r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r</m:t>
                        </m:r>
                      </m:e>
                    </m:d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tròn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nội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tiếp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tam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đều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ABC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.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Suy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ra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bán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kính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phần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đất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trồng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hoa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là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r</m:t>
                      </m:r>
                      <m:r>
                        <m:rPr>
                          <m:nor/>
                        </m:rP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f>
                        <m:f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18⋅</m:t>
                          </m:r>
                          <m:rad>
                            <m:radPr>
                              <m:degHide m:val="on"/>
                              <m:ctrlP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FFF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m:rPr>
                                  <m:nor/>
                                </m:rP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FFFFF"/>
                                  </a:solidFill>
                                  <a:effectLst/>
                                  <a:uLnTx/>
                                  <a:uFillTx/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e>
                          </m:rad>
                        </m:num>
                        <m:den>
                          <m:r>
                            <m:rPr>
                              <m:nor/>
                            </m:r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6</m:t>
                          </m:r>
                        </m:den>
                      </m:f>
                      <m:r>
                        <m:rPr>
                          <m:nor/>
                        </m:rP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3</m:t>
                      </m:r>
                      <m:rad>
                        <m:radPr>
                          <m:degHide m:val="on"/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r>
                            <m:rPr>
                              <m:nor/>
                            </m:r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e>
                      </m:rad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d>
                        <m:d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kumimoji="0" lang="en-US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m</m:t>
                          </m:r>
                        </m:e>
                      </m:d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Diện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tích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phần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đất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trồng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hoa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đó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: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𝑆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𝜋</m:t>
                    </m:r>
                    <m:sSup>
                      <m:sSupPr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𝑟</m:t>
                        </m:r>
                      </m:e>
                      <m:sup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𝜋</m:t>
                    </m:r>
                    <m:sSup>
                      <m:sSupPr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FFF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FFF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  <m:rad>
                              <m:radPr>
                                <m:degHide m:val="on"/>
                                <m:ctrlP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FFFFFF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FFFFFF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3</m:t>
                                </m:r>
                              </m:e>
                            </m:rad>
                          </m:e>
                        </m:d>
                      </m:e>
                      <m:sup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=27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𝜋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d>
                      <m:dPr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FFF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kumimoji="0" lang="en-US" sz="2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FFF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m</m:t>
                            </m:r>
                          </m:e>
                          <m:sup>
                            <m:r>
                              <a:rPr kumimoji="0" lang="en-US" sz="2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FFF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kumimoji="0" lang="en-US" sz="28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.</a:t>
                </a:r>
                <a:endPara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CA85F6B8-713D-B489-7438-E89B168779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360" y="3554656"/>
                <a:ext cx="8951976" cy="3201839"/>
              </a:xfrm>
              <a:prstGeom prst="rect">
                <a:avLst/>
              </a:prstGeom>
              <a:blipFill rotWithShape="1">
                <a:blip r:embed="rId5"/>
                <a:stretch>
                  <a:fillRect l="-1431" t="-1905" b="-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27A3B2E8-E019-DEE3-A4FE-E2708155277B}"/>
              </a:ext>
            </a:extLst>
          </p:cNvPr>
          <p:cNvSpPr txBox="1"/>
          <p:nvPr/>
        </p:nvSpPr>
        <p:spPr>
          <a:xfrm>
            <a:off x="1458740" y="2877541"/>
            <a:ext cx="62015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Giải: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3" name="Đồng hồ đếm ngược 3 phút" descr="OPL20U25GSXzBJYl68kk8uQGfFKzs7yb1M4KJWUiLk6ZEvGF+qCIPSnY57AbBFCvTW2023.18.48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:a16="http://schemas.microsoft.com/office/drawing/2014/main" id="{C7C7F8B4-9FAA-4151-86C6-160C9C1AEAB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36343" y="2798557"/>
            <a:ext cx="1143000" cy="642938"/>
          </a:xfrm>
          <a:prstGeom prst="rect">
            <a:avLst/>
          </a:prstGeom>
        </p:spPr>
      </p:pic>
      <p:pic>
        <p:nvPicPr>
          <p:cNvPr id="4" name="Picture 3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2A3E607-8B8F-A323-8CE3-77935F082EA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6978" y="1054127"/>
            <a:ext cx="1561730" cy="1561730"/>
          </a:xfrm>
          <a:prstGeom prst="rect">
            <a:avLst/>
          </a:prstGeom>
        </p:spPr>
      </p:pic>
      <p:sp>
        <p:nvSpPr>
          <p:cNvPr id="10" name="Title 1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F630866-40FC-4597-A06D-DF5D682A7039}"/>
              </a:ext>
            </a:extLst>
          </p:cNvPr>
          <p:cNvSpPr txBox="1">
            <a:spLocks/>
          </p:cNvSpPr>
          <p:nvPr/>
        </p:nvSpPr>
        <p:spPr>
          <a:xfrm>
            <a:off x="1615362" y="35526"/>
            <a:ext cx="8820981" cy="1277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1200"/>
              </a:spcBef>
              <a:spcAft>
                <a:spcPts val="1800"/>
              </a:spcAft>
            </a:pP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1. ĐƯỜNG TRÒN NGOẠI TIẾP </a:t>
            </a:r>
            <a:r>
              <a:rPr lang="en-US" sz="30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TAM GIÁC VÀ ĐƯỜNG </a:t>
            </a: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 NỘI TIẾP TAM GIÁC(</a:t>
            </a:r>
            <a:r>
              <a:rPr lang="en-US" sz="3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5533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8ACB5EE-A090-077A-3735-B1A142BA828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65241" b="27407"/>
          <a:stretch/>
        </p:blipFill>
        <p:spPr>
          <a:xfrm rot="5400000" flipH="1">
            <a:off x="6389386" y="-813572"/>
            <a:ext cx="5690177" cy="7769459"/>
          </a:xfrm>
          <a:custGeom>
            <a:avLst/>
            <a:gdLst>
              <a:gd name="connsiteX0" fmla="*/ 0 w 10489406"/>
              <a:gd name="connsiteY0" fmla="*/ 0 h 4924926"/>
              <a:gd name="connsiteX1" fmla="*/ 10489406 w 10489406"/>
              <a:gd name="connsiteY1" fmla="*/ 0 h 4924926"/>
              <a:gd name="connsiteX2" fmla="*/ 10489406 w 10489406"/>
              <a:gd name="connsiteY2" fmla="*/ 4924926 h 4924926"/>
              <a:gd name="connsiteX3" fmla="*/ 3121009 w 10489406"/>
              <a:gd name="connsiteY3" fmla="*/ 4924926 h 4924926"/>
              <a:gd name="connsiteX4" fmla="*/ 3140441 w 10489406"/>
              <a:gd name="connsiteY4" fmla="*/ 4862327 h 4924926"/>
              <a:gd name="connsiteX5" fmla="*/ 3155759 w 10489406"/>
              <a:gd name="connsiteY5" fmla="*/ 4710374 h 4924926"/>
              <a:gd name="connsiteX6" fmla="*/ 2401780 w 10489406"/>
              <a:gd name="connsiteY6" fmla="*/ 3956395 h 4924926"/>
              <a:gd name="connsiteX7" fmla="*/ 1647801 w 10489406"/>
              <a:gd name="connsiteY7" fmla="*/ 4710374 h 4924926"/>
              <a:gd name="connsiteX8" fmla="*/ 1663119 w 10489406"/>
              <a:gd name="connsiteY8" fmla="*/ 4862327 h 4924926"/>
              <a:gd name="connsiteX9" fmla="*/ 1682551 w 10489406"/>
              <a:gd name="connsiteY9" fmla="*/ 4924926 h 4924926"/>
              <a:gd name="connsiteX10" fmla="*/ 0 w 10489406"/>
              <a:gd name="connsiteY10" fmla="*/ 4924926 h 4924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89406" h="4924926">
                <a:moveTo>
                  <a:pt x="0" y="0"/>
                </a:moveTo>
                <a:lnTo>
                  <a:pt x="10489406" y="0"/>
                </a:lnTo>
                <a:lnTo>
                  <a:pt x="10489406" y="4924926"/>
                </a:lnTo>
                <a:lnTo>
                  <a:pt x="3121009" y="4924926"/>
                </a:lnTo>
                <a:lnTo>
                  <a:pt x="3140441" y="4862327"/>
                </a:lnTo>
                <a:cubicBezTo>
                  <a:pt x="3150485" y="4813245"/>
                  <a:pt x="3155759" y="4762426"/>
                  <a:pt x="3155759" y="4710374"/>
                </a:cubicBezTo>
                <a:cubicBezTo>
                  <a:pt x="3155759" y="4293963"/>
                  <a:pt x="2818191" y="3956395"/>
                  <a:pt x="2401780" y="3956395"/>
                </a:cubicBezTo>
                <a:cubicBezTo>
                  <a:pt x="1985369" y="3956395"/>
                  <a:pt x="1647801" y="4293963"/>
                  <a:pt x="1647801" y="4710374"/>
                </a:cubicBezTo>
                <a:cubicBezTo>
                  <a:pt x="1647801" y="4762426"/>
                  <a:pt x="1653076" y="4813245"/>
                  <a:pt x="1663119" y="4862327"/>
                </a:cubicBezTo>
                <a:lnTo>
                  <a:pt x="1682551" y="4924926"/>
                </a:lnTo>
                <a:lnTo>
                  <a:pt x="0" y="4924926"/>
                </a:lnTo>
                <a:close/>
              </a:path>
            </a:pathLst>
          </a:custGeom>
          <a:effectLst>
            <a:outerShdw blurRad="254000" dist="38100" dir="8100000" algn="tr" rotWithShape="0">
              <a:prstClr val="black">
                <a:alpha val="30000"/>
              </a:prstClr>
            </a:outerShdw>
          </a:effectLst>
        </p:spPr>
      </p:pic>
      <p:sp>
        <p:nvSpPr>
          <p:cNvPr id="4" name="Rectangle: Rounded Corners 3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0AE8C0B-F0B3-F38F-9134-38AB8564D00A}"/>
              </a:ext>
            </a:extLst>
          </p:cNvPr>
          <p:cNvSpPr/>
          <p:nvPr/>
        </p:nvSpPr>
        <p:spPr>
          <a:xfrm>
            <a:off x="145394" y="2682169"/>
            <a:ext cx="5569605" cy="918073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467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HƯỚNG </a:t>
            </a:r>
            <a:r>
              <a:rPr kumimoji="0" lang="en-US" sz="3467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DẪN VỀ NHÀ</a:t>
            </a:r>
            <a:endParaRPr kumimoji="0" lang="en-US" sz="3467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" name="TextBox 4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93BB5D9-B701-B99A-B334-6D8023462F41}"/>
              </a:ext>
            </a:extLst>
          </p:cNvPr>
          <p:cNvSpPr txBox="1"/>
          <p:nvPr/>
        </p:nvSpPr>
        <p:spPr>
          <a:xfrm>
            <a:off x="258237" y="3716794"/>
            <a:ext cx="7769459" cy="34027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Ôn lại kiến thức về đường tròn ngoại tiếp, nội tiếp tam giác.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Tìm hiểu bài 2: Tứ giác nội tiếp.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BTVN: Bài tập 4,5 (SGK/74); Bài ….. (SBT/….)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Nghiên cứu phần Đường tròn bàng tiếp tam giác (Tìm tòi – mở rộng/SGK-74).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Yu Mincho" panose="020B0400000000000000" pitchFamily="18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858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999A4E5-A243-DFE6-12E4-A3A0B1068507}"/>
              </a:ext>
            </a:extLst>
          </p:cNvPr>
          <p:cNvCxnSpPr>
            <a:cxnSpLocks/>
            <a:endCxn id="29" idx="3"/>
          </p:cNvCxnSpPr>
          <p:nvPr/>
        </p:nvCxnSpPr>
        <p:spPr>
          <a:xfrm flipV="1">
            <a:off x="6096000" y="3145481"/>
            <a:ext cx="5225589" cy="84140"/>
          </a:xfrm>
          <a:prstGeom prst="line">
            <a:avLst/>
          </a:prstGeom>
          <a:ln w="412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55ACC63-ED4D-E9EA-055F-7350F4D3DAC3}"/>
              </a:ext>
            </a:extLst>
          </p:cNvPr>
          <p:cNvCxnSpPr>
            <a:cxnSpLocks/>
          </p:cNvCxnSpPr>
          <p:nvPr/>
        </p:nvCxnSpPr>
        <p:spPr>
          <a:xfrm>
            <a:off x="1643271" y="2160397"/>
            <a:ext cx="4429048" cy="0"/>
          </a:xfrm>
          <a:prstGeom prst="line">
            <a:avLst/>
          </a:prstGeom>
          <a:ln w="412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2A7B395-02D6-D52D-5BE4-52664FE113B5}"/>
              </a:ext>
            </a:extLst>
          </p:cNvPr>
          <p:cNvCxnSpPr>
            <a:cxnSpLocks/>
          </p:cNvCxnSpPr>
          <p:nvPr/>
        </p:nvCxnSpPr>
        <p:spPr>
          <a:xfrm>
            <a:off x="1948070" y="4630775"/>
            <a:ext cx="4111476" cy="0"/>
          </a:xfrm>
          <a:prstGeom prst="line">
            <a:avLst/>
          </a:prstGeom>
          <a:ln w="412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CBA85D5-8ABA-5858-AE75-D5F13868CB9A}"/>
              </a:ext>
            </a:extLst>
          </p:cNvPr>
          <p:cNvSpPr/>
          <p:nvPr/>
        </p:nvSpPr>
        <p:spPr>
          <a:xfrm>
            <a:off x="6011536" y="1116688"/>
            <a:ext cx="195432" cy="1954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80EFB2E-33A0-E7A3-E43E-8FB31706D493}"/>
              </a:ext>
            </a:extLst>
          </p:cNvPr>
          <p:cNvGrpSpPr/>
          <p:nvPr/>
        </p:nvGrpSpPr>
        <p:grpSpPr>
          <a:xfrm>
            <a:off x="5896108" y="1987014"/>
            <a:ext cx="399784" cy="399784"/>
            <a:chOff x="5896108" y="4064132"/>
            <a:chExt cx="399784" cy="399784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32F8ECA9-BC52-E60F-E96A-B44B1120C0F1}"/>
                </a:ext>
              </a:extLst>
            </p:cNvPr>
            <p:cNvSpPr/>
            <p:nvPr/>
          </p:nvSpPr>
          <p:spPr>
            <a:xfrm>
              <a:off x="5896108" y="4064132"/>
              <a:ext cx="399784" cy="399784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1E6EC3D8-4064-59B1-AB97-906A3B9749FE}"/>
                </a:ext>
              </a:extLst>
            </p:cNvPr>
            <p:cNvSpPr/>
            <p:nvPr/>
          </p:nvSpPr>
          <p:spPr>
            <a:xfrm>
              <a:off x="5961830" y="4129854"/>
              <a:ext cx="268340" cy="26834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380733C-1240-691D-A03A-1587D8850BC5}"/>
              </a:ext>
            </a:extLst>
          </p:cNvPr>
          <p:cNvGrpSpPr/>
          <p:nvPr/>
        </p:nvGrpSpPr>
        <p:grpSpPr>
          <a:xfrm>
            <a:off x="5896108" y="3029728"/>
            <a:ext cx="399784" cy="399784"/>
            <a:chOff x="5896108" y="5817086"/>
            <a:chExt cx="399784" cy="399784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4EA8C85F-CEED-E5BF-DD93-C9102284D9AD}"/>
                </a:ext>
              </a:extLst>
            </p:cNvPr>
            <p:cNvSpPr/>
            <p:nvPr/>
          </p:nvSpPr>
          <p:spPr>
            <a:xfrm>
              <a:off x="5896108" y="5817086"/>
              <a:ext cx="399784" cy="399784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854EA1BB-9D98-23F5-AFB5-643BA51CF008}"/>
                </a:ext>
              </a:extLst>
            </p:cNvPr>
            <p:cNvSpPr/>
            <p:nvPr/>
          </p:nvSpPr>
          <p:spPr>
            <a:xfrm>
              <a:off x="5961830" y="5882808"/>
              <a:ext cx="268340" cy="26834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TextBox 20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C1360ED-4632-BEFA-4A48-B77224BAB924}"/>
              </a:ext>
            </a:extLst>
          </p:cNvPr>
          <p:cNvSpPr txBox="1"/>
          <p:nvPr/>
        </p:nvSpPr>
        <p:spPr>
          <a:xfrm>
            <a:off x="4929208" y="1415241"/>
            <a:ext cx="11887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rgbClr val="FFFF00"/>
                </a:solidFill>
                <a:latin typeface="Agency FB" panose="020B0503020202020204" pitchFamily="34" charset="0"/>
              </a:rPr>
              <a:t>01</a:t>
            </a:r>
            <a:endParaRPr lang="en-US" sz="4400" b="1" dirty="0">
              <a:solidFill>
                <a:srgbClr val="FFFF00"/>
              </a:solidFill>
              <a:latin typeface="Agency FB" panose="020B0503020202020204" pitchFamily="34" charset="0"/>
            </a:endParaRPr>
          </a:p>
        </p:txBody>
      </p:sp>
      <p:sp>
        <p:nvSpPr>
          <p:cNvPr id="22" name="TextBox 21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146AC5B-9FF7-9652-C60D-2224CF1A734B}"/>
              </a:ext>
            </a:extLst>
          </p:cNvPr>
          <p:cNvSpPr txBox="1"/>
          <p:nvPr/>
        </p:nvSpPr>
        <p:spPr>
          <a:xfrm>
            <a:off x="4984845" y="3811980"/>
            <a:ext cx="11887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rgbClr val="FFFF00"/>
                </a:solidFill>
                <a:latin typeface="Agency FB" panose="020B0503020202020204" pitchFamily="34" charset="0"/>
              </a:rPr>
              <a:t>03</a:t>
            </a:r>
            <a:endParaRPr lang="en-US" sz="4400" b="1" dirty="0">
              <a:solidFill>
                <a:srgbClr val="FFFF00"/>
              </a:solidFill>
              <a:latin typeface="Agency FB" panose="020B0503020202020204" pitchFamily="34" charset="0"/>
            </a:endParaRPr>
          </a:p>
        </p:txBody>
      </p:sp>
      <p:sp>
        <p:nvSpPr>
          <p:cNvPr id="23" name="TextBox 22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7DC6385-D9BA-36A7-4325-F97E5AA57045}"/>
              </a:ext>
            </a:extLst>
          </p:cNvPr>
          <p:cNvSpPr txBox="1"/>
          <p:nvPr/>
        </p:nvSpPr>
        <p:spPr>
          <a:xfrm>
            <a:off x="6144859" y="2462431"/>
            <a:ext cx="11887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rgbClr val="FFFF00"/>
                </a:solidFill>
                <a:latin typeface="Agency FB" panose="020B0503020202020204" pitchFamily="34" charset="0"/>
              </a:rPr>
              <a:t>02</a:t>
            </a:r>
            <a:endParaRPr lang="en-US" sz="4400" b="1" dirty="0">
              <a:solidFill>
                <a:srgbClr val="FFFF00"/>
              </a:solidFill>
              <a:latin typeface="Agency FB" panose="020B0503020202020204" pitchFamily="34" charset="0"/>
            </a:endParaRPr>
          </a:p>
        </p:txBody>
      </p:sp>
      <p:sp>
        <p:nvSpPr>
          <p:cNvPr id="24" name="TextBox 23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CC3F27E-2B9E-506A-A052-C31AE7789F15}"/>
              </a:ext>
            </a:extLst>
          </p:cNvPr>
          <p:cNvSpPr txBox="1"/>
          <p:nvPr/>
        </p:nvSpPr>
        <p:spPr>
          <a:xfrm>
            <a:off x="2952498" y="1606399"/>
            <a:ext cx="14932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3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 đầu</a:t>
            </a:r>
            <a:endParaRPr lang="en-US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1336282-F778-62CF-7A6D-4E41AF3BF946}"/>
              </a:ext>
            </a:extLst>
          </p:cNvPr>
          <p:cNvSpPr txBox="1"/>
          <p:nvPr/>
        </p:nvSpPr>
        <p:spPr>
          <a:xfrm>
            <a:off x="3366778" y="3895612"/>
            <a:ext cx="19671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en-US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2A86135-4389-B6B3-D45C-C792018BFB88}"/>
              </a:ext>
            </a:extLst>
          </p:cNvPr>
          <p:cNvGrpSpPr/>
          <p:nvPr/>
        </p:nvGrpSpPr>
        <p:grpSpPr>
          <a:xfrm>
            <a:off x="5896587" y="4430883"/>
            <a:ext cx="399784" cy="399784"/>
            <a:chOff x="5896108" y="4064132"/>
            <a:chExt cx="399784" cy="399784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389222DE-B8FA-0905-99C7-3B138A4F5135}"/>
                </a:ext>
              </a:extLst>
            </p:cNvPr>
            <p:cNvSpPr/>
            <p:nvPr/>
          </p:nvSpPr>
          <p:spPr>
            <a:xfrm>
              <a:off x="5896108" y="4064132"/>
              <a:ext cx="399784" cy="399784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DA774FAB-7DC0-30BF-8874-EF77D2A43BA8}"/>
                </a:ext>
              </a:extLst>
            </p:cNvPr>
            <p:cNvSpPr/>
            <p:nvPr/>
          </p:nvSpPr>
          <p:spPr>
            <a:xfrm>
              <a:off x="5961830" y="4129854"/>
              <a:ext cx="268340" cy="26834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3A2C01F8-8AE2-B236-27A2-6D1FCD8557F9}"/>
              </a:ext>
            </a:extLst>
          </p:cNvPr>
          <p:cNvSpPr/>
          <p:nvPr/>
        </p:nvSpPr>
        <p:spPr>
          <a:xfrm>
            <a:off x="6992252" y="2637649"/>
            <a:ext cx="432933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3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B24E04F-D5D6-70D6-45AE-D1CFCFBE8867}"/>
              </a:ext>
            </a:extLst>
          </p:cNvPr>
          <p:cNvCxnSpPr>
            <a:cxnSpLocks/>
          </p:cNvCxnSpPr>
          <p:nvPr/>
        </p:nvCxnSpPr>
        <p:spPr>
          <a:xfrm>
            <a:off x="6096000" y="1206641"/>
            <a:ext cx="0" cy="5611602"/>
          </a:xfrm>
          <a:prstGeom prst="line">
            <a:avLst/>
          </a:prstGeom>
          <a:ln w="444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F8053C84-2CAE-9092-30C3-4BB0D1E5F081}"/>
              </a:ext>
            </a:extLst>
          </p:cNvPr>
          <p:cNvCxnSpPr>
            <a:cxnSpLocks/>
          </p:cNvCxnSpPr>
          <p:nvPr/>
        </p:nvCxnSpPr>
        <p:spPr>
          <a:xfrm flipV="1">
            <a:off x="6089376" y="5910352"/>
            <a:ext cx="4114799" cy="29342"/>
          </a:xfrm>
          <a:prstGeom prst="line">
            <a:avLst/>
          </a:prstGeom>
          <a:ln w="412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EE7CF08-FF75-738C-2C7D-C87DD8EABD30}"/>
              </a:ext>
            </a:extLst>
          </p:cNvPr>
          <p:cNvGrpSpPr/>
          <p:nvPr/>
        </p:nvGrpSpPr>
        <p:grpSpPr>
          <a:xfrm>
            <a:off x="5889484" y="5739802"/>
            <a:ext cx="399784" cy="399784"/>
            <a:chOff x="5896108" y="5817086"/>
            <a:chExt cx="399784" cy="399784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9D7CC4CF-A45E-F986-37B2-414660A8B53C}"/>
                </a:ext>
              </a:extLst>
            </p:cNvPr>
            <p:cNvSpPr/>
            <p:nvPr/>
          </p:nvSpPr>
          <p:spPr>
            <a:xfrm>
              <a:off x="5896108" y="5817086"/>
              <a:ext cx="399784" cy="399784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F5A7E1C4-34C4-80F7-D8BC-6D4419381991}"/>
                </a:ext>
              </a:extLst>
            </p:cNvPr>
            <p:cNvSpPr/>
            <p:nvPr/>
          </p:nvSpPr>
          <p:spPr>
            <a:xfrm>
              <a:off x="5961830" y="5882808"/>
              <a:ext cx="268340" cy="26834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C0555476-C589-E22F-6BD1-65FFE32E3C2C}"/>
              </a:ext>
            </a:extLst>
          </p:cNvPr>
          <p:cNvSpPr txBox="1"/>
          <p:nvPr/>
        </p:nvSpPr>
        <p:spPr>
          <a:xfrm>
            <a:off x="6138235" y="5172505"/>
            <a:ext cx="11887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>
                <a:solidFill>
                  <a:srgbClr val="FFFF00"/>
                </a:solidFill>
                <a:latin typeface="Agency FB" panose="020B0503020202020204" pitchFamily="34" charset="0"/>
              </a:rPr>
              <a:t>0</a:t>
            </a:r>
            <a:r>
              <a:rPr lang="en-US" sz="4400" b="1">
                <a:solidFill>
                  <a:srgbClr val="FFFF00"/>
                </a:solidFill>
                <a:latin typeface="Agency FB" panose="020B0503020202020204" pitchFamily="34" charset="0"/>
              </a:rPr>
              <a:t>4</a:t>
            </a:r>
            <a:endParaRPr lang="en-US" sz="4400" b="1" dirty="0">
              <a:solidFill>
                <a:srgbClr val="FFFF00"/>
              </a:solidFill>
              <a:latin typeface="Agency FB" panose="020B0503020202020204" pitchFamily="34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79320571-B8DF-5096-444D-94A0460A13EF}"/>
              </a:ext>
            </a:extLst>
          </p:cNvPr>
          <p:cNvSpPr/>
          <p:nvPr/>
        </p:nvSpPr>
        <p:spPr>
          <a:xfrm>
            <a:off x="7052074" y="5325577"/>
            <a:ext cx="20521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en-US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901537D5-D607-073A-BEBF-6FADD0F1603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66548519"/>
              </p:ext>
            </p:extLst>
          </p:nvPr>
        </p:nvGraphicFramePr>
        <p:xfrm>
          <a:off x="4394200" y="2362200"/>
          <a:ext cx="914400" cy="233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Equation" r:id="rId3" imgW="914400" imgH="233280" progId="Equation.DSMT4">
                  <p:embed/>
                </p:oleObj>
              </mc:Choice>
              <mc:Fallback>
                <p:oleObj name="Equation" r:id="rId3" imgW="914400" imgH="2332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394200" y="2362200"/>
                        <a:ext cx="914400" cy="2333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itle 1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28C440B-A72E-38D5-2087-7A5DC4BCAD84}"/>
              </a:ext>
            </a:extLst>
          </p:cNvPr>
          <p:cNvSpPr txBox="1">
            <a:spLocks/>
          </p:cNvSpPr>
          <p:nvPr/>
        </p:nvSpPr>
        <p:spPr>
          <a:xfrm>
            <a:off x="85629" y="0"/>
            <a:ext cx="12192000" cy="563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1800"/>
              </a:spcAft>
            </a:pPr>
            <a:r>
              <a:rPr lang="en-US" sz="2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1. ĐƯỜNG TRÒN NGOẠI TIẾP VÀ ĐƯỜNG TRÒN NỘI TIẾP </a:t>
            </a:r>
            <a:r>
              <a:rPr lang="en-US" sz="32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(Tiết 3)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54472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  <p:bldP spid="25" grpId="0"/>
      <p:bldP spid="29" grpId="0"/>
      <p:bldP spid="39" grpId="0"/>
      <p:bldP spid="4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1905000" y="838200"/>
            <a:ext cx="4191000" cy="41148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 ĐỘNG</a:t>
            </a:r>
          </a:p>
        </p:txBody>
      </p:sp>
      <p:sp>
        <p:nvSpPr>
          <p:cNvPr id="11" name="TextBox 10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6124354" y="2484509"/>
            <a:ext cx="2308447" cy="83099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Mở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đầu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Hình ảnh 5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4143E7E-651B-40FB-A4A2-3F088BFE4B6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11" t="12222" r="20015" b="20370"/>
          <a:stretch/>
        </p:blipFill>
        <p:spPr>
          <a:xfrm>
            <a:off x="7035801" y="3511716"/>
            <a:ext cx="3073399" cy="297531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3793954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2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olorful fabrics digitally printed by Spoonflower - custom horizontal  rainbow pastel stripes in 2020 | Pastel rainbow, Rainbow aesthetic, Pastel  designs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680" y="0"/>
            <a:ext cx="1225107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674654" y="-4062942"/>
            <a:ext cx="2727408" cy="11469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AutoShape 51"/>
          <p:cNvSpPr>
            <a:spLocks noChangeArrowheads="1"/>
          </p:cNvSpPr>
          <p:nvPr/>
        </p:nvSpPr>
        <p:spPr bwMode="auto">
          <a:xfrm>
            <a:off x="3657600" y="3343200"/>
            <a:ext cx="5156200" cy="1484657"/>
          </a:xfrm>
          <a:prstGeom prst="roundRect">
            <a:avLst>
              <a:gd name="adj" fmla="val 16667"/>
            </a:avLst>
          </a:prstGeom>
          <a:solidFill>
            <a:schemeClr val="accent1">
              <a:lumMod val="20000"/>
              <a:lumOff val="80000"/>
            </a:schemeClr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0" algn="ctr">
              <a:spcBef>
                <a:spcPct val="0"/>
              </a:spcBef>
              <a:buNone/>
            </a:pPr>
            <a:r>
              <a:rPr lang="en-US" altLang="en-US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</a:t>
            </a:r>
            <a:r>
              <a:rPr lang="vi-VN" altLang="en-US" dirty="0">
                <a:solidFill>
                  <a:srgbClr val="C00000"/>
                </a:solidFill>
                <a:latin typeface="+mj-lt"/>
              </a:rPr>
              <a:t>iao điểm ba đường trung </a:t>
            </a:r>
            <a:endParaRPr lang="en-US" altLang="en-US" dirty="0">
              <a:solidFill>
                <a:srgbClr val="C00000"/>
              </a:solidFill>
              <a:latin typeface="+mj-lt"/>
            </a:endParaRPr>
          </a:p>
          <a:p>
            <a:pPr lvl="0" algn="ctr">
              <a:spcBef>
                <a:spcPct val="0"/>
              </a:spcBef>
              <a:buNone/>
            </a:pPr>
            <a:r>
              <a:rPr lang="vi-VN" altLang="en-US" dirty="0">
                <a:solidFill>
                  <a:srgbClr val="C00000"/>
                </a:solidFill>
                <a:latin typeface="+mj-lt"/>
              </a:rPr>
              <a:t>trực của tam giác.</a:t>
            </a:r>
            <a:endParaRPr kumimoji="0" lang="en-US" altLang="en-US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940581" y="1214694"/>
            <a:ext cx="858279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vi-VN" sz="4000" dirty="0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Tâm đường tròn ngoại tiếp tam giác là…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4062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olorful fabrics digitally printed by Spoonflower - custom horizontal  rainbow pastel stripes in 2020 | Pastel rainbow, Rainbow aesthetic, Pastel  designs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680" y="0"/>
            <a:ext cx="1222567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674654" y="-4062942"/>
            <a:ext cx="2727408" cy="11469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AutoShape 51"/>
          <p:cNvSpPr>
            <a:spLocks noChangeArrowheads="1"/>
          </p:cNvSpPr>
          <p:nvPr/>
        </p:nvSpPr>
        <p:spPr bwMode="auto">
          <a:xfrm>
            <a:off x="3383268" y="3352085"/>
            <a:ext cx="5358104" cy="1602057"/>
          </a:xfrm>
          <a:prstGeom prst="roundRect">
            <a:avLst>
              <a:gd name="adj" fmla="val 16667"/>
            </a:avLst>
          </a:prstGeom>
          <a:solidFill>
            <a:schemeClr val="accent1">
              <a:lumMod val="20000"/>
              <a:lumOff val="80000"/>
            </a:schemeClr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0" algn="ctr">
              <a:spcBef>
                <a:spcPct val="0"/>
              </a:spcBef>
              <a:buNone/>
            </a:pPr>
            <a:r>
              <a:rPr lang="en-US" altLang="en-US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</a:t>
            </a:r>
            <a:r>
              <a:rPr lang="vi-VN" altLang="en-US" dirty="0">
                <a:solidFill>
                  <a:srgbClr val="C00000"/>
                </a:solidFill>
                <a:latin typeface="+mj-lt"/>
              </a:rPr>
              <a:t>ao điểm của ba đường</a:t>
            </a:r>
            <a:endParaRPr lang="en-US" altLang="en-US" dirty="0">
              <a:solidFill>
                <a:srgbClr val="C00000"/>
              </a:solidFill>
              <a:latin typeface="+mj-lt"/>
            </a:endParaRPr>
          </a:p>
          <a:p>
            <a:pPr lvl="0" algn="ctr">
              <a:spcBef>
                <a:spcPct val="0"/>
              </a:spcBef>
              <a:buNone/>
            </a:pPr>
            <a:r>
              <a:rPr lang="vi-VN" altLang="en-US" dirty="0">
                <a:solidFill>
                  <a:srgbClr val="C00000"/>
                </a:solidFill>
                <a:latin typeface="+mj-lt"/>
              </a:rPr>
              <a:t>phân giác trong tam giác.</a:t>
            </a:r>
            <a:endParaRPr kumimoji="0" lang="en-US" altLang="en-US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182649" y="1308659"/>
            <a:ext cx="80986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vi-VN" sz="4000" dirty="0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Tâm đường tròn nội tiếp tam giác là…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9881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olorful fabrics digitally printed by Spoonflower - custom horizontal  rainbow pastel stripes in 2020 | Pastel rainbow, Rainbow aesthetic, Pastel  designs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680" y="0"/>
            <a:ext cx="1222567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950262" y="-4110096"/>
            <a:ext cx="4257795" cy="121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AutoShape 51"/>
          <p:cNvSpPr>
            <a:spLocks noChangeArrowheads="1"/>
          </p:cNvSpPr>
          <p:nvPr/>
        </p:nvSpPr>
        <p:spPr bwMode="auto">
          <a:xfrm>
            <a:off x="3665332" y="4207224"/>
            <a:ext cx="5133362" cy="1087234"/>
          </a:xfrm>
          <a:prstGeom prst="roundRect">
            <a:avLst>
              <a:gd name="adj" fmla="val 16667"/>
            </a:avLst>
          </a:prstGeom>
          <a:solidFill>
            <a:schemeClr val="accent1">
              <a:lumMod val="20000"/>
              <a:lumOff val="80000"/>
            </a:schemeClr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kumimoji="0" lang="en-US" altLang="en-US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74653" y="135740"/>
            <a:ext cx="111948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600" dirty="0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Trong các hình đã cho, đâu là hình ảnh của đường tròn </a:t>
            </a:r>
            <a:r>
              <a:rPr lang="vi-VN" sz="3600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ngoại tiếp</a:t>
            </a:r>
            <a:r>
              <a:rPr lang="en-US" sz="3600" dirty="0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vi-VN" sz="3600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tam </a:t>
            </a:r>
            <a:r>
              <a:rPr lang="vi-VN" sz="3600" dirty="0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giác?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lt"/>
              <a:cs typeface="Arial" panose="020B0604020202020204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5648F62-BDC5-4720-8208-3415F9F1BF25}"/>
              </a:ext>
            </a:extLst>
          </p:cNvPr>
          <p:cNvGrpSpPr/>
          <p:nvPr/>
        </p:nvGrpSpPr>
        <p:grpSpPr>
          <a:xfrm>
            <a:off x="1555543" y="933299"/>
            <a:ext cx="9015984" cy="2891790"/>
            <a:chOff x="1397000" y="1026160"/>
            <a:chExt cx="9015984" cy="2891790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7762F30-D3CE-4D1D-8214-9E66DA41345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594860" y="1169416"/>
              <a:ext cx="3002280" cy="2715768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B5A5A43B-8913-4C2D-8AD7-24F4F8E5C7A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078216" y="1026160"/>
              <a:ext cx="2334768" cy="2859024"/>
            </a:xfrm>
            <a:prstGeom prst="rect">
              <a:avLst/>
            </a:prstGeom>
          </p:spPr>
        </p:pic>
        <p:grpSp>
          <p:nvGrpSpPr>
            <p:cNvPr id="20" name="Group 4">
              <a:extLst>
                <a:ext uri="{FF2B5EF4-FFF2-40B4-BE49-F238E27FC236}">
                  <a16:creationId xmlns:a16="http://schemas.microsoft.com/office/drawing/2014/main" id="{647F10E8-B89B-4551-8D54-5743A00047EB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397000" y="1136650"/>
              <a:ext cx="2286000" cy="2781300"/>
              <a:chOff x="880" y="716"/>
              <a:chExt cx="1440" cy="1752"/>
            </a:xfrm>
          </p:grpSpPr>
          <p:sp>
            <p:nvSpPr>
              <p:cNvPr id="21" name="AutoShape 3">
                <a:extLst>
                  <a:ext uri="{FF2B5EF4-FFF2-40B4-BE49-F238E27FC236}">
                    <a16:creationId xmlns:a16="http://schemas.microsoft.com/office/drawing/2014/main" id="{9EB5A7A1-75AE-4B8A-841B-D7B2BD81AD6D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880" y="716"/>
                <a:ext cx="1440" cy="17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" name="Oval 5">
                <a:extLst>
                  <a:ext uri="{FF2B5EF4-FFF2-40B4-BE49-F238E27FC236}">
                    <a16:creationId xmlns:a16="http://schemas.microsoft.com/office/drawing/2014/main" id="{0D073C97-7D32-4962-BC9E-0E29FC55CA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7" y="869"/>
                <a:ext cx="1242" cy="1242"/>
              </a:xfrm>
              <a:prstGeom prst="ellipse">
                <a:avLst/>
              </a:prstGeom>
              <a:noFill/>
              <a:ln w="28575" cap="flat">
                <a:solidFill>
                  <a:srgbClr val="008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" name="Line 6">
                <a:extLst>
                  <a:ext uri="{FF2B5EF4-FFF2-40B4-BE49-F238E27FC236}">
                    <a16:creationId xmlns:a16="http://schemas.microsoft.com/office/drawing/2014/main" id="{E85C7AC8-F675-4BF3-B7B7-BE046643FE1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066" y="993"/>
                <a:ext cx="151" cy="833"/>
              </a:xfrm>
              <a:prstGeom prst="line">
                <a:avLst/>
              </a:prstGeom>
              <a:noFill/>
              <a:ln w="28575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" name="Line 7">
                <a:extLst>
                  <a:ext uri="{FF2B5EF4-FFF2-40B4-BE49-F238E27FC236}">
                    <a16:creationId xmlns:a16="http://schemas.microsoft.com/office/drawing/2014/main" id="{CBE09E27-536F-4A5C-8A41-B5A9EF9B112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1217" y="993"/>
                <a:ext cx="890" cy="838"/>
              </a:xfrm>
              <a:prstGeom prst="line">
                <a:avLst/>
              </a:prstGeom>
              <a:noFill/>
              <a:ln w="28575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" name="Line 8">
                <a:extLst>
                  <a:ext uri="{FF2B5EF4-FFF2-40B4-BE49-F238E27FC236}">
                    <a16:creationId xmlns:a16="http://schemas.microsoft.com/office/drawing/2014/main" id="{86FECB1D-D5D8-42E8-BC85-8B4EA7CA156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66" y="1826"/>
                <a:ext cx="1041" cy="5"/>
              </a:xfrm>
              <a:prstGeom prst="line">
                <a:avLst/>
              </a:prstGeom>
              <a:noFill/>
              <a:ln w="28575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" name="Rectangle 9">
                <a:extLst>
                  <a:ext uri="{FF2B5EF4-FFF2-40B4-BE49-F238E27FC236}">
                    <a16:creationId xmlns:a16="http://schemas.microsoft.com/office/drawing/2014/main" id="{0621037F-F9FC-4927-978F-455943CA8C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93" y="2205"/>
                <a:ext cx="562" cy="2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21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</a:rPr>
                  <a:t>Hình 1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grpSp>
            <p:nvGrpSpPr>
              <p:cNvPr id="27" name="Group 12">
                <a:extLst>
                  <a:ext uri="{FF2B5EF4-FFF2-40B4-BE49-F238E27FC236}">
                    <a16:creationId xmlns:a16="http://schemas.microsoft.com/office/drawing/2014/main" id="{A0D49B7B-7786-472F-9F2E-5E025CAD86B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564" y="1466"/>
                <a:ext cx="48" cy="48"/>
                <a:chOff x="1564" y="1466"/>
                <a:chExt cx="48" cy="48"/>
              </a:xfrm>
            </p:grpSpPr>
            <p:sp>
              <p:nvSpPr>
                <p:cNvPr id="40" name="Oval 10">
                  <a:extLst>
                    <a:ext uri="{FF2B5EF4-FFF2-40B4-BE49-F238E27FC236}">
                      <a16:creationId xmlns:a16="http://schemas.microsoft.com/office/drawing/2014/main" id="{1CCEA462-F6C3-4974-A9E2-690A8A362BB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64" y="1466"/>
                  <a:ext cx="48" cy="48"/>
                </a:xfrm>
                <a:prstGeom prst="ellipse">
                  <a:avLst/>
                </a:pr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1" name="Oval 11">
                  <a:extLst>
                    <a:ext uri="{FF2B5EF4-FFF2-40B4-BE49-F238E27FC236}">
                      <a16:creationId xmlns:a16="http://schemas.microsoft.com/office/drawing/2014/main" id="{FADF2B99-51DC-46A8-9C6B-CE9F7CAFB59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64" y="1466"/>
                  <a:ext cx="48" cy="48"/>
                </a:xfrm>
                <a:prstGeom prst="ellipse">
                  <a:avLst/>
                </a:prstGeom>
                <a:noFill/>
                <a:ln w="12700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6796E036-535B-4442-900A-F6F71AC5F55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41" y="1802"/>
                <a:ext cx="181" cy="272"/>
                <a:chOff x="941" y="1802"/>
                <a:chExt cx="181" cy="272"/>
              </a:xfrm>
            </p:grpSpPr>
            <p:sp>
              <p:nvSpPr>
                <p:cNvPr id="37" name="Oval 13">
                  <a:extLst>
                    <a:ext uri="{FF2B5EF4-FFF2-40B4-BE49-F238E27FC236}">
                      <a16:creationId xmlns:a16="http://schemas.microsoft.com/office/drawing/2014/main" id="{987B78E9-41A0-4475-BC0A-D89E7354336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42" y="1802"/>
                  <a:ext cx="48" cy="48"/>
                </a:xfrm>
                <a:prstGeom prst="ellipse">
                  <a:avLst/>
                </a:pr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8" name="Oval 14">
                  <a:extLst>
                    <a:ext uri="{FF2B5EF4-FFF2-40B4-BE49-F238E27FC236}">
                      <a16:creationId xmlns:a16="http://schemas.microsoft.com/office/drawing/2014/main" id="{A824B891-A3F2-4197-A5FB-34701B7C514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42" y="1802"/>
                  <a:ext cx="48" cy="48"/>
                </a:xfrm>
                <a:prstGeom prst="ellipse">
                  <a:avLst/>
                </a:prstGeom>
                <a:noFill/>
                <a:ln w="12700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9" name="Rectangle 15">
                  <a:extLst>
                    <a:ext uri="{FF2B5EF4-FFF2-40B4-BE49-F238E27FC236}">
                      <a16:creationId xmlns:a16="http://schemas.microsoft.com/office/drawing/2014/main" id="{156D9684-0A6C-464B-9C65-135EB8C92F6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41" y="1850"/>
                  <a:ext cx="181" cy="2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2100" b="1" i="1" u="none" strike="noStrike" cap="none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Times New Roman" panose="02020603050405020304" pitchFamily="18" charset="0"/>
                    </a:rPr>
                    <a:t>B</a:t>
                  </a:r>
                  <a:endParaRPr kumimoji="0" lang="en-US" altLang="en-US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29" name="Group 20">
                <a:extLst>
                  <a:ext uri="{FF2B5EF4-FFF2-40B4-BE49-F238E27FC236}">
                    <a16:creationId xmlns:a16="http://schemas.microsoft.com/office/drawing/2014/main" id="{DCB05D3B-AB0B-4727-850F-4BAEDE5A6C9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144" y="777"/>
                <a:ext cx="181" cy="240"/>
                <a:chOff x="1144" y="777"/>
                <a:chExt cx="181" cy="240"/>
              </a:xfrm>
            </p:grpSpPr>
            <p:sp>
              <p:nvSpPr>
                <p:cNvPr id="34" name="Oval 17">
                  <a:extLst>
                    <a:ext uri="{FF2B5EF4-FFF2-40B4-BE49-F238E27FC236}">
                      <a16:creationId xmlns:a16="http://schemas.microsoft.com/office/drawing/2014/main" id="{6FAE46D5-080B-445B-9B1A-7C47FF05212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93" y="969"/>
                  <a:ext cx="48" cy="48"/>
                </a:xfrm>
                <a:prstGeom prst="ellipse">
                  <a:avLst/>
                </a:pr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5" name="Oval 18">
                  <a:extLst>
                    <a:ext uri="{FF2B5EF4-FFF2-40B4-BE49-F238E27FC236}">
                      <a16:creationId xmlns:a16="http://schemas.microsoft.com/office/drawing/2014/main" id="{D3DD5D4D-E4F2-4FBE-86DF-D11724A71C4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93" y="969"/>
                  <a:ext cx="48" cy="48"/>
                </a:xfrm>
                <a:prstGeom prst="ellipse">
                  <a:avLst/>
                </a:prstGeom>
                <a:noFill/>
                <a:ln w="12700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6" name="Rectangle 19">
                  <a:extLst>
                    <a:ext uri="{FF2B5EF4-FFF2-40B4-BE49-F238E27FC236}">
                      <a16:creationId xmlns:a16="http://schemas.microsoft.com/office/drawing/2014/main" id="{77D64EF4-565E-4014-8B5F-836192C598D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44" y="777"/>
                  <a:ext cx="181" cy="2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2100" b="1" i="1" u="none" strike="noStrike" cap="none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Times New Roman" panose="02020603050405020304" pitchFamily="18" charset="0"/>
                    </a:rPr>
                    <a:t>A</a:t>
                  </a:r>
                  <a:endParaRPr kumimoji="0" lang="en-US" altLang="en-US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30" name="Group 24">
                <a:extLst>
                  <a:ext uri="{FF2B5EF4-FFF2-40B4-BE49-F238E27FC236}">
                    <a16:creationId xmlns:a16="http://schemas.microsoft.com/office/drawing/2014/main" id="{6D0867B2-D3CA-41DB-8AC4-9FAA441CCDA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083" y="1807"/>
                <a:ext cx="220" cy="267"/>
                <a:chOff x="2083" y="1807"/>
                <a:chExt cx="220" cy="267"/>
              </a:xfrm>
            </p:grpSpPr>
            <p:sp>
              <p:nvSpPr>
                <p:cNvPr id="31" name="Oval 21">
                  <a:extLst>
                    <a:ext uri="{FF2B5EF4-FFF2-40B4-BE49-F238E27FC236}">
                      <a16:creationId xmlns:a16="http://schemas.microsoft.com/office/drawing/2014/main" id="{1C266B87-AB21-4745-B981-192F79A3F70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83" y="1807"/>
                  <a:ext cx="48" cy="48"/>
                </a:xfrm>
                <a:prstGeom prst="ellipse">
                  <a:avLst/>
                </a:pr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2" name="Oval 22">
                  <a:extLst>
                    <a:ext uri="{FF2B5EF4-FFF2-40B4-BE49-F238E27FC236}">
                      <a16:creationId xmlns:a16="http://schemas.microsoft.com/office/drawing/2014/main" id="{2265CDBE-C8F0-407E-8559-4EC2E4BAB59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83" y="1807"/>
                  <a:ext cx="48" cy="48"/>
                </a:xfrm>
                <a:prstGeom prst="ellipse">
                  <a:avLst/>
                </a:prstGeom>
                <a:noFill/>
                <a:ln w="12700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3" name="Rectangle 23">
                  <a:extLst>
                    <a:ext uri="{FF2B5EF4-FFF2-40B4-BE49-F238E27FC236}">
                      <a16:creationId xmlns:a16="http://schemas.microsoft.com/office/drawing/2014/main" id="{09B1AA76-4328-48FD-A6DD-C6F87152A26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22" y="1850"/>
                  <a:ext cx="181" cy="2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2100" b="1" i="1" u="none" strike="noStrike" cap="none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Times New Roman" panose="02020603050405020304" pitchFamily="18" charset="0"/>
                    </a:rPr>
                    <a:t>C</a:t>
                  </a:r>
                  <a:endParaRPr kumimoji="0" lang="en-US" altLang="en-US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188009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olorful fabrics digitally printed by Spoonflower - custom horizontal  rainbow pastel stripes in 2020 | Pastel rainbow, Rainbow aesthetic, Pastel  designs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680" y="0"/>
            <a:ext cx="1222567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874046" y="-4262334"/>
            <a:ext cx="2328624" cy="11469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AutoShape 51"/>
          <p:cNvSpPr>
            <a:spLocks noChangeArrowheads="1"/>
          </p:cNvSpPr>
          <p:nvPr/>
        </p:nvSpPr>
        <p:spPr bwMode="auto">
          <a:xfrm>
            <a:off x="3359306" y="2783841"/>
            <a:ext cx="5358104" cy="1361440"/>
          </a:xfrm>
          <a:prstGeom prst="roundRect">
            <a:avLst>
              <a:gd name="adj" fmla="val 16667"/>
            </a:avLst>
          </a:prstGeom>
          <a:solidFill>
            <a:schemeClr val="accent1">
              <a:lumMod val="20000"/>
              <a:lumOff val="80000"/>
            </a:schemeClr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huyền</a:t>
            </a: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49034" y="872274"/>
            <a:ext cx="979548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 của đường tròn ngoại tiếp tam giác vuông là…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4855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2726841-2B10-B74D-5DAD-52BF801175D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4259" y="1954557"/>
            <a:ext cx="3385255" cy="2259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0FC1CF0-44D0-9233-9635-7EFFA79137C9}"/>
              </a:ext>
            </a:extLst>
          </p:cNvPr>
          <p:cNvSpPr txBox="1">
            <a:spLocks/>
          </p:cNvSpPr>
          <p:nvPr/>
        </p:nvSpPr>
        <p:spPr>
          <a:xfrm>
            <a:off x="682486" y="2134898"/>
            <a:ext cx="5241235" cy="7852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HÌNH THÀNH KIẾN THỨC</a:t>
            </a:r>
          </a:p>
        </p:txBody>
      </p:sp>
      <p:cxnSp>
        <p:nvCxnSpPr>
          <p:cNvPr id="3" name="Straight Connector 2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7952358-6350-B399-46AC-7131915460A4}"/>
              </a:ext>
            </a:extLst>
          </p:cNvPr>
          <p:cNvCxnSpPr>
            <a:cxnSpLocks/>
          </p:cNvCxnSpPr>
          <p:nvPr/>
        </p:nvCxnSpPr>
        <p:spPr>
          <a:xfrm>
            <a:off x="682486" y="2970840"/>
            <a:ext cx="5241235" cy="0"/>
          </a:xfrm>
          <a:prstGeom prst="line">
            <a:avLst/>
          </a:prstGeom>
          <a:ln w="38100">
            <a:solidFill>
              <a:srgbClr val="E6E6E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Text Placeholder 3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DDA1E83-A68C-1238-82A7-A36E7F0E8F44}"/>
              </a:ext>
            </a:extLst>
          </p:cNvPr>
          <p:cNvSpPr txBox="1">
            <a:spLocks/>
          </p:cNvSpPr>
          <p:nvPr/>
        </p:nvSpPr>
        <p:spPr>
          <a:xfrm>
            <a:off x="682485" y="3202690"/>
            <a:ext cx="5241235" cy="180663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v"/>
            </a:pP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 định được tâm và bán kính của đường tròn ngoại tiếp, nội tiếp tam giác đều.</a:t>
            </a:r>
            <a:endParaRPr 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1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A3BD579-2F9D-4B11-9810-41041A0FD851}"/>
              </a:ext>
            </a:extLst>
          </p:cNvPr>
          <p:cNvSpPr txBox="1">
            <a:spLocks/>
          </p:cNvSpPr>
          <p:nvPr/>
        </p:nvSpPr>
        <p:spPr>
          <a:xfrm>
            <a:off x="1589450" y="11962"/>
            <a:ext cx="8820981" cy="1277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1200"/>
              </a:spcBef>
              <a:spcAft>
                <a:spcPts val="1800"/>
              </a:spcAft>
            </a:pP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1. ĐƯỜNG TRÒN NGOẠI TIẾP </a:t>
            </a:r>
            <a:r>
              <a:rPr lang="en-US" sz="30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TAM GIÁC VÀ ĐƯỜNG </a:t>
            </a: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 NỘI TIẾP TAM GIÁC(</a:t>
            </a:r>
            <a:r>
              <a:rPr lang="en-US" sz="3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1028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6810</TotalTime>
  <Words>1363</Words>
  <Application>Microsoft Office PowerPoint</Application>
  <PresentationFormat>Widescreen</PresentationFormat>
  <Paragraphs>202</Paragraphs>
  <Slides>24</Slides>
  <Notes>9</Notes>
  <HiddenSlides>0</HiddenSlides>
  <MMClips>2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5" baseType="lpstr">
      <vt:lpstr>Agency FB</vt:lpstr>
      <vt:lpstr>Arial</vt:lpstr>
      <vt:lpstr>Calibri</vt:lpstr>
      <vt:lpstr>Calibri Light</vt:lpstr>
      <vt:lpstr>Cambria Math</vt:lpstr>
      <vt:lpstr>Times New Roman</vt:lpstr>
      <vt:lpstr>Wingdings</vt:lpstr>
      <vt:lpstr>Yu Mincho</vt:lpstr>
      <vt:lpstr>1_Office Theme</vt:lpstr>
      <vt:lpstr>Office Theme</vt:lpstr>
      <vt:lpstr>Equation</vt:lpstr>
      <vt:lpstr>PowerPoint Presentation</vt:lpstr>
      <vt:lpstr>CHƯƠNG VIII : ĐƯỜNG TRÒN NGOẠI TIẾP VÀ ĐƯỜNG TRÒN NỘI TIẾP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LUYỆN TẬP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CỦNG CỐ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Minh Phuong</dc:creator>
  <cp:lastModifiedBy>MyPC</cp:lastModifiedBy>
  <cp:revision>506</cp:revision>
  <dcterms:created xsi:type="dcterms:W3CDTF">2022-08-03T11:07:12Z</dcterms:created>
  <dcterms:modified xsi:type="dcterms:W3CDTF">2025-02-27T14:44:11Z</dcterms:modified>
</cp:coreProperties>
</file>