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570" r:id="rId2"/>
    <p:sldId id="368" r:id="rId3"/>
    <p:sldId id="591" r:id="rId4"/>
    <p:sldId id="270" r:id="rId5"/>
    <p:sldId id="269" r:id="rId6"/>
    <p:sldId id="609" r:id="rId7"/>
    <p:sldId id="610" r:id="rId8"/>
    <p:sldId id="611" r:id="rId9"/>
    <p:sldId id="612" r:id="rId10"/>
    <p:sldId id="578" r:id="rId11"/>
    <p:sldId id="584" r:id="rId12"/>
    <p:sldId id="585" r:id="rId13"/>
    <p:sldId id="605" r:id="rId14"/>
    <p:sldId id="593" r:id="rId15"/>
    <p:sldId id="579" r:id="rId16"/>
    <p:sldId id="604" r:id="rId17"/>
    <p:sldId id="606" r:id="rId18"/>
    <p:sldId id="381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truong" initials="t" lastIdx="2" clrIdx="0">
    <p:extLst>
      <p:ext uri="{19B8F6BF-5375-455C-9EA6-DF929625EA0E}">
        <p15:presenceInfo xmlns:p15="http://schemas.microsoft.com/office/powerpoint/2012/main" userId="truong" providerId="None"/>
      </p:ext>
    </p:extLst>
  </p:cmAuthor>
  <p:cmAuthor id="4" name="Windows User" initials="WU" lastIdx="13" clrIdx="1">
    <p:extLst>
      <p:ext uri="{19B8F6BF-5375-455C-9EA6-DF929625EA0E}">
        <p15:presenceInfo xmlns:p15="http://schemas.microsoft.com/office/powerpoint/2012/main" userId="Windows User" providerId="None"/>
      </p:ext>
    </p:extLst>
  </p:cmAuthor>
  <p:cmAuthor id="5" name="Trang Trang" initials="TT" lastIdx="7" clrIdx="2">
    <p:extLst>
      <p:ext uri="{19B8F6BF-5375-455C-9EA6-DF929625EA0E}">
        <p15:presenceInfo xmlns:p15="http://schemas.microsoft.com/office/powerpoint/2012/main" userId="078209a654c3eb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AF"/>
    <a:srgbClr val="FF93FF"/>
    <a:srgbClr val="FF4FFF"/>
    <a:srgbClr val="CC00CC"/>
    <a:srgbClr val="7F7F7F"/>
    <a:srgbClr val="E6E6E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79-4530-A0A1-EFC3E7E25E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979-4530-A0A1-EFC3E7E25E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79-4530-A0A1-EFC3E7E25E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979-4530-A0A1-EFC3E7E25E9B}"/>
              </c:ext>
            </c:extLst>
          </c:dPt>
          <c:dLbls>
            <c:dLbl>
              <c:idx val="0"/>
              <c:layout>
                <c:manualLayout>
                  <c:x val="-4.7450883769518885E-2"/>
                  <c:y val="0.12318989153605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vi-V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979-4530-A0A1-EFC3E7E25E9B}"/>
                </c:ext>
              </c:extLst>
            </c:dLbl>
            <c:dLbl>
              <c:idx val="1"/>
              <c:layout>
                <c:manualLayout>
                  <c:x val="-7.0529492296143095E-2"/>
                  <c:y val="9.1337961900961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vi-V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979-4530-A0A1-EFC3E7E25E9B}"/>
                </c:ext>
              </c:extLst>
            </c:dLbl>
            <c:dLbl>
              <c:idx val="2"/>
              <c:layout>
                <c:manualLayout>
                  <c:x val="-0.20539791967620219"/>
                  <c:y val="-4.07364947873712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vi-V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97800993909553"/>
                      <c:h val="7.64296827983708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979-4530-A0A1-EFC3E7E25E9B}"/>
                </c:ext>
              </c:extLst>
            </c:dLbl>
            <c:dLbl>
              <c:idx val="3"/>
              <c:layout>
                <c:manualLayout>
                  <c:x val="0.23063727337443993"/>
                  <c:y val="-9.94216843367566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vi-V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979-4530-A0A1-EFC3E7E25E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vi-V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Hành chính 
- nhân sự</c:v>
                </c:pt>
                <c:pt idx="1">
                  <c:v>Truyền thông - 
quảng cáo</c:v>
                </c:pt>
                <c:pt idx="2">
                  <c:v>Sản xuất
Kinh doanh</c:v>
                </c:pt>
                <c:pt idx="3">
                  <c:v>Dịch vụ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0.06</c:v>
                </c:pt>
                <c:pt idx="1">
                  <c:v>0.05</c:v>
                </c:pt>
                <c:pt idx="2">
                  <c:v>0.25</c:v>
                </c:pt>
                <c:pt idx="3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79-4530-A0A1-EFC3E7E25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773250546590799"/>
          <c:y val="0.80350481031589505"/>
          <c:w val="0.61780891888597778"/>
          <c:h val="0.182432690549170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vi-V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pPr>
            <a:r>
              <a:rPr lang="vi-VN" dirty="0">
                <a:latin typeface="+mj-lt"/>
              </a:rPr>
              <a:t>Số học sinh</a:t>
            </a:r>
            <a:endParaRPr lang="en-US" dirty="0">
              <a:latin typeface="+mj-lt"/>
            </a:endParaRPr>
          </a:p>
        </c:rich>
      </c:tx>
      <c:layout>
        <c:manualLayout>
          <c:xMode val="edge"/>
          <c:yMode val="edge"/>
          <c:x val="8.3664138406705238E-2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/>
              </a:solidFill>
              <a:latin typeface="+mj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C2-40FF-9243-96DC77BF76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9</c:v>
                </c:pt>
                <c:pt idx="1">
                  <c:v>7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C2-40FF-9243-96DC77BF76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36C2-40FF-9243-96DC77BF7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2"/>
        <c:axId val="2121364959"/>
        <c:axId val="2121462511"/>
      </c:barChart>
      <c:catAx>
        <c:axId val="2121364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2121462511"/>
        <c:crosses val="autoZero"/>
        <c:auto val="1"/>
        <c:lblAlgn val="ctr"/>
        <c:lblOffset val="100"/>
        <c:noMultiLvlLbl val="0"/>
      </c:catAx>
      <c:valAx>
        <c:axId val="2121462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2121364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523464867296214"/>
          <c:y val="4.0318956673292557E-2"/>
          <c:w val="0.15803813790399851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vi-V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vi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7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95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84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26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9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8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slide" Target="slide10.xml"/><Relationship Id="rId5" Type="http://schemas.openxmlformats.org/officeDocument/2006/relationships/slide" Target="slide7.xml"/><Relationship Id="rId10" Type="http://schemas.openxmlformats.org/officeDocument/2006/relationships/image" Target="../media/image16.png"/><Relationship Id="rId4" Type="http://schemas.openxmlformats.org/officeDocument/2006/relationships/slide" Target="slide6.xm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9.png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4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19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7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91999" cy="6857991"/>
          </a:xfrm>
          <a:prstGeom prst="rect">
            <a:avLst/>
          </a:prstGeom>
        </p:spPr>
      </p:pic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282" y="129699"/>
            <a:ext cx="5925826" cy="1347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23" y="1606721"/>
            <a:ext cx="3682303" cy="1609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584" y="4444930"/>
            <a:ext cx="659644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158FEC-7759-4C90-92E5-D7A22CEC6358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VI (TIẾT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9739B-8EC1-42E6-B90E-665B9DE7883D}"/>
              </a:ext>
            </a:extLst>
          </p:cNvPr>
          <p:cNvSpPr/>
          <p:nvPr/>
        </p:nvSpPr>
        <p:spPr>
          <a:xfrm>
            <a:off x="452352" y="310583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biết phân tích số liệu từ biểu đồ hình quạt tròn và biểu đồ cột kép.</a:t>
            </a:r>
          </a:p>
          <a:p>
            <a:pPr marL="457200" indent="-457200">
              <a:buFontTx/>
              <a:buChar char="-"/>
            </a:pPr>
            <a:r>
              <a:rPr lang="vi-VN" sz="28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</a:t>
            </a: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xác suất của biến cố trong </a:t>
            </a:r>
            <a:r>
              <a:rPr lang="vi-VN" sz="28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 thử.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710" t="34405" r="21287" b="34493"/>
          <a:stretch/>
        </p:blipFill>
        <p:spPr>
          <a:xfrm>
            <a:off x="9472366" y="199063"/>
            <a:ext cx="1632611" cy="4924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A22742-9A5A-4680-8435-129BBF41420A}"/>
              </a:ext>
            </a:extLst>
          </p:cNvPr>
          <p:cNvSpPr/>
          <p:nvPr/>
        </p:nvSpPr>
        <p:spPr>
          <a:xfrm>
            <a:off x="263534" y="1273181"/>
            <a:ext cx="799725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kern="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SGK tr42.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kern="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ty.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solidFill>
                <a:schemeClr val="bg2"/>
              </a:solidFill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A: “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endParaRPr lang="en-US" sz="2800" kern="100" dirty="0">
              <a:solidFill>
                <a:schemeClr val="bg2"/>
              </a:solidFill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B: “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kern="100" dirty="0">
              <a:solidFill>
                <a:schemeClr val="bg2"/>
              </a:solidFill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530E8D0-8346-41A7-894E-3B59B9C3B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154994"/>
              </p:ext>
            </p:extLst>
          </p:nvPr>
        </p:nvGraphicFramePr>
        <p:xfrm>
          <a:off x="7752522" y="199201"/>
          <a:ext cx="5072301" cy="5096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02183E-D051-B38E-0260-3ABAB0DB39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63200" y="5295993"/>
            <a:ext cx="1828801" cy="15620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0B53A3-A116-4D27-B0B7-60407308CF09}"/>
              </a:ext>
            </a:extLst>
          </p:cNvPr>
          <p:cNvSpPr/>
          <p:nvPr/>
        </p:nvSpPr>
        <p:spPr>
          <a:xfrm>
            <a:off x="263534" y="0"/>
            <a:ext cx="9051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1. Từ biểu đồ hình quạt tròn đi phân tích số liệu và tính xác suất của biến cố</a:t>
            </a:r>
            <a:endParaRPr lang="en-US" sz="28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263534" y="1149665"/>
            <a:ext cx="942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SGK tr42</a:t>
            </a:r>
            <a:endParaRPr lang="vi-VN" sz="28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C0B1A-7543-4F4D-B7CA-E4343E4B2F84}"/>
              </a:ext>
            </a:extLst>
          </p:cNvPr>
          <p:cNvSpPr/>
          <p:nvPr/>
        </p:nvSpPr>
        <p:spPr>
          <a:xfrm>
            <a:off x="434185" y="1573211"/>
            <a:ext cx="11323629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  </a:t>
            </a:r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kern="100" dirty="0">
              <a:solidFill>
                <a:schemeClr val="bg2"/>
              </a:solidFill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“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viên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chọn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bộ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phận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Kinh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doanh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”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55%.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 “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viên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chọn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bộ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phận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Hành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chính-Nhân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hay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Dịch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vụ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” </a:t>
            </a:r>
            <a:r>
              <a:rPr lang="en-US" sz="2800" kern="100" dirty="0" err="1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bg2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85%.</a:t>
            </a:r>
            <a:r>
              <a:rPr lang="en-US" sz="2800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C5BBCDA-4153-695A-F746-ADECF5143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63200" y="5295993"/>
            <a:ext cx="1828801" cy="15620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3FB5C8-1CF1-4193-B7AB-D6F11D60C096}"/>
              </a:ext>
            </a:extLst>
          </p:cNvPr>
          <p:cNvSpPr/>
          <p:nvPr/>
        </p:nvSpPr>
        <p:spPr>
          <a:xfrm>
            <a:off x="263534" y="195558"/>
            <a:ext cx="11323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1. Từ biểu đồ hình quạt tròn đi phân tích số liệu và tính xác suất của biến cố</a:t>
            </a:r>
            <a:endParaRPr lang="en-US" sz="28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FE13E0-1398-446F-99BD-DE360CDE72A1}"/>
              </a:ext>
            </a:extLst>
          </p:cNvPr>
          <p:cNvSpPr/>
          <p:nvPr/>
        </p:nvSpPr>
        <p:spPr>
          <a:xfrm>
            <a:off x="90054" y="38540"/>
            <a:ext cx="12011891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kern="100" dirty="0">
              <a:solidFill>
                <a:schemeClr val="accent4"/>
              </a:solidFill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BCC21F-FC78-4E3A-BF4B-34293169206F}"/>
              </a:ext>
            </a:extLst>
          </p:cNvPr>
          <p:cNvSpPr/>
          <p:nvPr/>
        </p:nvSpPr>
        <p:spPr>
          <a:xfrm>
            <a:off x="90054" y="864996"/>
            <a:ext cx="5905852" cy="551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kern="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SGK tr42</a:t>
            </a:r>
            <a:endParaRPr lang="en-US" sz="2800" b="1" kern="100" dirty="0">
              <a:solidFill>
                <a:schemeClr val="accent4"/>
              </a:solidFill>
              <a:latin typeface="Aptos"/>
              <a:ea typeface="Aptos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solidFill>
                <a:schemeClr val="bg2"/>
              </a:solidFill>
              <a:latin typeface="Aptos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endParaRPr lang="en-US" sz="2800" kern="100" dirty="0">
              <a:solidFill>
                <a:schemeClr val="bg2"/>
              </a:solidFill>
              <a:latin typeface="Aptos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6”;</a:t>
            </a:r>
            <a:endParaRPr lang="en-US" sz="2800" kern="100" dirty="0">
              <a:solidFill>
                <a:schemeClr val="bg2"/>
              </a:solidFill>
              <a:latin typeface="Aptos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9”.</a:t>
            </a:r>
            <a:endParaRPr lang="en-US" sz="2800" kern="100" dirty="0">
              <a:solidFill>
                <a:schemeClr val="bg2"/>
              </a:solidFill>
              <a:latin typeface="Aptos"/>
              <a:ea typeface="Aptos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27B6805-54A5-42C2-BBE8-43600052E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507072"/>
              </p:ext>
            </p:extLst>
          </p:nvPr>
        </p:nvGraphicFramePr>
        <p:xfrm>
          <a:off x="5995907" y="719666"/>
          <a:ext cx="619609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226A8C-2ED6-41AA-B234-E89A4378E192}"/>
              </a:ext>
            </a:extLst>
          </p:cNvPr>
          <p:cNvCxnSpPr>
            <a:cxnSpLocks/>
          </p:cNvCxnSpPr>
          <p:nvPr/>
        </p:nvCxnSpPr>
        <p:spPr>
          <a:xfrm>
            <a:off x="6411190" y="5444836"/>
            <a:ext cx="57808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6519A9-54BF-4A7B-A3AC-EAE21DBBFB48}"/>
              </a:ext>
            </a:extLst>
          </p:cNvPr>
          <p:cNvCxnSpPr>
            <a:cxnSpLocks/>
          </p:cNvCxnSpPr>
          <p:nvPr/>
        </p:nvCxnSpPr>
        <p:spPr>
          <a:xfrm flipV="1">
            <a:off x="6411190" y="860146"/>
            <a:ext cx="0" cy="4621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1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E72D7B-1FC7-4B1A-99EE-D2F3869895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63" y="5708075"/>
            <a:ext cx="2202926" cy="1149924"/>
          </a:xfrm>
          <a:prstGeom prst="rect">
            <a:avLst/>
          </a:prstGeom>
        </p:spPr>
      </p:pic>
      <p:pic>
        <p:nvPicPr>
          <p:cNvPr id="18" name="5P CÓ ÂM 10 GIÂY CUỐI">
            <a:hlinkClick r:id="" action="ppaction://media"/>
            <a:extLst>
              <a:ext uri="{FF2B5EF4-FFF2-40B4-BE49-F238E27FC236}">
                <a16:creationId xmlns:a16="http://schemas.microsoft.com/office/drawing/2014/main" id="{F2863993-92A7-412E-93B8-2783C12265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0843" y="6044737"/>
            <a:ext cx="2646219" cy="813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18E35-0553-13E2-E82B-07E90058CABC}"/>
              </a:ext>
            </a:extLst>
          </p:cNvPr>
          <p:cNvSpPr txBox="1"/>
          <p:nvPr/>
        </p:nvSpPr>
        <p:spPr>
          <a:xfrm>
            <a:off x="11631560" y="5380391"/>
            <a:ext cx="82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09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  <p:bldP spid="11" grpId="0"/>
      <p:bldGraphic spid="8" grpId="0">
        <p:bldAsOne/>
      </p:bldGraphic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25F003E-9AEE-4037-B6F9-FDC01D39D493}"/>
                  </a:ext>
                </a:extLst>
              </p:cNvPr>
              <p:cNvSpPr/>
              <p:nvPr/>
            </p:nvSpPr>
            <p:spPr>
              <a:xfrm>
                <a:off x="119271" y="7376"/>
                <a:ext cx="11993217" cy="6825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kern="0" dirty="0">
                    <a:solidFill>
                      <a:schemeClr val="accent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kern="0" dirty="0" err="1">
                    <a:solidFill>
                      <a:schemeClr val="accent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kern="0" dirty="0">
                    <a:solidFill>
                      <a:schemeClr val="accent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kern="100" dirty="0">
                    <a:solidFill>
                      <a:schemeClr val="bg2"/>
                    </a:solidFill>
                    <a:effectLst/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 </a:t>
                </a:r>
                <a:endParaRPr lang="en-US" sz="2800" kern="100" dirty="0">
                  <a:solidFill>
                    <a:schemeClr val="bg2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Dựa</a:t>
                </a:r>
                <a:r>
                  <a:rPr lang="en-US" sz="28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kern="100" dirty="0">
                  <a:solidFill>
                    <a:schemeClr val="bg2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28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(7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9)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(9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7)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(9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8)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(9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8)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66</m:t>
                    </m:r>
                  </m:oMath>
                </a14:m>
                <a:r>
                  <a:rPr lang="vi-VN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(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học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vi-VN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sinh)</a:t>
                </a: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34</m:t>
                    </m:r>
                  </m:oMath>
                </a14:m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học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sinh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nam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học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sinh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khối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 6.</a:t>
                </a: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24</m:t>
                    </m:r>
                  </m:oMath>
                </a14:m>
                <a:r>
                  <a:rPr lang="vi-VN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học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sinh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nữ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không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thuộc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khối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9.</a:t>
                </a: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Như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vậy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ta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tính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Xác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suất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của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biến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cố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A: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“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Học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sinh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chọn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nam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”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100"/>
                  </a:spcBef>
                  <a:spcAft>
                    <a:spcPts val="100"/>
                  </a:spcAft>
                  <a:tabLst>
                    <a:tab pos="2971800" algn="ctr"/>
                    <a:tab pos="5943600" algn="r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Xác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suất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của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biến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cố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B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: “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Học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sinh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chọn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thuộc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khối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6”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100"/>
                  </a:spcBef>
                  <a:spcAft>
                    <a:spcPts val="100"/>
                  </a:spcAft>
                  <a:tabLst>
                    <a:tab pos="2971800" algn="ctr"/>
                    <a:tab pos="5943600" algn="r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Xác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suất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của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biến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cố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1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ptos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: “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Học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sinh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chọn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nữ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không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thuộc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khối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9” </a:t>
                </a:r>
                <a:r>
                  <a:rPr lang="en-US" sz="28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100"/>
                  </a:spcBef>
                  <a:spcAft>
                    <a:spcPts val="100"/>
                  </a:spcAft>
                  <a:tabLst>
                    <a:tab pos="2971800" algn="ctr"/>
                    <a:tab pos="5943600" algn="r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solidFill>
                      <a:schemeClr val="bg2"/>
                    </a:solidFill>
                    <a:effectLst/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 </a:t>
                </a:r>
                <a:r>
                  <a:rPr lang="en-US" sz="2800" kern="100" dirty="0">
                    <a:solidFill>
                      <a:schemeClr val="bg2"/>
                    </a:solidFill>
                    <a:effectLst/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25F003E-9AEE-4037-B6F9-FDC01D39D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1" y="7376"/>
                <a:ext cx="11993217" cy="6825074"/>
              </a:xfrm>
              <a:prstGeom prst="rect">
                <a:avLst/>
              </a:prstGeom>
              <a:blipFill>
                <a:blip r:embed="rId2"/>
                <a:stretch>
                  <a:fillRect l="-1068" t="-893" b="-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6324104" cy="7618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272" y="209512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FF9820-7CAF-420B-91AA-BE9E5DA1290D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II (TIẾT 3)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BA9FC-731B-4F47-8FD9-A2A79FEF6E82}"/>
              </a:ext>
            </a:extLst>
          </p:cNvPr>
          <p:cNvSpPr/>
          <p:nvPr/>
        </p:nvSpPr>
        <p:spPr>
          <a:xfrm>
            <a:off x="682485" y="2978458"/>
            <a:ext cx="6305636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41DDF54-982C-46D5-BC68-243B3A1F86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8044" y="153090"/>
                <a:ext cx="11875909" cy="2123612"/>
              </a:xfrm>
            </p:spPr>
            <p:txBody>
              <a:bodyPr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200" b="1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8 (SKG – T42)</a:t>
                </a:r>
                <a:r>
                  <a:rPr lang="en-US" sz="3200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Trong</a:t>
                </a:r>
                <a:r>
                  <a:rPr lang="en-US" sz="3200" dirty="0">
                    <a:solidFill>
                      <a:schemeClr val="bg2"/>
                    </a:solidFill>
                  </a:rPr>
                  <a:t> </a:t>
                </a:r>
                <a:r>
                  <a:rPr lang="vi-VN" sz="3200" dirty="0">
                    <a:solidFill>
                      <a:schemeClr val="bg2"/>
                    </a:solidFill>
                  </a:rPr>
                  <a:t>một kì thi học sinh giỏi Toán, tỉ lệ học sinh đạt giải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35%</m:t>
                    </m:r>
                  </m:oMath>
                </a14:m>
                <a:r>
                  <a:rPr lang="vi-VN" sz="3200" dirty="0">
                    <a:solidFill>
                      <a:schemeClr val="bg2"/>
                    </a:solidFill>
                  </a:rPr>
                  <a:t>. Chọn ngẫu nhiên một học sinh đã tham gia kì thi đó. Tính xác suất của biến cố: “Học sinh được chọn đạt giải”.</a:t>
                </a:r>
                <a:r>
                  <a:rPr lang="en-US" sz="3200" dirty="0">
                    <a:solidFill>
                      <a:schemeClr val="bg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41DDF54-982C-46D5-BC68-243B3A1F86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8044" y="153090"/>
                <a:ext cx="11875909" cy="2123612"/>
              </a:xfrm>
              <a:blipFill>
                <a:blip r:embed="rId2"/>
                <a:stretch>
                  <a:fillRect l="-1335" r="-1283" b="-10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61362F9-774D-4967-A4E4-0E95F1D3BFA9}"/>
                  </a:ext>
                </a:extLst>
              </p:cNvPr>
              <p:cNvSpPr/>
              <p:nvPr/>
            </p:nvSpPr>
            <p:spPr>
              <a:xfrm>
                <a:off x="158044" y="2276702"/>
                <a:ext cx="12033956" cy="29585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3200" b="1" kern="0" dirty="0">
                    <a:solidFill>
                      <a:schemeClr val="accent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giải: </a:t>
                </a:r>
                <a:r>
                  <a:rPr lang="en-US" sz="3200" kern="100" dirty="0">
                    <a:solidFill>
                      <a:schemeClr val="accent4"/>
                    </a:solidFill>
                    <a:effectLst/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 </a:t>
                </a:r>
                <a:endParaRPr lang="en-US" sz="3200" kern="100" dirty="0">
                  <a:solidFill>
                    <a:schemeClr val="accent4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2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2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2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đạt</a:t>
                </a:r>
                <a:r>
                  <a:rPr lang="en-US" sz="32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35%</m:t>
                    </m:r>
                  </m:oMath>
                </a14:m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nên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xác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suất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việc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chọn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ngẫu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nhiên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học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sinh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đã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tham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gia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kì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thi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đó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thì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biến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cố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“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Học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sinh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được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chọn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đạt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giải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” </a:t>
                </a:r>
                <a:r>
                  <a:rPr lang="en-US" sz="3200" kern="100" dirty="0" err="1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schemeClr val="bg2"/>
                    </a:solidFill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kern="1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Aptos"/>
                        <a:cs typeface="Times New Roman" panose="02020603050405020304" pitchFamily="18" charset="0"/>
                      </a:rPr>
                      <m:t>35%</m:t>
                    </m:r>
                  </m:oMath>
                </a14:m>
                <a:r>
                  <a:rPr lang="en-US" sz="3200" kern="100" dirty="0">
                    <a:solidFill>
                      <a:schemeClr val="bg2"/>
                    </a:solidFill>
                    <a:effectLst/>
                    <a:latin typeface="Times New Roman" panose="02020603050405020304" pitchFamily="18" charset="0"/>
                    <a:ea typeface="Aptos"/>
                    <a:cs typeface="Times New Roman" panose="02020603050405020304" pitchFamily="18" charset="0"/>
                  </a:rPr>
                  <a:t>. </a:t>
                </a:r>
                <a:endParaRPr lang="en-US" sz="3200" kern="100" dirty="0">
                  <a:solidFill>
                    <a:schemeClr val="bg2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61362F9-774D-4967-A4E4-0E95F1D3B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44" y="2276702"/>
                <a:ext cx="12033956" cy="2958502"/>
              </a:xfrm>
              <a:prstGeom prst="rect">
                <a:avLst/>
              </a:prstGeom>
              <a:blipFill>
                <a:blip r:embed="rId3"/>
                <a:stretch>
                  <a:fillRect l="-1317" r="-70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C49109-9D4A-40B6-AB14-3830741357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980475" y="5132069"/>
            <a:ext cx="2211525" cy="17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xat suat">
            <a:hlinkClick r:id="" action="ppaction://media"/>
            <a:extLst>
              <a:ext uri="{FF2B5EF4-FFF2-40B4-BE49-F238E27FC236}">
                <a16:creationId xmlns:a16="http://schemas.microsoft.com/office/drawing/2014/main" id="{97FF95F6-2FDE-4157-97D7-000D387E3D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418" y="1149927"/>
            <a:ext cx="10501745" cy="5027036"/>
          </a:xfrm>
        </p:spPr>
      </p:pic>
      <p:sp>
        <p:nvSpPr>
          <p:cNvPr id="5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7CC803-B435-43D2-8CCD-D8BDF71D47FD}"/>
              </a:ext>
            </a:extLst>
          </p:cNvPr>
          <p:cNvSpPr txBox="1">
            <a:spLocks/>
          </p:cNvSpPr>
          <p:nvPr/>
        </p:nvSpPr>
        <p:spPr>
          <a:xfrm>
            <a:off x="0" y="250733"/>
            <a:ext cx="12151567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xác suất thống kê trong đời sống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5287767" y="-905881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718337" y="118357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B34DB7-5A4C-4D1C-B9A8-090F826005B9}"/>
              </a:ext>
            </a:extLst>
          </p:cNvPr>
          <p:cNvSpPr/>
          <p:nvPr/>
        </p:nvSpPr>
        <p:spPr>
          <a:xfrm>
            <a:off x="396393" y="2526962"/>
            <a:ext cx="6804508" cy="2229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3200" kern="100" dirty="0">
              <a:solidFill>
                <a:schemeClr val="bg2"/>
              </a:solidFill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kern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solidFill>
                <a:schemeClr val="bg2"/>
              </a:solidFill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3200" b="1" dirty="0" smtClean="0">
                <a:solidFill>
                  <a:srgbClr val="FFFF00"/>
                </a:solidFill>
              </a:rPr>
              <a:t>BÀI TẬP CUỐI CHƯƠNG VI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972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30+K4lPs7H94VUqPe2XwIsfPRnrXQE//QTEXxb8/8N4CNc6FpgZahzpTjFhMzSA7T/nHJa11DE8Ng2TP3iAmRczFlmslSuUNOgUeb6yRvs0="/>
          <p:cNvSpPr>
            <a:spLocks noGrp="1"/>
          </p:cNvSpPr>
          <p:nvPr>
            <p:ph type="ctrTitle"/>
          </p:nvPr>
        </p:nvSpPr>
        <p:spPr>
          <a:xfrm>
            <a:off x="2641600" y="101601"/>
            <a:ext cx="6604000" cy="914400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pic>
        <p:nvPicPr>
          <p:cNvPr id="2050" name="Picture 2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511559-43EB-B591-A7F9-D1670718A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" y="-18891"/>
            <a:ext cx="2275362" cy="23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36BA4F-082D-82C7-6741-2DCAB320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442" y="1656029"/>
            <a:ext cx="2238023" cy="519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 descr="OPL20U25GSXzBJYl68kk8uQGfFKzs7yb1M4KJWUiLk6ZEvGF+qCIPSnY57AbBFCvTW2023.15.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280C3D-1CA5-4FDE-CB64-384CA3C283E1}"/>
              </a:ext>
            </a:extLst>
          </p:cNvPr>
          <p:cNvSpPr txBox="1"/>
          <p:nvPr/>
        </p:nvSpPr>
        <p:spPr>
          <a:xfrm>
            <a:off x="55115" y="1805151"/>
            <a:ext cx="98426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15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 descr="OPL20U25GSXzBJYl68kk8uQGfFKzs7yb1M4KJWUiLk6ZEvGF+qCIPSnY57AbBFCvTW2023.15.30+K4lPs7H94VUqPe2XwIsfPRnrXQE//QTEXxb8/8N4CNc6FpgZahzpTjFhMzSA7T/nHJa11DE8Ng2TP3iAmRczFlmslSuUNOgUeb6yRvs0=">
            <a:hlinkClick r:id="rId4" action="ppaction://hlinksldjump"/>
          </p:cNvPr>
          <p:cNvSpPr/>
          <p:nvPr/>
        </p:nvSpPr>
        <p:spPr>
          <a:xfrm>
            <a:off x="1828800" y="1945413"/>
            <a:ext cx="3130157" cy="162153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 descr="OPL20U25GSXzBJYl68kk8uQGfFKzs7yb1M4KJWUiLk6ZEvGF+qCIPSnY57AbBFCvTW2023.15.30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6096000" y="2018241"/>
            <a:ext cx="3149600" cy="1621537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 descr="OPL20U25GSXzBJYl68kk8uQGfFKzs7yb1M4KJWUiLk6ZEvGF+qCIPSnY57AbBFCvTW2023.15.30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6705600" y="4028992"/>
            <a:ext cx="3149600" cy="1641737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 descr="OPL20U25GSXzBJYl68kk8uQGfFKzs7yb1M4KJWUiLk6ZEvGF+qCIPSnY57AbBFCvTW2023.15.30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385628" y="4028992"/>
            <a:ext cx="3251200" cy="162153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2540000" y="158288"/>
            <a:ext cx="6559424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</a:p>
        </p:txBody>
      </p:sp>
      <p:pic>
        <p:nvPicPr>
          <p:cNvPr id="44" name="Picture 43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7" name="Picture 4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3" name="vongquay" descr="OPL20U25GSXzBJYl68kk8uQGfFKzs7yb1M4KJWUiLk6ZEvGF+qCIPSnY57AbBFCvTW2023.15.30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6" name="Arrow: Right 5">
            <a:hlinkClick r:id="" action="ppaction://noaction"/>
            <a:extLst>
              <a:ext uri="{FF2B5EF4-FFF2-40B4-BE49-F238E27FC236}">
                <a16:creationId xmlns:a16="http://schemas.microsoft.com/office/drawing/2014/main" id="{4D71D077-2F94-BA5F-7FC9-7A6A234F34A3}"/>
              </a:ext>
            </a:extLst>
          </p:cNvPr>
          <p:cNvSpPr/>
          <p:nvPr/>
        </p:nvSpPr>
        <p:spPr>
          <a:xfrm>
            <a:off x="11111832" y="6070600"/>
            <a:ext cx="876969" cy="6096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Arrow: Right 5">
            <a:hlinkClick r:id="rId11" action="ppaction://hlinksldjump"/>
            <a:extLst>
              <a:ext uri="{FF2B5EF4-FFF2-40B4-BE49-F238E27FC236}">
                <a16:creationId xmlns:a16="http://schemas.microsoft.com/office/drawing/2014/main" id="{4D71D077-2F94-BA5F-7FC9-7A6A234F34A3}"/>
              </a:ext>
            </a:extLst>
          </p:cNvPr>
          <p:cNvSpPr/>
          <p:nvPr/>
        </p:nvSpPr>
        <p:spPr>
          <a:xfrm rot="10800000">
            <a:off x="343138" y="6084389"/>
            <a:ext cx="876969" cy="6096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590834" y="2068964"/>
            <a:ext cx="4055473" cy="145964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36</a:t>
            </a:r>
            <a:endParaRPr lang="en-US" sz="4400" dirty="0">
              <a:solidFill>
                <a:srgbClr val="FF0000"/>
              </a:solidFill>
            </a:endParaRPr>
          </a:p>
          <a:p>
            <a:pPr algn="ctr" defTabSz="914377">
              <a:defRPr/>
            </a:pPr>
            <a:endParaRPr lang="vi-VN" sz="4267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926984" y="2075746"/>
            <a:ext cx="4034539" cy="1558201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12</a:t>
            </a:r>
          </a:p>
          <a:p>
            <a:pPr algn="ctr" defTabSz="914377">
              <a:defRPr/>
            </a:pPr>
            <a:endParaRPr lang="vi-VN" sz="4267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585120" y="4038601"/>
            <a:ext cx="4055473" cy="154966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30</a:t>
            </a:r>
          </a:p>
          <a:p>
            <a:pPr algn="ctr" defTabSz="914377">
              <a:defRPr/>
            </a:pPr>
            <a:endParaRPr lang="vi-VN" sz="4267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905252" y="4038601"/>
            <a:ext cx="3923416" cy="154966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  <a:defRPr/>
            </a:pP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</a:p>
          <a:p>
            <a:pPr marL="742950" indent="-742950" algn="ctr" defTabSz="914377">
              <a:lnSpc>
                <a:spcPct val="150000"/>
              </a:lnSpc>
              <a:buFont typeface="+mj-lt"/>
              <a:buAutoNum type="arabicPeriod"/>
              <a:defRPr/>
            </a:pPr>
            <a:endParaRPr lang="vi-VN" sz="42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53748" y="239085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75200" y="446500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509" y="4540787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81" y="2501247"/>
            <a:ext cx="804743" cy="707197"/>
          </a:xfrm>
          <a:prstGeom prst="rect">
            <a:avLst/>
          </a:prstGeom>
        </p:spPr>
      </p:pic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BAD94F15-8BCF-BAA6-9FC5-6F82C9C3BF08}"/>
              </a:ext>
            </a:extLst>
          </p:cNvPr>
          <p:cNvSpPr/>
          <p:nvPr/>
        </p:nvSpPr>
        <p:spPr>
          <a:xfrm>
            <a:off x="1752600" y="6204053"/>
            <a:ext cx="990600" cy="46090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start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638FF8A5-7DAE-E932-CB27-F56A23FB9F60}"/>
              </a:ext>
            </a:extLst>
          </p:cNvPr>
          <p:cNvSpPr/>
          <p:nvPr/>
        </p:nvSpPr>
        <p:spPr>
          <a:xfrm>
            <a:off x="62802" y="597746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15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C386E94A-8D04-B140-03B3-390C4085ADC0}"/>
              </a:ext>
            </a:extLst>
          </p:cNvPr>
          <p:cNvSpPr/>
          <p:nvPr/>
        </p:nvSpPr>
        <p:spPr>
          <a:xfrm>
            <a:off x="80536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14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01592E63-CFB7-2552-4E63-384B3F0FA603}"/>
              </a:ext>
            </a:extLst>
          </p:cNvPr>
          <p:cNvSpPr/>
          <p:nvPr/>
        </p:nvSpPr>
        <p:spPr>
          <a:xfrm>
            <a:off x="62801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13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AB5D02F-3D0B-A03B-01E6-E86398F099A4}"/>
              </a:ext>
            </a:extLst>
          </p:cNvPr>
          <p:cNvSpPr/>
          <p:nvPr/>
        </p:nvSpPr>
        <p:spPr>
          <a:xfrm>
            <a:off x="62802" y="597746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3B28277-5549-A4DD-4C9B-42F65875416E}"/>
              </a:ext>
            </a:extLst>
          </p:cNvPr>
          <p:cNvSpPr/>
          <p:nvPr/>
        </p:nvSpPr>
        <p:spPr>
          <a:xfrm>
            <a:off x="46377" y="5977459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5D3E725-BF68-11A8-EA32-D9F5A9BE9254}"/>
              </a:ext>
            </a:extLst>
          </p:cNvPr>
          <p:cNvSpPr/>
          <p:nvPr/>
        </p:nvSpPr>
        <p:spPr>
          <a:xfrm>
            <a:off x="46376" y="595118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E33EF58-DA16-7F11-CC4F-A30428C9744F}"/>
              </a:ext>
            </a:extLst>
          </p:cNvPr>
          <p:cNvSpPr/>
          <p:nvPr/>
        </p:nvSpPr>
        <p:spPr>
          <a:xfrm>
            <a:off x="45722" y="595118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09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FD2D10-5F3C-D92F-5C07-C670EA50846B}"/>
              </a:ext>
            </a:extLst>
          </p:cNvPr>
          <p:cNvSpPr/>
          <p:nvPr/>
        </p:nvSpPr>
        <p:spPr>
          <a:xfrm>
            <a:off x="62800" y="5951179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08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D466463-A351-8BCB-E6DA-76192694E7D8}"/>
              </a:ext>
            </a:extLst>
          </p:cNvPr>
          <p:cNvSpPr/>
          <p:nvPr/>
        </p:nvSpPr>
        <p:spPr>
          <a:xfrm>
            <a:off x="62802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07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63B9187-3345-BAE8-9168-119D133CCFB1}"/>
              </a:ext>
            </a:extLst>
          </p:cNvPr>
          <p:cNvSpPr/>
          <p:nvPr/>
        </p:nvSpPr>
        <p:spPr>
          <a:xfrm>
            <a:off x="46377" y="5951177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06</a:t>
            </a:r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02512AE7-815F-1518-FCA0-DEB4E116FAA5}"/>
              </a:ext>
            </a:extLst>
          </p:cNvPr>
          <p:cNvSpPr/>
          <p:nvPr/>
        </p:nvSpPr>
        <p:spPr>
          <a:xfrm>
            <a:off x="35868" y="595117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05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59DBB513-4F6E-0CE6-90BD-2EB477F18818}"/>
              </a:ext>
            </a:extLst>
          </p:cNvPr>
          <p:cNvSpPr/>
          <p:nvPr/>
        </p:nvSpPr>
        <p:spPr>
          <a:xfrm>
            <a:off x="45721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04</a:t>
            </a:r>
          </a:p>
        </p:txBody>
      </p:sp>
      <p:sp>
        <p:nvSpPr>
          <p:cNvPr id="30" name="Rounded Rectangle 27">
            <a:extLst>
              <a:ext uri="{FF2B5EF4-FFF2-40B4-BE49-F238E27FC236}">
                <a16:creationId xmlns:a16="http://schemas.microsoft.com/office/drawing/2014/main" id="{0FAD1037-85C3-4651-375F-B0EF520D0903}"/>
              </a:ext>
            </a:extLst>
          </p:cNvPr>
          <p:cNvSpPr/>
          <p:nvPr/>
        </p:nvSpPr>
        <p:spPr>
          <a:xfrm>
            <a:off x="35868" y="5977457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03</a:t>
            </a:r>
          </a:p>
        </p:txBody>
      </p:sp>
      <p:sp>
        <p:nvSpPr>
          <p:cNvPr id="31" name="Rounded Rectangle 28">
            <a:extLst>
              <a:ext uri="{FF2B5EF4-FFF2-40B4-BE49-F238E27FC236}">
                <a16:creationId xmlns:a16="http://schemas.microsoft.com/office/drawing/2014/main" id="{E1174769-1DDE-F386-1311-47C9C9B9C1FB}"/>
              </a:ext>
            </a:extLst>
          </p:cNvPr>
          <p:cNvSpPr/>
          <p:nvPr/>
        </p:nvSpPr>
        <p:spPr>
          <a:xfrm>
            <a:off x="27984" y="595117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02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BAF72EAA-46CB-8199-3986-C7179C66F172}"/>
              </a:ext>
            </a:extLst>
          </p:cNvPr>
          <p:cNvSpPr/>
          <p:nvPr/>
        </p:nvSpPr>
        <p:spPr>
          <a:xfrm>
            <a:off x="45720" y="597745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01</a:t>
            </a:r>
          </a:p>
        </p:txBody>
      </p:sp>
      <p:sp>
        <p:nvSpPr>
          <p:cNvPr id="33" name="Rounded Rectangle 31">
            <a:extLst>
              <a:ext uri="{FF2B5EF4-FFF2-40B4-BE49-F238E27FC236}">
                <a16:creationId xmlns:a16="http://schemas.microsoft.com/office/drawing/2014/main" id="{3B98D84E-9A8C-9AC9-1E75-6C8FF0C3720F}"/>
              </a:ext>
            </a:extLst>
          </p:cNvPr>
          <p:cNvSpPr/>
          <p:nvPr/>
        </p:nvSpPr>
        <p:spPr>
          <a:xfrm>
            <a:off x="47036" y="5961695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0: 00</a:t>
            </a:r>
          </a:p>
        </p:txBody>
      </p:sp>
      <p:sp>
        <p:nvSpPr>
          <p:cNvPr id="29" name="Arrow: Left 28">
            <a:hlinkClick r:id="rId16" action="ppaction://hlinksldjump"/>
            <a:extLst>
              <a:ext uri="{FF2B5EF4-FFF2-40B4-BE49-F238E27FC236}">
                <a16:creationId xmlns:a16="http://schemas.microsoft.com/office/drawing/2014/main" id="{E3C0013E-23E0-9CF3-8843-5EFDD60DF410}"/>
              </a:ext>
            </a:extLst>
          </p:cNvPr>
          <p:cNvSpPr/>
          <p:nvPr/>
        </p:nvSpPr>
        <p:spPr>
          <a:xfrm>
            <a:off x="10799160" y="5944732"/>
            <a:ext cx="878336" cy="685800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CFC526-2099-46E5-BF65-B0E3BE0CACD2}"/>
              </a:ext>
            </a:extLst>
          </p:cNvPr>
          <p:cNvSpPr/>
          <p:nvPr/>
        </p:nvSpPr>
        <p:spPr>
          <a:xfrm>
            <a:off x="585119" y="211766"/>
            <a:ext cx="11385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10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0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" grpId="0" animBg="1"/>
      <p:bldP spid="8" grpId="0" animBg="1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26" name="Rectangle 25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940750" y="2295968"/>
            <a:ext cx="3941620" cy="145964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914377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B. 3</a:t>
            </a:r>
          </a:p>
          <a:p>
            <a:pPr algn="ctr" defTabSz="914377"/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585119" y="2295968"/>
            <a:ext cx="4034539" cy="1558201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A. 2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585120" y="4200705"/>
            <a:ext cx="4055473" cy="154966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4</a:t>
            </a:r>
          </a:p>
          <a:p>
            <a:pPr algn="ctr" defTabSz="914377">
              <a:defRPr/>
            </a:pPr>
            <a:endParaRPr lang="vi-VN" sz="4267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6972576" y="4200705"/>
            <a:ext cx="3923416" cy="154966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914377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. 5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914377"/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103664" y="26178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75200" y="462710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509" y="4702891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15" y="2721468"/>
            <a:ext cx="804743" cy="707197"/>
          </a:xfrm>
          <a:prstGeom prst="rect">
            <a:avLst/>
          </a:prstGeom>
        </p:spPr>
      </p:pic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C6CB7679-95E1-94DE-B8A6-F29A8039A987}"/>
              </a:ext>
            </a:extLst>
          </p:cNvPr>
          <p:cNvSpPr/>
          <p:nvPr/>
        </p:nvSpPr>
        <p:spPr>
          <a:xfrm>
            <a:off x="1752600" y="6204053"/>
            <a:ext cx="990600" cy="46090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start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F1211788-4B60-6BE3-0319-98373424A10B}"/>
              </a:ext>
            </a:extLst>
          </p:cNvPr>
          <p:cNvSpPr/>
          <p:nvPr/>
        </p:nvSpPr>
        <p:spPr>
          <a:xfrm>
            <a:off x="62802" y="597746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15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260F613B-EDE3-F5DD-E8F2-2B7919E35919}"/>
              </a:ext>
            </a:extLst>
          </p:cNvPr>
          <p:cNvSpPr/>
          <p:nvPr/>
        </p:nvSpPr>
        <p:spPr>
          <a:xfrm>
            <a:off x="80536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14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01AE611F-8CCB-2B98-9995-47024E861CB7}"/>
              </a:ext>
            </a:extLst>
          </p:cNvPr>
          <p:cNvSpPr/>
          <p:nvPr/>
        </p:nvSpPr>
        <p:spPr>
          <a:xfrm>
            <a:off x="62801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13</a:t>
            </a: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C7A87A96-3211-924F-BA54-DE834B89E15D}"/>
              </a:ext>
            </a:extLst>
          </p:cNvPr>
          <p:cNvSpPr/>
          <p:nvPr/>
        </p:nvSpPr>
        <p:spPr>
          <a:xfrm>
            <a:off x="62802" y="597746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12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02D116DB-173D-5FEC-BE73-E80A42AF9181}"/>
              </a:ext>
            </a:extLst>
          </p:cNvPr>
          <p:cNvSpPr/>
          <p:nvPr/>
        </p:nvSpPr>
        <p:spPr>
          <a:xfrm>
            <a:off x="46377" y="5977459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11</a:t>
            </a:r>
          </a:p>
        </p:txBody>
      </p: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id="{E7BF204D-C3BE-BEF6-696B-6AB2E1671352}"/>
              </a:ext>
            </a:extLst>
          </p:cNvPr>
          <p:cNvSpPr/>
          <p:nvPr/>
        </p:nvSpPr>
        <p:spPr>
          <a:xfrm>
            <a:off x="46376" y="595118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10</a:t>
            </a: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60E2F82A-57D0-1081-6C6B-16E15DC20AAA}"/>
              </a:ext>
            </a:extLst>
          </p:cNvPr>
          <p:cNvSpPr/>
          <p:nvPr/>
        </p:nvSpPr>
        <p:spPr>
          <a:xfrm>
            <a:off x="45722" y="595118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09</a:t>
            </a: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D6308BB0-A9A1-4455-6E4F-E506E0D424EC}"/>
              </a:ext>
            </a:extLst>
          </p:cNvPr>
          <p:cNvSpPr/>
          <p:nvPr/>
        </p:nvSpPr>
        <p:spPr>
          <a:xfrm>
            <a:off x="62800" y="5951179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08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4C85A3EE-01CB-FC8E-AF03-548D2C46B4CC}"/>
              </a:ext>
            </a:extLst>
          </p:cNvPr>
          <p:cNvSpPr/>
          <p:nvPr/>
        </p:nvSpPr>
        <p:spPr>
          <a:xfrm>
            <a:off x="62802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07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043131EE-E1CA-16C5-B814-AC3C0B4374F4}"/>
              </a:ext>
            </a:extLst>
          </p:cNvPr>
          <p:cNvSpPr/>
          <p:nvPr/>
        </p:nvSpPr>
        <p:spPr>
          <a:xfrm>
            <a:off x="46377" y="5951177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06</a:t>
            </a: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5B5337A0-BCAB-9A24-FDF2-220C1C5DE407}"/>
              </a:ext>
            </a:extLst>
          </p:cNvPr>
          <p:cNvSpPr/>
          <p:nvPr/>
        </p:nvSpPr>
        <p:spPr>
          <a:xfrm>
            <a:off x="35868" y="595117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05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20E8C777-25B4-E1BC-4DB3-8957C0F0B7A5}"/>
              </a:ext>
            </a:extLst>
          </p:cNvPr>
          <p:cNvSpPr/>
          <p:nvPr/>
        </p:nvSpPr>
        <p:spPr>
          <a:xfrm>
            <a:off x="45721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04</a:t>
            </a:r>
          </a:p>
        </p:txBody>
      </p:sp>
      <p:sp>
        <p:nvSpPr>
          <p:cNvPr id="31" name="Rounded Rectangle 27">
            <a:extLst>
              <a:ext uri="{FF2B5EF4-FFF2-40B4-BE49-F238E27FC236}">
                <a16:creationId xmlns:a16="http://schemas.microsoft.com/office/drawing/2014/main" id="{D277CC97-6FEE-4EC3-33CF-F54541995D7C}"/>
              </a:ext>
            </a:extLst>
          </p:cNvPr>
          <p:cNvSpPr/>
          <p:nvPr/>
        </p:nvSpPr>
        <p:spPr>
          <a:xfrm>
            <a:off x="35868" y="5977457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03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4A80E067-84AB-9616-A6ED-0A78400FB5BB}"/>
              </a:ext>
            </a:extLst>
          </p:cNvPr>
          <p:cNvSpPr/>
          <p:nvPr/>
        </p:nvSpPr>
        <p:spPr>
          <a:xfrm>
            <a:off x="27984" y="595117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02</a:t>
            </a:r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F04E1952-EE00-7797-9A38-162EDDC24771}"/>
              </a:ext>
            </a:extLst>
          </p:cNvPr>
          <p:cNvSpPr/>
          <p:nvPr/>
        </p:nvSpPr>
        <p:spPr>
          <a:xfrm>
            <a:off x="45720" y="597745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01</a:t>
            </a:r>
          </a:p>
        </p:txBody>
      </p:sp>
      <p:sp>
        <p:nvSpPr>
          <p:cNvPr id="34" name="Rounded Rectangle 31">
            <a:extLst>
              <a:ext uri="{FF2B5EF4-FFF2-40B4-BE49-F238E27FC236}">
                <a16:creationId xmlns:a16="http://schemas.microsoft.com/office/drawing/2014/main" id="{9D0ED418-B1CF-7804-243E-8ECE70AD84C4}"/>
              </a:ext>
            </a:extLst>
          </p:cNvPr>
          <p:cNvSpPr/>
          <p:nvPr/>
        </p:nvSpPr>
        <p:spPr>
          <a:xfrm>
            <a:off x="47036" y="5961695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0: 00</a:t>
            </a:r>
          </a:p>
        </p:txBody>
      </p:sp>
      <p:sp>
        <p:nvSpPr>
          <p:cNvPr id="29" name="Arrow: Left 28">
            <a:hlinkClick r:id="rId16" action="ppaction://hlinksldjump"/>
            <a:extLst>
              <a:ext uri="{FF2B5EF4-FFF2-40B4-BE49-F238E27FC236}">
                <a16:creationId xmlns:a16="http://schemas.microsoft.com/office/drawing/2014/main" id="{E3C0013E-23E0-9CF3-8843-5EFDD60DF410}"/>
              </a:ext>
            </a:extLst>
          </p:cNvPr>
          <p:cNvSpPr/>
          <p:nvPr/>
        </p:nvSpPr>
        <p:spPr>
          <a:xfrm>
            <a:off x="10901317" y="6031923"/>
            <a:ext cx="878336" cy="685800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AB0DD0-AB23-4B55-B9F1-FCE156628D91}"/>
              </a:ext>
            </a:extLst>
          </p:cNvPr>
          <p:cNvSpPr/>
          <p:nvPr/>
        </p:nvSpPr>
        <p:spPr>
          <a:xfrm>
            <a:off x="437286" y="233249"/>
            <a:ext cx="113174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xắc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4”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3726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0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30+K4lPs7H94VUqPe2XwIsfPRnrXQE//QTEXxb8/8N4CNc6FpgZahzpTjFhMzSA7T/nHJa11DE8Ng2TP3iAmRczFlmslSuUNOgUeb6yRvs0="/>
              <p:cNvSpPr/>
              <p:nvPr/>
            </p:nvSpPr>
            <p:spPr>
              <a:xfrm>
                <a:off x="7132176" y="4515855"/>
                <a:ext cx="3923416" cy="1220578"/>
              </a:xfrm>
              <a:prstGeom prst="rect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40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endPara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176" y="4515855"/>
                <a:ext cx="3923416" cy="1220578"/>
              </a:xfrm>
              <a:prstGeom prst="rect">
                <a:avLst/>
              </a:prstGeom>
              <a:blipFill>
                <a:blip r:embed="rId15"/>
                <a:stretch>
                  <a:fillRect b="-35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30+K4lPs7H94VUqPe2XwIsfPRnrXQE//QTEXxb8/8N4CNc6FpgZahzpTjFhMzSA7T/nHJa11DE8Ng2TP3iAmRczFlmslSuUNOgUeb6yRvs0="/>
              <p:cNvSpPr/>
              <p:nvPr/>
            </p:nvSpPr>
            <p:spPr>
              <a:xfrm>
                <a:off x="611337" y="2653146"/>
                <a:ext cx="4034539" cy="1199693"/>
              </a:xfrm>
              <a:prstGeom prst="rect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4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37" y="2653146"/>
                <a:ext cx="4034539" cy="1199693"/>
              </a:xfrm>
              <a:prstGeom prst="rect">
                <a:avLst/>
              </a:prstGeom>
              <a:blipFill>
                <a:blip r:embed="rId16"/>
                <a:stretch>
                  <a:fillRect b="-456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5.30+K4lPs7H94VUqPe2XwIsfPRnrXQE//QTEXxb8/8N4CNc6FpgZahzpTjFhMzSA7T/nHJa11DE8Ng2TP3iAmRczFlmslSuUNOgUeb6yRvs0="/>
              <p:cNvSpPr/>
              <p:nvPr/>
            </p:nvSpPr>
            <p:spPr>
              <a:xfrm>
                <a:off x="600994" y="4468366"/>
                <a:ext cx="4055473" cy="1252411"/>
              </a:xfrm>
              <a:prstGeom prst="rect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40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5.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4" y="4468366"/>
                <a:ext cx="4055473" cy="1252411"/>
              </a:xfrm>
              <a:prstGeom prst="rect">
                <a:avLst/>
              </a:prstGeom>
              <a:blipFill>
                <a:blip r:embed="rId17"/>
                <a:stretch>
                  <a:fillRect b="-243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30+K4lPs7H94VUqPe2XwIsfPRnrXQE//QTEXxb8/8N4CNc6FpgZahzpTjFhMzSA7T/nHJa11DE8Ng2TP3iAmRczFlmslSuUNOgUeb6yRvs0="/>
              <p:cNvSpPr/>
              <p:nvPr/>
            </p:nvSpPr>
            <p:spPr>
              <a:xfrm>
                <a:off x="7132176" y="2662298"/>
                <a:ext cx="3923416" cy="1220578"/>
              </a:xfrm>
              <a:prstGeom prst="rect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176" y="2662298"/>
                <a:ext cx="3923416" cy="1220578"/>
              </a:xfrm>
              <a:prstGeom prst="rect">
                <a:avLst/>
              </a:prstGeom>
              <a:blipFill>
                <a:blip r:embed="rId18"/>
                <a:stretch>
                  <a:fillRect b="-35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9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278926" y="474054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45718" y="467773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218" y="297997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2949617"/>
            <a:ext cx="804743" cy="707197"/>
          </a:xfrm>
          <a:prstGeom prst="rect">
            <a:avLst/>
          </a:prstGeom>
        </p:spPr>
      </p:pic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51986DE5-6400-F2BB-B00F-1A4E890F86AA}"/>
              </a:ext>
            </a:extLst>
          </p:cNvPr>
          <p:cNvSpPr/>
          <p:nvPr/>
        </p:nvSpPr>
        <p:spPr>
          <a:xfrm>
            <a:off x="1752600" y="6204053"/>
            <a:ext cx="990600" cy="46090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start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81EB103E-E9B3-B11D-DBA1-6B2664CF227B}"/>
              </a:ext>
            </a:extLst>
          </p:cNvPr>
          <p:cNvSpPr/>
          <p:nvPr/>
        </p:nvSpPr>
        <p:spPr>
          <a:xfrm>
            <a:off x="62802" y="597746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15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58BF879C-9460-10EF-FE25-5B5C9CA80307}"/>
              </a:ext>
            </a:extLst>
          </p:cNvPr>
          <p:cNvSpPr/>
          <p:nvPr/>
        </p:nvSpPr>
        <p:spPr>
          <a:xfrm>
            <a:off x="80536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14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0B6F771-F765-E08C-40B3-546BD1967E8D}"/>
              </a:ext>
            </a:extLst>
          </p:cNvPr>
          <p:cNvSpPr/>
          <p:nvPr/>
        </p:nvSpPr>
        <p:spPr>
          <a:xfrm>
            <a:off x="62801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13</a:t>
            </a: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224F9205-69C5-7740-876D-BC0618E3FFB7}"/>
              </a:ext>
            </a:extLst>
          </p:cNvPr>
          <p:cNvSpPr/>
          <p:nvPr/>
        </p:nvSpPr>
        <p:spPr>
          <a:xfrm>
            <a:off x="62802" y="597746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12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C8FD1396-9676-E0B9-91F5-D0498E413726}"/>
              </a:ext>
            </a:extLst>
          </p:cNvPr>
          <p:cNvSpPr/>
          <p:nvPr/>
        </p:nvSpPr>
        <p:spPr>
          <a:xfrm>
            <a:off x="46377" y="5977459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11</a:t>
            </a:r>
          </a:p>
        </p:txBody>
      </p: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id="{D4D35345-E3E4-E49C-62B8-2BCFECF410CA}"/>
              </a:ext>
            </a:extLst>
          </p:cNvPr>
          <p:cNvSpPr/>
          <p:nvPr/>
        </p:nvSpPr>
        <p:spPr>
          <a:xfrm>
            <a:off x="46376" y="595118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10</a:t>
            </a: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D5355D-94A9-24D2-FA72-FF427A7AA8AC}"/>
              </a:ext>
            </a:extLst>
          </p:cNvPr>
          <p:cNvSpPr/>
          <p:nvPr/>
        </p:nvSpPr>
        <p:spPr>
          <a:xfrm>
            <a:off x="45722" y="595118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09</a:t>
            </a: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98BFC5C6-D8F5-ED07-04DE-C5723C8B463C}"/>
              </a:ext>
            </a:extLst>
          </p:cNvPr>
          <p:cNvSpPr/>
          <p:nvPr/>
        </p:nvSpPr>
        <p:spPr>
          <a:xfrm>
            <a:off x="62800" y="5951179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08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340022B5-9605-4602-E2D2-27FE397C1225}"/>
              </a:ext>
            </a:extLst>
          </p:cNvPr>
          <p:cNvSpPr/>
          <p:nvPr/>
        </p:nvSpPr>
        <p:spPr>
          <a:xfrm>
            <a:off x="62802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07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B5820C05-20B4-EB95-0D6C-DC9C5B9381F4}"/>
              </a:ext>
            </a:extLst>
          </p:cNvPr>
          <p:cNvSpPr/>
          <p:nvPr/>
        </p:nvSpPr>
        <p:spPr>
          <a:xfrm>
            <a:off x="46377" y="5951177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06</a:t>
            </a: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EE3A76B0-2BB2-DECD-B60E-7B4A224F6D6A}"/>
              </a:ext>
            </a:extLst>
          </p:cNvPr>
          <p:cNvSpPr/>
          <p:nvPr/>
        </p:nvSpPr>
        <p:spPr>
          <a:xfrm>
            <a:off x="35868" y="595117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05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30B53994-DD17-34D7-9443-3E44BBE6060F}"/>
              </a:ext>
            </a:extLst>
          </p:cNvPr>
          <p:cNvSpPr/>
          <p:nvPr/>
        </p:nvSpPr>
        <p:spPr>
          <a:xfrm>
            <a:off x="45721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04</a:t>
            </a:r>
          </a:p>
        </p:txBody>
      </p:sp>
      <p:sp>
        <p:nvSpPr>
          <p:cNvPr id="31" name="Rounded Rectangle 27">
            <a:extLst>
              <a:ext uri="{FF2B5EF4-FFF2-40B4-BE49-F238E27FC236}">
                <a16:creationId xmlns:a16="http://schemas.microsoft.com/office/drawing/2014/main" id="{7E6FAB77-33E7-3206-5126-C67AABE0DD25}"/>
              </a:ext>
            </a:extLst>
          </p:cNvPr>
          <p:cNvSpPr/>
          <p:nvPr/>
        </p:nvSpPr>
        <p:spPr>
          <a:xfrm>
            <a:off x="35868" y="5977457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03</a:t>
            </a: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D87BCE15-A010-937A-CD9B-C65E6EFFAE51}"/>
              </a:ext>
            </a:extLst>
          </p:cNvPr>
          <p:cNvSpPr/>
          <p:nvPr/>
        </p:nvSpPr>
        <p:spPr>
          <a:xfrm>
            <a:off x="27984" y="595117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02</a:t>
            </a:r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D336B5C5-28E4-7740-E8F3-FDA3CE1E62DE}"/>
              </a:ext>
            </a:extLst>
          </p:cNvPr>
          <p:cNvSpPr/>
          <p:nvPr/>
        </p:nvSpPr>
        <p:spPr>
          <a:xfrm>
            <a:off x="45720" y="597745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01</a:t>
            </a:r>
          </a:p>
        </p:txBody>
      </p:sp>
      <p:sp>
        <p:nvSpPr>
          <p:cNvPr id="34" name="Rounded Rectangle 31">
            <a:extLst>
              <a:ext uri="{FF2B5EF4-FFF2-40B4-BE49-F238E27FC236}">
                <a16:creationId xmlns:a16="http://schemas.microsoft.com/office/drawing/2014/main" id="{7573A238-2CAF-B108-3885-2272DE33FCA5}"/>
              </a:ext>
            </a:extLst>
          </p:cNvPr>
          <p:cNvSpPr/>
          <p:nvPr/>
        </p:nvSpPr>
        <p:spPr>
          <a:xfrm>
            <a:off x="47036" y="5961695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0: 00</a:t>
            </a:r>
          </a:p>
        </p:txBody>
      </p:sp>
      <p:sp>
        <p:nvSpPr>
          <p:cNvPr id="29" name="Arrow: Left 28">
            <a:hlinkClick r:id="rId22" action="ppaction://hlinksldjump"/>
            <a:extLst>
              <a:ext uri="{FF2B5EF4-FFF2-40B4-BE49-F238E27FC236}">
                <a16:creationId xmlns:a16="http://schemas.microsoft.com/office/drawing/2014/main" id="{E3C0013E-23E0-9CF3-8843-5EFDD60DF410}"/>
              </a:ext>
            </a:extLst>
          </p:cNvPr>
          <p:cNvSpPr/>
          <p:nvPr/>
        </p:nvSpPr>
        <p:spPr>
          <a:xfrm>
            <a:off x="10798812" y="6088484"/>
            <a:ext cx="878336" cy="642672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FEAB02-D78B-4C84-91F9-EB9B8B2DA689}"/>
              </a:ext>
            </a:extLst>
          </p:cNvPr>
          <p:cNvSpPr/>
          <p:nvPr/>
        </p:nvSpPr>
        <p:spPr>
          <a:xfrm>
            <a:off x="115974" y="533783"/>
            <a:ext cx="1198929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      </a:t>
            </a:r>
          </a:p>
        </p:txBody>
      </p:sp>
    </p:spTree>
    <p:extLst>
      <p:ext uri="{BB962C8B-B14F-4D97-AF65-F5344CB8AC3E}">
        <p14:creationId xmlns:p14="http://schemas.microsoft.com/office/powerpoint/2010/main" val="517137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0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30+K4lPs7H94VUqPe2XwIsfPRnrXQE//QTEXxb8/8N4CNc6FpgZahzpTjFhMzSA7T/nHJa11DE8Ng2TP3iAmRczFlmslSuUNOgUeb6yRvs0="/>
              <p:cNvSpPr/>
              <p:nvPr/>
            </p:nvSpPr>
            <p:spPr>
              <a:xfrm>
                <a:off x="7181797" y="4453145"/>
                <a:ext cx="3923416" cy="1367119"/>
              </a:xfrm>
              <a:prstGeom prst="rect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vi-VN" sz="4000" dirty="0">
                    <a:solidFill>
                      <a:srgbClr val="FF0000"/>
                    </a:solidFill>
                    <a:latin typeface="+mj-lt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797" y="4453145"/>
                <a:ext cx="3923416" cy="136711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30+K4lPs7H94VUqPe2XwIsfPRnrXQE//QTEXxb8/8N4CNc6FpgZahzpTjFhMzSA7T/nHJa11DE8Ng2TP3iAmRczFlmslSuUNOgUeb6yRvs0=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30+K4lPs7H94VUqPe2XwIsfPRnrXQE//QTEXxb8/8N4CNc6FpgZahzpTjFhMzSA7T/nHJa11DE8Ng2TP3iAmRczFlmslSuUNOgUeb6yRvs0="/>
              <p:cNvSpPr/>
              <p:nvPr/>
            </p:nvSpPr>
            <p:spPr>
              <a:xfrm>
                <a:off x="489745" y="2688422"/>
                <a:ext cx="4034539" cy="1367119"/>
              </a:xfrm>
              <a:prstGeom prst="rect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0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A.</a:t>
                </a:r>
                <a:r>
                  <a:rPr lang="en-US" sz="4000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vi-VN" sz="4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45" y="2688422"/>
                <a:ext cx="4034539" cy="136711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5.30+K4lPs7H94VUqPe2XwIsfPRnrXQE//QTEXxb8/8N4CNc6FpgZahzpTjFhMzSA7T/nHJa11DE8Ng2TP3iAmRczFlmslSuUNOgUeb6yRvs0="/>
              <p:cNvSpPr/>
              <p:nvPr/>
            </p:nvSpPr>
            <p:spPr>
              <a:xfrm>
                <a:off x="518433" y="4471259"/>
                <a:ext cx="4055473" cy="1367119"/>
              </a:xfrm>
              <a:prstGeom prst="rect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5.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33" y="4471259"/>
                <a:ext cx="4055473" cy="136711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30+K4lPs7H94VUqPe2XwIsfPRnrXQE//QTEXxb8/8N4CNc6FpgZahzpTjFhMzSA7T/nHJa11DE8Ng2TP3iAmRczFlmslSuUNOgUeb6yRvs0="/>
              <p:cNvSpPr/>
              <p:nvPr/>
            </p:nvSpPr>
            <p:spPr>
              <a:xfrm>
                <a:off x="7126689" y="2688423"/>
                <a:ext cx="3923416" cy="1367119"/>
              </a:xfrm>
              <a:prstGeom prst="rect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vi-VN" sz="4000" dirty="0">
                    <a:solidFill>
                      <a:srgbClr val="FF0000"/>
                    </a:solidFill>
                    <a:latin typeface="+mj-lt"/>
                  </a:rPr>
                  <a:t>B.</a:t>
                </a:r>
                <a:r>
                  <a:rPr lang="en-US" sz="40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vi-VN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689" y="2688423"/>
                <a:ext cx="3923416" cy="136711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356485" y="470413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24821" y="480970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091" y="302260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10" y="3022600"/>
            <a:ext cx="804743" cy="707197"/>
          </a:xfrm>
          <a:prstGeom prst="rect">
            <a:avLst/>
          </a:prstGeom>
        </p:spPr>
      </p:pic>
      <p:sp>
        <p:nvSpPr>
          <p:cNvPr id="30" name="Rounded Rectangle 30">
            <a:extLst>
              <a:ext uri="{FF2B5EF4-FFF2-40B4-BE49-F238E27FC236}">
                <a16:creationId xmlns:a16="http://schemas.microsoft.com/office/drawing/2014/main" id="{84C799D7-7525-0D71-756F-E06B5FB0F9B0}"/>
              </a:ext>
            </a:extLst>
          </p:cNvPr>
          <p:cNvSpPr/>
          <p:nvPr/>
        </p:nvSpPr>
        <p:spPr>
          <a:xfrm>
            <a:off x="1752600" y="6204053"/>
            <a:ext cx="990600" cy="46090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start</a:t>
            </a:r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06748173-14AA-C190-EABF-D7B1DC533831}"/>
              </a:ext>
            </a:extLst>
          </p:cNvPr>
          <p:cNvSpPr/>
          <p:nvPr/>
        </p:nvSpPr>
        <p:spPr>
          <a:xfrm>
            <a:off x="62802" y="597746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15</a:t>
            </a:r>
          </a:p>
        </p:txBody>
      </p:sp>
      <p:sp>
        <p:nvSpPr>
          <p:cNvPr id="32" name="Rounded Rectangle 16">
            <a:extLst>
              <a:ext uri="{FF2B5EF4-FFF2-40B4-BE49-F238E27FC236}">
                <a16:creationId xmlns:a16="http://schemas.microsoft.com/office/drawing/2014/main" id="{149A6CCC-E0D6-2CBD-AA8C-ADD27B7AC532}"/>
              </a:ext>
            </a:extLst>
          </p:cNvPr>
          <p:cNvSpPr/>
          <p:nvPr/>
        </p:nvSpPr>
        <p:spPr>
          <a:xfrm>
            <a:off x="80536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14</a:t>
            </a:r>
          </a:p>
        </p:txBody>
      </p:sp>
      <p:sp>
        <p:nvSpPr>
          <p:cNvPr id="33" name="Rounded Rectangle 17">
            <a:extLst>
              <a:ext uri="{FF2B5EF4-FFF2-40B4-BE49-F238E27FC236}">
                <a16:creationId xmlns:a16="http://schemas.microsoft.com/office/drawing/2014/main" id="{202F7385-D1A9-E8CA-6EFB-B64DC440AD9F}"/>
              </a:ext>
            </a:extLst>
          </p:cNvPr>
          <p:cNvSpPr/>
          <p:nvPr/>
        </p:nvSpPr>
        <p:spPr>
          <a:xfrm>
            <a:off x="62801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13</a:t>
            </a:r>
          </a:p>
        </p:txBody>
      </p:sp>
      <p:sp>
        <p:nvSpPr>
          <p:cNvPr id="34" name="Rounded Rectangle 18">
            <a:extLst>
              <a:ext uri="{FF2B5EF4-FFF2-40B4-BE49-F238E27FC236}">
                <a16:creationId xmlns:a16="http://schemas.microsoft.com/office/drawing/2014/main" id="{046F6F6F-E946-BB43-38F1-92B12700BA88}"/>
              </a:ext>
            </a:extLst>
          </p:cNvPr>
          <p:cNvSpPr/>
          <p:nvPr/>
        </p:nvSpPr>
        <p:spPr>
          <a:xfrm>
            <a:off x="62802" y="597746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12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05A09302-9659-0F95-F6E4-0016E443A85D}"/>
              </a:ext>
            </a:extLst>
          </p:cNvPr>
          <p:cNvSpPr/>
          <p:nvPr/>
        </p:nvSpPr>
        <p:spPr>
          <a:xfrm>
            <a:off x="46377" y="5977459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11</a:t>
            </a:r>
          </a:p>
        </p:txBody>
      </p:sp>
      <p:sp>
        <p:nvSpPr>
          <p:cNvPr id="36" name="Rounded Rectangle 20">
            <a:extLst>
              <a:ext uri="{FF2B5EF4-FFF2-40B4-BE49-F238E27FC236}">
                <a16:creationId xmlns:a16="http://schemas.microsoft.com/office/drawing/2014/main" id="{C13C11AC-5E4C-22AF-FA33-3D4AAF0B7315}"/>
              </a:ext>
            </a:extLst>
          </p:cNvPr>
          <p:cNvSpPr/>
          <p:nvPr/>
        </p:nvSpPr>
        <p:spPr>
          <a:xfrm>
            <a:off x="46376" y="595118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10</a:t>
            </a: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120053F8-985B-4D9F-E38F-1CD0BD8D412B}"/>
              </a:ext>
            </a:extLst>
          </p:cNvPr>
          <p:cNvSpPr/>
          <p:nvPr/>
        </p:nvSpPr>
        <p:spPr>
          <a:xfrm>
            <a:off x="45722" y="5951180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09</a:t>
            </a: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id="{FB2081F7-45A9-2B93-1ABD-9B69D0E6AAE9}"/>
              </a:ext>
            </a:extLst>
          </p:cNvPr>
          <p:cNvSpPr/>
          <p:nvPr/>
        </p:nvSpPr>
        <p:spPr>
          <a:xfrm>
            <a:off x="62800" y="5951179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08</a:t>
            </a: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408F7259-CA7E-422B-7A01-8CABB4EF8A61}"/>
              </a:ext>
            </a:extLst>
          </p:cNvPr>
          <p:cNvSpPr/>
          <p:nvPr/>
        </p:nvSpPr>
        <p:spPr>
          <a:xfrm>
            <a:off x="62802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07</a:t>
            </a:r>
          </a:p>
        </p:txBody>
      </p:sp>
      <p:sp>
        <p:nvSpPr>
          <p:cNvPr id="45" name="Rounded Rectangle 24">
            <a:extLst>
              <a:ext uri="{FF2B5EF4-FFF2-40B4-BE49-F238E27FC236}">
                <a16:creationId xmlns:a16="http://schemas.microsoft.com/office/drawing/2014/main" id="{1F6B700D-425D-DD17-C9CB-CBE715C37866}"/>
              </a:ext>
            </a:extLst>
          </p:cNvPr>
          <p:cNvSpPr/>
          <p:nvPr/>
        </p:nvSpPr>
        <p:spPr>
          <a:xfrm>
            <a:off x="46377" y="5951177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06</a:t>
            </a:r>
          </a:p>
        </p:txBody>
      </p:sp>
      <p:sp>
        <p:nvSpPr>
          <p:cNvPr id="46" name="Rounded Rectangle 25">
            <a:extLst>
              <a:ext uri="{FF2B5EF4-FFF2-40B4-BE49-F238E27FC236}">
                <a16:creationId xmlns:a16="http://schemas.microsoft.com/office/drawing/2014/main" id="{D9E4615D-533D-03BA-2F91-AE4EF3434FE5}"/>
              </a:ext>
            </a:extLst>
          </p:cNvPr>
          <p:cNvSpPr/>
          <p:nvPr/>
        </p:nvSpPr>
        <p:spPr>
          <a:xfrm>
            <a:off x="35868" y="595117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05</a:t>
            </a:r>
          </a:p>
        </p:txBody>
      </p:sp>
      <p:sp>
        <p:nvSpPr>
          <p:cNvPr id="48" name="Rounded Rectangle 26">
            <a:extLst>
              <a:ext uri="{FF2B5EF4-FFF2-40B4-BE49-F238E27FC236}">
                <a16:creationId xmlns:a16="http://schemas.microsoft.com/office/drawing/2014/main" id="{74F9BCA4-63CC-04E7-81B7-79E258EBDDD6}"/>
              </a:ext>
            </a:extLst>
          </p:cNvPr>
          <p:cNvSpPr/>
          <p:nvPr/>
        </p:nvSpPr>
        <p:spPr>
          <a:xfrm>
            <a:off x="45721" y="5951181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04</a:t>
            </a:r>
          </a:p>
        </p:txBody>
      </p:sp>
      <p:sp>
        <p:nvSpPr>
          <p:cNvPr id="50" name="Rounded Rectangle 27">
            <a:extLst>
              <a:ext uri="{FF2B5EF4-FFF2-40B4-BE49-F238E27FC236}">
                <a16:creationId xmlns:a16="http://schemas.microsoft.com/office/drawing/2014/main" id="{8CA55E93-4618-8461-E7ED-0EA9DA335292}"/>
              </a:ext>
            </a:extLst>
          </p:cNvPr>
          <p:cNvSpPr/>
          <p:nvPr/>
        </p:nvSpPr>
        <p:spPr>
          <a:xfrm>
            <a:off x="35868" y="5977457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03</a:t>
            </a:r>
          </a:p>
        </p:txBody>
      </p:sp>
      <p:sp>
        <p:nvSpPr>
          <p:cNvPr id="52" name="Rounded Rectangle 28">
            <a:extLst>
              <a:ext uri="{FF2B5EF4-FFF2-40B4-BE49-F238E27FC236}">
                <a16:creationId xmlns:a16="http://schemas.microsoft.com/office/drawing/2014/main" id="{B5DDE00D-39D5-965D-5749-2492F455BD39}"/>
              </a:ext>
            </a:extLst>
          </p:cNvPr>
          <p:cNvSpPr/>
          <p:nvPr/>
        </p:nvSpPr>
        <p:spPr>
          <a:xfrm>
            <a:off x="27984" y="595117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02</a:t>
            </a:r>
          </a:p>
        </p:txBody>
      </p:sp>
      <p:sp>
        <p:nvSpPr>
          <p:cNvPr id="54" name="Rounded Rectangle 29">
            <a:extLst>
              <a:ext uri="{FF2B5EF4-FFF2-40B4-BE49-F238E27FC236}">
                <a16:creationId xmlns:a16="http://schemas.microsoft.com/office/drawing/2014/main" id="{129D68D1-6DC2-A61C-0AA4-03F63F717C51}"/>
              </a:ext>
            </a:extLst>
          </p:cNvPr>
          <p:cNvSpPr/>
          <p:nvPr/>
        </p:nvSpPr>
        <p:spPr>
          <a:xfrm>
            <a:off x="45720" y="5977456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0: 01</a:t>
            </a:r>
          </a:p>
        </p:txBody>
      </p:sp>
      <p:sp>
        <p:nvSpPr>
          <p:cNvPr id="55" name="Rounded Rectangle 31">
            <a:extLst>
              <a:ext uri="{FF2B5EF4-FFF2-40B4-BE49-F238E27FC236}">
                <a16:creationId xmlns:a16="http://schemas.microsoft.com/office/drawing/2014/main" id="{03DB8BC9-E8FF-2D0A-3D7F-B65C9F8B6640}"/>
              </a:ext>
            </a:extLst>
          </p:cNvPr>
          <p:cNvSpPr/>
          <p:nvPr/>
        </p:nvSpPr>
        <p:spPr>
          <a:xfrm>
            <a:off x="47036" y="5961695"/>
            <a:ext cx="1623993" cy="8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0: 00</a:t>
            </a:r>
          </a:p>
        </p:txBody>
      </p:sp>
      <p:sp>
        <p:nvSpPr>
          <p:cNvPr id="29" name="Arrow: Left 28">
            <a:hlinkClick r:id="rId20" action="ppaction://hlinksldjump"/>
            <a:extLst>
              <a:ext uri="{FF2B5EF4-FFF2-40B4-BE49-F238E27FC236}">
                <a16:creationId xmlns:a16="http://schemas.microsoft.com/office/drawing/2014/main" id="{E3C0013E-23E0-9CF3-8843-5EFDD60DF410}"/>
              </a:ext>
            </a:extLst>
          </p:cNvPr>
          <p:cNvSpPr/>
          <p:nvPr/>
        </p:nvSpPr>
        <p:spPr>
          <a:xfrm>
            <a:off x="10867695" y="6090656"/>
            <a:ext cx="878336" cy="642672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B179DF-F050-4B1B-ACF9-7EBB282BE1E1}"/>
              </a:ext>
            </a:extLst>
          </p:cNvPr>
          <p:cNvSpPr/>
          <p:nvPr/>
        </p:nvSpPr>
        <p:spPr>
          <a:xfrm>
            <a:off x="0" y="193040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hộp có 25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2, 4, 6, …, 48, 50</a:t>
            </a: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 thẻ khác nhau thì ghi hai số khác nhau.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ngẫu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Xác suất của biến cố: “Số xuất hiện trên thẻ được rút ra là số nhỏ hơn 26” là:</a:t>
            </a:r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0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5586</TotalTime>
  <Words>992</Words>
  <Application>Microsoft Office PowerPoint</Application>
  <PresentationFormat>Widescreen</PresentationFormat>
  <Paragraphs>166</Paragraphs>
  <Slides>18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Cambria Math</vt:lpstr>
      <vt:lpstr>Tahoma</vt:lpstr>
      <vt:lpstr>Times New Roman</vt:lpstr>
      <vt:lpstr>1_Office Theme</vt:lpstr>
      <vt:lpstr>PowerPoint Presentation</vt:lpstr>
      <vt:lpstr>BÀI TẬP CUỐI CHƯƠNG VI</vt:lpstr>
      <vt:lpstr>PowerPoint Presentation</vt:lpstr>
      <vt:lpstr>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 VẬN DỤNG </vt:lpstr>
      <vt:lpstr>Bài 8 (SKG – T42). Trong một kì thi học sinh giỏi Toán, tỉ lệ học sinh đạt giải là "35%". Chọn ngẫu nhiên một học sinh đã tham gia kì thi đó. Tính xác suất của biến cố: “Học sinh được chọn đạt giải”.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MyPC</cp:lastModifiedBy>
  <cp:revision>531</cp:revision>
  <dcterms:created xsi:type="dcterms:W3CDTF">2022-08-03T11:07:12Z</dcterms:created>
  <dcterms:modified xsi:type="dcterms:W3CDTF">2025-02-27T14:24:03Z</dcterms:modified>
</cp:coreProperties>
</file>