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80_38F2F7F9.xml" ContentType="application/vnd.ms-powerpoint.comments+xml"/>
  <Override PartName="/ppt/comments/modernComment_24A_31CF9214.xml" ContentType="application/vnd.ms-powerpoint.comments+xml"/>
  <Override PartName="/ppt/comments/modernComment_252_39B0986D.xml" ContentType="application/vnd.ms-powerpoint.comments+xml"/>
  <Override PartName="/ppt/comments/modernComment_243_F6223EDD.xml" ContentType="application/vnd.ms-powerpoint.comments+xml"/>
  <Override PartName="/ppt/comments/modernComment_24D_E829AFB2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592" r:id="rId2"/>
    <p:sldId id="368" r:id="rId3"/>
    <p:sldId id="384" r:id="rId4"/>
    <p:sldId id="591" r:id="rId5"/>
    <p:sldId id="575" r:id="rId6"/>
    <p:sldId id="272" r:id="rId7"/>
    <p:sldId id="273" r:id="rId8"/>
    <p:sldId id="274" r:id="rId9"/>
    <p:sldId id="275" r:id="rId10"/>
    <p:sldId id="276" r:id="rId11"/>
    <p:sldId id="277" r:id="rId12"/>
    <p:sldId id="573" r:id="rId13"/>
    <p:sldId id="258" r:id="rId14"/>
    <p:sldId id="578" r:id="rId15"/>
    <p:sldId id="584" r:id="rId16"/>
    <p:sldId id="585" r:id="rId17"/>
    <p:sldId id="586" r:id="rId18"/>
    <p:sldId id="594" r:id="rId19"/>
    <p:sldId id="595" r:id="rId20"/>
    <p:sldId id="579" r:id="rId21"/>
    <p:sldId id="589" r:id="rId22"/>
    <p:sldId id="381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B5F2CB4-038A-3605-CC52-DADD327B16AB}" name="Windows User" initials="WU" userId="Windows Use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00FFFF"/>
    <a:srgbClr val="0000CC"/>
    <a:srgbClr val="FF93FF"/>
    <a:srgbClr val="FFECAF"/>
    <a:srgbClr val="FF4FFF"/>
    <a:srgbClr val="CC00CC"/>
    <a:srgbClr val="7F7F7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6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vi-VN" dirty="0">
                <a:latin typeface="+mj-lt"/>
              </a:rPr>
              <a:t>Tần số</a:t>
            </a:r>
            <a:endParaRPr lang="en-US" dirty="0">
              <a:latin typeface="+mj-lt"/>
            </a:endParaRPr>
          </a:p>
        </c:rich>
      </c:tx>
      <c:layout>
        <c:manualLayout>
          <c:xMode val="edge"/>
          <c:yMode val="edge"/>
          <c:x val="7.0053507289704123E-2"/>
          <c:y val="5.78414156247295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vi-V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7</c:v>
                </c:pt>
                <c:pt idx="1">
                  <c:v>4</c:v>
                </c:pt>
                <c:pt idx="2">
                  <c:v>8</c:v>
                </c:pt>
                <c:pt idx="3">
                  <c:v>4</c:v>
                </c:pt>
                <c:pt idx="4">
                  <c:v>2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76-4CF3-8E6D-311F9B3DFD2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1-8276-4CF3-8E6D-311F9B3DFD2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cat>
          <c:val>
            <c:numRef>
              <c:f>Sheet1!$D$2:$D$7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2-8276-4CF3-8E6D-311F9B3DFD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9"/>
        <c:overlap val="98"/>
        <c:axId val="791234544"/>
        <c:axId val="944317344"/>
      </c:barChart>
      <c:catAx>
        <c:axId val="791234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vi-VN"/>
          </a:p>
        </c:txPr>
        <c:crossAx val="944317344"/>
        <c:crosses val="autoZero"/>
        <c:auto val="1"/>
        <c:lblAlgn val="ctr"/>
        <c:lblOffset val="100"/>
        <c:noMultiLvlLbl val="0"/>
      </c:catAx>
      <c:valAx>
        <c:axId val="944317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vi-VN"/>
          </a:p>
        </c:txPr>
        <c:crossAx val="79123454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vi-VN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vi-VN" dirty="0"/>
              <a:t>Tần số</a:t>
            </a:r>
            <a:endParaRPr lang="en-US" dirty="0"/>
          </a:p>
        </c:rich>
      </c:tx>
      <c:layout>
        <c:manualLayout>
          <c:xMode val="edge"/>
          <c:yMode val="edge"/>
          <c:x val="0.1157524030020301"/>
          <c:y val="9.0893653124575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vi-VN"/>
        </a:p>
      </c:txPr>
    </c:title>
    <c:autoTitleDeleted val="0"/>
    <c:plotArea>
      <c:layout>
        <c:manualLayout>
          <c:layoutTarget val="inner"/>
          <c:xMode val="edge"/>
          <c:yMode val="edge"/>
          <c:x val="6.1201223142446276E-2"/>
          <c:y val="0.18193207244686105"/>
          <c:w val="0.69407890750725221"/>
          <c:h val="0.704588145047271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7</c:v>
                </c:pt>
                <c:pt idx="1">
                  <c:v>4</c:v>
                </c:pt>
                <c:pt idx="2">
                  <c:v>8</c:v>
                </c:pt>
                <c:pt idx="3">
                  <c:v>4</c:v>
                </c:pt>
                <c:pt idx="4">
                  <c:v>2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A9-47D5-BFF0-DD1BC5A2DDB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1-D7A9-47D5-BFF0-DD1BC5A2DDB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cat>
          <c:val>
            <c:numRef>
              <c:f>Sheet1!$D$2:$D$7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2-D7A9-47D5-BFF0-DD1BC5A2DD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9"/>
        <c:overlap val="98"/>
        <c:axId val="791234544"/>
        <c:axId val="944317344"/>
      </c:barChart>
      <c:catAx>
        <c:axId val="791234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vi-VN"/>
          </a:p>
        </c:txPr>
        <c:crossAx val="944317344"/>
        <c:crosses val="autoZero"/>
        <c:auto val="1"/>
        <c:lblAlgn val="ctr"/>
        <c:lblOffset val="100"/>
        <c:noMultiLvlLbl val="0"/>
      </c:catAx>
      <c:valAx>
        <c:axId val="944317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vi-VN"/>
          </a:p>
        </c:txPr>
        <c:crossAx val="79123454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vi-VN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vi-VN" dirty="0"/>
              <a:t>Tần số</a:t>
            </a:r>
            <a:endParaRPr lang="en-US" dirty="0"/>
          </a:p>
        </c:rich>
      </c:tx>
      <c:layout>
        <c:manualLayout>
          <c:xMode val="edge"/>
          <c:yMode val="edge"/>
          <c:x val="0.1157524030020301"/>
          <c:y val="9.0893653124575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vi-V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7</c:v>
                </c:pt>
                <c:pt idx="1">
                  <c:v>4</c:v>
                </c:pt>
                <c:pt idx="2">
                  <c:v>8</c:v>
                </c:pt>
                <c:pt idx="3">
                  <c:v>4</c:v>
                </c:pt>
                <c:pt idx="4">
                  <c:v>2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63-42CC-887D-CB142AFCBF7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1-7E63-42CC-887D-CB142AFCBF7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cat>
          <c:val>
            <c:numRef>
              <c:f>Sheet1!$D$2:$D$7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2-7E63-42CC-887D-CB142AFCBF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9"/>
        <c:overlap val="98"/>
        <c:axId val="791234544"/>
        <c:axId val="944317344"/>
      </c:barChart>
      <c:catAx>
        <c:axId val="791234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vi-VN"/>
          </a:p>
        </c:txPr>
        <c:crossAx val="944317344"/>
        <c:crosses val="autoZero"/>
        <c:auto val="1"/>
        <c:lblAlgn val="ctr"/>
        <c:lblOffset val="100"/>
        <c:noMultiLvlLbl val="0"/>
      </c:catAx>
      <c:valAx>
        <c:axId val="944317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vi-VN"/>
          </a:p>
        </c:txPr>
        <c:crossAx val="79123454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vi-VN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Trang_tính1!$B$1</c:f>
              <c:strCache>
                <c:ptCount val="1"/>
                <c:pt idx="0">
                  <c:v>Cột1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20B-45C2-B822-DA3112AF2B2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20B-45C2-B822-DA3112AF2B2D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20B-45C2-B822-DA3112AF2B2D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20B-45C2-B822-DA3112AF2B2D}"/>
              </c:ext>
            </c:extLst>
          </c:dPt>
          <c:dLbls>
            <c:dLbl>
              <c:idx val="0"/>
              <c:layout>
                <c:manualLayout>
                  <c:x val="-0.24560372536734415"/>
                  <c:y val="-1.5873176614178378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Nhảy</a:t>
                    </a:r>
                    <a:r>
                      <a:rPr lang="en-US" baseline="0" dirty="0"/>
                      <a:t> </a:t>
                    </a:r>
                    <a:r>
                      <a:rPr lang="en-US" baseline="0" dirty="0" err="1"/>
                      <a:t>dây</a:t>
                    </a:r>
                    <a:endParaRPr lang="en-US" baseline="0" dirty="0"/>
                  </a:p>
                  <a:p>
                    <a:r>
                      <a:rPr lang="en-US" baseline="0" dirty="0"/>
                      <a:t>50%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483356864528974"/>
                      <c:h val="0.2454112798745750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20B-45C2-B822-DA3112AF2B2D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Cầu</a:t>
                    </a:r>
                    <a:r>
                      <a:rPr lang="en-US" baseline="0"/>
                      <a:t> lông</a:t>
                    </a:r>
                  </a:p>
                  <a:p>
                    <a:fld id="{2BBA9CA8-11BA-43ED-A96E-58F4CBED18DD}" type="PERCENTAGE">
                      <a:rPr lang="en-US"/>
                      <a:pPr/>
                      <a:t>[PERCENTAGE]</a:t>
                    </a:fld>
                    <a:endParaRPr lang="vi-VN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20B-45C2-B822-DA3112AF2B2D}"/>
                </c:ext>
              </c:extLst>
            </c:dLbl>
            <c:dLbl>
              <c:idx val="2"/>
              <c:layout>
                <c:manualLayout>
                  <c:x val="0.18819896233864319"/>
                  <c:y val="0.1112159934020442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Cờ</a:t>
                    </a:r>
                    <a:r>
                      <a:rPr lang="en-US" baseline="0"/>
                      <a:t> vua</a:t>
                    </a:r>
                  </a:p>
                  <a:p>
                    <a:r>
                      <a:rPr lang="en-US" baseline="0"/>
                      <a:t>12,5%</a:t>
                    </a:r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20B-45C2-B822-DA3112AF2B2D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vi-VN"/>
                      <a:t>Bơi</a:t>
                    </a:r>
                    <a:r>
                      <a:rPr lang="vi-VN" baseline="0"/>
                      <a:t> </a:t>
                    </a:r>
                  </a:p>
                  <a:p>
                    <a:r>
                      <a:rPr lang="vi-VN" baseline="0"/>
                      <a:t>12,5%</a:t>
                    </a:r>
                    <a:endParaRPr lang="vi-VN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B20B-45C2-B822-DA3112AF2B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vi-VN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Trang_tính1!$A$2:$A$5</c:f>
              <c:strCache>
                <c:ptCount val="4"/>
                <c:pt idx="0">
                  <c:v>Nhảy dây</c:v>
                </c:pt>
                <c:pt idx="1">
                  <c:v>Cầu lông</c:v>
                </c:pt>
                <c:pt idx="2">
                  <c:v>Cờ vua</c:v>
                </c:pt>
                <c:pt idx="3">
                  <c:v>Bơi</c:v>
                </c:pt>
              </c:strCache>
            </c:strRef>
          </c:cat>
          <c:val>
            <c:numRef>
              <c:f>Trang_tính1!$B$2:$B$5</c:f>
              <c:numCache>
                <c:formatCode>General</c:formatCode>
                <c:ptCount val="4"/>
                <c:pt idx="0">
                  <c:v>50</c:v>
                </c:pt>
                <c:pt idx="1">
                  <c:v>25</c:v>
                </c:pt>
                <c:pt idx="2">
                  <c:v>12.5</c:v>
                </c:pt>
                <c:pt idx="3">
                  <c:v>12.5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20B-45C2-B822-DA3112AF2B2D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vi-V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omments/modernComment_180_38F2F7F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3BB7338-45DC-4985-905A-C040F242E88B}" authorId="{4B5F2CB4-038A-3605-CC52-DADD327B16AB}" created="2024-04-12T12:58:22.459">
    <pc:sldMkLst xmlns:pc="http://schemas.microsoft.com/office/powerpoint/2013/main/command">
      <pc:docMk/>
      <pc:sldMk cId="955447289" sldId="384"/>
    </pc:sldMkLst>
    <p188:txBody>
      <a:bodyPr/>
      <a:lstStyle/>
      <a:p>
        <a:r>
          <a:rPr lang="en-US"/>
          <a:t>Tên trò chơi không đúng với phần kế hoạch bài dạy</a:t>
        </a:r>
      </a:p>
    </p188:txBody>
  </p188:cm>
</p188:cmLst>
</file>

<file path=ppt/comments/modernComment_243_F6223ED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94EBE01-BA36-4039-9E1E-D590D57D42F5}" authorId="{4B5F2CB4-038A-3605-CC52-DADD327B16AB}" created="2024-04-12T13:44:30.449">
    <pc:sldMkLst xmlns:pc="http://schemas.microsoft.com/office/powerpoint/2013/main/command">
      <pc:docMk/>
      <pc:sldMk cId="4129439453" sldId="579"/>
    </pc:sldMkLst>
    <p188:txBody>
      <a:bodyPr/>
      <a:lstStyle/>
      <a:p>
        <a:r>
          <a:rPr lang="en-US"/>
          <a:t>Bổ sung mục tiêu của hoạt động</a:t>
        </a:r>
      </a:p>
    </p188:txBody>
  </p188:cm>
</p188:cmLst>
</file>

<file path=ppt/comments/modernComment_24A_31CF921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E930739-7369-4A5D-A01F-51AEC9179DFD}" authorId="{4B5F2CB4-038A-3605-CC52-DADD327B16AB}" created="2024-04-12T13:41:24.69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835686932" sldId="586"/>
      <ac:spMk id="5" creationId="{00000000-0000-0000-0000-000000000000}"/>
    </ac:deMkLst>
    <p188:txBody>
      <a:bodyPr/>
      <a:lstStyle/>
      <a:p>
        <a:r>
          <a:rPr lang="en-US"/>
          <a:t>Cho mẫu chữ câu trả lời khác với màu của câu hỏi.</a:t>
        </a:r>
      </a:p>
    </p188:txBody>
  </p188:cm>
</p188:cmLst>
</file>

<file path=ppt/comments/modernComment_24D_E829AFB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FC20A0F-C9B4-4F54-A436-21D29F04C124}" authorId="{4B5F2CB4-038A-3605-CC52-DADD327B16AB}" created="2024-04-12T13:45:29.43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895046066" sldId="589"/>
      <ac:graphicFrameMk id="13" creationId="{611514A3-B382-4699-A83C-8B5E6047F1BB}"/>
    </ac:deMkLst>
    <p188:txBody>
      <a:bodyPr/>
      <a:lstStyle/>
      <a:p>
        <a:r>
          <a:rPr lang="en-US"/>
          <a:t>Đổ mầu của biểu đồ cho đẹp mắt và dễ nhìn trên PPT</a:t>
        </a:r>
      </a:p>
    </p188:txBody>
  </p188:cm>
  <p188:cm id="{4D12D32B-E02C-4ADF-AC04-07D5CFFB047F}" authorId="{4B5F2CB4-038A-3605-CC52-DADD327B16AB}" created="2024-04-12T13:46:38.637">
    <pc:sldMkLst xmlns:pc="http://schemas.microsoft.com/office/powerpoint/2013/main/command">
      <pc:docMk/>
      <pc:sldMk cId="3895046066" sldId="589"/>
    </pc:sldMkLst>
    <p188:txBody>
      <a:bodyPr/>
      <a:lstStyle/>
      <a:p>
        <a:r>
          <a:rPr lang="en-US"/>
          <a:t>Thay màu của đáp án</a:t>
        </a:r>
      </a:p>
    </p188:txBody>
  </p188:cm>
  <p188:cm id="{57B9ED37-ED8A-479B-B33C-8D7AC793F695}" authorId="{4B5F2CB4-038A-3605-CC52-DADD327B16AB}" created="2024-04-12T13:47:05.472">
    <pc:sldMkLst xmlns:pc="http://schemas.microsoft.com/office/powerpoint/2013/main/command">
      <pc:docMk/>
      <pc:sldMk cId="3895046066" sldId="589"/>
    </pc:sldMkLst>
    <p188:txBody>
      <a:bodyPr/>
      <a:lstStyle/>
      <a:p>
        <a:r>
          <a:rPr lang="en-US"/>
          <a:t>Có thể chuyển bài tập điền khuyết cả Word và PPT cho hợp ý.</a:t>
        </a:r>
      </a:p>
    </p188:txBody>
  </p188:cm>
</p188:cmLst>
</file>

<file path=ppt/comments/modernComment_252_39B0986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1440CD1-102E-4AB4-8C15-06D9B6678114}" authorId="{4B5F2CB4-038A-3605-CC52-DADD327B16AB}" created="2024-04-12T13:43:06.44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967874669" sldId="594"/>
      <ac:graphicFrameMk id="6" creationId="{A29B0A9B-4C62-4058-9F78-BF54212AA46F}"/>
    </ac:deMkLst>
    <p188:txBody>
      <a:bodyPr/>
      <a:lstStyle/>
      <a:p>
        <a:r>
          <a:rPr lang="en-US"/>
          <a:t>Căn chỉnh số trong bảng cho vào giữa</a:t>
        </a:r>
      </a:p>
    </p188:txBody>
  </p188:cm>
  <p188:cm id="{9F3AF994-4695-4A40-882B-7C99900EB391}" authorId="{4B5F2CB4-038A-3605-CC52-DADD327B16AB}" created="2024-04-12T13:43:39.464">
    <pc:sldMkLst xmlns:pc="http://schemas.microsoft.com/office/powerpoint/2013/main/command">
      <pc:docMk/>
      <pc:sldMk cId="967874669" sldId="594"/>
    </pc:sldMkLst>
    <p188:txBody>
      <a:bodyPr/>
      <a:lstStyle/>
      <a:p>
        <a:r>
          <a:rPr lang="en-US"/>
          <a:t>Màu chữ của câu trả lời khác câu hỏi</a:t>
        </a:r>
      </a:p>
    </p188:txBody>
  </p188:cm>
</p188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0.06211</cdr:x>
      <cdr:y>0.88286</cdr:y>
    </cdr:from>
    <cdr:to>
      <cdr:x>1</cdr:x>
      <cdr:y>0.88286</cdr:y>
    </cdr:to>
    <cdr:cxnSp macro="">
      <cdr:nvCxnSpPr>
        <cdr:cNvPr id="8" name="Straight Arrow Connector 7">
          <a:extLst xmlns:a="http://schemas.openxmlformats.org/drawingml/2006/main">
            <a:ext uri="{FF2B5EF4-FFF2-40B4-BE49-F238E27FC236}">
              <a16:creationId xmlns:a16="http://schemas.microsoft.com/office/drawing/2014/main" id="{B654F558-0950-49B8-A47D-30FDA3D21231}"/>
            </a:ext>
          </a:extLst>
        </cdr:cNvPr>
        <cdr:cNvCxnSpPr/>
      </cdr:nvCxnSpPr>
      <cdr:spPr>
        <a:xfrm xmlns:a="http://schemas.openxmlformats.org/drawingml/2006/main">
          <a:off x="293422" y="2713853"/>
          <a:ext cx="4430981" cy="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0.79688</cdr:x>
      <cdr:y>0.88215</cdr:y>
    </cdr:from>
    <cdr:to>
      <cdr:x>1</cdr:x>
      <cdr:y>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30738BA-9687-76D8-7DD5-7757C9BDF588}"/>
            </a:ext>
          </a:extLst>
        </cdr:cNvPr>
        <cdr:cNvSpPr txBox="1"/>
      </cdr:nvSpPr>
      <cdr:spPr>
        <a:xfrm xmlns:a="http://schemas.openxmlformats.org/drawingml/2006/main">
          <a:off x="4303742" y="2842594"/>
          <a:ext cx="959622" cy="3622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 err="1"/>
            <a:t>Số</a:t>
          </a:r>
          <a:r>
            <a:rPr lang="en-US" sz="1100" dirty="0"/>
            <a:t> </a:t>
          </a:r>
          <a:r>
            <a:rPr lang="en-US" sz="1100" dirty="0" err="1"/>
            <a:t>bàn</a:t>
          </a:r>
          <a:r>
            <a:rPr lang="en-US" sz="1100" dirty="0"/>
            <a:t>  </a:t>
          </a:r>
          <a:r>
            <a:rPr lang="en-US" sz="1100" dirty="0" err="1"/>
            <a:t>thắng</a:t>
          </a:r>
          <a:endParaRPr lang="en-US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0.06211</cdr:x>
      <cdr:y>0.88286</cdr:y>
    </cdr:from>
    <cdr:to>
      <cdr:x>1</cdr:x>
      <cdr:y>0.88286</cdr:y>
    </cdr:to>
    <cdr:cxnSp macro="">
      <cdr:nvCxnSpPr>
        <cdr:cNvPr id="8" name="Straight Arrow Connector 7">
          <a:extLst xmlns:a="http://schemas.openxmlformats.org/drawingml/2006/main">
            <a:ext uri="{FF2B5EF4-FFF2-40B4-BE49-F238E27FC236}">
              <a16:creationId xmlns:a16="http://schemas.microsoft.com/office/drawing/2014/main" id="{B654F558-0950-49B8-A47D-30FDA3D21231}"/>
            </a:ext>
          </a:extLst>
        </cdr:cNvPr>
        <cdr:cNvCxnSpPr/>
      </cdr:nvCxnSpPr>
      <cdr:spPr>
        <a:xfrm xmlns:a="http://schemas.openxmlformats.org/drawingml/2006/main">
          <a:off x="293422" y="2713853"/>
          <a:ext cx="4430981" cy="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0.78974</cdr:x>
      <cdr:y>0.85942</cdr:y>
    </cdr:from>
    <cdr:to>
      <cdr:x>1</cdr:x>
      <cdr:y>0.9709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30738BA-9687-76D8-7DD5-7757C9BDF588}"/>
            </a:ext>
          </a:extLst>
        </cdr:cNvPr>
        <cdr:cNvSpPr txBox="1"/>
      </cdr:nvSpPr>
      <cdr:spPr>
        <a:xfrm xmlns:a="http://schemas.openxmlformats.org/drawingml/2006/main">
          <a:off x="3975464" y="2641804"/>
          <a:ext cx="1058455" cy="3426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050" b="1" dirty="0" err="1"/>
            <a:t>Số</a:t>
          </a:r>
          <a:r>
            <a:rPr lang="en-US" sz="1050" b="1" dirty="0"/>
            <a:t> </a:t>
          </a:r>
          <a:r>
            <a:rPr lang="en-US" sz="1050" b="1" dirty="0" err="1"/>
            <a:t>bàn</a:t>
          </a:r>
          <a:r>
            <a:rPr lang="en-US" sz="1050" b="1" dirty="0"/>
            <a:t>  </a:t>
          </a:r>
          <a:r>
            <a:rPr lang="en-US" sz="1050" b="1" dirty="0" err="1"/>
            <a:t>thắng</a:t>
          </a:r>
          <a:endParaRPr lang="en-US" sz="105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0.06211</cdr:x>
      <cdr:y>0.88286</cdr:y>
    </cdr:from>
    <cdr:to>
      <cdr:x>1</cdr:x>
      <cdr:y>0.88286</cdr:y>
    </cdr:to>
    <cdr:cxnSp macro="">
      <cdr:nvCxnSpPr>
        <cdr:cNvPr id="8" name="Straight Arrow Connector 7">
          <a:extLst xmlns:a="http://schemas.openxmlformats.org/drawingml/2006/main">
            <a:ext uri="{FF2B5EF4-FFF2-40B4-BE49-F238E27FC236}">
              <a16:creationId xmlns:a16="http://schemas.microsoft.com/office/drawing/2014/main" id="{B654F558-0950-49B8-A47D-30FDA3D21231}"/>
            </a:ext>
          </a:extLst>
        </cdr:cNvPr>
        <cdr:cNvCxnSpPr/>
      </cdr:nvCxnSpPr>
      <cdr:spPr>
        <a:xfrm xmlns:a="http://schemas.openxmlformats.org/drawingml/2006/main">
          <a:off x="293422" y="2713853"/>
          <a:ext cx="4430981" cy="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0.79688</cdr:x>
      <cdr:y>0.88215</cdr:y>
    </cdr:from>
    <cdr:to>
      <cdr:x>1</cdr:x>
      <cdr:y>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30738BA-9687-76D8-7DD5-7757C9BDF588}"/>
            </a:ext>
          </a:extLst>
        </cdr:cNvPr>
        <cdr:cNvSpPr txBox="1"/>
      </cdr:nvSpPr>
      <cdr:spPr>
        <a:xfrm xmlns:a="http://schemas.openxmlformats.org/drawingml/2006/main">
          <a:off x="4303742" y="2842594"/>
          <a:ext cx="959622" cy="3622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 err="1"/>
            <a:t>Số</a:t>
          </a:r>
          <a:r>
            <a:rPr lang="en-US" sz="1100" dirty="0"/>
            <a:t> </a:t>
          </a:r>
          <a:r>
            <a:rPr lang="en-US" sz="1100" dirty="0" err="1"/>
            <a:t>bàn</a:t>
          </a:r>
          <a:r>
            <a:rPr lang="en-US" sz="1100" dirty="0"/>
            <a:t>  </a:t>
          </a:r>
          <a:r>
            <a:rPr lang="en-US" sz="1100" dirty="0" err="1"/>
            <a:t>thắng</a:t>
          </a:r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7292D-5B6E-4748-BD46-8839EDC60379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68A89-F29B-44A5-93B5-548F33E52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011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050B3-AE3E-426E-AE2F-2D9A399CC7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59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4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8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2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7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2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0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25.png"/><Relationship Id="rId21" Type="http://schemas.openxmlformats.org/officeDocument/2006/relationships/image" Target="../media/image50.png"/><Relationship Id="rId7" Type="http://schemas.openxmlformats.org/officeDocument/2006/relationships/image" Target="../media/image29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24.pn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0.png"/><Relationship Id="rId5" Type="http://schemas.openxmlformats.org/officeDocument/2006/relationships/image" Target="../media/image27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10" Type="http://schemas.openxmlformats.org/officeDocument/2006/relationships/image" Target="../media/image34.png"/><Relationship Id="rId19" Type="http://schemas.openxmlformats.org/officeDocument/2006/relationships/image" Target="../media/image48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4.png"/><Relationship Id="rId5" Type="http://schemas.openxmlformats.org/officeDocument/2006/relationships/image" Target="../media/image640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4A_31CF9214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microsoft.com/office/2018/10/relationships/comments" Target="../comments/modernComment_252_39B0986D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6.png"/><Relationship Id="rId9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43_F6223EDD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microsoft.com/office/2018/10/relationships/comments" Target="../comments/modernComment_24D_E829AFB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80_38F2F7F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3.gif"/><Relationship Id="rId3" Type="http://schemas.openxmlformats.org/officeDocument/2006/relationships/slideLayout" Target="../slideLayouts/slideLayout2.xml"/><Relationship Id="rId7" Type="http://schemas.openxmlformats.org/officeDocument/2006/relationships/slide" Target="slide8.xml"/><Relationship Id="rId12" Type="http://schemas.openxmlformats.org/officeDocument/2006/relationships/image" Target="../media/image12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7.xml"/><Relationship Id="rId11" Type="http://schemas.openxmlformats.org/officeDocument/2006/relationships/image" Target="../media/image11.gif"/><Relationship Id="rId5" Type="http://schemas.openxmlformats.org/officeDocument/2006/relationships/image" Target="../media/image10.png"/><Relationship Id="rId15" Type="http://schemas.openxmlformats.org/officeDocument/2006/relationships/slide" Target="slide12.xml"/><Relationship Id="rId10" Type="http://schemas.openxmlformats.org/officeDocument/2006/relationships/slide" Target="slide11.xml"/><Relationship Id="rId4" Type="http://schemas.openxmlformats.org/officeDocument/2006/relationships/notesSlide" Target="../notesSlides/notesSlide2.xml"/><Relationship Id="rId9" Type="http://schemas.openxmlformats.org/officeDocument/2006/relationships/slide" Target="slide10.xml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5" Type="http://schemas.openxmlformats.org/officeDocument/2006/relationships/image" Target="../media/image33.pn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3.wdp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1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17" Type="http://schemas.openxmlformats.org/officeDocument/2006/relationships/image" Target="../media/image37.png"/><Relationship Id="rId2" Type="http://schemas.openxmlformats.org/officeDocument/2006/relationships/audio" Target="../media/audio2.wav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36.png"/><Relationship Id="rId5" Type="http://schemas.microsoft.com/office/2007/relationships/hdphoto" Target="../media/hdphoto1.wdp"/><Relationship Id="rId15" Type="http://schemas.openxmlformats.org/officeDocument/2006/relationships/slide" Target="slide6.xml"/><Relationship Id="rId19" Type="http://schemas.openxmlformats.org/officeDocument/2006/relationships/image" Target="../media/image39.png"/><Relationship Id="rId4" Type="http://schemas.openxmlformats.org/officeDocument/2006/relationships/image" Target="../media/image15.png"/><Relationship Id="rId9" Type="http://schemas.microsoft.com/office/2007/relationships/hdphoto" Target="../media/hdphoto3.wdp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chart" Target="../charts/chart1.xml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-10664" y="9"/>
            <a:ext cx="12191999" cy="6857991"/>
          </a:xfrm>
          <a:prstGeom prst="rect">
            <a:avLst/>
          </a:prstGeom>
        </p:spPr>
      </p:pic>
      <p:sp>
        <p:nvSpPr>
          <p:cNvPr id="10" name="Hộp Văn bản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204293" y="2386625"/>
            <a:ext cx="3634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9</a:t>
            </a:r>
          </a:p>
        </p:txBody>
      </p:sp>
      <p:sp>
        <p:nvSpPr>
          <p:cNvPr id="11" name="Hộp Văn bản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3050" y="6150104"/>
            <a:ext cx="12179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</a:t>
            </a:r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1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3AC0B02-5D75-D7CA-3E91-F132A5C6CD6B}"/>
              </a:ext>
            </a:extLst>
          </p:cNvPr>
          <p:cNvSpPr txBox="1"/>
          <p:nvPr/>
        </p:nvSpPr>
        <p:spPr>
          <a:xfrm>
            <a:off x="3454041" y="175841"/>
            <a:ext cx="56246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THỊ XÃ HOÀI NHƠN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/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HOÀI MỸ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212" y="4535854"/>
            <a:ext cx="6596444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59390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167" y="5675074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083" y="5768243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528" y="6370239"/>
            <a:ext cx="520391" cy="566575"/>
          </a:xfrm>
          <a:prstGeom prst="rect">
            <a:avLst/>
          </a:prstGeom>
        </p:spPr>
      </p:pic>
      <p:sp>
        <p:nvSpPr>
          <p:cNvPr id="26" name="Rectangle 25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1345826" y="516271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0" name="Cloud 39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-24519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6701689" y="420762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3" name="Rectangle 42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1350281" y="422641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6701689" y="512786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836" y="5251406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328" y="4241617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327" y="5176638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332" y="4326555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704206" y="5768243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Rectangle 32" descr="OPL20U25GSXzBJYl68kk8uQGfFKzs7yb1M4KJWUiLk6ZEvGF+qCIPSnY57AbBFCvTW2023.15.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F5913A5-0F9E-44B1-BF5E-0EAF58BA2928}"/>
              </a:ext>
            </a:extLst>
          </p:cNvPr>
          <p:cNvSpPr/>
          <p:nvPr/>
        </p:nvSpPr>
        <p:spPr>
          <a:xfrm>
            <a:off x="1360934" y="3369050"/>
            <a:ext cx="10124484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 bàn thắng đội ghi được nhiều nhất là:</a:t>
            </a:r>
          </a:p>
        </p:txBody>
      </p:sp>
      <p:sp>
        <p:nvSpPr>
          <p:cNvPr id="3" name="Snip Diagonal Corner Rectangle 3" descr="OPL20U25GSXzBJYl68kk8uQGfFKzs7yb1M4KJWUiLk6ZEvGF+qCIPSnY57AbBFCvTW2023.15.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C50A0AD-8694-5373-75F7-9674A5307C56}"/>
              </a:ext>
            </a:extLst>
          </p:cNvPr>
          <p:cNvSpPr/>
          <p:nvPr/>
        </p:nvSpPr>
        <p:spPr>
          <a:xfrm>
            <a:off x="832636" y="199869"/>
            <a:ext cx="10652782" cy="319937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defRPr/>
            </a:pP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055A65-08E6-52FC-D9D1-D68488845C3A}"/>
              </a:ext>
            </a:extLst>
          </p:cNvPr>
          <p:cNvSpPr/>
          <p:nvPr/>
        </p:nvSpPr>
        <p:spPr>
          <a:xfrm>
            <a:off x="1042490" y="316397"/>
            <a:ext cx="490679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 đội bóng đá thi đấu trong một mùa giải. Số bàn thắng đội đó ghi được trong từng trận đấu được cho bởi biểu đồ sau:</a:t>
            </a:r>
            <a:endParaRPr lang="en-US" sz="28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C0A7F45-8418-F530-9D72-C46F8CDE8D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2730937"/>
              </p:ext>
            </p:extLst>
          </p:nvPr>
        </p:nvGraphicFramePr>
        <p:xfrm>
          <a:off x="6096000" y="64379"/>
          <a:ext cx="5033919" cy="3073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5472EBA-627F-63FC-D8F7-AA3FEA1550F0}"/>
              </a:ext>
            </a:extLst>
          </p:cNvPr>
          <p:cNvCxnSpPr/>
          <p:nvPr/>
        </p:nvCxnSpPr>
        <p:spPr>
          <a:xfrm flipV="1">
            <a:off x="6389422" y="401735"/>
            <a:ext cx="0" cy="23764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10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33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597" y="5474266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550" y="6040727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26" name="Rectangle 25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1041623" y="417604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6223799" y="508909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3" name="Rectangle 42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6217423" y="417604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1020168" y="513038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856" y="4207425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685" y="4239641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334" y="5230584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199" y="5149488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5044193" y="5897178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 descr="OPL20U25GSXzBJYl68kk8uQGfFKzs7yb1M4KJWUiLk6ZEvGF+qCIPSnY57AbBFCvTW2023.15.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5CE051-1BB4-4BAC-957D-75BFDC0C3C7D}"/>
              </a:ext>
            </a:extLst>
          </p:cNvPr>
          <p:cNvSpPr/>
          <p:nvPr/>
        </p:nvSpPr>
        <p:spPr>
          <a:xfrm>
            <a:off x="1041623" y="3217402"/>
            <a:ext cx="1016149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 trận đấu đội ghi được nhiều hơn hai bàn thắng là:</a:t>
            </a:r>
          </a:p>
        </p:txBody>
      </p:sp>
      <p:sp>
        <p:nvSpPr>
          <p:cNvPr id="2" name="Snip Diagonal Corner Rectangle 3" descr="OPL20U25GSXzBJYl68kk8uQGfFKzs7yb1M4KJWUiLk6ZEvGF+qCIPSnY57AbBFCvTW2023.15.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CA082FD-B458-6ACB-3726-5586DDC52004}"/>
              </a:ext>
            </a:extLst>
          </p:cNvPr>
          <p:cNvSpPr/>
          <p:nvPr/>
        </p:nvSpPr>
        <p:spPr>
          <a:xfrm>
            <a:off x="533400" y="199869"/>
            <a:ext cx="10669716" cy="319937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defRPr/>
            </a:pP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BC2C26-0285-E0BD-E285-2D368849D20E}"/>
              </a:ext>
            </a:extLst>
          </p:cNvPr>
          <p:cNvSpPr/>
          <p:nvPr/>
        </p:nvSpPr>
        <p:spPr>
          <a:xfrm>
            <a:off x="1042490" y="316397"/>
            <a:ext cx="490679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 đội bóng đá thi đấu trong một mùa giải. Số bàn thắng đội đó ghi được trong từng trận đấu được cho bởi biểu đồ sau:</a:t>
            </a:r>
            <a:endParaRPr lang="en-US" sz="28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96DAD44-D939-C0E1-3EAC-782B04C3E7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3841186"/>
              </p:ext>
            </p:extLst>
          </p:nvPr>
        </p:nvGraphicFramePr>
        <p:xfrm>
          <a:off x="6096000" y="64379"/>
          <a:ext cx="4724403" cy="3073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B826D35-0203-88BC-DC23-B7D4938216CC}"/>
              </a:ext>
            </a:extLst>
          </p:cNvPr>
          <p:cNvCxnSpPr/>
          <p:nvPr/>
        </p:nvCxnSpPr>
        <p:spPr>
          <a:xfrm flipV="1">
            <a:off x="6389422" y="401735"/>
            <a:ext cx="0" cy="23764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622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22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BFB3FB-90D7-63C6-FEF9-0F275CC29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vi-VN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CUỐI CHƯƠNG VI ( 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1)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8" name="Picture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726841-2B10-B74D-5DAD-52BF801175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091" y="2299321"/>
            <a:ext cx="3385255" cy="225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682486" y="2134898"/>
            <a:ext cx="5241235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THÀNH KIẾN THỨC</a:t>
            </a:r>
          </a:p>
        </p:txBody>
      </p:sp>
      <p:cxnSp>
        <p:nvCxnSpPr>
          <p:cNvPr id="3" name="Straight Connector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952358-6350-B399-46AC-7131915460A4}"/>
              </a:ext>
            </a:extLst>
          </p:cNvPr>
          <p:cNvCxnSpPr>
            <a:cxnSpLocks/>
          </p:cNvCxnSpPr>
          <p:nvPr/>
        </p:nvCxnSpPr>
        <p:spPr>
          <a:xfrm>
            <a:off x="682486" y="2970840"/>
            <a:ext cx="5241235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DA1E83-A68C-1238-82A7-A36E7F0E8F44}"/>
              </a:ext>
            </a:extLst>
          </p:cNvPr>
          <p:cNvSpPr txBox="1">
            <a:spLocks/>
          </p:cNvSpPr>
          <p:nvPr/>
        </p:nvSpPr>
        <p:spPr>
          <a:xfrm>
            <a:off x="589718" y="3202690"/>
            <a:ext cx="6573082" cy="180663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Tx/>
              <a:buChar char="-"/>
            </a:pP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vi-VN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thu thập và xử lí dữ liệu; phân tích và xử lí dữ liệu.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EF3B11-C0CE-F0C1-F9B4-E828EE51DF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47" y="-76850"/>
            <a:ext cx="2095823" cy="209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2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9" name="Picture 25">
            <a:extLst>
              <a:ext uri="{FF2B5EF4-FFF2-40B4-BE49-F238E27FC236}">
                <a16:creationId xmlns:a16="http://schemas.microsoft.com/office/drawing/2014/main" id="{E76C4695-2306-F7A8-A70A-2D6E0BBE7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006" y="1677201"/>
            <a:ext cx="3204774" cy="198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8" name="Picture 24">
            <a:extLst>
              <a:ext uri="{FF2B5EF4-FFF2-40B4-BE49-F238E27FC236}">
                <a16:creationId xmlns:a16="http://schemas.microsoft.com/office/drawing/2014/main" id="{6F82EC8A-11C6-1AD2-BE36-89F32BB50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607" y="1326886"/>
            <a:ext cx="3209231" cy="131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7" name="Picture 23">
            <a:extLst>
              <a:ext uri="{FF2B5EF4-FFF2-40B4-BE49-F238E27FC236}">
                <a16:creationId xmlns:a16="http://schemas.microsoft.com/office/drawing/2014/main" id="{6D34C337-638C-501C-4908-D21ECD5C0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541" y="326310"/>
            <a:ext cx="2656530" cy="151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6" name="Picture 22">
            <a:extLst>
              <a:ext uri="{FF2B5EF4-FFF2-40B4-BE49-F238E27FC236}">
                <a16:creationId xmlns:a16="http://schemas.microsoft.com/office/drawing/2014/main" id="{5FC37E42-A0CE-D897-F603-3002FBEEC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836" y="1656263"/>
            <a:ext cx="1234663" cy="272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5" name="Picture 21">
            <a:extLst>
              <a:ext uri="{FF2B5EF4-FFF2-40B4-BE49-F238E27FC236}">
                <a16:creationId xmlns:a16="http://schemas.microsoft.com/office/drawing/2014/main" id="{EAE50445-968E-F902-F9DD-CF6D880EF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60" y="4815619"/>
            <a:ext cx="2362351" cy="86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4" name="Picture 20">
            <a:extLst>
              <a:ext uri="{FF2B5EF4-FFF2-40B4-BE49-F238E27FC236}">
                <a16:creationId xmlns:a16="http://schemas.microsoft.com/office/drawing/2014/main" id="{84E0DD4A-1906-0F98-0A5B-8DCA0D272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146" y="4914272"/>
            <a:ext cx="1849765" cy="163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3" name="Picture 19">
            <a:extLst>
              <a:ext uri="{FF2B5EF4-FFF2-40B4-BE49-F238E27FC236}">
                <a16:creationId xmlns:a16="http://schemas.microsoft.com/office/drawing/2014/main" id="{31A749E5-A7A6-AAFD-ED29-F1EF7AD6C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697" y="4185609"/>
            <a:ext cx="1163346" cy="93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>
            <a:extLst>
              <a:ext uri="{FF2B5EF4-FFF2-40B4-BE49-F238E27FC236}">
                <a16:creationId xmlns:a16="http://schemas.microsoft.com/office/drawing/2014/main" id="{4CAF85FE-9D9F-28FA-DAEC-A5C485B1A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0" y="3220370"/>
            <a:ext cx="2023599" cy="160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7">
            <a:extLst>
              <a:ext uri="{FF2B5EF4-FFF2-40B4-BE49-F238E27FC236}">
                <a16:creationId xmlns:a16="http://schemas.microsoft.com/office/drawing/2014/main" id="{05FFF4A2-6C39-75DE-6403-E9547CCE1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3" y="3172696"/>
            <a:ext cx="2043657" cy="65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>
            <a:extLst>
              <a:ext uri="{FF2B5EF4-FFF2-40B4-BE49-F238E27FC236}">
                <a16:creationId xmlns:a16="http://schemas.microsoft.com/office/drawing/2014/main" id="{47FB99BA-6BF7-0058-9057-A51645764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7" y="2631939"/>
            <a:ext cx="2126116" cy="74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>
            <a:extLst>
              <a:ext uri="{FF2B5EF4-FFF2-40B4-BE49-F238E27FC236}">
                <a16:creationId xmlns:a16="http://schemas.microsoft.com/office/drawing/2014/main" id="{E0FF6BEC-A6A3-D595-0CA3-564E8F556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019" y="3189957"/>
            <a:ext cx="2195203" cy="120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>
            <a:extLst>
              <a:ext uri="{FF2B5EF4-FFF2-40B4-BE49-F238E27FC236}">
                <a16:creationId xmlns:a16="http://schemas.microsoft.com/office/drawing/2014/main" id="{3280AC76-344B-318E-5446-091D5244E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81" y="1418455"/>
            <a:ext cx="2114973" cy="112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>
            <a:extLst>
              <a:ext uri="{FF2B5EF4-FFF2-40B4-BE49-F238E27FC236}">
                <a16:creationId xmlns:a16="http://schemas.microsoft.com/office/drawing/2014/main" id="{8168263F-0160-0810-11E0-E668F0543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91" y="1107855"/>
            <a:ext cx="1976798" cy="65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>
            <a:extLst>
              <a:ext uri="{FF2B5EF4-FFF2-40B4-BE49-F238E27FC236}">
                <a16:creationId xmlns:a16="http://schemas.microsoft.com/office/drawing/2014/main" id="{6497DF3B-36AB-B0F6-6495-2832C6630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84" y="583861"/>
            <a:ext cx="1854222" cy="93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>
            <a:extLst>
              <a:ext uri="{FF2B5EF4-FFF2-40B4-BE49-F238E27FC236}">
                <a16:creationId xmlns:a16="http://schemas.microsoft.com/office/drawing/2014/main" id="{447CA965-25F3-62D3-3246-DD02AEB86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536" y="1401690"/>
            <a:ext cx="1729419" cy="298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C3635CD5-A61F-4C67-207E-2DAAF040D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280" y="3899565"/>
            <a:ext cx="4252231" cy="63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id="{F452CB32-0350-226C-D7EA-7FE6FBB3A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210" y="3962488"/>
            <a:ext cx="2776876" cy="112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EB5CA9A9-9858-E0A9-32ED-7714BE066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235" y="3131213"/>
            <a:ext cx="3619300" cy="111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00F5086B-8816-0BB1-5779-16998907E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456" y="2522312"/>
            <a:ext cx="2533956" cy="160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D24B45F6-1792-4046-01AE-E0CB397A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629" y="1688366"/>
            <a:ext cx="2538412" cy="245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5C55EFDE-7EE1-8FB7-4AF6-296226361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661" y="3809030"/>
            <a:ext cx="2607500" cy="79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A3C145C1-65BF-6EE3-ECB8-BFCE87CD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373" y="3963503"/>
            <a:ext cx="1646960" cy="84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6" y="1476539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</a:p>
        </p:txBody>
      </p:sp>
      <p:cxnSp>
        <p:nvCxnSpPr>
          <p:cNvPr id="51" name="Straight Connector 5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>
            <a:cxnSpLocks/>
          </p:cNvCxnSpPr>
          <p:nvPr/>
        </p:nvCxnSpPr>
        <p:spPr>
          <a:xfrm>
            <a:off x="682487" y="2261825"/>
            <a:ext cx="7865889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376" y="1295770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688D4C-94F1-4BF6-9AE4-7E0F2395A80A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vi-VN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GIỮA HỌC KÌ II ( TIẾT 1)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7BE3D9-E282-4C11-A30A-C936E638C9EA}"/>
              </a:ext>
            </a:extLst>
          </p:cNvPr>
          <p:cNvSpPr/>
          <p:nvPr/>
        </p:nvSpPr>
        <p:spPr>
          <a:xfrm>
            <a:off x="452351" y="2511668"/>
            <a:ext cx="8212677" cy="3246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dữ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857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3 Minute Timer with Music" descr="OPL20U25GSXzBJYl68kk8uQGfFKzs7yb1M4KJWUiLk6ZEvGF+qCIPSnY57AbBFCvTW(2023.15.83.Nguyen Hien)83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9B7578DD-150D-8E4F-D088-5D94F3D8BD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0710" t="34405" r="21287" b="34493"/>
          <a:stretch/>
        </p:blipFill>
        <p:spPr>
          <a:xfrm>
            <a:off x="10448553" y="101021"/>
            <a:ext cx="1632611" cy="492443"/>
          </a:xfrm>
          <a:prstGeom prst="rect">
            <a:avLst/>
          </a:prstGeom>
        </p:spPr>
      </p:pic>
      <p:sp>
        <p:nvSpPr>
          <p:cNvPr id="10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E9EF0EE-5813-421A-ABC3-9CED20880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GIỮA HỌC KÌ II ( TIẾT 1)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7DA9CD-E4E0-485A-A184-92F1787552A5}"/>
              </a:ext>
            </a:extLst>
          </p:cNvPr>
          <p:cNvSpPr/>
          <p:nvPr/>
        </p:nvSpPr>
        <p:spPr>
          <a:xfrm>
            <a:off x="332510" y="535909"/>
            <a:ext cx="115165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tập bổ sung 1: </a:t>
            </a:r>
            <a:endParaRPr lang="en-US" sz="2800" dirty="0">
              <a:solidFill>
                <a:schemeClr val="accent4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non.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80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48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60%"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lý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4337EE8-24B1-4053-9B56-4C4B699298A9}"/>
              </a:ext>
            </a:extLst>
          </p:cNvPr>
          <p:cNvSpPr txBox="1"/>
          <p:nvPr/>
        </p:nvSpPr>
        <p:spPr>
          <a:xfrm>
            <a:off x="4530793" y="2782678"/>
            <a:ext cx="126989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600" b="1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AC78A7B-88AE-4D66-BEAE-ABEEB82E2D81}"/>
                  </a:ext>
                </a:extLst>
              </p:cNvPr>
              <p:cNvSpPr/>
              <p:nvPr/>
            </p:nvSpPr>
            <p:spPr>
              <a:xfrm>
                <a:off x="332510" y="3429000"/>
                <a:ext cx="11516590" cy="2677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luận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nghiên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cứu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nói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trẻ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tuổi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Việt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Nam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nặng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chuẩn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tượng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khảo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sát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nghiên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cứu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toàn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bộ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trẻ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tuổi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Việt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Nam.</a:t>
                </a:r>
                <a:endParaRPr lang="en-US" sz="2800" dirty="0">
                  <a:solidFill>
                    <a:schemeClr val="bg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Nhóm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khảo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sát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chỉ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nghiên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cứu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ở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nhóm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trẻ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tuổi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trường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mầm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non, do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kết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luận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"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Tỉ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lệ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trẻ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4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tuổi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ở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Việt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Nam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cân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nặng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đạt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dưới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chuẩn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chiếm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60%</m:t>
                    </m:r>
                  </m:oMath>
                </a14:m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"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chưa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hợp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lí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AC78A7B-88AE-4D66-BEAE-ABEEB82E2D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510" y="3429000"/>
                <a:ext cx="11516590" cy="2677656"/>
              </a:xfrm>
              <a:prstGeom prst="rect">
                <a:avLst/>
              </a:prstGeom>
              <a:blipFill>
                <a:blip r:embed="rId5"/>
                <a:stretch>
                  <a:fillRect l="-1112" t="-2506" r="-1059" b="-50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5D09BEF-535D-5387-C89D-99FF9BFD3F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1189789" y="5378740"/>
            <a:ext cx="1339401" cy="13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778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inute Timer with Music" descr="OPL20U25GSXzBJYl68kk8uQGfFKzs7yb1M4KJWUiLk6ZEvGF+qCIPSnY57AbBFCvTW(2023.15.83.Nguyen Hien)83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7768770B-D050-CC77-E474-FE74E8CE5C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0710" t="34405" r="21287" b="34493"/>
          <a:stretch/>
        </p:blipFill>
        <p:spPr>
          <a:xfrm>
            <a:off x="215239" y="308255"/>
            <a:ext cx="1632611" cy="492443"/>
          </a:xfrm>
          <a:prstGeom prst="rect">
            <a:avLst/>
          </a:prstGeom>
        </p:spPr>
      </p:pic>
      <p:sp>
        <p:nvSpPr>
          <p:cNvPr id="9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8E8809F-AF83-4ECF-8531-1ED53C510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GIỮA HỌC KÌ II ( TIẾT 1)</a:t>
            </a:r>
            <a:endParaRPr lang="en-US" sz="28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EBA6EA7-1F7F-4F3E-A1EC-0B9FCF6229AD}"/>
                  </a:ext>
                </a:extLst>
              </p:cNvPr>
              <p:cNvSpPr/>
              <p:nvPr/>
            </p:nvSpPr>
            <p:spPr>
              <a:xfrm>
                <a:off x="360575" y="1122218"/>
                <a:ext cx="11450425" cy="48320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en-US" sz="2800" b="1" dirty="0">
                    <a:solidFill>
                      <a:schemeClr val="accent4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Bài</a:t>
                </a:r>
                <a:r>
                  <a:rPr lang="vi-VN" sz="2800" b="1" dirty="0">
                    <a:solidFill>
                      <a:schemeClr val="accent4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tập bổ sung 2: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Một</a:t>
                </a:r>
                <a:r>
                  <a:rPr lang="vi-VN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vận động viên bắn đạn vào bia với các điểm số thu được như sau:</a:t>
                </a:r>
              </a:p>
              <a:p>
                <a:pPr algn="just">
                  <a:spcAft>
                    <a:spcPts val="0"/>
                  </a:spcAft>
                </a:pPr>
                <a:r>
                  <a:rPr lang="en-US" sz="2800" dirty="0" smtClean="0">
                    <a:solidFill>
                      <a:schemeClr val="bg2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10</m:t>
                    </m:r>
                    <m:func>
                      <m:func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</m:fName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func>
                    <m:r>
                      <m:rPr>
                        <m:nor/>
                      </m:rPr>
                      <a:rPr lang="en-US" sz="28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8;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9;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9; 10;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9;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9;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9;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8;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7;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10; 10; 9; 8; 7;</m:t>
                    </m:r>
                  </m:oMath>
                </a14:m>
                <a:endParaRPr lang="en-US" sz="2800" dirty="0">
                  <a:solidFill>
                    <a:schemeClr val="bg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tabLst>
                    <a:tab pos="1860550" algn="ctr"/>
                    <a:tab pos="3721100" algn="r"/>
                  </a:tabLst>
                </a:pPr>
                <a:r>
                  <a:rPr lang="vi-VN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vi-VN" sz="2800" b="0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                          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10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9;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8;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7;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;</m:t>
                    </m:r>
                  </m:oMath>
                </a14:m>
                <a:r>
                  <a:rPr lang="en-US" sz="2800" dirty="0">
                    <a:solidFill>
                      <a:schemeClr val="bg2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9;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9;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10;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9; 10;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8;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9;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8; 8; 10 </m:t>
                    </m:r>
                  </m:oMath>
                </a14:m>
                <a:endParaRPr lang="en-US" sz="2800" dirty="0">
                  <a:solidFill>
                    <a:schemeClr val="bg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endParaRPr lang="en-US" sz="2800" dirty="0">
                  <a:solidFill>
                    <a:schemeClr val="bg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</a:t>
                </a:r>
                <a:r>
                  <a:rPr lang="vi-VN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Vận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động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viên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trên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đã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bắn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bao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nhiêu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viên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đạn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vào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bia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?</a:t>
                </a:r>
                <a:endParaRPr lang="en-US" sz="2800" dirty="0">
                  <a:solidFill>
                    <a:schemeClr val="bg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</a:t>
                </a:r>
                <a:r>
                  <a:rPr lang="vi-VN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bao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nhiêu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giá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trị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khác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nhau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ở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bảng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liệu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trên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?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Tìm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tần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mỗi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giá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trị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?</a:t>
                </a:r>
                <a:endParaRPr lang="en-US" sz="2800" dirty="0">
                  <a:solidFill>
                    <a:schemeClr val="bg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</a:t>
                </a:r>
                <a:r>
                  <a:rPr lang="vi-VN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Lập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bảng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tần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dãy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dữ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liệu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trên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biết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vận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động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viên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bắn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chủ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yếu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bao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nhiêu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?</a:t>
                </a:r>
                <a:endParaRPr lang="en-US" sz="2800" dirty="0">
                  <a:solidFill>
                    <a:schemeClr val="bg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</a:t>
                </a:r>
                <a:r>
                  <a:rPr lang="vi-VN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Lập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bảng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tần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tương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đối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dãy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dữ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liệu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trên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?</a:t>
                </a:r>
                <a:endParaRPr lang="en-US" sz="2800" dirty="0">
                  <a:solidFill>
                    <a:schemeClr val="bg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EBA6EA7-1F7F-4F3E-A1EC-0B9FCF6229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575" y="1122218"/>
                <a:ext cx="11450425" cy="4832092"/>
              </a:xfrm>
              <a:prstGeom prst="rect">
                <a:avLst/>
              </a:prstGeom>
              <a:blipFill>
                <a:blip r:embed="rId5"/>
                <a:stretch>
                  <a:fillRect l="-1064" t="-1261" r="-1064" b="-252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1267C44-7DEE-4CB2-B7F8-0E8E6344EF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888" y="5443986"/>
            <a:ext cx="1662112" cy="134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073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F21216-34F0-58E5-855C-2F6A278767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592" y="5325357"/>
            <a:ext cx="1519391" cy="1519391"/>
          </a:xfrm>
          <a:prstGeom prst="rect">
            <a:avLst/>
          </a:prstGeom>
        </p:spPr>
      </p:pic>
      <p:sp>
        <p:nvSpPr>
          <p:cNvPr id="9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2C4B5DE-C17D-4E00-8172-79C659C07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GIỮA HỌC KÌ II ( TIẾT 1)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44242E-2217-43E8-9EDD-870C647E5769}"/>
              </a:ext>
            </a:extLst>
          </p:cNvPr>
          <p:cNvSpPr/>
          <p:nvPr/>
        </p:nvSpPr>
        <p:spPr>
          <a:xfrm>
            <a:off x="540327" y="751344"/>
            <a:ext cx="11430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vi-VN" sz="28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tập bổ sung 2: </a:t>
            </a:r>
          </a:p>
          <a:p>
            <a:pPr algn="ctr">
              <a:spcAft>
                <a:spcPts val="0"/>
              </a:spcAft>
            </a:pP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vi-VN" sz="28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giải</a:t>
            </a:r>
          </a:p>
        </p:txBody>
      </p:sp>
      <p:sp>
        <p:nvSpPr>
          <p:cNvPr id="2" name="Rectangle 1"/>
          <p:cNvSpPr/>
          <p:nvPr/>
        </p:nvSpPr>
        <p:spPr>
          <a:xfrm>
            <a:off x="540326" y="2998113"/>
            <a:ext cx="11172061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tần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vi-VN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endParaRPr lang="en-US" sz="2800" dirty="0"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4290" y="1773214"/>
            <a:ext cx="11172061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vi-VN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bia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713800" y="2401138"/>
            <a:ext cx="7617790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 </a:t>
            </a:r>
            <a:r>
              <a:rPr lang="en-US" sz="2800" b="1" dirty="0" err="1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bắn</a:t>
            </a:r>
            <a:r>
              <a:rPr lang="en-US" sz="2800" b="1" dirty="0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30 </a:t>
            </a:r>
            <a:r>
              <a:rPr lang="en-US" sz="2800" b="1" dirty="0" err="1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đạn</a:t>
            </a:r>
            <a:r>
              <a:rPr lang="en-US" sz="2800" b="1" dirty="0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bia</a:t>
            </a:r>
            <a:r>
              <a:rPr lang="vi-VN" sz="2800" b="1" dirty="0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66FF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63706" y="4355007"/>
            <a:ext cx="9269506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vi-VN" sz="2800" b="1" dirty="0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là </a:t>
            </a:r>
            <a:r>
              <a:rPr lang="en-US" sz="2800" b="1" dirty="0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7; 8; 9; 10.</a:t>
            </a:r>
            <a:endParaRPr lang="vi-VN" sz="2800" b="1" dirty="0">
              <a:solidFill>
                <a:srgbClr val="66FF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Tần số tương ứng lần lượt là:</a:t>
            </a:r>
            <a:r>
              <a:rPr lang="en-US" sz="2800" b="1" dirty="0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3; 7; 12; 8.</a:t>
            </a:r>
          </a:p>
        </p:txBody>
      </p:sp>
    </p:spTree>
    <p:extLst>
      <p:ext uri="{BB962C8B-B14F-4D97-AF65-F5344CB8AC3E}">
        <p14:creationId xmlns:p14="http://schemas.microsoft.com/office/powerpoint/2010/main" val="8356869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  <p:extLst>
    <p:ext uri="{6950BFC3-D8DA-4A85-94F7-54DA5524770B}">
      <p188:commentRel xmlns="" xmlns:p188="http://schemas.microsoft.com/office/powerpoint/2018/8/main" r:id="rId3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F21216-34F0-58E5-855C-2F6A278767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891" y="5260271"/>
            <a:ext cx="1688092" cy="1584477"/>
          </a:xfrm>
          <a:prstGeom prst="rect">
            <a:avLst/>
          </a:prstGeom>
        </p:spPr>
      </p:pic>
      <p:sp>
        <p:nvSpPr>
          <p:cNvPr id="9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2C4B5DE-C17D-4E00-8172-79C659C07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GIỮA HỌC KÌ II ( TIẾT 1)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44242E-2217-43E8-9EDD-870C647E5769}"/>
              </a:ext>
            </a:extLst>
          </p:cNvPr>
          <p:cNvSpPr/>
          <p:nvPr/>
        </p:nvSpPr>
        <p:spPr>
          <a:xfrm>
            <a:off x="540328" y="643622"/>
            <a:ext cx="11430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vi-VN" sz="28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tập bổ sung 2: </a:t>
            </a:r>
          </a:p>
          <a:p>
            <a:pPr algn="ctr">
              <a:spcAft>
                <a:spcPts val="0"/>
              </a:spcAft>
            </a:pP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vi-VN" sz="28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giải</a:t>
            </a:r>
          </a:p>
          <a:p>
            <a:pPr algn="ctr">
              <a:spcAft>
                <a:spcPts val="0"/>
              </a:spcAft>
            </a:pPr>
            <a:endParaRPr lang="vi-VN" sz="2800" b="1" dirty="0">
              <a:solidFill>
                <a:schemeClr val="accent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F9492A-4EC9-421E-90BE-773A42A1FBA0}"/>
              </a:ext>
            </a:extLst>
          </p:cNvPr>
          <p:cNvSpPr/>
          <p:nvPr/>
        </p:nvSpPr>
        <p:spPr>
          <a:xfrm>
            <a:off x="342899" y="1597729"/>
            <a:ext cx="11627429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c)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tần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dữ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A29B0A9B-4C62-4058-9F78-BF54212AA46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08645667"/>
                  </p:ext>
                </p:extLst>
              </p:nvPr>
            </p:nvGraphicFramePr>
            <p:xfrm>
              <a:off x="2057400" y="3812471"/>
              <a:ext cx="8077200" cy="144780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345050">
                      <a:extLst>
                        <a:ext uri="{9D8B030D-6E8A-4147-A177-3AD203B41FA5}">
                          <a16:colId xmlns:a16="http://schemas.microsoft.com/office/drawing/2014/main" val="3830507394"/>
                        </a:ext>
                      </a:extLst>
                    </a:gridCol>
                    <a:gridCol w="1346430">
                      <a:extLst>
                        <a:ext uri="{9D8B030D-6E8A-4147-A177-3AD203B41FA5}">
                          <a16:colId xmlns:a16="http://schemas.microsoft.com/office/drawing/2014/main" val="2087368020"/>
                        </a:ext>
                      </a:extLst>
                    </a:gridCol>
                    <a:gridCol w="1346430">
                      <a:extLst>
                        <a:ext uri="{9D8B030D-6E8A-4147-A177-3AD203B41FA5}">
                          <a16:colId xmlns:a16="http://schemas.microsoft.com/office/drawing/2014/main" val="2456057241"/>
                        </a:ext>
                      </a:extLst>
                    </a:gridCol>
                    <a:gridCol w="1346430">
                      <a:extLst>
                        <a:ext uri="{9D8B030D-6E8A-4147-A177-3AD203B41FA5}">
                          <a16:colId xmlns:a16="http://schemas.microsoft.com/office/drawing/2014/main" val="3288053195"/>
                        </a:ext>
                      </a:extLst>
                    </a:gridCol>
                    <a:gridCol w="1346430">
                      <a:extLst>
                        <a:ext uri="{9D8B030D-6E8A-4147-A177-3AD203B41FA5}">
                          <a16:colId xmlns:a16="http://schemas.microsoft.com/office/drawing/2014/main" val="1842574730"/>
                        </a:ext>
                      </a:extLst>
                    </a:gridCol>
                    <a:gridCol w="1346430">
                      <a:extLst>
                        <a:ext uri="{9D8B030D-6E8A-4147-A177-3AD203B41FA5}">
                          <a16:colId xmlns:a16="http://schemas.microsoft.com/office/drawing/2014/main" val="370928670"/>
                        </a:ext>
                      </a:extLst>
                    </a:gridCol>
                  </a:tblGrid>
                  <a:tr h="79585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vi-VN" sz="2800" dirty="0">
                              <a:effectLst/>
                              <a:latin typeface="+mj-lt"/>
                            </a:rPr>
                            <a:t>Điểm</a:t>
                          </a:r>
                          <a:endParaRPr lang="en-US" sz="1200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i="0">
                                    <a:effectLst/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i="0">
                                    <a:effectLst/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i="0">
                                    <a:effectLst/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i="0">
                                    <a:effectLst/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vi-VN" sz="2800" dirty="0">
                              <a:effectLst/>
                              <a:latin typeface="+mj-lt"/>
                            </a:rPr>
                            <a:t>Tổng</a:t>
                          </a:r>
                          <a:endParaRPr lang="en-US" sz="1200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013693682"/>
                      </a:ext>
                    </a:extLst>
                  </a:tr>
                  <a:tr h="651942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vi-VN" sz="2800">
                              <a:effectLst/>
                              <a:latin typeface="+mj-lt"/>
                            </a:rPr>
                            <a:t>Tần số</a:t>
                          </a:r>
                          <a:endParaRPr lang="en-US" sz="120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i="0">
                                    <a:effectLst/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i="0">
                                    <a:effectLst/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i="0">
                                    <a:effectLst/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12</m:t>
                                </m:r>
                              </m:oMath>
                            </m:oMathPara>
                          </a14:m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i="0">
                                    <a:effectLst/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i="0">
                                    <a:effectLst/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30</m:t>
                                </m:r>
                              </m:oMath>
                            </m:oMathPara>
                          </a14:m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0682244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A29B0A9B-4C62-4058-9F78-BF54212AA46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08645667"/>
                  </p:ext>
                </p:extLst>
              </p:nvPr>
            </p:nvGraphicFramePr>
            <p:xfrm>
              <a:off x="2057400" y="3812471"/>
              <a:ext cx="8077200" cy="144780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345050">
                      <a:extLst>
                        <a:ext uri="{9D8B030D-6E8A-4147-A177-3AD203B41FA5}">
                          <a16:colId xmlns:a16="http://schemas.microsoft.com/office/drawing/2014/main" val="3830507394"/>
                        </a:ext>
                      </a:extLst>
                    </a:gridCol>
                    <a:gridCol w="1346430">
                      <a:extLst>
                        <a:ext uri="{9D8B030D-6E8A-4147-A177-3AD203B41FA5}">
                          <a16:colId xmlns:a16="http://schemas.microsoft.com/office/drawing/2014/main" val="2087368020"/>
                        </a:ext>
                      </a:extLst>
                    </a:gridCol>
                    <a:gridCol w="1346430">
                      <a:extLst>
                        <a:ext uri="{9D8B030D-6E8A-4147-A177-3AD203B41FA5}">
                          <a16:colId xmlns:a16="http://schemas.microsoft.com/office/drawing/2014/main" val="2456057241"/>
                        </a:ext>
                      </a:extLst>
                    </a:gridCol>
                    <a:gridCol w="1346430">
                      <a:extLst>
                        <a:ext uri="{9D8B030D-6E8A-4147-A177-3AD203B41FA5}">
                          <a16:colId xmlns:a16="http://schemas.microsoft.com/office/drawing/2014/main" val="3288053195"/>
                        </a:ext>
                      </a:extLst>
                    </a:gridCol>
                    <a:gridCol w="1346430">
                      <a:extLst>
                        <a:ext uri="{9D8B030D-6E8A-4147-A177-3AD203B41FA5}">
                          <a16:colId xmlns:a16="http://schemas.microsoft.com/office/drawing/2014/main" val="1842574730"/>
                        </a:ext>
                      </a:extLst>
                    </a:gridCol>
                    <a:gridCol w="1346430">
                      <a:extLst>
                        <a:ext uri="{9D8B030D-6E8A-4147-A177-3AD203B41FA5}">
                          <a16:colId xmlns:a16="http://schemas.microsoft.com/office/drawing/2014/main" val="370928670"/>
                        </a:ext>
                      </a:extLst>
                    </a:gridCol>
                  </a:tblGrid>
                  <a:tr h="79585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vi-VN" sz="2800" dirty="0">
                              <a:effectLst/>
                              <a:latin typeface="+mj-lt"/>
                            </a:rPr>
                            <a:t>Điểm</a:t>
                          </a:r>
                          <a:endParaRPr lang="en-US" sz="1200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100452" t="-763" r="-401810" b="-938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200452" t="-763" r="-301810" b="-938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300452" t="-763" r="-201810" b="-938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400452" t="-763" r="-101810" b="-938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vi-VN" sz="2800" dirty="0">
                              <a:effectLst/>
                              <a:latin typeface="+mj-lt"/>
                            </a:rPr>
                            <a:t>Tổng</a:t>
                          </a:r>
                          <a:endParaRPr lang="en-US" sz="1200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013693682"/>
                      </a:ext>
                    </a:extLst>
                  </a:tr>
                  <a:tr h="651942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vi-VN" sz="2800">
                              <a:effectLst/>
                              <a:latin typeface="+mj-lt"/>
                            </a:rPr>
                            <a:t>Tần số</a:t>
                          </a:r>
                          <a:endParaRPr lang="en-US" sz="120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100452" t="-123364" r="-401810" b="-149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200452" t="-123364" r="-301810" b="-149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300452" t="-123364" r="-201810" b="-149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400452" t="-123364" r="-101810" b="-149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500452" t="-123364" r="-1810" b="-149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822443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896F2F67-0266-4D2F-B129-67DFB3EA5D34}"/>
              </a:ext>
            </a:extLst>
          </p:cNvPr>
          <p:cNvSpPr/>
          <p:nvPr/>
        </p:nvSpPr>
        <p:spPr>
          <a:xfrm>
            <a:off x="800099" y="5459331"/>
            <a:ext cx="72506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 động viên đó bắn được chủ yếu là 9 điểm</a:t>
            </a:r>
            <a:endParaRPr lang="en-US" sz="2800" b="1" dirty="0">
              <a:solidFill>
                <a:srgbClr val="66FF33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13313" y="2952204"/>
            <a:ext cx="1981633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Bảng tần số</a:t>
            </a:r>
            <a:endParaRPr lang="en-US" sz="2800" b="1" dirty="0">
              <a:solidFill>
                <a:srgbClr val="66FF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8746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  <p:extLst>
    <p:ext uri="{6950BFC3-D8DA-4A85-94F7-54DA5524770B}">
      <p188:commentRel xmlns="" xmlns:p188="http://schemas.microsoft.com/office/powerpoint/2018/8/main" r:id="rId5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8E8809F-AF83-4ECF-8531-1ED53C510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GIỮA HỌC KÌ II ( TIẾT 1)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A6EA7-1F7F-4F3E-A1EC-0B9FCF6229AD}"/>
              </a:ext>
            </a:extLst>
          </p:cNvPr>
          <p:cNvSpPr/>
          <p:nvPr/>
        </p:nvSpPr>
        <p:spPr>
          <a:xfrm>
            <a:off x="360575" y="483161"/>
            <a:ext cx="115958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vi-VN" sz="28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tập bổ sung 2: </a:t>
            </a:r>
          </a:p>
          <a:p>
            <a:pPr algn="ctr">
              <a:spcAft>
                <a:spcPts val="0"/>
              </a:spcAft>
            </a:pP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vi-VN" sz="28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giải</a:t>
            </a:r>
          </a:p>
          <a:p>
            <a:pPr algn="just">
              <a:spcAft>
                <a:spcPts val="0"/>
              </a:spcAft>
            </a:pP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vi-VN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tần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dữ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1267C44-7DEE-4CB2-B7F8-0E8E6344EF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327" y="0"/>
            <a:ext cx="1385098" cy="11222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006F292-F58F-4097-AC5F-F44E4FC7FFFE}"/>
                  </a:ext>
                </a:extLst>
              </p:cNvPr>
              <p:cNvSpPr/>
              <p:nvPr/>
            </p:nvSpPr>
            <p:spPr>
              <a:xfrm>
                <a:off x="360575" y="1847768"/>
                <a:ext cx="11180618" cy="35876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Tỉ lệ được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7 </a:t>
                </a:r>
                <a:r>
                  <a:rPr lang="vi-VN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điểm là: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  <m:r>
                      <a:rPr lang="en-US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800" dirty="0">
                    <a:solidFill>
                      <a:schemeClr val="bg2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10%</a:t>
                </a: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Tỉ lệ được 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8 </a:t>
                </a:r>
                <a:r>
                  <a:rPr lang="vi-VN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điểm là: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  <m:r>
                      <a:rPr lang="en-US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lang="en-US" sz="2800" dirty="0">
                    <a:solidFill>
                      <a:schemeClr val="bg2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23,3%</a:t>
                </a: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Tỉ lệ được 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9 </a:t>
                </a:r>
                <a:r>
                  <a:rPr lang="vi-VN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điểm là: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  <m:r>
                      <a:rPr lang="en-US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800" dirty="0">
                    <a:solidFill>
                      <a:schemeClr val="bg2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40%</a:t>
                </a: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Tỉ lệ được </a:t>
                </a:r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10 </a:t>
                </a:r>
                <a:r>
                  <a:rPr lang="vi-VN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điểm là: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  <m:r>
                      <a:rPr lang="en-US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lang="en-US" sz="2800" dirty="0">
                    <a:solidFill>
                      <a:schemeClr val="bg2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26,7%</a:t>
                </a: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Bảng tần số tương đối là:</a:t>
                </a:r>
                <a:endParaRPr lang="en-US" sz="2800" dirty="0">
                  <a:solidFill>
                    <a:schemeClr val="bg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006F292-F58F-4097-AC5F-F44E4FC7FF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575" y="1847768"/>
                <a:ext cx="11180618" cy="3587649"/>
              </a:xfrm>
              <a:prstGeom prst="rect">
                <a:avLst/>
              </a:prstGeom>
              <a:blipFill>
                <a:blip r:embed="rId3"/>
                <a:stretch>
                  <a:fillRect l="-1091" b="-3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7DB71D39-DA3C-4E3B-AC1D-EF10B356FF0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65333997"/>
                  </p:ext>
                </p:extLst>
              </p:nvPr>
            </p:nvGraphicFramePr>
            <p:xfrm>
              <a:off x="775675" y="5435417"/>
              <a:ext cx="10640650" cy="128016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128130">
                      <a:extLst>
                        <a:ext uri="{9D8B030D-6E8A-4147-A177-3AD203B41FA5}">
                          <a16:colId xmlns:a16="http://schemas.microsoft.com/office/drawing/2014/main" val="384322089"/>
                        </a:ext>
                      </a:extLst>
                    </a:gridCol>
                    <a:gridCol w="2128130">
                      <a:extLst>
                        <a:ext uri="{9D8B030D-6E8A-4147-A177-3AD203B41FA5}">
                          <a16:colId xmlns:a16="http://schemas.microsoft.com/office/drawing/2014/main" val="3571153"/>
                        </a:ext>
                      </a:extLst>
                    </a:gridCol>
                    <a:gridCol w="2128130">
                      <a:extLst>
                        <a:ext uri="{9D8B030D-6E8A-4147-A177-3AD203B41FA5}">
                          <a16:colId xmlns:a16="http://schemas.microsoft.com/office/drawing/2014/main" val="1819729105"/>
                        </a:ext>
                      </a:extLst>
                    </a:gridCol>
                    <a:gridCol w="2128130">
                      <a:extLst>
                        <a:ext uri="{9D8B030D-6E8A-4147-A177-3AD203B41FA5}">
                          <a16:colId xmlns:a16="http://schemas.microsoft.com/office/drawing/2014/main" val="1160712105"/>
                        </a:ext>
                      </a:extLst>
                    </a:gridCol>
                    <a:gridCol w="2128130">
                      <a:extLst>
                        <a:ext uri="{9D8B030D-6E8A-4147-A177-3AD203B41FA5}">
                          <a16:colId xmlns:a16="http://schemas.microsoft.com/office/drawing/2014/main" val="1900830141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vi-VN" sz="2800" dirty="0">
                              <a:effectLst/>
                              <a:latin typeface="+mj-lt"/>
                            </a:rPr>
                            <a:t>Điểm </a:t>
                          </a:r>
                          <a:endParaRPr lang="en-US" sz="1200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i="0">
                                    <a:effectLst/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i="0">
                                    <a:effectLst/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i="0">
                                    <a:effectLst/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i="0">
                                    <a:effectLst/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4236249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vi-VN" sz="2800" dirty="0">
                              <a:effectLst/>
                              <a:latin typeface="+mj-lt"/>
                            </a:rPr>
                            <a:t>Tần số tương đối</a:t>
                          </a:r>
                          <a:endParaRPr lang="en-US" sz="1200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i="0">
                                    <a:effectLst/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10%</m:t>
                                </m:r>
                              </m:oMath>
                            </m:oMathPara>
                          </a14:m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i="0"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23,</m:t>
                              </m:r>
                              <m:r>
                                <m:rPr>
                                  <m:nor/>
                                </m:rPr>
                                <a:rPr lang="vi-VN" sz="2800" i="0"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oMath>
                          </a14:m>
                          <a:r>
                            <a:rPr lang="vi-VN" sz="2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%</a:t>
                          </a:r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i="0">
                                    <a:effectLst/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40</m:t>
                                </m:r>
                                <m:r>
                                  <m:rPr>
                                    <m:nor/>
                                  </m:rPr>
                                  <a:rPr lang="vi-VN" sz="2800" kern="1200" dirty="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i="0">
                                    <a:effectLst/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26,7</m:t>
                                </m:r>
                                <m:r>
                                  <m:rPr>
                                    <m:nor/>
                                  </m:rPr>
                                  <a:rPr lang="vi-VN" sz="2800" kern="1200" dirty="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en-US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88852894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7DB71D39-DA3C-4E3B-AC1D-EF10B356FF0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65333997"/>
                  </p:ext>
                </p:extLst>
              </p:nvPr>
            </p:nvGraphicFramePr>
            <p:xfrm>
              <a:off x="775675" y="5435417"/>
              <a:ext cx="10640650" cy="128016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128130">
                      <a:extLst>
                        <a:ext uri="{9D8B030D-6E8A-4147-A177-3AD203B41FA5}">
                          <a16:colId xmlns:a16="http://schemas.microsoft.com/office/drawing/2014/main" val="384322089"/>
                        </a:ext>
                      </a:extLst>
                    </a:gridCol>
                    <a:gridCol w="2128130">
                      <a:extLst>
                        <a:ext uri="{9D8B030D-6E8A-4147-A177-3AD203B41FA5}">
                          <a16:colId xmlns:a16="http://schemas.microsoft.com/office/drawing/2014/main" val="3571153"/>
                        </a:ext>
                      </a:extLst>
                    </a:gridCol>
                    <a:gridCol w="2128130">
                      <a:extLst>
                        <a:ext uri="{9D8B030D-6E8A-4147-A177-3AD203B41FA5}">
                          <a16:colId xmlns:a16="http://schemas.microsoft.com/office/drawing/2014/main" val="1819729105"/>
                        </a:ext>
                      </a:extLst>
                    </a:gridCol>
                    <a:gridCol w="2128130">
                      <a:extLst>
                        <a:ext uri="{9D8B030D-6E8A-4147-A177-3AD203B41FA5}">
                          <a16:colId xmlns:a16="http://schemas.microsoft.com/office/drawing/2014/main" val="1160712105"/>
                        </a:ext>
                      </a:extLst>
                    </a:gridCol>
                    <a:gridCol w="2128130">
                      <a:extLst>
                        <a:ext uri="{9D8B030D-6E8A-4147-A177-3AD203B41FA5}">
                          <a16:colId xmlns:a16="http://schemas.microsoft.com/office/drawing/2014/main" val="1900830141"/>
                        </a:ext>
                      </a:extLst>
                    </a:gridCol>
                  </a:tblGrid>
                  <a:tr h="42672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vi-VN" sz="2800" dirty="0">
                              <a:effectLst/>
                              <a:latin typeface="+mj-lt"/>
                            </a:rPr>
                            <a:t>Điểm </a:t>
                          </a:r>
                          <a:endParaRPr lang="en-US" sz="1200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00287" t="-25714" r="-301433" b="-2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99714" t="-25714" r="-200571" b="-2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300573" t="-25714" r="-101146" b="-2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400573" t="-25714" r="-1146" b="-25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2362490"/>
                      </a:ext>
                    </a:extLst>
                  </a:tr>
                  <a:tr h="8534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vi-VN" sz="2800" dirty="0">
                              <a:effectLst/>
                              <a:latin typeface="+mj-lt"/>
                            </a:rPr>
                            <a:t>Tần số tương đối</a:t>
                          </a:r>
                          <a:endParaRPr lang="en-US" sz="1200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100287" t="-62411" r="-301433" b="-241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199714" t="-62411" r="-200571" b="-241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300573" t="-62411" r="-101146" b="-241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400573" t="-62411" r="-1146" b="-241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852894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5154435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570047-0C4B-697C-0A36-621A1181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37" y="1339090"/>
            <a:ext cx="11110293" cy="85407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vi-VN" sz="3200" b="1" dirty="0" smtClean="0">
                <a:solidFill>
                  <a:srgbClr val="FFFF00"/>
                </a:solidFill>
              </a:rPr>
              <a:t>BÀI TẬP CUỐI CHƯƠNG VI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966A0B-CCC3-E8DD-2DB9-5FDCAFE2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0673" y="2319989"/>
            <a:ext cx="1960430" cy="5310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oogle Shape;54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DE7E48-2BD0-5D2B-40A4-2A6D3FFB140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0E9D86-FFCE-1225-743D-3C31A8BD4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7436249" y="3067771"/>
            <a:ext cx="3194131" cy="3194131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4B61C0-993C-71AA-2BF5-84BC50CFAF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889495">
            <a:off x="7963640" y="4019899"/>
            <a:ext cx="1574403" cy="1574403"/>
          </a:xfrm>
          <a:prstGeom prst="rect">
            <a:avLst/>
          </a:prstGeom>
        </p:spPr>
      </p:pic>
      <p:pic>
        <p:nvPicPr>
          <p:cNvPr id="8" name="Graphic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53854D-C107-5F14-99E6-EAEC58D8B0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520790">
            <a:off x="8697815" y="4126106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9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6DA0B5-6D8C-4C9E-96EB-E2BDC691C109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vi-VN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GIỮA HỌC KÌ II ( TIẾT 1)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36B9E5-B1E5-4930-A622-62C3DB6491C5}"/>
              </a:ext>
            </a:extLst>
          </p:cNvPr>
          <p:cNvSpPr/>
          <p:nvPr/>
        </p:nvSpPr>
        <p:spPr>
          <a:xfrm>
            <a:off x="452352" y="2978458"/>
            <a:ext cx="6096000" cy="19622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hực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vững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dữ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endParaRPr lang="en-US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43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6950BFC3-D8DA-4A85-94F7-54DA5524770B}">
      <p188:commentRel xmlns="" xmlns:p188="http://schemas.microsoft.com/office/powerpoint/2018/8/main" r:id="rId3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F24BF5B-1235-4BEC-91AE-A68B2C5D7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GIỮA HỌC KÌ II ( TIẾT 1)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4C9C81-1CA4-4A22-9681-A2B9E48ADC2E}"/>
              </a:ext>
            </a:extLst>
          </p:cNvPr>
          <p:cNvSpPr/>
          <p:nvPr/>
        </p:nvSpPr>
        <p:spPr>
          <a:xfrm>
            <a:off x="547255" y="750793"/>
            <a:ext cx="725285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sung 3:</a:t>
            </a:r>
            <a:r>
              <a:rPr lang="en-US" sz="28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9A.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9A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32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4350" indent="-514350" algn="just">
              <a:buAutoNum type="alphaLcParenR"/>
            </a:pP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9A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?. </a:t>
            </a:r>
          </a:p>
          <a:p>
            <a:pPr marL="514350" indent="-514350" algn="just">
              <a:buAutoNum type="alphaLcParenR"/>
            </a:pP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9A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bơi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cờ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lông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bg2"/>
              </a:solidFill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03D653C-1D45-41C2-8FAA-C5B3A9B50B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944253"/>
              </p:ext>
            </p:extLst>
          </p:nvPr>
        </p:nvGraphicFramePr>
        <p:xfrm>
          <a:off x="547255" y="4882036"/>
          <a:ext cx="9317179" cy="1280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6590">
                  <a:extLst>
                    <a:ext uri="{9D8B030D-6E8A-4147-A177-3AD203B41FA5}">
                      <a16:colId xmlns:a16="http://schemas.microsoft.com/office/drawing/2014/main" val="1065897313"/>
                    </a:ext>
                  </a:extLst>
                </a:gridCol>
                <a:gridCol w="1167821">
                  <a:extLst>
                    <a:ext uri="{9D8B030D-6E8A-4147-A177-3AD203B41FA5}">
                      <a16:colId xmlns:a16="http://schemas.microsoft.com/office/drawing/2014/main" val="1605311934"/>
                    </a:ext>
                  </a:extLst>
                </a:gridCol>
                <a:gridCol w="1553192">
                  <a:extLst>
                    <a:ext uri="{9D8B030D-6E8A-4147-A177-3AD203B41FA5}">
                      <a16:colId xmlns:a16="http://schemas.microsoft.com/office/drawing/2014/main" val="3101706216"/>
                    </a:ext>
                  </a:extLst>
                </a:gridCol>
                <a:gridCol w="1553192">
                  <a:extLst>
                    <a:ext uri="{9D8B030D-6E8A-4147-A177-3AD203B41FA5}">
                      <a16:colId xmlns:a16="http://schemas.microsoft.com/office/drawing/2014/main" val="387193863"/>
                    </a:ext>
                  </a:extLst>
                </a:gridCol>
                <a:gridCol w="1553192">
                  <a:extLst>
                    <a:ext uri="{9D8B030D-6E8A-4147-A177-3AD203B41FA5}">
                      <a16:colId xmlns:a16="http://schemas.microsoft.com/office/drawing/2014/main" val="1935953223"/>
                    </a:ext>
                  </a:extLst>
                </a:gridCol>
                <a:gridCol w="1553192">
                  <a:extLst>
                    <a:ext uri="{9D8B030D-6E8A-4147-A177-3AD203B41FA5}">
                      <a16:colId xmlns:a16="http://schemas.microsoft.com/office/drawing/2014/main" val="5263596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 thể thao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Cờ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lông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Nhảy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95244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 số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5675325"/>
                  </a:ext>
                </a:extLst>
              </a:tr>
            </a:tbl>
          </a:graphicData>
        </a:graphic>
      </p:graphicFrame>
      <p:graphicFrame>
        <p:nvGraphicFramePr>
          <p:cNvPr id="13" name="Biểu đồ 67">
            <a:extLst>
              <a:ext uri="{FF2B5EF4-FFF2-40B4-BE49-F238E27FC236}">
                <a16:creationId xmlns:a16="http://schemas.microsoft.com/office/drawing/2014/main" id="{611514A3-B382-4699-A83C-8B5E6047F1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6933743"/>
              </p:ext>
            </p:extLst>
          </p:nvPr>
        </p:nvGraphicFramePr>
        <p:xfrm>
          <a:off x="8101666" y="1039374"/>
          <a:ext cx="3728384" cy="3011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4" name="Picture 1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33BCA7-D9DD-44EE-91D7-9D169128F1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328" y="5084618"/>
            <a:ext cx="2327672" cy="17467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33470" y="2854370"/>
            <a:ext cx="26116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b="1" dirty="0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b="1" dirty="0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endParaRPr lang="en-US" sz="2800" dirty="0">
              <a:solidFill>
                <a:srgbClr val="66FF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1118" y="5696377"/>
            <a:ext cx="56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73682" y="5681448"/>
            <a:ext cx="56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86376" y="5678661"/>
            <a:ext cx="56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60576" y="5696377"/>
            <a:ext cx="56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73270" y="5694444"/>
            <a:ext cx="56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8950460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P spid="12" grpId="0"/>
      <p:bldP spid="15" grpId="0"/>
      <p:bldP spid="16" grpId="0"/>
    </p:bldLst>
  </p:timing>
  <p:extLst>
    <p:ext uri="{6950BFC3-D8DA-4A85-94F7-54DA5524770B}">
      <p188:commentRel xmlns="" xmlns:p188="http://schemas.microsoft.com/office/powerpoint/2018/8/main" r:id="rId4"/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ACB5EE-A090-077A-3735-B1A142BA82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41" b="27407"/>
          <a:stretch/>
        </p:blipFill>
        <p:spPr>
          <a:xfrm rot="5400000" flipH="1">
            <a:off x="6904822" y="-821730"/>
            <a:ext cx="4470400" cy="6103956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4" name="Rectangle: Rounded Corners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526395" y="1147075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DẪN </a:t>
            </a:r>
            <a:r>
              <a:rPr lang="en-US" sz="3467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NHÀ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645EE3-18B7-4ABA-9526-2A3DB8AC66AC}"/>
              </a:ext>
            </a:extLst>
          </p:cNvPr>
          <p:cNvSpPr/>
          <p:nvPr/>
        </p:nvSpPr>
        <p:spPr>
          <a:xfrm>
            <a:off x="394553" y="2236837"/>
            <a:ext cx="7581047" cy="260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vi-VN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tập lại cách vẽ các loại biểu đồ; hoàn thiện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vi-VN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nhánh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huống thực tiễn đơn giản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bài tập 3,4 phần ôn tập chương VI.</a:t>
            </a:r>
            <a:endParaRPr lang="en-US" sz="28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5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999A4E5-A243-DFE6-12E4-A3A0B1068507}"/>
              </a:ext>
            </a:extLst>
          </p:cNvPr>
          <p:cNvCxnSpPr>
            <a:cxnSpLocks/>
            <a:endCxn id="29" idx="3"/>
          </p:cNvCxnSpPr>
          <p:nvPr/>
        </p:nvCxnSpPr>
        <p:spPr>
          <a:xfrm>
            <a:off x="6096000" y="3229620"/>
            <a:ext cx="4108175" cy="31277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5ACC63-ED4D-E9EA-055F-7350F4D3DAC3}"/>
              </a:ext>
            </a:extLst>
          </p:cNvPr>
          <p:cNvCxnSpPr>
            <a:cxnSpLocks/>
          </p:cNvCxnSpPr>
          <p:nvPr/>
        </p:nvCxnSpPr>
        <p:spPr>
          <a:xfrm>
            <a:off x="1709187" y="2097375"/>
            <a:ext cx="4429048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A7B395-02D6-D52D-5BE4-52664FE113B5}"/>
              </a:ext>
            </a:extLst>
          </p:cNvPr>
          <p:cNvCxnSpPr>
            <a:cxnSpLocks/>
          </p:cNvCxnSpPr>
          <p:nvPr/>
        </p:nvCxnSpPr>
        <p:spPr>
          <a:xfrm>
            <a:off x="1948070" y="4630775"/>
            <a:ext cx="4111476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BA85D5-8ABA-5858-AE75-D5F13868CB9A}"/>
              </a:ext>
            </a:extLst>
          </p:cNvPr>
          <p:cNvSpPr/>
          <p:nvPr/>
        </p:nvSpPr>
        <p:spPr>
          <a:xfrm>
            <a:off x="6011536" y="1116688"/>
            <a:ext cx="195432" cy="1954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0EFB2E-33A0-E7A3-E43E-8FB31706D493}"/>
              </a:ext>
            </a:extLst>
          </p:cNvPr>
          <p:cNvGrpSpPr/>
          <p:nvPr/>
        </p:nvGrpSpPr>
        <p:grpSpPr>
          <a:xfrm>
            <a:off x="5896108" y="1987014"/>
            <a:ext cx="399784" cy="399784"/>
            <a:chOff x="5896108" y="4064132"/>
            <a:chExt cx="399784" cy="39978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2F8ECA9-BC52-E60F-E96A-B44B1120C0F1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E6EC3D8-4064-59B1-AB97-906A3B9749FE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80733C-1240-691D-A03A-1587D8850BC5}"/>
              </a:ext>
            </a:extLst>
          </p:cNvPr>
          <p:cNvGrpSpPr/>
          <p:nvPr/>
        </p:nvGrpSpPr>
        <p:grpSpPr>
          <a:xfrm>
            <a:off x="5896108" y="3029728"/>
            <a:ext cx="399784" cy="399784"/>
            <a:chOff x="5896108" y="5817086"/>
            <a:chExt cx="399784" cy="39978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EA8C85F-CEED-E5BF-DD93-C9102284D9AD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54EA1BB-9D98-23F5-AFB5-643BA51CF008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1360ED-4632-BEFA-4A48-B77224BAB924}"/>
              </a:ext>
            </a:extLst>
          </p:cNvPr>
          <p:cNvSpPr txBox="1"/>
          <p:nvPr/>
        </p:nvSpPr>
        <p:spPr>
          <a:xfrm>
            <a:off x="4929208" y="141524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01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2" name="TextBox 2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46AC5B-9FF7-9652-C60D-2224CF1A734B}"/>
              </a:ext>
            </a:extLst>
          </p:cNvPr>
          <p:cNvSpPr txBox="1"/>
          <p:nvPr/>
        </p:nvSpPr>
        <p:spPr>
          <a:xfrm>
            <a:off x="4984845" y="3811980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03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3" name="TextBox 2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DC6385-D9BA-36A7-4325-F97E5AA57045}"/>
              </a:ext>
            </a:extLst>
          </p:cNvPr>
          <p:cNvSpPr txBox="1"/>
          <p:nvPr/>
        </p:nvSpPr>
        <p:spPr>
          <a:xfrm>
            <a:off x="6144859" y="246243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02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4" name="TextBox 2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C3F27E-2B9E-506A-A052-C31AE7789F15}"/>
              </a:ext>
            </a:extLst>
          </p:cNvPr>
          <p:cNvSpPr txBox="1"/>
          <p:nvPr/>
        </p:nvSpPr>
        <p:spPr>
          <a:xfrm>
            <a:off x="383876" y="1543377"/>
            <a:ext cx="49191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  <a:r>
              <a:rPr lang="vi-VN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may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336282-F778-62CF-7A6D-4E41AF3BF946}"/>
              </a:ext>
            </a:extLst>
          </p:cNvPr>
          <p:cNvSpPr txBox="1"/>
          <p:nvPr/>
        </p:nvSpPr>
        <p:spPr>
          <a:xfrm>
            <a:off x="3366778" y="3895612"/>
            <a:ext cx="1967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2A86135-4389-B6B3-D45C-C792018BFB88}"/>
              </a:ext>
            </a:extLst>
          </p:cNvPr>
          <p:cNvGrpSpPr/>
          <p:nvPr/>
        </p:nvGrpSpPr>
        <p:grpSpPr>
          <a:xfrm>
            <a:off x="5896587" y="4430883"/>
            <a:ext cx="399784" cy="399784"/>
            <a:chOff x="5896108" y="4064132"/>
            <a:chExt cx="399784" cy="39978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89222DE-B8FA-0905-99C7-3B138A4F5135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A774FAB-7DC0-30BF-8874-EF77D2A43BA8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A2C01F8-8AE2-B236-27A2-6D1FCD8557F9}"/>
              </a:ext>
            </a:extLst>
          </p:cNvPr>
          <p:cNvSpPr/>
          <p:nvPr/>
        </p:nvSpPr>
        <p:spPr>
          <a:xfrm>
            <a:off x="6992253" y="2637649"/>
            <a:ext cx="321192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>
              <a:spcBef>
                <a:spcPts val="1800"/>
              </a:spcBef>
            </a:pP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B24E04F-D5D6-70D6-45AE-D1CFCFBE8867}"/>
              </a:ext>
            </a:extLst>
          </p:cNvPr>
          <p:cNvCxnSpPr>
            <a:cxnSpLocks/>
          </p:cNvCxnSpPr>
          <p:nvPr/>
        </p:nvCxnSpPr>
        <p:spPr>
          <a:xfrm>
            <a:off x="6096000" y="1206641"/>
            <a:ext cx="0" cy="5611602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8053C84-2CAE-9092-30C3-4BB0D1E5F081}"/>
              </a:ext>
            </a:extLst>
          </p:cNvPr>
          <p:cNvCxnSpPr>
            <a:cxnSpLocks/>
          </p:cNvCxnSpPr>
          <p:nvPr/>
        </p:nvCxnSpPr>
        <p:spPr>
          <a:xfrm flipV="1">
            <a:off x="6089376" y="5910352"/>
            <a:ext cx="4114799" cy="29342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E7CF08-FF75-738C-2C7D-C87DD8EABD30}"/>
              </a:ext>
            </a:extLst>
          </p:cNvPr>
          <p:cNvGrpSpPr/>
          <p:nvPr/>
        </p:nvGrpSpPr>
        <p:grpSpPr>
          <a:xfrm>
            <a:off x="5889484" y="5739802"/>
            <a:ext cx="399784" cy="399784"/>
            <a:chOff x="5896108" y="5817086"/>
            <a:chExt cx="399784" cy="39978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D7CC4CF-A45E-F986-37B2-414660A8B53C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5A7E1C4-34C4-80F7-D8BC-6D4419381991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0555476-C589-E22F-6BD1-65FFE32E3C2C}"/>
              </a:ext>
            </a:extLst>
          </p:cNvPr>
          <p:cNvSpPr txBox="1"/>
          <p:nvPr/>
        </p:nvSpPr>
        <p:spPr>
          <a:xfrm>
            <a:off x="6138235" y="5172505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FFFF00"/>
                </a:solidFill>
                <a:latin typeface="Agency FB" panose="020B0503020202020204" pitchFamily="34" charset="0"/>
              </a:rPr>
              <a:t>0</a:t>
            </a:r>
            <a:r>
              <a:rPr lang="en-US" sz="4400" b="1">
                <a:solidFill>
                  <a:srgbClr val="FFFF00"/>
                </a:solidFill>
                <a:latin typeface="Agency FB" panose="020B0503020202020204" pitchFamily="34" charset="0"/>
              </a:rPr>
              <a:t>4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9320571-B8DF-5096-444D-94A0460A13EF}"/>
              </a:ext>
            </a:extLst>
          </p:cNvPr>
          <p:cNvSpPr/>
          <p:nvPr/>
        </p:nvSpPr>
        <p:spPr>
          <a:xfrm>
            <a:off x="7052074" y="5325577"/>
            <a:ext cx="20521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vi-VN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CUỐI CHƯƠNG VI </a:t>
            </a:r>
            <a:r>
              <a:rPr lang="vi-VN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4472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9" grpId="0"/>
      <p:bldP spid="39" grpId="0"/>
      <p:bldP spid="40" grpId="0"/>
    </p:bldLst>
  </p:timing>
  <p:extLst mod="1">
    <p:ext uri="{6950BFC3-D8DA-4A85-94F7-54DA5524770B}">
      <p188:commentRel xmlns=""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124354" y="2484509"/>
            <a:ext cx="230844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Hình ảnh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79395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4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6AE5A6A-7F2D-FDB7-DA2D-C12EAC81084C}"/>
              </a:ext>
            </a:extLst>
          </p:cNvPr>
          <p:cNvSpPr/>
          <p:nvPr/>
        </p:nvSpPr>
        <p:spPr>
          <a:xfrm>
            <a:off x="268079" y="476586"/>
            <a:ext cx="74366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may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mắn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92BE41D-302C-49E2-B556-804C59F5107F}"/>
                  </a:ext>
                </a:extLst>
              </p:cNvPr>
              <p:cNvSpPr/>
              <p:nvPr/>
            </p:nvSpPr>
            <p:spPr>
              <a:xfrm flipH="1">
                <a:off x="480833" y="1216281"/>
                <a:ext cx="10658223" cy="22198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FontTx/>
                  <a:buChar char="-"/>
                </a:pPr>
                <a:r>
                  <a:rPr lang="en-US" sz="32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2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quản</a:t>
                </a:r>
                <a:r>
                  <a:rPr lang="en-US" sz="32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</a:t>
                </a:r>
                <a:r>
                  <a:rPr lang="en-US" sz="32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2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ra </a:t>
                </a:r>
                <a:r>
                  <a:rPr lang="en-US" sz="32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32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chơi</a:t>
                </a:r>
                <a:r>
                  <a:rPr lang="en-US" sz="32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32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32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học sinh</a:t>
                </a:r>
                <a:r>
                  <a:rPr lang="en-US" sz="32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2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thi</a:t>
                </a:r>
                <a:r>
                  <a:rPr lang="en-US" sz="32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đua</a:t>
                </a:r>
                <a:r>
                  <a:rPr lang="en-US" sz="32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32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vi-VN" sz="3200" dirty="0">
                  <a:solidFill>
                    <a:schemeClr val="bg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50000"/>
                  </a:lnSpc>
                  <a:buFontTx/>
                  <a:buChar char="-"/>
                </a:pPr>
                <a:r>
                  <a:rPr lang="en-US" sz="32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32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2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32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2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lang="en-US" sz="32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32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32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32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32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chiến</a:t>
                </a:r>
                <a:r>
                  <a:rPr lang="en-US" sz="32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thắng</a:t>
                </a:r>
                <a:r>
                  <a:rPr lang="en-US" sz="32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92BE41D-302C-49E2-B556-804C59F510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80833" y="1216281"/>
                <a:ext cx="10658223" cy="2219838"/>
              </a:xfrm>
              <a:prstGeom prst="rect">
                <a:avLst/>
              </a:prstGeom>
              <a:blipFill>
                <a:blip r:embed="rId4"/>
                <a:stretch>
                  <a:fillRect l="-1316" b="-7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534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 descr="OPL20U25GSXzBJYl68kk8uQGfFKzs7yb1M4KJWUiLk6ZEvGF+qCIPSnY57AbBFCvTW2023.15.30+K4lPs7H94VUqPe2XwIsfPRnrXQE//QTEXxb8/8N4CNc6FpgZahzpTjFhMzSA7T/nHJa11DE8Ng2TP3iAmRczFlmslSuUNOgUeb6yRvs0=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Isosceles Triangle 22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 descr="OPL20U25GSXzBJYl68kk8uQGfFKzs7yb1M4KJWUiLk6ZEvGF+qCIPSnY57AbBFCvTW2023.15.30+K4lPs7H94VUqPe2XwIsfPRnrXQE//QTEXxb8/8N4CNc6FpgZahzpTjFhMzSA7T/nHJa11DE8Ng2TP3iAmRczFlmslSuUNOgUeb6yRvs0=">
            <a:hlinkClick r:id="rId6" action="ppaction://hlinksldjump"/>
          </p:cNvPr>
          <p:cNvSpPr/>
          <p:nvPr/>
        </p:nvSpPr>
        <p:spPr>
          <a:xfrm>
            <a:off x="857805" y="244824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 descr="OPL20U25GSXzBJYl68kk8uQGfFKzs7yb1M4KJWUiLk6ZEvGF+qCIPSnY57AbBFCvTW2023.15.30+K4lPs7H94VUqPe2XwIsfPRnrXQE//QTEXxb8/8N4CNc6FpgZahzpTjFhMzSA7T/nHJa11DE8Ng2TP3iAmRczFlmslSuUNOgUeb6yRvs0=">
            <a:hlinkClick r:id="rId7" action="ppaction://hlinksldjump"/>
          </p:cNvPr>
          <p:cNvSpPr/>
          <p:nvPr/>
        </p:nvSpPr>
        <p:spPr>
          <a:xfrm>
            <a:off x="2355722" y="244824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 descr="OPL20U25GSXzBJYl68kk8uQGfFKzs7yb1M4KJWUiLk6ZEvGF+qCIPSnY57AbBFCvTW2023.15.30+K4lPs7H94VUqPe2XwIsfPRnrXQE//QTEXxb8/8N4CNc6FpgZahzpTjFhMzSA7T/nHJa11DE8Ng2TP3iAmRczFlmslSuUNOgUeb6yRvs0=">
            <a:hlinkClick r:id="rId8" action="ppaction://hlinksldjump"/>
          </p:cNvPr>
          <p:cNvSpPr/>
          <p:nvPr/>
        </p:nvSpPr>
        <p:spPr>
          <a:xfrm>
            <a:off x="3853638" y="244824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34" descr="OPL20U25GSXzBJYl68kk8uQGfFKzs7yb1M4KJWUiLk6ZEvGF+qCIPSnY57AbBFCvTW2023.15.30+K4lPs7H94VUqPe2XwIsfPRnrXQE//QTEXxb8/8N4CNc6FpgZahzpTjFhMzSA7T/nHJa11DE8Ng2TP3iAmRczFlmslSuUNOgUeb6yRvs0=">
            <a:hlinkClick r:id="rId9" action="ppaction://hlinksldjump"/>
          </p:cNvPr>
          <p:cNvSpPr/>
          <p:nvPr/>
        </p:nvSpPr>
        <p:spPr>
          <a:xfrm>
            <a:off x="1564189" y="398384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Rounded Rectangle 35" descr="OPL20U25GSXzBJYl68kk8uQGfFKzs7yb1M4KJWUiLk6ZEvGF+qCIPSnY57AbBFCvTW2023.15.30+K4lPs7H94VUqPe2XwIsfPRnrXQE//QTEXxb8/8N4CNc6FpgZahzpTjFhMzSA7T/nHJa11DE8Ng2TP3iAmRczFlmslSuUNOgUeb6yRvs0=">
            <a:hlinkClick r:id="rId10" action="ppaction://hlinksldjump"/>
          </p:cNvPr>
          <p:cNvSpPr/>
          <p:nvPr/>
        </p:nvSpPr>
        <p:spPr>
          <a:xfrm>
            <a:off x="3062106" y="398384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 descr="OPL20U25GSXzBJYl68kk8uQGfFKzs7yb1M4KJWUiLk6ZEvGF+qCIPSnY57AbBFCvTW2023.15.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lowchart: Alternate Process 4">
            <a:hlinkClick r:id="rId15" action="ppaction://hlinksldjump"/>
          </p:cNvPr>
          <p:cNvSpPr/>
          <p:nvPr/>
        </p:nvSpPr>
        <p:spPr>
          <a:xfrm>
            <a:off x="308610" y="6252210"/>
            <a:ext cx="1588770" cy="47516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  <p:extLst>
      <p:ext uri="{BB962C8B-B14F-4D97-AF65-F5344CB8AC3E}">
        <p14:creationId xmlns:p14="http://schemas.microsoft.com/office/powerpoint/2010/main" val="387065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341" y="5012585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163" y="5604048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149" y="5824871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382360" y="242185"/>
            <a:ext cx="10977004" cy="245985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6198217" y="474241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6209914" y="366253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1058555" y="474642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1058555" y="36495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198022" y="4759825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57594" y="4791629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345" y="3708233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090" y="370874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4638919" y="575310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361978" y="6521986"/>
            <a:ext cx="1830022" cy="336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72E14A64-FC40-48C1-A424-E6375C0ACFB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27656106"/>
                  </p:ext>
                </p:extLst>
              </p:nvPr>
            </p:nvGraphicFramePr>
            <p:xfrm>
              <a:off x="806484" y="1693024"/>
              <a:ext cx="10351206" cy="106306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458150">
                      <a:extLst>
                        <a:ext uri="{9D8B030D-6E8A-4147-A177-3AD203B41FA5}">
                          <a16:colId xmlns:a16="http://schemas.microsoft.com/office/drawing/2014/main" val="2093273699"/>
                        </a:ext>
                      </a:extLst>
                    </a:gridCol>
                    <a:gridCol w="1499336">
                      <a:extLst>
                        <a:ext uri="{9D8B030D-6E8A-4147-A177-3AD203B41FA5}">
                          <a16:colId xmlns:a16="http://schemas.microsoft.com/office/drawing/2014/main" val="3877414230"/>
                        </a:ext>
                      </a:extLst>
                    </a:gridCol>
                    <a:gridCol w="1478744">
                      <a:extLst>
                        <a:ext uri="{9D8B030D-6E8A-4147-A177-3AD203B41FA5}">
                          <a16:colId xmlns:a16="http://schemas.microsoft.com/office/drawing/2014/main" val="2164235021"/>
                        </a:ext>
                      </a:extLst>
                    </a:gridCol>
                    <a:gridCol w="1478744">
                      <a:extLst>
                        <a:ext uri="{9D8B030D-6E8A-4147-A177-3AD203B41FA5}">
                          <a16:colId xmlns:a16="http://schemas.microsoft.com/office/drawing/2014/main" val="3490469599"/>
                        </a:ext>
                      </a:extLst>
                    </a:gridCol>
                    <a:gridCol w="1478744">
                      <a:extLst>
                        <a:ext uri="{9D8B030D-6E8A-4147-A177-3AD203B41FA5}">
                          <a16:colId xmlns:a16="http://schemas.microsoft.com/office/drawing/2014/main" val="3094568581"/>
                        </a:ext>
                      </a:extLst>
                    </a:gridCol>
                    <a:gridCol w="1633632">
                      <a:extLst>
                        <a:ext uri="{9D8B030D-6E8A-4147-A177-3AD203B41FA5}">
                          <a16:colId xmlns:a16="http://schemas.microsoft.com/office/drawing/2014/main" val="2727645821"/>
                        </a:ext>
                      </a:extLst>
                    </a:gridCol>
                    <a:gridCol w="1323856">
                      <a:extLst>
                        <a:ext uri="{9D8B030D-6E8A-4147-A177-3AD203B41FA5}">
                          <a16:colId xmlns:a16="http://schemas.microsoft.com/office/drawing/2014/main" val="4170211587"/>
                        </a:ext>
                      </a:extLst>
                    </a:gridCol>
                  </a:tblGrid>
                  <a:tr h="58027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vi-VN" sz="28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Điểm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"/>
                                    <m:ctrlP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nor/>
                                      </m:rPr>
                                      <a:rPr lang="vi-VN" sz="2800" b="0" i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[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2800" b="0" i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50</m:t>
                                    </m:r>
                                    <m:func>
                                      <m:funcPr>
                                        <m:ctrlPr>
                                          <a:rPr lang="en-US" sz="2800" b="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nor/>
                                          </m:rPr>
                                          <a:rPr lang="en-US" sz="2800" b="0" i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;</m:t>
                                        </m:r>
                                      </m:fName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US" sz="2800" b="0" i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6</m:t>
                                        </m:r>
                                      </m:e>
                                    </m:func>
                                    <m:r>
                                      <m:rPr>
                                        <m:nor/>
                                      </m:rPr>
                                      <a:rPr lang="en-US" sz="2800" b="0" i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"/>
                                    <m:ctrlP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nor/>
                                      </m:rPr>
                                      <a:rPr lang="vi-VN" sz="2800" b="0" i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[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2800" b="0" i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60</m:t>
                                    </m:r>
                                    <m:func>
                                      <m:funcPr>
                                        <m:ctrlPr>
                                          <a:rPr lang="en-US" sz="2800" b="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nor/>
                                          </m:rPr>
                                          <a:rPr lang="en-US" sz="2800" b="0" i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;</m:t>
                                        </m:r>
                                      </m:fName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US" sz="2800" b="0" i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7</m:t>
                                        </m:r>
                                      </m:e>
                                    </m:func>
                                    <m:r>
                                      <m:rPr>
                                        <m:nor/>
                                      </m:rPr>
                                      <a:rPr lang="en-US" sz="2800" b="0" i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"/>
                                    <m:ctrlP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nor/>
                                      </m:rPr>
                                      <a:rPr lang="vi-VN" sz="2800" b="0" i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[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2800" b="0" i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70</m:t>
                                    </m:r>
                                    <m:func>
                                      <m:funcPr>
                                        <m:ctrlPr>
                                          <a:rPr lang="en-US" sz="2800" b="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nor/>
                                          </m:rPr>
                                          <a:rPr lang="en-US" sz="2800" b="0" i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;</m:t>
                                        </m:r>
                                      </m:fName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US" sz="2800" b="0" i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8</m:t>
                                        </m:r>
                                      </m:e>
                                    </m:func>
                                    <m:r>
                                      <m:rPr>
                                        <m:nor/>
                                      </m:rPr>
                                      <a:rPr lang="en-US" sz="2800" b="0" i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"/>
                                    <m:ctrlP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nor/>
                                      </m:rPr>
                                      <a:rPr lang="vi-VN" sz="2800" b="0" i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[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2800" b="0" i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80</m:t>
                                    </m:r>
                                    <m:func>
                                      <m:funcPr>
                                        <m:ctrlPr>
                                          <a:rPr lang="en-US" sz="2800" b="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nor/>
                                          </m:rPr>
                                          <a:rPr lang="en-US" sz="2800" b="0" i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;</m:t>
                                        </m:r>
                                      </m:fName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US" sz="2800" b="0" i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9</m:t>
                                        </m:r>
                                      </m:e>
                                    </m:func>
                                    <m:r>
                                      <m:rPr>
                                        <m:nor/>
                                      </m:rPr>
                                      <a:rPr lang="en-US" sz="2800" b="0" i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"/>
                                    <m:ctrlP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nor/>
                                      </m:rPr>
                                      <a:rPr lang="vi-VN" sz="2800" b="0" i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[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2800" b="0" i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90</m:t>
                                    </m:r>
                                    <m:func>
                                      <m:funcPr>
                                        <m:ctrlPr>
                                          <a:rPr lang="en-US" sz="2800" b="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nor/>
                                          </m:rPr>
                                          <a:rPr lang="en-US" sz="2800" b="0" i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;</m:t>
                                        </m:r>
                                      </m:fName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US" sz="2800" b="0" i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1</m:t>
                                        </m:r>
                                      </m:e>
                                    </m:func>
                                    <m:r>
                                      <m:rPr>
                                        <m:nor/>
                                      </m:rPr>
                                      <a:rPr lang="en-US" sz="2800" b="0" i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00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vi-VN" sz="28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Tổng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804990885"/>
                      </a:ext>
                    </a:extLst>
                  </a:tr>
                  <a:tr h="482792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vi-VN" sz="28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Tần số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i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i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i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23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i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i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i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40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274599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72E14A64-FC40-48C1-A424-E6375C0ACFB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27656106"/>
                  </p:ext>
                </p:extLst>
              </p:nvPr>
            </p:nvGraphicFramePr>
            <p:xfrm>
              <a:off x="806484" y="1693024"/>
              <a:ext cx="10351206" cy="106306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458150">
                      <a:extLst>
                        <a:ext uri="{9D8B030D-6E8A-4147-A177-3AD203B41FA5}">
                          <a16:colId xmlns:a16="http://schemas.microsoft.com/office/drawing/2014/main" val="2093273699"/>
                        </a:ext>
                      </a:extLst>
                    </a:gridCol>
                    <a:gridCol w="1499336">
                      <a:extLst>
                        <a:ext uri="{9D8B030D-6E8A-4147-A177-3AD203B41FA5}">
                          <a16:colId xmlns:a16="http://schemas.microsoft.com/office/drawing/2014/main" val="3877414230"/>
                        </a:ext>
                      </a:extLst>
                    </a:gridCol>
                    <a:gridCol w="1478744">
                      <a:extLst>
                        <a:ext uri="{9D8B030D-6E8A-4147-A177-3AD203B41FA5}">
                          <a16:colId xmlns:a16="http://schemas.microsoft.com/office/drawing/2014/main" val="2164235021"/>
                        </a:ext>
                      </a:extLst>
                    </a:gridCol>
                    <a:gridCol w="1478744">
                      <a:extLst>
                        <a:ext uri="{9D8B030D-6E8A-4147-A177-3AD203B41FA5}">
                          <a16:colId xmlns:a16="http://schemas.microsoft.com/office/drawing/2014/main" val="3490469599"/>
                        </a:ext>
                      </a:extLst>
                    </a:gridCol>
                    <a:gridCol w="1478744">
                      <a:extLst>
                        <a:ext uri="{9D8B030D-6E8A-4147-A177-3AD203B41FA5}">
                          <a16:colId xmlns:a16="http://schemas.microsoft.com/office/drawing/2014/main" val="3094568581"/>
                        </a:ext>
                      </a:extLst>
                    </a:gridCol>
                    <a:gridCol w="1633632">
                      <a:extLst>
                        <a:ext uri="{9D8B030D-6E8A-4147-A177-3AD203B41FA5}">
                          <a16:colId xmlns:a16="http://schemas.microsoft.com/office/drawing/2014/main" val="2727645821"/>
                        </a:ext>
                      </a:extLst>
                    </a:gridCol>
                    <a:gridCol w="1323856">
                      <a:extLst>
                        <a:ext uri="{9D8B030D-6E8A-4147-A177-3AD203B41FA5}">
                          <a16:colId xmlns:a16="http://schemas.microsoft.com/office/drawing/2014/main" val="4170211587"/>
                        </a:ext>
                      </a:extLst>
                    </a:gridCol>
                  </a:tblGrid>
                  <a:tr h="58027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vi-VN" sz="28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Điểm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14"/>
                          <a:stretch>
                            <a:fillRect l="-97561" t="-6250" r="-495122" b="-1135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14"/>
                          <a:stretch>
                            <a:fillRect l="-200000" t="-6250" r="-401235" b="-1135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14"/>
                          <a:stretch>
                            <a:fillRect l="-300000" t="-6250" r="-301235" b="-1135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14"/>
                          <a:stretch>
                            <a:fillRect l="-400000" t="-6250" r="-201235" b="-1135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14"/>
                          <a:stretch>
                            <a:fillRect l="-453358" t="-6250" r="-82463" b="-1135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vi-VN" sz="28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Tổng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804990885"/>
                      </a:ext>
                    </a:extLst>
                  </a:tr>
                  <a:tr h="482792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vi-VN" sz="28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Tần số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14"/>
                          <a:stretch>
                            <a:fillRect l="-97561" t="-127500" r="-495122" b="-3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14"/>
                          <a:stretch>
                            <a:fillRect l="-200000" t="-127500" r="-401235" b="-3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14"/>
                          <a:stretch>
                            <a:fillRect l="-300000" t="-127500" r="-301235" b="-3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14"/>
                          <a:stretch>
                            <a:fillRect l="-400000" t="-127500" r="-201235" b="-3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14"/>
                          <a:stretch>
                            <a:fillRect l="-453358" t="-127500" r="-82463" b="-3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14"/>
                          <a:stretch>
                            <a:fillRect l="-683410" t="-127500" r="-1843" b="-362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4599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ectangle 1">
            <a:extLst>
              <a:ext uri="{FF2B5EF4-FFF2-40B4-BE49-F238E27FC236}">
                <a16:creationId xmlns:a16="http://schemas.microsoft.com/office/drawing/2014/main" id="{9E1ED347-F06F-4DA7-B71E-9516F2E08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361" y="222690"/>
            <a:ext cx="1097700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 ta tiến hành phỏng vấn 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vi-VN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 về một mẫu sản phẩm mới. Ngưới ta điều tra yêu cầu mỗi người được phỏng vấn cho điểm mẫu sản phẩm đó theo thang điểm là 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Kết quả cho b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bảng sau: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8" descr="OPL20U25GSXzBJYl68kk8uQGfFKzs7yb1M4KJWUiLk6ZEvGF+qCIPSnY57AbBFCvTW2023.15.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87987E9-B608-4E66-A07E-8F3D557A0AC1}"/>
              </a:ext>
            </a:extLst>
          </p:cNvPr>
          <p:cNvSpPr/>
          <p:nvPr/>
        </p:nvSpPr>
        <p:spPr>
          <a:xfrm>
            <a:off x="806484" y="2703861"/>
            <a:ext cx="10552879" cy="6155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3366F01-806F-43F5-8E26-AD66463D0051}"/>
                  </a:ext>
                </a:extLst>
              </p:cNvPr>
              <p:cNvSpPr/>
              <p:nvPr/>
            </p:nvSpPr>
            <p:spPr>
              <a:xfrm>
                <a:off x="832636" y="2726941"/>
                <a:ext cx="767763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vi-VN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1.</a:t>
                </a:r>
                <a:r>
                  <a:rPr lang="vi-VN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Tần số ghép nhóm của nhóm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ctrlP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vi-VN" sz="2800" i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[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70</m:t>
                        </m:r>
                        <m:func>
                          <m:funcPr>
                            <m:ctrlPr>
                              <a:rPr lang="en-US" sz="2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rgbClr val="0000FF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;</m:t>
                            </m:r>
                          </m:fName>
                          <m:e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rgbClr val="0000FF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e>
                        </m:func>
                        <m:r>
                          <m:rPr>
                            <m:nor/>
                          </m:rPr>
                          <a:rPr lang="en-US" sz="2800" i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vi-VN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là:</a:t>
                </a:r>
                <a:endPara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3366F01-806F-43F5-8E26-AD66463D00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636" y="2726941"/>
                <a:ext cx="7677636" cy="523220"/>
              </a:xfrm>
              <a:prstGeom prst="rect">
                <a:avLst/>
              </a:prstGeom>
              <a:blipFill>
                <a:blip r:embed="rId15"/>
                <a:stretch>
                  <a:fillRect l="-1668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34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2" grpId="0" animBg="1"/>
      <p:bldP spid="43" grpId="0" animBg="1"/>
      <p:bldP spid="44" grpId="0" animBg="1"/>
      <p:bldP spid="29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041" y="5008076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095" y="5532546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846" y="6019929"/>
            <a:ext cx="520391" cy="566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 descr="OPL20U25GSXzBJYl68kk8uQGfFKzs7yb1M4KJWUiLk6ZEvGF+qCIPSnY57AbBFCvTW2023.15.30+K4lPs7H94VUqPe2XwIsfPRnrXQE//QTEXxb8/8N4CNc6FpgZahzpTjFhMzSA7T/nHJa11DE8Ng2TP3iAmRczFlmslSuUNOgUeb6yRvs0="/>
              <p:cNvSpPr/>
              <p:nvPr/>
            </p:nvSpPr>
            <p:spPr>
              <a:xfrm>
                <a:off x="6103645" y="3830210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en-US" sz="3200" noProof="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5%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>
                        <a:latin typeface="Cambria Math" panose="02040503050406030204" pitchFamily="18" charset="0"/>
                      </a:rPr>
                      <m:t>5%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6" name="Rectangle 25" descr="OPL20U25GSXzBJYl68kk8uQGfFKzs7yb1M4KJWUiLk6ZEvGF+qCIPSnY57AbBFCvTW2023.15.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3645" y="3830210"/>
                <a:ext cx="4906798" cy="770816"/>
              </a:xfrm>
              <a:prstGeom prst="rect">
                <a:avLst/>
              </a:prstGeom>
              <a:blipFill>
                <a:blip r:embed="rId11"/>
                <a:stretch>
                  <a:fillRect l="-3106" b="-1259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966388" y="383968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3" name="Rectangle 42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965240" y="491158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4" name="Rectangle 43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6079124" y="492766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15%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721" y="3892967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36531" y="4978314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26" y="501028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644" y="3918585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67494" y="575310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361978" y="6521986"/>
            <a:ext cx="1830022" cy="336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 descr="OPL20U25GSXzBJYl68kk8uQGfFKzs7yb1M4KJWUiLk6ZEvGF+qCIPSnY57AbBFCvTW2023.15.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A678C1-2087-4ADC-9117-189E8CDBE324}"/>
              </a:ext>
            </a:extLst>
          </p:cNvPr>
          <p:cNvSpPr/>
          <p:nvPr/>
        </p:nvSpPr>
        <p:spPr>
          <a:xfrm>
            <a:off x="806484" y="2703794"/>
            <a:ext cx="10552879" cy="74515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C9A138F-B977-4519-919D-B37890318789}"/>
                  </a:ext>
                </a:extLst>
              </p:cNvPr>
              <p:cNvSpPr/>
              <p:nvPr/>
            </p:nvSpPr>
            <p:spPr>
              <a:xfrm>
                <a:off x="843673" y="2870947"/>
                <a:ext cx="905068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vi-VN" sz="2800" b="1" dirty="0">
                    <a:solidFill>
                      <a:srgbClr val="0000FF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2.</a:t>
                </a:r>
                <a:r>
                  <a:rPr lang="vi-VN" sz="2800" dirty="0">
                    <a:solidFill>
                      <a:srgbClr val="0000FF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Tần số tương đối ghép nhóm của nhóm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ctrlP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[50</m:t>
                        </m:r>
                        <m:func>
                          <m:funcPr>
                            <m:ctrlPr>
                              <a:rPr lang="en-US" sz="2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28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;</m:t>
                            </m:r>
                          </m:fName>
                          <m:e>
                            <m:r>
                              <a:rPr lang="en-US" sz="28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</m:func>
                        <m:r>
                          <a:rPr lang="en-US" sz="28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vi-VN" sz="2800" dirty="0">
                    <a:solidFill>
                      <a:srgbClr val="0000FF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là:</a:t>
                </a:r>
                <a:endParaRPr lang="en-US" sz="2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C9A138F-B977-4519-919D-B378903187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673" y="2870947"/>
                <a:ext cx="9050683" cy="523220"/>
              </a:xfrm>
              <a:prstGeom prst="rect">
                <a:avLst/>
              </a:prstGeom>
              <a:blipFill>
                <a:blip r:embed="rId16"/>
                <a:stretch>
                  <a:fillRect l="-1347" t="-13953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E0E93AB-6BED-4012-A973-6B593C09B875}"/>
                  </a:ext>
                </a:extLst>
              </p:cNvPr>
              <p:cNvSpPr/>
              <p:nvPr/>
            </p:nvSpPr>
            <p:spPr>
              <a:xfrm>
                <a:off x="1489813" y="5112328"/>
                <a:ext cx="120257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12,5%</m:t>
                      </m:r>
                    </m:oMath>
                  </m:oMathPara>
                </a14:m>
                <a:endPara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E0E93AB-6BED-4012-A973-6B593C09B8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813" y="5112328"/>
                <a:ext cx="1202573" cy="52322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42B8FC4-72FC-4575-B1E6-108CB575A1F4}"/>
                  </a:ext>
                </a:extLst>
              </p:cNvPr>
              <p:cNvSpPr/>
              <p:nvPr/>
            </p:nvSpPr>
            <p:spPr>
              <a:xfrm>
                <a:off x="1512497" y="3930912"/>
                <a:ext cx="93326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10%</m:t>
                      </m:r>
                    </m:oMath>
                  </m:oMathPara>
                </a14:m>
                <a:endPara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42B8FC4-72FC-4575-B1E6-108CB575A1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497" y="3930912"/>
                <a:ext cx="933269" cy="52322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nip Diagonal Corner Rectangle 3" descr="OPL20U25GSXzBJYl68kk8uQGfFKzs7yb1M4KJWUiLk6ZEvGF+qCIPSnY57AbBFCvTW2023.15.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A09305F-105A-D59C-791E-99B83200434D}"/>
              </a:ext>
            </a:extLst>
          </p:cNvPr>
          <p:cNvSpPr/>
          <p:nvPr/>
        </p:nvSpPr>
        <p:spPr>
          <a:xfrm>
            <a:off x="382360" y="242185"/>
            <a:ext cx="10977004" cy="245985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5EF9CB06-E095-979F-12D7-1A4FDB139BA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70817252"/>
                  </p:ext>
                </p:extLst>
              </p:nvPr>
            </p:nvGraphicFramePr>
            <p:xfrm>
              <a:off x="806484" y="1693024"/>
              <a:ext cx="10351206" cy="106306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458150">
                      <a:extLst>
                        <a:ext uri="{9D8B030D-6E8A-4147-A177-3AD203B41FA5}">
                          <a16:colId xmlns:a16="http://schemas.microsoft.com/office/drawing/2014/main" val="2093273699"/>
                        </a:ext>
                      </a:extLst>
                    </a:gridCol>
                    <a:gridCol w="1499336">
                      <a:extLst>
                        <a:ext uri="{9D8B030D-6E8A-4147-A177-3AD203B41FA5}">
                          <a16:colId xmlns:a16="http://schemas.microsoft.com/office/drawing/2014/main" val="3877414230"/>
                        </a:ext>
                      </a:extLst>
                    </a:gridCol>
                    <a:gridCol w="1478744">
                      <a:extLst>
                        <a:ext uri="{9D8B030D-6E8A-4147-A177-3AD203B41FA5}">
                          <a16:colId xmlns:a16="http://schemas.microsoft.com/office/drawing/2014/main" val="2164235021"/>
                        </a:ext>
                      </a:extLst>
                    </a:gridCol>
                    <a:gridCol w="1478744">
                      <a:extLst>
                        <a:ext uri="{9D8B030D-6E8A-4147-A177-3AD203B41FA5}">
                          <a16:colId xmlns:a16="http://schemas.microsoft.com/office/drawing/2014/main" val="3490469599"/>
                        </a:ext>
                      </a:extLst>
                    </a:gridCol>
                    <a:gridCol w="1478744">
                      <a:extLst>
                        <a:ext uri="{9D8B030D-6E8A-4147-A177-3AD203B41FA5}">
                          <a16:colId xmlns:a16="http://schemas.microsoft.com/office/drawing/2014/main" val="3094568581"/>
                        </a:ext>
                      </a:extLst>
                    </a:gridCol>
                    <a:gridCol w="1633632">
                      <a:extLst>
                        <a:ext uri="{9D8B030D-6E8A-4147-A177-3AD203B41FA5}">
                          <a16:colId xmlns:a16="http://schemas.microsoft.com/office/drawing/2014/main" val="2727645821"/>
                        </a:ext>
                      </a:extLst>
                    </a:gridCol>
                    <a:gridCol w="1323856">
                      <a:extLst>
                        <a:ext uri="{9D8B030D-6E8A-4147-A177-3AD203B41FA5}">
                          <a16:colId xmlns:a16="http://schemas.microsoft.com/office/drawing/2014/main" val="4170211587"/>
                        </a:ext>
                      </a:extLst>
                    </a:gridCol>
                  </a:tblGrid>
                  <a:tr h="58027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vi-VN" sz="28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Điểm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"/>
                                    <m:ctrlPr>
                                      <a:rPr lang="en-US" sz="28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nor/>
                                      </m:rPr>
                                      <a:rPr lang="vi-VN" sz="2800" b="1" i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[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2800" i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50</m:t>
                                    </m:r>
                                    <m:func>
                                      <m:funcPr>
                                        <m:ctrlP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nor/>
                                          </m:rPr>
                                          <a:rPr lang="en-US" sz="2800" i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;</m:t>
                                        </m:r>
                                      </m:fName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US" sz="2800" i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6</m:t>
                                        </m:r>
                                      </m:e>
                                    </m:func>
                                    <m:r>
                                      <m:rPr>
                                        <m:nor/>
                                      </m:rPr>
                                      <a:rPr lang="en-US" sz="2800" i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"/>
                                    <m:ctrlPr>
                                      <a:rPr lang="en-US" sz="28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nor/>
                                      </m:rPr>
                                      <a:rPr lang="vi-VN" sz="2800" b="1" i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[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2800" i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60</m:t>
                                    </m:r>
                                    <m:func>
                                      <m:funcPr>
                                        <m:ctrlP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nor/>
                                          </m:rPr>
                                          <a:rPr lang="en-US" sz="2800" i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;</m:t>
                                        </m:r>
                                      </m:fName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US" sz="2800" i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7</m:t>
                                        </m:r>
                                      </m:e>
                                    </m:func>
                                    <m:r>
                                      <m:rPr>
                                        <m:nor/>
                                      </m:rPr>
                                      <a:rPr lang="en-US" sz="2800" i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"/>
                                    <m:ctrlPr>
                                      <a:rPr lang="en-US" sz="28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nor/>
                                      </m:rPr>
                                      <a:rPr lang="vi-VN" sz="2800" b="1" i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[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2800" i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70</m:t>
                                    </m:r>
                                    <m:func>
                                      <m:funcPr>
                                        <m:ctrlP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nor/>
                                          </m:rPr>
                                          <a:rPr lang="en-US" sz="2800" i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;</m:t>
                                        </m:r>
                                      </m:fName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US" sz="2800" i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8</m:t>
                                        </m:r>
                                      </m:e>
                                    </m:func>
                                    <m:r>
                                      <m:rPr>
                                        <m:nor/>
                                      </m:rPr>
                                      <a:rPr lang="en-US" sz="2800" i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"/>
                                    <m:ctrlPr>
                                      <a:rPr lang="en-US" sz="28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nor/>
                                      </m:rPr>
                                      <a:rPr lang="vi-VN" sz="2800" b="1" i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[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2800" i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80</m:t>
                                    </m:r>
                                    <m:func>
                                      <m:funcPr>
                                        <m:ctrlP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nor/>
                                          </m:rPr>
                                          <a:rPr lang="en-US" sz="2800" i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;</m:t>
                                        </m:r>
                                      </m:fName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US" sz="2800" i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9</m:t>
                                        </m:r>
                                      </m:e>
                                    </m:func>
                                    <m:r>
                                      <m:rPr>
                                        <m:nor/>
                                      </m:rPr>
                                      <a:rPr lang="en-US" sz="2800" i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"/>
                                    <m:ctrlPr>
                                      <a:rPr lang="en-US" sz="28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nor/>
                                      </m:rPr>
                                      <a:rPr lang="vi-VN" sz="2800" b="1" i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[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2800" i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90</m:t>
                                    </m:r>
                                    <m:func>
                                      <m:funcPr>
                                        <m:ctrlP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nor/>
                                          </m:rPr>
                                          <a:rPr lang="en-US" sz="2800" i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;</m:t>
                                        </m:r>
                                      </m:fName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US" sz="2800" i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1</m:t>
                                        </m:r>
                                      </m:e>
                                    </m:func>
                                    <m:r>
                                      <m:rPr>
                                        <m:nor/>
                                      </m:rPr>
                                      <a:rPr lang="en-US" sz="2800" i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00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vi-VN" sz="28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Tổng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804990885"/>
                      </a:ext>
                    </a:extLst>
                  </a:tr>
                  <a:tr h="482792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vi-VN" sz="28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Tần số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i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i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i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23</m:t>
                                </m:r>
                              </m:oMath>
                            </m:oMathPara>
                          </a14:m>
                          <a:endParaRPr lang="en-US" sz="12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i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i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i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40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274599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5EF9CB06-E095-979F-12D7-1A4FDB139BA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70817252"/>
                  </p:ext>
                </p:extLst>
              </p:nvPr>
            </p:nvGraphicFramePr>
            <p:xfrm>
              <a:off x="806484" y="1693024"/>
              <a:ext cx="10351206" cy="106306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458150">
                      <a:extLst>
                        <a:ext uri="{9D8B030D-6E8A-4147-A177-3AD203B41FA5}">
                          <a16:colId xmlns:a16="http://schemas.microsoft.com/office/drawing/2014/main" val="2093273699"/>
                        </a:ext>
                      </a:extLst>
                    </a:gridCol>
                    <a:gridCol w="1499336">
                      <a:extLst>
                        <a:ext uri="{9D8B030D-6E8A-4147-A177-3AD203B41FA5}">
                          <a16:colId xmlns:a16="http://schemas.microsoft.com/office/drawing/2014/main" val="3877414230"/>
                        </a:ext>
                      </a:extLst>
                    </a:gridCol>
                    <a:gridCol w="1478744">
                      <a:extLst>
                        <a:ext uri="{9D8B030D-6E8A-4147-A177-3AD203B41FA5}">
                          <a16:colId xmlns:a16="http://schemas.microsoft.com/office/drawing/2014/main" val="2164235021"/>
                        </a:ext>
                      </a:extLst>
                    </a:gridCol>
                    <a:gridCol w="1478744">
                      <a:extLst>
                        <a:ext uri="{9D8B030D-6E8A-4147-A177-3AD203B41FA5}">
                          <a16:colId xmlns:a16="http://schemas.microsoft.com/office/drawing/2014/main" val="3490469599"/>
                        </a:ext>
                      </a:extLst>
                    </a:gridCol>
                    <a:gridCol w="1478744">
                      <a:extLst>
                        <a:ext uri="{9D8B030D-6E8A-4147-A177-3AD203B41FA5}">
                          <a16:colId xmlns:a16="http://schemas.microsoft.com/office/drawing/2014/main" val="3094568581"/>
                        </a:ext>
                      </a:extLst>
                    </a:gridCol>
                    <a:gridCol w="1633632">
                      <a:extLst>
                        <a:ext uri="{9D8B030D-6E8A-4147-A177-3AD203B41FA5}">
                          <a16:colId xmlns:a16="http://schemas.microsoft.com/office/drawing/2014/main" val="2727645821"/>
                        </a:ext>
                      </a:extLst>
                    </a:gridCol>
                    <a:gridCol w="1323856">
                      <a:extLst>
                        <a:ext uri="{9D8B030D-6E8A-4147-A177-3AD203B41FA5}">
                          <a16:colId xmlns:a16="http://schemas.microsoft.com/office/drawing/2014/main" val="4170211587"/>
                        </a:ext>
                      </a:extLst>
                    </a:gridCol>
                  </a:tblGrid>
                  <a:tr h="58027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vi-VN" sz="28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Điểm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19"/>
                          <a:stretch>
                            <a:fillRect l="-97561" t="-6250" r="-495122" b="-1135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19"/>
                          <a:stretch>
                            <a:fillRect l="-200000" t="-6250" r="-401235" b="-1135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19"/>
                          <a:stretch>
                            <a:fillRect l="-300000" t="-6250" r="-301235" b="-1135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19"/>
                          <a:stretch>
                            <a:fillRect l="-400000" t="-6250" r="-201235" b="-1135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19"/>
                          <a:stretch>
                            <a:fillRect l="-453358" t="-6250" r="-82463" b="-1135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vi-VN" sz="28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Tổng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804990885"/>
                      </a:ext>
                    </a:extLst>
                  </a:tr>
                  <a:tr h="482792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vi-VN" sz="28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Tần số</a:t>
                          </a:r>
                          <a:endParaRPr lang="en-US" sz="12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19"/>
                          <a:stretch>
                            <a:fillRect l="-97561" t="-127500" r="-495122" b="-3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19"/>
                          <a:stretch>
                            <a:fillRect l="-200000" t="-127500" r="-401235" b="-3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19"/>
                          <a:stretch>
                            <a:fillRect l="-300000" t="-127500" r="-301235" b="-3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19"/>
                          <a:stretch>
                            <a:fillRect l="-400000" t="-127500" r="-201235" b="-3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19"/>
                          <a:stretch>
                            <a:fillRect l="-453358" t="-127500" r="-82463" b="-3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19"/>
                          <a:stretch>
                            <a:fillRect l="-683410" t="-127500" r="-1843" b="-362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4599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Rectangle 1">
            <a:extLst>
              <a:ext uri="{FF2B5EF4-FFF2-40B4-BE49-F238E27FC236}">
                <a16:creationId xmlns:a16="http://schemas.microsoft.com/office/drawing/2014/main" id="{1092E734-72F3-D59B-96EC-EA1F1B009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361" y="222690"/>
            <a:ext cx="1097700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 ta tiến hành phỏng vấn 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vi-VN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 về một mẫu sản phẩm mới. Ngưới ta điều tra yêu cầu mỗi người được phỏng vấn cho điểm mẫu sản phẩm đó theo thang điểm là 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Kết quả cho b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bảng sau: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87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2" grpId="0" animBg="1"/>
      <p:bldP spid="43" grpId="0" animBg="1"/>
      <p:bldP spid="44" grpId="0" animBg="1"/>
      <p:bldP spid="23" grpId="0" animBg="1"/>
      <p:bldP spid="3" grpId="0"/>
      <p:bldP spid="10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347" y="5090588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226" y="5492160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742" y="5990227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832636" y="199869"/>
            <a:ext cx="10652782" cy="319937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defRPr/>
            </a:pP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1122515" y="510675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0" name="Cloud 39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6130615" y="424598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1179050" y="422860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4" name="Rectangle 43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6130615" y="513196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36545" y="5160393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53762" y="4159377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976" y="5151557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560" y="4278855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5209816" y="5849394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361978" y="6521986"/>
            <a:ext cx="1830022" cy="336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A6C081-0978-4811-9CEC-3D59AFCBCD22}"/>
              </a:ext>
            </a:extLst>
          </p:cNvPr>
          <p:cNvSpPr/>
          <p:nvPr/>
        </p:nvSpPr>
        <p:spPr>
          <a:xfrm>
            <a:off x="1042490" y="316397"/>
            <a:ext cx="490679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 đội bóng đá thi đấu trong một mùa giải. Số bàn thắng đội đó ghi được trong từng trận đấu được cho bởi biểu đồ sau:</a:t>
            </a:r>
            <a:endParaRPr lang="en-US" sz="2800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7A11F1E-9DAA-4873-9287-D47837EBF1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5762157"/>
              </p:ext>
            </p:extLst>
          </p:nvPr>
        </p:nvGraphicFramePr>
        <p:xfrm>
          <a:off x="6096000" y="64379"/>
          <a:ext cx="4724403" cy="3073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108E57-C209-490A-BA84-9105CC47BD57}"/>
              </a:ext>
            </a:extLst>
          </p:cNvPr>
          <p:cNvCxnSpPr/>
          <p:nvPr/>
        </p:nvCxnSpPr>
        <p:spPr>
          <a:xfrm flipV="1">
            <a:off x="6389422" y="401735"/>
            <a:ext cx="0" cy="23764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 descr="OPL20U25GSXzBJYl68kk8uQGfFKzs7yb1M4KJWUiLk6ZEvGF+qCIPSnY57AbBFCvTW2023.15.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45F3F6E-550D-42F3-9EAB-521064F4A3B1}"/>
              </a:ext>
            </a:extLst>
          </p:cNvPr>
          <p:cNvSpPr/>
          <p:nvPr/>
        </p:nvSpPr>
        <p:spPr>
          <a:xfrm>
            <a:off x="1361304" y="3334292"/>
            <a:ext cx="10124114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 bóng đã thi đấu tất cả bao nhiêu trận trong mùa giải:</a:t>
            </a:r>
          </a:p>
        </p:txBody>
      </p:sp>
    </p:spTree>
    <p:extLst>
      <p:ext uri="{BB962C8B-B14F-4D97-AF65-F5344CB8AC3E}">
        <p14:creationId xmlns:p14="http://schemas.microsoft.com/office/powerpoint/2010/main" val="43704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2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5776</TotalTime>
  <Words>1265</Words>
  <Application>Microsoft Office PowerPoint</Application>
  <PresentationFormat>Widescreen</PresentationFormat>
  <Paragraphs>212</Paragraphs>
  <Slides>22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Agency FB</vt:lpstr>
      <vt:lpstr>Arial</vt:lpstr>
      <vt:lpstr>Calibri</vt:lpstr>
      <vt:lpstr>Calibri Light</vt:lpstr>
      <vt:lpstr>Cambria Math</vt:lpstr>
      <vt:lpstr>Tahoma</vt:lpstr>
      <vt:lpstr>Times New Roman</vt:lpstr>
      <vt:lpstr>1_Office Theme</vt:lpstr>
      <vt:lpstr>PowerPoint Presentation</vt:lpstr>
      <vt:lpstr>BÀI TẬP CUỐI CHƯƠNG VI</vt:lpstr>
      <vt:lpstr>BÀI TẬP CUỐI CHƯƠNG VI (TIẾT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CUỐI CHƯƠNG VI ( TIẾT 1)</vt:lpstr>
      <vt:lpstr>PowerPoint Presentation</vt:lpstr>
      <vt:lpstr> LUYỆN TẬP</vt:lpstr>
      <vt:lpstr>ÔN TẬP GIỮA HỌC KÌ II ( TIẾT 1)</vt:lpstr>
      <vt:lpstr>ÔN TẬP GIỮA HỌC KÌ II ( TIẾT 1)</vt:lpstr>
      <vt:lpstr>ÔN TẬP GIỮA HỌC KÌ II ( TIẾT 1)</vt:lpstr>
      <vt:lpstr>ÔN TẬP GIỮA HỌC KÌ II ( TIẾT 1)</vt:lpstr>
      <vt:lpstr>ÔN TẬP GIỮA HỌC KÌ II ( TIẾT 1)</vt:lpstr>
      <vt:lpstr> VẬN DỤNG</vt:lpstr>
      <vt:lpstr>ÔN TẬP GIỮA HỌC KÌ II ( TIẾT 1)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Minh Phuong</dc:creator>
  <cp:lastModifiedBy>MyPC</cp:lastModifiedBy>
  <cp:revision>522</cp:revision>
  <dcterms:created xsi:type="dcterms:W3CDTF">2022-08-03T11:07:12Z</dcterms:created>
  <dcterms:modified xsi:type="dcterms:W3CDTF">2025-02-27T14:08:20Z</dcterms:modified>
</cp:coreProperties>
</file>