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0D_7F0327C.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Lst>
  <p:notesMasterIdLst>
    <p:notesMasterId r:id="rId34"/>
  </p:notesMasterIdLst>
  <p:sldIdLst>
    <p:sldId id="257"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90" r:id="rId22"/>
    <p:sldId id="278" r:id="rId23"/>
    <p:sldId id="279" r:id="rId24"/>
    <p:sldId id="280" r:id="rId25"/>
    <p:sldId id="281" r:id="rId26"/>
    <p:sldId id="282" r:id="rId27"/>
    <p:sldId id="283" r:id="rId28"/>
    <p:sldId id="284" r:id="rId29"/>
    <p:sldId id="285" r:id="rId30"/>
    <p:sldId id="286" r:id="rId31"/>
    <p:sldId id="287"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3" d="100"/>
          <a:sy n="73" d="100"/>
        </p:scale>
        <p:origin x="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vi-VN"/>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vi-VN"/>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34000128"/>
        <c:axId val="103285312"/>
      </c:barChart>
      <c:catAx>
        <c:axId val="13400012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vi-VN"/>
          </a:p>
        </c:txPr>
        <c:crossAx val="103285312"/>
        <c:crossesAt val="0"/>
        <c:auto val="0"/>
        <c:lblAlgn val="ctr"/>
        <c:lblOffset val="100"/>
        <c:tickLblSkip val="1"/>
        <c:noMultiLvlLbl val="0"/>
      </c:catAx>
      <c:valAx>
        <c:axId val="10328531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vi-VN"/>
          </a:p>
        </c:txPr>
        <c:crossAx val="13400012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vi-VN"/>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vi-VN"/>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53184256"/>
        <c:axId val="103292224"/>
      </c:barChart>
      <c:catAx>
        <c:axId val="153184256"/>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vi-VN"/>
          </a:p>
        </c:txPr>
        <c:crossAx val="103292224"/>
        <c:crossesAt val="0"/>
        <c:auto val="0"/>
        <c:lblAlgn val="ctr"/>
        <c:lblOffset val="100"/>
        <c:tickLblSkip val="1"/>
        <c:noMultiLvlLbl val="0"/>
      </c:catAx>
      <c:valAx>
        <c:axId val="103292224"/>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vi-VN"/>
          </a:p>
        </c:txPr>
        <c:crossAx val="153184256"/>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vi-VN"/>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vi-VN"/>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55279872"/>
        <c:axId val="153138240"/>
      </c:barChart>
      <c:catAx>
        <c:axId val="15527987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vi-VN"/>
          </a:p>
        </c:txPr>
        <c:crossAx val="153138240"/>
        <c:crossesAt val="0"/>
        <c:auto val="0"/>
        <c:lblAlgn val="ctr"/>
        <c:lblOffset val="100"/>
        <c:tickLblSkip val="1"/>
        <c:noMultiLvlLbl val="0"/>
      </c:catAx>
      <c:valAx>
        <c:axId val="15313824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vi-VN"/>
          </a:p>
        </c:txPr>
        <c:crossAx val="15527987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vi-V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vi-VN"/>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vi-VN"/>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56102144"/>
        <c:axId val="155683648"/>
      </c:barChart>
      <c:catAx>
        <c:axId val="156102144"/>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vi-VN"/>
          </a:p>
        </c:txPr>
        <c:crossAx val="155683648"/>
        <c:crossesAt val="0"/>
        <c:auto val="0"/>
        <c:lblAlgn val="ctr"/>
        <c:lblOffset val="100"/>
        <c:tickLblSkip val="1"/>
        <c:noMultiLvlLbl val="0"/>
      </c:catAx>
      <c:valAx>
        <c:axId val="155683648"/>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vi-VN"/>
          </a:p>
        </c:txPr>
        <c:crossAx val="156102144"/>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omments/modernComment_10D_7F0327C.xml><?xml version="1.0" encoding="utf-8"?>
<p188:cmLst xmlns:a="http://schemas.openxmlformats.org/drawingml/2006/main" xmlns:r="http://schemas.openxmlformats.org/officeDocument/2006/relationships" xmlns:p188="http://schemas.microsoft.com/office/powerpoint/2018/8/main">
  <p188:cm id="{9D8527CB-E82D-4EAA-8E0D-6B1C72849134}" authorId="{CEC969FD-7511-AFE9-E9FB-4CD08802BCEA}" created="2024-04-10T14:59:44.804">
    <pc:sldMkLst xmlns:pc="http://schemas.microsoft.com/office/powerpoint/2013/main/command">
      <pc:docMk/>
      <pc:sldMk cId="2949606550" sldId="349"/>
    </pc:sldMkLst>
    <p188:txBody>
      <a:bodyPr/>
      <a:lstStyle/>
      <a:p>
        <a:r>
          <a:rPr lang="en-US"/>
          <a:t>Màu chữ này khó đọc, thầy chọn màu khác nhé</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AB0FB-DB24-48F7-9C67-BE1F172E9F10}"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5E558-B190-4CB9-9FBC-D2CB376FB41F}" type="slidenum">
              <a:rPr lang="en-US" smtClean="0"/>
              <a:t>‹#›</a:t>
            </a:fld>
            <a:endParaRPr lang="en-US"/>
          </a:p>
        </p:txBody>
      </p:sp>
    </p:spTree>
    <p:extLst>
      <p:ext uri="{BB962C8B-B14F-4D97-AF65-F5344CB8AC3E}">
        <p14:creationId xmlns:p14="http://schemas.microsoft.com/office/powerpoint/2010/main" val="948579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kích</a:t>
            </a:r>
            <a:r>
              <a:rPr lang="en-US" baseline="0" dirty="0"/>
              <a:t> </a:t>
            </a:r>
            <a:r>
              <a:rPr lang="en-US" baseline="0" dirty="0" err="1"/>
              <a:t>vào</a:t>
            </a:r>
            <a:r>
              <a:rPr lang="en-US" baseline="0" dirty="0"/>
              <a:t> </a:t>
            </a:r>
            <a:r>
              <a:rPr lang="en-US" baseline="0" dirty="0" err="1"/>
              <a:t>chữ</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để</a:t>
            </a:r>
            <a:r>
              <a:rPr lang="en-US" baseline="0" dirty="0"/>
              <a:t> </a:t>
            </a:r>
            <a:r>
              <a:rPr lang="en-US" baseline="0" dirty="0" err="1"/>
              <a:t>tính</a:t>
            </a:r>
            <a:r>
              <a:rPr lang="en-US" baseline="0" dirty="0"/>
              <a:t> </a:t>
            </a:r>
            <a:r>
              <a:rPr lang="en-US" baseline="0" dirty="0" err="1"/>
              <a:t>thời</a:t>
            </a:r>
            <a:r>
              <a:rPr lang="en-US" baseline="0" dirty="0"/>
              <a:t> </a:t>
            </a:r>
            <a:r>
              <a:rPr lang="en-US" baseline="0" dirty="0" err="1"/>
              <a:t>gian</a:t>
            </a:r>
            <a:endParaRPr lang="en-US" baseline="0" dirty="0"/>
          </a:p>
          <a:p>
            <a:r>
              <a:rPr lang="en-US" baseline="0" dirty="0" err="1"/>
              <a:t>Gv</a:t>
            </a:r>
            <a:r>
              <a:rPr lang="en-US" baseline="0" dirty="0"/>
              <a:t> </a:t>
            </a:r>
            <a:r>
              <a:rPr lang="en-US" baseline="0" dirty="0" err="1"/>
              <a:t>bấm</a:t>
            </a:r>
            <a:r>
              <a:rPr lang="en-US" baseline="0" dirty="0"/>
              <a:t> </a:t>
            </a:r>
            <a:r>
              <a:rPr lang="en-US" baseline="0" dirty="0" err="1"/>
              <a:t>nút</a:t>
            </a:r>
            <a:r>
              <a:rPr lang="en-US" baseline="0" dirty="0"/>
              <a:t> </a:t>
            </a:r>
            <a:r>
              <a:rPr lang="en-US" baseline="0" dirty="0" err="1"/>
              <a:t>chuột</a:t>
            </a:r>
            <a:r>
              <a:rPr lang="en-US" baseline="0" dirty="0"/>
              <a:t> </a:t>
            </a:r>
            <a:r>
              <a:rPr lang="en-US" baseline="0" dirty="0" err="1"/>
              <a:t>hoặc</a:t>
            </a:r>
            <a:r>
              <a:rPr lang="en-US" baseline="0" dirty="0"/>
              <a:t> </a:t>
            </a:r>
            <a:r>
              <a:rPr lang="en-US" baseline="0" dirty="0" err="1"/>
              <a:t>kích</a:t>
            </a:r>
            <a:r>
              <a:rPr lang="en-US" baseline="0" dirty="0"/>
              <a:t> </a:t>
            </a:r>
            <a:r>
              <a:rPr lang="en-US" baseline="0" dirty="0" err="1"/>
              <a:t>ngoài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2</a:t>
            </a:r>
          </a:p>
          <a:p>
            <a:r>
              <a:rPr lang="en-US" baseline="0" dirty="0"/>
              <a:t>GV </a:t>
            </a:r>
            <a:r>
              <a:rPr lang="en-US" baseline="0" dirty="0" err="1"/>
              <a:t>kích</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nào</a:t>
            </a:r>
            <a:r>
              <a:rPr lang="en-US" baseline="0" dirty="0"/>
              <a:t> </a:t>
            </a:r>
            <a:r>
              <a:rPr lang="en-US" baseline="0" dirty="0" err="1"/>
              <a:t>thì</a:t>
            </a:r>
            <a:r>
              <a:rPr lang="en-US" baseline="0" dirty="0"/>
              <a:t> </a:t>
            </a:r>
            <a:r>
              <a:rPr lang="en-US" baseline="0" dirty="0" err="1"/>
              <a:t>đáp</a:t>
            </a:r>
            <a:r>
              <a:rPr lang="en-US" baseline="0" dirty="0"/>
              <a:t> </a:t>
            </a:r>
            <a:r>
              <a:rPr lang="en-US" baseline="0" dirty="0" err="1"/>
              <a:t>án</a:t>
            </a:r>
            <a:r>
              <a:rPr lang="en-US" baseline="0" dirty="0"/>
              <a:t> </a:t>
            </a:r>
            <a:r>
              <a:rPr lang="en-US" baseline="0" dirty="0" err="1"/>
              <a:t>ấy</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màu</a:t>
            </a:r>
            <a:r>
              <a:rPr lang="en-US" baseline="0" dirty="0"/>
              <a:t> </a:t>
            </a:r>
            <a:r>
              <a:rPr lang="en-US" baseline="0" dirty="0" err="1"/>
              <a:t>và</a:t>
            </a:r>
            <a:r>
              <a:rPr lang="en-US" baseline="0" dirty="0"/>
              <a:t> </a:t>
            </a:r>
            <a:r>
              <a:rPr lang="en-US" baseline="0" dirty="0" err="1"/>
              <a:t>nhạc</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đúng</a:t>
            </a:r>
            <a:r>
              <a:rPr lang="en-US" baseline="0" dirty="0"/>
              <a:t> </a:t>
            </a:r>
            <a:r>
              <a:rPr lang="en-US" baseline="0" dirty="0" err="1"/>
              <a:t>hoặc</a:t>
            </a:r>
            <a:r>
              <a:rPr lang="en-US" baseline="0" dirty="0"/>
              <a:t> </a:t>
            </a:r>
            <a:r>
              <a:rPr lang="en-US" baseline="0" dirty="0" err="1"/>
              <a:t>sai</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11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748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5774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357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F5B4B-2F23-43A0-B39B-ED42DF28926C}"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554"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355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vi-VN" altLang="en-US"/>
          </a:p>
        </p:txBody>
      </p:sp>
      <p:sp>
        <p:nvSpPr>
          <p:cNvPr id="235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28DAF8A-2FFF-4944-901F-E30878E81D4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8222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33F5E9-5DAC-4C4A-9DF5-C2B87276BCC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5C30-0B3A-4B13-ADDD-7C63C8AA921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7132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1495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3000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8504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417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3761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6885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9584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223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1177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324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33F5E9-5DAC-4C4A-9DF5-C2B87276BCC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5C30-0B3A-4B13-ADDD-7C63C8AA921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5107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3522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875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5746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4495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2191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5424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123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4574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6359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714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49" y="170976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49" y="458951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33F5E9-5DAC-4C4A-9DF5-C2B87276BCC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5C30-0B3A-4B13-ADDD-7C63C8AA921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9446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4579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058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33F5E9-5DAC-4C4A-9DF5-C2B87276BCC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5C30-0B3A-4B13-ADDD-7C63C8AA921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5330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33F5E9-5DAC-4C4A-9DF5-C2B87276BCC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5C30-0B3A-4B13-ADDD-7C63C8AA921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800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33F5E9-5DAC-4C4A-9DF5-C2B87276BCC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5C30-0B3A-4B13-ADDD-7C63C8AA921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5782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33F5E9-5DAC-4C4A-9DF5-C2B87276BCC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5C30-0B3A-4B13-ADDD-7C63C8AA921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94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33F5E9-5DAC-4C4A-9DF5-C2B87276BCC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5C30-0B3A-4B13-ADDD-7C63C8AA921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865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33F5E9-5DAC-4C4A-9DF5-C2B87276BCC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C5C30-0B3A-4B13-ADDD-7C63C8AA921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47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9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33F5E9-5DAC-4C4A-9DF5-C2B87276BCC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9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9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EC5C30-0B3A-4B13-ADDD-7C63C8AA921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39" y="5438588"/>
            <a:ext cx="2086303" cy="1656138"/>
          </a:xfrm>
          <a:prstGeom prst="rect">
            <a:avLst/>
          </a:prstGeom>
        </p:spPr>
      </p:pic>
    </p:spTree>
    <p:extLst>
      <p:ext uri="{BB962C8B-B14F-4D97-AF65-F5344CB8AC3E}">
        <p14:creationId xmlns:p14="http://schemas.microsoft.com/office/powerpoint/2010/main" val="299297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548023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87144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6.wav"/><Relationship Id="rId1" Type="http://schemas.openxmlformats.org/officeDocument/2006/relationships/slideLayout" Target="../slideLayouts/slideLayout22.xml"/><Relationship Id="rId5" Type="http://schemas.microsoft.com/office/2018/10/relationships/comments" Target="../comments/modernComment_10D_7F0327C.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1.xml"/><Relationship Id="rId5" Type="http://schemas.openxmlformats.org/officeDocument/2006/relationships/image" Target="../media/image540.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3.png"/><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5.xml"/><Relationship Id="rId7" Type="http://schemas.openxmlformats.org/officeDocument/2006/relationships/image" Target="../media/image33.wmf"/><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4.wmf"/></Relationships>
</file>

<file path=ppt/slides/_rels/slide1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39.png"/><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hyperlink" Target="https://www.publicdomainpictures.net/en/view-image.php?image=317882&amp;picture=abstract-background" TargetMode="External"/><Relationship Id="rId5" Type="http://schemas.openxmlformats.org/officeDocument/2006/relationships/image" Target="../media/image38.jpeg"/><Relationship Id="rId4" Type="http://schemas.openxmlformats.org/officeDocument/2006/relationships/image" Target="../media/image37.wmf"/></Relationships>
</file>

<file path=ppt/slides/_rels/slide19.xml.rels><?xml version="1.0" encoding="UTF-8" standalone="yes"?>
<Relationships xmlns="http://schemas.openxmlformats.org/package/2006/relationships"><Relationship Id="rId8" Type="http://schemas.openxmlformats.org/officeDocument/2006/relationships/hyperlink" Target="https://www.publicdomainpictures.net/en/view-image.php?image=317882&amp;picture=abstract-background" TargetMode="External"/><Relationship Id="rId3" Type="http://schemas.openxmlformats.org/officeDocument/2006/relationships/oleObject" Target="../embeddings/oleObject6.bin"/><Relationship Id="rId7" Type="http://schemas.openxmlformats.org/officeDocument/2006/relationships/image" Target="../media/image38.jpeg"/><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image" Target="../media/image65.png"/><Relationship Id="rId5" Type="http://schemas.openxmlformats.org/officeDocument/2006/relationships/image" Target="../media/image40.png"/><Relationship Id="rId4" Type="http://schemas.openxmlformats.org/officeDocument/2006/relationships/image" Target="../media/image37.wmf"/><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7.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oleObject" Target="../embeddings/oleObject7.bin"/><Relationship Id="rId7" Type="http://schemas.openxmlformats.org/officeDocument/2006/relationships/image" Target="../media/image68.png"/><Relationship Id="rId2" Type="http://schemas.openxmlformats.org/officeDocument/2006/relationships/slideLayout" Target="../slideLayouts/slideLayout16.xml"/><Relationship Id="rId1" Type="http://schemas.openxmlformats.org/officeDocument/2006/relationships/vmlDrawing" Target="../drawings/vmlDrawing5.v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39.png"/><Relationship Id="rId4" Type="http://schemas.openxmlformats.org/officeDocument/2006/relationships/image" Target="../media/image41.wmf"/><Relationship Id="rId9" Type="http://schemas.openxmlformats.org/officeDocument/2006/relationships/hyperlink" Target="https://www.publicdomainpictures.net/en/view-image.php?image=317882&amp;picture=abstract-backgroun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9.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710.png"/><Relationship Id="rId5" Type="http://schemas.openxmlformats.org/officeDocument/2006/relationships/image" Target="../media/image23.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60.png"/><Relationship Id="rId1" Type="http://schemas.openxmlformats.org/officeDocument/2006/relationships/slideLayout" Target="../slideLayouts/slideLayout11.xml"/><Relationship Id="rId5" Type="http://schemas.openxmlformats.org/officeDocument/2006/relationships/image" Target="../media/image78.pn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16.png"/><Relationship Id="rId3" Type="http://schemas.microsoft.com/office/2007/relationships/media" Target="../media/media3.wma"/><Relationship Id="rId7" Type="http://schemas.openxmlformats.org/officeDocument/2006/relationships/audio" Target="../media/audio1.wav"/><Relationship Id="rId12" Type="http://schemas.openxmlformats.org/officeDocument/2006/relationships/chart" Target="../charts/chart1.xml"/><Relationship Id="rId17" Type="http://schemas.openxmlformats.org/officeDocument/2006/relationships/image" Target="../media/image21.jpeg"/><Relationship Id="rId2" Type="http://schemas.openxmlformats.org/officeDocument/2006/relationships/video" Target="../media/media2.wmv"/><Relationship Id="rId16" Type="http://schemas.openxmlformats.org/officeDocument/2006/relationships/image" Target="../media/image20.png"/><Relationship Id="rId1" Type="http://schemas.microsoft.com/office/2007/relationships/media" Target="../media/media2.wmv"/><Relationship Id="rId6" Type="http://schemas.openxmlformats.org/officeDocument/2006/relationships/notesSlide" Target="../notesSlides/notesSlide1.xml"/><Relationship Id="rId11" Type="http://schemas.openxmlformats.org/officeDocument/2006/relationships/image" Target="../media/image17.jpeg"/><Relationship Id="rId5" Type="http://schemas.openxmlformats.org/officeDocument/2006/relationships/slideLayout" Target="../slideLayouts/slideLayout26.xml"/><Relationship Id="rId15" Type="http://schemas.openxmlformats.org/officeDocument/2006/relationships/image" Target="../media/image19.png"/><Relationship Id="rId10" Type="http://schemas.openxmlformats.org/officeDocument/2006/relationships/audio" Target="../media/audio4.wav"/><Relationship Id="rId4" Type="http://schemas.openxmlformats.org/officeDocument/2006/relationships/audio" Target="../media/media3.wma"/><Relationship Id="rId9" Type="http://schemas.openxmlformats.org/officeDocument/2006/relationships/audio" Target="../media/audio3.wav"/><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16.png"/><Relationship Id="rId3" Type="http://schemas.microsoft.com/office/2007/relationships/media" Target="../media/media3.wma"/><Relationship Id="rId7" Type="http://schemas.openxmlformats.org/officeDocument/2006/relationships/audio" Target="../media/audio1.wav"/><Relationship Id="rId12" Type="http://schemas.openxmlformats.org/officeDocument/2006/relationships/chart" Target="../charts/chart2.xml"/><Relationship Id="rId17" Type="http://schemas.openxmlformats.org/officeDocument/2006/relationships/image" Target="../media/image21.jpeg"/><Relationship Id="rId2" Type="http://schemas.openxmlformats.org/officeDocument/2006/relationships/video" Target="../media/media2.wmv"/><Relationship Id="rId16" Type="http://schemas.openxmlformats.org/officeDocument/2006/relationships/image" Target="../media/image20.png"/><Relationship Id="rId1" Type="http://schemas.microsoft.com/office/2007/relationships/media" Target="../media/media2.wmv"/><Relationship Id="rId6" Type="http://schemas.openxmlformats.org/officeDocument/2006/relationships/notesSlide" Target="../notesSlides/notesSlide2.xml"/><Relationship Id="rId11" Type="http://schemas.openxmlformats.org/officeDocument/2006/relationships/image" Target="../media/image17.jpeg"/><Relationship Id="rId5" Type="http://schemas.openxmlformats.org/officeDocument/2006/relationships/slideLayout" Target="../slideLayouts/slideLayout26.xml"/><Relationship Id="rId15" Type="http://schemas.openxmlformats.org/officeDocument/2006/relationships/image" Target="../media/image19.png"/><Relationship Id="rId10" Type="http://schemas.openxmlformats.org/officeDocument/2006/relationships/audio" Target="../media/audio4.wav"/><Relationship Id="rId4" Type="http://schemas.openxmlformats.org/officeDocument/2006/relationships/audio" Target="../media/media3.wma"/><Relationship Id="rId9" Type="http://schemas.openxmlformats.org/officeDocument/2006/relationships/audio" Target="../media/audio3.wav"/><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16.png"/><Relationship Id="rId3" Type="http://schemas.microsoft.com/office/2007/relationships/media" Target="../media/media3.wma"/><Relationship Id="rId7" Type="http://schemas.openxmlformats.org/officeDocument/2006/relationships/audio" Target="../media/audio1.wav"/><Relationship Id="rId12" Type="http://schemas.openxmlformats.org/officeDocument/2006/relationships/chart" Target="../charts/chart3.xml"/><Relationship Id="rId17" Type="http://schemas.openxmlformats.org/officeDocument/2006/relationships/image" Target="../media/image21.jpeg"/><Relationship Id="rId2" Type="http://schemas.openxmlformats.org/officeDocument/2006/relationships/video" Target="../media/media2.wmv"/><Relationship Id="rId16" Type="http://schemas.openxmlformats.org/officeDocument/2006/relationships/image" Target="../media/image20.png"/><Relationship Id="rId1" Type="http://schemas.microsoft.com/office/2007/relationships/media" Target="../media/media2.wmv"/><Relationship Id="rId6" Type="http://schemas.openxmlformats.org/officeDocument/2006/relationships/notesSlide" Target="../notesSlides/notesSlide3.xml"/><Relationship Id="rId11" Type="http://schemas.openxmlformats.org/officeDocument/2006/relationships/image" Target="../media/image17.jpeg"/><Relationship Id="rId5" Type="http://schemas.openxmlformats.org/officeDocument/2006/relationships/slideLayout" Target="../slideLayouts/slideLayout26.xml"/><Relationship Id="rId15" Type="http://schemas.openxmlformats.org/officeDocument/2006/relationships/image" Target="../media/image19.png"/><Relationship Id="rId10" Type="http://schemas.openxmlformats.org/officeDocument/2006/relationships/audio" Target="../media/audio4.wav"/><Relationship Id="rId4" Type="http://schemas.openxmlformats.org/officeDocument/2006/relationships/audio" Target="../media/media3.wma"/><Relationship Id="rId9" Type="http://schemas.openxmlformats.org/officeDocument/2006/relationships/audio" Target="../media/audio3.wav"/><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16.png"/><Relationship Id="rId3" Type="http://schemas.microsoft.com/office/2007/relationships/media" Target="../media/media3.wma"/><Relationship Id="rId7" Type="http://schemas.openxmlformats.org/officeDocument/2006/relationships/audio" Target="../media/audio1.wav"/><Relationship Id="rId12" Type="http://schemas.openxmlformats.org/officeDocument/2006/relationships/chart" Target="../charts/chart4.xml"/><Relationship Id="rId17" Type="http://schemas.openxmlformats.org/officeDocument/2006/relationships/image" Target="../media/image21.jpeg"/><Relationship Id="rId2" Type="http://schemas.openxmlformats.org/officeDocument/2006/relationships/video" Target="../media/media2.wmv"/><Relationship Id="rId16" Type="http://schemas.openxmlformats.org/officeDocument/2006/relationships/image" Target="../media/image20.png"/><Relationship Id="rId1" Type="http://schemas.microsoft.com/office/2007/relationships/media" Target="../media/media2.wmv"/><Relationship Id="rId6" Type="http://schemas.openxmlformats.org/officeDocument/2006/relationships/notesSlide" Target="../notesSlides/notesSlide4.xml"/><Relationship Id="rId11" Type="http://schemas.openxmlformats.org/officeDocument/2006/relationships/image" Target="../media/image17.jpeg"/><Relationship Id="rId5" Type="http://schemas.openxmlformats.org/officeDocument/2006/relationships/slideLayout" Target="../slideLayouts/slideLayout26.xml"/><Relationship Id="rId15" Type="http://schemas.openxmlformats.org/officeDocument/2006/relationships/image" Target="../media/image19.png"/><Relationship Id="rId10" Type="http://schemas.openxmlformats.org/officeDocument/2006/relationships/audio" Target="../media/audio4.wav"/><Relationship Id="rId4" Type="http://schemas.openxmlformats.org/officeDocument/2006/relationships/audio" Target="../media/media3.wma"/><Relationship Id="rId9" Type="http://schemas.openxmlformats.org/officeDocument/2006/relationships/audio" Target="../media/audio3.wav"/><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TOÁN 9</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NĂM HỌC</a:t>
            </a: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2024 - 2025</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2918463" y="215030"/>
            <a:ext cx="5546268" cy="107721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dirty="0" smtClean="0">
                <a:solidFill>
                  <a:srgbClr val="C00000"/>
                </a:solidFill>
                <a:latin typeface="Times New Roman" panose="02020603050405020304" pitchFamily="18" charset="0"/>
                <a:cs typeface="Times New Roman" panose="02020603050405020304" pitchFamily="18" charset="0"/>
              </a:rPr>
              <a:t>UBND THỊ XÃ HOÀI NHƠN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THCS HOÀI MỸ</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641024" y="4118680"/>
            <a:ext cx="6596444" cy="755970"/>
          </a:xfrm>
          <a:prstGeom prst="rect">
            <a:avLst/>
          </a:prstGeom>
        </p:spPr>
      </p:pic>
    </p:spTree>
    <p:extLst>
      <p:ext uri="{BB962C8B-B14F-4D97-AF65-F5344CB8AC3E}">
        <p14:creationId xmlns:p14="http://schemas.microsoft.com/office/powerpoint/2010/main" val="38225300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7E594BE-067C-5301-BA94-FF41758FDF77}"/>
              </a:ext>
            </a:extLst>
          </p:cNvPr>
          <p:cNvSpPr txBox="1"/>
          <p:nvPr/>
        </p:nvSpPr>
        <p:spPr>
          <a:xfrm>
            <a:off x="4287223" y="666114"/>
            <a:ext cx="7733889" cy="554604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tri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đem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nhuận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Benjamin Franklin</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Tri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vốn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còn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minh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nghiên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mở</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rộng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kiến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còn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cơ</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triển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lợi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nhuận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nhất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descr="A logo with text on it&#10;&#10;Description automatically generated">
            <a:extLst>
              <a:ext uri="{FF2B5EF4-FFF2-40B4-BE49-F238E27FC236}">
                <a16:creationId xmlns:a16="http://schemas.microsoft.com/office/drawing/2014/main" id="{6395E30C-A6B2-D30E-5277-1FC0D62977B1}"/>
              </a:ext>
            </a:extLst>
          </p:cNvPr>
          <p:cNvPicPr>
            <a:picLocks noChangeAspect="1"/>
          </p:cNvPicPr>
          <p:nvPr/>
        </p:nvPicPr>
        <p:blipFill rotWithShape="1">
          <a:blip r:embed="rId3">
            <a:extLst>
              <a:ext uri="{28A0092B-C50C-407E-A947-70E740481C1C}">
                <a14:useLocalDpi xmlns:a14="http://schemas.microsoft.com/office/drawing/2010/main" val="0"/>
              </a:ext>
            </a:extLst>
          </a:blip>
          <a:srcRect l="31539" t="17287" r="31565" b="17731"/>
          <a:stretch/>
        </p:blipFill>
        <p:spPr>
          <a:xfrm>
            <a:off x="177410" y="349161"/>
            <a:ext cx="3682996" cy="3746090"/>
          </a:xfrm>
          <a:prstGeom prst="flowChartConnector">
            <a:avLst/>
          </a:prstGeom>
        </p:spPr>
      </p:pic>
      <p:pic>
        <p:nvPicPr>
          <p:cNvPr id="9" name="Google Shape;501;p60">
            <a:extLst>
              <a:ext uri="{FF2B5EF4-FFF2-40B4-BE49-F238E27FC236}">
                <a16:creationId xmlns:a16="http://schemas.microsoft.com/office/drawing/2014/main" id="{A984A5E7-5730-F52A-7676-D67B6831542C}"/>
              </a:ext>
            </a:extLst>
          </p:cNvPr>
          <p:cNvPicPr preferRelativeResize="0"/>
          <p:nvPr/>
        </p:nvPicPr>
        <p:blipFill rotWithShape="1">
          <a:blip r:embed="rId4"/>
          <a:srcRect l="-6294" t="38" r="37892" b="-11812"/>
          <a:stretch/>
        </p:blipFill>
        <p:spPr>
          <a:xfrm>
            <a:off x="884188" y="5036882"/>
            <a:ext cx="2102426" cy="1821118"/>
          </a:xfrm>
          <a:prstGeom prst="cloud">
            <a:avLst/>
          </a:prstGeom>
          <a:noFill/>
        </p:spPr>
      </p:pic>
    </p:spTree>
    <p:extLst>
      <p:ext uri="{BB962C8B-B14F-4D97-AF65-F5344CB8AC3E}">
        <p14:creationId xmlns:p14="http://schemas.microsoft.com/office/powerpoint/2010/main" val="133182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4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par>
                          <p:cTn id="8" fill="hold">
                            <p:stCondLst>
                              <p:cond delay="14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extLst>
    <p:ext uri="{6950BFC3-D8DA-4A85-94F7-54DA5524770B}">
      <p188:commentRel xmlns:p188="http://schemas.microsoft.com/office/powerpoint/2018/8/main" xmlns=""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a suit and bow tie&#10;&#10;Description automatically generated">
            <a:extLst>
              <a:ext uri="{FF2B5EF4-FFF2-40B4-BE49-F238E27FC236}">
                <a16:creationId xmlns:a16="http://schemas.microsoft.com/office/drawing/2014/main" id="{4937FD59-5289-5813-FF3F-371FC3634A20}"/>
              </a:ext>
            </a:extLst>
          </p:cNvPr>
          <p:cNvPicPr>
            <a:picLocks noChangeAspect="1"/>
          </p:cNvPicPr>
          <p:nvPr/>
        </p:nvPicPr>
        <p:blipFill rotWithShape="1">
          <a:blip r:embed="rId2">
            <a:extLst>
              <a:ext uri="{28A0092B-C50C-407E-A947-70E740481C1C}">
                <a14:useLocalDpi xmlns:a14="http://schemas.microsoft.com/office/drawing/2010/main" val="0"/>
              </a:ext>
            </a:extLst>
          </a:blip>
          <a:srcRect b="22705"/>
          <a:stretch/>
        </p:blipFill>
        <p:spPr>
          <a:xfrm>
            <a:off x="9116420" y="2684486"/>
            <a:ext cx="2786704" cy="3613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person in a suit and bow tie&#10;&#10;Description automatically generated">
            <a:extLst>
              <a:ext uri="{FF2B5EF4-FFF2-40B4-BE49-F238E27FC236}">
                <a16:creationId xmlns:a16="http://schemas.microsoft.com/office/drawing/2014/main" id="{5D8855BE-9E37-4D8F-F83B-356AE8DF62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222"/>
          <a:stretch/>
        </p:blipFill>
        <p:spPr>
          <a:xfrm>
            <a:off x="288876" y="2807669"/>
            <a:ext cx="2799109" cy="3490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person in a suit and tie&#10;&#10;Description automatically generated">
            <a:extLst>
              <a:ext uri="{FF2B5EF4-FFF2-40B4-BE49-F238E27FC236}">
                <a16:creationId xmlns:a16="http://schemas.microsoft.com/office/drawing/2014/main" id="{F7AD420E-E0A3-FCF1-9652-C7A6B68ABFB8}"/>
              </a:ext>
            </a:extLst>
          </p:cNvPr>
          <p:cNvPicPr>
            <a:picLocks noChangeAspect="1"/>
          </p:cNvPicPr>
          <p:nvPr/>
        </p:nvPicPr>
        <p:blipFill rotWithShape="1">
          <a:blip r:embed="rId4">
            <a:extLst>
              <a:ext uri="{28A0092B-C50C-407E-A947-70E740481C1C}">
                <a14:useLocalDpi xmlns:a14="http://schemas.microsoft.com/office/drawing/2010/main" val="0"/>
              </a:ext>
            </a:extLst>
          </a:blip>
          <a:srcRect l="9040" r="42963"/>
          <a:stretch/>
        </p:blipFill>
        <p:spPr>
          <a:xfrm>
            <a:off x="5250734" y="290770"/>
            <a:ext cx="2604431" cy="3613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8B093A2-91D5-100F-FE96-6625381B1732}"/>
                  </a:ext>
                </a:extLst>
              </p:cNvPr>
              <p:cNvSpPr txBox="1"/>
              <p:nvPr/>
            </p:nvSpPr>
            <p:spPr>
              <a:xfrm>
                <a:off x="3276322" y="4491335"/>
                <a:ext cx="5639358"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Tập hợp các kết quả có thể xảy ra của một phép thử được gọi là không gian mẫu của phép thử và kí hiệu là </a:t>
                </a:r>
                <a14:m>
                  <m:oMath xmlns:m="http://schemas.openxmlformats.org/officeDocument/2006/math">
                    <m:r>
                      <a:rPr kumimoji="0" lang="vi-VN" sz="2800" b="0" i="1" u="none" strike="noStrike" kern="1200" cap="none" spc="0" normalizeH="0" baseline="0" noProof="0" dirty="0" smtClean="0">
                        <a:ln>
                          <a:noFill/>
                        </a:ln>
                        <a:solidFill>
                          <a:srgbClr val="FFFF00"/>
                        </a:solidFill>
                        <a:effectLst/>
                        <a:uLnTx/>
                        <a:uFillTx/>
                        <a:latin typeface="Cambria Math" panose="02040503050406030204" pitchFamily="18" charset="0"/>
                        <a:ea typeface="+mn-ea"/>
                        <a:cs typeface="+mn-cs"/>
                        <a:sym typeface="Symbol" panose="05050102010706020507" pitchFamily="18" charset="2"/>
                      </a:rPr>
                      <m:t></m:t>
                    </m:r>
                  </m:oMath>
                </a14:m>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(đọc là Ô – mê – ga).</a:t>
                </a:r>
                <a:endParaRPr kumimoji="0" lang="en-SG" sz="2800" b="0" i="0" u="none" strike="noStrike" kern="1200" cap="none" spc="0" normalizeH="0" baseline="0" noProof="0" dirty="0">
                  <a:ln>
                    <a:noFill/>
                  </a:ln>
                  <a:solidFill>
                    <a:srgbClr val="FFFF00"/>
                  </a:solidFill>
                  <a:effectLst/>
                  <a:uLnTx/>
                  <a:uFillTx/>
                  <a:latin typeface="Calibri Light"/>
                  <a:ea typeface="+mn-ea"/>
                  <a:cs typeface="+mn-cs"/>
                </a:endParaRPr>
              </a:p>
            </p:txBody>
          </p:sp>
        </mc:Choice>
        <mc:Fallback xmlns="">
          <p:sp>
            <p:nvSpPr>
              <p:cNvPr id="20" name="TextBox 19">
                <a:extLst>
                  <a:ext uri="{FF2B5EF4-FFF2-40B4-BE49-F238E27FC236}">
                    <a16:creationId xmlns:a16="http://schemas.microsoft.com/office/drawing/2014/main" id="{98B093A2-91D5-100F-FE96-6625381B1732}"/>
                  </a:ext>
                </a:extLst>
              </p:cNvPr>
              <p:cNvSpPr txBox="1">
                <a:spLocks noRot="1" noChangeAspect="1" noMove="1" noResize="1" noEditPoints="1" noAdjustHandles="1" noChangeArrowheads="1" noChangeShapeType="1" noTextEdit="1"/>
              </p:cNvSpPr>
              <p:nvPr/>
            </p:nvSpPr>
            <p:spPr>
              <a:xfrm>
                <a:off x="3276322" y="4491335"/>
                <a:ext cx="5639358" cy="1815882"/>
              </a:xfrm>
              <a:prstGeom prst="rect">
                <a:avLst/>
              </a:prstGeom>
              <a:blipFill>
                <a:blip r:embed="rId5"/>
                <a:stretch>
                  <a:fillRect l="-2160" t="-3691" r="-2160" b="-8054"/>
                </a:stretch>
              </a:blipFill>
            </p:spPr>
            <p:txBody>
              <a:bodyPr/>
              <a:lstStyle/>
              <a:p>
                <a:r>
                  <a:rPr lang="en-SG">
                    <a:noFill/>
                  </a:rPr>
                  <a:t> </a:t>
                </a:r>
              </a:p>
            </p:txBody>
          </p:sp>
        </mc:Fallback>
      </mc:AlternateContent>
      <p:sp>
        <p:nvSpPr>
          <p:cNvPr id="22" name="TextBox 21">
            <a:extLst>
              <a:ext uri="{FF2B5EF4-FFF2-40B4-BE49-F238E27FC236}">
                <a16:creationId xmlns:a16="http://schemas.microsoft.com/office/drawing/2014/main" id="{9D232CB1-F24A-0F1A-29F6-42DA3808FAE7}"/>
              </a:ext>
            </a:extLst>
          </p:cNvPr>
          <p:cNvSpPr txBox="1"/>
          <p:nvPr/>
        </p:nvSpPr>
        <p:spPr>
          <a:xfrm>
            <a:off x="8096865" y="497249"/>
            <a:ext cx="3873862"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Kết</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quả</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thuận</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lợi</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cho</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biến</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cố</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là</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một</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kết</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quả</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có</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thể</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của</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phép</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thử</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làm</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cho</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biến</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cố</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xảy</a:t>
            </a:r>
            <a:r>
              <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ra.</a:t>
            </a:r>
            <a:endParaRPr kumimoji="0" lang="en-SG"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B5E491C3-B07F-9770-1A56-3F49AAB615BD}"/>
              </a:ext>
            </a:extLst>
          </p:cNvPr>
          <p:cNvSpPr txBox="1"/>
          <p:nvPr/>
        </p:nvSpPr>
        <p:spPr>
          <a:xfrm>
            <a:off x="162437" y="408780"/>
            <a:ext cx="4846597"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Phép thử ngẫu nhiên là phép thử mà không đoán trước được kết quả của nó, mặc dù đã biết tập hợp tất cả kết quả có thể xảy ra của phép thử đó.</a:t>
            </a:r>
            <a:endParaRPr kumimoji="0" lang="en-SG" sz="2800" b="0" i="0" u="none" strike="noStrike" kern="1200" cap="none" spc="0" normalizeH="0" baseline="0" noProof="0" dirty="0">
              <a:ln>
                <a:noFill/>
              </a:ln>
              <a:solidFill>
                <a:srgbClr val="FFFF00"/>
              </a:solidFill>
              <a:effectLst/>
              <a:uLnTx/>
              <a:uFillTx/>
              <a:latin typeface="Calibri Light"/>
              <a:ea typeface="+mn-ea"/>
              <a:cs typeface="+mn-cs"/>
            </a:endParaRPr>
          </a:p>
        </p:txBody>
      </p:sp>
    </p:spTree>
    <p:extLst>
      <p:ext uri="{BB962C8B-B14F-4D97-AF65-F5344CB8AC3E}">
        <p14:creationId xmlns:p14="http://schemas.microsoft.com/office/powerpoint/2010/main" val="16252309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1000"/>
                                        <p:tgtEl>
                                          <p:spTgt spid="2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1000"/>
                                        <p:tgtEl>
                                          <p:spTgt spid="22"/>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9">
            <a:extLst>
              <a:ext uri="{FF2B5EF4-FFF2-40B4-BE49-F238E27FC236}">
                <a16:creationId xmlns:a16="http://schemas.microsoft.com/office/drawing/2014/main" id="{303793AE-2EAB-D84A-A139-1F6F98082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48" y="3947313"/>
            <a:ext cx="2927761" cy="1091484"/>
          </a:xfrm>
          <a:prstGeom prst="rect">
            <a:avLst/>
          </a:prstGeom>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pic>
      <p:pic>
        <p:nvPicPr>
          <p:cNvPr id="4" name="图片 30">
            <a:extLst>
              <a:ext uri="{FF2B5EF4-FFF2-40B4-BE49-F238E27FC236}">
                <a16:creationId xmlns:a16="http://schemas.microsoft.com/office/drawing/2014/main" id="{98AC1D8A-F700-537A-54E6-7BC592B3733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862818" y="1277904"/>
            <a:ext cx="7040750" cy="3760893"/>
          </a:xfrm>
          <a:prstGeom prst="rect">
            <a:avLst/>
          </a:prstGeom>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pic>
      <p:sp>
        <p:nvSpPr>
          <p:cNvPr id="9" name="文本框 31">
            <a:extLst>
              <a:ext uri="{FF2B5EF4-FFF2-40B4-BE49-F238E27FC236}">
                <a16:creationId xmlns:a16="http://schemas.microsoft.com/office/drawing/2014/main" id="{DD66BC7E-982E-1427-42FF-0C60DBF21E88}"/>
              </a:ext>
            </a:extLst>
          </p:cNvPr>
          <p:cNvSpPr txBox="1"/>
          <p:nvPr/>
        </p:nvSpPr>
        <p:spPr>
          <a:xfrm>
            <a:off x="1547887" y="2837363"/>
            <a:ext cx="1188146" cy="1419619"/>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8625"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8625"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cs"/>
            </a:endParaRPr>
          </a:p>
        </p:txBody>
      </p:sp>
      <p:sp>
        <p:nvSpPr>
          <p:cNvPr id="11" name="文本框 13">
            <a:extLst>
              <a:ext uri="{FF2B5EF4-FFF2-40B4-BE49-F238E27FC236}">
                <a16:creationId xmlns:a16="http://schemas.microsoft.com/office/drawing/2014/main" id="{20ECF40C-9C23-4997-B125-F653A824AB8B}"/>
              </a:ext>
            </a:extLst>
          </p:cNvPr>
          <p:cNvSpPr txBox="1"/>
          <p:nvPr/>
        </p:nvSpPr>
        <p:spPr>
          <a:xfrm>
            <a:off x="4828825" y="2644747"/>
            <a:ext cx="5327420" cy="1754326"/>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30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30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KIẾN THỨC</a:t>
            </a:r>
          </a:p>
        </p:txBody>
      </p:sp>
      <p:sp>
        <p:nvSpPr>
          <p:cNvPr id="12" name="文本框 2">
            <a:extLst>
              <a:ext uri="{FF2B5EF4-FFF2-40B4-BE49-F238E27FC236}">
                <a16:creationId xmlns:a16="http://schemas.microsoft.com/office/drawing/2014/main" id="{51D91456-91E6-4347-8043-13CC280B3912}"/>
              </a:ext>
            </a:extLst>
          </p:cNvPr>
          <p:cNvSpPr txBox="1"/>
          <p:nvPr/>
        </p:nvSpPr>
        <p:spPr>
          <a:xfrm>
            <a:off x="6135402" y="1679897"/>
            <a:ext cx="2714269" cy="769441"/>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 động</a:t>
            </a:r>
            <a:endParaRPr kumimoji="0" lang="zh-CN"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36112832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316767" y="2136394"/>
            <a:ext cx="5779233" cy="785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 HÌNH THÀNH KIẾN THỨC</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2168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621567" y="3270267"/>
            <a:ext cx="10604308" cy="180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Hiểu được xác suất của biến cố.</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Nêu được các bước tính xác suất biến cố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Tính được xác suất của một biến cố liên quan đến phép thử.</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Tích cực, hào hứng học tập, có tư duy phản biện, tinh thần hợp tác.</a:t>
            </a:r>
          </a:p>
        </p:txBody>
      </p:sp>
      <p:sp>
        <p:nvSpPr>
          <p:cNvPr id="9" name="Title 1">
            <a:extLst>
              <a:ext uri="{FF2B5EF4-FFF2-40B4-BE49-F238E27FC236}">
                <a16:creationId xmlns:a16="http://schemas.microsoft.com/office/drawing/2014/main" id="{4CB39706-15A6-A5A6-A192-D43F62BA4928}"/>
              </a:ext>
            </a:extLst>
          </p:cNvPr>
          <p:cNvSpPr>
            <a:spLocks noGrp="1"/>
          </p:cNvSpPr>
          <p:nvPr>
            <p:ph type="title"/>
          </p:nvPr>
        </p:nvSpPr>
        <p:spPr>
          <a:xfrm>
            <a:off x="42235" y="425099"/>
            <a:ext cx="12036694" cy="1130393"/>
          </a:xfrm>
        </p:spPr>
        <p:txBody>
          <a:bodyPr>
            <a:noAutofit/>
          </a:bodyPr>
          <a:lstStyle/>
          <a:p>
            <a:pPr algn="ctr">
              <a:lnSpc>
                <a:spcPct val="100000"/>
              </a:lnSpc>
              <a:spcBef>
                <a:spcPts val="1200"/>
              </a:spcBef>
              <a:spcAft>
                <a:spcPts val="1800"/>
              </a:spcAft>
            </a:pPr>
            <a:r>
              <a:rPr lang="en-US" sz="3200" b="1" dirty="0" err="1">
                <a:solidFill>
                  <a:srgbClr val="FFFF00"/>
                </a:solidFill>
                <a:effectLst/>
                <a:latin typeface="Times New Roman" panose="02020603050405020304" pitchFamily="18" charset="0"/>
                <a:cs typeface="Times New Roman" panose="02020603050405020304" pitchFamily="18" charset="0"/>
              </a:rPr>
              <a:t>Bài</a:t>
            </a:r>
            <a:r>
              <a:rPr lang="en-US" sz="3200" b="1" dirty="0">
                <a:solidFill>
                  <a:srgbClr val="FFFF00"/>
                </a:solidFill>
                <a:effectLst/>
                <a:latin typeface="Times New Roman" panose="02020603050405020304" pitchFamily="18" charset="0"/>
                <a:cs typeface="Times New Roman" panose="02020603050405020304" pitchFamily="18" charset="0"/>
              </a:rPr>
              <a:t> 4: PHÉP THỬ NGẪU NHIÊN VÀ KHÔNG GIAN MẪU.</a:t>
            </a:r>
            <a:r>
              <a:rPr lang="vi-VN" sz="3200" b="1" dirty="0">
                <a:solidFill>
                  <a:srgbClr val="FFFF00"/>
                </a:solidFill>
                <a:effectLst/>
                <a:latin typeface="Times New Roman" panose="02020603050405020304" pitchFamily="18" charset="0"/>
                <a:cs typeface="Times New Roman" panose="02020603050405020304" pitchFamily="18" charset="0"/>
              </a:rPr>
              <a:t/>
            </a:r>
            <a:br>
              <a:rPr lang="vi-VN" sz="3200" b="1" dirty="0">
                <a:solidFill>
                  <a:srgbClr val="FFFF00"/>
                </a:solidFill>
                <a:effectLst/>
                <a:latin typeface="Times New Roman" panose="02020603050405020304" pitchFamily="18" charset="0"/>
                <a:cs typeface="Times New Roman" panose="02020603050405020304" pitchFamily="18" charset="0"/>
              </a:rPr>
            </a:br>
            <a:r>
              <a:rPr lang="en-US" sz="3200" b="1" dirty="0">
                <a:solidFill>
                  <a:srgbClr val="FFFF00"/>
                </a:solidFill>
                <a:effectLst/>
                <a:latin typeface="Times New Roman" panose="02020603050405020304" pitchFamily="18" charset="0"/>
                <a:cs typeface="Times New Roman" panose="02020603050405020304" pitchFamily="18" charset="0"/>
              </a:rPr>
              <a:t>XÁC SUẤT CỦA BIẾN CỐ</a:t>
            </a:r>
            <a:r>
              <a:rPr lang="vi-VN" sz="3200" b="1" dirty="0">
                <a:solidFill>
                  <a:srgbClr val="FFFF00"/>
                </a:solidFill>
                <a:effectLst/>
                <a:latin typeface="Times New Roman" panose="02020603050405020304" pitchFamily="18" charset="0"/>
                <a:cs typeface="Times New Roman" panose="02020603050405020304" pitchFamily="18" charset="0"/>
              </a:rPr>
              <a:t> </a:t>
            </a:r>
            <a:r>
              <a:rPr lang="en-US" sz="3200" b="1" dirty="0">
                <a:solidFill>
                  <a:srgbClr val="FFFF00"/>
                </a:solidFill>
                <a:effectLst/>
                <a:latin typeface="Times New Roman" panose="02020603050405020304" pitchFamily="18" charset="0"/>
                <a:cs typeface="Times New Roman" panose="02020603050405020304" pitchFamily="18" charset="0"/>
              </a:rPr>
              <a:t>(</a:t>
            </a:r>
            <a:r>
              <a:rPr lang="en-US" sz="3200" b="1" dirty="0" err="1">
                <a:solidFill>
                  <a:srgbClr val="FFFF00"/>
                </a:solidFill>
                <a:effectLst/>
                <a:latin typeface="Times New Roman" panose="02020603050405020304" pitchFamily="18" charset="0"/>
                <a:cs typeface="Times New Roman" panose="02020603050405020304" pitchFamily="18" charset="0"/>
              </a:rPr>
              <a:t>Tiết</a:t>
            </a:r>
            <a:r>
              <a:rPr lang="en-US" sz="3200" b="1" dirty="0">
                <a:solidFill>
                  <a:srgbClr val="FFFF00"/>
                </a:solidFill>
                <a:effectLst/>
                <a:latin typeface="Times New Roman" panose="02020603050405020304" pitchFamily="18" charset="0"/>
                <a:cs typeface="Times New Roman" panose="02020603050405020304" pitchFamily="18" charset="0"/>
              </a:rPr>
              <a:t> </a:t>
            </a:r>
            <a:r>
              <a:rPr lang="vi-VN" sz="3200" b="1" dirty="0">
                <a:solidFill>
                  <a:srgbClr val="FFFF00"/>
                </a:solidFill>
                <a:effectLst/>
                <a:latin typeface="Times New Roman" panose="02020603050405020304" pitchFamily="18" charset="0"/>
                <a:cs typeface="Times New Roman" panose="02020603050405020304" pitchFamily="18" charset="0"/>
              </a:rPr>
              <a:t>2</a:t>
            </a:r>
            <a:r>
              <a:rPr lang="en-US" sz="3200" b="1" dirty="0">
                <a:solidFill>
                  <a:srgbClr val="FFFF00"/>
                </a:solidFill>
                <a:effectLst/>
                <a:latin typeface="Times New Roman" panose="02020603050405020304" pitchFamily="18" charset="0"/>
                <a:cs typeface="Times New Roman" panose="02020603050405020304" pitchFamily="18" charset="0"/>
              </a:rPr>
              <a:t>)</a:t>
            </a:r>
            <a:endParaRPr lang="en-US" sz="3200" dirty="0">
              <a:solidFill>
                <a:srgbClr val="FFFF00"/>
              </a:solidFill>
              <a:effectLst/>
            </a:endParaRPr>
          </a:p>
        </p:txBody>
      </p:sp>
      <p:grpSp>
        <p:nvGrpSpPr>
          <p:cNvPr id="8" name="Group 7">
            <a:extLst>
              <a:ext uri="{FF2B5EF4-FFF2-40B4-BE49-F238E27FC236}">
                <a16:creationId xmlns:a16="http://schemas.microsoft.com/office/drawing/2014/main" id="{15A85F65-A31D-33CE-234C-F5E191812ADF}"/>
              </a:ext>
            </a:extLst>
          </p:cNvPr>
          <p:cNvGrpSpPr/>
          <p:nvPr/>
        </p:nvGrpSpPr>
        <p:grpSpPr>
          <a:xfrm>
            <a:off x="10249509" y="4799350"/>
            <a:ext cx="1952732" cy="2027266"/>
            <a:chOff x="9446788" y="1828453"/>
            <a:chExt cx="2535039" cy="2535039"/>
          </a:xfrm>
        </p:grpSpPr>
        <p:pic>
          <p:nvPicPr>
            <p:cNvPr id="4"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478090-D152-561E-DD58-2B8E0DDCBB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9446788" y="1828453"/>
              <a:ext cx="2535039" cy="2535039"/>
            </a:xfrm>
            <a:prstGeom prst="rect">
              <a:avLst/>
            </a:prstGeom>
          </p:spPr>
        </p:pic>
        <p:pic>
          <p:nvPicPr>
            <p:cNvPr id="5" name="Graphic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AD57BE8-1969-1979-993B-E38592FE98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9810260" y="2542538"/>
              <a:ext cx="1249533" cy="1249533"/>
            </a:xfrm>
            <a:prstGeom prst="rect">
              <a:avLst/>
            </a:prstGeom>
          </p:spPr>
        </p:pic>
        <p:pic>
          <p:nvPicPr>
            <p:cNvPr id="6" name="Graphic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CD73899-F1A5-F6B8-589C-FA801241F0E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394261" y="2816420"/>
              <a:ext cx="1181279" cy="1181279"/>
            </a:xfrm>
            <a:prstGeom prst="rect">
              <a:avLst/>
            </a:prstGeom>
          </p:spPr>
        </p:pic>
      </p:grpSp>
    </p:spTree>
    <p:extLst>
      <p:ext uri="{BB962C8B-B14F-4D97-AF65-F5344CB8AC3E}">
        <p14:creationId xmlns:p14="http://schemas.microsoft.com/office/powerpoint/2010/main" val="518099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left)">
                                      <p:cBhvr>
                                        <p:cTn id="26" dur="500"/>
                                        <p:tgtEl>
                                          <p:spTgt spid="7">
                                            <p:txEl>
                                              <p:pRg st="2" end="2"/>
                                            </p:tx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4748-9EA4-4C11-E689-98D53D717B79}"/>
              </a:ext>
            </a:extLst>
          </p:cNvPr>
          <p:cNvSpPr>
            <a:spLocks noGrp="1"/>
          </p:cNvSpPr>
          <p:nvPr>
            <p:ph type="title"/>
          </p:nvPr>
        </p:nvSpPr>
        <p:spPr>
          <a:xfrm>
            <a:off x="77653" y="0"/>
            <a:ext cx="12036694" cy="1130393"/>
          </a:xfrm>
        </p:spPr>
        <p:txBody>
          <a:bodyPr>
            <a:noAutofit/>
          </a:bodyPr>
          <a:lstStyle/>
          <a:p>
            <a:pPr algn="ctr">
              <a:lnSpc>
                <a:spcPct val="100000"/>
              </a:lnSpc>
              <a:spcBef>
                <a:spcPts val="1200"/>
              </a:spcBef>
              <a:spcAft>
                <a:spcPts val="1800"/>
              </a:spcAft>
            </a:pPr>
            <a:r>
              <a:rPr lang="en-US" sz="2800" b="1" dirty="0" err="1">
                <a:solidFill>
                  <a:srgbClr val="FFFF00"/>
                </a:solidFill>
                <a:effectLst/>
                <a:latin typeface="Times New Roman" panose="02020603050405020304" pitchFamily="18" charset="0"/>
                <a:cs typeface="Times New Roman" panose="02020603050405020304" pitchFamily="18" charset="0"/>
              </a:rPr>
              <a:t>Bài</a:t>
            </a:r>
            <a:r>
              <a:rPr lang="en-US" sz="2800" b="1" dirty="0">
                <a:solidFill>
                  <a:srgbClr val="FFFF00"/>
                </a:solidFill>
                <a:effectLst/>
                <a:latin typeface="Times New Roman" panose="02020603050405020304" pitchFamily="18" charset="0"/>
                <a:cs typeface="Times New Roman" panose="02020603050405020304" pitchFamily="18" charset="0"/>
              </a:rPr>
              <a:t> 4: PHÉP THỬ NGẪU NHIÊN VÀ KHÔNG GIAN MẪU.</a:t>
            </a:r>
            <a:r>
              <a:rPr lang="vi-VN" sz="2800" b="1" dirty="0">
                <a:solidFill>
                  <a:srgbClr val="FFFF00"/>
                </a:solidFill>
                <a:effectLst/>
                <a:latin typeface="Times New Roman" panose="02020603050405020304" pitchFamily="18" charset="0"/>
                <a:cs typeface="Times New Roman" panose="02020603050405020304" pitchFamily="18" charset="0"/>
              </a:rPr>
              <a:t/>
            </a:r>
            <a:br>
              <a:rPr lang="vi-VN" sz="2800" b="1" dirty="0">
                <a:solidFill>
                  <a:srgbClr val="FFFF00"/>
                </a:solidFill>
                <a:effectLst/>
                <a:latin typeface="Times New Roman" panose="02020603050405020304" pitchFamily="18" charset="0"/>
                <a:cs typeface="Times New Roman" panose="02020603050405020304" pitchFamily="18" charset="0"/>
              </a:rPr>
            </a:br>
            <a:r>
              <a:rPr lang="en-US" sz="2800" b="1" dirty="0">
                <a:solidFill>
                  <a:srgbClr val="FFFF00"/>
                </a:solidFill>
                <a:effectLst/>
                <a:latin typeface="Times New Roman" panose="02020603050405020304" pitchFamily="18" charset="0"/>
                <a:cs typeface="Times New Roman" panose="02020603050405020304" pitchFamily="18" charset="0"/>
              </a:rPr>
              <a:t>XÁC SUẤT CỦA BIẾN CỐ</a:t>
            </a:r>
            <a:r>
              <a:rPr lang="vi-VN" sz="2800" b="1" dirty="0">
                <a:solidFill>
                  <a:srgbClr val="FFFF00"/>
                </a:solidFill>
                <a:effectLst/>
                <a:latin typeface="Times New Roman" panose="02020603050405020304" pitchFamily="18" charset="0"/>
                <a:cs typeface="Times New Roman" panose="02020603050405020304" pitchFamily="18" charset="0"/>
              </a:rPr>
              <a:t> </a:t>
            </a:r>
            <a:r>
              <a:rPr lang="en-US" sz="2800" b="1" dirty="0">
                <a:solidFill>
                  <a:srgbClr val="FFFF00"/>
                </a:solidFill>
                <a:effectLst/>
                <a:latin typeface="Times New Roman" panose="02020603050405020304" pitchFamily="18" charset="0"/>
                <a:cs typeface="Times New Roman" panose="02020603050405020304" pitchFamily="18" charset="0"/>
              </a:rPr>
              <a:t>(</a:t>
            </a:r>
            <a:r>
              <a:rPr lang="en-US" sz="2800" b="1" dirty="0" err="1">
                <a:solidFill>
                  <a:srgbClr val="FFFF00"/>
                </a:solidFill>
                <a:effectLst/>
                <a:latin typeface="Times New Roman" panose="02020603050405020304" pitchFamily="18" charset="0"/>
                <a:cs typeface="Times New Roman" panose="02020603050405020304" pitchFamily="18" charset="0"/>
              </a:rPr>
              <a:t>Tiết</a:t>
            </a:r>
            <a:r>
              <a:rPr lang="en-US" sz="2800" b="1" dirty="0">
                <a:solidFill>
                  <a:srgbClr val="FFFF00"/>
                </a:solidFill>
                <a:effectLst/>
                <a:latin typeface="Times New Roman" panose="02020603050405020304" pitchFamily="18" charset="0"/>
                <a:cs typeface="Times New Roman" panose="02020603050405020304" pitchFamily="18" charset="0"/>
              </a:rPr>
              <a:t> </a:t>
            </a:r>
            <a:r>
              <a:rPr lang="vi-VN" sz="2800" b="1" dirty="0">
                <a:solidFill>
                  <a:srgbClr val="FFFF00"/>
                </a:solidFill>
                <a:effectLst/>
                <a:latin typeface="Times New Roman" panose="02020603050405020304" pitchFamily="18" charset="0"/>
                <a:cs typeface="Times New Roman" panose="02020603050405020304" pitchFamily="18" charset="0"/>
              </a:rPr>
              <a:t>2</a:t>
            </a:r>
            <a:r>
              <a:rPr lang="en-US" sz="2800" b="1" dirty="0">
                <a:solidFill>
                  <a:srgbClr val="FFFF00"/>
                </a:solidFill>
                <a:effectLst/>
                <a:latin typeface="Times New Roman" panose="02020603050405020304" pitchFamily="18" charset="0"/>
                <a:cs typeface="Times New Roman" panose="02020603050405020304" pitchFamily="18" charset="0"/>
              </a:rPr>
              <a:t>)</a:t>
            </a:r>
            <a:endParaRPr lang="en-US" sz="2800" dirty="0">
              <a:solidFill>
                <a:srgbClr val="FFFF00"/>
              </a:solidFill>
              <a:effectLst/>
            </a:endParaRP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96D3DCD-9467-C96C-EDF4-CEB4E9F33CA6}"/>
              </a:ext>
            </a:extLst>
          </p:cNvPr>
          <p:cNvSpPr txBox="1">
            <a:spLocks/>
          </p:cNvSpPr>
          <p:nvPr/>
        </p:nvSpPr>
        <p:spPr>
          <a:xfrm>
            <a:off x="77653" y="1054049"/>
            <a:ext cx="5241235"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II. XÁC SUẤT CỦA BIẾN CỐ</a:t>
            </a:r>
            <a:endPar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p:txBody>
      </p:sp>
      <p:grpSp>
        <p:nvGrpSpPr>
          <p:cNvPr id="13" name="Group 12">
            <a:extLst>
              <a:ext uri="{FF2B5EF4-FFF2-40B4-BE49-F238E27FC236}">
                <a16:creationId xmlns:a16="http://schemas.microsoft.com/office/drawing/2014/main" id="{6AD71565-568C-2BA3-913C-3B20B7898B0E}"/>
              </a:ext>
            </a:extLst>
          </p:cNvPr>
          <p:cNvGrpSpPr/>
          <p:nvPr/>
        </p:nvGrpSpPr>
        <p:grpSpPr>
          <a:xfrm>
            <a:off x="239882" y="1765595"/>
            <a:ext cx="8505908" cy="4832092"/>
            <a:chOff x="254630" y="1839335"/>
            <a:chExt cx="8505908" cy="4832092"/>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ACF83CF-35CC-0BFD-A66A-D4D4C744072A}"/>
                    </a:ext>
                  </a:extLst>
                </p:cNvPr>
                <p:cNvSpPr txBox="1"/>
                <p:nvPr/>
              </p:nvSpPr>
              <p:spPr>
                <a:xfrm>
                  <a:off x="254630" y="1839335"/>
                  <a:ext cx="8505908"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prstClr val="white"/>
                      </a:solidFill>
                      <a:effectLst/>
                      <a:uLnTx/>
                      <a:uFillTx/>
                      <a:latin typeface="+mj-lt"/>
                      <a:ea typeface="+mn-ea"/>
                      <a:cs typeface="+mn-cs"/>
                    </a:rPr>
                    <a:t>Hình 27 </a:t>
                  </a:r>
                  <a:r>
                    <a:rPr kumimoji="0" lang="vi-VN" sz="2800" b="0" i="0" u="none" strike="noStrike" kern="1200" cap="none" spc="0" normalizeH="0" baseline="0" noProof="0" dirty="0">
                      <a:ln>
                        <a:noFill/>
                      </a:ln>
                      <a:solidFill>
                        <a:prstClr val="white"/>
                      </a:solidFill>
                      <a:effectLst/>
                      <a:uLnTx/>
                      <a:uFillTx/>
                      <a:latin typeface="+mj-lt"/>
                      <a:ea typeface="+mn-ea"/>
                      <a:cs typeface="+mn-cs"/>
                    </a:rPr>
                    <a:t>mô tả một đĩa tròn bằng bìa cứng được     chia làm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12 </m:t>
                      </m:r>
                    </m:oMath>
                  </a14:m>
                  <a:r>
                    <a:rPr kumimoji="0" lang="vi-VN" sz="2800" b="0" i="0" u="none" strike="noStrike" kern="1200" cap="none" spc="0" normalizeH="0" baseline="0" noProof="0" dirty="0">
                      <a:ln>
                        <a:noFill/>
                      </a:ln>
                      <a:solidFill>
                        <a:prstClr val="white"/>
                      </a:solidFill>
                      <a:effectLst/>
                      <a:uLnTx/>
                      <a:uFillTx/>
                      <a:latin typeface="+mj-lt"/>
                      <a:ea typeface="+mn-ea"/>
                      <a:cs typeface="+mn-cs"/>
                    </a:rPr>
                    <a:t>phần bằng nhau và ghi các số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1</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 </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2</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 </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3</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 </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 </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12</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 </m:t>
                      </m:r>
                    </m:oMath>
                  </a14:m>
                  <a:r>
                    <a:rPr kumimoji="0" lang="vi-VN" sz="2800" b="0" i="0" u="none" strike="noStrike" kern="1200" cap="none" spc="0" normalizeH="0" baseline="0" noProof="0" dirty="0">
                      <a:ln>
                        <a:noFill/>
                      </a:ln>
                      <a:solidFill>
                        <a:prstClr val="white"/>
                      </a:solidFill>
                      <a:effectLst/>
                      <a:uLnTx/>
                      <a:uFillTx/>
                      <a:latin typeface="+mj-lt"/>
                      <a:ea typeface="+mn-ea"/>
                      <a:cs typeface="+mn-cs"/>
                    </a:rPr>
                    <a:t>chiếc kim được gắn cố định vào trục quay ở tâm của đĩa.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mj-lt"/>
                      <a:ea typeface="+mn-ea"/>
                      <a:cs typeface="+mn-cs"/>
                    </a:rPr>
                    <a:t>Xét phép thử “Quay đĩa tròn một lần”.</a:t>
                  </a:r>
                </a:p>
                <a:p>
                  <a:pPr marL="342900" marR="0" lvl="0" indent="-342900" algn="just" defTabSz="914400" rtl="0" eaLnBrk="1" fontAlgn="auto" latinLnBrk="0" hangingPunct="1">
                    <a:lnSpc>
                      <a:spcPct val="100000"/>
                    </a:lnSpc>
                    <a:spcBef>
                      <a:spcPts val="0"/>
                    </a:spcBef>
                    <a:spcAft>
                      <a:spcPts val="0"/>
                    </a:spcAft>
                    <a:buClrTx/>
                    <a:buSzTx/>
                    <a:buFontTx/>
                    <a:buAutoNum type="alphaLcParenR"/>
                    <a:tabLst/>
                    <a:defRPr/>
                  </a:pPr>
                  <a:r>
                    <a:rPr kumimoji="0" lang="vi-VN" sz="2800" b="0" i="0" u="none" strike="noStrike" kern="1200" cap="none" spc="0" normalizeH="0" baseline="0" noProof="0" dirty="0">
                      <a:ln>
                        <a:noFill/>
                      </a:ln>
                      <a:solidFill>
                        <a:prstClr val="white"/>
                      </a:solidFill>
                      <a:effectLst/>
                      <a:uLnTx/>
                      <a:uFillTx/>
                      <a:latin typeface="+mj-lt"/>
                      <a:ea typeface="+mn-ea"/>
                      <a:cs typeface="+mn-cs"/>
                    </a:rPr>
                    <a:t>Viết tập hợp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sym typeface="Symbol" panose="05050102010706020507" pitchFamily="18" charset="2"/>
                        </a:rPr>
                        <m:t></m:t>
                      </m:r>
                    </m:oMath>
                  </a14:m>
                  <a:r>
                    <a:rPr kumimoji="0" lang="vi-VN" sz="2800" b="0" i="0" u="none" strike="noStrike" kern="1200" cap="none" spc="0" normalizeH="0" baseline="0" noProof="0" dirty="0">
                      <a:ln>
                        <a:noFill/>
                      </a:ln>
                      <a:solidFill>
                        <a:prstClr val="white"/>
                      </a:solidFill>
                      <a:effectLst/>
                      <a:uLnTx/>
                      <a:uFillTx/>
                      <a:latin typeface="+mj-lt"/>
                      <a:ea typeface="+mn-ea"/>
                      <a:cs typeface="+mn-cs"/>
                      <a:sym typeface="Symbol" panose="05050102010706020507" pitchFamily="18" charset="2"/>
                    </a:rPr>
                    <a:t> gồm các kết quả có thể xảy ra đối với số ghi ở hình quạt mà chiếc kim chỉ vào khi đĩa dừng lại</a:t>
                  </a:r>
                </a:p>
                <a:p>
                  <a:pPr marL="342900" marR="0" lvl="0" indent="-342900" algn="just" defTabSz="914400" rtl="0" eaLnBrk="1" fontAlgn="auto" latinLnBrk="0" hangingPunct="1">
                    <a:lnSpc>
                      <a:spcPct val="100000"/>
                    </a:lnSpc>
                    <a:spcBef>
                      <a:spcPts val="0"/>
                    </a:spcBef>
                    <a:spcAft>
                      <a:spcPts val="0"/>
                    </a:spcAft>
                    <a:buClrTx/>
                    <a:buSzTx/>
                    <a:buFontTx/>
                    <a:buAutoNum type="alphaLcParenR"/>
                    <a:tabLst/>
                    <a:defRPr/>
                  </a:pPr>
                  <a:r>
                    <a:rPr kumimoji="0" lang="vi-VN" sz="2800" b="0" i="0" u="none" strike="noStrike" kern="1200" cap="none" spc="0" normalizeH="0" baseline="0" noProof="0" dirty="0">
                      <a:ln>
                        <a:noFill/>
                      </a:ln>
                      <a:solidFill>
                        <a:prstClr val="white"/>
                      </a:solidFill>
                      <a:effectLst/>
                      <a:uLnTx/>
                      <a:uFillTx/>
                      <a:latin typeface="+mj-lt"/>
                      <a:ea typeface="+mn-ea"/>
                      <a:cs typeface="+mn-cs"/>
                      <a:sym typeface="Symbol" panose="05050102010706020507" pitchFamily="18" charset="2"/>
                    </a:rPr>
                    <a:t>Liệt kê các kết quả thuận lợi cho biến cố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sym typeface="Symbol" panose="05050102010706020507" pitchFamily="18" charset="2"/>
                        </a:rPr>
                        <m:t>A</m:t>
                      </m:r>
                    </m:oMath>
                  </a14:m>
                  <a:r>
                    <a:rPr kumimoji="0" lang="vi-VN" sz="2800" b="0" i="0" u="none" strike="noStrike" kern="1200" cap="none" spc="0" normalizeH="0" baseline="0" noProof="0" dirty="0">
                      <a:ln>
                        <a:noFill/>
                      </a:ln>
                      <a:solidFill>
                        <a:prstClr val="white"/>
                      </a:solidFill>
                      <a:effectLst/>
                      <a:uLnTx/>
                      <a:uFillTx/>
                      <a:latin typeface="+mj-lt"/>
                      <a:ea typeface="+mn-ea"/>
                      <a:cs typeface="+mn-cs"/>
                      <a:sym typeface="Symbol" panose="05050102010706020507" pitchFamily="18" charset="2"/>
                    </a:rPr>
                    <a:t>: “ Chiếc kim chỉ vào hình quạt ghi số chia hết cho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sym typeface="Symbol" panose="05050102010706020507" pitchFamily="18" charset="2"/>
                        </a:rPr>
                        <m:t>3</m:t>
                      </m:r>
                    </m:oMath>
                  </a14:m>
                  <a:r>
                    <a:rPr kumimoji="0" lang="vi-VN" sz="2800" b="0" i="0" u="none" strike="noStrike" kern="1200" cap="none" spc="0" normalizeH="0" baseline="0" noProof="0" dirty="0">
                      <a:ln>
                        <a:noFill/>
                      </a:ln>
                      <a:solidFill>
                        <a:prstClr val="white"/>
                      </a:solidFill>
                      <a:effectLst/>
                      <a:uLnTx/>
                      <a:uFillTx/>
                      <a:latin typeface="+mj-lt"/>
                      <a:ea typeface="+mn-ea"/>
                      <a:cs typeface="+mn-cs"/>
                      <a:sym typeface="Symbol" panose="05050102010706020507" pitchFamily="18" charset="2"/>
                    </a:rPr>
                    <a:t>”.</a:t>
                  </a:r>
                </a:p>
                <a:p>
                  <a:pPr marL="342900" marR="0" lvl="0" indent="-342900" algn="just" defTabSz="914400" rtl="0" eaLnBrk="1" fontAlgn="auto" latinLnBrk="0" hangingPunct="1">
                    <a:lnSpc>
                      <a:spcPct val="100000"/>
                    </a:lnSpc>
                    <a:spcBef>
                      <a:spcPts val="0"/>
                    </a:spcBef>
                    <a:spcAft>
                      <a:spcPts val="0"/>
                    </a:spcAft>
                    <a:buClrTx/>
                    <a:buSzTx/>
                    <a:buFontTx/>
                    <a:buAutoNum type="alphaLcParenR"/>
                    <a:tabLst/>
                    <a:defRPr/>
                  </a:pPr>
                  <a:r>
                    <a:rPr kumimoji="0" lang="vi-VN" sz="2800" b="0" i="0" u="none" strike="noStrike" kern="1200" cap="none" spc="0" normalizeH="0" baseline="0" noProof="0" dirty="0">
                      <a:ln>
                        <a:noFill/>
                      </a:ln>
                      <a:solidFill>
                        <a:prstClr val="white"/>
                      </a:solidFill>
                      <a:effectLst/>
                      <a:uLnTx/>
                      <a:uFillTx/>
                      <a:latin typeface="+mj-lt"/>
                      <a:ea typeface="+mn-ea"/>
                      <a:cs typeface="+mn-cs"/>
                      <a:sym typeface="Symbol" panose="05050102010706020507" pitchFamily="18" charset="2"/>
                    </a:rPr>
                    <a:t>Tìm tỉ số giữa số các kết quả thuận lợi cho biến cố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sym typeface="Symbol" panose="05050102010706020507" pitchFamily="18" charset="2"/>
                        </a:rPr>
                        <m:t>A</m:t>
                      </m:r>
                    </m:oMath>
                  </a14:m>
                  <a:r>
                    <a:rPr kumimoji="0" lang="vi-VN" sz="2800" b="0" i="0" u="none" strike="noStrike" kern="1200" cap="none" spc="0" normalizeH="0" baseline="0" noProof="0" dirty="0">
                      <a:ln>
                        <a:noFill/>
                      </a:ln>
                      <a:solidFill>
                        <a:prstClr val="white"/>
                      </a:solidFill>
                      <a:effectLst/>
                      <a:uLnTx/>
                      <a:uFillTx/>
                      <a:latin typeface="+mj-lt"/>
                      <a:ea typeface="+mn-ea"/>
                      <a:cs typeface="+mn-cs"/>
                      <a:sym typeface="Symbol" panose="05050102010706020507" pitchFamily="18" charset="2"/>
                    </a:rPr>
                    <a:t> và số phần tử của tập hợp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sym typeface="Symbol" panose="05050102010706020507" pitchFamily="18" charset="2"/>
                        </a:rPr>
                        <m:t></m:t>
                      </m:r>
                    </m:oMath>
                  </a14:m>
                  <a:r>
                    <a:rPr kumimoji="0" lang="vi-VN" sz="2800" b="0" i="0" u="none" strike="noStrike" kern="1200" cap="none" spc="0" normalizeH="0" baseline="0" noProof="0" dirty="0">
                      <a:ln>
                        <a:noFill/>
                      </a:ln>
                      <a:solidFill>
                        <a:srgbClr val="FFFF00"/>
                      </a:solidFill>
                      <a:effectLst/>
                      <a:uLnTx/>
                      <a:uFillTx/>
                      <a:latin typeface="+mj-lt"/>
                      <a:ea typeface="+mn-ea"/>
                      <a:cs typeface="+mn-cs"/>
                    </a:rPr>
                    <a:t> </a:t>
                  </a:r>
                  <a:endParaRPr kumimoji="0" lang="en-SG" sz="2800" b="0" i="0" u="none" strike="noStrike" kern="1200" cap="none" spc="0" normalizeH="0" baseline="0" noProof="0" dirty="0">
                    <a:ln>
                      <a:noFill/>
                    </a:ln>
                    <a:solidFill>
                      <a:prstClr val="white"/>
                    </a:solidFill>
                    <a:effectLst/>
                    <a:uLnTx/>
                    <a:uFillTx/>
                    <a:latin typeface="+mj-lt"/>
                    <a:ea typeface="+mn-ea"/>
                    <a:cs typeface="+mn-cs"/>
                  </a:endParaRPr>
                </a:p>
              </p:txBody>
            </p:sp>
          </mc:Choice>
          <mc:Fallback xmlns="">
            <p:sp>
              <p:nvSpPr>
                <p:cNvPr id="7" name="TextBox 6">
                  <a:extLst>
                    <a:ext uri="{FF2B5EF4-FFF2-40B4-BE49-F238E27FC236}">
                      <a16:creationId xmlns:a16="http://schemas.microsoft.com/office/drawing/2014/main" id="{6ACF83CF-35CC-0BFD-A66A-D4D4C744072A}"/>
                    </a:ext>
                  </a:extLst>
                </p:cNvPr>
                <p:cNvSpPr txBox="1">
                  <a:spLocks noRot="1" noChangeAspect="1" noMove="1" noResize="1" noEditPoints="1" noAdjustHandles="1" noChangeArrowheads="1" noChangeShapeType="1" noTextEdit="1"/>
                </p:cNvSpPr>
                <p:nvPr/>
              </p:nvSpPr>
              <p:spPr>
                <a:xfrm>
                  <a:off x="254630" y="1839335"/>
                  <a:ext cx="8505908" cy="4832092"/>
                </a:xfrm>
                <a:prstGeom prst="rect">
                  <a:avLst/>
                </a:prstGeom>
                <a:blipFill>
                  <a:blip r:embed="rId2"/>
                  <a:stretch>
                    <a:fillRect l="-1433" t="-1389" r="-1433" b="-2525"/>
                  </a:stretch>
                </a:blipFill>
              </p:spPr>
              <p:txBody>
                <a:bodyPr/>
                <a:lstStyle/>
                <a:p>
                  <a:r>
                    <a:rPr lang="en-US">
                      <a:noFill/>
                    </a:rPr>
                    <a:t> </a:t>
                  </a:r>
                </a:p>
              </p:txBody>
            </p:sp>
          </mc:Fallback>
        </mc:AlternateContent>
        <p:pic>
          <p:nvPicPr>
            <p:cNvPr id="10" name="Picture 9" descr="A white paper with black text&#10;&#10;Description automatically generated">
              <a:extLst>
                <a:ext uri="{FF2B5EF4-FFF2-40B4-BE49-F238E27FC236}">
                  <a16:creationId xmlns:a16="http://schemas.microsoft.com/office/drawing/2014/main" id="{365B29E6-94A0-DDD7-E7DB-4F22E5780829}"/>
                </a:ext>
              </a:extLst>
            </p:cNvPr>
            <p:cNvPicPr>
              <a:picLocks noChangeAspect="1"/>
            </p:cNvPicPr>
            <p:nvPr/>
          </p:nvPicPr>
          <p:blipFill rotWithShape="1">
            <a:blip r:embed="rId3">
              <a:extLst>
                <a:ext uri="{28A0092B-C50C-407E-A947-70E740481C1C}">
                  <a14:useLocalDpi xmlns:a14="http://schemas.microsoft.com/office/drawing/2010/main" val="0"/>
                </a:ext>
              </a:extLst>
            </a:blip>
            <a:srcRect l="6048" t="13784" r="85848" b="77410"/>
            <a:stretch/>
          </p:blipFill>
          <p:spPr>
            <a:xfrm>
              <a:off x="402110" y="1839335"/>
              <a:ext cx="988142" cy="457201"/>
            </a:xfrm>
            <a:prstGeom prst="roundRect">
              <a:avLst/>
            </a:prstGeom>
          </p:spPr>
        </p:pic>
      </p:grpSp>
      <p:grpSp>
        <p:nvGrpSpPr>
          <p:cNvPr id="12" name="Group 11">
            <a:extLst>
              <a:ext uri="{FF2B5EF4-FFF2-40B4-BE49-F238E27FC236}">
                <a16:creationId xmlns:a16="http://schemas.microsoft.com/office/drawing/2014/main" id="{73577EE6-1220-078F-AF6D-64F26939A62D}"/>
              </a:ext>
            </a:extLst>
          </p:cNvPr>
          <p:cNvGrpSpPr/>
          <p:nvPr/>
        </p:nvGrpSpPr>
        <p:grpSpPr>
          <a:xfrm>
            <a:off x="8820601" y="976097"/>
            <a:ext cx="3222342" cy="3732594"/>
            <a:chOff x="8837559" y="1446692"/>
            <a:chExt cx="3222342" cy="3732594"/>
          </a:xfrm>
        </p:grpSpPr>
        <p:pic>
          <p:nvPicPr>
            <p:cNvPr id="4" name="Picture 3">
              <a:extLst>
                <a:ext uri="{FF2B5EF4-FFF2-40B4-BE49-F238E27FC236}">
                  <a16:creationId xmlns:a16="http://schemas.microsoft.com/office/drawing/2014/main" id="{D5497CA0-AB6F-368E-0EF6-7B87ED15FBCE}"/>
                </a:ext>
              </a:extLst>
            </p:cNvPr>
            <p:cNvPicPr>
              <a:picLocks noChangeAspect="1"/>
            </p:cNvPicPr>
            <p:nvPr/>
          </p:nvPicPr>
          <p:blipFill rotWithShape="1">
            <a:blip r:embed="rId4"/>
            <a:srcRect l="69200" t="-1" r="2422" b="40959"/>
            <a:stretch/>
          </p:blipFill>
          <p:spPr>
            <a:xfrm>
              <a:off x="8837559" y="1446692"/>
              <a:ext cx="3222342" cy="3205202"/>
            </a:xfrm>
            <a:prstGeom prst="flowChartConnector">
              <a:avLst/>
            </a:prstGeom>
            <a:ln>
              <a:noFill/>
            </a:ln>
            <a:effectLst>
              <a:softEdge rad="112500"/>
            </a:effectLst>
          </p:spPr>
        </p:pic>
        <p:sp>
          <p:nvSpPr>
            <p:cNvPr id="11"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990B8C-DB49-9C7B-6DF0-AB06197E8D65}"/>
                </a:ext>
              </a:extLst>
            </p:cNvPr>
            <p:cNvSpPr txBox="1">
              <a:spLocks/>
            </p:cNvSpPr>
            <p:nvPr/>
          </p:nvSpPr>
          <p:spPr>
            <a:xfrm>
              <a:off x="9654772" y="4651894"/>
              <a:ext cx="1587915" cy="527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a:ln>
                    <a:noFill/>
                  </a:ln>
                  <a:solidFill>
                    <a:prstClr val="white"/>
                  </a:solidFill>
                  <a:effectLst/>
                  <a:uLnTx/>
                  <a:uFillTx/>
                  <a:latin typeface="Times New Roman" panose="02020603050405020304" pitchFamily="18" charset="0"/>
                  <a:ea typeface="+mj-ea"/>
                  <a:cs typeface="Times New Roman" panose="02020603050405020304" pitchFamily="18" charset="0"/>
                </a:rPr>
                <a:t>Hình 27</a:t>
              </a:r>
              <a:endPar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grpSp>
      <p:pic>
        <p:nvPicPr>
          <p:cNvPr id="3" name="Hình ảnh 7">
            <a:extLst>
              <a:ext uri="{FF2B5EF4-FFF2-40B4-BE49-F238E27FC236}">
                <a16:creationId xmlns:a16="http://schemas.microsoft.com/office/drawing/2014/main" id="{DC87EF44-766F-0FE2-3DFE-615F2E498A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0" t="21156" r="-1440" b="-7944"/>
          <a:stretch/>
        </p:blipFill>
        <p:spPr>
          <a:xfrm>
            <a:off x="9739291" y="5314224"/>
            <a:ext cx="1587915" cy="1327221"/>
          </a:xfrm>
          <a:prstGeom prst="roundRect">
            <a:avLst/>
          </a:prstGeom>
        </p:spPr>
      </p:pic>
    </p:spTree>
    <p:extLst>
      <p:ext uri="{BB962C8B-B14F-4D97-AF65-F5344CB8AC3E}">
        <p14:creationId xmlns:p14="http://schemas.microsoft.com/office/powerpoint/2010/main" val="4191139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21"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8)">
                                      <p:cBhvr>
                                        <p:cTn id="15" dur="20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0D62A9-4977-91D3-46F8-2DC5FAEA16B9}"/>
              </a:ext>
            </a:extLst>
          </p:cNvPr>
          <p:cNvSpPr>
            <a:spLocks noGrp="1"/>
          </p:cNvSpPr>
          <p:nvPr>
            <p:ph type="title"/>
          </p:nvPr>
        </p:nvSpPr>
        <p:spPr>
          <a:xfrm>
            <a:off x="77653" y="0"/>
            <a:ext cx="12036694" cy="1130393"/>
          </a:xfrm>
        </p:spPr>
        <p:txBody>
          <a:bodyPr>
            <a:noAutofit/>
          </a:bodyPr>
          <a:lstStyle/>
          <a:p>
            <a:pPr algn="ctr">
              <a:lnSpc>
                <a:spcPct val="100000"/>
              </a:lnSpc>
              <a:spcBef>
                <a:spcPts val="1200"/>
              </a:spcBef>
              <a:spcAft>
                <a:spcPts val="1800"/>
              </a:spcAft>
            </a:pPr>
            <a:r>
              <a:rPr lang="en-US" sz="2800" b="1" dirty="0" err="1">
                <a:solidFill>
                  <a:srgbClr val="FFFF00"/>
                </a:solidFill>
                <a:effectLst/>
                <a:latin typeface="Times New Roman" panose="02020603050405020304" pitchFamily="18" charset="0"/>
                <a:cs typeface="Times New Roman" panose="02020603050405020304" pitchFamily="18" charset="0"/>
              </a:rPr>
              <a:t>Bài</a:t>
            </a:r>
            <a:r>
              <a:rPr lang="en-US" sz="2800" b="1" dirty="0">
                <a:solidFill>
                  <a:srgbClr val="FFFF00"/>
                </a:solidFill>
                <a:effectLst/>
                <a:latin typeface="Times New Roman" panose="02020603050405020304" pitchFamily="18" charset="0"/>
                <a:cs typeface="Times New Roman" panose="02020603050405020304" pitchFamily="18" charset="0"/>
              </a:rPr>
              <a:t> 4: PHÉP THỬ NGẪU NHIÊN VÀ KHÔNG GIAN MẪU.</a:t>
            </a:r>
            <a:r>
              <a:rPr lang="vi-VN" sz="2800" b="1" dirty="0">
                <a:solidFill>
                  <a:srgbClr val="FFFF00"/>
                </a:solidFill>
                <a:effectLst/>
                <a:latin typeface="Times New Roman" panose="02020603050405020304" pitchFamily="18" charset="0"/>
                <a:cs typeface="Times New Roman" panose="02020603050405020304" pitchFamily="18" charset="0"/>
              </a:rPr>
              <a:t/>
            </a:r>
            <a:br>
              <a:rPr lang="vi-VN" sz="2800" b="1" dirty="0">
                <a:solidFill>
                  <a:srgbClr val="FFFF00"/>
                </a:solidFill>
                <a:effectLst/>
                <a:latin typeface="Times New Roman" panose="02020603050405020304" pitchFamily="18" charset="0"/>
                <a:cs typeface="Times New Roman" panose="02020603050405020304" pitchFamily="18" charset="0"/>
              </a:rPr>
            </a:br>
            <a:r>
              <a:rPr lang="en-US" sz="2800" b="1" dirty="0">
                <a:solidFill>
                  <a:srgbClr val="FFFF00"/>
                </a:solidFill>
                <a:effectLst/>
                <a:latin typeface="Times New Roman" panose="02020603050405020304" pitchFamily="18" charset="0"/>
                <a:cs typeface="Times New Roman" panose="02020603050405020304" pitchFamily="18" charset="0"/>
              </a:rPr>
              <a:t>XÁC SUẤT CỦA BIẾN CỐ</a:t>
            </a:r>
            <a:r>
              <a:rPr lang="vi-VN" sz="2800" b="1" dirty="0">
                <a:solidFill>
                  <a:srgbClr val="FFFF00"/>
                </a:solidFill>
                <a:effectLst/>
                <a:latin typeface="Times New Roman" panose="02020603050405020304" pitchFamily="18" charset="0"/>
                <a:cs typeface="Times New Roman" panose="02020603050405020304" pitchFamily="18" charset="0"/>
              </a:rPr>
              <a:t> </a:t>
            </a:r>
            <a:r>
              <a:rPr lang="en-US" sz="2800" b="1" dirty="0">
                <a:solidFill>
                  <a:srgbClr val="FFFF00"/>
                </a:solidFill>
                <a:effectLst/>
                <a:latin typeface="Times New Roman" panose="02020603050405020304" pitchFamily="18" charset="0"/>
                <a:cs typeface="Times New Roman" panose="02020603050405020304" pitchFamily="18" charset="0"/>
              </a:rPr>
              <a:t>(</a:t>
            </a:r>
            <a:r>
              <a:rPr lang="en-US" sz="2800" b="1" dirty="0" err="1">
                <a:solidFill>
                  <a:srgbClr val="FFFF00"/>
                </a:solidFill>
                <a:effectLst/>
                <a:latin typeface="Times New Roman" panose="02020603050405020304" pitchFamily="18" charset="0"/>
                <a:cs typeface="Times New Roman" panose="02020603050405020304" pitchFamily="18" charset="0"/>
              </a:rPr>
              <a:t>Tiết</a:t>
            </a:r>
            <a:r>
              <a:rPr lang="en-US" sz="2800" b="1" dirty="0">
                <a:solidFill>
                  <a:srgbClr val="FFFF00"/>
                </a:solidFill>
                <a:effectLst/>
                <a:latin typeface="Times New Roman" panose="02020603050405020304" pitchFamily="18" charset="0"/>
                <a:cs typeface="Times New Roman" panose="02020603050405020304" pitchFamily="18" charset="0"/>
              </a:rPr>
              <a:t> </a:t>
            </a:r>
            <a:r>
              <a:rPr lang="vi-VN" sz="2800" b="1" dirty="0">
                <a:solidFill>
                  <a:srgbClr val="FFFF00"/>
                </a:solidFill>
                <a:effectLst/>
                <a:latin typeface="Times New Roman" panose="02020603050405020304" pitchFamily="18" charset="0"/>
                <a:cs typeface="Times New Roman" panose="02020603050405020304" pitchFamily="18" charset="0"/>
              </a:rPr>
              <a:t>2</a:t>
            </a:r>
            <a:r>
              <a:rPr lang="en-US" sz="2800" b="1" dirty="0">
                <a:solidFill>
                  <a:srgbClr val="FFFF00"/>
                </a:solidFill>
                <a:effectLst/>
                <a:latin typeface="Times New Roman" panose="02020603050405020304" pitchFamily="18" charset="0"/>
                <a:cs typeface="Times New Roman" panose="02020603050405020304" pitchFamily="18" charset="0"/>
              </a:rPr>
              <a:t>)</a:t>
            </a:r>
            <a:endParaRPr lang="en-US" sz="2800" dirty="0">
              <a:solidFill>
                <a:srgbClr val="FFFF00"/>
              </a:solidFill>
              <a:effectLst/>
            </a:endParaRP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AD26A78-6351-7803-EFAD-047C9EFED852}"/>
              </a:ext>
            </a:extLst>
          </p:cNvPr>
          <p:cNvSpPr txBox="1">
            <a:spLocks/>
          </p:cNvSpPr>
          <p:nvPr/>
        </p:nvSpPr>
        <p:spPr>
          <a:xfrm>
            <a:off x="77653" y="1054049"/>
            <a:ext cx="5241235"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II. XÁC SUẤT CỦA BIẾN CỐ</a:t>
            </a:r>
            <a:endPar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p:txBody>
      </p:sp>
      <p:grpSp>
        <p:nvGrpSpPr>
          <p:cNvPr id="6" name="Group 5">
            <a:extLst>
              <a:ext uri="{FF2B5EF4-FFF2-40B4-BE49-F238E27FC236}">
                <a16:creationId xmlns:a16="http://schemas.microsoft.com/office/drawing/2014/main" id="{F9B8F1A7-687C-39FE-B6CF-C8F28E3AD75F}"/>
              </a:ext>
            </a:extLst>
          </p:cNvPr>
          <p:cNvGrpSpPr/>
          <p:nvPr/>
        </p:nvGrpSpPr>
        <p:grpSpPr>
          <a:xfrm>
            <a:off x="9424213" y="674215"/>
            <a:ext cx="2744472" cy="3097161"/>
            <a:chOff x="8837559" y="1295343"/>
            <a:chExt cx="3222342" cy="3883943"/>
          </a:xfrm>
        </p:grpSpPr>
        <p:pic>
          <p:nvPicPr>
            <p:cNvPr id="7" name="Picture 6">
              <a:extLst>
                <a:ext uri="{FF2B5EF4-FFF2-40B4-BE49-F238E27FC236}">
                  <a16:creationId xmlns:a16="http://schemas.microsoft.com/office/drawing/2014/main" id="{58A7BB53-4B66-27D4-04FF-951B2B38E7E9}"/>
                </a:ext>
              </a:extLst>
            </p:cNvPr>
            <p:cNvPicPr>
              <a:picLocks noChangeAspect="1"/>
            </p:cNvPicPr>
            <p:nvPr/>
          </p:nvPicPr>
          <p:blipFill rotWithShape="1">
            <a:blip r:embed="rId2"/>
            <a:srcRect l="69200" t="-1" r="2422" b="40959"/>
            <a:stretch/>
          </p:blipFill>
          <p:spPr>
            <a:xfrm>
              <a:off x="8837559" y="1295343"/>
              <a:ext cx="3222342" cy="3356551"/>
            </a:xfrm>
            <a:prstGeom prst="flowChartConnector">
              <a:avLst/>
            </a:prstGeom>
            <a:ln>
              <a:noFill/>
            </a:ln>
            <a:effectLst>
              <a:softEdge rad="112500"/>
            </a:effectLst>
          </p:spPr>
        </p:pic>
        <p:sp>
          <p:nvSpPr>
            <p:cNvPr id="8"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849C2D6-5005-15AC-376D-055815417DBC}"/>
                </a:ext>
              </a:extLst>
            </p:cNvPr>
            <p:cNvSpPr txBox="1">
              <a:spLocks/>
            </p:cNvSpPr>
            <p:nvPr/>
          </p:nvSpPr>
          <p:spPr>
            <a:xfrm>
              <a:off x="9338390" y="4651893"/>
              <a:ext cx="2162700" cy="52739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Hình 27</a:t>
              </a:r>
              <a:endPar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grpSp>
      <p:pic>
        <p:nvPicPr>
          <p:cNvPr id="10" name="Picture 9" descr="A white paper with black text&#10;&#10;Description automatically generated">
            <a:extLst>
              <a:ext uri="{FF2B5EF4-FFF2-40B4-BE49-F238E27FC236}">
                <a16:creationId xmlns:a16="http://schemas.microsoft.com/office/drawing/2014/main" id="{AD704D91-D2D8-0F13-A467-81F1E30BCB71}"/>
              </a:ext>
            </a:extLst>
          </p:cNvPr>
          <p:cNvPicPr>
            <a:picLocks noChangeAspect="1"/>
          </p:cNvPicPr>
          <p:nvPr/>
        </p:nvPicPr>
        <p:blipFill rotWithShape="1">
          <a:blip r:embed="rId3">
            <a:extLst>
              <a:ext uri="{28A0092B-C50C-407E-A947-70E740481C1C}">
                <a14:useLocalDpi xmlns:a14="http://schemas.microsoft.com/office/drawing/2010/main" val="0"/>
              </a:ext>
            </a:extLst>
          </a:blip>
          <a:srcRect l="6048" t="13784" r="85848" b="77410"/>
          <a:stretch/>
        </p:blipFill>
        <p:spPr>
          <a:xfrm>
            <a:off x="387362" y="1765595"/>
            <a:ext cx="988142" cy="457201"/>
          </a:xfrm>
          <a:prstGeom prst="roundRect">
            <a:avLst/>
          </a:prstGeom>
        </p:spPr>
      </p:pic>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4B816888-80A0-1677-9E3D-88C45E1405B0}"/>
                  </a:ext>
                </a:extLst>
              </p:cNvPr>
              <p:cNvSpPr txBox="1"/>
              <p:nvPr/>
            </p:nvSpPr>
            <p:spPr>
              <a:xfrm>
                <a:off x="201509" y="2337727"/>
                <a:ext cx="9054889" cy="3808222"/>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14:m>
                  <m:oMath xmlns:m="http://schemas.openxmlformats.org/officeDocument/2006/math">
                    <m:r>
                      <m:rPr>
                        <m:nor/>
                      </m:rPr>
                      <a:rPr kumimoji="0" lang="el-GR"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t>
                    </m:r>
                    <m:r>
                      <a:rPr kumimoji="0" lang="en-US" sz="3200" b="0" i="1" u="none" strike="noStrike" kern="120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d>
                      <m:dPr>
                        <m:begChr m:val="{"/>
                        <m:endChr m:val="}"/>
                        <m:ctrlPr>
                          <a:rPr kumimoji="0" lang="vi-VN" sz="3200" b="0" i="1" u="none" strike="noStrike" kern="120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nor/>
                          </m:rP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1</m:t>
                        </m:r>
                        <m:r>
                          <m:rPr>
                            <m:nor/>
                          </m:rPr>
                          <a:rPr kumimoji="0" lang="en-SG"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2</m:t>
                        </m:r>
                        <m:r>
                          <m:rPr>
                            <m:nor/>
                          </m:rP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3</m:t>
                        </m:r>
                        <m:r>
                          <m:rPr>
                            <m:nor/>
                          </m:rP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4</m:t>
                        </m:r>
                        <m:r>
                          <m:rPr>
                            <m:nor/>
                          </m:rP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5</m:t>
                        </m:r>
                        <m:r>
                          <m:rPr>
                            <m:nor/>
                          </m:rP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6</m:t>
                        </m:r>
                        <m:r>
                          <m:rPr>
                            <m:nor/>
                          </m:rP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7</m:t>
                        </m:r>
                        <m:r>
                          <m:rPr>
                            <m:nor/>
                          </m:rP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8</m:t>
                        </m:r>
                        <m:r>
                          <m:rPr>
                            <m:nor/>
                          </m:rP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9</m:t>
                        </m:r>
                        <m:r>
                          <m:rPr>
                            <m:nor/>
                          </m:rP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10</m:t>
                        </m:r>
                        <m:r>
                          <m:rPr>
                            <m:nor/>
                          </m:rP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11</m:t>
                        </m:r>
                        <m:r>
                          <m:rPr>
                            <m:nor/>
                          </m:rP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12</m:t>
                        </m:r>
                      </m:e>
                    </m:d>
                  </m:oMath>
                </a14:m>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kết</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quả</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thuận</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lợi</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biến</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cố</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kumimoji="0" lang="vi-VN" sz="3200" b="0" i="0" u="none" strike="noStrike" kern="1200" cap="none" spc="0" normalizeH="0" baseline="0" noProof="0" dirty="0" smtClean="0">
                        <a:ln>
                          <a:noFill/>
                        </a:ln>
                        <a:solidFill>
                          <a:prstClr val="white"/>
                        </a:solidFill>
                        <a:effectLst/>
                        <a:uLnTx/>
                        <a:uFillTx/>
                        <a:latin typeface="+mj-lt"/>
                        <a:cs typeface="Times New Roman" panose="02020603050405020304" pitchFamily="18" charset="0"/>
                      </a:rPr>
                      <m:t>A</m:t>
                    </m:r>
                  </m:oMath>
                </a14:m>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14:m>
                  <m:oMath xmlns:m="http://schemas.openxmlformats.org/officeDocument/2006/math">
                    <m:r>
                      <a:rPr kumimoji="0" lang="vi-VN" sz="3200" b="0" i="0"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mj-lt"/>
                        <a:cs typeface="Times New Roman" panose="02020603050405020304" pitchFamily="18" charset="0"/>
                      </a:rPr>
                      <m:t>3;</m:t>
                    </m:r>
                    <m:r>
                      <m:rPr>
                        <m:nor/>
                      </m:rPr>
                      <a:rPr kumimoji="0" lang="en-US" sz="3200" b="0" i="0" u="none" strike="noStrike" kern="1200" cap="none" spc="0" normalizeH="0" baseline="0" noProof="0" dirty="0" smtClean="0">
                        <a:ln>
                          <a:noFill/>
                        </a:ln>
                        <a:solidFill>
                          <a:prstClr val="white"/>
                        </a:solidFill>
                        <a:effectLst/>
                        <a:uLnTx/>
                        <a:uFillTx/>
                        <a:latin typeface="+mj-lt"/>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mj-lt"/>
                        <a:cs typeface="Times New Roman" panose="02020603050405020304" pitchFamily="18" charset="0"/>
                      </a:rPr>
                      <m:t>6;</m:t>
                    </m:r>
                    <m:r>
                      <m:rPr>
                        <m:nor/>
                      </m:rPr>
                      <a:rPr kumimoji="0" lang="en-US" sz="3200" b="0" i="0" u="none" strike="noStrike" kern="1200" cap="none" spc="0" normalizeH="0" baseline="0" noProof="0" dirty="0" smtClean="0">
                        <a:ln>
                          <a:noFill/>
                        </a:ln>
                        <a:solidFill>
                          <a:prstClr val="white"/>
                        </a:solidFill>
                        <a:effectLst/>
                        <a:uLnTx/>
                        <a:uFillTx/>
                        <a:latin typeface="+mj-lt"/>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mj-lt"/>
                        <a:cs typeface="Times New Roman" panose="02020603050405020304" pitchFamily="18" charset="0"/>
                      </a:rPr>
                      <m:t>9;</m:t>
                    </m:r>
                    <m:r>
                      <m:rPr>
                        <m:nor/>
                      </m:rPr>
                      <a:rPr kumimoji="0" lang="en-US" sz="3200" b="0" i="0" u="none" strike="noStrike" kern="1200" cap="none" spc="0" normalizeH="0" baseline="0" noProof="0" dirty="0" smtClean="0">
                        <a:ln>
                          <a:noFill/>
                        </a:ln>
                        <a:solidFill>
                          <a:prstClr val="white"/>
                        </a:solidFill>
                        <a:effectLst/>
                        <a:uLnTx/>
                        <a:uFillTx/>
                        <a:latin typeface="+mj-lt"/>
                        <a:cs typeface="Times New Roman" panose="02020603050405020304" pitchFamily="18" charset="0"/>
                      </a:rPr>
                      <m:t> </m:t>
                    </m:r>
                    <m:r>
                      <m:rPr>
                        <m:nor/>
                      </m:rPr>
                      <a:rPr kumimoji="0" lang="vi-VN" sz="3200" b="0" i="0" u="none" strike="noStrike" kern="1200" cap="none" spc="0" normalizeH="0" baseline="0" noProof="0" dirty="0" smtClean="0">
                        <a:ln>
                          <a:noFill/>
                        </a:ln>
                        <a:solidFill>
                          <a:prstClr val="white"/>
                        </a:solidFill>
                        <a:effectLst/>
                        <a:uLnTx/>
                        <a:uFillTx/>
                        <a:latin typeface="+mj-lt"/>
                        <a:cs typeface="Times New Roman" panose="02020603050405020304" pitchFamily="18" charset="0"/>
                      </a:rPr>
                      <m:t>12</m:t>
                    </m:r>
                    <m:r>
                      <a:rPr kumimoji="0" lang="en-SG" sz="32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t>.</m:t>
                    </m:r>
                  </m:oMath>
                </a14:m>
                <a:endPar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Số</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kết</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quả</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thuận</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lợi</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cho</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biến</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cố</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A</m:t>
                    </m:r>
                  </m:oMath>
                </a14:m>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4</m:t>
                    </m:r>
                  </m:oMath>
                </a14:m>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Số</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phần</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tử</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tập</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hợp</a:t>
                </a:r>
                <a14:m>
                  <m:oMath xmlns:m="http://schemas.openxmlformats.org/officeDocument/2006/math">
                    <m:r>
                      <m:rPr>
                        <m:nor/>
                      </m:rPr>
                      <a:rPr kumimoji="0" lang="vi-VN" sz="3200" b="0"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sym typeface="Symbol" panose="05050102010706020507" pitchFamily="18" charset="2"/>
                      </a:rPr>
                      <m:t> </m:t>
                    </m:r>
                    <m:r>
                      <m:rPr>
                        <m:nor/>
                      </m:rP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sym typeface="Symbol" panose="05050102010706020507" pitchFamily="18" charset="2"/>
                      </a:rPr>
                      <m:t></m:t>
                    </m:r>
                  </m:oMath>
                </a14:m>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12</m:t>
                    </m:r>
                  </m:oMath>
                </a14:m>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Tỉ</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giữa</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thuận</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lợi</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vi-VN" sz="32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t>𝐴</m:t>
                    </m:r>
                    <m:r>
                      <a:rPr kumimoji="0" lang="vi-VN" sz="3200" b="0" i="0"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t> </m:t>
                    </m:r>
                  </m:oMath>
                </a14:m>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và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tử</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hợp</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vi-VN" sz="32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sym typeface="Symbol" panose="05050102010706020507" pitchFamily="18" charset="2"/>
                      </a:rPr>
                      <m:t></m:t>
                    </m:r>
                    <m:r>
                      <a:rPr kumimoji="0" lang="vi-VN" sz="32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Times New Roman" panose="02020603050405020304" pitchFamily="18" charset="0"/>
                      </a:rPr>
                      <m:t> </m:t>
                    </m:r>
                  </m:oMath>
                </a14:m>
                <a:r>
                  <a:rPr kumimoji="0" lang="en-SG"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f>
                      <m:fPr>
                        <m:ctrlPr>
                          <a:rPr kumimoji="0" lang="en-SG" sz="32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ctrlPr>
                      </m:fPr>
                      <m:num>
                        <m:r>
                          <m:rPr>
                            <m:nor/>
                          </m:rPr>
                          <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4</m:t>
                        </m:r>
                      </m:num>
                      <m:den>
                        <m:r>
                          <m:rPr>
                            <m:nor/>
                          </m:rPr>
                          <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12</m:t>
                        </m:r>
                      </m:den>
                    </m:f>
                    <m:r>
                      <m:rPr>
                        <m:nor/>
                      </m:rP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32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vi-VN" sz="32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ctrlPr>
                      </m:fPr>
                      <m:num>
                        <m:r>
                          <m:rPr>
                            <m:nor/>
                          </m:rPr>
                          <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1</m:t>
                        </m:r>
                      </m:num>
                      <m:den>
                        <m:r>
                          <m:rPr>
                            <m:nor/>
                          </m:rPr>
                          <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3</m:t>
                        </m:r>
                      </m:den>
                    </m:f>
                  </m:oMath>
                </a14:m>
                <a:endParaRPr kumimoji="0" lang="en-SG"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112" name="TextBox 111">
                <a:extLst>
                  <a:ext uri="{FF2B5EF4-FFF2-40B4-BE49-F238E27FC236}">
                    <a16:creationId xmlns:a16="http://schemas.microsoft.com/office/drawing/2014/main" id="{4B816888-80A0-1677-9E3D-88C45E1405B0}"/>
                  </a:ext>
                </a:extLst>
              </p:cNvPr>
              <p:cNvSpPr txBox="1">
                <a:spLocks noRot="1" noChangeAspect="1" noMove="1" noResize="1" noEditPoints="1" noAdjustHandles="1" noChangeArrowheads="1" noChangeShapeType="1" noTextEdit="1"/>
              </p:cNvSpPr>
              <p:nvPr/>
            </p:nvSpPr>
            <p:spPr>
              <a:xfrm>
                <a:off x="201509" y="2337727"/>
                <a:ext cx="9054889" cy="3808222"/>
              </a:xfrm>
              <a:prstGeom prst="rect">
                <a:avLst/>
              </a:prstGeom>
              <a:blipFill>
                <a:blip r:embed="rId4"/>
                <a:stretch>
                  <a:fillRect l="-1684" t="-1600" b="-1280"/>
                </a:stretch>
              </a:blipFill>
            </p:spPr>
            <p:txBody>
              <a:bodyPr/>
              <a:lstStyle/>
              <a:p>
                <a:r>
                  <a:rPr lang="en-US">
                    <a:noFill/>
                  </a:rPr>
                  <a:t> </a:t>
                </a:r>
              </a:p>
            </p:txBody>
          </p:sp>
        </mc:Fallback>
      </mc:AlternateContent>
      <p:sp>
        <p:nvSpPr>
          <p:cNvPr id="113" name="TextBox 112">
            <a:extLst>
              <a:ext uri="{FF2B5EF4-FFF2-40B4-BE49-F238E27FC236}">
                <a16:creationId xmlns:a16="http://schemas.microsoft.com/office/drawing/2014/main" id="{42FFBACE-762E-1A1D-24B0-A21B52460107}"/>
              </a:ext>
            </a:extLst>
          </p:cNvPr>
          <p:cNvSpPr txBox="1"/>
          <p:nvPr/>
        </p:nvSpPr>
        <p:spPr>
          <a:xfrm>
            <a:off x="196103" y="4427609"/>
            <a:ext cx="8628688" cy="1833271"/>
          </a:xfrm>
          <a:prstGeom prst="rect">
            <a:avLst/>
          </a:prstGeom>
          <a:noFill/>
          <a:ln w="38100" cmpd="sng"/>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 name="Arrow: Right 113">
            <a:extLst>
              <a:ext uri="{FF2B5EF4-FFF2-40B4-BE49-F238E27FC236}">
                <a16:creationId xmlns:a16="http://schemas.microsoft.com/office/drawing/2014/main" id="{21DF7418-D779-8569-62A9-825C03DAD9EB}"/>
              </a:ext>
            </a:extLst>
          </p:cNvPr>
          <p:cNvSpPr/>
          <p:nvPr/>
        </p:nvSpPr>
        <p:spPr>
          <a:xfrm>
            <a:off x="8833582" y="5184650"/>
            <a:ext cx="651524" cy="527392"/>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C9A81148-088A-275B-FA63-10B4079F9262}"/>
                  </a:ext>
                </a:extLst>
              </p:cNvPr>
              <p:cNvSpPr txBox="1"/>
              <p:nvPr/>
            </p:nvSpPr>
            <p:spPr>
              <a:xfrm>
                <a:off x="9493897" y="4336412"/>
                <a:ext cx="2744472" cy="2170949"/>
              </a:xfrm>
              <a:prstGeom prst="roundRect">
                <a:avLst/>
              </a:prstGeom>
              <a:solidFill>
                <a:schemeClr val="accent4"/>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XÁC SUẤT CỦA BIẾN </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CỐ </a:t>
                </a:r>
                <a14:m>
                  <m:oMath xmlns:m="http://schemas.openxmlformats.org/officeDocument/2006/math">
                    <m:r>
                      <a:rPr kumimoji="0" lang="vi-VN" sz="28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𝑨</m:t>
                    </m:r>
                  </m:oMath>
                </a14:m>
                <a:endParaRPr kumimoji="0" lang="en-SG" sz="2800" b="1" i="0" u="none" strike="noStrike" kern="1200" cap="none" spc="0" normalizeH="0" baseline="0" noProof="0" dirty="0">
                  <a:ln>
                    <a:noFill/>
                  </a:ln>
                  <a:solidFill>
                    <a:prstClr val="white"/>
                  </a:solidFill>
                  <a:effectLst/>
                  <a:uLnTx/>
                  <a:uFillTx/>
                  <a:latin typeface="Calibri Light"/>
                  <a:ea typeface="+mn-ea"/>
                  <a:cs typeface="+mn-cs"/>
                </a:endParaRPr>
              </a:p>
            </p:txBody>
          </p:sp>
        </mc:Choice>
        <mc:Fallback xmlns="">
          <p:sp>
            <p:nvSpPr>
              <p:cNvPr id="115" name="TextBox 114">
                <a:extLst>
                  <a:ext uri="{FF2B5EF4-FFF2-40B4-BE49-F238E27FC236}">
                    <a16:creationId xmlns:a16="http://schemas.microsoft.com/office/drawing/2014/main" id="{C9A81148-088A-275B-FA63-10B4079F9262}"/>
                  </a:ext>
                </a:extLst>
              </p:cNvPr>
              <p:cNvSpPr txBox="1">
                <a:spLocks noRot="1" noChangeAspect="1" noMove="1" noResize="1" noEditPoints="1" noAdjustHandles="1" noChangeArrowheads="1" noChangeShapeType="1" noTextEdit="1"/>
              </p:cNvSpPr>
              <p:nvPr/>
            </p:nvSpPr>
            <p:spPr>
              <a:xfrm>
                <a:off x="9493897" y="4336412"/>
                <a:ext cx="2744472" cy="2170949"/>
              </a:xfrm>
              <a:prstGeom prst="roundRect">
                <a:avLst/>
              </a:prstGeom>
              <a:blipFill>
                <a:blip r:embed="rId5"/>
                <a:stretch>
                  <a:fillRect b="-2247"/>
                </a:stretch>
              </a:blipFill>
            </p:spPr>
            <p:txBody>
              <a:bodyPr/>
              <a:lstStyle/>
              <a:p>
                <a:r>
                  <a:rPr lang="en-US">
                    <a:noFill/>
                  </a:rPr>
                  <a:t> </a:t>
                </a:r>
              </a:p>
            </p:txBody>
          </p:sp>
        </mc:Fallback>
      </mc:AlternateContent>
    </p:spTree>
    <p:extLst>
      <p:ext uri="{BB962C8B-B14F-4D97-AF65-F5344CB8AC3E}">
        <p14:creationId xmlns:p14="http://schemas.microsoft.com/office/powerpoint/2010/main" val="31434895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randombar(horizontal)">
                                      <p:cBhvr>
                                        <p:cTn id="7" dur="500"/>
                                        <p:tgtEl>
                                          <p:spTgt spid="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2">
                                            <p:txEl>
                                              <p:pRg st="1" end="1"/>
                                            </p:txEl>
                                          </p:spTgt>
                                        </p:tgtEl>
                                        <p:attrNameLst>
                                          <p:attrName>style.visibility</p:attrName>
                                        </p:attrNameLst>
                                      </p:cBhvr>
                                      <p:to>
                                        <p:strVal val="visible"/>
                                      </p:to>
                                    </p:set>
                                    <p:animEffect transition="in" filter="randombar(horizontal)">
                                      <p:cBhvr>
                                        <p:cTn id="12" dur="500"/>
                                        <p:tgtEl>
                                          <p:spTgt spid="1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2">
                                            <p:txEl>
                                              <p:pRg st="2" end="2"/>
                                            </p:txEl>
                                          </p:spTgt>
                                        </p:tgtEl>
                                        <p:attrNameLst>
                                          <p:attrName>style.visibility</p:attrName>
                                        </p:attrNameLst>
                                      </p:cBhvr>
                                      <p:to>
                                        <p:strVal val="visible"/>
                                      </p:to>
                                    </p:set>
                                    <p:animEffect transition="in" filter="randombar(horizontal)">
                                      <p:cBhvr>
                                        <p:cTn id="17" dur="500"/>
                                        <p:tgtEl>
                                          <p:spTgt spid="1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2">
                                            <p:txEl>
                                              <p:pRg st="3" end="3"/>
                                            </p:txEl>
                                          </p:spTgt>
                                        </p:tgtEl>
                                        <p:attrNameLst>
                                          <p:attrName>style.visibility</p:attrName>
                                        </p:attrNameLst>
                                      </p:cBhvr>
                                      <p:to>
                                        <p:strVal val="visible"/>
                                      </p:to>
                                    </p:set>
                                    <p:animEffect transition="in" filter="randombar(horizontal)">
                                      <p:cBhvr>
                                        <p:cTn id="22" dur="500"/>
                                        <p:tgtEl>
                                          <p:spTgt spid="1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2">
                                            <p:txEl>
                                              <p:pRg st="4" end="4"/>
                                            </p:txEl>
                                          </p:spTgt>
                                        </p:tgtEl>
                                        <p:attrNameLst>
                                          <p:attrName>style.visibility</p:attrName>
                                        </p:attrNameLst>
                                      </p:cBhvr>
                                      <p:to>
                                        <p:strVal val="visible"/>
                                      </p:to>
                                    </p:set>
                                    <p:animEffect transition="in" filter="randombar(horizontal)">
                                      <p:cBhvr>
                                        <p:cTn id="27" dur="500"/>
                                        <p:tgtEl>
                                          <p:spTgt spid="1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2">
                                            <p:txEl>
                                              <p:pRg st="5" end="5"/>
                                            </p:txEl>
                                          </p:spTgt>
                                        </p:tgtEl>
                                        <p:attrNameLst>
                                          <p:attrName>style.visibility</p:attrName>
                                        </p:attrNameLst>
                                      </p:cBhvr>
                                      <p:to>
                                        <p:strVal val="visible"/>
                                      </p:to>
                                    </p:set>
                                    <p:animEffect transition="in" filter="randombar(horizontal)">
                                      <p:cBhvr>
                                        <p:cTn id="32" dur="500"/>
                                        <p:tgtEl>
                                          <p:spTgt spid="1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wheel(1)">
                                      <p:cBhvr>
                                        <p:cTn id="37" dur="2000"/>
                                        <p:tgtEl>
                                          <p:spTgt spid="113"/>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14"/>
                                        </p:tgtEl>
                                        <p:attrNameLst>
                                          <p:attrName>style.visibility</p:attrName>
                                        </p:attrNameLst>
                                      </p:cBhvr>
                                      <p:to>
                                        <p:strVal val="visible"/>
                                      </p:to>
                                    </p:set>
                                    <p:animEffect transition="in" filter="wipe(left)">
                                      <p:cBhvr>
                                        <p:cTn id="41" dur="500"/>
                                        <p:tgtEl>
                                          <p:spTgt spid="114"/>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15"/>
                                        </p:tgtEl>
                                        <p:attrNameLst>
                                          <p:attrName>style.visibility</p:attrName>
                                        </p:attrNameLst>
                                      </p:cBhvr>
                                      <p:to>
                                        <p:strVal val="visible"/>
                                      </p:to>
                                    </p:set>
                                    <p:animEffect transition="in" filter="wipe(left)">
                                      <p:cBhvr>
                                        <p:cTn id="45"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uiExpand="1" build="p"/>
      <p:bldP spid="113" grpId="0" animBg="1"/>
      <p:bldP spid="114" grpId="0" animBg="1"/>
      <p:bldP spid="1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524001" y="-26161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1507" name="Rectangle 3"/>
          <p:cNvSpPr>
            <a:spLocks noChangeArrowheads="1"/>
          </p:cNvSpPr>
          <p:nvPr/>
        </p:nvSpPr>
        <p:spPr bwMode="auto">
          <a:xfrm>
            <a:off x="1524001" y="19559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44" name="TextBox 1"/>
          <p:cNvSpPr txBox="1">
            <a:spLocks noChangeArrowheads="1"/>
          </p:cNvSpPr>
          <p:nvPr/>
        </p:nvSpPr>
        <p:spPr bwMode="auto">
          <a:xfrm>
            <a:off x="291005" y="1434622"/>
            <a:ext cx="995267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000" b="0"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kumimoji="0" lang="en-US" altLang="en-US" sz="30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Định</a:t>
            </a:r>
            <a:r>
              <a:rPr kumimoji="0" lang="en-US" altLang="en-US" sz="30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nghĩa</a:t>
            </a:r>
            <a:r>
              <a:rPr kumimoji="0" lang="en-US" altLang="en-US" sz="3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liên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phép</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thử</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chỉ</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một</a:t>
            </a:r>
            <a:r>
              <a:rPr kumimoji="0" lang="en-US" altLang="en-US" sz="3000" b="0" i="1"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số</a:t>
            </a:r>
            <a:r>
              <a:rPr kumimoji="0" lang="en-US" altLang="en-US" sz="3000" b="0" i="1"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hữu</a:t>
            </a:r>
            <a:r>
              <a:rPr kumimoji="0" lang="en-US" altLang="en-US" sz="3000" b="0" i="1"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hạn</a:t>
            </a:r>
            <a:r>
              <a:rPr kumimoji="0" lang="en-US" altLang="en-US" sz="3000" b="0" i="1"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kết</a:t>
            </a:r>
            <a:r>
              <a:rPr kumimoji="0" lang="en-US" altLang="en-US" sz="3000" b="0" i="1"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quả</a:t>
            </a:r>
            <a:r>
              <a:rPr kumimoji="0" lang="en-US" altLang="en-US" sz="3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đồng</a:t>
            </a:r>
            <a:r>
              <a:rPr kumimoji="0" lang="en-US" altLang="en-US" sz="3000" b="0" i="1"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khả</a:t>
            </a:r>
            <a:r>
              <a:rPr kumimoji="0" lang="en-US" altLang="en-US" sz="3000" b="0" i="1"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năng</a:t>
            </a:r>
            <a:r>
              <a:rPr kumimoji="0" lang="en-US" altLang="en-US" sz="3000" b="0" i="1"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xuất</a:t>
            </a:r>
            <a:r>
              <a:rPr kumimoji="0" lang="en-US" altLang="en-US" sz="3000" b="0" i="1"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hiện</a:t>
            </a:r>
            <a:r>
              <a:rPr kumimoji="0" lang="en-US" altLang="en-US" sz="3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Ta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gọi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tỉ</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xác</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suất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hiệu</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509" name="TextBox 9"/>
          <p:cNvSpPr txBox="1">
            <a:spLocks noChangeArrowheads="1"/>
          </p:cNvSpPr>
          <p:nvPr/>
        </p:nvSpPr>
        <p:spPr bwMode="auto">
          <a:xfrm>
            <a:off x="291005" y="1001627"/>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II. XÁC SUẤT CỦA BIẾN CỐ</a:t>
            </a:r>
          </a:p>
        </p:txBody>
      </p:sp>
      <p:sp>
        <p:nvSpPr>
          <p:cNvPr id="21511" name="Rectangle 7"/>
          <p:cNvSpPr>
            <a:spLocks noChangeArrowheads="1"/>
          </p:cNvSpPr>
          <p:nvPr/>
        </p:nvSpPr>
        <p:spPr bwMode="auto">
          <a:xfrm>
            <a:off x="1524001" y="-26161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1512" name="Rectangle 8"/>
          <p:cNvSpPr>
            <a:spLocks noChangeArrowheads="1"/>
          </p:cNvSpPr>
          <p:nvPr/>
        </p:nvSpPr>
        <p:spPr bwMode="auto">
          <a:xfrm>
            <a:off x="1524001" y="19559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1513" name="Rectangle 10"/>
          <p:cNvSpPr>
            <a:spLocks noChangeArrowheads="1"/>
          </p:cNvSpPr>
          <p:nvPr/>
        </p:nvSpPr>
        <p:spPr bwMode="auto">
          <a:xfrm>
            <a:off x="1524001" y="-26161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1033" name="Object 9"/>
          <p:cNvGraphicFramePr>
            <a:graphicFrameLocks noChangeAspect="1"/>
          </p:cNvGraphicFramePr>
          <p:nvPr>
            <p:extLst>
              <p:ext uri="{D42A27DB-BD31-4B8C-83A1-F6EECF244321}">
                <p14:modId xmlns:p14="http://schemas.microsoft.com/office/powerpoint/2010/main" val="264114348"/>
              </p:ext>
            </p:extLst>
          </p:nvPr>
        </p:nvGraphicFramePr>
        <p:xfrm>
          <a:off x="4030943" y="3048059"/>
          <a:ext cx="2911475" cy="1325562"/>
        </p:xfrm>
        <a:graphic>
          <a:graphicData uri="http://schemas.openxmlformats.org/presentationml/2006/ole">
            <mc:AlternateContent xmlns:mc="http://schemas.openxmlformats.org/markup-compatibility/2006">
              <mc:Choice xmlns:v="urn:schemas-microsoft-com:vml" Requires="v">
                <p:oleObj spid="_x0000_s2050" name="Equation" r:id="rId4" imgW="901440" imgH="533160" progId="Equation.DSMT4">
                  <p:embed/>
                </p:oleObj>
              </mc:Choice>
              <mc:Fallback>
                <p:oleObj name="Equation" r:id="rId4" imgW="901440" imgH="533160" progId="Equation.DSMT4">
                  <p:embed/>
                  <p:pic>
                    <p:nvPicPr>
                      <p:cNvPr id="1033" name="Object 9"/>
                      <p:cNvPicPr>
                        <a:picLocks noChangeAspect="1" noChangeArrowheads="1"/>
                      </p:cNvPicPr>
                      <p:nvPr/>
                    </p:nvPicPr>
                    <p:blipFill>
                      <a:blip r:embed="rId5"/>
                      <a:srcRect/>
                      <a:stretch>
                        <a:fillRect/>
                      </a:stretch>
                    </p:blipFill>
                    <p:spPr bwMode="auto">
                      <a:xfrm>
                        <a:off x="4030943" y="3048059"/>
                        <a:ext cx="2911475" cy="1325562"/>
                      </a:xfrm>
                      <a:prstGeom prst="rect">
                        <a:avLst/>
                      </a:prstGeom>
                      <a:noFill/>
                      <a:ln w="9525">
                        <a:solidFill>
                          <a:schemeClr val="bg1"/>
                        </a:solidFill>
                        <a:miter lim="800000"/>
                        <a:headEnd/>
                        <a:tailEnd/>
                      </a:ln>
                    </p:spPr>
                  </p:pic>
                </p:oleObj>
              </mc:Fallback>
            </mc:AlternateContent>
          </a:graphicData>
        </a:graphic>
      </p:graphicFrame>
      <p:sp>
        <p:nvSpPr>
          <p:cNvPr id="21515" name="Rectangle 11"/>
          <p:cNvSpPr>
            <a:spLocks noChangeArrowheads="1"/>
          </p:cNvSpPr>
          <p:nvPr/>
        </p:nvSpPr>
        <p:spPr bwMode="auto">
          <a:xfrm>
            <a:off x="1524001" y="19559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868635429"/>
              </p:ext>
            </p:extLst>
          </p:nvPr>
        </p:nvGraphicFramePr>
        <p:xfrm>
          <a:off x="2223761" y="2360555"/>
          <a:ext cx="967526" cy="908069"/>
        </p:xfrm>
        <a:graphic>
          <a:graphicData uri="http://schemas.openxmlformats.org/presentationml/2006/ole">
            <mc:AlternateContent xmlns:mc="http://schemas.openxmlformats.org/markup-compatibility/2006">
              <mc:Choice xmlns:v="urn:schemas-microsoft-com:vml" Requires="v">
                <p:oleObj spid="_x0000_s2051" name="Equation" r:id="rId6" imgW="368280" imgH="419040" progId="Equation.DSMT4">
                  <p:embed/>
                </p:oleObj>
              </mc:Choice>
              <mc:Fallback>
                <p:oleObj name="Equation" r:id="rId6" imgW="368280" imgH="419040" progId="Equation.DSMT4">
                  <p:embed/>
                  <p:pic>
                    <p:nvPicPr>
                      <p:cNvPr id="3" name="Object 2"/>
                      <p:cNvPicPr>
                        <a:picLocks noChangeAspect="1" noChangeArrowheads="1"/>
                      </p:cNvPicPr>
                      <p:nvPr/>
                    </p:nvPicPr>
                    <p:blipFill>
                      <a:blip r:embed="rId7"/>
                      <a:srcRect/>
                      <a:stretch>
                        <a:fillRect/>
                      </a:stretch>
                    </p:blipFill>
                    <p:spPr bwMode="auto">
                      <a:xfrm>
                        <a:off x="2223761" y="2360555"/>
                        <a:ext cx="967526" cy="908069"/>
                      </a:xfrm>
                      <a:prstGeom prst="rect">
                        <a:avLst/>
                      </a:prstGeom>
                      <a:noFill/>
                      <a:ln>
                        <a:noFill/>
                      </a:ln>
                    </p:spPr>
                  </p:pic>
                </p:oleObj>
              </mc:Fallback>
            </mc:AlternateContent>
          </a:graphicData>
        </a:graphic>
      </p:graphicFrame>
      <p:sp>
        <p:nvSpPr>
          <p:cNvPr id="11" name="Rectangle 10"/>
          <p:cNvSpPr/>
          <p:nvPr/>
        </p:nvSpPr>
        <p:spPr>
          <a:xfrm>
            <a:off x="544830" y="3883406"/>
            <a:ext cx="1798319" cy="526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GB" alt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GB" alt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alt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6" name="Group 25"/>
          <p:cNvGrpSpPr>
            <a:grpSpLocks/>
          </p:cNvGrpSpPr>
          <p:nvPr/>
        </p:nvGrpSpPr>
        <p:grpSpPr bwMode="auto">
          <a:xfrm>
            <a:off x="514350" y="5321066"/>
            <a:ext cx="10995037" cy="523220"/>
            <a:chOff x="88074" y="5688439"/>
            <a:chExt cx="10950258" cy="522684"/>
          </a:xfrm>
        </p:grpSpPr>
        <p:sp>
          <p:nvSpPr>
            <p:cNvPr id="21520" name="Rectangle 26"/>
            <p:cNvSpPr>
              <a:spLocks noChangeArrowheads="1"/>
            </p:cNvSpPr>
            <p:nvPr/>
          </p:nvSpPr>
          <p:spPr bwMode="auto">
            <a:xfrm>
              <a:off x="836219" y="5688439"/>
              <a:ext cx="10202113"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xảy</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phép</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thử</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tử</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mẫu</a:t>
              </a:r>
              <a:r>
                <a:rPr kumimoji="0" lang="en-US"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21521" name="Object 5"/>
            <p:cNvGraphicFramePr>
              <a:graphicFrameLocks noChangeAspect="1"/>
            </p:cNvGraphicFramePr>
            <p:nvPr>
              <p:extLst>
                <p:ext uri="{D42A27DB-BD31-4B8C-83A1-F6EECF244321}">
                  <p14:modId xmlns:p14="http://schemas.microsoft.com/office/powerpoint/2010/main" val="2281841638"/>
                </p:ext>
              </p:extLst>
            </p:nvPr>
          </p:nvGraphicFramePr>
          <p:xfrm>
            <a:off x="88074" y="5745764"/>
            <a:ext cx="814233" cy="428186"/>
          </p:xfrm>
          <a:graphic>
            <a:graphicData uri="http://schemas.openxmlformats.org/presentationml/2006/ole">
              <mc:AlternateContent xmlns:mc="http://schemas.openxmlformats.org/markup-compatibility/2006">
                <mc:Choice xmlns:v="urn:schemas-microsoft-com:vml" Requires="v">
                  <p:oleObj spid="_x0000_s2052" name="Equation" r:id="rId8" imgW="520560" imgH="228600" progId="Equation.DSMT4">
                    <p:embed/>
                  </p:oleObj>
                </mc:Choice>
                <mc:Fallback>
                  <p:oleObj name="Equation" r:id="rId8" imgW="520560" imgH="228600" progId="Equation.DSMT4">
                    <p:embed/>
                    <p:pic>
                      <p:nvPicPr>
                        <p:cNvPr id="21521" name="Object 5"/>
                        <p:cNvPicPr>
                          <a:picLocks noChangeAspect="1" noChangeArrowheads="1"/>
                        </p:cNvPicPr>
                        <p:nvPr/>
                      </p:nvPicPr>
                      <p:blipFill>
                        <a:blip r:embed="rId9"/>
                        <a:srcRect/>
                        <a:stretch>
                          <a:fillRect/>
                        </a:stretch>
                      </p:blipFill>
                      <p:spPr bwMode="auto">
                        <a:xfrm>
                          <a:off x="88074" y="5745764"/>
                          <a:ext cx="814233" cy="42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 name="Cloud Callout 5">
            <a:hlinkClick r:id="" action="ppaction://noaction"/>
          </p:cNvPr>
          <p:cNvSpPr/>
          <p:nvPr/>
        </p:nvSpPr>
        <p:spPr>
          <a:xfrm>
            <a:off x="7782075" y="2652027"/>
            <a:ext cx="4637103" cy="2097808"/>
          </a:xfrm>
          <a:prstGeom prst="cloudCallout">
            <a:avLst>
              <a:gd name="adj1" fmla="val 33889"/>
              <a:gd name="adj2" fmla="val 93066"/>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Muốn</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xác</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suất</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biến</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cố</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cần</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xác</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yếu</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tố</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GB"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7"/>
          <p:cNvGrpSpPr>
            <a:grpSpLocks/>
          </p:cNvGrpSpPr>
          <p:nvPr/>
        </p:nvGrpSpPr>
        <p:grpSpPr bwMode="auto">
          <a:xfrm>
            <a:off x="501442" y="4515029"/>
            <a:ext cx="11690558" cy="537032"/>
            <a:chOff x="563103" y="3567553"/>
            <a:chExt cx="9705435" cy="537033"/>
          </a:xfrm>
        </p:grpSpPr>
        <p:sp>
          <p:nvSpPr>
            <p:cNvPr id="4" name="TextBox 23"/>
            <p:cNvSpPr txBox="1">
              <a:spLocks noChangeArrowheads="1"/>
            </p:cNvSpPr>
            <p:nvPr/>
          </p:nvSpPr>
          <p:spPr bwMode="auto">
            <a:xfrm>
              <a:off x="948324" y="3567553"/>
              <a:ext cx="9320214" cy="52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tử</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hay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cũng</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thuận</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lợi</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a:t>
              </a:r>
            </a:p>
          </p:txBody>
        </p:sp>
        <p:graphicFrame>
          <p:nvGraphicFramePr>
            <p:cNvPr id="21525" name="Object 5"/>
            <p:cNvGraphicFramePr>
              <a:graphicFrameLocks noChangeAspect="1"/>
            </p:cNvGraphicFramePr>
            <p:nvPr>
              <p:extLst>
                <p:ext uri="{D42A27DB-BD31-4B8C-83A1-F6EECF244321}">
                  <p14:modId xmlns:p14="http://schemas.microsoft.com/office/powerpoint/2010/main" val="3780944017"/>
                </p:ext>
              </p:extLst>
            </p:nvPr>
          </p:nvGraphicFramePr>
          <p:xfrm>
            <a:off x="563103" y="3674373"/>
            <a:ext cx="797349" cy="430213"/>
          </p:xfrm>
          <a:graphic>
            <a:graphicData uri="http://schemas.openxmlformats.org/presentationml/2006/ole">
              <mc:AlternateContent xmlns:mc="http://schemas.openxmlformats.org/markup-compatibility/2006">
                <mc:Choice xmlns:v="urn:schemas-microsoft-com:vml" Requires="v">
                  <p:oleObj spid="_x0000_s2053" name="Equation" r:id="rId10" imgW="507960" imgH="228600" progId="Equation.DSMT4">
                    <p:embed/>
                  </p:oleObj>
                </mc:Choice>
                <mc:Fallback>
                  <p:oleObj name="Equation" r:id="rId10" imgW="507960" imgH="228600" progId="Equation.DSMT4">
                    <p:embed/>
                    <p:pic>
                      <p:nvPicPr>
                        <p:cNvPr id="21525" name="Object 5"/>
                        <p:cNvPicPr>
                          <a:picLocks noChangeAspect="1" noChangeArrowheads="1"/>
                        </p:cNvPicPr>
                        <p:nvPr/>
                      </p:nvPicPr>
                      <p:blipFill>
                        <a:blip r:embed="rId11"/>
                        <a:srcRect/>
                        <a:stretch>
                          <a:fillRect/>
                        </a:stretch>
                      </p:blipFill>
                      <p:spPr bwMode="auto">
                        <a:xfrm>
                          <a:off x="563103" y="3674373"/>
                          <a:ext cx="797349"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7" name="Right Arrow 6"/>
          <p:cNvSpPr/>
          <p:nvPr/>
        </p:nvSpPr>
        <p:spPr>
          <a:xfrm>
            <a:off x="0" y="5378214"/>
            <a:ext cx="457200" cy="309563"/>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Cloud Callout 23"/>
          <p:cNvSpPr/>
          <p:nvPr/>
        </p:nvSpPr>
        <p:spPr>
          <a:xfrm>
            <a:off x="7782074" y="2699662"/>
            <a:ext cx="4637103" cy="2050173"/>
          </a:xfrm>
          <a:prstGeom prst="cloudCallout">
            <a:avLst>
              <a:gd name="adj1" fmla="val 33921"/>
              <a:gd name="adj2" fmla="val 917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Khi</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nào</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không</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tính</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được</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xác</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suất</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theo</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công</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thức</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GB" alt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trên</a:t>
            </a:r>
            <a:r>
              <a:rPr kumimoji="0" lang="en-GB"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endParaRPr kumimoji="0" lang="en-US" alt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10" name="Up Arrow 9"/>
          <p:cNvSpPr>
            <a:spLocks noChangeArrowheads="1"/>
          </p:cNvSpPr>
          <p:nvPr/>
        </p:nvSpPr>
        <p:spPr bwMode="auto">
          <a:xfrm rot="16025013">
            <a:off x="11217276" y="1519753"/>
            <a:ext cx="473075" cy="428625"/>
          </a:xfrm>
          <a:prstGeom prst="upArrow">
            <a:avLst>
              <a:gd name="adj1" fmla="val 50000"/>
              <a:gd name="adj2" fmla="val 50000"/>
            </a:avLst>
          </a:prstGeom>
          <a:solidFill>
            <a:srgbClr val="00B0F0"/>
          </a:solidFill>
          <a:ln w="15875" algn="ctr">
            <a:solidFill>
              <a:srgbClr val="41719C"/>
            </a:solidFill>
            <a:miter lim="800000"/>
            <a:headEnd/>
            <a:tailEnd/>
          </a:ln>
        </p:spPr>
        <p:txBody>
          <a:bodyPr vert="eaVert"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E096404B-6F3D-3CAE-AF95-0B27DB3ECCBF}"/>
              </a:ext>
            </a:extLst>
          </p:cNvPr>
          <p:cNvSpPr txBox="1">
            <a:spLocks/>
          </p:cNvSpPr>
          <p:nvPr/>
        </p:nvSpPr>
        <p:spPr>
          <a:xfrm>
            <a:off x="0" y="83858"/>
            <a:ext cx="12036694" cy="113039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1200"/>
              </a:spcBef>
              <a:spcAft>
                <a:spcPts val="1800"/>
              </a:spcAft>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4: PHÉP THỬ NGẪU NHIÊN VÀ KHÔNG GIAN MẪU.</a:t>
            </a:r>
            <a:r>
              <a:rPr lang="vi-VN" sz="2800" b="1" dirty="0">
                <a:solidFill>
                  <a:srgbClr val="FFFF00"/>
                </a:solidFill>
                <a:latin typeface="Times New Roman" panose="02020603050405020304" pitchFamily="18" charset="0"/>
                <a:cs typeface="Times New Roman" panose="02020603050405020304" pitchFamily="18" charset="0"/>
              </a:rPr>
              <a:t/>
            </a:r>
            <a:br>
              <a:rPr lang="vi-VN"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XÁC SUẤT CỦA BIẾN CỐ</a:t>
            </a:r>
            <a:r>
              <a:rPr lang="vi-VN"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a:t>
            </a:r>
            <a:r>
              <a:rPr lang="en-US" sz="2800" b="1" dirty="0" err="1">
                <a:solidFill>
                  <a:srgbClr val="FFFF00"/>
                </a:solidFill>
                <a:latin typeface="Times New Roman" panose="02020603050405020304" pitchFamily="18" charset="0"/>
                <a:cs typeface="Times New Roman" panose="02020603050405020304" pitchFamily="18" charset="0"/>
              </a:rPr>
              <a:t>Tiết</a:t>
            </a:r>
            <a:r>
              <a:rPr lang="en-US" sz="2800" b="1" dirty="0">
                <a:solidFill>
                  <a:srgbClr val="FFFF00"/>
                </a:solidFill>
                <a:latin typeface="Times New Roman" panose="02020603050405020304" pitchFamily="18" charset="0"/>
                <a:cs typeface="Times New Roman" panose="02020603050405020304" pitchFamily="18" charset="0"/>
              </a:rPr>
              <a:t> </a:t>
            </a:r>
            <a:r>
              <a:rPr lang="vi-VN" sz="2800" b="1" dirty="0">
                <a:solidFill>
                  <a:srgbClr val="FFFF00"/>
                </a:solidFill>
                <a:latin typeface="Times New Roman" panose="02020603050405020304" pitchFamily="18" charset="0"/>
                <a:cs typeface="Times New Roman" panose="02020603050405020304" pitchFamily="18" charset="0"/>
              </a:rPr>
              <a:t>2</a:t>
            </a:r>
            <a:r>
              <a:rPr lang="en-US" sz="2800" b="1" dirty="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endParaRPr>
          </a:p>
        </p:txBody>
      </p:sp>
    </p:spTree>
    <p:extLst>
      <p:ext uri="{BB962C8B-B14F-4D97-AF65-F5344CB8AC3E}">
        <p14:creationId xmlns:p14="http://schemas.microsoft.com/office/powerpoint/2010/main" val="276734417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linds(horizontal)">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544"/>
                                        </p:tgtEl>
                                        <p:attrNameLst>
                                          <p:attrName>style.visibility</p:attrName>
                                        </p:attrNameLst>
                                      </p:cBhvr>
                                      <p:to>
                                        <p:strVal val="visible"/>
                                      </p:to>
                                    </p:set>
                                    <p:anim calcmode="lin" valueType="num">
                                      <p:cBhvr additive="base">
                                        <p:cTn id="16" dur="500" fill="hold"/>
                                        <p:tgtEl>
                                          <p:spTgt spid="22544"/>
                                        </p:tgtEl>
                                        <p:attrNameLst>
                                          <p:attrName>ppt_x</p:attrName>
                                        </p:attrNameLst>
                                      </p:cBhvr>
                                      <p:tavLst>
                                        <p:tav tm="0">
                                          <p:val>
                                            <p:strVal val="#ppt_x"/>
                                          </p:val>
                                        </p:tav>
                                        <p:tav tm="100000">
                                          <p:val>
                                            <p:strVal val="#ppt_x"/>
                                          </p:val>
                                        </p:tav>
                                      </p:tavLst>
                                    </p:anim>
                                    <p:anim calcmode="lin" valueType="num">
                                      <p:cBhvr additive="base">
                                        <p:cTn id="17" dur="500" fill="hold"/>
                                        <p:tgtEl>
                                          <p:spTgt spid="2254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033"/>
                                        </p:tgtEl>
                                        <p:attrNameLst>
                                          <p:attrName>style.visibility</p:attrName>
                                        </p:attrNameLst>
                                      </p:cBhvr>
                                      <p:to>
                                        <p:strVal val="visible"/>
                                      </p:to>
                                    </p:set>
                                    <p:animEffect transition="in" filter="wipe(down)">
                                      <p:cBhvr>
                                        <p:cTn id="22" dur="500"/>
                                        <p:tgtEl>
                                          <p:spTgt spid="10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0-#ppt_w/2"/>
                                          </p:val>
                                        </p:tav>
                                        <p:tav tm="100000">
                                          <p:val>
                                            <p:strVal val="#ppt_x"/>
                                          </p:val>
                                        </p:tav>
                                      </p:tavLst>
                                    </p:anim>
                                    <p:anim calcmode="lin" valueType="num">
                                      <p:cBhvr additive="base">
                                        <p:cTn id="4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path" presetSubtype="0" accel="50000" decel="50000" fill="hold" grpId="1" nodeType="clickEffect">
                                  <p:stCondLst>
                                    <p:cond delay="0"/>
                                  </p:stCondLst>
                                  <p:childTnLst>
                                    <p:animMotion origin="layout" path="M -2.22222E-6 -3.7037E-6 L -0.00139 -0.10023 " pathEditMode="relative" rAng="0" ptsTypes="AA">
                                      <p:cBhvr>
                                        <p:cTn id="55" dur="1000" fill="hold"/>
                                        <p:tgtEl>
                                          <p:spTgt spid="7"/>
                                        </p:tgtEl>
                                        <p:attrNameLst>
                                          <p:attrName>ppt_x</p:attrName>
                                          <p:attrName>ppt_y</p:attrName>
                                        </p:attrNameLst>
                                      </p:cBhvr>
                                      <p:rCtr x="-69" y="-5023"/>
                                    </p:animMotion>
                                  </p:childTnLst>
                                </p:cTn>
                              </p:par>
                            </p:childTnLst>
                          </p:cTn>
                        </p:par>
                      </p:childTnLst>
                    </p:cTn>
                  </p:par>
                  <p:par>
                    <p:cTn id="56" fill="hold" nodeType="clickPar">
                      <p:stCondLst>
                        <p:cond delay="indefinite"/>
                      </p:stCondLst>
                      <p:childTnLst>
                        <p:par>
                          <p:cTn id="57" fill="hold" nodeType="withGroup">
                            <p:stCondLst>
                              <p:cond delay="0"/>
                            </p:stCondLst>
                            <p:childTnLst>
                              <p:par>
                                <p:cTn id="58" presetID="0" presetClass="path" presetSubtype="0" accel="50000" decel="50000" fill="hold" nodeType="clickEffect">
                                  <p:stCondLst>
                                    <p:cond delay="0"/>
                                  </p:stCondLst>
                                  <p:childTnLst>
                                    <p:animMotion origin="layout" path="M 0.03685 -0.0544 L 0.25716 -0.27268 " pathEditMode="relative" rAng="0" ptsTypes="AA">
                                      <p:cBhvr>
                                        <p:cTn id="59" dur="2000" fill="hold"/>
                                        <p:tgtEl>
                                          <p:spTgt spid="7"/>
                                        </p:tgtEl>
                                        <p:attrNameLst>
                                          <p:attrName>ppt_x</p:attrName>
                                          <p:attrName>ppt_y</p:attrName>
                                        </p:attrNameLst>
                                      </p:cBhvr>
                                      <p:rCtr x="11016" y="-10926"/>
                                    </p:animMotion>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xit" presetSubtype="0" fill="hold" grpId="2" nodeType="click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xit" presetSubtype="4" fill="hold" grpId="1" nodeType="clickEffect">
                                  <p:stCondLst>
                                    <p:cond delay="0"/>
                                  </p:stCondLst>
                                  <p:childTnLst>
                                    <p:anim calcmode="lin" valueType="num">
                                      <p:cBhvr additive="base">
                                        <p:cTn id="67" dur="500"/>
                                        <p:tgtEl>
                                          <p:spTgt spid="6"/>
                                        </p:tgtEl>
                                        <p:attrNameLst>
                                          <p:attrName>ppt_x</p:attrName>
                                        </p:attrNameLst>
                                      </p:cBhvr>
                                      <p:tavLst>
                                        <p:tav tm="0">
                                          <p:val>
                                            <p:strVal val="ppt_x"/>
                                          </p:val>
                                        </p:tav>
                                        <p:tav tm="100000">
                                          <p:val>
                                            <p:strVal val="ppt_x"/>
                                          </p:val>
                                        </p:tav>
                                      </p:tavLst>
                                    </p:anim>
                                    <p:anim calcmode="lin" valueType="num">
                                      <p:cBhvr additive="base">
                                        <p:cTn id="68" dur="500"/>
                                        <p:tgtEl>
                                          <p:spTgt spid="6"/>
                                        </p:tgtEl>
                                        <p:attrNameLst>
                                          <p:attrName>ppt_y</p:attrName>
                                        </p:attrNameLst>
                                      </p:cBhvr>
                                      <p:tavLst>
                                        <p:tav tm="0">
                                          <p:val>
                                            <p:strVal val="ppt_y"/>
                                          </p:val>
                                        </p:tav>
                                        <p:tav tm="100000">
                                          <p:val>
                                            <p:strVal val="1+ppt_h/2"/>
                                          </p:val>
                                        </p:tav>
                                      </p:tavLst>
                                    </p:anim>
                                    <p:set>
                                      <p:cBhvr>
                                        <p:cTn id="69" dur="1" fill="hold">
                                          <p:stCondLst>
                                            <p:cond delay="499"/>
                                          </p:stCondLst>
                                        </p:cTn>
                                        <p:tgtEl>
                                          <p:spTgt spid="6"/>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1+#ppt_w/2"/>
                                          </p:val>
                                        </p:tav>
                                        <p:tav tm="100000">
                                          <p:val>
                                            <p:strVal val="#ppt_x"/>
                                          </p:val>
                                        </p:tav>
                                      </p:tavLst>
                                    </p:anim>
                                    <p:anim calcmode="lin" valueType="num">
                                      <p:cBhvr additive="base">
                                        <p:cTn id="7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 calcmode="lin" valueType="num">
                                      <p:cBhvr additive="base">
                                        <p:cTn id="80" dur="500" fill="hold"/>
                                        <p:tgtEl>
                                          <p:spTgt spid="10"/>
                                        </p:tgtEl>
                                        <p:attrNameLst>
                                          <p:attrName>ppt_x</p:attrName>
                                        </p:attrNameLst>
                                      </p:cBhvr>
                                      <p:tavLst>
                                        <p:tav tm="0">
                                          <p:val>
                                            <p:strVal val="#ppt_x"/>
                                          </p:val>
                                        </p:tav>
                                        <p:tav tm="100000">
                                          <p:val>
                                            <p:strVal val="#ppt_x"/>
                                          </p:val>
                                        </p:tav>
                                      </p:tavLst>
                                    </p:anim>
                                    <p:anim calcmode="lin" valueType="num">
                                      <p:cBhvr additive="base">
                                        <p:cTn id="8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p:bldP spid="21509" grpId="0"/>
      <p:bldP spid="11" grpId="0"/>
      <p:bldP spid="6" grpId="0" animBg="1"/>
      <p:bldP spid="6" grpId="1" animBg="1"/>
      <p:bldP spid="7" grpId="0" animBg="1"/>
      <p:bldP spid="7" grpId="1" animBg="1"/>
      <p:bldP spid="7" grpId="2" animBg="1"/>
      <p:bldP spid="24" grpId="0"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6D6334-C012-938B-0EA3-442C65563F97}"/>
              </a:ext>
            </a:extLst>
          </p:cNvPr>
          <p:cNvSpPr>
            <a:spLocks noGrp="1"/>
          </p:cNvSpPr>
          <p:nvPr>
            <p:ph type="title"/>
          </p:nvPr>
        </p:nvSpPr>
        <p:spPr>
          <a:xfrm>
            <a:off x="77653" y="178903"/>
            <a:ext cx="12036694" cy="904964"/>
          </a:xfrm>
        </p:spPr>
        <p:txBody>
          <a:bodyPr>
            <a:noAutofit/>
          </a:bodyPr>
          <a:lstStyle/>
          <a:p>
            <a:pPr algn="ctr">
              <a:lnSpc>
                <a:spcPct val="100000"/>
              </a:lnSpc>
              <a:spcBef>
                <a:spcPts val="1200"/>
              </a:spcBef>
              <a:spcAft>
                <a:spcPts val="1800"/>
              </a:spcAft>
            </a:pPr>
            <a:r>
              <a:rPr lang="en-US" sz="3200" b="1" dirty="0" err="1">
                <a:solidFill>
                  <a:srgbClr val="FFFF00"/>
                </a:solidFill>
                <a:effectLst/>
                <a:latin typeface="Times New Roman" panose="02020603050405020304" pitchFamily="18" charset="0"/>
                <a:cs typeface="Times New Roman" panose="02020603050405020304" pitchFamily="18" charset="0"/>
              </a:rPr>
              <a:t>Bài</a:t>
            </a:r>
            <a:r>
              <a:rPr lang="en-US" sz="3200" b="1" dirty="0">
                <a:solidFill>
                  <a:srgbClr val="FFFF00"/>
                </a:solidFill>
                <a:effectLst/>
                <a:latin typeface="Times New Roman" panose="02020603050405020304" pitchFamily="18" charset="0"/>
                <a:cs typeface="Times New Roman" panose="02020603050405020304" pitchFamily="18" charset="0"/>
              </a:rPr>
              <a:t> 4: PHÉP THỬ NGẪU NHIÊN VÀ KHÔNG GIAN MẪU.</a:t>
            </a:r>
            <a:r>
              <a:rPr lang="vi-VN" sz="3200" b="1" dirty="0">
                <a:solidFill>
                  <a:srgbClr val="FFFF00"/>
                </a:solidFill>
                <a:effectLst/>
                <a:latin typeface="Times New Roman" panose="02020603050405020304" pitchFamily="18" charset="0"/>
                <a:cs typeface="Times New Roman" panose="02020603050405020304" pitchFamily="18" charset="0"/>
              </a:rPr>
              <a:t/>
            </a:r>
            <a:br>
              <a:rPr lang="vi-VN" sz="3200" b="1" dirty="0">
                <a:solidFill>
                  <a:srgbClr val="FFFF00"/>
                </a:solidFill>
                <a:effectLst/>
                <a:latin typeface="Times New Roman" panose="02020603050405020304" pitchFamily="18" charset="0"/>
                <a:cs typeface="Times New Roman" panose="02020603050405020304" pitchFamily="18" charset="0"/>
              </a:rPr>
            </a:br>
            <a:r>
              <a:rPr lang="en-US" sz="3200" b="1" dirty="0">
                <a:solidFill>
                  <a:srgbClr val="FFFF00"/>
                </a:solidFill>
                <a:effectLst/>
                <a:latin typeface="Times New Roman" panose="02020603050405020304" pitchFamily="18" charset="0"/>
                <a:cs typeface="Times New Roman" panose="02020603050405020304" pitchFamily="18" charset="0"/>
              </a:rPr>
              <a:t>XÁC SUẤT CỦA BIẾN CỐ</a:t>
            </a:r>
            <a:r>
              <a:rPr lang="vi-VN" sz="3200" b="1" dirty="0">
                <a:solidFill>
                  <a:srgbClr val="FFFF00"/>
                </a:solidFill>
                <a:effectLst/>
                <a:latin typeface="Times New Roman" panose="02020603050405020304" pitchFamily="18" charset="0"/>
                <a:cs typeface="Times New Roman" panose="02020603050405020304" pitchFamily="18" charset="0"/>
              </a:rPr>
              <a:t> </a:t>
            </a:r>
            <a:r>
              <a:rPr lang="en-US" sz="3200" b="1" dirty="0">
                <a:solidFill>
                  <a:srgbClr val="FFFF00"/>
                </a:solidFill>
                <a:effectLst/>
                <a:latin typeface="Times New Roman" panose="02020603050405020304" pitchFamily="18" charset="0"/>
                <a:cs typeface="Times New Roman" panose="02020603050405020304" pitchFamily="18" charset="0"/>
              </a:rPr>
              <a:t>(</a:t>
            </a:r>
            <a:r>
              <a:rPr lang="en-US" sz="3200" b="1" dirty="0" err="1">
                <a:solidFill>
                  <a:srgbClr val="FFFF00"/>
                </a:solidFill>
                <a:effectLst/>
                <a:latin typeface="Times New Roman" panose="02020603050405020304" pitchFamily="18" charset="0"/>
                <a:cs typeface="Times New Roman" panose="02020603050405020304" pitchFamily="18" charset="0"/>
              </a:rPr>
              <a:t>Tiết</a:t>
            </a:r>
            <a:r>
              <a:rPr lang="en-US" sz="3200" b="1" dirty="0">
                <a:solidFill>
                  <a:srgbClr val="FFFF00"/>
                </a:solidFill>
                <a:effectLst/>
                <a:latin typeface="Times New Roman" panose="02020603050405020304" pitchFamily="18" charset="0"/>
                <a:cs typeface="Times New Roman" panose="02020603050405020304" pitchFamily="18" charset="0"/>
              </a:rPr>
              <a:t> </a:t>
            </a:r>
            <a:r>
              <a:rPr lang="vi-VN" sz="3200" b="1" dirty="0">
                <a:solidFill>
                  <a:srgbClr val="FFFF00"/>
                </a:solidFill>
                <a:effectLst/>
                <a:latin typeface="Times New Roman" panose="02020603050405020304" pitchFamily="18" charset="0"/>
                <a:cs typeface="Times New Roman" panose="02020603050405020304" pitchFamily="18" charset="0"/>
              </a:rPr>
              <a:t>2</a:t>
            </a:r>
            <a:r>
              <a:rPr lang="en-US" sz="3200" b="1" dirty="0">
                <a:solidFill>
                  <a:srgbClr val="FFFF00"/>
                </a:solidFill>
                <a:effectLst/>
                <a:latin typeface="Times New Roman" panose="02020603050405020304" pitchFamily="18" charset="0"/>
                <a:cs typeface="Times New Roman" panose="02020603050405020304" pitchFamily="18" charset="0"/>
              </a:rPr>
              <a:t>)</a:t>
            </a:r>
            <a:endParaRPr lang="en-US" sz="3200" dirty="0">
              <a:solidFill>
                <a:srgbClr val="FFFF00"/>
              </a:solidFill>
              <a:effectLst/>
            </a:endParaRP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03319BE-3DBB-E411-CF86-5F560A3DC2F8}"/>
              </a:ext>
            </a:extLst>
          </p:cNvPr>
          <p:cNvSpPr txBox="1">
            <a:spLocks/>
          </p:cNvSpPr>
          <p:nvPr/>
        </p:nvSpPr>
        <p:spPr>
          <a:xfrm>
            <a:off x="126233" y="1428581"/>
            <a:ext cx="6013869" cy="287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II. XÁC SUẤT CỦA BIẾN CỐ</a:t>
            </a:r>
            <a:endPar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p:txBody>
      </p:sp>
      <p:sp>
        <p:nvSpPr>
          <p:cNvPr id="9" name="TextBox 8">
            <a:extLst>
              <a:ext uri="{FF2B5EF4-FFF2-40B4-BE49-F238E27FC236}">
                <a16:creationId xmlns:a16="http://schemas.microsoft.com/office/drawing/2014/main" id="{5B5DD21C-AFAA-CBDF-FCB7-AA09DCA13362}"/>
              </a:ext>
            </a:extLst>
          </p:cNvPr>
          <p:cNvSpPr txBox="1"/>
          <p:nvPr/>
        </p:nvSpPr>
        <p:spPr>
          <a:xfrm>
            <a:off x="126233" y="1879352"/>
            <a:ext cx="11968236"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mn-cs"/>
              </a:rPr>
              <a:t>* Nhận xét: </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Để tính xác suất của biến cố A, ta có thể thực hiện các bước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Bước 1: Kiểm tra tính đồng khả năng đối với các kết quả có thể xảy ra của    phép thử.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Bước 2: Đếm số kết quả có thể xảy ra, tức là đếm số phần tử của không gian mẫu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Bước 3: Đếm số kết quả thuận lợi cho biến cố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Bước 4: Lập tỉ số giữa kết quả thuận lợi của biến cố A và tổng số kết quả có thể xảy ra.</a:t>
            </a:r>
          </a:p>
        </p:txBody>
      </p:sp>
      <p:sp>
        <p:nvSpPr>
          <p:cNvPr id="8" name="TextBox 7">
            <a:extLst>
              <a:ext uri="{FF2B5EF4-FFF2-40B4-BE49-F238E27FC236}">
                <a16:creationId xmlns:a16="http://schemas.microsoft.com/office/drawing/2014/main" id="{E38F4991-CB7F-5666-68FE-6E76C9B26BB0}"/>
              </a:ext>
            </a:extLst>
          </p:cNvPr>
          <p:cNvSpPr txBox="1"/>
          <p:nvPr/>
        </p:nvSpPr>
        <p:spPr>
          <a:xfrm>
            <a:off x="505942" y="4867795"/>
            <a:ext cx="11393219" cy="1532334"/>
          </a:xfrm>
          <a:prstGeom prst="roundRect">
            <a:avLst/>
          </a:prstGeom>
          <a:solidFill>
            <a:schemeClr val="accent4">
              <a:lumMod val="7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Chú</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ý:</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Cần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bước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vì</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tránh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hợp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nghiệm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đối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chất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thì</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năng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xuất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hợp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nhau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hay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gọi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năng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SG"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descr="A cartoon character with a black background&#10;&#10;Description automatically generated">
            <a:extLst>
              <a:ext uri="{FF2B5EF4-FFF2-40B4-BE49-F238E27FC236}">
                <a16:creationId xmlns:a16="http://schemas.microsoft.com/office/drawing/2014/main" id="{2BC2DE0F-FAD7-2135-5D75-E71EDE60A2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8320" y="5942259"/>
            <a:ext cx="1129414" cy="915741"/>
          </a:xfrm>
          <a:prstGeom prst="rect">
            <a:avLst/>
          </a:prstGeom>
        </p:spPr>
      </p:pic>
    </p:spTree>
    <p:extLst>
      <p:ext uri="{BB962C8B-B14F-4D97-AF65-F5344CB8AC3E}">
        <p14:creationId xmlns:p14="http://schemas.microsoft.com/office/powerpoint/2010/main" val="1357549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1" dur="500"/>
                                        <p:tgtEl>
                                          <p:spTgt spid="9">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5" dur="500"/>
                                        <p:tgtEl>
                                          <p:spTgt spid="9">
                                            <p:txEl>
                                              <p:pRg st="2" end="2"/>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9" dur="500"/>
                                        <p:tgtEl>
                                          <p:spTgt spid="9">
                                            <p:txEl>
                                              <p:pRg st="3" end="3"/>
                                            </p:txEl>
                                          </p:spTgt>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3" dur="500"/>
                                        <p:tgtEl>
                                          <p:spTgt spid="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1524001" y="-26161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604" name="Rectangle 3"/>
          <p:cNvSpPr>
            <a:spLocks noChangeArrowheads="1"/>
          </p:cNvSpPr>
          <p:nvPr/>
        </p:nvSpPr>
        <p:spPr bwMode="auto">
          <a:xfrm>
            <a:off x="1524001" y="19559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1" name="Rectangle 10"/>
          <p:cNvSpPr/>
          <p:nvPr/>
        </p:nvSpPr>
        <p:spPr>
          <a:xfrm>
            <a:off x="2" y="-3502"/>
            <a:ext cx="2876364" cy="1814548"/>
          </a:xfrm>
          <a:prstGeom prst="rect">
            <a:avLst/>
          </a:prstGeom>
          <a:solidFill>
            <a:srgbClr val="FF0000"/>
          </a:solidFill>
          <a:ln>
            <a:solidFill>
              <a:srgbClr val="00B0F0"/>
            </a:solidFill>
          </a:ln>
        </p:spPr>
        <p:style>
          <a:lnRef idx="1">
            <a:schemeClr val="dk1"/>
          </a:lnRef>
          <a:fillRef idx="3">
            <a:schemeClr val="dk1"/>
          </a:fillRef>
          <a:effectRef idx="2">
            <a:schemeClr val="dk1"/>
          </a:effectRef>
          <a:fontRef idx="minor">
            <a:schemeClr val="lt1"/>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06" name="TextBox 11"/>
          <p:cNvSpPr txBox="1">
            <a:spLocks noChangeArrowheads="1"/>
          </p:cNvSpPr>
          <p:nvPr/>
        </p:nvSpPr>
        <p:spPr bwMode="auto">
          <a:xfrm>
            <a:off x="-59395" y="2889"/>
            <a:ext cx="28763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XÁC SUẤT CỦA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BIẾN CỐ</a:t>
            </a:r>
          </a:p>
        </p:txBody>
      </p:sp>
      <p:graphicFrame>
        <p:nvGraphicFramePr>
          <p:cNvPr id="25607" name="Object 5"/>
          <p:cNvGraphicFramePr>
            <a:graphicFrameLocks noChangeAspect="1"/>
          </p:cNvGraphicFramePr>
          <p:nvPr>
            <p:extLst>
              <p:ext uri="{D42A27DB-BD31-4B8C-83A1-F6EECF244321}">
                <p14:modId xmlns:p14="http://schemas.microsoft.com/office/powerpoint/2010/main" val="462637897"/>
              </p:ext>
            </p:extLst>
          </p:nvPr>
        </p:nvGraphicFramePr>
        <p:xfrm>
          <a:off x="243826" y="508328"/>
          <a:ext cx="2362200" cy="1276350"/>
        </p:xfrm>
        <a:graphic>
          <a:graphicData uri="http://schemas.openxmlformats.org/presentationml/2006/ole">
            <mc:AlternateContent xmlns:mc="http://schemas.openxmlformats.org/markup-compatibility/2006">
              <mc:Choice xmlns:v="urn:schemas-microsoft-com:vml" Requires="v">
                <p:oleObj spid="_x0000_s3074" name="Equation" r:id="rId3" imgW="901440" imgH="533160" progId="Equation.DSMT4">
                  <p:embed/>
                </p:oleObj>
              </mc:Choice>
              <mc:Fallback>
                <p:oleObj name="Equation" r:id="rId3" imgW="901440" imgH="533160" progId="Equation.DSMT4">
                  <p:embed/>
                  <p:pic>
                    <p:nvPicPr>
                      <p:cNvPr id="25607" name="Object 5"/>
                      <p:cNvPicPr>
                        <a:picLocks noChangeAspect="1" noChangeArrowheads="1"/>
                      </p:cNvPicPr>
                      <p:nvPr/>
                    </p:nvPicPr>
                    <p:blipFill>
                      <a:blip r:embed="rId4"/>
                      <a:srcRect/>
                      <a:stretch>
                        <a:fillRect/>
                      </a:stretch>
                    </p:blipFill>
                    <p:spPr bwMode="auto">
                      <a:xfrm>
                        <a:off x="243826" y="508328"/>
                        <a:ext cx="2362200" cy="1276350"/>
                      </a:xfrm>
                      <a:prstGeom prst="rect">
                        <a:avLst/>
                      </a:prstGeom>
                      <a:noFill/>
                      <a:ln>
                        <a:noFill/>
                      </a:ln>
                    </p:spPr>
                  </p:pic>
                </p:oleObj>
              </mc:Fallback>
            </mc:AlternateContent>
          </a:graphicData>
        </a:graphic>
      </p:graphicFrame>
      <p:sp>
        <p:nvSpPr>
          <p:cNvPr id="9" name="TextBox 8"/>
          <p:cNvSpPr txBox="1">
            <a:spLocks noChangeArrowheads="1"/>
          </p:cNvSpPr>
          <p:nvPr/>
        </p:nvSpPr>
        <p:spPr bwMode="auto">
          <a:xfrm>
            <a:off x="2876366" y="217503"/>
            <a:ext cx="936881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r>
              <a:rPr kumimoji="0" lang="en-US" altLang="en-US" sz="3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ví</a:t>
            </a:r>
            <a:r>
              <a:rPr kumimoji="0" lang="en-US" altLang="en-US" sz="3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dụ</a:t>
            </a:r>
            <a:r>
              <a:rPr kumimoji="0" lang="en-US" altLang="en-US" sz="3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Ví</a:t>
            </a:r>
            <a:r>
              <a:rPr kumimoji="0" lang="en-US" altLang="en-US" sz="3000" b="0"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dụ</a:t>
            </a:r>
            <a:r>
              <a:rPr kumimoji="0" lang="en-US" altLang="en-US" sz="3000" b="0"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2: </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nam</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Hùng</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Dũng</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và</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nữ</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Dung,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Nguyệt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tham</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gia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đội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văn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nghệ</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của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lớp</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9A.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Cô</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giáo</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phụ</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trách</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đội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chọn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ngẫu</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nhiên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để</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hát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song ca.</a:t>
            </a:r>
          </a:p>
          <a:p>
            <a:pPr marL="457200" marR="0" lvl="0" indent="-457200" algn="just" defTabSz="914400" rtl="0" eaLnBrk="1" fontAlgn="auto" latinLnBrk="0" hangingPunct="1">
              <a:lnSpc>
                <a:spcPct val="100000"/>
              </a:lnSpc>
              <a:spcBef>
                <a:spcPct val="0"/>
              </a:spcBef>
              <a:spcAft>
                <a:spcPts val="0"/>
              </a:spcAft>
              <a:buClrTx/>
              <a:buSzTx/>
              <a:buFontTx/>
              <a:buAutoNum type="alphaLcParenR"/>
              <a:tabLst/>
              <a:defRPr/>
            </a:pP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Liệt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kê</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các</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cách</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chọn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ngẫu</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nhiên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để</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hát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lang="en-US" altLang="en-US" sz="3000" dirty="0">
                <a:solidFill>
                  <a:prstClr val="white"/>
                </a:solidFill>
                <a:latin typeface="Times New Roman" panose="02020603050405020304" pitchFamily="18" charset="0"/>
                <a:ea typeface="SimSun-ExtB" panose="02010609060101010101" pitchFamily="49" charset="-122"/>
                <a:cs typeface="Times New Roman" panose="02020603050405020304" pitchFamily="18" charset="0"/>
              </a:rPr>
              <a:t>s</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ong</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ca.</a:t>
            </a:r>
          </a:p>
          <a:p>
            <a:pPr marL="457200" marR="0" lvl="0" indent="-457200" algn="just" defTabSz="914400" rtl="0" eaLnBrk="1" fontAlgn="auto" latinLnBrk="0" hangingPunct="1">
              <a:lnSpc>
                <a:spcPct val="100000"/>
              </a:lnSpc>
              <a:spcBef>
                <a:spcPct val="0"/>
              </a:spcBef>
              <a:spcAft>
                <a:spcPts val="0"/>
              </a:spcAft>
              <a:buClrTx/>
              <a:buSzTx/>
              <a:buFontTx/>
              <a:buAutoNum type="alphaLcParenR"/>
              <a:tabLst/>
              <a:defRPr/>
            </a:pP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Tính</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xác</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suất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của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mỗi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biến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cố</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sau</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 “Trong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được</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chọn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ra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có</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một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nam</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và</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một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nữ</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Trong</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được</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chọn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ra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có</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Nguyệt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endPar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5638800" y="4518761"/>
            <a:ext cx="91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Giải</a:t>
            </a:r>
            <a:endPar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861134" y="5059201"/>
            <a:ext cx="10697592" cy="1642501"/>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hát</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song ca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Dũng,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Nguyệt</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Dũng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Dũng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Nguyệt</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Nguyệt</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20349" r="20345" b="-4"/>
          <a:stretch/>
        </p:blipFill>
        <p:spPr>
          <a:xfrm>
            <a:off x="0" y="2163922"/>
            <a:ext cx="2050385" cy="1400657"/>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20" name="Picture 1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328" y="2108425"/>
            <a:ext cx="1561730" cy="939758"/>
          </a:xfrm>
          <a:prstGeom prst="rect">
            <a:avLst/>
          </a:prstGeom>
        </p:spPr>
      </p:pic>
    </p:spTree>
    <p:extLst>
      <p:ext uri="{BB962C8B-B14F-4D97-AF65-F5344CB8AC3E}">
        <p14:creationId xmlns:p14="http://schemas.microsoft.com/office/powerpoint/2010/main" val="159079905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1524001" y="-26161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604" name="Rectangle 3"/>
          <p:cNvSpPr>
            <a:spLocks noChangeArrowheads="1"/>
          </p:cNvSpPr>
          <p:nvPr/>
        </p:nvSpPr>
        <p:spPr bwMode="auto">
          <a:xfrm>
            <a:off x="1524001" y="19559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1" name="Rectangle 10"/>
          <p:cNvSpPr/>
          <p:nvPr/>
        </p:nvSpPr>
        <p:spPr>
          <a:xfrm>
            <a:off x="2" y="-3502"/>
            <a:ext cx="2654843" cy="1814548"/>
          </a:xfrm>
          <a:prstGeom prst="rect">
            <a:avLst/>
          </a:prstGeom>
          <a:solidFill>
            <a:srgbClr val="FF0000"/>
          </a:solidFill>
          <a:ln>
            <a:solidFill>
              <a:srgbClr val="00B0F0"/>
            </a:solidFill>
          </a:ln>
        </p:spPr>
        <p:style>
          <a:lnRef idx="1">
            <a:schemeClr val="dk1"/>
          </a:lnRef>
          <a:fillRef idx="3">
            <a:schemeClr val="dk1"/>
          </a:fillRef>
          <a:effectRef idx="2">
            <a:schemeClr val="dk1"/>
          </a:effectRef>
          <a:fontRef idx="minor">
            <a:schemeClr val="lt1"/>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06" name="TextBox 11"/>
          <p:cNvSpPr txBox="1">
            <a:spLocks noChangeArrowheads="1"/>
          </p:cNvSpPr>
          <p:nvPr/>
        </p:nvSpPr>
        <p:spPr bwMode="auto">
          <a:xfrm>
            <a:off x="-59395" y="2889"/>
            <a:ext cx="28763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XÁC SUẤT CỦA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BIẾN CỐ</a:t>
            </a:r>
          </a:p>
        </p:txBody>
      </p:sp>
      <p:graphicFrame>
        <p:nvGraphicFramePr>
          <p:cNvPr id="25607" name="Object 5"/>
          <p:cNvGraphicFramePr>
            <a:graphicFrameLocks noChangeAspect="1"/>
          </p:cNvGraphicFramePr>
          <p:nvPr/>
        </p:nvGraphicFramePr>
        <p:xfrm>
          <a:off x="243826" y="508328"/>
          <a:ext cx="2362200" cy="1276350"/>
        </p:xfrm>
        <a:graphic>
          <a:graphicData uri="http://schemas.openxmlformats.org/presentationml/2006/ole">
            <mc:AlternateContent xmlns:mc="http://schemas.openxmlformats.org/markup-compatibility/2006">
              <mc:Choice xmlns:v="urn:schemas-microsoft-com:vml" Requires="v">
                <p:oleObj spid="_x0000_s4098" name="Equation" r:id="rId3" imgW="901440" imgH="533160" progId="Equation.DSMT4">
                  <p:embed/>
                </p:oleObj>
              </mc:Choice>
              <mc:Fallback>
                <p:oleObj name="Equation" r:id="rId3" imgW="901440" imgH="533160" progId="Equation.DSMT4">
                  <p:embed/>
                  <p:pic>
                    <p:nvPicPr>
                      <p:cNvPr id="25607" name="Object 5"/>
                      <p:cNvPicPr>
                        <a:picLocks noChangeAspect="1" noChangeArrowheads="1"/>
                      </p:cNvPicPr>
                      <p:nvPr/>
                    </p:nvPicPr>
                    <p:blipFill>
                      <a:blip r:embed="rId4"/>
                      <a:srcRect/>
                      <a:stretch>
                        <a:fillRect/>
                      </a:stretch>
                    </p:blipFill>
                    <p:spPr bwMode="auto">
                      <a:xfrm>
                        <a:off x="243826" y="508328"/>
                        <a:ext cx="2362200" cy="1276350"/>
                      </a:xfrm>
                      <a:prstGeom prst="rect">
                        <a:avLst/>
                      </a:prstGeom>
                      <a:noFill/>
                      <a:ln>
                        <a:noFill/>
                      </a:ln>
                    </p:spPr>
                  </p:pic>
                </p:oleObj>
              </mc:Fallback>
            </mc:AlternateContent>
          </a:graphicData>
        </a:graphic>
      </p:graphicFrame>
      <p:sp>
        <p:nvSpPr>
          <p:cNvPr id="9" name="TextBox 8"/>
          <p:cNvSpPr txBox="1">
            <a:spLocks noChangeArrowheads="1"/>
          </p:cNvSpPr>
          <p:nvPr/>
        </p:nvSpPr>
        <p:spPr bwMode="auto">
          <a:xfrm>
            <a:off x="2714242" y="139698"/>
            <a:ext cx="934164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Ví</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dụ</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 </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nam</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Hùng</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Dũng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và</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nữ</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Dung,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Nguyệt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tham</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gia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đội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văn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nghệ</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của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lớp</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9A.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Cô</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giáo</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phụ</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trách</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đội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chọn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ngẫu</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nhiên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để</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hát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song ca.</a:t>
            </a:r>
          </a:p>
          <a:p>
            <a:pPr marR="0" lvl="0" algn="just" defTabSz="914400" rtl="0" eaLnBrk="1" fontAlgn="auto" latinLnBrk="0" hangingPunct="1">
              <a:lnSpc>
                <a:spcPct val="100000"/>
              </a:lnSpc>
              <a:spcBef>
                <a:spcPct val="0"/>
              </a:spcBef>
              <a:spcAft>
                <a:spcPts val="0"/>
              </a:spcAft>
              <a:buClrTx/>
              <a:buSzTx/>
              <a:buNone/>
              <a:tabLst/>
              <a:defRPr/>
            </a:pP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Tính</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xác</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suất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của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mỗi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biến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cố</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sau</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Trong</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được</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chọn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ra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có</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một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nam</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và</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một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nữ</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Trong</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được</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chọn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ra</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có</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bạn</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Nguyệt</a:t>
            </a:r>
            <a:r>
              <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endParaRPr kumimoji="0" lang="en-US" altLang="en-US" sz="3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5119312" y="3288541"/>
            <a:ext cx="91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Giải</a:t>
            </a:r>
            <a:endParaRPr kumimoji="0" lang="en-US" altLang="en-US" sz="3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100779" y="3707214"/>
            <a:ext cx="12000466" cy="1120563"/>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Có</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4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kết</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quả</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thuận</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lợi</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cho</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biến</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cố</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B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là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Hùng</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Dung,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Hùng</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Nguyệt</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Dũng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Dung, Dũng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Nguyệt</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rPr>
              <a:t>Vậy</a:t>
            </a:r>
            <a:r>
              <a:rPr kumimoji="0" lang="en-US" sz="30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rPr>
              <a:t> </a:t>
            </a:r>
            <a:endParaRPr kumimoji="0" lang="en-US" sz="3000" b="0" i="0" u="none" strike="noStrike" kern="1200" cap="none" spc="0" normalizeH="0" baseline="0" noProof="0" dirty="0">
              <a:ln>
                <a:noFill/>
              </a:ln>
              <a:solidFill>
                <a:prstClr val="white"/>
              </a:solidFill>
              <a:effectLst/>
              <a:uLnTx/>
              <a:uFillTx/>
              <a:latin typeface="Calibri"/>
            </a:endParaRPr>
          </a:p>
        </p:txBody>
      </p:sp>
      <mc:AlternateContent xmlns:mc="http://schemas.openxmlformats.org/markup-compatibility/2006" xmlns:a14="http://schemas.microsoft.com/office/drawing/2010/main">
        <mc:Choice Requires="a14">
          <p:sp>
            <p:nvSpPr>
              <p:cNvPr id="14" name="Rectangle 13"/>
              <p:cNvSpPr/>
              <p:nvPr/>
            </p:nvSpPr>
            <p:spPr>
              <a:xfrm>
                <a:off x="7287410" y="4100486"/>
                <a:ext cx="2255681" cy="9037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𝑃</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B</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rPr>
                          </m:ctrlPr>
                        </m:fPr>
                        <m:num>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4</m:t>
                          </m:r>
                        </m:num>
                        <m:den>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6</m:t>
                          </m:r>
                        </m:den>
                      </m:f>
                      <m:r>
                        <m:rPr>
                          <m:nor/>
                        </m:rPr>
                        <a:rPr kumimoji="0" lang="en-US" sz="2800" b="0" i="0"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rPr>
                          </m:ctrlPr>
                        </m:fPr>
                        <m:num>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2</m:t>
                          </m:r>
                        </m:num>
                        <m:den>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3</m:t>
                          </m:r>
                        </m:den>
                      </m:f>
                    </m:oMath>
                  </m:oMathPara>
                </a14:m>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7287410" y="4100486"/>
                <a:ext cx="2255681" cy="903709"/>
              </a:xfrm>
              <a:prstGeom prst="rect">
                <a:avLst/>
              </a:prstGeom>
              <a:blipFill>
                <a:blip r:embed="rId5"/>
                <a:stretch>
                  <a:fillRect/>
                </a:stretch>
              </a:blipFill>
            </p:spPr>
            <p:txBody>
              <a:bodyPr/>
              <a:lstStyle/>
              <a:p>
                <a:r>
                  <a:rPr lang="en-US">
                    <a:noFill/>
                  </a:rPr>
                  <a:t> </a:t>
                </a:r>
              </a:p>
            </p:txBody>
          </p:sp>
        </mc:Fallback>
      </mc:AlternateContent>
      <p:sp>
        <p:nvSpPr>
          <p:cNvPr id="15" name="Rectangle 14"/>
          <p:cNvSpPr/>
          <p:nvPr/>
        </p:nvSpPr>
        <p:spPr>
          <a:xfrm>
            <a:off x="177553" y="5232183"/>
            <a:ext cx="1145317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quả</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thuận</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lợi</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biến</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cố</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Hùng</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Nguyệt</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Dũng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Nguyệt</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Dung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Nguyệt</a:t>
            </a:r>
            <a:r>
              <a:rPr lang="en-US" sz="3000" dirty="0">
                <a:solidFill>
                  <a:prstClr val="white"/>
                </a:solidFill>
                <a:latin typeface="Times New Roman" panose="02020603050405020304" pitchFamily="18" charset="0"/>
                <a:ea typeface="Times New Roman" panose="02020603050405020304" pitchFamily="18" charset="0"/>
              </a:rPr>
              <a:t>. </a:t>
            </a:r>
            <a:r>
              <a:rPr lang="en-US" sz="3000" dirty="0" err="1">
                <a:solidFill>
                  <a:prstClr val="white"/>
                </a:solidFill>
                <a:latin typeface="Times New Roman" panose="02020603050405020304" pitchFamily="18" charset="0"/>
                <a:ea typeface="Times New Roman" panose="02020603050405020304" pitchFamily="18" charset="0"/>
              </a:rPr>
              <a:t>Vậy</a:t>
            </a:r>
            <a:r>
              <a:rPr lang="en-US" sz="3000" dirty="0">
                <a:solidFill>
                  <a:prstClr val="white"/>
                </a:solidFill>
                <a:latin typeface="Times New Roman" panose="02020603050405020304" pitchFamily="18" charset="0"/>
                <a:ea typeface="Times New Roman" panose="02020603050405020304" pitchFamily="18" charset="0"/>
              </a:rPr>
              <a:t> </a:t>
            </a:r>
            <a:endParaRPr kumimoji="0" lang="en-US" sz="3000" b="0" i="0" u="none" strike="noStrike" kern="1200" cap="none" spc="0" normalizeH="0" baseline="0" noProof="0" dirty="0">
              <a:ln>
                <a:noFill/>
              </a:ln>
              <a:solidFill>
                <a:prstClr val="white"/>
              </a:solidFill>
              <a:effectLst/>
              <a:uLnTx/>
              <a:uFillTx/>
              <a:latin typeface="Calibri"/>
              <a:cs typeface="+mn-cs"/>
            </a:endParaRPr>
          </a:p>
        </p:txBody>
      </p:sp>
      <mc:AlternateContent xmlns:mc="http://schemas.openxmlformats.org/markup-compatibility/2006" xmlns:a14="http://schemas.microsoft.com/office/drawing/2010/main">
        <mc:Choice Requires="a14">
          <p:sp>
            <p:nvSpPr>
              <p:cNvPr id="16" name="Rectangle 15"/>
              <p:cNvSpPr/>
              <p:nvPr/>
            </p:nvSpPr>
            <p:spPr>
              <a:xfrm>
                <a:off x="3659679" y="5572125"/>
                <a:ext cx="2244461" cy="9037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P</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C</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 </m:t>
                      </m:r>
                      <m:f>
                        <m:fPr>
                          <m:ctrlPr>
                            <a:rPr kumimoji="0" lang="en-US" sz="2800" b="0" i="1" u="none" strike="noStrike" kern="1200" cap="none" spc="0" normalizeH="0" baseline="0" noProof="0">
                              <a:ln>
                                <a:noFill/>
                              </a:ln>
                              <a:solidFill>
                                <a:prstClr val="white"/>
                              </a:solidFill>
                              <a:effectLst/>
                              <a:uLnTx/>
                              <a:uFillTx/>
                              <a:latin typeface="Cambria Math" panose="02040503050406030204" pitchFamily="18" charset="0"/>
                            </a:rPr>
                          </m:ctrlPr>
                        </m:fPr>
                        <m:num>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3</m:t>
                          </m:r>
                        </m:num>
                        <m:den>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6</m:t>
                          </m:r>
                        </m:den>
                      </m:f>
                      <m:r>
                        <m:rPr>
                          <m:nor/>
                        </m:rPr>
                        <a:rPr kumimoji="0" lang="en-US" sz="2800" b="0" i="0" u="none" strike="noStrike" kern="1200" cap="none" spc="0" normalizeH="0" baseline="0" noProof="0" smtClean="0">
                          <a:ln>
                            <a:noFill/>
                          </a:ln>
                          <a:solidFill>
                            <a:prstClr val="white"/>
                          </a:solidFill>
                          <a:effectLst/>
                          <a:uLnTx/>
                          <a:uFillTx/>
                          <a:latin typeface="Cambria Math" panose="02040503050406030204" pitchFamily="18" charset="0"/>
                        </a:rPr>
                        <m:t> </m:t>
                      </m:r>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en-US" sz="2800" b="0" i="1" u="none" strike="noStrike" kern="1200" cap="none" spc="0" normalizeH="0" baseline="0" noProof="0">
                              <a:ln>
                                <a:noFill/>
                              </a:ln>
                              <a:solidFill>
                                <a:prstClr val="white"/>
                              </a:solidFill>
                              <a:effectLst/>
                              <a:uLnTx/>
                              <a:uFillTx/>
                              <a:latin typeface="Cambria Math" panose="02040503050406030204" pitchFamily="18" charset="0"/>
                            </a:rPr>
                          </m:ctrlPr>
                        </m:fPr>
                        <m:num>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1</m:t>
                          </m:r>
                        </m:num>
                        <m:den>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2</m:t>
                          </m:r>
                        </m:den>
                      </m:f>
                    </m:oMath>
                  </m:oMathPara>
                </a14:m>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3659679" y="5572125"/>
                <a:ext cx="2244461" cy="903709"/>
              </a:xfrm>
              <a:prstGeom prst="rect">
                <a:avLst/>
              </a:prstGeom>
              <a:blipFill>
                <a:blip r:embed="rId6"/>
                <a:stretch>
                  <a:fillRect/>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20349" r="20345" b="-4"/>
          <a:stretch/>
        </p:blipFill>
        <p:spPr>
          <a:xfrm>
            <a:off x="0" y="2163922"/>
            <a:ext cx="2050385" cy="1400657"/>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20" name="Picture 1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328" y="2108425"/>
            <a:ext cx="1561730" cy="939758"/>
          </a:xfrm>
          <a:prstGeom prst="rect">
            <a:avLst/>
          </a:prstGeom>
        </p:spPr>
      </p:pic>
    </p:spTree>
    <p:extLst>
      <p:ext uri="{BB962C8B-B14F-4D97-AF65-F5344CB8AC3E}">
        <p14:creationId xmlns:p14="http://schemas.microsoft.com/office/powerpoint/2010/main" val="310751032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12"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540853" y="1592946"/>
            <a:ext cx="11110293" cy="1825076"/>
          </a:xfrm>
          <a:effectLst>
            <a:glow rad="63500">
              <a:schemeClr val="accent4">
                <a:satMod val="175000"/>
                <a:alpha val="40000"/>
              </a:schemeClr>
            </a:glow>
          </a:effectLst>
        </p:spPr>
        <p:txBody>
          <a:bodyPr>
            <a:noAutofit/>
          </a:bodyPr>
          <a:lstStyle/>
          <a:p>
            <a:pPr algn="ctr">
              <a:lnSpc>
                <a:spcPct val="150000"/>
              </a:lnSpc>
              <a:spcBef>
                <a:spcPts val="1200"/>
              </a:spcBef>
              <a:spcAft>
                <a:spcPts val="1800"/>
              </a:spcAft>
            </a:pPr>
            <a:r>
              <a:rPr lang="en-US" sz="3600" b="1" dirty="0" err="1">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Bài</a:t>
            </a:r>
            <a:r>
              <a:rPr lang="en-US" sz="3600" b="1" dirty="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4: </a:t>
            </a:r>
            <a:r>
              <a:rPr lang="vi-VN" sz="3600" b="1" dirty="0">
                <a:solidFill>
                  <a:srgbClr val="FFFF00"/>
                </a:solidFill>
                <a:effectLst>
                  <a:glow rad="139700">
                    <a:schemeClr val="accent2">
                      <a:satMod val="175000"/>
                      <a:alpha val="40000"/>
                    </a:schemeClr>
                  </a:glo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r>
            <a:br>
              <a:rPr lang="vi-VN" sz="3600" b="1" dirty="0">
                <a:solidFill>
                  <a:srgbClr val="FFFF00"/>
                </a:solidFill>
                <a:effectLst>
                  <a:glow rad="139700">
                    <a:schemeClr val="accent2">
                      <a:satMod val="175000"/>
                      <a:alpha val="40000"/>
                    </a:schemeClr>
                  </a:glo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br>
            <a:r>
              <a:rPr lang="en-US" sz="3600" b="1" dirty="0">
                <a:solidFill>
                  <a:srgbClr val="FFFF00"/>
                </a:solidFill>
                <a:effectLst>
                  <a:glow rad="139700">
                    <a:schemeClr val="accent2">
                      <a:satMod val="175000"/>
                      <a:alpha val="40000"/>
                    </a:schemeClr>
                  </a:glo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PHÉP THỬ NGẪU NHIÊN VÀ KHÔNG GIAN MẪU.</a:t>
            </a:r>
            <a:br>
              <a:rPr lang="en-US" sz="3600" b="1" dirty="0">
                <a:solidFill>
                  <a:srgbClr val="FFFF00"/>
                </a:solidFill>
                <a:effectLst>
                  <a:glow rad="139700">
                    <a:schemeClr val="accent2">
                      <a:satMod val="175000"/>
                      <a:alpha val="40000"/>
                    </a:schemeClr>
                  </a:glo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br>
            <a:r>
              <a:rPr lang="en-US" sz="3600" b="1" dirty="0">
                <a:solidFill>
                  <a:srgbClr val="FFFF00"/>
                </a:solidFill>
                <a:effectLst>
                  <a:glow rad="139700">
                    <a:schemeClr val="accent2">
                      <a:satMod val="175000"/>
                      <a:alpha val="40000"/>
                    </a:schemeClr>
                  </a:glo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XÁC SUẤT CỦA BIẾN CỐ</a:t>
            </a:r>
            <a:r>
              <a:rPr lang="vi-VN" sz="3600" b="1" dirty="0">
                <a:solidFill>
                  <a:srgbClr val="FFFF00"/>
                </a:solidFill>
                <a:effectLst>
                  <a:glow rad="139700">
                    <a:schemeClr val="accent2">
                      <a:satMod val="175000"/>
                      <a:alpha val="40000"/>
                    </a:schemeClr>
                  </a:glo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r>
            <a:br>
              <a:rPr lang="vi-VN" sz="3600" b="1" dirty="0">
                <a:solidFill>
                  <a:srgbClr val="FFFF00"/>
                </a:solidFill>
                <a:effectLst>
                  <a:glow rad="139700">
                    <a:schemeClr val="accent2">
                      <a:satMod val="175000"/>
                      <a:alpha val="40000"/>
                    </a:schemeClr>
                  </a:glo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br>
            <a:r>
              <a:rPr lang="en-US" sz="2800" b="1" dirty="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a:t>
            </a:r>
            <a:r>
              <a:rPr lang="en-US" sz="2800" b="1" dirty="0" err="1">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Tiết</a:t>
            </a:r>
            <a:r>
              <a:rPr lang="en-US" sz="2800" b="1" dirty="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vi-VN" sz="2800" b="1" dirty="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2</a:t>
            </a:r>
            <a:r>
              <a:rPr lang="en-US" sz="2800" b="1" dirty="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a:t>
            </a:r>
            <a:endParaRPr lang="en-US" sz="3600" b="1" dirty="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duotone>
              <a:prstClr val="black"/>
              <a:schemeClr val="accent4">
                <a:tint val="45000"/>
                <a:satMod val="400000"/>
              </a:schemeClr>
            </a:duotone>
          </a:blip>
          <a:stretch>
            <a:fillRect/>
          </a:stretch>
        </p:blipFill>
        <p:spPr>
          <a:xfrm>
            <a:off x="9781300" y="34832"/>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duotone>
              <a:prstClr val="black"/>
              <a:schemeClr val="accent4">
                <a:tint val="45000"/>
                <a:satMod val="400000"/>
              </a:schemeClr>
            </a:duotone>
          </a:blip>
          <a:stretch>
            <a:fillRect/>
          </a:stretch>
        </p:blipFill>
        <p:spPr>
          <a:xfrm>
            <a:off x="28908"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7527700" y="3501404"/>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7963640" y="4453532"/>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8697815" y="4559739"/>
            <a:ext cx="1488402" cy="1488402"/>
          </a:xfrm>
          <a:prstGeom prst="rect">
            <a:avLst/>
          </a:prstGeom>
        </p:spPr>
      </p:pic>
    </p:spTree>
    <p:extLst>
      <p:ext uri="{BB962C8B-B14F-4D97-AF65-F5344CB8AC3E}">
        <p14:creationId xmlns:p14="http://schemas.microsoft.com/office/powerpoint/2010/main" val="1374381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1524001" y="-26161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604" name="Rectangle 3"/>
          <p:cNvSpPr>
            <a:spLocks noChangeArrowheads="1"/>
          </p:cNvSpPr>
          <p:nvPr/>
        </p:nvSpPr>
        <p:spPr bwMode="auto">
          <a:xfrm>
            <a:off x="1524001" y="19559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1" name="Rectangle 10"/>
          <p:cNvSpPr/>
          <p:nvPr/>
        </p:nvSpPr>
        <p:spPr>
          <a:xfrm>
            <a:off x="1" y="-3503"/>
            <a:ext cx="3291840" cy="1884851"/>
          </a:xfrm>
          <a:prstGeom prst="rect">
            <a:avLst/>
          </a:prstGeom>
          <a:solidFill>
            <a:srgbClr val="FF0000"/>
          </a:solidFill>
          <a:ln>
            <a:solidFill>
              <a:srgbClr val="00B0F0"/>
            </a:solidFill>
          </a:ln>
        </p:spPr>
        <p:style>
          <a:lnRef idx="1">
            <a:schemeClr val="dk1"/>
          </a:lnRef>
          <a:fillRef idx="3">
            <a:schemeClr val="dk1"/>
          </a:fillRef>
          <a:effectRef idx="2">
            <a:schemeClr val="dk1"/>
          </a:effectRef>
          <a:fontRef idx="minor">
            <a:schemeClr val="lt1"/>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06" name="TextBox 11"/>
          <p:cNvSpPr txBox="1">
            <a:spLocks noChangeArrowheads="1"/>
          </p:cNvSpPr>
          <p:nvPr/>
        </p:nvSpPr>
        <p:spPr bwMode="auto">
          <a:xfrm>
            <a:off x="29472" y="75298"/>
            <a:ext cx="3730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XÁC SUẤT CỦA BIẾN CỐ</a:t>
            </a:r>
          </a:p>
        </p:txBody>
      </p:sp>
      <p:graphicFrame>
        <p:nvGraphicFramePr>
          <p:cNvPr id="25607" name="Object 5"/>
          <p:cNvGraphicFramePr>
            <a:graphicFrameLocks noChangeAspect="1"/>
          </p:cNvGraphicFramePr>
          <p:nvPr/>
        </p:nvGraphicFramePr>
        <p:xfrm>
          <a:off x="536575" y="606425"/>
          <a:ext cx="2362200" cy="1276350"/>
        </p:xfrm>
        <a:graphic>
          <a:graphicData uri="http://schemas.openxmlformats.org/presentationml/2006/ole">
            <mc:AlternateContent xmlns:mc="http://schemas.openxmlformats.org/markup-compatibility/2006">
              <mc:Choice xmlns:v="urn:schemas-microsoft-com:vml" Requires="v">
                <p:oleObj spid="_x0000_s5122" name="Equation" r:id="rId3" imgW="901440" imgH="533160" progId="Equation.DSMT4">
                  <p:embed/>
                </p:oleObj>
              </mc:Choice>
              <mc:Fallback>
                <p:oleObj name="Equation" r:id="rId3" imgW="901440" imgH="533160" progId="Equation.DSMT4">
                  <p:embed/>
                  <p:pic>
                    <p:nvPicPr>
                      <p:cNvPr id="25607" name="Object 5"/>
                      <p:cNvPicPr>
                        <a:picLocks noChangeAspect="1" noChangeArrowheads="1"/>
                      </p:cNvPicPr>
                      <p:nvPr/>
                    </p:nvPicPr>
                    <p:blipFill>
                      <a:blip r:embed="rId4"/>
                      <a:srcRect/>
                      <a:stretch>
                        <a:fillRect/>
                      </a:stretch>
                    </p:blipFill>
                    <p:spPr bwMode="auto">
                      <a:xfrm>
                        <a:off x="536575" y="606425"/>
                        <a:ext cx="2362200" cy="1276350"/>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9" name="TextBox 8"/>
              <p:cNvSpPr txBox="1">
                <a:spLocks noChangeArrowheads="1"/>
              </p:cNvSpPr>
              <p:nvPr/>
            </p:nvSpPr>
            <p:spPr bwMode="auto">
              <a:xfrm>
                <a:off x="3536169" y="38258"/>
                <a:ext cx="8655830" cy="2677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kumimoji="0" lang="en-US" alt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ví</a:t>
                </a: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dụ</a:t>
                </a: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altLang="en-US" sz="2800"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Ví</a:t>
                </a:r>
                <a:r>
                  <a:rPr kumimoji="0" lang="en-US" altLang="en-US" sz="280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2800"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dụ</a:t>
                </a:r>
                <a:r>
                  <a:rPr kumimoji="0" lang="en-US" altLang="en-US" sz="280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3: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Viết</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ngẫu</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nhiên</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một</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tự</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nhiên</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lẻ</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có</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hai</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chữ</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endPar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a:p>
                <a:pPr marL="457200" lvl="0" indent="-457200">
                  <a:spcBef>
                    <a:spcPct val="0"/>
                  </a:spcBef>
                  <a:buFontTx/>
                  <a:buAutoNum type="alphaLcParenR"/>
                  <a:defRPr/>
                </a:pP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Tìm</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phần</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tử</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của</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tập</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hợp</a:t>
                </a:r>
                <a14:m>
                  <m:oMath xmlns:m="http://schemas.openxmlformats.org/officeDocument/2006/math">
                    <m:r>
                      <a:rPr lang="en-US" sz="2800" b="0" i="0" smtClean="0">
                        <a:solidFill>
                          <a:prstClr val="white"/>
                        </a:solidFill>
                        <a:latin typeface="Cambria Math" panose="02040503050406030204" pitchFamily="18" charset="0"/>
                        <a:cs typeface="Times New Roman" panose="02020603050405020304" pitchFamily="18" charset="0"/>
                      </a:rPr>
                      <m:t> </m:t>
                    </m:r>
                    <m:r>
                      <m:rPr>
                        <m:nor/>
                      </m:rPr>
                      <a:rPr lang="en-US" sz="2800">
                        <a:solidFill>
                          <a:prstClr val="white"/>
                        </a:solidFill>
                        <a:latin typeface="Times New Roman" panose="02020603050405020304" pitchFamily="18" charset="0"/>
                        <a:cs typeface="Times New Roman" panose="02020603050405020304" pitchFamily="18" charset="0"/>
                      </a:rPr>
                      <m:t>Ω</m:t>
                    </m:r>
                  </m:oMath>
                </a14:m>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gồm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các</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kết</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quả</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có</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thể</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xảy</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ra</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đối</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với</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tự</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nhiên</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được</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viết</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ra</a:t>
                </a:r>
                <a:endPar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endParaRPr>
              </a:p>
              <a:p>
                <a:pPr marL="457200" marR="0" lvl="0" indent="-457200" algn="l" defTabSz="914400" rtl="0" eaLnBrk="1" fontAlgn="auto" latinLnBrk="0" hangingPunct="1">
                  <a:lnSpc>
                    <a:spcPct val="100000"/>
                  </a:lnSpc>
                  <a:spcBef>
                    <a:spcPct val="0"/>
                  </a:spcBef>
                  <a:spcAft>
                    <a:spcPts val="0"/>
                  </a:spcAft>
                  <a:buClrTx/>
                  <a:buSzTx/>
                  <a:buFontTx/>
                  <a:buAutoNum type="alphaLcParenR"/>
                  <a:tabLst/>
                  <a:defRPr/>
                </a:pP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Tính</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xác</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suất</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của</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mỗi</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biến</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cố</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sau</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E: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tự</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nhiên</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được</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viết</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ra</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là</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bội</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a:t>
                </a:r>
                <a:r>
                  <a:rPr kumimoji="0" lang="en-US" alt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của</a:t>
                </a:r>
                <a:r>
                  <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9”</a:t>
                </a:r>
                <a:endParaRPr kumimoji="0" lang="en-US"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bwMode="auto">
              <a:xfrm>
                <a:off x="3536169" y="38258"/>
                <a:ext cx="8655830" cy="2677656"/>
              </a:xfrm>
              <a:prstGeom prst="rect">
                <a:avLst/>
              </a:prstGeom>
              <a:blipFill>
                <a:blip r:embed="rId5"/>
                <a:stretch>
                  <a:fillRect l="-1408" t="-2273" b="-5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18" name="Straight Connector 17"/>
          <p:cNvCxnSpPr/>
          <p:nvPr/>
        </p:nvCxnSpPr>
        <p:spPr>
          <a:xfrm>
            <a:off x="5188768" y="3769016"/>
            <a:ext cx="11113" cy="2586037"/>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9" name="TextBox 18"/>
          <p:cNvSpPr txBox="1">
            <a:spLocks noChangeArrowheads="1"/>
          </p:cNvSpPr>
          <p:nvPr/>
        </p:nvSpPr>
        <p:spPr bwMode="auto">
          <a:xfrm>
            <a:off x="4731568" y="2987113"/>
            <a:ext cx="91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Giải</a:t>
            </a:r>
            <a:endPar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41618" y="3785119"/>
                <a:ext cx="5023917" cy="2074414"/>
              </a:xfrm>
              <a:prstGeom prst="rect">
                <a:avLst/>
              </a:prstGeom>
            </p:spPr>
            <p:txBody>
              <a:bodyPr wrap="square">
                <a:spAutoFit/>
              </a:bodyPr>
              <a:lstStyle/>
              <a:p>
                <a:pPr marL="457200" marR="0" lvl="0" indent="-457200" algn="just" defTabSz="914400" rtl="0" eaLnBrk="1" fontAlgn="auto" latinLnBrk="0" hangingPunct="1">
                  <a:lnSpc>
                    <a:spcPct val="115000"/>
                  </a:lnSpc>
                  <a:spcBef>
                    <a:spcPts val="0"/>
                  </a:spcBef>
                  <a:spcAft>
                    <a:spcPts val="0"/>
                  </a:spcAft>
                  <a:buClrTx/>
                  <a:buSzTx/>
                  <a:buFontTx/>
                  <a:buAutoNum type="alphaLcParen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gồm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xảy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phép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800" b="0" i="1" u="none" strike="noStrike" kern="1200" cap="none" spc="0" normalizeH="0" baseline="0" noProof="0">
                              <a:ln>
                                <a:noFill/>
                              </a:ln>
                              <a:solidFill>
                                <a:prstClr val="white"/>
                              </a:solidFill>
                              <a:effectLst/>
                              <a:uLnTx/>
                              <a:uFillTx/>
                              <a:latin typeface="Cambria Math" panose="02040503050406030204" pitchFamily="18" charset="0"/>
                            </a:rPr>
                          </m:ctrlPr>
                        </m:dPr>
                        <m:e>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Ω</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11; 13; 15;….; 99</m:t>
                          </m:r>
                        </m:e>
                      </m:d>
                    </m:oMath>
                  </m:oMathPara>
                </a14:m>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lvl="0" algn="just">
                  <a:lnSpc>
                    <a:spcPct val="115000"/>
                  </a:lnSpc>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14:m>
                  <m:oMath xmlns:m="http://schemas.openxmlformats.org/officeDocument/2006/math">
                    <m:r>
                      <a:rPr lang="en-US" sz="2800" b="0" i="0" smtClean="0">
                        <a:solidFill>
                          <a:prstClr val="white"/>
                        </a:solidFill>
                        <a:latin typeface="Cambria Math" panose="02040503050406030204" pitchFamily="18" charset="0"/>
                        <a:cs typeface="Times New Roman" panose="02020603050405020304" pitchFamily="18" charset="0"/>
                      </a:rPr>
                      <m:t> </m:t>
                    </m:r>
                    <m:r>
                      <m:rPr>
                        <m:nor/>
                      </m:rPr>
                      <a:rPr lang="en-US" sz="2800">
                        <a:solidFill>
                          <a:prstClr val="white"/>
                        </a:solidFill>
                        <a:latin typeface="Times New Roman" panose="02020603050405020304" pitchFamily="18" charset="0"/>
                        <a:cs typeface="Times New Roman" panose="02020603050405020304" pitchFamily="18" charset="0"/>
                      </a:rPr>
                      <m:t>Ω</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45</a:t>
                </a:r>
              </a:p>
            </p:txBody>
          </p:sp>
        </mc:Choice>
        <mc:Fallback xmlns="">
          <p:sp>
            <p:nvSpPr>
              <p:cNvPr id="8" name="Rectangle 7"/>
              <p:cNvSpPr>
                <a:spLocks noRot="1" noChangeAspect="1" noMove="1" noResize="1" noEditPoints="1" noAdjustHandles="1" noChangeArrowheads="1" noChangeShapeType="1" noTextEdit="1"/>
              </p:cNvSpPr>
              <p:nvPr/>
            </p:nvSpPr>
            <p:spPr>
              <a:xfrm>
                <a:off x="41618" y="3785119"/>
                <a:ext cx="5023917" cy="2074414"/>
              </a:xfrm>
              <a:prstGeom prst="rect">
                <a:avLst/>
              </a:prstGeom>
              <a:blipFill>
                <a:blip r:embed="rId6"/>
                <a:stretch>
                  <a:fillRect l="-2549" t="-2059" r="-2427" b="-5588"/>
                </a:stretch>
              </a:blipFill>
            </p:spPr>
            <p:txBody>
              <a:bodyPr/>
              <a:lstStyle/>
              <a:p>
                <a:r>
                  <a:rPr lang="en-US">
                    <a:noFill/>
                  </a:rPr>
                  <a:t> </a:t>
                </a:r>
              </a:p>
            </p:txBody>
          </p:sp>
        </mc:Fallback>
      </mc:AlternateContent>
      <p:sp>
        <p:nvSpPr>
          <p:cNvPr id="12" name="Rectangle 11"/>
          <p:cNvSpPr/>
          <p:nvPr/>
        </p:nvSpPr>
        <p:spPr>
          <a:xfrm>
            <a:off x="5323114" y="3612987"/>
            <a:ext cx="6868885" cy="1880515"/>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suất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cố</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E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27, 45, 63, 81, 99. Do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cố</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Vậy</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4" name="Rectangle 13"/>
              <p:cNvSpPr/>
              <p:nvPr/>
            </p:nvSpPr>
            <p:spPr>
              <a:xfrm>
                <a:off x="6695084" y="5354103"/>
                <a:ext cx="2404761" cy="90441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P</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E</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 </m:t>
                      </m:r>
                      <m:f>
                        <m:fPr>
                          <m:ctrlPr>
                            <a:rPr kumimoji="0" lang="en-US" sz="2800" b="0" i="1" u="none" strike="noStrike" kern="1200" cap="none" spc="0" normalizeH="0" baseline="0" noProof="0">
                              <a:ln>
                                <a:noFill/>
                              </a:ln>
                              <a:solidFill>
                                <a:prstClr val="white"/>
                              </a:solidFill>
                              <a:effectLst/>
                              <a:uLnTx/>
                              <a:uFillTx/>
                              <a:latin typeface="Cambria Math" panose="02040503050406030204" pitchFamily="18" charset="0"/>
                            </a:rPr>
                          </m:ctrlPr>
                        </m:fPr>
                        <m:num>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5</m:t>
                          </m:r>
                        </m:num>
                        <m:den>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45</m:t>
                          </m:r>
                        </m:den>
                      </m:f>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rPr>
                        <m:t> </m:t>
                      </m:r>
                      <m:r>
                        <m:rPr>
                          <m:nor/>
                        </m:rP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en-US" sz="2800" b="0" i="1" u="none" strike="noStrike" kern="1200" cap="none" spc="0" normalizeH="0" baseline="0" noProof="0">
                              <a:ln>
                                <a:noFill/>
                              </a:ln>
                              <a:solidFill>
                                <a:prstClr val="white"/>
                              </a:solidFill>
                              <a:effectLst/>
                              <a:uLnTx/>
                              <a:uFillTx/>
                              <a:latin typeface="Cambria Math" panose="02040503050406030204" pitchFamily="18" charset="0"/>
                            </a:rPr>
                          </m:ctrlPr>
                        </m:fPr>
                        <m:num>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1</m:t>
                          </m:r>
                        </m:num>
                        <m:den>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9</m:t>
                          </m:r>
                        </m:den>
                      </m:f>
                    </m:oMath>
                  </m:oMathPara>
                </a14:m>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695084" y="5354103"/>
                <a:ext cx="2404761" cy="904415"/>
              </a:xfrm>
              <a:prstGeom prst="rect">
                <a:avLst/>
              </a:prstGeom>
              <a:blipFill>
                <a:blip r:embed="rId7"/>
                <a:stretch>
                  <a:fillRect/>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l="20349" r="20345" b="-4"/>
          <a:stretch/>
        </p:blipFill>
        <p:spPr>
          <a:xfrm>
            <a:off x="0" y="2163922"/>
            <a:ext cx="2050385" cy="1400657"/>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20" name="Picture 1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4328" y="2108425"/>
            <a:ext cx="1561730" cy="939758"/>
          </a:xfrm>
          <a:prstGeom prst="rect">
            <a:avLst/>
          </a:prstGeom>
        </p:spPr>
      </p:pic>
    </p:spTree>
    <p:extLst>
      <p:ext uri="{BB962C8B-B14F-4D97-AF65-F5344CB8AC3E}">
        <p14:creationId xmlns:p14="http://schemas.microsoft.com/office/powerpoint/2010/main" val="337488017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8" grpId="0"/>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9">
            <a:extLst>
              <a:ext uri="{FF2B5EF4-FFF2-40B4-BE49-F238E27FC236}">
                <a16:creationId xmlns:a16="http://schemas.microsoft.com/office/drawing/2014/main" id="{303793AE-2EAB-D84A-A139-1F6F98082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48" y="3947313"/>
            <a:ext cx="2927761" cy="1091484"/>
          </a:xfrm>
          <a:prstGeom prst="rect">
            <a:avLst/>
          </a:prstGeom>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pic>
      <p:pic>
        <p:nvPicPr>
          <p:cNvPr id="4" name="图片 30">
            <a:extLst>
              <a:ext uri="{FF2B5EF4-FFF2-40B4-BE49-F238E27FC236}">
                <a16:creationId xmlns:a16="http://schemas.microsoft.com/office/drawing/2014/main" id="{98AC1D8A-F700-537A-54E6-7BC592B3733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862818" y="1277904"/>
            <a:ext cx="7040750" cy="3760893"/>
          </a:xfrm>
          <a:prstGeom prst="rect">
            <a:avLst/>
          </a:prstGeom>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pic>
      <p:sp>
        <p:nvSpPr>
          <p:cNvPr id="9" name="文本框 31">
            <a:extLst>
              <a:ext uri="{FF2B5EF4-FFF2-40B4-BE49-F238E27FC236}">
                <a16:creationId xmlns:a16="http://schemas.microsoft.com/office/drawing/2014/main" id="{DD66BC7E-982E-1427-42FF-0C60DBF21E88}"/>
              </a:ext>
            </a:extLst>
          </p:cNvPr>
          <p:cNvSpPr txBox="1"/>
          <p:nvPr/>
        </p:nvSpPr>
        <p:spPr>
          <a:xfrm>
            <a:off x="1547887" y="2837363"/>
            <a:ext cx="1208985" cy="1419619"/>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8625"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8625"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cs"/>
            </a:endParaRPr>
          </a:p>
        </p:txBody>
      </p:sp>
      <p:sp>
        <p:nvSpPr>
          <p:cNvPr id="11" name="文本框 13">
            <a:extLst>
              <a:ext uri="{FF2B5EF4-FFF2-40B4-BE49-F238E27FC236}">
                <a16:creationId xmlns:a16="http://schemas.microsoft.com/office/drawing/2014/main" id="{20ECF40C-9C23-4997-B125-F653A824AB8B}"/>
              </a:ext>
            </a:extLst>
          </p:cNvPr>
          <p:cNvSpPr txBox="1"/>
          <p:nvPr/>
        </p:nvSpPr>
        <p:spPr>
          <a:xfrm>
            <a:off x="5133057" y="3023983"/>
            <a:ext cx="4500271" cy="923330"/>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30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LUYỆN TẬP</a:t>
            </a:r>
          </a:p>
        </p:txBody>
      </p:sp>
      <p:sp>
        <p:nvSpPr>
          <p:cNvPr id="12" name="文本框 2">
            <a:extLst>
              <a:ext uri="{FF2B5EF4-FFF2-40B4-BE49-F238E27FC236}">
                <a16:creationId xmlns:a16="http://schemas.microsoft.com/office/drawing/2014/main" id="{51D91456-91E6-4347-8043-13CC280B3912}"/>
              </a:ext>
            </a:extLst>
          </p:cNvPr>
          <p:cNvSpPr txBox="1"/>
          <p:nvPr/>
        </p:nvSpPr>
        <p:spPr>
          <a:xfrm>
            <a:off x="6026057" y="2005389"/>
            <a:ext cx="2714269" cy="769441"/>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 động</a:t>
            </a:r>
            <a:endParaRPr kumimoji="0" lang="zh-CN"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26161120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85554"/>
            <a:ext cx="2630150"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LUYỆN TẬP</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682486" y="2970840"/>
            <a:ext cx="684607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682485" y="3167801"/>
            <a:ext cx="7715066" cy="17401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Tính được xác suất của biến cố qua các bài tập:</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 2</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 3</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B97325E7-94A2-54CA-9B65-2E645C9705F4}"/>
              </a:ext>
            </a:extLst>
          </p:cNvPr>
          <p:cNvSpPr txBox="1">
            <a:spLocks/>
          </p:cNvSpPr>
          <p:nvPr/>
        </p:nvSpPr>
        <p:spPr>
          <a:xfrm>
            <a:off x="77653" y="529491"/>
            <a:ext cx="12036694" cy="9049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1200"/>
              </a:spcBef>
              <a:spcAft>
                <a:spcPts val="180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4: PHÉP THỬ NGẪU NHIÊN VÀ KHÔNG GIAN MẪU.</a:t>
            </a:r>
            <a:r>
              <a:rPr kumimoji="0" lang="vi-VN"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r>
            <a:br>
              <a:rPr kumimoji="0" lang="vi-VN"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b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XÁC SUẤT CỦA BIẾN CỐ</a:t>
            </a:r>
            <a:r>
              <a:rPr kumimoji="0" lang="vi-VN"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(Tiết </a:t>
            </a:r>
            <a:r>
              <a:rPr kumimoji="0" lang="vi-VN"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2</a:t>
            </a: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Calibri Light"/>
              <a:ea typeface="+mj-ea"/>
              <a:cs typeface="+mj-cs"/>
            </a:endParaRPr>
          </a:p>
        </p:txBody>
      </p:sp>
      <p:grpSp>
        <p:nvGrpSpPr>
          <p:cNvPr id="6" name="Group 5">
            <a:extLst>
              <a:ext uri="{FF2B5EF4-FFF2-40B4-BE49-F238E27FC236}">
                <a16:creationId xmlns:a16="http://schemas.microsoft.com/office/drawing/2014/main" id="{176BCB5F-6EDA-D982-7CB9-197F61DCBEB3}"/>
              </a:ext>
            </a:extLst>
          </p:cNvPr>
          <p:cNvGrpSpPr/>
          <p:nvPr/>
        </p:nvGrpSpPr>
        <p:grpSpPr>
          <a:xfrm>
            <a:off x="9281160" y="3947160"/>
            <a:ext cx="2783921" cy="2788016"/>
            <a:chOff x="9446788" y="1828453"/>
            <a:chExt cx="2535039" cy="2535039"/>
          </a:xfrm>
        </p:grpSpPr>
        <p:pic>
          <p:nvPicPr>
            <p:cNvPr id="8"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C4EC984-550A-C9E5-878A-9038CC0F29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9446788" y="1828453"/>
              <a:ext cx="2535039" cy="2535039"/>
            </a:xfrm>
            <a:prstGeom prst="rect">
              <a:avLst/>
            </a:prstGeom>
          </p:spPr>
        </p:pic>
        <p:pic>
          <p:nvPicPr>
            <p:cNvPr id="9" name="Graphic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4EB4095-0275-B37F-EDD8-3A9657248D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9810260" y="2542538"/>
              <a:ext cx="1249533" cy="1249533"/>
            </a:xfrm>
            <a:prstGeom prst="rect">
              <a:avLst/>
            </a:prstGeom>
          </p:spPr>
        </p:pic>
        <p:pic>
          <p:nvPicPr>
            <p:cNvPr id="10" name="Graphic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A9D350A-B5EE-BAF9-8563-57EB5C9B03C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394261" y="2816420"/>
              <a:ext cx="1181279" cy="1181279"/>
            </a:xfrm>
            <a:prstGeom prst="rect">
              <a:avLst/>
            </a:prstGeom>
          </p:spPr>
        </p:pic>
      </p:grpSp>
    </p:spTree>
    <p:extLst>
      <p:ext uri="{BB962C8B-B14F-4D97-AF65-F5344CB8AC3E}">
        <p14:creationId xmlns:p14="http://schemas.microsoft.com/office/powerpoint/2010/main" val="1405960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3AE480E-AA9E-3EDE-489E-D89F12F085B4}"/>
              </a:ext>
            </a:extLst>
          </p:cNvPr>
          <p:cNvGrpSpPr/>
          <p:nvPr/>
        </p:nvGrpSpPr>
        <p:grpSpPr>
          <a:xfrm>
            <a:off x="793933" y="2299671"/>
            <a:ext cx="5271587" cy="2561889"/>
            <a:chOff x="1219199" y="57087"/>
            <a:chExt cx="6800177" cy="3855775"/>
          </a:xfrm>
        </p:grpSpPr>
        <p:pic>
          <p:nvPicPr>
            <p:cNvPr id="12" name="Picture 11" descr="A screenshot of a phone&#10;&#10;Description automatically generated">
              <a:extLst>
                <a:ext uri="{FF2B5EF4-FFF2-40B4-BE49-F238E27FC236}">
                  <a16:creationId xmlns:a16="http://schemas.microsoft.com/office/drawing/2014/main" id="{C175AD3B-FF6A-D87B-353B-AA029A45B7F2}"/>
                </a:ext>
              </a:extLst>
            </p:cNvPr>
            <p:cNvPicPr>
              <a:picLocks noChangeAspect="1"/>
            </p:cNvPicPr>
            <p:nvPr/>
          </p:nvPicPr>
          <p:blipFill rotWithShape="1">
            <a:blip r:embed="rId2">
              <a:extLst>
                <a:ext uri="{28A0092B-C50C-407E-A947-70E740481C1C}">
                  <a14:useLocalDpi xmlns:a14="http://schemas.microsoft.com/office/drawing/2010/main" val="0"/>
                </a:ext>
              </a:extLst>
            </a:blip>
            <a:srcRect l="33135" r="31127"/>
            <a:stretch/>
          </p:blipFill>
          <p:spPr>
            <a:xfrm>
              <a:off x="1219199" y="57087"/>
              <a:ext cx="6800177" cy="3855775"/>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31578F2-BBC1-F4B9-55BB-DFF57CC7976D}"/>
                    </a:ext>
                  </a:extLst>
                </p:cNvPr>
                <p:cNvSpPr txBox="1"/>
                <p:nvPr/>
              </p:nvSpPr>
              <p:spPr>
                <a:xfrm>
                  <a:off x="2220914" y="657882"/>
                  <a:ext cx="5365881" cy="26103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63 w 10000"/>
                    <a:gd name="connsiteY0" fmla="*/ 253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494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494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209 w 10000"/>
                    <a:gd name="connsiteY1" fmla="*/ 106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209 w 10000"/>
                    <a:gd name="connsiteY1" fmla="*/ 106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209 w 10000"/>
                    <a:gd name="connsiteY1" fmla="*/ 106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209 w 10000"/>
                    <a:gd name="connsiteY1" fmla="*/ 106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35 w 10000"/>
                    <a:gd name="connsiteY0" fmla="*/ 2635 h 10000"/>
                    <a:gd name="connsiteX1" fmla="*/ 1209 w 10000"/>
                    <a:gd name="connsiteY1" fmla="*/ 106 h 10000"/>
                    <a:gd name="connsiteX2" fmla="*/ 10000 w 10000"/>
                    <a:gd name="connsiteY2" fmla="*/ 0 h 10000"/>
                    <a:gd name="connsiteX3" fmla="*/ 10000 w 10000"/>
                    <a:gd name="connsiteY3" fmla="*/ 10000 h 10000"/>
                    <a:gd name="connsiteX4" fmla="*/ 0 w 10000"/>
                    <a:gd name="connsiteY4" fmla="*/ 10000 h 10000"/>
                    <a:gd name="connsiteX5" fmla="*/ 35 w 10000"/>
                    <a:gd name="connsiteY5" fmla="*/ 2635 h 10000"/>
                    <a:gd name="connsiteX0" fmla="*/ 35 w 10000"/>
                    <a:gd name="connsiteY0" fmla="*/ 2735 h 10100"/>
                    <a:gd name="connsiteX1" fmla="*/ 1209 w 10000"/>
                    <a:gd name="connsiteY1" fmla="*/ 0 h 10100"/>
                    <a:gd name="connsiteX2" fmla="*/ 10000 w 10000"/>
                    <a:gd name="connsiteY2" fmla="*/ 100 h 10100"/>
                    <a:gd name="connsiteX3" fmla="*/ 10000 w 10000"/>
                    <a:gd name="connsiteY3" fmla="*/ 10100 h 10100"/>
                    <a:gd name="connsiteX4" fmla="*/ 0 w 10000"/>
                    <a:gd name="connsiteY4" fmla="*/ 10100 h 10100"/>
                    <a:gd name="connsiteX5" fmla="*/ 35 w 10000"/>
                    <a:gd name="connsiteY5" fmla="*/ 2735 h 10100"/>
                    <a:gd name="connsiteX0" fmla="*/ 35 w 10000"/>
                    <a:gd name="connsiteY0" fmla="*/ 2735 h 10100"/>
                    <a:gd name="connsiteX1" fmla="*/ 1209 w 10000"/>
                    <a:gd name="connsiteY1" fmla="*/ 0 h 10100"/>
                    <a:gd name="connsiteX2" fmla="*/ 10000 w 10000"/>
                    <a:gd name="connsiteY2" fmla="*/ 100 h 10100"/>
                    <a:gd name="connsiteX3" fmla="*/ 10000 w 10000"/>
                    <a:gd name="connsiteY3" fmla="*/ 10100 h 10100"/>
                    <a:gd name="connsiteX4" fmla="*/ 0 w 10000"/>
                    <a:gd name="connsiteY4" fmla="*/ 10100 h 10100"/>
                    <a:gd name="connsiteX5" fmla="*/ 35 w 10000"/>
                    <a:gd name="connsiteY5" fmla="*/ 2735 h 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100">
                      <a:moveTo>
                        <a:pt x="35" y="2735"/>
                      </a:moveTo>
                      <a:cubicBezTo>
                        <a:pt x="1211" y="2616"/>
                        <a:pt x="1048" y="2305"/>
                        <a:pt x="1209" y="0"/>
                      </a:cubicBezTo>
                      <a:lnTo>
                        <a:pt x="10000" y="100"/>
                      </a:lnTo>
                      <a:lnTo>
                        <a:pt x="10000" y="10100"/>
                      </a:lnTo>
                      <a:lnTo>
                        <a:pt x="0" y="10100"/>
                      </a:lnTo>
                      <a:cubicBezTo>
                        <a:pt x="21" y="7611"/>
                        <a:pt x="14" y="5224"/>
                        <a:pt x="35" y="2735"/>
                      </a:cubicBezTo>
                      <a:close/>
                    </a:path>
                  </a:pathLst>
                </a:custGeom>
                <a:pattFill prst="ltHorz">
                  <a:fgClr>
                    <a:schemeClr val="accent6">
                      <a:lumMod val="20000"/>
                      <a:lumOff val="80000"/>
                    </a:schemeClr>
                  </a:fgClr>
                  <a:bgClr>
                    <a:srgbClr val="FDFBED"/>
                  </a:bgClr>
                </a:patt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Hoạt động 2</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tính xác suất của biến cố </a:t>
                  </a:r>
                  <a14:m>
                    <m:oMath xmlns:m="http://schemas.openxmlformats.org/officeDocument/2006/math">
                      <m:r>
                        <a:rPr kumimoji="0" lang="vi-VN"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𝐷</m:t>
                      </m:r>
                    </m:oMath>
                  </a14:m>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“Chiếc kim chỉ vào hình quạt ghi số nguyên tố”</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Choice>
          <mc:Fallback xmlns="">
            <p:sp>
              <p:nvSpPr>
                <p:cNvPr id="14" name="TextBox 13">
                  <a:extLst>
                    <a:ext uri="{FF2B5EF4-FFF2-40B4-BE49-F238E27FC236}">
                      <a16:creationId xmlns:a16="http://schemas.microsoft.com/office/drawing/2014/main" id="{B31578F2-BBC1-F4B9-55BB-DFF57CC7976D}"/>
                    </a:ext>
                  </a:extLst>
                </p:cNvPr>
                <p:cNvSpPr txBox="1">
                  <a:spLocks noRot="1" noChangeAspect="1" noMove="1" noResize="1" noEditPoints="1" noAdjustHandles="1" noChangeArrowheads="1" noChangeShapeType="1" noTextEdit="1"/>
                </p:cNvSpPr>
                <p:nvPr/>
              </p:nvSpPr>
              <p:spPr>
                <a:xfrm>
                  <a:off x="2220914" y="657882"/>
                  <a:ext cx="5365881" cy="26103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63 w 10000"/>
                    <a:gd name="connsiteY0" fmla="*/ 253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494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494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209 w 10000"/>
                    <a:gd name="connsiteY1" fmla="*/ 106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209 w 10000"/>
                    <a:gd name="connsiteY1" fmla="*/ 106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209 w 10000"/>
                    <a:gd name="connsiteY1" fmla="*/ 106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63 w 10000"/>
                    <a:gd name="connsiteY0" fmla="*/ 2532 h 10000"/>
                    <a:gd name="connsiteX1" fmla="*/ 1209 w 10000"/>
                    <a:gd name="connsiteY1" fmla="*/ 106 h 10000"/>
                    <a:gd name="connsiteX2" fmla="*/ 10000 w 10000"/>
                    <a:gd name="connsiteY2" fmla="*/ 0 h 10000"/>
                    <a:gd name="connsiteX3" fmla="*/ 10000 w 10000"/>
                    <a:gd name="connsiteY3" fmla="*/ 10000 h 10000"/>
                    <a:gd name="connsiteX4" fmla="*/ 0 w 10000"/>
                    <a:gd name="connsiteY4" fmla="*/ 10000 h 10000"/>
                    <a:gd name="connsiteX5" fmla="*/ 63 w 10000"/>
                    <a:gd name="connsiteY5" fmla="*/ 2532 h 10000"/>
                    <a:gd name="connsiteX0" fmla="*/ 35 w 10000"/>
                    <a:gd name="connsiteY0" fmla="*/ 2635 h 10000"/>
                    <a:gd name="connsiteX1" fmla="*/ 1209 w 10000"/>
                    <a:gd name="connsiteY1" fmla="*/ 106 h 10000"/>
                    <a:gd name="connsiteX2" fmla="*/ 10000 w 10000"/>
                    <a:gd name="connsiteY2" fmla="*/ 0 h 10000"/>
                    <a:gd name="connsiteX3" fmla="*/ 10000 w 10000"/>
                    <a:gd name="connsiteY3" fmla="*/ 10000 h 10000"/>
                    <a:gd name="connsiteX4" fmla="*/ 0 w 10000"/>
                    <a:gd name="connsiteY4" fmla="*/ 10000 h 10000"/>
                    <a:gd name="connsiteX5" fmla="*/ 35 w 10000"/>
                    <a:gd name="connsiteY5" fmla="*/ 2635 h 10000"/>
                    <a:gd name="connsiteX0" fmla="*/ 35 w 10000"/>
                    <a:gd name="connsiteY0" fmla="*/ 2735 h 10100"/>
                    <a:gd name="connsiteX1" fmla="*/ 1209 w 10000"/>
                    <a:gd name="connsiteY1" fmla="*/ 0 h 10100"/>
                    <a:gd name="connsiteX2" fmla="*/ 10000 w 10000"/>
                    <a:gd name="connsiteY2" fmla="*/ 100 h 10100"/>
                    <a:gd name="connsiteX3" fmla="*/ 10000 w 10000"/>
                    <a:gd name="connsiteY3" fmla="*/ 10100 h 10100"/>
                    <a:gd name="connsiteX4" fmla="*/ 0 w 10000"/>
                    <a:gd name="connsiteY4" fmla="*/ 10100 h 10100"/>
                    <a:gd name="connsiteX5" fmla="*/ 35 w 10000"/>
                    <a:gd name="connsiteY5" fmla="*/ 2735 h 10100"/>
                    <a:gd name="connsiteX0" fmla="*/ 35 w 10000"/>
                    <a:gd name="connsiteY0" fmla="*/ 2735 h 10100"/>
                    <a:gd name="connsiteX1" fmla="*/ 1209 w 10000"/>
                    <a:gd name="connsiteY1" fmla="*/ 0 h 10100"/>
                    <a:gd name="connsiteX2" fmla="*/ 10000 w 10000"/>
                    <a:gd name="connsiteY2" fmla="*/ 100 h 10100"/>
                    <a:gd name="connsiteX3" fmla="*/ 10000 w 10000"/>
                    <a:gd name="connsiteY3" fmla="*/ 10100 h 10100"/>
                    <a:gd name="connsiteX4" fmla="*/ 0 w 10000"/>
                    <a:gd name="connsiteY4" fmla="*/ 10100 h 10100"/>
                    <a:gd name="connsiteX5" fmla="*/ 35 w 10000"/>
                    <a:gd name="connsiteY5" fmla="*/ 2735 h 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100">
                      <a:moveTo>
                        <a:pt x="35" y="2735"/>
                      </a:moveTo>
                      <a:cubicBezTo>
                        <a:pt x="1211" y="2616"/>
                        <a:pt x="1048" y="2305"/>
                        <a:pt x="1209" y="0"/>
                      </a:cubicBezTo>
                      <a:lnTo>
                        <a:pt x="10000" y="100"/>
                      </a:lnTo>
                      <a:lnTo>
                        <a:pt x="10000" y="10100"/>
                      </a:lnTo>
                      <a:lnTo>
                        <a:pt x="0" y="10100"/>
                      </a:lnTo>
                      <a:cubicBezTo>
                        <a:pt x="21" y="7611"/>
                        <a:pt x="14" y="5224"/>
                        <a:pt x="35" y="2735"/>
                      </a:cubicBezTo>
                      <a:close/>
                    </a:path>
                  </a:pathLst>
                </a:custGeom>
                <a:blipFill>
                  <a:blip r:embed="rId3"/>
                  <a:stretch>
                    <a:fillRect l="-3079" t="-3873" r="-2933" b="-13732"/>
                  </a:stretch>
                </a:blipFill>
              </p:spPr>
              <p:txBody>
                <a:bodyPr/>
                <a:lstStyle/>
                <a:p>
                  <a:r>
                    <a:rPr lang="en-SG">
                      <a:noFill/>
                    </a:rPr>
                    <a:t> </a:t>
                  </a:r>
                </a:p>
              </p:txBody>
            </p:sp>
          </mc:Fallback>
        </mc:AlternateContent>
      </p:grpSp>
      <p:sp>
        <p:nvSpPr>
          <p:cNvPr id="16" name="Title 1">
            <a:extLst>
              <a:ext uri="{FF2B5EF4-FFF2-40B4-BE49-F238E27FC236}">
                <a16:creationId xmlns:a16="http://schemas.microsoft.com/office/drawing/2014/main" id="{E97E90DC-D93B-94D8-50AD-3757DAAAD0F7}"/>
              </a:ext>
            </a:extLst>
          </p:cNvPr>
          <p:cNvSpPr txBox="1">
            <a:spLocks/>
          </p:cNvSpPr>
          <p:nvPr/>
        </p:nvSpPr>
        <p:spPr>
          <a:xfrm>
            <a:off x="77653" y="529491"/>
            <a:ext cx="12036694" cy="9049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1200"/>
              </a:spcBef>
              <a:spcAft>
                <a:spcPts val="180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4: PHÉP THỬ NGẪU NHIÊN VÀ KHÔNG GIAN MẪU.</a:t>
            </a:r>
            <a:r>
              <a:rPr kumimoji="0" lang="vi-VN"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r>
            <a:br>
              <a:rPr kumimoji="0" lang="vi-VN"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b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XÁC SUẤT CỦA BIẾN CỐ</a:t>
            </a:r>
            <a:r>
              <a:rPr kumimoji="0" lang="vi-VN"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(Tiết </a:t>
            </a:r>
            <a:r>
              <a:rPr kumimoji="0" lang="vi-VN"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2</a:t>
            </a: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Calibri Light"/>
              <a:ea typeface="+mj-ea"/>
              <a:cs typeface="+mj-cs"/>
            </a:endParaRPr>
          </a:p>
        </p:txBody>
      </p:sp>
      <p:grpSp>
        <p:nvGrpSpPr>
          <p:cNvPr id="17" name="Group 16">
            <a:extLst>
              <a:ext uri="{FF2B5EF4-FFF2-40B4-BE49-F238E27FC236}">
                <a16:creationId xmlns:a16="http://schemas.microsoft.com/office/drawing/2014/main" id="{A2BF70A5-CC88-02CD-4251-31710972E18E}"/>
              </a:ext>
            </a:extLst>
          </p:cNvPr>
          <p:cNvGrpSpPr/>
          <p:nvPr/>
        </p:nvGrpSpPr>
        <p:grpSpPr>
          <a:xfrm>
            <a:off x="7175997" y="2026819"/>
            <a:ext cx="2828244" cy="3078480"/>
            <a:chOff x="8837559" y="1446692"/>
            <a:chExt cx="3222342" cy="3732594"/>
          </a:xfrm>
        </p:grpSpPr>
        <p:pic>
          <p:nvPicPr>
            <p:cNvPr id="18" name="Picture 17">
              <a:extLst>
                <a:ext uri="{FF2B5EF4-FFF2-40B4-BE49-F238E27FC236}">
                  <a16:creationId xmlns:a16="http://schemas.microsoft.com/office/drawing/2014/main" id="{887AAA09-A940-5A3D-87B7-68E62E4A9A0D}"/>
                </a:ext>
              </a:extLst>
            </p:cNvPr>
            <p:cNvPicPr>
              <a:picLocks noChangeAspect="1"/>
            </p:cNvPicPr>
            <p:nvPr/>
          </p:nvPicPr>
          <p:blipFill rotWithShape="1">
            <a:blip r:embed="rId4"/>
            <a:srcRect l="69200" t="-1" r="2422" b="40959"/>
            <a:stretch/>
          </p:blipFill>
          <p:spPr>
            <a:xfrm>
              <a:off x="8837559" y="1446692"/>
              <a:ext cx="3222342" cy="3205202"/>
            </a:xfrm>
            <a:prstGeom prst="flowChartConnector">
              <a:avLst/>
            </a:prstGeom>
            <a:ln>
              <a:noFill/>
            </a:ln>
            <a:effectLst>
              <a:softEdge rad="112500"/>
            </a:effectLst>
          </p:spPr>
        </p:pic>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5C84AB-E2FA-DF52-E576-B7FB158CC5E4}"/>
                </a:ext>
              </a:extLst>
            </p:cNvPr>
            <p:cNvSpPr txBox="1">
              <a:spLocks/>
            </p:cNvSpPr>
            <p:nvPr/>
          </p:nvSpPr>
          <p:spPr>
            <a:xfrm>
              <a:off x="9654772" y="4651894"/>
              <a:ext cx="1587915" cy="52739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Hình 27</a:t>
              </a:r>
              <a:endPar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grpSp>
      <p:sp>
        <p:nvSpPr>
          <p:cNvPr id="20"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1E59D3E-0A72-D9C8-2132-D3AA6C5B4C85}"/>
              </a:ext>
            </a:extLst>
          </p:cNvPr>
          <p:cNvSpPr txBox="1">
            <a:spLocks/>
          </p:cNvSpPr>
          <p:nvPr/>
        </p:nvSpPr>
        <p:spPr>
          <a:xfrm>
            <a:off x="1007981" y="1801704"/>
            <a:ext cx="6013869" cy="287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II. XÁC SUẤT CỦA BIẾN CỐ</a:t>
            </a:r>
            <a:endPar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p:txBody>
      </p:sp>
      <p:pic>
        <p:nvPicPr>
          <p:cNvPr id="21" name="Google Shape;501;p60">
            <a:extLst>
              <a:ext uri="{FF2B5EF4-FFF2-40B4-BE49-F238E27FC236}">
                <a16:creationId xmlns:a16="http://schemas.microsoft.com/office/drawing/2014/main" id="{A99693DA-EF71-0B96-E743-6FAB56E7AAC8}"/>
              </a:ext>
            </a:extLst>
          </p:cNvPr>
          <p:cNvPicPr preferRelativeResize="0"/>
          <p:nvPr/>
        </p:nvPicPr>
        <p:blipFill rotWithShape="1">
          <a:blip r:embed="rId5"/>
          <a:srcRect l="-6294" t="38" r="37892" b="-11812"/>
          <a:stretch/>
        </p:blipFill>
        <p:spPr>
          <a:xfrm>
            <a:off x="10450497" y="5374229"/>
            <a:ext cx="1587915" cy="1331371"/>
          </a:xfrm>
          <a:prstGeom prst="cloud">
            <a:avLst/>
          </a:prstGeom>
          <a:noFill/>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F40BFB1-9381-DBE9-11A2-E6FCBB25DF16}"/>
                  </a:ext>
                </a:extLst>
              </p:cNvPr>
              <p:cNvSpPr txBox="1"/>
              <p:nvPr/>
            </p:nvSpPr>
            <p:spPr>
              <a:xfrm>
                <a:off x="1268443" y="4858179"/>
                <a:ext cx="8473440" cy="16969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mn-cs"/>
                  </a:rPr>
                  <a:t>Giải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Có </a:t>
                </a:r>
                <a14:m>
                  <m:oMath xmlns:m="http://schemas.openxmlformats.org/officeDocument/2006/math">
                    <m:r>
                      <a:rPr kumimoji="0" lang="vi-VN" sz="2800" b="0" i="0"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5</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kết quả thuận lợi cho biến cố </a:t>
                </a:r>
                <a14:m>
                  <m:oMath xmlns:m="http://schemas.openxmlformats.org/officeDocument/2006/math">
                    <m:r>
                      <a:rPr kumimoji="0" lang="vi-VN" sz="2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𝐷</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là: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2;</m:t>
                    </m:r>
                    <m:r>
                      <m:rPr>
                        <m:nor/>
                      </m:rPr>
                      <a:rPr kumimoji="0" lang="en-US" sz="2800" b="0" i="0" u="none" strike="noStrike" kern="1200" cap="none" spc="0" normalizeH="0" baseline="0" noProof="0" dirty="0" smtClean="0">
                        <a:ln>
                          <a:noFill/>
                        </a:ln>
                        <a:solidFill>
                          <a:prstClr val="white"/>
                        </a:solidFill>
                        <a:effectLst/>
                        <a:uLnTx/>
                        <a:uFillTx/>
                        <a:latin typeface="+mj-lt"/>
                        <a:ea typeface="+mn-ea"/>
                        <a:cs typeface="+mn-cs"/>
                      </a:rPr>
                      <m:t> </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3;</m:t>
                    </m:r>
                    <m:r>
                      <m:rPr>
                        <m:nor/>
                      </m:rPr>
                      <a:rPr kumimoji="0" lang="en-US" sz="2800" b="0" i="0" u="none" strike="noStrike" kern="1200" cap="none" spc="0" normalizeH="0" baseline="0" noProof="0" dirty="0" smtClean="0">
                        <a:ln>
                          <a:noFill/>
                        </a:ln>
                        <a:solidFill>
                          <a:prstClr val="white"/>
                        </a:solidFill>
                        <a:effectLst/>
                        <a:uLnTx/>
                        <a:uFillTx/>
                        <a:latin typeface="+mj-lt"/>
                        <a:ea typeface="+mn-ea"/>
                        <a:cs typeface="+mn-cs"/>
                      </a:rPr>
                      <m:t> </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5;</m:t>
                    </m:r>
                    <m:r>
                      <m:rPr>
                        <m:nor/>
                      </m:rPr>
                      <a:rPr kumimoji="0" lang="en-US" sz="2800" b="0" i="0" u="none" strike="noStrike" kern="1200" cap="none" spc="0" normalizeH="0" baseline="0" noProof="0" dirty="0" smtClean="0">
                        <a:ln>
                          <a:noFill/>
                        </a:ln>
                        <a:solidFill>
                          <a:prstClr val="white"/>
                        </a:solidFill>
                        <a:effectLst/>
                        <a:uLnTx/>
                        <a:uFillTx/>
                        <a:latin typeface="+mj-lt"/>
                        <a:ea typeface="+mn-ea"/>
                        <a:cs typeface="+mn-cs"/>
                      </a:rPr>
                      <m:t> </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7;</m:t>
                    </m:r>
                    <m:r>
                      <m:rPr>
                        <m:nor/>
                      </m:rPr>
                      <a:rPr kumimoji="0" lang="en-US" sz="2800" b="0" i="0" u="none" strike="noStrike" kern="1200" cap="none" spc="0" normalizeH="0" baseline="0" noProof="0" dirty="0" smtClean="0">
                        <a:ln>
                          <a:noFill/>
                        </a:ln>
                        <a:solidFill>
                          <a:prstClr val="white"/>
                        </a:solidFill>
                        <a:effectLst/>
                        <a:uLnTx/>
                        <a:uFillTx/>
                        <a:latin typeface="+mj-lt"/>
                        <a:ea typeface="+mn-ea"/>
                        <a:cs typeface="+mn-cs"/>
                      </a:rPr>
                      <m:t> </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11</m:t>
                    </m:r>
                  </m:oMath>
                </a14:m>
                <a:r>
                  <a:rPr kumimoji="0" lang="vi-VN" sz="2800" b="0" i="0" u="none" strike="noStrike" kern="1200" cap="none" spc="0" normalizeH="0" baseline="0" noProof="0" dirty="0">
                    <a:ln>
                      <a:noFill/>
                    </a:ln>
                    <a:solidFill>
                      <a:prstClr val="white"/>
                    </a:solidFill>
                    <a:effectLst/>
                    <a:uLnTx/>
                    <a:uFillTx/>
                    <a:latin typeface="+mj-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Vậy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P</m:t>
                    </m:r>
                    <m:d>
                      <m:dPr>
                        <m:ctrlP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ctrlPr>
                      </m:dPr>
                      <m:e>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D</m:t>
                        </m:r>
                      </m:e>
                    </m:d>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ctrlPr>
                      </m:fPr>
                      <m:num>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5</m:t>
                        </m:r>
                      </m:num>
                      <m:den>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12</m:t>
                        </m:r>
                      </m:den>
                    </m:f>
                  </m:oMath>
                </a14:m>
                <a:endParaRPr kumimoji="0" lang="vi-VN" sz="2800" b="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7F40BFB1-9381-DBE9-11A2-E6FCBB25DF16}"/>
                  </a:ext>
                </a:extLst>
              </p:cNvPr>
              <p:cNvSpPr txBox="1">
                <a:spLocks noRot="1" noChangeAspect="1" noMove="1" noResize="1" noEditPoints="1" noAdjustHandles="1" noChangeArrowheads="1" noChangeShapeType="1" noTextEdit="1"/>
              </p:cNvSpPr>
              <p:nvPr/>
            </p:nvSpPr>
            <p:spPr>
              <a:xfrm>
                <a:off x="1268443" y="4858179"/>
                <a:ext cx="8473440" cy="1696939"/>
              </a:xfrm>
              <a:prstGeom prst="rect">
                <a:avLst/>
              </a:prstGeom>
              <a:blipFill>
                <a:blip r:embed="rId6"/>
                <a:stretch>
                  <a:fillRect l="-1799" t="-5036" b="-3597"/>
                </a:stretch>
              </a:blipFill>
            </p:spPr>
            <p:txBody>
              <a:bodyPr/>
              <a:lstStyle/>
              <a:p>
                <a:r>
                  <a:rPr lang="en-US">
                    <a:noFill/>
                  </a:rPr>
                  <a:t> </a:t>
                </a:r>
              </a:p>
            </p:txBody>
          </p:sp>
        </mc:Fallback>
      </mc:AlternateContent>
    </p:spTree>
    <p:extLst>
      <p:ext uri="{BB962C8B-B14F-4D97-AF65-F5344CB8AC3E}">
        <p14:creationId xmlns:p14="http://schemas.microsoft.com/office/powerpoint/2010/main" val="576980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21"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8)">
                                      <p:cBhvr>
                                        <p:cTn id="10" dur="20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xEl>
                                              <p:pRg st="1" end="1"/>
                                            </p:txEl>
                                          </p:spTgt>
                                        </p:tgtEl>
                                        <p:attrNameLst>
                                          <p:attrName>style.visibility</p:attrName>
                                        </p:attrNameLst>
                                      </p:cBhvr>
                                      <p:to>
                                        <p:strVal val="visible"/>
                                      </p:to>
                                    </p:set>
                                    <p:animEffect transition="in" filter="wipe(left)">
                                      <p:cBhvr>
                                        <p:cTn id="23" dur="500"/>
                                        <p:tgtEl>
                                          <p:spTgt spid="2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3">
                                            <p:txEl>
                                              <p:pRg st="2" end="2"/>
                                            </p:txEl>
                                          </p:spTgt>
                                        </p:tgtEl>
                                        <p:attrNameLst>
                                          <p:attrName>style.visibility</p:attrName>
                                        </p:attrNameLst>
                                      </p:cBhvr>
                                      <p:to>
                                        <p:strVal val="visible"/>
                                      </p:to>
                                    </p:set>
                                    <p:animEffect transition="in" filter="wipe(left)">
                                      <p:cBhvr>
                                        <p:cTn id="28"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5FC56EE-B2A6-4324-852C-1C36EB30DD7A}"/>
              </a:ext>
            </a:extLst>
          </p:cNvPr>
          <p:cNvSpPr txBox="1">
            <a:spLocks/>
          </p:cNvSpPr>
          <p:nvPr/>
        </p:nvSpPr>
        <p:spPr>
          <a:xfrm>
            <a:off x="73908" y="55405"/>
            <a:ext cx="12036694" cy="9049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1200"/>
              </a:spcBef>
              <a:spcAft>
                <a:spcPts val="180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4: PHÉP THỬ NGẪU NHIÊN VÀ KHÔNG GIAN MẪU.</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r>
            <a:b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b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XÁC SUẤT CỦA BIẾN CỐ</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Tiết</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2</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2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9623F4-BA6B-39B4-4898-757640D71BCD}"/>
              </a:ext>
            </a:extLst>
          </p:cNvPr>
          <p:cNvSpPr txBox="1">
            <a:spLocks/>
          </p:cNvSpPr>
          <p:nvPr/>
        </p:nvSpPr>
        <p:spPr>
          <a:xfrm>
            <a:off x="-438872" y="944194"/>
            <a:ext cx="6013869" cy="287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II. XÁC SUẤT CỦA BIẾN CỐ</a:t>
            </a:r>
            <a:endPar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p:txBody>
      </p:sp>
      <p:pic>
        <p:nvPicPr>
          <p:cNvPr id="30" name="Hình ảnh 7">
            <a:extLst>
              <a:ext uri="{FF2B5EF4-FFF2-40B4-BE49-F238E27FC236}">
                <a16:creationId xmlns:a16="http://schemas.microsoft.com/office/drawing/2014/main" id="{2A0D5D6D-F59E-664D-515D-E7F929D594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0" t="21156" r="-1440" b="-7944"/>
          <a:stretch/>
        </p:blipFill>
        <p:spPr>
          <a:xfrm>
            <a:off x="10740550" y="5741973"/>
            <a:ext cx="1281139" cy="1070810"/>
          </a:xfrm>
          <a:prstGeom prst="roundRect">
            <a:avLst/>
          </a:prstGeom>
        </p:spPr>
      </p:pic>
      <p:sp>
        <p:nvSpPr>
          <p:cNvPr id="32" name="Arrow: Left 31">
            <a:extLst>
              <a:ext uri="{FF2B5EF4-FFF2-40B4-BE49-F238E27FC236}">
                <a16:creationId xmlns:a16="http://schemas.microsoft.com/office/drawing/2014/main" id="{B504DAD1-33F2-9E54-F661-8E3FC067F8AC}"/>
              </a:ext>
            </a:extLst>
          </p:cNvPr>
          <p:cNvSpPr/>
          <p:nvPr/>
        </p:nvSpPr>
        <p:spPr>
          <a:xfrm>
            <a:off x="7064116" y="5276746"/>
            <a:ext cx="1646751" cy="510444"/>
          </a:xfrm>
          <a:prstGeom prst="leftArrow">
            <a:avLst/>
          </a:prstGeom>
          <a:solidFill>
            <a:schemeClr val="accent6">
              <a:lumMod val="75000"/>
            </a:schemeClr>
          </a:solidFill>
          <a:ln>
            <a:solidFill>
              <a:schemeClr val="accent6">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Nhóm 1, 2</a:t>
            </a:r>
          </a:p>
        </p:txBody>
      </p:sp>
      <p:sp>
        <p:nvSpPr>
          <p:cNvPr id="35" name="Arrow: Left 34">
            <a:extLst>
              <a:ext uri="{FF2B5EF4-FFF2-40B4-BE49-F238E27FC236}">
                <a16:creationId xmlns:a16="http://schemas.microsoft.com/office/drawing/2014/main" id="{E4B35964-7A33-13E0-B0DE-46F33E0C9F9B}"/>
              </a:ext>
            </a:extLst>
          </p:cNvPr>
          <p:cNvSpPr/>
          <p:nvPr/>
        </p:nvSpPr>
        <p:spPr>
          <a:xfrm>
            <a:off x="7048233" y="5741973"/>
            <a:ext cx="1646751" cy="510444"/>
          </a:xfrm>
          <a:prstGeom prst="leftArrow">
            <a:avLst/>
          </a:prstGeom>
          <a:solidFill>
            <a:schemeClr val="accent6">
              <a:lumMod val="75000"/>
            </a:schemeClr>
          </a:solidFill>
          <a:ln>
            <a:solidFill>
              <a:schemeClr val="accent6">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Nhóm 3, 4</a:t>
            </a:r>
          </a:p>
        </p:txBody>
      </p:sp>
      <p:sp>
        <p:nvSpPr>
          <p:cNvPr id="36" name="Arrow: Left 35">
            <a:extLst>
              <a:ext uri="{FF2B5EF4-FFF2-40B4-BE49-F238E27FC236}">
                <a16:creationId xmlns:a16="http://schemas.microsoft.com/office/drawing/2014/main" id="{61763848-79C0-DBD4-B4ED-B8B51970BD92}"/>
              </a:ext>
            </a:extLst>
          </p:cNvPr>
          <p:cNvSpPr/>
          <p:nvPr/>
        </p:nvSpPr>
        <p:spPr>
          <a:xfrm>
            <a:off x="7055933" y="6243442"/>
            <a:ext cx="1646751" cy="510444"/>
          </a:xfrm>
          <a:prstGeom prst="leftArrow">
            <a:avLst/>
          </a:prstGeom>
          <a:solidFill>
            <a:schemeClr val="accent6">
              <a:lumMod val="75000"/>
            </a:schemeClr>
          </a:solidFill>
          <a:ln>
            <a:solidFill>
              <a:schemeClr val="accent6">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Nhóm 5, 6</a:t>
            </a:r>
          </a:p>
        </p:txBody>
      </p:sp>
      <p:pic>
        <p:nvPicPr>
          <p:cNvPr id="38" name="5 Minute Countdown Timer with Music For Kids!">
            <a:hlinkClick r:id="" action="ppaction://media"/>
            <a:extLst>
              <a:ext uri="{FF2B5EF4-FFF2-40B4-BE49-F238E27FC236}">
                <a16:creationId xmlns:a16="http://schemas.microsoft.com/office/drawing/2014/main" id="{EE470361-BEA3-6698-BAF6-28E98821EE21}"/>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lum contrast="20000"/>
          </a:blip>
          <a:stretch>
            <a:fillRect/>
          </a:stretch>
        </p:blipFill>
        <p:spPr>
          <a:xfrm>
            <a:off x="10459172" y="653343"/>
            <a:ext cx="1485844" cy="835787"/>
          </a:xfrm>
          <a:prstGeom prst="rect">
            <a:avLst/>
          </a:prstGeom>
          <a:ln>
            <a:noFill/>
          </a:ln>
          <a:effectLst>
            <a:softEdge rad="112500"/>
          </a:effectLst>
        </p:spPr>
      </p:pic>
      <p:sp>
        <p:nvSpPr>
          <p:cNvPr id="3" name="TextBox 2">
            <a:extLst>
              <a:ext uri="{FF2B5EF4-FFF2-40B4-BE49-F238E27FC236}">
                <a16:creationId xmlns:a16="http://schemas.microsoft.com/office/drawing/2014/main" id="{AAE8238F-9040-07F6-96A3-312FBE338E18}"/>
              </a:ext>
            </a:extLst>
          </p:cNvPr>
          <p:cNvSpPr txBox="1"/>
          <p:nvPr/>
        </p:nvSpPr>
        <p:spPr>
          <a:xfrm>
            <a:off x="168676" y="1579315"/>
            <a:ext cx="11868809"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Nền ẩm thực Việt Nam được đánh giá cao trên thế giới, thu hút nhiều người sành ăn trong nước và quốc tế. 16 món ngon đặc sắc đến từ các tỉnh, thành phố được chọn ra như sau: cốm Vòng (Hà Nội), chả mực (Quảng Ninh), bánh đậu xanh (Hải Dương), bún cá cay (Hải Phòng), gà đồi Yên Thế (Bắc Giang), nộm da trâu (Sơn La), thắng cố (Lào Cai), miến lươn (Nghệ An), cơm hến (Huế), cá mực nhảy (Hà Tĩnh), bánh mì Hội An (Quảng Nam), sủi cảo (Thành phố Hồ Chí Minh), bánh canh Trảng Bàng (Tây Ninh), cá lóc nướng (Cần Thơ), cơm dừa (Bến Tre), gỏi cá (Kiên Giang).</a:t>
            </a:r>
            <a:endParaRPr kumimoji="0" lang="en-SG"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Chọn ngẫu nhiên một trong 16 món ngon đó. Tính xác suất của mỗi biễn cố sau:</a:t>
            </a:r>
            <a:endParaRPr kumimoji="0" lang="en-SG"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a) S: “Món ngon được chọn thuộc miền Bắc”</a:t>
            </a:r>
            <a:endParaRPr kumimoji="0" lang="en-SG"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b) T: “Món ngon được chọn thuộc miền Trung”</a:t>
            </a:r>
            <a:endParaRPr kumimoji="0" lang="en-SG"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rPr>
              <a:t>c) U:“Món ngon được chọn thuộc miền Nam”</a:t>
            </a:r>
            <a:endParaRPr lang="en-US" sz="2800" dirty="0">
              <a:solidFill>
                <a:schemeClr val="bg1"/>
              </a:solidFill>
            </a:endParaRPr>
          </a:p>
        </p:txBody>
      </p:sp>
      <p:sp>
        <p:nvSpPr>
          <p:cNvPr id="5" name="TextBox 4">
            <a:extLst>
              <a:ext uri="{FF2B5EF4-FFF2-40B4-BE49-F238E27FC236}">
                <a16:creationId xmlns:a16="http://schemas.microsoft.com/office/drawing/2014/main" id="{5C90C63F-4E8F-74DD-DA06-6B247C27A111}"/>
              </a:ext>
            </a:extLst>
          </p:cNvPr>
          <p:cNvSpPr txBox="1"/>
          <p:nvPr/>
        </p:nvSpPr>
        <p:spPr>
          <a:xfrm>
            <a:off x="168676" y="1182104"/>
            <a:ext cx="22016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mn-cs"/>
              </a:rPr>
              <a:t>Luyện</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mn-cs"/>
              </a:rPr>
              <a:t>tập</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mn-cs"/>
              </a:rPr>
              <a:t> 3</a:t>
            </a:r>
            <a:endParaRPr kumimoji="0" lang="vi-VN"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54810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2">
                                            <p:bg/>
                                          </p:spTgt>
                                        </p:tgtEl>
                                        <p:attrNameLst>
                                          <p:attrName>style.visibility</p:attrName>
                                        </p:attrNameLst>
                                      </p:cBhvr>
                                      <p:to>
                                        <p:strVal val="visible"/>
                                      </p:to>
                                    </p:set>
                                    <p:animEffect transition="in" filter="wipe(right)">
                                      <p:cBhvr>
                                        <p:cTn id="26" dur="500"/>
                                        <p:tgtEl>
                                          <p:spTgt spid="32">
                                            <p:bg/>
                                          </p:spTgt>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wipe(right)">
                                      <p:cBhvr>
                                        <p:cTn id="29" dur="500"/>
                                        <p:tgtEl>
                                          <p:spTgt spid="32">
                                            <p:txEl>
                                              <p:pRg st="0" end="0"/>
                                            </p:tx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35">
                                            <p:bg/>
                                          </p:spTgt>
                                        </p:tgtEl>
                                        <p:attrNameLst>
                                          <p:attrName>style.visibility</p:attrName>
                                        </p:attrNameLst>
                                      </p:cBhvr>
                                      <p:to>
                                        <p:strVal val="visible"/>
                                      </p:to>
                                    </p:set>
                                    <p:animEffect transition="in" filter="wipe(right)">
                                      <p:cBhvr>
                                        <p:cTn id="33" dur="500"/>
                                        <p:tgtEl>
                                          <p:spTgt spid="35">
                                            <p:bg/>
                                          </p:spTgt>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35">
                                            <p:txEl>
                                              <p:pRg st="0" end="0"/>
                                            </p:txEl>
                                          </p:spTgt>
                                        </p:tgtEl>
                                        <p:attrNameLst>
                                          <p:attrName>style.visibility</p:attrName>
                                        </p:attrNameLst>
                                      </p:cBhvr>
                                      <p:to>
                                        <p:strVal val="visible"/>
                                      </p:to>
                                    </p:set>
                                    <p:animEffect transition="in" filter="wipe(right)">
                                      <p:cBhvr>
                                        <p:cTn id="36" dur="500"/>
                                        <p:tgtEl>
                                          <p:spTgt spid="35">
                                            <p:txEl>
                                              <p:pRg st="0" end="0"/>
                                            </p:txEl>
                                          </p:spTgt>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36">
                                            <p:bg/>
                                          </p:spTgt>
                                        </p:tgtEl>
                                        <p:attrNameLst>
                                          <p:attrName>style.visibility</p:attrName>
                                        </p:attrNameLst>
                                      </p:cBhvr>
                                      <p:to>
                                        <p:strVal val="visible"/>
                                      </p:to>
                                    </p:set>
                                    <p:animEffect transition="in" filter="wipe(right)">
                                      <p:cBhvr>
                                        <p:cTn id="40" dur="500"/>
                                        <p:tgtEl>
                                          <p:spTgt spid="36">
                                            <p:bg/>
                                          </p:spTgt>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animEffect transition="in" filter="wipe(right)">
                                      <p:cBhvr>
                                        <p:cTn id="43" dur="500"/>
                                        <p:tgtEl>
                                          <p:spTgt spid="3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38"/>
                </p:tgtEl>
              </p:cMediaNode>
            </p:video>
          </p:childTnLst>
        </p:cTn>
      </p:par>
    </p:tnLst>
    <p:bldLst>
      <p:bldP spid="32" grpId="0" uiExpand="1" build="p" animBg="1"/>
      <p:bldP spid="35" grpId="0" uiExpand="1" build="p" animBg="1"/>
      <p:bldP spid="36" grpId="0" uiExpand="1" build="p" animBg="1"/>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1DBEFC-7ABA-C3C4-02F5-091CF94170CE}"/>
              </a:ext>
            </a:extLst>
          </p:cNvPr>
          <p:cNvSpPr txBox="1">
            <a:spLocks/>
          </p:cNvSpPr>
          <p:nvPr/>
        </p:nvSpPr>
        <p:spPr>
          <a:xfrm>
            <a:off x="73908" y="55405"/>
            <a:ext cx="12036694" cy="9049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1200"/>
              </a:spcBef>
              <a:spcAft>
                <a:spcPts val="180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4: PHÉP THỬ NGẪU NHIÊN VÀ KHÔNG GIAN MẪU.</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r>
            <a:b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b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XÁC SUẤT CỦA BIẾN CỐ</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Tiết</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2</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CD9D602-A992-BFA7-DBB7-7FEF65094E7B}"/>
              </a:ext>
            </a:extLst>
          </p:cNvPr>
          <p:cNvSpPr txBox="1">
            <a:spLocks/>
          </p:cNvSpPr>
          <p:nvPr/>
        </p:nvSpPr>
        <p:spPr>
          <a:xfrm>
            <a:off x="-421117" y="1008642"/>
            <a:ext cx="6013869" cy="287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II. XÁC SUẤT CỦA BIẾN CỐ</a:t>
            </a:r>
            <a:endPar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p:txBody>
      </p:sp>
      <p:grpSp>
        <p:nvGrpSpPr>
          <p:cNvPr id="8" name="Group 7">
            <a:extLst>
              <a:ext uri="{FF2B5EF4-FFF2-40B4-BE49-F238E27FC236}">
                <a16:creationId xmlns:a16="http://schemas.microsoft.com/office/drawing/2014/main" id="{0FBB8A38-EC08-B477-E038-199AEC523946}"/>
              </a:ext>
            </a:extLst>
          </p:cNvPr>
          <p:cNvGrpSpPr/>
          <p:nvPr/>
        </p:nvGrpSpPr>
        <p:grpSpPr>
          <a:xfrm>
            <a:off x="28384" y="1248762"/>
            <a:ext cx="926876" cy="599513"/>
            <a:chOff x="28384" y="1355442"/>
            <a:chExt cx="926876" cy="599513"/>
          </a:xfrm>
        </p:grpSpPr>
        <p:pic>
          <p:nvPicPr>
            <p:cNvPr id="6" name="Picture 5" descr="A screenshot of a phone&#10;&#10;Description automatically generated">
              <a:extLst>
                <a:ext uri="{FF2B5EF4-FFF2-40B4-BE49-F238E27FC236}">
                  <a16:creationId xmlns:a16="http://schemas.microsoft.com/office/drawing/2014/main" id="{CFD973A2-E1CB-DE4F-BBED-4EC055943D3D}"/>
                </a:ext>
              </a:extLst>
            </p:cNvPr>
            <p:cNvPicPr>
              <a:picLocks noChangeAspect="1"/>
            </p:cNvPicPr>
            <p:nvPr/>
          </p:nvPicPr>
          <p:blipFill rotWithShape="1">
            <a:blip r:embed="rId2">
              <a:extLst>
                <a:ext uri="{28A0092B-C50C-407E-A947-70E740481C1C}">
                  <a14:useLocalDpi xmlns:a14="http://schemas.microsoft.com/office/drawing/2010/main" val="0"/>
                </a:ext>
              </a:extLst>
            </a:blip>
            <a:srcRect l="33135" r="59074" b="70501"/>
            <a:stretch/>
          </p:blipFill>
          <p:spPr>
            <a:xfrm>
              <a:off x="28384" y="1355442"/>
              <a:ext cx="926876" cy="584273"/>
            </a:xfrm>
            <a:prstGeom prst="flowChartDelay">
              <a:avLst/>
            </a:prstGeom>
          </p:spPr>
        </p:pic>
        <p:sp>
          <p:nvSpPr>
            <p:cNvPr id="7" name="Flowchart: Connector 6">
              <a:extLst>
                <a:ext uri="{FF2B5EF4-FFF2-40B4-BE49-F238E27FC236}">
                  <a16:creationId xmlns:a16="http://schemas.microsoft.com/office/drawing/2014/main" id="{24134E46-A7FB-13CC-4AB3-ECB5F15A306E}"/>
                </a:ext>
              </a:extLst>
            </p:cNvPr>
            <p:cNvSpPr/>
            <p:nvPr/>
          </p:nvSpPr>
          <p:spPr>
            <a:xfrm>
              <a:off x="658660" y="1713299"/>
              <a:ext cx="296600" cy="241656"/>
            </a:xfrm>
            <a:prstGeom prst="flowChartConnector">
              <a:avLst/>
            </a:prstGeom>
            <a:solidFill>
              <a:srgbClr val="C5D850"/>
            </a:solidFill>
            <a:ln>
              <a:solidFill>
                <a:srgbClr val="C5D85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ria"/>
                  <a:ea typeface="+mn-ea"/>
                  <a:cs typeface="+mn-cs"/>
                </a:rPr>
                <a:t>3</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82D0425-2D30-6B06-BC20-E636FF14745B}"/>
                  </a:ext>
                </a:extLst>
              </p:cNvPr>
              <p:cNvSpPr txBox="1"/>
              <p:nvPr/>
            </p:nvSpPr>
            <p:spPr>
              <a:xfrm>
                <a:off x="220734" y="1830645"/>
                <a:ext cx="11209266" cy="16425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 Có </a:t>
                </a:r>
                <a14:m>
                  <m:oMath xmlns:m="http://schemas.openxmlformats.org/officeDocument/2006/math">
                    <m: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6</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kết quả thuận lợi cho biến cố </a:t>
                </a:r>
                <a14:m>
                  <m:oMath xmlns:m="http://schemas.openxmlformats.org/officeDocument/2006/math">
                    <m:r>
                      <m:rPr>
                        <m:sty m:val="p"/>
                      </m:rPr>
                      <a:rPr kumimoji="0" lang="vi-VN" sz="2800" b="0" i="0"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S</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là: phở Thìn, bánh đa Kế, bún cá cay, gà đồi Yên Thế, nộm da trâu, thắng cố.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Vậy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P</m:t>
                    </m:r>
                    <m:d>
                      <m:dPr>
                        <m:ctrlP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ctrlPr>
                      </m:dPr>
                      <m:e>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S</m:t>
                        </m:r>
                      </m:e>
                    </m:d>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ctrlPr>
                      </m:fPr>
                      <m:num>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6</m:t>
                        </m:r>
                      </m:num>
                      <m:den>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16</m:t>
                        </m:r>
                      </m:den>
                    </m:f>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ctrlPr>
                      </m:fPr>
                      <m:num>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3</m:t>
                        </m:r>
                      </m:num>
                      <m:den>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8</m:t>
                        </m:r>
                      </m:den>
                    </m:f>
                  </m:oMath>
                </a14:m>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082D0425-2D30-6B06-BC20-E636FF14745B}"/>
                  </a:ext>
                </a:extLst>
              </p:cNvPr>
              <p:cNvSpPr txBox="1">
                <a:spLocks noRot="1" noChangeAspect="1" noMove="1" noResize="1" noEditPoints="1" noAdjustHandles="1" noChangeArrowheads="1" noChangeShapeType="1" noTextEdit="1"/>
              </p:cNvSpPr>
              <p:nvPr/>
            </p:nvSpPr>
            <p:spPr>
              <a:xfrm>
                <a:off x="220734" y="1830645"/>
                <a:ext cx="11209266" cy="1642566"/>
              </a:xfrm>
              <a:prstGeom prst="rect">
                <a:avLst/>
              </a:prstGeom>
              <a:blipFill>
                <a:blip r:embed="rId3"/>
                <a:stretch>
                  <a:fillRect l="-1088" t="-3704" r="-1196"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CB67B6D-9711-157C-7866-97E22F2FC652}"/>
                  </a:ext>
                </a:extLst>
              </p:cNvPr>
              <p:cNvSpPr txBox="1"/>
              <p:nvPr/>
            </p:nvSpPr>
            <p:spPr>
              <a:xfrm>
                <a:off x="220734" y="3390772"/>
                <a:ext cx="11209266" cy="16425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b) Có </a:t>
                </a:r>
                <a14:m>
                  <m:oMath xmlns:m="http://schemas.openxmlformats.org/officeDocument/2006/math">
                    <m:r>
                      <a:rPr kumimoji="0" lang="vi-VN" sz="2800" b="0" i="0"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4</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kết quả thuận lợi cho biến cố T là: miến lươn, cơm hến, cá mực nhảy, bánh mì Hội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Vậy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mj-lt"/>
                        <a:ea typeface="+mn-ea"/>
                        <a:cs typeface="Times New Roman" panose="02020603050405020304" pitchFamily="18" charset="0"/>
                      </a:rPr>
                      <m:t>P</m:t>
                    </m:r>
                    <m:d>
                      <m:dPr>
                        <m:ctrlP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ctrlPr>
                      </m:dPr>
                      <m:e>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T</m:t>
                        </m:r>
                      </m:e>
                    </m:d>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ctrlPr>
                      </m:fPr>
                      <m:num>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4</m:t>
                        </m:r>
                      </m:num>
                      <m:den>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16</m:t>
                        </m:r>
                      </m:den>
                    </m:f>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ctrlPr>
                      </m:fPr>
                      <m:num>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1</m:t>
                        </m:r>
                      </m:num>
                      <m:den>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4</m:t>
                        </m:r>
                      </m:den>
                    </m:f>
                  </m:oMath>
                </a14:m>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7CB67B6D-9711-157C-7866-97E22F2FC652}"/>
                  </a:ext>
                </a:extLst>
              </p:cNvPr>
              <p:cNvSpPr txBox="1">
                <a:spLocks noRot="1" noChangeAspect="1" noMove="1" noResize="1" noEditPoints="1" noAdjustHandles="1" noChangeArrowheads="1" noChangeShapeType="1" noTextEdit="1"/>
              </p:cNvSpPr>
              <p:nvPr/>
            </p:nvSpPr>
            <p:spPr>
              <a:xfrm>
                <a:off x="220734" y="3390772"/>
                <a:ext cx="11209266" cy="1642566"/>
              </a:xfrm>
              <a:prstGeom prst="rect">
                <a:avLst/>
              </a:prstGeom>
              <a:blipFill>
                <a:blip r:embed="rId4"/>
                <a:stretch>
                  <a:fillRect l="-1088" t="-3704" r="-1849"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0BB2C48-BC15-676E-2B2B-CBEC41A0BBA6}"/>
                  </a:ext>
                </a:extLst>
              </p:cNvPr>
              <p:cNvSpPr txBox="1"/>
              <p:nvPr/>
            </p:nvSpPr>
            <p:spPr>
              <a:xfrm>
                <a:off x="220734" y="5042339"/>
                <a:ext cx="11209266" cy="16513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 Có 5 kết quả thuận lợi cho biến cố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U</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là: sủi cảo, bánh canh Tràng Bàng, cá lóc nướng, cơm dừa, gỏi cá.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Vậy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P</m:t>
                    </m:r>
                    <m:d>
                      <m:dPr>
                        <m:ctrlP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ctrlPr>
                      </m:dPr>
                      <m:e>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U</m:t>
                        </m:r>
                      </m:e>
                    </m:d>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cs typeface="Times New Roman" panose="02020603050405020304" pitchFamily="18" charset="0"/>
                          </a:rPr>
                        </m:ctrlPr>
                      </m:fPr>
                      <m:num>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5</m:t>
                        </m:r>
                      </m:num>
                      <m:den>
                        <m:r>
                          <m:rPr>
                            <m:nor/>
                          </m:rP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16</m:t>
                        </m:r>
                      </m:den>
                    </m:f>
                  </m:oMath>
                </a14:m>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10BB2C48-BC15-676E-2B2B-CBEC41A0BBA6}"/>
                  </a:ext>
                </a:extLst>
              </p:cNvPr>
              <p:cNvSpPr txBox="1">
                <a:spLocks noRot="1" noChangeAspect="1" noMove="1" noResize="1" noEditPoints="1" noAdjustHandles="1" noChangeArrowheads="1" noChangeShapeType="1" noTextEdit="1"/>
              </p:cNvSpPr>
              <p:nvPr/>
            </p:nvSpPr>
            <p:spPr>
              <a:xfrm>
                <a:off x="220734" y="5042339"/>
                <a:ext cx="11209266" cy="1651349"/>
              </a:xfrm>
              <a:prstGeom prst="rect">
                <a:avLst/>
              </a:prstGeom>
              <a:blipFill>
                <a:blip r:embed="rId5"/>
                <a:stretch>
                  <a:fillRect l="-1088" t="-3690" r="-1794" b="-258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3339A8C-53F7-BAF5-810A-160B5E73606F}"/>
              </a:ext>
            </a:extLst>
          </p:cNvPr>
          <p:cNvSpPr txBox="1"/>
          <p:nvPr/>
        </p:nvSpPr>
        <p:spPr>
          <a:xfrm>
            <a:off x="1025690" y="1390740"/>
            <a:ext cx="13411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C000"/>
                </a:solidFill>
                <a:effectLst/>
                <a:uLnTx/>
                <a:uFillTx/>
                <a:latin typeface="Times New Roman" panose="02020603050405020304" pitchFamily="18" charset="0"/>
                <a:ea typeface="+mn-ea"/>
                <a:cs typeface="+mn-cs"/>
              </a:rPr>
              <a:t>Giải</a:t>
            </a:r>
          </a:p>
        </p:txBody>
      </p:sp>
    </p:spTree>
    <p:extLst>
      <p:ext uri="{BB962C8B-B14F-4D97-AF65-F5344CB8AC3E}">
        <p14:creationId xmlns:p14="http://schemas.microsoft.com/office/powerpoint/2010/main" val="41887242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wipe(left)">
                                      <p:cBhvr>
                                        <p:cTn id="21" dur="500"/>
                                        <p:tgtEl>
                                          <p:spTgt spid="2">
                                            <p:txEl>
                                              <p:pRg st="0" end="0"/>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500"/>
                                        <p:tgtEl>
                                          <p:spTgt spid="3">
                                            <p:txEl>
                                              <p:pRg st="0" end="0"/>
                                            </p:txEl>
                                          </p:spTgt>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uiExpand="1" build="p"/>
      <p:bldP spid="3" grpId="0" uiExpand="1" build="p"/>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9">
            <a:extLst>
              <a:ext uri="{FF2B5EF4-FFF2-40B4-BE49-F238E27FC236}">
                <a16:creationId xmlns:a16="http://schemas.microsoft.com/office/drawing/2014/main" id="{303793AE-2EAB-D84A-A139-1F6F98082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48" y="3947313"/>
            <a:ext cx="2927761" cy="1091484"/>
          </a:xfrm>
          <a:prstGeom prst="rect">
            <a:avLst/>
          </a:prstGeom>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pic>
      <p:pic>
        <p:nvPicPr>
          <p:cNvPr id="4" name="图片 30">
            <a:extLst>
              <a:ext uri="{FF2B5EF4-FFF2-40B4-BE49-F238E27FC236}">
                <a16:creationId xmlns:a16="http://schemas.microsoft.com/office/drawing/2014/main" id="{98AC1D8A-F700-537A-54E6-7BC592B3733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862818" y="1277904"/>
            <a:ext cx="7040750" cy="3760893"/>
          </a:xfrm>
          <a:prstGeom prst="rect">
            <a:avLst/>
          </a:prstGeom>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pic>
      <p:sp>
        <p:nvSpPr>
          <p:cNvPr id="9" name="文本框 31">
            <a:extLst>
              <a:ext uri="{FF2B5EF4-FFF2-40B4-BE49-F238E27FC236}">
                <a16:creationId xmlns:a16="http://schemas.microsoft.com/office/drawing/2014/main" id="{DD66BC7E-982E-1427-42FF-0C60DBF21E88}"/>
              </a:ext>
            </a:extLst>
          </p:cNvPr>
          <p:cNvSpPr txBox="1"/>
          <p:nvPr/>
        </p:nvSpPr>
        <p:spPr>
          <a:xfrm>
            <a:off x="1547887" y="2837363"/>
            <a:ext cx="1204176" cy="1419619"/>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8625"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cs"/>
              </a:rPr>
              <a:t>04</a:t>
            </a:r>
            <a:endParaRPr kumimoji="0" lang="zh-CN" altLang="en-US" sz="8625"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cs"/>
            </a:endParaRPr>
          </a:p>
        </p:txBody>
      </p:sp>
      <p:sp>
        <p:nvSpPr>
          <p:cNvPr id="11" name="文本框 13">
            <a:extLst>
              <a:ext uri="{FF2B5EF4-FFF2-40B4-BE49-F238E27FC236}">
                <a16:creationId xmlns:a16="http://schemas.microsoft.com/office/drawing/2014/main" id="{20ECF40C-9C23-4997-B125-F653A824AB8B}"/>
              </a:ext>
            </a:extLst>
          </p:cNvPr>
          <p:cNvSpPr txBox="1"/>
          <p:nvPr/>
        </p:nvSpPr>
        <p:spPr>
          <a:xfrm>
            <a:off x="5280693" y="3023983"/>
            <a:ext cx="4204997" cy="923330"/>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30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VẬN DỤNG</a:t>
            </a:r>
          </a:p>
        </p:txBody>
      </p:sp>
      <p:sp>
        <p:nvSpPr>
          <p:cNvPr id="12" name="文本框 2">
            <a:extLst>
              <a:ext uri="{FF2B5EF4-FFF2-40B4-BE49-F238E27FC236}">
                <a16:creationId xmlns:a16="http://schemas.microsoft.com/office/drawing/2014/main" id="{51D91456-91E6-4347-8043-13CC280B3912}"/>
              </a:ext>
            </a:extLst>
          </p:cNvPr>
          <p:cNvSpPr txBox="1"/>
          <p:nvPr/>
        </p:nvSpPr>
        <p:spPr>
          <a:xfrm>
            <a:off x="6026057" y="2005389"/>
            <a:ext cx="2714269" cy="769441"/>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 động</a:t>
            </a:r>
            <a:endParaRPr kumimoji="0" lang="zh-CN"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41266631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r>
              <a:rPr lang="vi-VN" sz="3200" b="1" dirty="0">
                <a:solidFill>
                  <a:srgbClr val="FFC000"/>
                </a:solidFill>
                <a:cs typeface="Times New Roman" panose="02020603050405020304" pitchFamily="18" charset="0"/>
              </a:rPr>
              <a:t>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682486" y="2970840"/>
            <a:ext cx="666319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578194" y="3242445"/>
            <a:ext cx="7011326" cy="7852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Thấy được mối liên hệ của xác suất trong thực tiễn và ý nghĩa của nó.</a:t>
            </a:r>
            <a:endPar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BE076352-8662-F302-C4BD-1D61FBE37F94}"/>
              </a:ext>
            </a:extLst>
          </p:cNvPr>
          <p:cNvSpPr txBox="1">
            <a:spLocks/>
          </p:cNvSpPr>
          <p:nvPr/>
        </p:nvSpPr>
        <p:spPr>
          <a:xfrm>
            <a:off x="73908" y="85885"/>
            <a:ext cx="12036694" cy="9049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1200"/>
              </a:spcBef>
              <a:spcAft>
                <a:spcPts val="180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4: PHÉP THỬ NGẪU NHIÊN VÀ KHÔNG GIAN MẪU.</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r>
            <a:b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b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XÁC SUẤT CỦA BIẾN CỐ</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Tiết</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2</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grpSp>
        <p:nvGrpSpPr>
          <p:cNvPr id="8" name="Group 7">
            <a:extLst>
              <a:ext uri="{FF2B5EF4-FFF2-40B4-BE49-F238E27FC236}">
                <a16:creationId xmlns:a16="http://schemas.microsoft.com/office/drawing/2014/main" id="{C19E7375-C066-4BB8-EC64-A3D7885E58F4}"/>
              </a:ext>
            </a:extLst>
          </p:cNvPr>
          <p:cNvGrpSpPr/>
          <p:nvPr/>
        </p:nvGrpSpPr>
        <p:grpSpPr>
          <a:xfrm>
            <a:off x="9067601" y="3635086"/>
            <a:ext cx="3043001" cy="2986136"/>
            <a:chOff x="9446788" y="1828453"/>
            <a:chExt cx="2535039" cy="2535039"/>
          </a:xfrm>
        </p:grpSpPr>
        <p:pic>
          <p:nvPicPr>
            <p:cNvPr id="9"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F2EC37B-1F9E-3DFF-36A9-1EA0D5C52F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9446788" y="1828453"/>
              <a:ext cx="2535039" cy="2535039"/>
            </a:xfrm>
            <a:prstGeom prst="rect">
              <a:avLst/>
            </a:prstGeom>
          </p:spPr>
        </p:pic>
        <p:pic>
          <p:nvPicPr>
            <p:cNvPr id="10" name="Graphic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C4495AF-9F8E-5CFA-BB81-6EA3BA79A27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9810260" y="2542538"/>
              <a:ext cx="1249533" cy="1249533"/>
            </a:xfrm>
            <a:prstGeom prst="rect">
              <a:avLst/>
            </a:prstGeom>
          </p:spPr>
        </p:pic>
        <p:pic>
          <p:nvPicPr>
            <p:cNvPr id="11" name="Graphic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B885521-ACF5-DEDC-492D-6207CABED0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394261" y="2816420"/>
              <a:ext cx="1181279" cy="1181279"/>
            </a:xfrm>
            <a:prstGeom prst="rect">
              <a:avLst/>
            </a:prstGeom>
          </p:spPr>
        </p:pic>
      </p:grpSp>
    </p:spTree>
    <p:extLst>
      <p:ext uri="{BB962C8B-B14F-4D97-AF65-F5344CB8AC3E}">
        <p14:creationId xmlns:p14="http://schemas.microsoft.com/office/powerpoint/2010/main" val="11406095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C84A-6953-6200-0842-C76891723F1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EB51F3D-B3A8-04B4-B1F0-448D0E864F10}"/>
                  </a:ext>
                </a:extLst>
              </p:cNvPr>
              <p:cNvSpPr txBox="1"/>
              <p:nvPr/>
            </p:nvSpPr>
            <p:spPr>
              <a:xfrm>
                <a:off x="190500" y="209208"/>
                <a:ext cx="8679180" cy="3039678"/>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mn-cs"/>
                  </a:rPr>
                  <a:t>Bài tập: </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Cho </a:t>
                </a:r>
                <a14:m>
                  <m:oMath xmlns:m="http://schemas.openxmlformats.org/officeDocument/2006/math">
                    <m: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10</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chữ số </a:t>
                </a:r>
                <a14:m>
                  <m:oMath xmlns:m="http://schemas.openxmlformats.org/officeDocument/2006/math">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0</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m:t>
                    </m:r>
                    <m:r>
                      <m:rPr>
                        <m:nor/>
                      </m:rPr>
                      <a:rPr kumimoji="0" lang="en-US" sz="2800" b="0" i="0" u="none" strike="noStrike" kern="1200" cap="none" spc="0" normalizeH="0" baseline="0" noProof="0" dirty="0" smtClean="0">
                        <a:ln>
                          <a:noFill/>
                        </a:ln>
                        <a:solidFill>
                          <a:prstClr val="white"/>
                        </a:solidFill>
                        <a:effectLst/>
                        <a:uLnTx/>
                        <a:uFillTx/>
                        <a:latin typeface="+mj-lt"/>
                        <a:ea typeface="+mn-ea"/>
                        <a:cs typeface="+mn-cs"/>
                      </a:rPr>
                      <m:t> </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1</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m:t>
                    </m:r>
                    <m:r>
                      <m:rPr>
                        <m:nor/>
                      </m:rPr>
                      <a:rPr kumimoji="0" lang="en-US" sz="2800" b="0" i="0" u="none" strike="noStrike" kern="1200" cap="none" spc="0" normalizeH="0" baseline="0" noProof="0" dirty="0" smtClean="0">
                        <a:ln>
                          <a:noFill/>
                        </a:ln>
                        <a:solidFill>
                          <a:prstClr val="white"/>
                        </a:solidFill>
                        <a:effectLst/>
                        <a:uLnTx/>
                        <a:uFillTx/>
                        <a:latin typeface="+mj-lt"/>
                        <a:ea typeface="+mn-ea"/>
                        <a:cs typeface="+mn-cs"/>
                      </a:rPr>
                      <m:t> </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2</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m:t>
                    </m:r>
                    <m:r>
                      <m:rPr>
                        <m:nor/>
                      </m:rPr>
                      <a:rPr kumimoji="0" lang="vi-VN" sz="2800" b="0" i="0" u="none" strike="noStrike" kern="1200" cap="none" spc="0" normalizeH="0" baseline="0" noProof="0" dirty="0" smtClean="0">
                        <a:ln>
                          <a:noFill/>
                        </a:ln>
                        <a:solidFill>
                          <a:prstClr val="white"/>
                        </a:solidFill>
                        <a:effectLst/>
                        <a:uLnTx/>
                        <a:uFillTx/>
                        <a:latin typeface="+mj-lt"/>
                        <a:ea typeface="+mn-ea"/>
                        <a:cs typeface="+mn-cs"/>
                      </a:rPr>
                      <m:t>9 </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được ghi lên </a:t>
                </a:r>
                <a14:m>
                  <m:oMath xmlns:m="http://schemas.openxmlformats.org/officeDocument/2006/math">
                    <m: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10</m:t>
                    </m:r>
                    <m: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quả bóng cân đối và đồng chất. Mỗi quả bóng khác nhau ghi các chữ số khác nhau. Lấy ngẫu nhiên một quả bóng. </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Xét biến cố </a:t>
                </a:r>
                <a14:m>
                  <m:oMath xmlns:m="http://schemas.openxmlformats.org/officeDocument/2006/math">
                    <m: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𝐴</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 “quả bóng lấy ra ghi số </a:t>
                </a:r>
                <a14:m>
                  <m:oMath xmlns:m="http://schemas.openxmlformats.org/officeDocument/2006/math">
                    <m: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0</m:t>
                    </m:r>
                    <m:r>
                      <a:rPr kumimoji="0" lang="vi-VN"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oMath>
                </a14:m>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Tính xác suất của biến cố đó?</a:t>
                </a:r>
              </a:p>
            </p:txBody>
          </p:sp>
        </mc:Choice>
        <mc:Fallback xmlns="">
          <p:sp>
            <p:nvSpPr>
              <p:cNvPr id="3" name="TextBox 2">
                <a:extLst>
                  <a:ext uri="{FF2B5EF4-FFF2-40B4-BE49-F238E27FC236}">
                    <a16:creationId xmlns:a16="http://schemas.microsoft.com/office/drawing/2014/main" id="{FEB51F3D-B3A8-04B4-B1F0-448D0E864F10}"/>
                  </a:ext>
                </a:extLst>
              </p:cNvPr>
              <p:cNvSpPr txBox="1">
                <a:spLocks noRot="1" noChangeAspect="1" noMove="1" noResize="1" noEditPoints="1" noAdjustHandles="1" noChangeArrowheads="1" noChangeShapeType="1" noTextEdit="1"/>
              </p:cNvSpPr>
              <p:nvPr/>
            </p:nvSpPr>
            <p:spPr>
              <a:xfrm>
                <a:off x="190500" y="209208"/>
                <a:ext cx="8679180" cy="3039678"/>
              </a:xfrm>
              <a:prstGeom prst="rect">
                <a:avLst/>
              </a:prstGeom>
              <a:blipFill>
                <a:blip r:embed="rId3"/>
                <a:stretch>
                  <a:fillRect l="-1404" t="-1202" r="-1475" b="-3407"/>
                </a:stretch>
              </a:blipFill>
            </p:spPr>
            <p:txBody>
              <a:bodyPr/>
              <a:lstStyle/>
              <a:p>
                <a:r>
                  <a:rPr lang="en-US">
                    <a:noFill/>
                  </a:rPr>
                  <a:t> </a:t>
                </a:r>
              </a:p>
            </p:txBody>
          </p:sp>
        </mc:Fallback>
      </mc:AlternateContent>
      <p:pic>
        <p:nvPicPr>
          <p:cNvPr id="1026" name="Picture 2" descr="Mức án nhẹ nhất của tội đánh lô đề">
            <a:extLst>
              <a:ext uri="{FF2B5EF4-FFF2-40B4-BE49-F238E27FC236}">
                <a16:creationId xmlns:a16="http://schemas.microsoft.com/office/drawing/2014/main" id="{E9161894-D5BB-AF9C-44CA-50AEA4D455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885825"/>
            <a:ext cx="2857500" cy="1628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0" y="3665558"/>
            <a:ext cx="7946504"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xảy</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bóng</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rút</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0 ,1, 2, 3,…, 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Không</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gian</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mẫu</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của</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phép</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thử</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đó</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là</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 = {0; </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2; 3;…;9}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73451" y="3188504"/>
            <a:ext cx="1034488" cy="4770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Giải</a:t>
            </a:r>
            <a:r>
              <a:rPr kumimoji="0" lang="en-US" sz="25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7" name="Rectangle 6"/>
              <p:cNvSpPr/>
              <p:nvPr/>
            </p:nvSpPr>
            <p:spPr>
              <a:xfrm>
                <a:off x="190499" y="4952012"/>
                <a:ext cx="11164265" cy="1068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thuận</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lợi</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bóng</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lấy</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ghi</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0” </a:t>
                </a:r>
                <a:r>
                  <a:rPr kumimoji="0" lang="en-US" sz="250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prstClr val="white"/>
                    </a:solidFill>
                    <a:effectLst/>
                    <a:uLnTx/>
                    <a:uFillTx/>
                    <a:latin typeface="Arial" panose="020B0604020202020204" pitchFamily="34" charset="0"/>
                    <a:ea typeface="+mn-ea"/>
                  </a:rPr>
                  <a:t>Vậy </a:t>
                </a:r>
                <a14:m>
                  <m:oMath xmlns:m="http://schemas.openxmlformats.org/officeDocument/2006/math">
                    <m:r>
                      <m:rPr>
                        <m:nor/>
                      </m:rPr>
                      <a:rPr kumimoji="0" lang="vi-VN" sz="24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P</m:t>
                    </m:r>
                    <m:d>
                      <m:dPr>
                        <m:ctrlPr>
                          <a:rPr kumimoji="0" lang="vi-VN" sz="2400" i="1" u="none" strike="noStrike" kern="1200" cap="none" spc="0" normalizeH="0" baseline="0" noProof="0" dirty="0">
                            <a:ln>
                              <a:noFill/>
                            </a:ln>
                            <a:solidFill>
                              <a:prstClr val="white"/>
                            </a:solidFill>
                            <a:effectLst/>
                            <a:uLnTx/>
                            <a:uFillTx/>
                            <a:latin typeface="Cambria Math" panose="02040503050406030204" pitchFamily="18" charset="0"/>
                            <a:cs typeface="Times New Roman" panose="02020603050405020304" pitchFamily="18" charset="0"/>
                          </a:rPr>
                        </m:ctrlPr>
                      </m:dPr>
                      <m:e>
                        <m:r>
                          <m:rPr>
                            <m:nor/>
                          </m:rPr>
                          <a:rPr kumimoji="0" lang="en-US" sz="240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A</m:t>
                        </m:r>
                      </m:e>
                    </m:d>
                    <m:r>
                      <m:rPr>
                        <m:nor/>
                      </m:rPr>
                      <a:rPr kumimoji="0" lang="en-US" sz="240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r>
                      <m:rPr>
                        <m:nor/>
                      </m:rPr>
                      <a:rPr kumimoji="0" lang="vi-VN" sz="24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40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 </m:t>
                    </m:r>
                    <m:f>
                      <m:fPr>
                        <m:ctrlPr>
                          <a:rPr kumimoji="0" lang="vi-VN" sz="2400" i="1" u="none" strike="noStrike" kern="1200" cap="none" spc="0" normalizeH="0" baseline="0" noProof="0" dirty="0">
                            <a:ln>
                              <a:noFill/>
                            </a:ln>
                            <a:solidFill>
                              <a:prstClr val="white"/>
                            </a:solidFill>
                            <a:effectLst/>
                            <a:uLnTx/>
                            <a:uFillTx/>
                            <a:latin typeface="Cambria Math" panose="02040503050406030204" pitchFamily="18" charset="0"/>
                            <a:cs typeface="Times New Roman" panose="02020603050405020304" pitchFamily="18" charset="0"/>
                          </a:rPr>
                        </m:ctrlPr>
                      </m:fPr>
                      <m:num>
                        <m:r>
                          <m:rPr>
                            <m:nor/>
                          </m:rPr>
                          <a:rPr kumimoji="0" lang="en-US" sz="240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1</m:t>
                        </m:r>
                      </m:num>
                      <m:den>
                        <m:r>
                          <m:rPr>
                            <m:nor/>
                          </m:rPr>
                          <a:rPr kumimoji="0" lang="vi-VN" sz="24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m:t>1</m:t>
                        </m:r>
                        <m:r>
                          <m:rPr>
                            <m:nor/>
                          </m:rPr>
                          <a:rPr kumimoji="0" lang="en-US" sz="240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m:t>0</m:t>
                        </m:r>
                      </m:den>
                    </m:f>
                  </m:oMath>
                </a14:m>
                <a:endParaRPr kumimoji="0" lang="en-US" sz="25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90499" y="4952012"/>
                <a:ext cx="11164265" cy="1068882"/>
              </a:xfrm>
              <a:prstGeom prst="rect">
                <a:avLst/>
              </a:prstGeom>
              <a:blipFill>
                <a:blip r:embed="rId5"/>
                <a:stretch>
                  <a:fillRect l="-873" t="-4545" b="-3977"/>
                </a:stretch>
              </a:blipFill>
            </p:spPr>
            <p:txBody>
              <a:bodyPr/>
              <a:lstStyle/>
              <a:p>
                <a:r>
                  <a:rPr lang="en-US">
                    <a:noFill/>
                  </a:rPr>
                  <a:t> </a:t>
                </a:r>
              </a:p>
            </p:txBody>
          </p:sp>
        </mc:Fallback>
      </mc:AlternateContent>
    </p:spTree>
    <p:extLst>
      <p:ext uri="{BB962C8B-B14F-4D97-AF65-F5344CB8AC3E}">
        <p14:creationId xmlns:p14="http://schemas.microsoft.com/office/powerpoint/2010/main" val="21156815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C84A-6953-6200-0842-C76891723F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B51F3D-B3A8-04B4-B1F0-448D0E864F10}"/>
              </a:ext>
            </a:extLst>
          </p:cNvPr>
          <p:cNvSpPr txBox="1"/>
          <p:nvPr/>
        </p:nvSpPr>
        <p:spPr>
          <a:xfrm>
            <a:off x="723901" y="1366676"/>
            <a:ext cx="8679180" cy="3530903"/>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Từ bài toán trên liên hệ với thực tế: </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mn-cs"/>
              </a:rPr>
              <a:t>Có nên mua số đề hay không?</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Đánh đề hiện nay là một vấn nạn trong xã hội, vậy đánh đề được lời hay lỗ mà nhiều người đam mê đến vậy? </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Chúng ta thử dùng phương pháp xác suất, thống kê để giải thích nhé!</a:t>
            </a:r>
          </a:p>
        </p:txBody>
      </p:sp>
      <p:pic>
        <p:nvPicPr>
          <p:cNvPr id="1026" name="Picture 2" descr="Mức án nhẹ nhất của tội đánh lô đề">
            <a:extLst>
              <a:ext uri="{FF2B5EF4-FFF2-40B4-BE49-F238E27FC236}">
                <a16:creationId xmlns:a16="http://schemas.microsoft.com/office/drawing/2014/main" id="{E9161894-D5BB-AF9C-44CA-50AEA4D45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27" y="156620"/>
            <a:ext cx="2857500" cy="1628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Hình ảnh 7">
            <a:extLst>
              <a:ext uri="{FF2B5EF4-FFF2-40B4-BE49-F238E27FC236}">
                <a16:creationId xmlns:a16="http://schemas.microsoft.com/office/drawing/2014/main" id="{506EDFD2-7314-8759-D737-A76FF7FB6F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0" t="21156" r="-1440" b="-7944"/>
          <a:stretch/>
        </p:blipFill>
        <p:spPr>
          <a:xfrm>
            <a:off x="9403081" y="5039804"/>
            <a:ext cx="2335606" cy="1952161"/>
          </a:xfrm>
          <a:prstGeom prst="roundRect">
            <a:avLst/>
          </a:prstGeom>
        </p:spPr>
      </p:pic>
    </p:spTree>
    <p:extLst>
      <p:ext uri="{BB962C8B-B14F-4D97-AF65-F5344CB8AC3E}">
        <p14:creationId xmlns:p14="http://schemas.microsoft.com/office/powerpoint/2010/main" val="54517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a:off x="6096000" y="3229620"/>
            <a:ext cx="4788307" cy="31277"/>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39100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01</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03</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02</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1401104" y="1538351"/>
            <a:ext cx="3911609"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pt-BR" sz="3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pt-BR" sz="3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pt-BR" sz="3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vi-VN"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Ai là triệu phú</a:t>
            </a: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 name="Rectangle 28">
            <a:extLst>
              <a:ext uri="{FF2B5EF4-FFF2-40B4-BE49-F238E27FC236}">
                <a16:creationId xmlns:a16="http://schemas.microsoft.com/office/drawing/2014/main" id="{3A2C01F8-8AE2-B236-27A2-6D1FCD8557F9}"/>
              </a:ext>
            </a:extLst>
          </p:cNvPr>
          <p:cNvSpPr/>
          <p:nvPr/>
        </p:nvSpPr>
        <p:spPr>
          <a:xfrm>
            <a:off x="6992252" y="2637649"/>
            <a:ext cx="3892055"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Hình thành kiến thức</a:t>
            </a:r>
            <a:r>
              <a:rPr kumimoji="0" lang="en-US" sz="3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vi-VN"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Xác suất của biến cố</a:t>
            </a: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538351"/>
            <a:ext cx="0" cy="484720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FF00"/>
                </a:solidFill>
                <a:effectLst/>
                <a:uLnTx/>
                <a:uFillTx/>
                <a:latin typeface="Agency FB" panose="020B0503020202020204" pitchFamily="34" charset="0"/>
                <a:ea typeface="+mn-ea"/>
                <a:cs typeface="+mn-cs"/>
              </a:rPr>
              <a:t>0</a:t>
            </a:r>
            <a:r>
              <a:rPr kumimoji="0" lang="en-US" sz="4400" b="1" i="0" u="none" strike="noStrike" kern="1200" cap="none" spc="0" normalizeH="0" baseline="0" noProof="0">
                <a:ln>
                  <a:noFill/>
                </a:ln>
                <a:solidFill>
                  <a:srgbClr val="FFFF00"/>
                </a:solidFill>
                <a:effectLst/>
                <a:uLnTx/>
                <a:uFillTx/>
                <a:latin typeface="Agency FB" panose="020B0503020202020204" pitchFamily="34" charset="0"/>
                <a:ea typeface="+mn-ea"/>
                <a:cs typeface="+mn-cs"/>
              </a:rPr>
              <a:t>4</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Vận dụng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42235" y="92438"/>
            <a:ext cx="12036694" cy="1130393"/>
          </a:xfrm>
        </p:spPr>
        <p:txBody>
          <a:bodyPr>
            <a:noAutofit/>
          </a:bodyPr>
          <a:lstStyle/>
          <a:p>
            <a:pPr algn="ctr">
              <a:lnSpc>
                <a:spcPct val="100000"/>
              </a:lnSpc>
              <a:spcBef>
                <a:spcPts val="1200"/>
              </a:spcBef>
              <a:spcAft>
                <a:spcPts val="1800"/>
              </a:spcAft>
            </a:pPr>
            <a:r>
              <a:rPr lang="en-US" sz="3200" b="1" dirty="0" err="1">
                <a:solidFill>
                  <a:srgbClr val="FFFF00"/>
                </a:solidFill>
                <a:effectLst/>
                <a:latin typeface="Times New Roman" panose="02020603050405020304" pitchFamily="18" charset="0"/>
                <a:cs typeface="Times New Roman" panose="02020603050405020304" pitchFamily="18" charset="0"/>
              </a:rPr>
              <a:t>Bài</a:t>
            </a:r>
            <a:r>
              <a:rPr lang="en-US" sz="3200" b="1" dirty="0">
                <a:solidFill>
                  <a:srgbClr val="FFFF00"/>
                </a:solidFill>
                <a:effectLst/>
                <a:latin typeface="Times New Roman" panose="02020603050405020304" pitchFamily="18" charset="0"/>
                <a:cs typeface="Times New Roman" panose="02020603050405020304" pitchFamily="18" charset="0"/>
              </a:rPr>
              <a:t> 4: PHÉP THỬ NGẪU NHIÊN VÀ KHÔNG GIAN MẪU.</a:t>
            </a:r>
            <a:r>
              <a:rPr lang="vi-VN" sz="3200" b="1" dirty="0">
                <a:solidFill>
                  <a:srgbClr val="FFFF00"/>
                </a:solidFill>
                <a:effectLst/>
                <a:latin typeface="Times New Roman" panose="02020603050405020304" pitchFamily="18" charset="0"/>
                <a:cs typeface="Times New Roman" panose="02020603050405020304" pitchFamily="18" charset="0"/>
              </a:rPr>
              <a:t/>
            </a:r>
            <a:br>
              <a:rPr lang="vi-VN" sz="3200" b="1" dirty="0">
                <a:solidFill>
                  <a:srgbClr val="FFFF00"/>
                </a:solidFill>
                <a:effectLst/>
                <a:latin typeface="Times New Roman" panose="02020603050405020304" pitchFamily="18" charset="0"/>
                <a:cs typeface="Times New Roman" panose="02020603050405020304" pitchFamily="18" charset="0"/>
              </a:rPr>
            </a:br>
            <a:r>
              <a:rPr lang="en-US" sz="3200" b="1" dirty="0">
                <a:solidFill>
                  <a:srgbClr val="FFFF00"/>
                </a:solidFill>
                <a:effectLst/>
                <a:latin typeface="Times New Roman" panose="02020603050405020304" pitchFamily="18" charset="0"/>
                <a:cs typeface="Times New Roman" panose="02020603050405020304" pitchFamily="18" charset="0"/>
              </a:rPr>
              <a:t>XÁC SUẤT CỦA BIẾN CỐ</a:t>
            </a:r>
            <a:r>
              <a:rPr lang="vi-VN" sz="3200" b="1" dirty="0">
                <a:solidFill>
                  <a:srgbClr val="FFFF00"/>
                </a:solidFill>
                <a:effectLst/>
                <a:latin typeface="Times New Roman" panose="02020603050405020304" pitchFamily="18" charset="0"/>
                <a:cs typeface="Times New Roman" panose="02020603050405020304" pitchFamily="18" charset="0"/>
              </a:rPr>
              <a:t> </a:t>
            </a:r>
            <a:r>
              <a:rPr lang="en-US" sz="3200" b="1" dirty="0">
                <a:solidFill>
                  <a:srgbClr val="FFFF00"/>
                </a:solidFill>
                <a:effectLst/>
                <a:latin typeface="Times New Roman" panose="02020603050405020304" pitchFamily="18" charset="0"/>
                <a:cs typeface="Times New Roman" panose="02020603050405020304" pitchFamily="18" charset="0"/>
              </a:rPr>
              <a:t>(</a:t>
            </a:r>
            <a:r>
              <a:rPr lang="en-US" sz="3200" b="1" dirty="0" err="1">
                <a:solidFill>
                  <a:srgbClr val="FFFF00"/>
                </a:solidFill>
                <a:effectLst/>
                <a:latin typeface="Times New Roman" panose="02020603050405020304" pitchFamily="18" charset="0"/>
                <a:cs typeface="Times New Roman" panose="02020603050405020304" pitchFamily="18" charset="0"/>
              </a:rPr>
              <a:t>Tiết</a:t>
            </a:r>
            <a:r>
              <a:rPr lang="en-US" sz="3200" b="1" dirty="0">
                <a:solidFill>
                  <a:srgbClr val="FFFF00"/>
                </a:solidFill>
                <a:effectLst/>
                <a:latin typeface="Times New Roman" panose="02020603050405020304" pitchFamily="18" charset="0"/>
                <a:cs typeface="Times New Roman" panose="02020603050405020304" pitchFamily="18" charset="0"/>
              </a:rPr>
              <a:t> </a:t>
            </a:r>
            <a:r>
              <a:rPr lang="vi-VN" sz="3200" b="1" dirty="0">
                <a:solidFill>
                  <a:srgbClr val="FFFF00"/>
                </a:solidFill>
                <a:effectLst/>
                <a:latin typeface="Times New Roman" panose="02020603050405020304" pitchFamily="18" charset="0"/>
                <a:cs typeface="Times New Roman" panose="02020603050405020304" pitchFamily="18" charset="0"/>
              </a:rPr>
              <a:t>2</a:t>
            </a:r>
            <a:r>
              <a:rPr lang="en-US" sz="3200" b="1" dirty="0">
                <a:solidFill>
                  <a:srgbClr val="FFFF00"/>
                </a:solidFill>
                <a:effectLst/>
                <a:latin typeface="Times New Roman" panose="02020603050405020304" pitchFamily="18" charset="0"/>
                <a:cs typeface="Times New Roman" panose="02020603050405020304" pitchFamily="18" charset="0"/>
              </a:rPr>
              <a:t>)</a:t>
            </a:r>
            <a:endParaRPr lang="en-US" sz="3200" dirty="0">
              <a:solidFill>
                <a:srgbClr val="FFFF00"/>
              </a:solidFill>
              <a:effectLst/>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spid="_x0000_s1026" name="Equation" r:id="rId3" imgW="914400" imgH="233280" progId="Equation.DSMT4">
                  <p:embed/>
                </p:oleObj>
              </mc:Choice>
              <mc:Fallback>
                <p:oleObj name="Equation" r:id="rId3" imgW="914400" imgH="233280" progId="Equation.DSMT4">
                  <p:embed/>
                  <p:pic>
                    <p:nvPicPr>
                      <p:cNvPr id="3" name="Object 2">
                        <a:extLst>
                          <a:ext uri="{FF2B5EF4-FFF2-40B4-BE49-F238E27FC236}">
                            <a16:creationId xmlns:a16="http://schemas.microsoft.com/office/drawing/2014/main" id="{901537D5-D607-073A-BEBF-6FADD0F16036}"/>
                          </a:ext>
                        </a:extLst>
                      </p:cNvPr>
                      <p:cNvPicPr/>
                      <p:nvPr/>
                    </p:nvPicPr>
                    <p:blipFill>
                      <a:blip r:embed="rId4"/>
                      <a:stretch>
                        <a:fillRect/>
                      </a:stretch>
                    </p:blipFill>
                    <p:spPr>
                      <a:xfrm>
                        <a:off x="4394200" y="2362200"/>
                        <a:ext cx="914400" cy="233363"/>
                      </a:xfrm>
                      <a:prstGeom prst="rect">
                        <a:avLst/>
                      </a:prstGeom>
                    </p:spPr>
                  </p:pic>
                </p:oleObj>
              </mc:Fallback>
            </mc:AlternateContent>
          </a:graphicData>
        </a:graphic>
      </p:graphicFrame>
    </p:spTree>
    <p:extLst>
      <p:ext uri="{BB962C8B-B14F-4D97-AF65-F5344CB8AC3E}">
        <p14:creationId xmlns:p14="http://schemas.microsoft.com/office/powerpoint/2010/main" val="15484136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582817" y="812756"/>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258237" y="3716794"/>
            <a:ext cx="10204174" cy="390350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nhớ</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bước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suất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1, 2, 3, 4, 5, 6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SGK/38, 39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pt-BR"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3486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9">
            <a:extLst>
              <a:ext uri="{FF2B5EF4-FFF2-40B4-BE49-F238E27FC236}">
                <a16:creationId xmlns:a16="http://schemas.microsoft.com/office/drawing/2014/main" id="{303793AE-2EAB-D84A-A139-1F6F98082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48" y="3947313"/>
            <a:ext cx="2927761" cy="1091484"/>
          </a:xfrm>
          <a:prstGeom prst="rect">
            <a:avLst/>
          </a:prstGeom>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pic>
      <p:pic>
        <p:nvPicPr>
          <p:cNvPr id="4" name="图片 30">
            <a:extLst>
              <a:ext uri="{FF2B5EF4-FFF2-40B4-BE49-F238E27FC236}">
                <a16:creationId xmlns:a16="http://schemas.microsoft.com/office/drawing/2014/main" id="{98AC1D8A-F700-537A-54E6-7BC592B3733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862818" y="1277904"/>
            <a:ext cx="7040750" cy="3760893"/>
          </a:xfrm>
          <a:prstGeom prst="rect">
            <a:avLst/>
          </a:prstGeom>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pic>
      <p:sp>
        <p:nvSpPr>
          <p:cNvPr id="9" name="文本框 31">
            <a:extLst>
              <a:ext uri="{FF2B5EF4-FFF2-40B4-BE49-F238E27FC236}">
                <a16:creationId xmlns:a16="http://schemas.microsoft.com/office/drawing/2014/main" id="{DD66BC7E-982E-1427-42FF-0C60DBF21E88}"/>
              </a:ext>
            </a:extLst>
          </p:cNvPr>
          <p:cNvSpPr txBox="1"/>
          <p:nvPr/>
        </p:nvSpPr>
        <p:spPr>
          <a:xfrm>
            <a:off x="1547887" y="2837363"/>
            <a:ext cx="960519" cy="1419619"/>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625"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8625"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cs"/>
            </a:endParaRPr>
          </a:p>
        </p:txBody>
      </p:sp>
      <p:sp>
        <p:nvSpPr>
          <p:cNvPr id="11" name="文本框 13">
            <a:extLst>
              <a:ext uri="{FF2B5EF4-FFF2-40B4-BE49-F238E27FC236}">
                <a16:creationId xmlns:a16="http://schemas.microsoft.com/office/drawing/2014/main" id="{20ECF40C-9C23-4997-B125-F653A824AB8B}"/>
              </a:ext>
            </a:extLst>
          </p:cNvPr>
          <p:cNvSpPr txBox="1"/>
          <p:nvPr/>
        </p:nvSpPr>
        <p:spPr>
          <a:xfrm>
            <a:off x="5692204" y="3102238"/>
            <a:ext cx="3600666" cy="1015663"/>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30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MỞ ĐẦU</a:t>
            </a:r>
            <a:endParaRPr kumimoji="0" lang="zh-CN" altLang="en-US" sz="6000" b="1" i="0" u="none" strike="noStrike" kern="1200" cap="none" spc="30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12" name="文本框 2">
            <a:extLst>
              <a:ext uri="{FF2B5EF4-FFF2-40B4-BE49-F238E27FC236}">
                <a16:creationId xmlns:a16="http://schemas.microsoft.com/office/drawing/2014/main" id="{51D91456-91E6-4347-8043-13CC280B3912}"/>
              </a:ext>
            </a:extLst>
          </p:cNvPr>
          <p:cNvSpPr txBox="1"/>
          <p:nvPr/>
        </p:nvSpPr>
        <p:spPr>
          <a:xfrm>
            <a:off x="6135402" y="2181342"/>
            <a:ext cx="2714269" cy="769441"/>
          </a:xfrm>
          <a:prstGeom prst="rect">
            <a:avLst/>
          </a:prstGeom>
          <a:noFill/>
          <a:effectLst>
            <a:glow rad="228600">
              <a:schemeClr val="accent3">
                <a:satMod val="175000"/>
                <a:alpha val="40000"/>
              </a:schemeClr>
            </a:glow>
            <a:outerShdw blurRad="50800" dist="38100" dir="5400000" algn="t" rotWithShape="0">
              <a:prstClr val="black">
                <a:alpha val="40000"/>
              </a:prstClr>
            </a:outerShdw>
            <a:reflection blurRad="6350" stA="52000" endA="300" endPos="35000" dir="5400000" sy="-100000" algn="bl" rotWithShape="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 động</a:t>
            </a:r>
            <a:endParaRPr kumimoji="0" lang="zh-CN"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25632650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6E34A2"/>
            </a:gs>
            <a:gs pos="41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DE0DC2E-1378-9E4A-95DA-214D973183CE}"/>
              </a:ext>
            </a:extLst>
          </p:cNvPr>
          <p:cNvPicPr>
            <a:picLocks noChangeAspect="1"/>
          </p:cNvPicPr>
          <p:nvPr/>
        </p:nvPicPr>
        <p:blipFill>
          <a:blip r:embed="rId6"/>
          <a:stretch>
            <a:fillRect/>
          </a:stretch>
        </p:blipFill>
        <p:spPr>
          <a:xfrm>
            <a:off x="545725" y="198141"/>
            <a:ext cx="1182549" cy="779025"/>
          </a:xfrm>
          <a:prstGeom prst="rect">
            <a:avLst/>
          </a:prstGeom>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87288" y="6986827"/>
            <a:ext cx="209424" cy="209424"/>
          </a:xfrm>
          <a:prstGeom prst="rect">
            <a:avLst/>
          </a:prstGeom>
        </p:spPr>
      </p:pic>
    </p:spTree>
    <p:extLst>
      <p:ext uri="{BB962C8B-B14F-4D97-AF65-F5344CB8AC3E}">
        <p14:creationId xmlns:p14="http://schemas.microsoft.com/office/powerpoint/2010/main" val="271300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30"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81" name="AutoShape 57"/>
          <p:cNvSpPr>
            <a:spLocks noChangeArrowheads="1"/>
          </p:cNvSpPr>
          <p:nvPr/>
        </p:nvSpPr>
        <p:spPr bwMode="auto">
          <a:xfrm>
            <a:off x="10508802"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9292044"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Câu</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hỏi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phần</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tử</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không</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gian</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mẫu</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trong</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phép</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thử</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rút</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lá</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bài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trong</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bộ</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bài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tú</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lơ</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khơ</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là</a:t>
            </a:r>
            <a:endPar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56</a:t>
            </a: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52</a:t>
            </a: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13</a:t>
            </a: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377855"/>
            <a:ext cx="2838866" cy="475601"/>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65456698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58" name="Rectangle 34"/>
          <p:cNvSpPr>
            <a:spLocks noChangeArrowheads="1"/>
          </p:cNvSpPr>
          <p:nvPr/>
        </p:nvSpPr>
        <p:spPr bwMode="auto">
          <a:xfrm>
            <a:off x="-58241" y="425126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Câu</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hỏi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Tập</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hợp</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kết</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quả</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thuận</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lợi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cho</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biến</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Lá</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bài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rút</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a:t>
            </a: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cơ</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rô</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bích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tép</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7864" name="AnswerB"/>
          <p:cNvSpPr>
            <a:spLocks noChangeArrowheads="1"/>
          </p:cNvSpPr>
          <p:nvPr/>
        </p:nvSpPr>
        <p:spPr bwMode="auto">
          <a:xfrm>
            <a:off x="704711" y="4374883"/>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 </a:t>
            </a:r>
            <a:r>
              <a:rPr kumimoji="0" lang="en-US" sz="25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cơ</a:t>
            </a:r>
            <a:r>
              <a:rPr kumimoji="0" lang="en-US" sz="2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25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rô</a:t>
            </a:r>
            <a:r>
              <a:rPr kumimoji="0" lang="en-US" sz="2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25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tép</a:t>
            </a:r>
            <a:r>
              <a:rPr kumimoji="0" lang="en-US" sz="2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25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bích</a:t>
            </a:r>
            <a:r>
              <a:rPr kumimoji="0" lang="en-US" sz="2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p:txBody>
      </p:sp>
      <p:sp>
        <p:nvSpPr>
          <p:cNvPr id="77863" name="AnswerA"/>
          <p:cNvSpPr>
            <a:spLocks noChangeArrowheads="1"/>
          </p:cNvSpPr>
          <p:nvPr/>
        </p:nvSpPr>
        <p:spPr bwMode="auto">
          <a:xfrm>
            <a:off x="5253481" y="4343569"/>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  </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99814906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Câu</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hỏi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3: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kết</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quả</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thuận</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lợi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cho</a:t>
            </a:r>
            <a:endPar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biến</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Lá</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bài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được</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rút</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là</a:t>
            </a:r>
            <a:endPar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48</a:t>
            </a: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77591295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Câu</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hỏi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4: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Tỉ</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giữa</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kết</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quả</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có</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thể</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xảy</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đối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với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biến</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Lá</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bài</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rút</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tổng</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kết</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quả</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có</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thể</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xảy</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là</a:t>
            </a:r>
            <a:endPar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1/27</a:t>
            </a:r>
          </a:p>
        </p:txBody>
      </p:sp>
      <p:sp>
        <p:nvSpPr>
          <p:cNvPr id="77861" name="AnswerC"/>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4/13</a:t>
            </a:r>
          </a:p>
        </p:txBody>
      </p:sp>
      <p:sp>
        <p:nvSpPr>
          <p:cNvPr id="77864" name="AnswerB"/>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1/13</a:t>
            </a: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1/52</a:t>
            </a: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41203538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4"/>
                                        </p:tgtEl>
                                        <p:attrNameLst>
                                          <p:attrName>style.color</p:attrName>
                                        </p:attrNameLst>
                                      </p:cBhvr>
                                      <p:to>
                                        <a:srgbClr val="FFC000"/>
                                      </p:to>
                                    </p:animClr>
                                    <p:animClr clrSpc="rgb" dir="cw">
                                      <p:cBhvr>
                                        <p:cTn id="9" dur="500" fill="hold"/>
                                        <p:tgtEl>
                                          <p:spTgt spid="77884"/>
                                        </p:tgtEl>
                                        <p:attrNameLst>
                                          <p:attrName>fillcolor</p:attrName>
                                        </p:attrNameLst>
                                      </p:cBhvr>
                                      <p:to>
                                        <a:srgbClr val="FFC000"/>
                                      </p:to>
                                    </p:animClr>
                                    <p:set>
                                      <p:cBhvr>
                                        <p:cTn id="10" dur="500" fill="hold"/>
                                        <p:tgtEl>
                                          <p:spTgt spid="77884"/>
                                        </p:tgtEl>
                                        <p:attrNameLst>
                                          <p:attrName>fill.type</p:attrName>
                                        </p:attrNameLst>
                                      </p:cBhvr>
                                      <p:to>
                                        <p:strVal val="solid"/>
                                      </p:to>
                                    </p:set>
                                    <p:set>
                                      <p:cBhvr>
                                        <p:cTn id="11" dur="500" fill="hold"/>
                                        <p:tgtEl>
                                          <p:spTgt spid="778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4" grpId="0" animBg="1"/>
      <p:bldP spid="77862" grpId="0" animBg="1"/>
      <p:bldP spid="77861" grpId="0" animBg="1"/>
      <p:bldP spid="77864" grpId="0" animBg="1"/>
      <p:bldP spid="7786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2360</Words>
  <Application>Microsoft Office PowerPoint</Application>
  <PresentationFormat>Widescreen</PresentationFormat>
  <Paragraphs>357</Paragraphs>
  <Slides>30</Slides>
  <Notes>5</Notes>
  <HiddenSlides>0</HiddenSlides>
  <MMClips>10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7" baseType="lpstr">
      <vt:lpstr>微软雅黑</vt:lpstr>
      <vt:lpstr>SimSun-ExtB</vt:lpstr>
      <vt:lpstr>Agency FB</vt:lpstr>
      <vt:lpstr>Arial</vt:lpstr>
      <vt:lpstr>Arial Black</vt:lpstr>
      <vt:lpstr>Calibri</vt:lpstr>
      <vt:lpstr>Calibri Light</vt:lpstr>
      <vt:lpstr>Cambria Math</vt:lpstr>
      <vt:lpstr>Cambrria</vt:lpstr>
      <vt:lpstr>Symbol</vt:lpstr>
      <vt:lpstr>Times New Roman</vt:lpstr>
      <vt:lpstr>Wingdings 2</vt:lpstr>
      <vt:lpstr>zihun35hao-jindianyahei</vt:lpstr>
      <vt:lpstr>1_Office Theme</vt:lpstr>
      <vt:lpstr>2_Office Theme</vt:lpstr>
      <vt:lpstr>7_Office Theme</vt:lpstr>
      <vt:lpstr>Equation</vt:lpstr>
      <vt:lpstr>PowerPoint Presentation</vt:lpstr>
      <vt:lpstr>Bài 4:  PHÉP THỬ NGẪU NHIÊN VÀ KHÔNG GIAN MẪU. XÁC SUẤT CỦA BIẾN CỐ (Tiết 2)</vt:lpstr>
      <vt:lpstr>Bài 4: PHÉP THỬ NGẪU NHIÊN VÀ KHÔNG GIAN MẪU. XÁC SUẤT CỦA BIẾN CỐ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4: PHÉP THỬ NGẪU NHIÊN VÀ KHÔNG GIAN MẪU. XÁC SUẤT CỦA BIẾN CỐ (Tiết 2)</vt:lpstr>
      <vt:lpstr>Bài 4: PHÉP THỬ NGẪU NHIÊN VÀ KHÔNG GIAN MẪU. XÁC SUẤT CỦA BIẾN CỐ (Tiết 2)</vt:lpstr>
      <vt:lpstr>Bài 4: PHÉP THỬ NGẪU NHIÊN VÀ KHÔNG GIAN MẪU. XÁC SUẤT CỦA BIẾN CỐ (Tiết 2)</vt:lpstr>
      <vt:lpstr>PowerPoint Presentation</vt:lpstr>
      <vt:lpstr>Bài 4: PHÉP THỬ NGẪU NHIÊN VÀ KHÔNG GIAN MẪU. XÁC SUẤT CỦA BIẾN CỐ (Tiết 2)</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21</cp:revision>
  <dcterms:created xsi:type="dcterms:W3CDTF">2024-04-17T08:01:34Z</dcterms:created>
  <dcterms:modified xsi:type="dcterms:W3CDTF">2025-02-27T13:54:37Z</dcterms:modified>
</cp:coreProperties>
</file>