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1" r:id="rId5"/>
    <p:sldMasterId id="2147483763" r:id="rId6"/>
  </p:sldMasterIdLst>
  <p:notesMasterIdLst>
    <p:notesMasterId r:id="rId32"/>
  </p:notesMasterIdLst>
  <p:sldIdLst>
    <p:sldId id="323" r:id="rId7"/>
    <p:sldId id="370" r:id="rId8"/>
    <p:sldId id="590" r:id="rId9"/>
    <p:sldId id="328" r:id="rId10"/>
    <p:sldId id="586" r:id="rId11"/>
    <p:sldId id="589" r:id="rId12"/>
    <p:sldId id="325" r:id="rId13"/>
    <p:sldId id="271" r:id="rId14"/>
    <p:sldId id="573" r:id="rId15"/>
    <p:sldId id="329" r:id="rId16"/>
    <p:sldId id="582" r:id="rId17"/>
    <p:sldId id="580" r:id="rId18"/>
    <p:sldId id="591" r:id="rId19"/>
    <p:sldId id="592" r:id="rId20"/>
    <p:sldId id="593" r:id="rId21"/>
    <p:sldId id="584" r:id="rId22"/>
    <p:sldId id="279" r:id="rId23"/>
    <p:sldId id="578" r:id="rId24"/>
    <p:sldId id="587" r:id="rId25"/>
    <p:sldId id="596" r:id="rId26"/>
    <p:sldId id="342" r:id="rId27"/>
    <p:sldId id="594" r:id="rId28"/>
    <p:sldId id="579" r:id="rId29"/>
    <p:sldId id="588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69EE8E-8AD1-4503-F5AC-BF56C451E786}" name="Minh Thảo Nguyễn" initials="MN" userId="f5bd33e4ef5eb14d" providerId="Windows Live"/>
  <p188:author id="{CEC969FD-7511-AFE9-E9FB-4CD08802BCEA}" name="FNU LNU" initials="FL" userId="S::trang113@yz71t.onmicrosoft.com::277d8007-e57d-43f1-9ff0-ad6ad0d938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0AD47"/>
    <a:srgbClr val="15142A"/>
    <a:srgbClr val="FAED3B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170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0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0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93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35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4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8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1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86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1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71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383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48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39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032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73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096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65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39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4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AE751-BC33-4D44-9EB8-F7A13F929D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54624-F2E3-46CC-90C1-ED011B418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823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10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10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10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1.wav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eg"/><Relationship Id="rId10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10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1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2983555" y="116099"/>
            <a:ext cx="578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HOÀI NHƠN </a:t>
            </a:r>
          </a:p>
          <a:p>
            <a:pPr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HOÀI MỸ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75" y="4217611"/>
            <a:ext cx="659644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17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" y="2885355"/>
            <a:ext cx="2990618" cy="2788921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7239000" y="2091559"/>
            <a:ext cx="0" cy="47664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207" y="1990482"/>
            <a:ext cx="4303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2912" y="230208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KẾT QUẢ CÓ THỂ XẢY 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1250" y="5724224"/>
            <a:ext cx="379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57763" y="3270959"/>
            <a:ext cx="1758432" cy="2301969"/>
            <a:chOff x="3802355" y="4824271"/>
            <a:chExt cx="2362250" cy="36003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796" y="4824271"/>
              <a:ext cx="1905051" cy="19050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02355" y="6932386"/>
              <a:ext cx="2362250" cy="149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(N)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1786" y="3300275"/>
            <a:ext cx="1778762" cy="2357760"/>
            <a:chOff x="6260111" y="4767830"/>
            <a:chExt cx="2209800" cy="3496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457" y="4767830"/>
              <a:ext cx="1905052" cy="19050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60111" y="6849472"/>
              <a:ext cx="2209800" cy="14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sấp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(S)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20857" y="3490045"/>
            <a:ext cx="231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N; S</a:t>
            </a: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5B3307-18F6-420E-F04B-6BC3FD4F265D}"/>
              </a:ext>
            </a:extLst>
          </p:cNvPr>
          <p:cNvSpPr txBox="1">
            <a:spLocks/>
          </p:cNvSpPr>
          <p:nvPr/>
        </p:nvSpPr>
        <p:spPr>
          <a:xfrm>
            <a:off x="51623" y="0"/>
            <a:ext cx="12192000" cy="1451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PHÉP THỬ NGẪU NHIÊN VÀ KHÔNG GIAN MẪU.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BIẾN CỐ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43589-3635-1630-1F3F-1DF7C8011567}"/>
              </a:ext>
            </a:extLst>
          </p:cNvPr>
          <p:cNvSpPr txBox="1"/>
          <p:nvPr/>
        </p:nvSpPr>
        <p:spPr>
          <a:xfrm>
            <a:off x="187284" y="1451638"/>
            <a:ext cx="100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THỬ NGẪU NHIÊN VÀ  KHÔNG GIAN MẪU</a:t>
            </a:r>
          </a:p>
        </p:txBody>
      </p:sp>
    </p:spTree>
    <p:extLst>
      <p:ext uri="{BB962C8B-B14F-4D97-AF65-F5344CB8AC3E}">
        <p14:creationId xmlns:p14="http://schemas.microsoft.com/office/powerpoint/2010/main" val="3576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207" y="1126388"/>
            <a:ext cx="100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THỬ NGẪU NHIÊN VÀ  KHÔNG GIAN MẪU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206" y="1649608"/>
            <a:ext cx="449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10207" y="2798218"/>
            <a:ext cx="10156372" cy="14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- </a:t>
            </a:r>
            <a:r>
              <a:rPr lang="en-US" altLang="en-US" sz="3000" i="1" dirty="0" err="1">
                <a:solidFill>
                  <a:schemeClr val="bg1"/>
                </a:solidFill>
              </a:rPr>
              <a:t>Phép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chemeClr val="bg1"/>
                </a:solidFill>
              </a:rPr>
              <a:t>thử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chemeClr val="bg1"/>
                </a:solidFill>
              </a:rPr>
              <a:t>ngẫu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chemeClr val="bg1"/>
                </a:solidFill>
              </a:rPr>
              <a:t>nhiên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phép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thử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</a:rPr>
              <a:t>+ </a:t>
            </a:r>
            <a:r>
              <a:rPr lang="en-US" altLang="en-US" sz="3000" dirty="0" err="1">
                <a:solidFill>
                  <a:schemeClr val="bg1"/>
                </a:solidFill>
              </a:rPr>
              <a:t>Không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đoán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trước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;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</a:rPr>
              <a:t>+ </a:t>
            </a:r>
            <a:r>
              <a:rPr lang="en-US" altLang="en-US" sz="3000" dirty="0" err="1">
                <a:solidFill>
                  <a:schemeClr val="bg1"/>
                </a:solidFill>
              </a:rPr>
              <a:t>Nhưng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biết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tập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hợp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tất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các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có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thể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xảy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ra.</a:t>
            </a:r>
            <a:endParaRPr lang="en-US" altLang="en-US" sz="3000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10207" y="2107957"/>
            <a:ext cx="10967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Hành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động</a:t>
            </a:r>
            <a:r>
              <a:rPr lang="en-US" altLang="en-US" sz="2800" dirty="0">
                <a:solidFill>
                  <a:schemeClr val="bg1"/>
                </a:solidFill>
              </a:rPr>
              <a:t> “</a:t>
            </a:r>
            <a:r>
              <a:rPr lang="en-US" altLang="en-US" sz="2800" b="1" dirty="0">
                <a:solidFill>
                  <a:schemeClr val="bg1"/>
                </a:solidFill>
              </a:rPr>
              <a:t>Tung </a:t>
            </a:r>
            <a:r>
              <a:rPr lang="en-US" altLang="en-US" sz="2800" b="1" dirty="0" err="1">
                <a:solidFill>
                  <a:schemeClr val="bg1"/>
                </a:solidFill>
              </a:rPr>
              <a:t>đồng</a:t>
            </a:r>
            <a:r>
              <a:rPr lang="en-US" altLang="en-US" sz="2800" b="1" dirty="0">
                <a:solidFill>
                  <a:schemeClr val="bg1"/>
                </a:solidFill>
              </a:rPr>
              <a:t> xu </a:t>
            </a:r>
            <a:r>
              <a:rPr lang="en-US" altLang="en-US" sz="2800" b="1" dirty="0" err="1">
                <a:solidFill>
                  <a:schemeClr val="bg1"/>
                </a:solidFill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lần</a:t>
            </a:r>
            <a:r>
              <a:rPr lang="en-US" altLang="en-US" sz="2800" dirty="0">
                <a:solidFill>
                  <a:schemeClr val="bg1"/>
                </a:solidFill>
              </a:rPr>
              <a:t>” </a:t>
            </a:r>
            <a:r>
              <a:rPr lang="en-US" altLang="en-US" sz="2800" dirty="0" err="1">
                <a:solidFill>
                  <a:schemeClr val="bg1"/>
                </a:solidFill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xác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suất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gọi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i="1" dirty="0" err="1">
                <a:solidFill>
                  <a:schemeClr val="bg1"/>
                </a:solidFill>
              </a:rPr>
              <a:t>phép</a:t>
            </a:r>
            <a:r>
              <a:rPr lang="en-US" altLang="en-US" sz="2800" i="1" dirty="0">
                <a:solidFill>
                  <a:schemeClr val="bg1"/>
                </a:solidFill>
              </a:rPr>
              <a:t> </a:t>
            </a:r>
            <a:r>
              <a:rPr lang="en-US" altLang="en-US" sz="2800" i="1" dirty="0" err="1">
                <a:solidFill>
                  <a:schemeClr val="bg1"/>
                </a:solidFill>
              </a:rPr>
              <a:t>thử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r>
              <a:rPr lang="en-US" altLang="en-US" sz="2800" i="1" dirty="0"/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90767" y="4357088"/>
            <a:ext cx="57447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dirty="0" err="1">
                <a:solidFill>
                  <a:schemeClr val="bg1"/>
                </a:solidFill>
              </a:rPr>
              <a:t>Hành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động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gieo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con </a:t>
            </a:r>
            <a:r>
              <a:rPr lang="en-US" altLang="en-US" sz="3000" dirty="0" err="1">
                <a:solidFill>
                  <a:schemeClr val="bg1"/>
                </a:solidFill>
              </a:rPr>
              <a:t>xúc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xắc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lần</a:t>
            </a:r>
            <a:r>
              <a:rPr lang="en-US" altLang="en-US" sz="3000" dirty="0">
                <a:solidFill>
                  <a:schemeClr val="bg1"/>
                </a:solidFill>
              </a:rPr>
              <a:t>, hay </a:t>
            </a:r>
            <a:r>
              <a:rPr lang="en-US" altLang="en-US" sz="3000" dirty="0" err="1">
                <a:solidFill>
                  <a:schemeClr val="bg1"/>
                </a:solidFill>
              </a:rPr>
              <a:t>lấy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ngẫu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nhiên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bóng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trong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hộp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gọi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phép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thử</a:t>
            </a:r>
            <a:endParaRPr lang="en-US" altLang="en-US" sz="3000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41571" y="4357088"/>
            <a:ext cx="0" cy="23676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302828" y="4357088"/>
            <a:ext cx="57447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dirty="0" err="1">
                <a:solidFill>
                  <a:schemeClr val="bg1"/>
                </a:solidFill>
              </a:rPr>
              <a:t>Hành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động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đếm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số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chiếc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bút</a:t>
            </a:r>
            <a:r>
              <a:rPr lang="en-US" altLang="en-US" sz="3000" dirty="0">
                <a:solidFill>
                  <a:schemeClr val="bg1"/>
                </a:solidFill>
              </a:rPr>
              <a:t> bi </a:t>
            </a:r>
            <a:r>
              <a:rPr lang="en-US" altLang="en-US" sz="3000" dirty="0" err="1">
                <a:solidFill>
                  <a:schemeClr val="bg1"/>
                </a:solidFill>
              </a:rPr>
              <a:t>trên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bàn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không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phải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phép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thử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vì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chúng</a:t>
            </a:r>
            <a:r>
              <a:rPr lang="en-US" altLang="en-US" sz="3000" dirty="0">
                <a:solidFill>
                  <a:schemeClr val="bg1"/>
                </a:solidFill>
              </a:rPr>
              <a:t> ta </a:t>
            </a:r>
            <a:r>
              <a:rPr lang="en-US" altLang="en-US" sz="3000" dirty="0" err="1">
                <a:solidFill>
                  <a:schemeClr val="bg1"/>
                </a:solidFill>
              </a:rPr>
              <a:t>hoàn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toàn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đếm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số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lượng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chính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xác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chiếc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bút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trên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bàn</a:t>
            </a:r>
            <a:r>
              <a:rPr lang="en-US" altLang="en-US" sz="3000" dirty="0">
                <a:solidFill>
                  <a:schemeClr val="bg1"/>
                </a:solidFill>
              </a:rPr>
              <a:t>.</a:t>
            </a:r>
            <a:endParaRPr lang="en-US" altLang="en-US" sz="30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366AA-71A9-1D54-9F44-DF9E2016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" y="0"/>
            <a:ext cx="12036694" cy="11303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PHÉP THỬ NGẪU NHIÊN VÀ KHÔNG GIAN MẪU.</a:t>
            </a:r>
            <a: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SUẤT CỦA BIẾN CỐ</a:t>
            </a:r>
            <a: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71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79895" y="2734878"/>
            <a:ext cx="10156372" cy="14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000" i="1" dirty="0" err="1">
                <a:solidFill>
                  <a:schemeClr val="bg1"/>
                </a:solidFill>
              </a:rPr>
              <a:t>Phép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chemeClr val="bg1"/>
                </a:solidFill>
              </a:rPr>
              <a:t>thử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chemeClr val="bg1"/>
                </a:solidFill>
              </a:rPr>
              <a:t>ngẫu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chemeClr val="bg1"/>
                </a:solidFill>
              </a:rPr>
              <a:t>nhiên</a:t>
            </a:r>
            <a:r>
              <a:rPr lang="en-US" altLang="en-US" sz="3000" i="1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phép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thử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</a:rPr>
              <a:t>+ </a:t>
            </a:r>
            <a:r>
              <a:rPr lang="en-US" altLang="en-US" sz="3000" dirty="0" err="1">
                <a:solidFill>
                  <a:schemeClr val="bg1"/>
                </a:solidFill>
              </a:rPr>
              <a:t>Không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đoán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trước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;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</a:rPr>
              <a:t>+ </a:t>
            </a:r>
            <a:r>
              <a:rPr lang="en-US" altLang="en-US" sz="3000" dirty="0" err="1">
                <a:solidFill>
                  <a:schemeClr val="bg1"/>
                </a:solidFill>
              </a:rPr>
              <a:t>Nhưng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biết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tập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hợp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tất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các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có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thể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xảy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ra.</a:t>
            </a:r>
            <a:endParaRPr lang="en-US" alt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105102" y="2649427"/>
            <a:ext cx="11859589" cy="156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5103" y="4124175"/>
            <a:ext cx="119817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i="1" dirty="0">
                <a:solidFill>
                  <a:schemeClr val="bg1"/>
                </a:solidFill>
              </a:rPr>
              <a:t>    </a:t>
            </a:r>
            <a:r>
              <a:rPr lang="en-US" altLang="en-US" sz="3000" b="1" i="1" u="sng" dirty="0">
                <a:solidFill>
                  <a:srgbClr val="FFFF00"/>
                </a:solidFill>
              </a:rPr>
              <a:t>Chú </a:t>
            </a:r>
            <a:r>
              <a:rPr lang="en-US" altLang="en-US" sz="3000" b="1" i="1" u="sng" dirty="0" smtClean="0">
                <a:solidFill>
                  <a:srgbClr val="FFFF00"/>
                </a:solidFill>
              </a:rPr>
              <a:t>ý (SGK – trang 35)</a:t>
            </a:r>
            <a:r>
              <a:rPr lang="en-US" altLang="en-US" sz="3000" b="1" i="1" dirty="0" smtClean="0">
                <a:solidFill>
                  <a:schemeClr val="bg1"/>
                </a:solidFill>
              </a:rPr>
              <a:t>:</a:t>
            </a:r>
            <a:endParaRPr lang="en-US" altLang="en-US" sz="3000" b="1" i="1" dirty="0">
              <a:solidFill>
                <a:schemeClr val="bg1"/>
              </a:solidFill>
            </a:endParaRPr>
          </a:p>
          <a:p>
            <a:pPr marL="457200" indent="-457200"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000" dirty="0" err="1">
                <a:solidFill>
                  <a:schemeClr val="bg1"/>
                </a:solidFill>
              </a:rPr>
              <a:t>Các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có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thể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xảy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ra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của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phép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thử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có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khả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năng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xuất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hiện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như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nhau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được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gọi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</a:rPr>
              <a:t>đồng</a:t>
            </a:r>
            <a:r>
              <a:rPr lang="en-US" altLang="en-US" sz="3000" i="1" dirty="0">
                <a:solidFill>
                  <a:srgbClr val="FFFF00"/>
                </a:solidFill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</a:rPr>
              <a:t>khả</a:t>
            </a:r>
            <a:r>
              <a:rPr lang="en-US" altLang="en-US" sz="3000" i="1" dirty="0">
                <a:solidFill>
                  <a:srgbClr val="FFFF00"/>
                </a:solidFill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</a:rPr>
              <a:t>năng</a:t>
            </a:r>
            <a:r>
              <a:rPr lang="en-US" altLang="en-US" sz="3000" i="1" dirty="0">
                <a:solidFill>
                  <a:srgbClr val="FFFF00"/>
                </a:solidFill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thuận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lợi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cho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biến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cố</a:t>
            </a:r>
            <a:r>
              <a:rPr lang="en-US" altLang="en-US" sz="3000" dirty="0">
                <a:solidFill>
                  <a:schemeClr val="bg1"/>
                </a:solidFill>
              </a:rPr>
              <a:t> A </a:t>
            </a:r>
            <a:r>
              <a:rPr lang="en-US" altLang="en-US" sz="3000" dirty="0" err="1">
                <a:solidFill>
                  <a:schemeClr val="bg1"/>
                </a:solidFill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kết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quả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có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thể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của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phép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thử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làm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cho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biến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cố</a:t>
            </a:r>
            <a:r>
              <a:rPr lang="en-US" altLang="en-US" sz="3000" dirty="0">
                <a:solidFill>
                  <a:schemeClr val="bg1"/>
                </a:solidFill>
              </a:rPr>
              <a:t> A </a:t>
            </a:r>
            <a:r>
              <a:rPr lang="en-US" altLang="en-US" sz="3000" dirty="0" err="1">
                <a:solidFill>
                  <a:schemeClr val="bg1"/>
                </a:solidFill>
              </a:rPr>
              <a:t>xảy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</a:rPr>
              <a:t>ra.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49CA0-B842-098C-8459-F05F7E5083B2}"/>
              </a:ext>
            </a:extLst>
          </p:cNvPr>
          <p:cNvSpPr txBox="1"/>
          <p:nvPr/>
        </p:nvSpPr>
        <p:spPr>
          <a:xfrm>
            <a:off x="210207" y="1126388"/>
            <a:ext cx="100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THỬ NGẪU NHIÊN VÀ  KHÔNG GIAN MẪU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4D3D9-95EA-72CE-E2EF-5EF2B70CE96F}"/>
              </a:ext>
            </a:extLst>
          </p:cNvPr>
          <p:cNvSpPr txBox="1"/>
          <p:nvPr/>
        </p:nvSpPr>
        <p:spPr>
          <a:xfrm>
            <a:off x="210206" y="1649608"/>
            <a:ext cx="449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D8E92F-3820-EFF6-4D7E-1807AE14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" y="0"/>
            <a:ext cx="12036694" cy="11303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PHÉP THỬ NGẪU NHIÊN VÀ KHÔNG GIAN MẪU.</a:t>
            </a:r>
            <a: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SUẤT CỦA BIẾN CỐ</a:t>
            </a:r>
            <a: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06" y="2148295"/>
            <a:ext cx="389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Ghi nhớ</a:t>
            </a:r>
            <a:endParaRPr lang="vi-VN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" y="2885355"/>
            <a:ext cx="2990618" cy="2788921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7239000" y="2091559"/>
            <a:ext cx="0" cy="47664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207" y="1990482"/>
            <a:ext cx="4303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2912" y="230208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KẾT QUẢ CÓ THỂ XẢY 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1250" y="5724224"/>
            <a:ext cx="379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57763" y="3270959"/>
            <a:ext cx="1758432" cy="2301969"/>
            <a:chOff x="3802355" y="4824271"/>
            <a:chExt cx="2362250" cy="36003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796" y="4824271"/>
              <a:ext cx="1905051" cy="19050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02355" y="6932386"/>
              <a:ext cx="2362250" cy="149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(N)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1786" y="3300275"/>
            <a:ext cx="1778762" cy="2357760"/>
            <a:chOff x="6260111" y="4767830"/>
            <a:chExt cx="2209800" cy="3496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457" y="4767830"/>
              <a:ext cx="1905052" cy="19050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60111" y="6849472"/>
              <a:ext cx="2209800" cy="14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sấp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(S)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20857" y="3490045"/>
            <a:ext cx="231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N; S</a:t>
            </a: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5B3307-18F6-420E-F04B-6BC3FD4F265D}"/>
              </a:ext>
            </a:extLst>
          </p:cNvPr>
          <p:cNvSpPr txBox="1">
            <a:spLocks/>
          </p:cNvSpPr>
          <p:nvPr/>
        </p:nvSpPr>
        <p:spPr>
          <a:xfrm>
            <a:off x="51623" y="0"/>
            <a:ext cx="12192000" cy="1451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PHÉP THỬ NGẪU NHIÊN VÀ KHÔNG GIAN MẪU.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BIẾN CỐ (TIẾT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43589-3635-1630-1F3F-1DF7C8011567}"/>
              </a:ext>
            </a:extLst>
          </p:cNvPr>
          <p:cNvSpPr txBox="1"/>
          <p:nvPr/>
        </p:nvSpPr>
        <p:spPr>
          <a:xfrm>
            <a:off x="187284" y="1451638"/>
            <a:ext cx="100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THỬ NGẪU NHIÊN VÀ  KHÔNG GIAN MẪU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A37FE-3CD9-3A3B-C91A-7C537A50CF64}"/>
              </a:ext>
            </a:extLst>
          </p:cNvPr>
          <p:cNvSpPr txBox="1"/>
          <p:nvPr/>
        </p:nvSpPr>
        <p:spPr>
          <a:xfrm>
            <a:off x="7953658" y="2320908"/>
            <a:ext cx="4485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 MẪU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84E98-41D7-A789-251B-668FB74FDB39}"/>
              </a:ext>
            </a:extLst>
          </p:cNvPr>
          <p:cNvSpPr txBox="1"/>
          <p:nvPr/>
        </p:nvSpPr>
        <p:spPr>
          <a:xfrm>
            <a:off x="8274881" y="3489487"/>
            <a:ext cx="217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= {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N; S}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26" grpId="0"/>
      <p:bldP spid="26" grpId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949CA0-B842-098C-8459-F05F7E5083B2}"/>
              </a:ext>
            </a:extLst>
          </p:cNvPr>
          <p:cNvSpPr txBox="1"/>
          <p:nvPr/>
        </p:nvSpPr>
        <p:spPr>
          <a:xfrm>
            <a:off x="210207" y="1126388"/>
            <a:ext cx="100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THỬ NGẪU NHIÊN VÀ  KHÔNG GIAN MẪU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4D3D9-95EA-72CE-E2EF-5EF2B70CE96F}"/>
              </a:ext>
            </a:extLst>
          </p:cNvPr>
          <p:cNvSpPr txBox="1"/>
          <p:nvPr/>
        </p:nvSpPr>
        <p:spPr>
          <a:xfrm>
            <a:off x="210206" y="1649608"/>
            <a:ext cx="449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D8E92F-3820-EFF6-4D7E-1807AE14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" y="0"/>
            <a:ext cx="12036694" cy="11303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PHÉP THỬ NGẪU NHIÊN VÀ KHÔNG GIAN MẪU.</a:t>
            </a:r>
            <a: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SUẤT CỦA BIẾN CỐ</a:t>
            </a:r>
            <a:r>
              <a:rPr lang="vi-VN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EB7F3-B817-664C-A2EA-340346F9FA3A}"/>
              </a:ext>
            </a:extLst>
          </p:cNvPr>
          <p:cNvSpPr txBox="1"/>
          <p:nvPr/>
        </p:nvSpPr>
        <p:spPr>
          <a:xfrm>
            <a:off x="210206" y="225678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A5636327-BCE4-827D-D49B-E72F088D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5" y="3675192"/>
            <a:ext cx="117348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Tập </a:t>
            </a:r>
            <a:r>
              <a:rPr lang="en-US" altLang="en-US" sz="3200" dirty="0">
                <a:solidFill>
                  <a:schemeClr val="bg1"/>
                </a:solidFill>
              </a:rPr>
              <a:t>hợp </a:t>
            </a:r>
            <a:r>
              <a:rPr lang="en-US" altLang="en-US" sz="3200" dirty="0" smtClean="0">
                <a:solidFill>
                  <a:schemeClr val="bg1"/>
                </a:solidFill>
              </a:rPr>
              <a:t>các </a:t>
            </a:r>
            <a:r>
              <a:rPr lang="en-US" altLang="en-US" sz="3200" dirty="0">
                <a:solidFill>
                  <a:schemeClr val="bg1"/>
                </a:solidFill>
              </a:rPr>
              <a:t>kết quả có thể xảy ra </a:t>
            </a:r>
            <a:r>
              <a:rPr lang="en-US" altLang="en-US" sz="3200" dirty="0" smtClean="0">
                <a:solidFill>
                  <a:schemeClr val="bg1"/>
                </a:solidFill>
              </a:rPr>
              <a:t>của một phép thử được gọi là không gian mẫu của phép thử đó và kí hiệu là </a:t>
            </a:r>
            <a:r>
              <a:rPr lang="en-US" altLang="en-US" sz="3200" dirty="0" smtClean="0">
                <a:solidFill>
                  <a:schemeClr val="bg1"/>
                </a:solidFill>
                <a:sym typeface="Symbol" panose="05050102010706020507" pitchFamily="18" charset="2"/>
              </a:rPr>
              <a:t> (đọc là Ô-mê-ga)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0" y="3619913"/>
            <a:ext cx="11812894" cy="1550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65" y="2944677"/>
            <a:ext cx="2886594" cy="54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Ghi nhớ</a:t>
            </a:r>
            <a:endParaRPr lang="vi-VN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8939" y="5054024"/>
            <a:ext cx="9650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457200" indent="-457200" algn="just">
              <a:buFont typeface="Symbol" panose="05050102010706020507" pitchFamily="18" charset="2"/>
              <a:buChar char="W"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1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2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3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4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chấm;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5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6 chấm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800" y="1644564"/>
            <a:ext cx="11848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05" y="3586302"/>
            <a:ext cx="1175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Các kết quả có thể xảy ra đối với mặt xuất hiện của xúc xắc là: mặt 1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2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3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4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5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6 chấm.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070" y="1121344"/>
            <a:ext cx="458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/36)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4F94EB-D496-95D7-74D0-9C3A70EF78EA}"/>
              </a:ext>
            </a:extLst>
          </p:cNvPr>
          <p:cNvSpPr txBox="1">
            <a:spLocks/>
          </p:cNvSpPr>
          <p:nvPr/>
        </p:nvSpPr>
        <p:spPr>
          <a:xfrm>
            <a:off x="385753" y="167766"/>
            <a:ext cx="12036694" cy="1130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PHÉP THỬ NGẪU NHIÊN VÀ KHÔNG GIAN MẪU.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CỦA BIẾN CỐ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1EC48-248C-5819-3B2F-972DC10AE7C4}"/>
              </a:ext>
            </a:extLst>
          </p:cNvPr>
          <p:cNvSpPr txBox="1"/>
          <p:nvPr/>
        </p:nvSpPr>
        <p:spPr>
          <a:xfrm>
            <a:off x="3319780" y="3087684"/>
            <a:ext cx="458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CCB0BD-F297-7BA2-8F0A-ACE5A7FCD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87937" y="5150679"/>
            <a:ext cx="1534510" cy="1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5800" y="5111735"/>
            <a:ext cx="1184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 = {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2; 3;…;12}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800" y="1644564"/>
            <a:ext cx="11848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3,…, 12;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514350" indent="-514350" algn="just"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800" y="4414553"/>
            <a:ext cx="120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2, 3,…, 12.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070" y="1121344"/>
            <a:ext cx="45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/36)</a:t>
            </a:r>
          </a:p>
        </p:txBody>
      </p:sp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851" y="5213436"/>
            <a:ext cx="1447149" cy="1507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4F94EB-D496-95D7-74D0-9C3A70EF78EA}"/>
              </a:ext>
            </a:extLst>
          </p:cNvPr>
          <p:cNvSpPr txBox="1">
            <a:spLocks/>
          </p:cNvSpPr>
          <p:nvPr/>
        </p:nvSpPr>
        <p:spPr>
          <a:xfrm>
            <a:off x="385753" y="167766"/>
            <a:ext cx="12036694" cy="1130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PHÉP THỬ NGẪU NHIÊN VÀ KHÔNG GIAN MẪU.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CỦA BIẾN CỐ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1EC48-248C-5819-3B2F-972DC10AE7C4}"/>
              </a:ext>
            </a:extLst>
          </p:cNvPr>
          <p:cNvSpPr txBox="1"/>
          <p:nvPr/>
        </p:nvSpPr>
        <p:spPr>
          <a:xfrm>
            <a:off x="3372334" y="3830610"/>
            <a:ext cx="45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1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9">
            <a:extLst>
              <a:ext uri="{FF2B5EF4-FFF2-40B4-BE49-F238E27FC236}">
                <a16:creationId xmlns:a16="http://schemas.microsoft.com/office/drawing/2014/main" id="{303793AE-2EAB-D84A-A139-1F6F98082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" y="3947313"/>
            <a:ext cx="2927761" cy="10914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" name="图片 30">
            <a:extLst>
              <a:ext uri="{FF2B5EF4-FFF2-40B4-BE49-F238E27FC236}">
                <a16:creationId xmlns:a16="http://schemas.microsoft.com/office/drawing/2014/main" id="{98AC1D8A-F700-537A-54E6-7BC592B3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18" y="1277904"/>
            <a:ext cx="7040750" cy="37608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文本框 31">
            <a:extLst>
              <a:ext uri="{FF2B5EF4-FFF2-40B4-BE49-F238E27FC236}">
                <a16:creationId xmlns:a16="http://schemas.microsoft.com/office/drawing/2014/main" id="{DD66BC7E-982E-1427-42FF-0C60DBF21E88}"/>
              </a:ext>
            </a:extLst>
          </p:cNvPr>
          <p:cNvSpPr txBox="1"/>
          <p:nvPr/>
        </p:nvSpPr>
        <p:spPr>
          <a:xfrm>
            <a:off x="1547887" y="2837363"/>
            <a:ext cx="1208985" cy="14196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86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20ECF40C-9C23-4997-B125-F653A824AB8B}"/>
              </a:ext>
            </a:extLst>
          </p:cNvPr>
          <p:cNvSpPr txBox="1"/>
          <p:nvPr/>
        </p:nvSpPr>
        <p:spPr>
          <a:xfrm>
            <a:off x="5133057" y="3023983"/>
            <a:ext cx="4500271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LUYỆN TẬP</a:t>
            </a: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6026057" y="2005389"/>
            <a:ext cx="2714269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Hoạt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35hao-jindianyahei" panose="00000500000000000000" pitchFamily="2" charset="-122"/>
              <a:cs typeface="Times New Roman" panose="02020603050405020304" pitchFamily="18" charset="0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112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104264" y="422625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PHÉP THỬ NGẪU NHIÊN VÀ KHÔNG GIAN MẪU.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BIẾN CỐ.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20468E-86E8-5D45-99EB-BF2F44B83818}"/>
              </a:ext>
            </a:extLst>
          </p:cNvPr>
          <p:cNvGrpSpPr/>
          <p:nvPr/>
        </p:nvGrpSpPr>
        <p:grpSpPr>
          <a:xfrm>
            <a:off x="9281160" y="3947160"/>
            <a:ext cx="2783921" cy="2788016"/>
            <a:chOff x="9446788" y="1828453"/>
            <a:chExt cx="2535039" cy="2535039"/>
          </a:xfrm>
        </p:grpSpPr>
        <p:pic>
          <p:nvPicPr>
            <p:cNvPr id="6" name="1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23E3B124-947E-B4C5-18F8-3911C4354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9446788" y="1828453"/>
              <a:ext cx="2535039" cy="2535039"/>
            </a:xfrm>
            <a:prstGeom prst="rect">
              <a:avLst/>
            </a:prstGeom>
          </p:spPr>
        </p:pic>
        <p:pic>
          <p:nvPicPr>
            <p:cNvPr id="7" name="Graphic 6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E7DA511-EAC8-E017-08A2-6B6E65583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89495">
              <a:off x="9810260" y="2542538"/>
              <a:ext cx="1249533" cy="1249533"/>
            </a:xfrm>
            <a:prstGeom prst="rect">
              <a:avLst/>
            </a:prstGeom>
          </p:spPr>
        </p:pic>
        <p:pic>
          <p:nvPicPr>
            <p:cNvPr id="8" name="Graphic 7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BB527923-DF1F-6DC3-E217-64C73104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20790">
              <a:off x="10394261" y="2816420"/>
              <a:ext cx="1181279" cy="1181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ộp_Văn_Bản 3"/>
          <p:cNvSpPr txBox="1">
            <a:spLocks noChangeArrowheads="1"/>
          </p:cNvSpPr>
          <p:nvPr/>
        </p:nvSpPr>
        <p:spPr bwMode="auto">
          <a:xfrm>
            <a:off x="220716" y="0"/>
            <a:ext cx="119712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 hai đồng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một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lần, kí hiệu đồng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xuất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mặt sấp là S, đồng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xuất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mặt ngửa là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không gian mẫu của phép thử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kết quả thuận lợi cho biến cố M: “Hai đồng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hai mặt không giống nhau”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26123" y="2546662"/>
            <a:ext cx="1197128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 sát mặt xuất hiện của đồng xu và số chấm xuất hiện của con xúc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xắc.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không gian mẫu của phép thử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kết quả thuận lợi cho biến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cố: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“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“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01" y="5330249"/>
            <a:ext cx="1852176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9">
            <a:extLst>
              <a:ext uri="{FF2B5EF4-FFF2-40B4-BE49-F238E27FC236}">
                <a16:creationId xmlns:a16="http://schemas.microsoft.com/office/drawing/2014/main" id="{303793AE-2EAB-D84A-A139-1F6F98082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" y="3947313"/>
            <a:ext cx="2927761" cy="10914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" name="图片 30">
            <a:extLst>
              <a:ext uri="{FF2B5EF4-FFF2-40B4-BE49-F238E27FC236}">
                <a16:creationId xmlns:a16="http://schemas.microsoft.com/office/drawing/2014/main" id="{98AC1D8A-F700-537A-54E6-7BC592B3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18" y="1277904"/>
            <a:ext cx="7040750" cy="37608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文本框 31">
            <a:extLst>
              <a:ext uri="{FF2B5EF4-FFF2-40B4-BE49-F238E27FC236}">
                <a16:creationId xmlns:a16="http://schemas.microsoft.com/office/drawing/2014/main" id="{DD66BC7E-982E-1427-42FF-0C60DBF21E88}"/>
              </a:ext>
            </a:extLst>
          </p:cNvPr>
          <p:cNvSpPr txBox="1"/>
          <p:nvPr/>
        </p:nvSpPr>
        <p:spPr>
          <a:xfrm>
            <a:off x="1547887" y="2837363"/>
            <a:ext cx="960519" cy="14196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altLang="zh-CN" sz="8625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8625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20ECF40C-9C23-4997-B125-F653A824AB8B}"/>
              </a:ext>
            </a:extLst>
          </p:cNvPr>
          <p:cNvSpPr txBox="1"/>
          <p:nvPr/>
        </p:nvSpPr>
        <p:spPr>
          <a:xfrm>
            <a:off x="5692204" y="3102238"/>
            <a:ext cx="3600666" cy="10156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MỞ ĐẦU</a:t>
            </a:r>
            <a:endParaRPr kumimoji="0" lang="zh-CN" altLang="en-US" sz="60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zihun35hao-jindianyahei" panose="00000500000000000000" pitchFamily="2" charset="-122"/>
              <a:cs typeface="Times New Roman" panose="02020603050405020304" pitchFamily="18" charset="0"/>
              <a:sym typeface="zihun35hao-jindianyahei" panose="00000500000000000000" pitchFamily="2" charset="-122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6135402" y="2181342"/>
            <a:ext cx="2714269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Hoạt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zihun35hao-jindianyahei" panose="00000500000000000000" pitchFamily="2" charset="-122"/>
              <a:cs typeface="Times New Roman" panose="02020603050405020304" pitchFamily="18" charset="0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219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F2E928D-E9CD-341B-0462-C9C2A7B40B02}"/>
              </a:ext>
            </a:extLst>
          </p:cNvPr>
          <p:cNvSpPr/>
          <p:nvPr/>
        </p:nvSpPr>
        <p:spPr>
          <a:xfrm>
            <a:off x="119074" y="620688"/>
            <a:ext cx="11881582" cy="5904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79057" y="860082"/>
            <a:ext cx="180020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465714" y="1044470"/>
            <a:ext cx="3439706" cy="2240514"/>
            <a:chOff x="2635925" y="1044470"/>
            <a:chExt cx="3439706" cy="2240514"/>
          </a:xfrm>
        </p:grpSpPr>
        <p:cxnSp>
          <p:nvCxnSpPr>
            <p:cNvPr id="6" name="Straight Connector 5"/>
            <p:cNvCxnSpPr>
              <a:stCxn id="4" idx="3"/>
              <a:endCxn id="23" idx="0"/>
            </p:cNvCxnSpPr>
            <p:nvPr/>
          </p:nvCxnSpPr>
          <p:spPr>
            <a:xfrm flipH="1">
              <a:off x="2959961" y="1044470"/>
              <a:ext cx="3115670" cy="15924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35925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032714" y="1044470"/>
            <a:ext cx="2983580" cy="2091622"/>
            <a:chOff x="6202925" y="1044470"/>
            <a:chExt cx="2983580" cy="2091622"/>
          </a:xfrm>
        </p:grpSpPr>
        <p:cxnSp>
          <p:nvCxnSpPr>
            <p:cNvPr id="21" name="Straight Connector 20"/>
            <p:cNvCxnSpPr>
              <a:stCxn id="4" idx="5"/>
              <a:endCxn id="26" idx="0"/>
            </p:cNvCxnSpPr>
            <p:nvPr/>
          </p:nvCxnSpPr>
          <p:spPr>
            <a:xfrm>
              <a:off x="6202925" y="1044470"/>
              <a:ext cx="2659544" cy="1443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538433" y="2488020"/>
              <a:ext cx="648072" cy="6480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591552" y="3136092"/>
            <a:ext cx="4193080" cy="2320023"/>
            <a:chOff x="6761763" y="3136092"/>
            <a:chExt cx="4193080" cy="2320023"/>
          </a:xfrm>
        </p:grpSpPr>
        <p:grpSp>
          <p:nvGrpSpPr>
            <p:cNvPr id="41" name="Group 40"/>
            <p:cNvGrpSpPr/>
            <p:nvPr/>
          </p:nvGrpSpPr>
          <p:grpSpPr>
            <a:xfrm>
              <a:off x="6761763" y="4858772"/>
              <a:ext cx="4193080" cy="597343"/>
              <a:chOff x="7032104" y="4025705"/>
              <a:chExt cx="4193080" cy="59734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32104" y="4030216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801604" y="4030216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527656" y="4025705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64352" y="4030216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984432" y="4046984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704512" y="4046984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cxnSp>
          <p:nvCxnSpPr>
            <p:cNvPr id="53" name="Straight Connector 52"/>
            <p:cNvCxnSpPr>
              <a:stCxn id="26" idx="4"/>
              <a:endCxn id="35" idx="0"/>
            </p:cNvCxnSpPr>
            <p:nvPr/>
          </p:nvCxnSpPr>
          <p:spPr>
            <a:xfrm>
              <a:off x="8934477" y="3136092"/>
              <a:ext cx="1760030" cy="17439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6" idx="4"/>
              <a:endCxn id="34" idx="0"/>
            </p:cNvCxnSpPr>
            <p:nvPr/>
          </p:nvCxnSpPr>
          <p:spPr>
            <a:xfrm>
              <a:off x="8934477" y="3136092"/>
              <a:ext cx="1039950" cy="17439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6" idx="4"/>
              <a:endCxn id="33" idx="0"/>
            </p:cNvCxnSpPr>
            <p:nvPr/>
          </p:nvCxnSpPr>
          <p:spPr>
            <a:xfrm>
              <a:off x="8934477" y="3136092"/>
              <a:ext cx="319870" cy="17271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6" idx="4"/>
              <a:endCxn id="32" idx="0"/>
            </p:cNvCxnSpPr>
            <p:nvPr/>
          </p:nvCxnSpPr>
          <p:spPr>
            <a:xfrm flipH="1">
              <a:off x="8517651" y="3136092"/>
              <a:ext cx="416826" cy="17226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4"/>
              <a:endCxn id="31" idx="0"/>
            </p:cNvCxnSpPr>
            <p:nvPr/>
          </p:nvCxnSpPr>
          <p:spPr>
            <a:xfrm flipH="1">
              <a:off x="7791599" y="3136092"/>
              <a:ext cx="1142878" cy="17271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6" idx="4"/>
              <a:endCxn id="30" idx="0"/>
            </p:cNvCxnSpPr>
            <p:nvPr/>
          </p:nvCxnSpPr>
          <p:spPr>
            <a:xfrm flipH="1">
              <a:off x="7022099" y="3136092"/>
              <a:ext cx="1912378" cy="17271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845839" y="3284984"/>
            <a:ext cx="4199852" cy="2181519"/>
            <a:chOff x="1016050" y="3284984"/>
            <a:chExt cx="4199852" cy="2181519"/>
          </a:xfrm>
        </p:grpSpPr>
        <p:grpSp>
          <p:nvGrpSpPr>
            <p:cNvPr id="25" name="Group 24"/>
            <p:cNvGrpSpPr/>
            <p:nvPr/>
          </p:nvGrpSpPr>
          <p:grpSpPr>
            <a:xfrm>
              <a:off x="1016050" y="4869160"/>
              <a:ext cx="4199852" cy="597343"/>
              <a:chOff x="1432401" y="4025705"/>
              <a:chExt cx="4199852" cy="59734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432401" y="4046984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55640" y="4046984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135560" y="4046984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47728" y="4046984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11581" y="4025705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367808" y="4036596"/>
                <a:ext cx="520672" cy="5760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cxnSp>
          <p:nvCxnSpPr>
            <p:cNvPr id="49" name="Straight Connector 48"/>
            <p:cNvCxnSpPr>
              <a:endCxn id="28" idx="0"/>
            </p:cNvCxnSpPr>
            <p:nvPr/>
          </p:nvCxnSpPr>
          <p:spPr>
            <a:xfrm flipH="1">
              <a:off x="1276386" y="3284984"/>
              <a:ext cx="1683575" cy="16054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3" idx="4"/>
              <a:endCxn id="36" idx="0"/>
            </p:cNvCxnSpPr>
            <p:nvPr/>
          </p:nvCxnSpPr>
          <p:spPr>
            <a:xfrm flipH="1">
              <a:off x="1979545" y="3284984"/>
              <a:ext cx="980416" cy="16054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3" idx="4"/>
              <a:endCxn id="39" idx="0"/>
            </p:cNvCxnSpPr>
            <p:nvPr/>
          </p:nvCxnSpPr>
          <p:spPr>
            <a:xfrm>
              <a:off x="2959961" y="3284984"/>
              <a:ext cx="1251832" cy="1595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3" idx="4"/>
              <a:endCxn id="29" idx="0"/>
            </p:cNvCxnSpPr>
            <p:nvPr/>
          </p:nvCxnSpPr>
          <p:spPr>
            <a:xfrm flipH="1">
              <a:off x="2699625" y="3284984"/>
              <a:ext cx="260336" cy="16054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3" idx="4"/>
              <a:endCxn id="37" idx="0"/>
            </p:cNvCxnSpPr>
            <p:nvPr/>
          </p:nvCxnSpPr>
          <p:spPr>
            <a:xfrm>
              <a:off x="2959961" y="3284984"/>
              <a:ext cx="531752" cy="16054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3" idx="4"/>
              <a:endCxn id="38" idx="0"/>
            </p:cNvCxnSpPr>
            <p:nvPr/>
          </p:nvCxnSpPr>
          <p:spPr>
            <a:xfrm>
              <a:off x="2959961" y="3284984"/>
              <a:ext cx="1995605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148887" y="2668560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0347" y="4890439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xắc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98030" y="135659"/>
            <a:ext cx="11123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1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ộp_Văn_Bản 3"/>
          <p:cNvSpPr txBox="1">
            <a:spLocks noChangeArrowheads="1"/>
          </p:cNvSpPr>
          <p:nvPr/>
        </p:nvSpPr>
        <p:spPr bwMode="auto">
          <a:xfrm>
            <a:off x="19955" y="0"/>
            <a:ext cx="55190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5539012" y="21021"/>
            <a:ext cx="68272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19057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4839" y="1660114"/>
                <a:ext cx="453209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SN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NS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30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SS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NN</m:t>
                          </m:r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9" y="1660114"/>
                <a:ext cx="453209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_Văn_Bản 3"/>
          <p:cNvSpPr txBox="1">
            <a:spLocks noChangeArrowheads="1"/>
          </p:cNvSpPr>
          <p:nvPr/>
        </p:nvSpPr>
        <p:spPr bwMode="auto">
          <a:xfrm>
            <a:off x="97972" y="2444944"/>
            <a:ext cx="551905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2 kết quả thuận lợi cho biến cố M “Hai đồng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xuất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hai mặt không giống nhau” là: SN, NS </a:t>
            </a: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2" name="Rectangle 10271"/>
              <p:cNvSpPr/>
              <p:nvPr/>
            </p:nvSpPr>
            <p:spPr>
              <a:xfrm>
                <a:off x="5803896" y="1310934"/>
                <a:ext cx="5950539" cy="987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2, 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3, 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4, 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5, 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6, 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1, 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2;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}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3, 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4, 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5, 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sz="30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2" name="Rectangle 102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96" y="1310934"/>
                <a:ext cx="5950539" cy="987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Hộp_Văn_Bản 3"/>
          <p:cNvSpPr txBox="1">
            <a:spLocks noChangeArrowheads="1"/>
          </p:cNvSpPr>
          <p:nvPr/>
        </p:nvSpPr>
        <p:spPr bwMode="auto">
          <a:xfrm>
            <a:off x="5617029" y="2491110"/>
            <a:ext cx="6477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“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S2, S4, S6</a:t>
            </a:r>
          </a:p>
          <a:p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_Văn_Bản 3">
            <a:extLst>
              <a:ext uri="{FF2B5EF4-FFF2-40B4-BE49-F238E27FC236}">
                <a16:creationId xmlns:a16="http://schemas.microsoft.com/office/drawing/2014/main" id="{D3291A68-FAEB-B709-1336-F087CDB1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029" y="4516014"/>
            <a:ext cx="6477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“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N1, N3, N5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9">
            <a:extLst>
              <a:ext uri="{FF2B5EF4-FFF2-40B4-BE49-F238E27FC236}">
                <a16:creationId xmlns:a16="http://schemas.microsoft.com/office/drawing/2014/main" id="{303793AE-2EAB-D84A-A139-1F6F98082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" y="3947313"/>
            <a:ext cx="2927761" cy="10914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" name="图片 30">
            <a:extLst>
              <a:ext uri="{FF2B5EF4-FFF2-40B4-BE49-F238E27FC236}">
                <a16:creationId xmlns:a16="http://schemas.microsoft.com/office/drawing/2014/main" id="{98AC1D8A-F700-537A-54E6-7BC592B3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18" y="1277904"/>
            <a:ext cx="7040750" cy="37608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文本框 31">
            <a:extLst>
              <a:ext uri="{FF2B5EF4-FFF2-40B4-BE49-F238E27FC236}">
                <a16:creationId xmlns:a16="http://schemas.microsoft.com/office/drawing/2014/main" id="{DD66BC7E-982E-1427-42FF-0C60DBF21E88}"/>
              </a:ext>
            </a:extLst>
          </p:cNvPr>
          <p:cNvSpPr txBox="1"/>
          <p:nvPr/>
        </p:nvSpPr>
        <p:spPr>
          <a:xfrm>
            <a:off x="1547887" y="2837363"/>
            <a:ext cx="1204176" cy="14196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8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86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20ECF40C-9C23-4997-B125-F653A824AB8B}"/>
              </a:ext>
            </a:extLst>
          </p:cNvPr>
          <p:cNvSpPr txBox="1"/>
          <p:nvPr/>
        </p:nvSpPr>
        <p:spPr>
          <a:xfrm>
            <a:off x="5280697" y="3023983"/>
            <a:ext cx="4204998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VẬN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 DỤNG</a:t>
            </a:r>
            <a:endParaRPr kumimoji="0" lang="vi-VN" altLang="zh-CN" sz="5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35hao-jindianyahei" panose="00000500000000000000" pitchFamily="2" charset="-122"/>
              <a:cs typeface="Times New Roman" panose="02020603050405020304" pitchFamily="18" charset="0"/>
              <a:sym typeface="zihun35hao-jindianyahei" panose="00000500000000000000" pitchFamily="2" charset="-122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6026057" y="2005389"/>
            <a:ext cx="2714269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Hoạt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35hao-jindianyahei" panose="00000500000000000000" pitchFamily="2" charset="-122"/>
              <a:cs typeface="Times New Roman" panose="02020603050405020304" pitchFamily="18" charset="0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3466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580158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1720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PHÉP THỬ NGẪU NHIÊN VÀ KHÔNG GIAN MẪU.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THỐNG KÊ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9EDCB8-D9F1-D8F9-A4E7-28DF12E97795}"/>
              </a:ext>
            </a:extLst>
          </p:cNvPr>
          <p:cNvGrpSpPr/>
          <p:nvPr/>
        </p:nvGrpSpPr>
        <p:grpSpPr>
          <a:xfrm>
            <a:off x="9281160" y="3947160"/>
            <a:ext cx="2783921" cy="2788016"/>
            <a:chOff x="9446788" y="1828453"/>
            <a:chExt cx="2535039" cy="2535039"/>
          </a:xfrm>
        </p:grpSpPr>
        <p:pic>
          <p:nvPicPr>
            <p:cNvPr id="8" name="1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18AC96DD-91AC-6102-8C1D-EE79FB65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9446788" y="1828453"/>
              <a:ext cx="2535039" cy="2535039"/>
            </a:xfrm>
            <a:prstGeom prst="rect">
              <a:avLst/>
            </a:prstGeom>
          </p:spPr>
        </p:pic>
        <p:pic>
          <p:nvPicPr>
            <p:cNvPr id="9" name="Graphic 8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6A12560-34EF-69B5-B4F4-A29D54AE0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89495">
              <a:off x="9810260" y="2542538"/>
              <a:ext cx="1249533" cy="1249533"/>
            </a:xfrm>
            <a:prstGeom prst="rect">
              <a:avLst/>
            </a:prstGeom>
          </p:spPr>
        </p:pic>
        <p:pic>
          <p:nvPicPr>
            <p:cNvPr id="10" name="Graphic 9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C992D28-89A9-B091-63D0-B73E7D204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20790">
              <a:off x="10394261" y="2816420"/>
              <a:ext cx="1181279" cy="1181279"/>
            </a:xfrm>
            <a:prstGeom prst="rect">
              <a:avLst/>
            </a:prstGeom>
          </p:spPr>
        </p:pic>
      </p:grp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D7FC4D-F8F2-8CD0-18B6-E24A5AF6A52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ộp_Văn_Bản 3"/>
          <p:cNvSpPr txBox="1">
            <a:spLocks noChangeArrowheads="1"/>
          </p:cNvSpPr>
          <p:nvPr/>
        </p:nvSpPr>
        <p:spPr bwMode="auto">
          <a:xfrm>
            <a:off x="304801" y="387493"/>
            <a:ext cx="112488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1, 2, 3, 4, 5.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6, 7, 8, 9.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Mai. 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_Văn_Bản 3"/>
              <p:cNvSpPr txBox="1">
                <a:spLocks noChangeArrowheads="1"/>
              </p:cNvSpPr>
              <p:nvPr/>
            </p:nvSpPr>
            <p:spPr bwMode="auto">
              <a:xfrm>
                <a:off x="1229712" y="4439611"/>
                <a:ext cx="8586950" cy="153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16;17;18; 19; 26; 27; 28; 29; 36; 37; 38; 39;</m:t>
                              </m:r>
                            </m:e>
                          </m:d>
                        </m:e>
                      </m:mr>
                      <m:m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46; 47; 48; 49; 56; 57; 58; 59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_Văn_Bản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712" y="4439611"/>
                <a:ext cx="8586950" cy="1539973"/>
              </a:xfrm>
              <a:prstGeom prst="rect">
                <a:avLst/>
              </a:prstGeom>
              <a:blipFill>
                <a:blip r:embed="rId3"/>
                <a:stretch>
                  <a:fillRect l="-1847" t="-5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ộp_Văn_Bản 3"/>
          <p:cNvSpPr txBox="1">
            <a:spLocks noChangeArrowheads="1"/>
          </p:cNvSpPr>
          <p:nvPr/>
        </p:nvSpPr>
        <p:spPr bwMode="auto">
          <a:xfrm>
            <a:off x="5382987" y="3926923"/>
            <a:ext cx="1246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189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546030" y="751133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401639" y="2118656"/>
            <a:ext cx="108827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kiến thức trọng tâm trong tiết học hôm nay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 hoạt động, ví dụ, bài tập đã làm trong tiết học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lại các bài toán 1; bài toán 2; bài toán 3 ra giấy.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đọc trước nội dung II.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835239-D4C3-2CD2-FA2E-08013B8BD1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48438" y="4278633"/>
            <a:ext cx="2195369" cy="250166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F8441E-C617-66CB-9049-BF3E9E72CB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4417439"/>
            <a:ext cx="2081121" cy="2081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2A791-AE85-2DF4-3430-686A40E42F35}"/>
              </a:ext>
            </a:extLst>
          </p:cNvPr>
          <p:cNvSpPr txBox="1"/>
          <p:nvPr/>
        </p:nvSpPr>
        <p:spPr>
          <a:xfrm>
            <a:off x="583324" y="2076797"/>
            <a:ext cx="11025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7ABED-B0FF-42DA-FB6C-0E1E82F3D9C2}"/>
              </a:ext>
            </a:extLst>
          </p:cNvPr>
          <p:cNvSpPr txBox="1"/>
          <p:nvPr/>
        </p:nvSpPr>
        <p:spPr>
          <a:xfrm>
            <a:off x="651642" y="2875460"/>
            <a:ext cx="11540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	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11BC9-B27F-DE67-F9AF-21E30AD34CC3}"/>
              </a:ext>
            </a:extLst>
          </p:cNvPr>
          <p:cNvSpPr txBox="1"/>
          <p:nvPr/>
        </p:nvSpPr>
        <p:spPr>
          <a:xfrm>
            <a:off x="0" y="109037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 HÌNH ẢNH VÀ TRẢ LỜI  CÁC CÂU HỎI SAU</a:t>
            </a:r>
          </a:p>
        </p:txBody>
      </p:sp>
    </p:spTree>
    <p:extLst>
      <p:ext uri="{BB962C8B-B14F-4D97-AF65-F5344CB8AC3E}">
        <p14:creationId xmlns:p14="http://schemas.microsoft.com/office/powerpoint/2010/main" val="2680140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1" y="3245647"/>
            <a:ext cx="4066216" cy="36123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71C5C6-F1CA-FB8B-05E4-4C0484F4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19" y="0"/>
            <a:ext cx="4066216" cy="31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EE1A7C-223D-C4E6-6B4D-EDF539E07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/>
          <a:stretch/>
        </p:blipFill>
        <p:spPr bwMode="auto">
          <a:xfrm>
            <a:off x="-14652" y="-64799"/>
            <a:ext cx="4274950" cy="32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8E090-1896-DBE9-66B9-A8DFC603F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073" y="3245648"/>
            <a:ext cx="3804428" cy="3612352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62D4381-8E1C-9C67-0F0F-B6F790CAB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8411666" y="69851"/>
            <a:ext cx="3772897" cy="307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562" y="2926279"/>
            <a:ext cx="3461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3827" y="2926279"/>
            <a:ext cx="3461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golf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8291" y="2937786"/>
            <a:ext cx="29635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D45828-E514-2048-7882-B8B470BB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66" y="22307"/>
            <a:ext cx="4155053" cy="29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3953656-122D-8230-FB4B-396D53AB3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/>
          <a:stretch/>
        </p:blipFill>
        <p:spPr bwMode="auto">
          <a:xfrm>
            <a:off x="24416" y="0"/>
            <a:ext cx="4064107" cy="29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B01EE50-BE59-8CAF-9E2B-1A2CF88C2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8495335" y="22307"/>
            <a:ext cx="3647603" cy="29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523229-EA1A-DC02-2361-18C8F6E23513}"/>
              </a:ext>
            </a:extLst>
          </p:cNvPr>
          <p:cNvSpPr txBox="1"/>
          <p:nvPr/>
        </p:nvSpPr>
        <p:spPr>
          <a:xfrm>
            <a:off x="354562" y="3654722"/>
            <a:ext cx="3461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B492B-F726-2CC3-84B7-28FABF9F2CBF}"/>
              </a:ext>
            </a:extLst>
          </p:cNvPr>
          <p:cNvSpPr txBox="1"/>
          <p:nvPr/>
        </p:nvSpPr>
        <p:spPr>
          <a:xfrm>
            <a:off x="4623827" y="3525024"/>
            <a:ext cx="3461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golf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E6ABA0-35D6-6174-85C1-F3228239ABBA}"/>
              </a:ext>
            </a:extLst>
          </p:cNvPr>
          <p:cNvSpPr/>
          <p:nvPr/>
        </p:nvSpPr>
        <p:spPr>
          <a:xfrm>
            <a:off x="8495335" y="3642319"/>
            <a:ext cx="373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xắc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là mặt: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4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" y="141439"/>
            <a:ext cx="4656601" cy="39155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41173" y="4155200"/>
            <a:ext cx="30260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177" y="4155200"/>
            <a:ext cx="48445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8FE72-B00D-D050-C7E0-F210519D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49" y="141438"/>
            <a:ext cx="5118637" cy="39155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23145B-35CC-9AE5-B4D0-E1EB06AFC5FC}"/>
              </a:ext>
            </a:extLst>
          </p:cNvPr>
          <p:cNvSpPr/>
          <p:nvPr/>
        </p:nvSpPr>
        <p:spPr>
          <a:xfrm>
            <a:off x="831268" y="4786948"/>
            <a:ext cx="43027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B9CA7-23D4-1AC9-8BC7-4458DF060E62}"/>
              </a:ext>
            </a:extLst>
          </p:cNvPr>
          <p:cNvSpPr/>
          <p:nvPr/>
        </p:nvSpPr>
        <p:spPr>
          <a:xfrm>
            <a:off x="5714177" y="4709198"/>
            <a:ext cx="49375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xuất hiện có thể là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cơ,</a:t>
            </a:r>
            <a:endParaRPr kumimoji="0" lang="en-US" sz="3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rô, 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bích, … , át cơ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17483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THỬ NGẪU NHIÊN VÀ KHÔNG GIAN MẪU. XÁC SUẤT CỦA BIẾN CỐ (TIẾT 1)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9">
            <a:extLst>
              <a:ext uri="{FF2B5EF4-FFF2-40B4-BE49-F238E27FC236}">
                <a16:creationId xmlns:a16="http://schemas.microsoft.com/office/drawing/2014/main" id="{303793AE-2EAB-D84A-A139-1F6F98082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" y="3947313"/>
            <a:ext cx="2927761" cy="10914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" name="图片 30">
            <a:extLst>
              <a:ext uri="{FF2B5EF4-FFF2-40B4-BE49-F238E27FC236}">
                <a16:creationId xmlns:a16="http://schemas.microsoft.com/office/drawing/2014/main" id="{98AC1D8A-F700-537A-54E6-7BC592B3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18" y="1277904"/>
            <a:ext cx="7040750" cy="37608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文本框 31">
            <a:extLst>
              <a:ext uri="{FF2B5EF4-FFF2-40B4-BE49-F238E27FC236}">
                <a16:creationId xmlns:a16="http://schemas.microsoft.com/office/drawing/2014/main" id="{DD66BC7E-982E-1427-42FF-0C60DBF21E88}"/>
              </a:ext>
            </a:extLst>
          </p:cNvPr>
          <p:cNvSpPr txBox="1"/>
          <p:nvPr/>
        </p:nvSpPr>
        <p:spPr>
          <a:xfrm>
            <a:off x="1547887" y="2837363"/>
            <a:ext cx="1188146" cy="14196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86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20ECF40C-9C23-4997-B125-F653A824AB8B}"/>
              </a:ext>
            </a:extLst>
          </p:cNvPr>
          <p:cNvSpPr txBox="1"/>
          <p:nvPr/>
        </p:nvSpPr>
        <p:spPr>
          <a:xfrm>
            <a:off x="4828825" y="2644747"/>
            <a:ext cx="5327420" cy="17543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HÌNH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KIẾN THỨC</a:t>
            </a: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6135402" y="1679897"/>
            <a:ext cx="2714269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rPr>
              <a:t>Hoạt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35hao-jindianyahei" panose="00000500000000000000" pitchFamily="2" charset="-122"/>
              <a:cs typeface="Times New Roman" panose="02020603050405020304" pitchFamily="18" charset="0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283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2" y="271572"/>
            <a:ext cx="12192000" cy="14511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PHÉP THỬ NGẪU NHIÊN VÀ KHÔNG GIAN MẪU.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BIẾN CỐ (TIẾT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592C333-0E80-B949-6907-012FC7505C1E}"/>
              </a:ext>
            </a:extLst>
          </p:cNvPr>
          <p:cNvGrpSpPr/>
          <p:nvPr/>
        </p:nvGrpSpPr>
        <p:grpSpPr>
          <a:xfrm>
            <a:off x="10091853" y="4652206"/>
            <a:ext cx="1952732" cy="2027266"/>
            <a:chOff x="9446788" y="1828453"/>
            <a:chExt cx="2535039" cy="2535039"/>
          </a:xfrm>
        </p:grpSpPr>
        <p:pic>
          <p:nvPicPr>
            <p:cNvPr id="6" name="1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A73421A6-EF38-0114-29EA-DBA9A5176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9446788" y="1828453"/>
              <a:ext cx="2535039" cy="2535039"/>
            </a:xfrm>
            <a:prstGeom prst="rect">
              <a:avLst/>
            </a:prstGeom>
          </p:spPr>
        </p:pic>
        <p:pic>
          <p:nvPicPr>
            <p:cNvPr id="9" name="Graphic 8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1E16D885-5C57-738A-82E6-74367E46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89495">
              <a:off x="9810260" y="2542538"/>
              <a:ext cx="1249533" cy="1249533"/>
            </a:xfrm>
            <a:prstGeom prst="rect">
              <a:avLst/>
            </a:prstGeom>
          </p:spPr>
        </p:pic>
        <p:pic>
          <p:nvPicPr>
            <p:cNvPr id="10" name="Graphic 9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3A6D4CF0-AA11-8A78-96FD-6BBE69FB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20790">
              <a:off x="10394261" y="2816420"/>
              <a:ext cx="1181279" cy="1181279"/>
            </a:xfrm>
            <a:prstGeom prst="rect">
              <a:avLst/>
            </a:prstGeom>
          </p:spPr>
        </p:pic>
      </p:grp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6EA33D-9CE8-F15A-8328-156310B25C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2166</TotalTime>
  <Words>1507</Words>
  <Application>Microsoft Office PowerPoint</Application>
  <PresentationFormat>Widescreen</PresentationFormat>
  <Paragraphs>157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微软雅黑</vt:lpstr>
      <vt:lpstr>Agency FB</vt:lpstr>
      <vt:lpstr>Arial</vt:lpstr>
      <vt:lpstr>Calibri</vt:lpstr>
      <vt:lpstr>Calibri Light</vt:lpstr>
      <vt:lpstr>Cambria Math</vt:lpstr>
      <vt:lpstr>Symbol</vt:lpstr>
      <vt:lpstr>Times New Roman</vt:lpstr>
      <vt:lpstr>zihun35hao-jindianyahei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PHÉP THỬ NGẪU NHIÊN VÀ KHÔNG GIAN MẪU. XÁC SUẤT CỦA BIẾN CỐ (TIẾT 1)</vt:lpstr>
      <vt:lpstr>PowerPoint Presentation</vt:lpstr>
      <vt:lpstr>BÀI 4. PHÉP THỬ NGẪU NHIÊN VÀ KHÔNG GIAN MẪU.  XÁC SUẤT CỦA BIẾN CỐ (TIẾT 1)</vt:lpstr>
      <vt:lpstr>PowerPoint Presentation</vt:lpstr>
      <vt:lpstr>Bài 4: PHÉP THỬ NGẪU NHIÊN VÀ KHÔNG GIAN MẪU. XÁC SUẤT CỦA BIẾN CỐ (TIẾT 1)</vt:lpstr>
      <vt:lpstr>Bài 4: PHÉP THỬ NGẪU NHIÊN VÀ KHÔNG GIAN MẪU. XÁC SUẤT CỦA BIẾN CỐ (TIẾT 1)</vt:lpstr>
      <vt:lpstr>PowerPoint Presentation</vt:lpstr>
      <vt:lpstr>Bài 4: PHÉP THỬ NGẪU NHIÊN VÀ KHÔNG GIAN MẪU. XÁC SUẤT CỦA BIẾN CỐ (TIẾT 1)</vt:lpstr>
      <vt:lpstr>PowerPoint Presentation</vt:lpstr>
      <vt:lpstr>PowerPoint Presentation</vt:lpstr>
      <vt:lpstr>PowerPoint Presentation</vt:lpstr>
      <vt:lpstr> LUYỆN TẬP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MyPC</cp:lastModifiedBy>
  <cp:revision>234</cp:revision>
  <dcterms:created xsi:type="dcterms:W3CDTF">2021-06-07T13:44:30Z</dcterms:created>
  <dcterms:modified xsi:type="dcterms:W3CDTF">2025-02-27T13:46:56Z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2024-04-07T01:13:31Z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7c3e863b-ad19-4fd9-8a60-7b21496421d7</vt:lpwstr>
  </property>
  <property fmtid="{D5CDD505-2E9C-101B-9397-08002B2CF9AE}" pid="8" name="MSIP_Label_defa4170-0d19-0005-0004-bc88714345d2_ActionId">
    <vt:lpwstr>0f8c47dd-ab0a-41a4-ae0c-a5d516e63bbb</vt:lpwstr>
  </property>
  <property fmtid="{D5CDD505-2E9C-101B-9397-08002B2CF9AE}" pid="9" name="MSIP_Label_defa4170-0d19-0005-0004-bc88714345d2_ContentBits">
    <vt:lpwstr>0</vt:lpwstr>
  </property>
</Properties>
</file>