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50816f54e465489b" Type="http://schemas.microsoft.com/office/2007/relationships/ui/extensibility" Target="customUI/customUI14.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1" r:id="rId1"/>
    <p:sldMasterId id="2147483918" r:id="rId2"/>
    <p:sldMasterId id="2147483930" r:id="rId3"/>
  </p:sldMasterIdLst>
  <p:notesMasterIdLst>
    <p:notesMasterId r:id="rId38"/>
  </p:notesMasterIdLst>
  <p:sldIdLst>
    <p:sldId id="257" r:id="rId4"/>
    <p:sldId id="592" r:id="rId5"/>
    <p:sldId id="367" r:id="rId6"/>
    <p:sldId id="368" r:id="rId7"/>
    <p:sldId id="370" r:id="rId8"/>
    <p:sldId id="325" r:id="rId9"/>
    <p:sldId id="574" r:id="rId10"/>
    <p:sldId id="593" r:id="rId11"/>
    <p:sldId id="631" r:id="rId12"/>
    <p:sldId id="601" r:id="rId13"/>
    <p:sldId id="602" r:id="rId14"/>
    <p:sldId id="603" r:id="rId15"/>
    <p:sldId id="604" r:id="rId16"/>
    <p:sldId id="605" r:id="rId17"/>
    <p:sldId id="606" r:id="rId18"/>
    <p:sldId id="609" r:id="rId19"/>
    <p:sldId id="610" r:id="rId20"/>
    <p:sldId id="612" r:id="rId21"/>
    <p:sldId id="616" r:id="rId22"/>
    <p:sldId id="633" r:id="rId23"/>
    <p:sldId id="614" r:id="rId24"/>
    <p:sldId id="617" r:id="rId25"/>
    <p:sldId id="618" r:id="rId26"/>
    <p:sldId id="619" r:id="rId27"/>
    <p:sldId id="594" r:id="rId28"/>
    <p:sldId id="578" r:id="rId29"/>
    <p:sldId id="622" r:id="rId30"/>
    <p:sldId id="613" r:id="rId31"/>
    <p:sldId id="624" r:id="rId32"/>
    <p:sldId id="596" r:id="rId33"/>
    <p:sldId id="632" r:id="rId34"/>
    <p:sldId id="628" r:id="rId35"/>
    <p:sldId id="627" r:id="rId36"/>
    <p:sldId id="5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a:srgbClr val="C4FF1D"/>
    <a:srgbClr val="594029"/>
    <a:srgbClr val="354800"/>
    <a:srgbClr val="75A7D5"/>
    <a:srgbClr val="183550"/>
    <a:srgbClr val="7EADD8"/>
    <a:srgbClr val="D17100"/>
    <a:srgbClr val="5C42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56" y="4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4E2BFFC-179A-4DA5-A2FF-EF6606765F17}" type="datetimeFigureOut">
              <a:rPr lang="en-US"/>
              <a:pPr>
                <a:defRPr/>
              </a:pPr>
              <a:t>2/27/2025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2B979B6-8E7C-4E90-8C9D-F537DFD7086F}" type="slidenum">
              <a:rPr lang="en-US"/>
              <a:pPr>
                <a:defRPr/>
              </a:pPr>
              <a:t>‹#›</a:t>
            </a:fld>
            <a:endParaRPr lang="en-US"/>
          </a:p>
        </p:txBody>
      </p:sp>
    </p:spTree>
    <p:extLst>
      <p:ext uri="{BB962C8B-B14F-4D97-AF65-F5344CB8AC3E}">
        <p14:creationId xmlns:p14="http://schemas.microsoft.com/office/powerpoint/2010/main" val="37077317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79B6-8E7C-4E90-8C9D-F537DFD70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3011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79B6-8E7C-4E90-8C9D-F537DFD70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3011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79B6-8E7C-4E90-8C9D-F537DFD70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1099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79B6-8E7C-4E90-8C9D-F537DFD70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7631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79B6-8E7C-4E90-8C9D-F537DFD70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9424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93F69F2-81F5-48C7-9089-1B233AA5C05C}" type="datetimeFigureOut">
              <a:rPr lang="en-US" smtClean="0">
                <a:solidFill>
                  <a:prstClr val="black">
                    <a:tint val="75000"/>
                  </a:prstClr>
                </a:solidFill>
              </a:rPr>
              <a:pPr/>
              <a:t>2/27/2025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4AA330-F69B-477C-BB71-9A23B625CD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134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3F69F2-81F5-48C7-9089-1B233AA5C05C}" type="datetimeFigureOut">
              <a:rPr lang="en-US" smtClean="0">
                <a:solidFill>
                  <a:prstClr val="black">
                    <a:tint val="75000"/>
                  </a:prstClr>
                </a:solidFill>
              </a:rPr>
              <a:pPr/>
              <a:t>2/27/2025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4AA330-F69B-477C-BB71-9A23B625CD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554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3F69F2-81F5-48C7-9089-1B233AA5C05C}" type="datetimeFigureOut">
              <a:rPr lang="en-US" smtClean="0">
                <a:solidFill>
                  <a:prstClr val="black">
                    <a:tint val="75000"/>
                  </a:prstClr>
                </a:solidFill>
              </a:rPr>
              <a:pPr/>
              <a:t>2/27/2025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4AA330-F69B-477C-BB71-9A23B625CD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211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8AE751-BC33-4D44-9EB8-F7A13F929D3E}" type="datetimeFigureOut">
              <a:rPr lang="en-US" smtClean="0"/>
              <a:pPr/>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1454232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628779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8AE751-BC33-4D44-9EB8-F7A13F929D3E}" type="datetimeFigureOut">
              <a:rPr lang="en-US" smtClean="0"/>
              <a:pPr/>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200093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8AE751-BC33-4D44-9EB8-F7A13F929D3E}" type="datetimeFigureOut">
              <a:rPr lang="en-US" smtClean="0"/>
              <a:pPr/>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9004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8AE751-BC33-4D44-9EB8-F7A13F929D3E}" type="datetimeFigureOut">
              <a:rPr lang="en-US" smtClean="0"/>
              <a:pPr/>
              <a:t>2/27/2025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1451199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8AE751-BC33-4D44-9EB8-F7A13F929D3E}" type="datetimeFigureOut">
              <a:rPr lang="en-US" smtClean="0"/>
              <a:pPr/>
              <a:t>2/27/2025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1582829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AE751-BC33-4D44-9EB8-F7A13F929D3E}" type="datetimeFigureOut">
              <a:rPr lang="en-US" smtClean="0"/>
              <a:pPr/>
              <a:t>2/27/2025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3788823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pPr/>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1208200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3F69F2-81F5-48C7-9089-1B233AA5C05C}" type="datetimeFigureOut">
              <a:rPr lang="en-US" smtClean="0">
                <a:solidFill>
                  <a:prstClr val="black">
                    <a:tint val="75000"/>
                  </a:prstClr>
                </a:solidFill>
              </a:rPr>
              <a:pPr/>
              <a:t>2/27/2025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4AA330-F69B-477C-BB71-9A23B625CD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240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pPr/>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3134574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18584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17638463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237769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355583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49" y="170976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49" y="458951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42992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300925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479070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718768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00009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3F69F2-81F5-48C7-9089-1B233AA5C05C}" type="datetimeFigureOut">
              <a:rPr lang="en-US" smtClean="0">
                <a:solidFill>
                  <a:prstClr val="black">
                    <a:tint val="75000"/>
                  </a:prstClr>
                </a:solidFill>
              </a:rPr>
              <a:pPr/>
              <a:t>2/27/2025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4AA330-F69B-477C-BB71-9A23B625CD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586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5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442101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5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30498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3F69F2-81F5-48C7-9089-1B233AA5C05C}" type="datetimeFigureOut">
              <a:rPr lang="en-US" smtClean="0">
                <a:solidFill>
                  <a:prstClr val="black">
                    <a:tint val="75000"/>
                  </a:prstClr>
                </a:solidFill>
              </a:rPr>
              <a:pPr/>
              <a:t>2/27/2025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4AA330-F69B-477C-BB71-9A23B625CD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840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3F69F2-81F5-48C7-9089-1B233AA5C05C}" type="datetimeFigureOut">
              <a:rPr lang="en-US" smtClean="0">
                <a:solidFill>
                  <a:prstClr val="black">
                    <a:tint val="75000"/>
                  </a:prstClr>
                </a:solidFill>
              </a:rPr>
              <a:pPr/>
              <a:t>2/27/2025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E4AA330-F69B-477C-BB71-9A23B625CD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108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3F69F2-81F5-48C7-9089-1B233AA5C05C}" type="datetimeFigureOut">
              <a:rPr lang="en-US" smtClean="0">
                <a:solidFill>
                  <a:prstClr val="black">
                    <a:tint val="75000"/>
                  </a:prstClr>
                </a:solidFill>
              </a:rPr>
              <a:pPr/>
              <a:t>2/27/2025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E4AA330-F69B-477C-BB71-9A23B625CD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675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3F69F2-81F5-48C7-9089-1B233AA5C05C}" type="datetimeFigureOut">
              <a:rPr lang="en-US" smtClean="0">
                <a:solidFill>
                  <a:prstClr val="black">
                    <a:tint val="75000"/>
                  </a:prstClr>
                </a:solidFill>
              </a:rPr>
              <a:pPr/>
              <a:t>2/27/2025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4AA330-F69B-477C-BB71-9A23B625CD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0960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3F69F2-81F5-48C7-9089-1B233AA5C05C}" type="datetimeFigureOut">
              <a:rPr lang="en-US" smtClean="0">
                <a:solidFill>
                  <a:prstClr val="black">
                    <a:tint val="75000"/>
                  </a:prstClr>
                </a:solidFill>
              </a:rPr>
              <a:pPr/>
              <a:t>2/27/2025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4AA330-F69B-477C-BB71-9A23B625CD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9073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3F69F2-81F5-48C7-9089-1B233AA5C05C}" type="datetimeFigureOut">
              <a:rPr lang="en-US" smtClean="0">
                <a:solidFill>
                  <a:prstClr val="black">
                    <a:tint val="75000"/>
                  </a:prstClr>
                </a:solidFill>
              </a:rPr>
              <a:pPr/>
              <a:t>2/27/2025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4AA330-F69B-477C-BB71-9A23B625CD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8201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2.png"/><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3F69F2-81F5-48C7-9089-1B233AA5C05C}" type="datetimeFigureOut">
              <a:rPr lang="en-US" smtClean="0">
                <a:solidFill>
                  <a:prstClr val="black">
                    <a:tint val="75000"/>
                  </a:prstClr>
                </a:solidFill>
              </a:rPr>
              <a:pPr/>
              <a:t>2/27/2025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4AA330-F69B-477C-BB71-9A23B625CD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683459"/>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AE751-BC33-4D44-9EB8-F7A13F929D3E}" type="datetimeFigureOut">
              <a:rPr lang="en-US" smtClean="0"/>
              <a:pPr/>
              <a:t>2/27/2025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54624-F2E3-46CC-90C1-ED011B4189EB}" type="slidenum">
              <a:rPr lang="en-US" smtClean="0"/>
              <a:pPr/>
              <a:t>‹#›</a:t>
            </a:fld>
            <a:endParaRPr lang="en-US"/>
          </a:p>
        </p:txBody>
      </p:sp>
    </p:spTree>
    <p:extLst>
      <p:ext uri="{BB962C8B-B14F-4D97-AF65-F5344CB8AC3E}">
        <p14:creationId xmlns:p14="http://schemas.microsoft.com/office/powerpoint/2010/main" val="2231135205"/>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9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9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9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39" y="5438588"/>
            <a:ext cx="2086303" cy="1656138"/>
          </a:xfrm>
          <a:prstGeom prst="rect">
            <a:avLst/>
          </a:prstGeom>
        </p:spPr>
      </p:pic>
    </p:spTree>
    <p:extLst>
      <p:ext uri="{BB962C8B-B14F-4D97-AF65-F5344CB8AC3E}">
        <p14:creationId xmlns:p14="http://schemas.microsoft.com/office/powerpoint/2010/main" val="489761502"/>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3.xml"/><Relationship Id="rId7" Type="http://schemas.openxmlformats.org/officeDocument/2006/relationships/image" Target="../media/image16.png"/><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3.wmf"/></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5.wmf"/><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image" Target="../media/image16.wmf"/><Relationship Id="rId5" Type="http://schemas.openxmlformats.org/officeDocument/2006/relationships/oleObject" Target="../embeddings/oleObject3.bin"/><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6.png"/><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jpeg"/><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30.png"/><Relationship Id="rId1" Type="http://schemas.openxmlformats.org/officeDocument/2006/relationships/slideLayout" Target="../slideLayouts/slideLayout18.xml"/><Relationship Id="rId5" Type="http://schemas.openxmlformats.org/officeDocument/2006/relationships/image" Target="../media/image32.png"/><Relationship Id="rId4" Type="http://schemas.openxmlformats.org/officeDocument/2006/relationships/image" Target="../media/image320.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8.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7.svg"/><Relationship Id="rId4" Type="http://schemas.openxmlformats.org/officeDocument/2006/relationships/image" Target="../media/image9.png"/><Relationship Id="rId9"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hỗ dành sẵn cho Nội dung 4"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71528377-7ACF-46B8-9189-905EFCEFA86C}"/>
              </a:ext>
            </a:extLst>
          </p:cNvPr>
          <p:cNvPicPr>
            <a:picLocks noChangeAspect="1"/>
          </p:cNvPicPr>
          <p:nvPr/>
        </p:nvPicPr>
        <p:blipFill rotWithShape="1">
          <a:blip r:embed="rId2">
            <a:extLst>
              <a:ext uri="{28A0092B-C50C-407E-A947-70E740481C1C}">
                <a14:useLocalDpi xmlns:a14="http://schemas.microsoft.com/office/drawing/2010/main" val="0"/>
              </a:ext>
            </a:extLst>
          </a:blip>
          <a:srcRect l="7294"/>
          <a:stretch/>
        </p:blipFill>
        <p:spPr>
          <a:xfrm>
            <a:off x="-10664" y="9"/>
            <a:ext cx="12191999" cy="6857991"/>
          </a:xfrm>
          <a:prstGeom prst="rect">
            <a:avLst/>
          </a:prstGeom>
        </p:spPr>
      </p:pic>
      <p:sp>
        <p:nvSpPr>
          <p:cNvPr id="10" name="Hộp Văn bản 9"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C2202BE-FB57-4E81-83EF-0EA40E864761}"/>
              </a:ext>
            </a:extLst>
          </p:cNvPr>
          <p:cNvSpPr txBox="1"/>
          <p:nvPr/>
        </p:nvSpPr>
        <p:spPr>
          <a:xfrm>
            <a:off x="-21519" y="2748273"/>
            <a:ext cx="3634282" cy="1015663"/>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60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TOÁN 9</a:t>
            </a:r>
          </a:p>
        </p:txBody>
      </p:sp>
      <p:sp>
        <p:nvSpPr>
          <p:cNvPr id="11" name="Hộp Văn bản 1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D2B28935-FE08-4EA8-AA06-C7169869F84A}"/>
              </a:ext>
            </a:extLst>
          </p:cNvPr>
          <p:cNvSpPr txBox="1"/>
          <p:nvPr/>
        </p:nvSpPr>
        <p:spPr>
          <a:xfrm>
            <a:off x="3050" y="6150104"/>
            <a:ext cx="12179809" cy="707886"/>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600"/>
              </a:spcAft>
              <a:buClrTx/>
              <a:buSzTx/>
              <a:buFontTx/>
              <a:buNone/>
              <a:tabLst/>
              <a:defRPr/>
            </a:pP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NĂM HỌC</a:t>
            </a:r>
            <a:r>
              <a:rPr kumimoji="0" lang="en-US" sz="40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 2024 - 2025</a:t>
            </a:r>
            <a:endPar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4" name="Hộp Văn bản 1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13AC0B02-5D75-D7CA-3E91-F132A5C6CD6B}"/>
              </a:ext>
            </a:extLst>
          </p:cNvPr>
          <p:cNvSpPr txBox="1"/>
          <p:nvPr/>
        </p:nvSpPr>
        <p:spPr>
          <a:xfrm>
            <a:off x="3352800" y="152400"/>
            <a:ext cx="5798817" cy="1077218"/>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3200" b="1" noProof="0" dirty="0" smtClean="0">
                <a:solidFill>
                  <a:srgbClr val="C00000"/>
                </a:solidFill>
                <a:latin typeface="Times New Roman" panose="02020603050405020304" pitchFamily="18" charset="0"/>
                <a:cs typeface="Times New Roman" panose="02020603050405020304" pitchFamily="18" charset="0"/>
              </a:rPr>
              <a:t>UBND THỊ XÃ HOÀI NHƠN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TRƯỜNG</a:t>
            </a:r>
            <a:r>
              <a:rPr kumimoji="0" lang="en-US" sz="3200" b="1" i="0" u="none" strike="noStrike" kern="1200" cap="none" spc="0" normalizeH="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 THCS HOÀI MỸ</a:t>
            </a:r>
            <a:endPar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787113" y="4177013"/>
            <a:ext cx="6596444" cy="755970"/>
          </a:xfrm>
          <a:prstGeom prst="rect">
            <a:avLst/>
          </a:prstGeom>
        </p:spPr>
      </p:pic>
    </p:spTree>
    <p:extLst>
      <p:ext uri="{BB962C8B-B14F-4D97-AF65-F5344CB8AC3E}">
        <p14:creationId xmlns:p14="http://schemas.microsoft.com/office/powerpoint/2010/main" val="382253008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 Box 4">
                <a:extLst>
                  <a:ext uri="{FF2B5EF4-FFF2-40B4-BE49-F238E27FC236}">
                    <a16:creationId xmlns:a16="http://schemas.microsoft.com/office/drawing/2014/main" id="{98FA7F04-D662-44B2-C4FF-008644B3777F}"/>
                  </a:ext>
                </a:extLst>
              </p:cNvPr>
              <p:cNvSpPr txBox="1">
                <a:spLocks noChangeArrowheads="1"/>
              </p:cNvSpPr>
              <p:nvPr/>
            </p:nvSpPr>
            <p:spPr bwMode="auto">
              <a:xfrm>
                <a:off x="1371600" y="3129299"/>
                <a:ext cx="10456550" cy="975523"/>
              </a:xfrm>
              <a:prstGeom prst="rect">
                <a:avLst/>
              </a:prstGeom>
              <a:noFill/>
              <a:ln w="9525">
                <a:noFill/>
                <a:miter lim="800000"/>
                <a:headEnd/>
                <a:tailEnd/>
              </a:ln>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0" hangingPunct="0">
                  <a:spcBef>
                    <a:spcPct val="50000"/>
                  </a:spcBef>
                </a:pPr>
                <a14:m>
                  <m:oMathPara xmlns:m="http://schemas.openxmlformats.org/officeDocument/2006/math">
                    <m:oMathParaPr>
                      <m:jc m:val="centerGroup"/>
                    </m:oMathParaPr>
                    <m:oMath xmlns:m="http://schemas.openxmlformats.org/officeDocument/2006/math">
                      <m:r>
                        <m:rPr>
                          <m:nor/>
                        </m:rPr>
                        <a:rPr lang="en-US" sz="2800" i="0" dirty="0" err="1">
                          <a:solidFill>
                            <a:schemeClr val="bg1"/>
                          </a:solidFill>
                          <a:latin typeface="Times New Roman" panose="02020603050405020304" pitchFamily="18" charset="0"/>
                          <a:cs typeface="Times New Roman" panose="02020603050405020304" pitchFamily="18" charset="0"/>
                        </a:rPr>
                        <m:t>X</m:t>
                      </m:r>
                      <m:r>
                        <m:rPr>
                          <m:nor/>
                        </m:rPr>
                        <a:rPr lang="en-US" sz="2800" i="0" dirty="0" err="1">
                          <a:solidFill>
                            <a:schemeClr val="bg1"/>
                          </a:solidFill>
                          <a:latin typeface="Times New Roman" panose="02020603050405020304" pitchFamily="18" charset="0"/>
                          <a:cs typeface="Times New Roman" panose="02020603050405020304" pitchFamily="18" charset="0"/>
                        </a:rPr>
                        <m:t>é</m:t>
                      </m:r>
                      <m:r>
                        <m:rPr>
                          <m:nor/>
                        </m:rPr>
                        <a:rPr lang="en-US" sz="2800" i="0" dirty="0" err="1">
                          <a:solidFill>
                            <a:schemeClr val="bg1"/>
                          </a:solidFill>
                          <a:latin typeface="Times New Roman" panose="02020603050405020304" pitchFamily="18" charset="0"/>
                          <a:cs typeface="Times New Roman" panose="02020603050405020304" pitchFamily="18" charset="0"/>
                        </a:rPr>
                        <m:t>t</m:t>
                      </m:r>
                      <m:r>
                        <m:rPr>
                          <m:nor/>
                        </m:rPr>
                        <a:rPr lang="en-US" sz="2800" i="0" dirty="0">
                          <a:solidFill>
                            <a:schemeClr val="bg1"/>
                          </a:solidFill>
                          <a:latin typeface="Times New Roman" panose="02020603050405020304" pitchFamily="18" charset="0"/>
                          <a:cs typeface="Times New Roman" panose="02020603050405020304" pitchFamily="18" charset="0"/>
                        </a:rPr>
                        <m:t> </m:t>
                      </m:r>
                      <m:r>
                        <m:rPr>
                          <m:nor/>
                        </m:rPr>
                        <a:rPr lang="en-US" sz="2800" i="0" dirty="0" err="1">
                          <a:solidFill>
                            <a:schemeClr val="bg1"/>
                          </a:solidFill>
                          <a:latin typeface="Times New Roman" panose="02020603050405020304" pitchFamily="18" charset="0"/>
                          <a:cs typeface="Times New Roman" panose="02020603050405020304" pitchFamily="18" charset="0"/>
                        </a:rPr>
                        <m:t>m</m:t>
                      </m:r>
                      <m:r>
                        <m:rPr>
                          <m:nor/>
                        </m:rPr>
                        <a:rPr lang="en-US" sz="2800" i="0" dirty="0" err="1">
                          <a:solidFill>
                            <a:schemeClr val="bg1"/>
                          </a:solidFill>
                          <a:latin typeface="Times New Roman" panose="02020603050405020304" pitchFamily="18" charset="0"/>
                          <a:cs typeface="Times New Roman" panose="02020603050405020304" pitchFamily="18" charset="0"/>
                        </a:rPr>
                        <m:t>ẫ</m:t>
                      </m:r>
                      <m:r>
                        <m:rPr>
                          <m:nor/>
                        </m:rPr>
                        <a:rPr lang="en-US" sz="2800" i="0" dirty="0" err="1">
                          <a:solidFill>
                            <a:schemeClr val="bg1"/>
                          </a:solidFill>
                          <a:latin typeface="Times New Roman" panose="02020603050405020304" pitchFamily="18" charset="0"/>
                          <a:cs typeface="Times New Roman" panose="02020603050405020304" pitchFamily="18" charset="0"/>
                        </a:rPr>
                        <m:t>u</m:t>
                      </m:r>
                      <m:r>
                        <m:rPr>
                          <m:nor/>
                        </m:rPr>
                        <a:rPr lang="en-US" sz="2800" i="0" dirty="0">
                          <a:solidFill>
                            <a:schemeClr val="bg1"/>
                          </a:solidFill>
                          <a:latin typeface="Times New Roman" panose="02020603050405020304" pitchFamily="18" charset="0"/>
                          <a:cs typeface="Times New Roman" panose="02020603050405020304" pitchFamily="18" charset="0"/>
                        </a:rPr>
                        <m:t> </m:t>
                      </m:r>
                      <m:r>
                        <m:rPr>
                          <m:nor/>
                        </m:rPr>
                        <a:rPr lang="en-US" sz="2800" i="0" dirty="0" err="1">
                          <a:solidFill>
                            <a:schemeClr val="bg1"/>
                          </a:solidFill>
                          <a:latin typeface="Times New Roman" panose="02020603050405020304" pitchFamily="18" charset="0"/>
                          <a:cs typeface="Times New Roman" panose="02020603050405020304" pitchFamily="18" charset="0"/>
                        </a:rPr>
                        <m:t>s</m:t>
                      </m:r>
                      <m:r>
                        <m:rPr>
                          <m:nor/>
                        </m:rPr>
                        <a:rPr lang="en-US" sz="2800" i="0" dirty="0" err="1">
                          <a:solidFill>
                            <a:schemeClr val="bg1"/>
                          </a:solidFill>
                          <a:latin typeface="Times New Roman" panose="02020603050405020304" pitchFamily="18" charset="0"/>
                          <a:cs typeface="Times New Roman" panose="02020603050405020304" pitchFamily="18" charset="0"/>
                        </a:rPr>
                        <m:t>ố </m:t>
                      </m:r>
                      <m:r>
                        <m:rPr>
                          <m:nor/>
                        </m:rPr>
                        <a:rPr lang="en-US" sz="2800" i="0" dirty="0" err="1">
                          <a:solidFill>
                            <a:schemeClr val="bg1"/>
                          </a:solidFill>
                          <a:latin typeface="Times New Roman" panose="02020603050405020304" pitchFamily="18" charset="0"/>
                          <a:cs typeface="Times New Roman" panose="02020603050405020304" pitchFamily="18" charset="0"/>
                        </a:rPr>
                        <m:t>li</m:t>
                      </m:r>
                      <m:r>
                        <m:rPr>
                          <m:nor/>
                        </m:rPr>
                        <a:rPr lang="en-US" sz="2800" i="0" dirty="0" err="1">
                          <a:solidFill>
                            <a:schemeClr val="bg1"/>
                          </a:solidFill>
                          <a:latin typeface="Times New Roman" panose="02020603050405020304" pitchFamily="18" charset="0"/>
                          <a:cs typeface="Times New Roman" panose="02020603050405020304" pitchFamily="18" charset="0"/>
                        </a:rPr>
                        <m:t>ệ</m:t>
                      </m:r>
                      <m:r>
                        <m:rPr>
                          <m:nor/>
                        </m:rPr>
                        <a:rPr lang="en-US" sz="2800" i="0" dirty="0" err="1">
                          <a:solidFill>
                            <a:schemeClr val="bg1"/>
                          </a:solidFill>
                          <a:latin typeface="Times New Roman" panose="02020603050405020304" pitchFamily="18" charset="0"/>
                          <a:cs typeface="Times New Roman" panose="02020603050405020304" pitchFamily="18" charset="0"/>
                        </a:rPr>
                        <m:t>u</m:t>
                      </m:r>
                      <m:r>
                        <m:rPr>
                          <m:nor/>
                        </m:rPr>
                        <a:rPr lang="en-US" sz="2800" i="0" dirty="0">
                          <a:solidFill>
                            <a:schemeClr val="bg1"/>
                          </a:solidFill>
                          <a:latin typeface="Times New Roman" panose="02020603050405020304" pitchFamily="18" charset="0"/>
                          <a:cs typeface="Times New Roman" panose="02020603050405020304" pitchFamily="18" charset="0"/>
                        </a:rPr>
                        <m:t> </m:t>
                      </m:r>
                      <m:r>
                        <m:rPr>
                          <m:nor/>
                        </m:rPr>
                        <a:rPr lang="en-US" sz="2800" i="0" dirty="0" err="1">
                          <a:solidFill>
                            <a:schemeClr val="bg1"/>
                          </a:solidFill>
                          <a:latin typeface="Times New Roman" panose="02020603050405020304" pitchFamily="18" charset="0"/>
                          <a:cs typeface="Times New Roman" panose="02020603050405020304" pitchFamily="18" charset="0"/>
                        </a:rPr>
                        <m:t>đượ</m:t>
                      </m:r>
                      <m:r>
                        <m:rPr>
                          <m:nor/>
                        </m:rPr>
                        <a:rPr lang="en-US" sz="2800" i="0" dirty="0" err="1">
                          <a:solidFill>
                            <a:schemeClr val="bg1"/>
                          </a:solidFill>
                          <a:latin typeface="Times New Roman" panose="02020603050405020304" pitchFamily="18" charset="0"/>
                          <a:cs typeface="Times New Roman" panose="02020603050405020304" pitchFamily="18" charset="0"/>
                        </a:rPr>
                        <m:t>c</m:t>
                      </m:r>
                      <m:r>
                        <m:rPr>
                          <m:nor/>
                        </m:rPr>
                        <a:rPr lang="en-US" sz="2800" i="0" dirty="0">
                          <a:solidFill>
                            <a:schemeClr val="bg1"/>
                          </a:solidFill>
                          <a:latin typeface="Times New Roman" panose="02020603050405020304" pitchFamily="18" charset="0"/>
                          <a:cs typeface="Times New Roman" panose="02020603050405020304" pitchFamily="18" charset="0"/>
                        </a:rPr>
                        <m:t> </m:t>
                      </m:r>
                      <m:r>
                        <m:rPr>
                          <m:nor/>
                        </m:rPr>
                        <a:rPr lang="en-US" sz="2800" i="0" dirty="0" err="1">
                          <a:solidFill>
                            <a:schemeClr val="bg1"/>
                          </a:solidFill>
                          <a:latin typeface="Times New Roman" panose="02020603050405020304" pitchFamily="18" charset="0"/>
                          <a:cs typeface="Times New Roman" panose="02020603050405020304" pitchFamily="18" charset="0"/>
                        </a:rPr>
                        <m:t>gh</m:t>
                      </m:r>
                      <m:r>
                        <m:rPr>
                          <m:nor/>
                        </m:rPr>
                        <a:rPr lang="en-US" sz="2800" i="0" dirty="0" err="1">
                          <a:solidFill>
                            <a:schemeClr val="bg1"/>
                          </a:solidFill>
                          <a:latin typeface="Times New Roman" panose="02020603050405020304" pitchFamily="18" charset="0"/>
                          <a:cs typeface="Times New Roman" panose="02020603050405020304" pitchFamily="18" charset="0"/>
                        </a:rPr>
                        <m:t>é</m:t>
                      </m:r>
                      <m:r>
                        <m:rPr>
                          <m:nor/>
                        </m:rPr>
                        <a:rPr lang="en-US" sz="2800" i="0" dirty="0" err="1">
                          <a:solidFill>
                            <a:schemeClr val="bg1"/>
                          </a:solidFill>
                          <a:latin typeface="Times New Roman" panose="02020603050405020304" pitchFamily="18" charset="0"/>
                          <a:cs typeface="Times New Roman" panose="02020603050405020304" pitchFamily="18" charset="0"/>
                        </a:rPr>
                        <m:t>p</m:t>
                      </m:r>
                      <m:r>
                        <m:rPr>
                          <m:nor/>
                        </m:rPr>
                        <a:rPr lang="en-US" sz="2800" i="0" dirty="0">
                          <a:solidFill>
                            <a:schemeClr val="bg1"/>
                          </a:solidFill>
                          <a:latin typeface="Times New Roman" panose="02020603050405020304" pitchFamily="18" charset="0"/>
                          <a:cs typeface="Times New Roman" panose="02020603050405020304" pitchFamily="18" charset="0"/>
                        </a:rPr>
                        <m:t> </m:t>
                      </m:r>
                      <m:r>
                        <m:rPr>
                          <m:nor/>
                        </m:rPr>
                        <a:rPr lang="en-US" sz="2800" i="0" dirty="0" err="1">
                          <a:solidFill>
                            <a:schemeClr val="bg1"/>
                          </a:solidFill>
                          <a:latin typeface="Times New Roman" panose="02020603050405020304" pitchFamily="18" charset="0"/>
                          <a:cs typeface="Times New Roman" panose="02020603050405020304" pitchFamily="18" charset="0"/>
                        </a:rPr>
                        <m:t>nh</m:t>
                      </m:r>
                      <m:r>
                        <m:rPr>
                          <m:nor/>
                        </m:rPr>
                        <a:rPr lang="en-US" sz="2800" i="0" dirty="0" err="1">
                          <a:solidFill>
                            <a:schemeClr val="bg1"/>
                          </a:solidFill>
                          <a:latin typeface="Times New Roman" panose="02020603050405020304" pitchFamily="18" charset="0"/>
                          <a:cs typeface="Times New Roman" panose="02020603050405020304" pitchFamily="18" charset="0"/>
                        </a:rPr>
                        <m:t>ó</m:t>
                      </m:r>
                      <m:r>
                        <m:rPr>
                          <m:nor/>
                        </m:rPr>
                        <a:rPr lang="en-US" sz="2800" i="0" dirty="0" err="1">
                          <a:solidFill>
                            <a:schemeClr val="bg1"/>
                          </a:solidFill>
                          <a:latin typeface="Times New Roman" panose="02020603050405020304" pitchFamily="18" charset="0"/>
                          <a:cs typeface="Times New Roman" panose="02020603050405020304" pitchFamily="18" charset="0"/>
                        </a:rPr>
                        <m:t>m</m:t>
                      </m:r>
                      <m:r>
                        <m:rPr>
                          <m:nor/>
                        </m:rPr>
                        <a:rPr lang="en-US" sz="2800" i="0" dirty="0">
                          <a:solidFill>
                            <a:schemeClr val="bg1"/>
                          </a:solidFill>
                          <a:latin typeface="Times New Roman" panose="02020603050405020304" pitchFamily="18" charset="0"/>
                          <a:cs typeface="Times New Roman" panose="02020603050405020304" pitchFamily="18" charset="0"/>
                        </a:rPr>
                        <m:t> ở </m:t>
                      </m:r>
                      <m:r>
                        <m:rPr>
                          <m:nor/>
                        </m:rPr>
                        <a:rPr lang="en-US" sz="2800" i="0" dirty="0" err="1">
                          <a:solidFill>
                            <a:schemeClr val="bg1"/>
                          </a:solidFill>
                          <a:latin typeface="Times New Roman" panose="02020603050405020304" pitchFamily="18" charset="0"/>
                          <a:cs typeface="Times New Roman" panose="02020603050405020304" pitchFamily="18" charset="0"/>
                        </a:rPr>
                        <m:t>Ho</m:t>
                      </m:r>
                      <m:r>
                        <m:rPr>
                          <m:nor/>
                        </m:rPr>
                        <a:rPr lang="en-US" sz="2800" i="0" dirty="0" err="1">
                          <a:solidFill>
                            <a:schemeClr val="bg1"/>
                          </a:solidFill>
                          <a:latin typeface="Times New Roman" panose="02020603050405020304" pitchFamily="18" charset="0"/>
                          <a:cs typeface="Times New Roman" panose="02020603050405020304" pitchFamily="18" charset="0"/>
                        </a:rPr>
                        <m:t>ạ</m:t>
                      </m:r>
                      <m:r>
                        <m:rPr>
                          <m:nor/>
                        </m:rPr>
                        <a:rPr lang="en-US" sz="2800" i="0" dirty="0" err="1">
                          <a:solidFill>
                            <a:schemeClr val="bg1"/>
                          </a:solidFill>
                          <a:latin typeface="Times New Roman" panose="02020603050405020304" pitchFamily="18" charset="0"/>
                          <a:cs typeface="Times New Roman" panose="02020603050405020304" pitchFamily="18" charset="0"/>
                        </a:rPr>
                        <m:t>t</m:t>
                      </m:r>
                      <m:r>
                        <m:rPr>
                          <m:nor/>
                        </m:rPr>
                        <a:rPr lang="en-US" sz="2800" i="0" dirty="0">
                          <a:solidFill>
                            <a:schemeClr val="bg1"/>
                          </a:solidFill>
                          <a:latin typeface="Times New Roman" panose="02020603050405020304" pitchFamily="18" charset="0"/>
                          <a:cs typeface="Times New Roman" panose="02020603050405020304" pitchFamily="18" charset="0"/>
                        </a:rPr>
                        <m:t> </m:t>
                      </m:r>
                      <m:r>
                        <m:rPr>
                          <m:nor/>
                        </m:rPr>
                        <a:rPr lang="en-US" sz="2800" i="0" dirty="0" err="1">
                          <a:solidFill>
                            <a:schemeClr val="bg1"/>
                          </a:solidFill>
                          <a:latin typeface="Times New Roman" panose="02020603050405020304" pitchFamily="18" charset="0"/>
                          <a:cs typeface="Times New Roman" panose="02020603050405020304" pitchFamily="18" charset="0"/>
                        </a:rPr>
                        <m:t>độ</m:t>
                      </m:r>
                      <m:r>
                        <m:rPr>
                          <m:nor/>
                        </m:rPr>
                        <a:rPr lang="en-US" sz="2800" i="0" dirty="0" err="1">
                          <a:solidFill>
                            <a:schemeClr val="bg1"/>
                          </a:solidFill>
                          <a:latin typeface="Times New Roman" panose="02020603050405020304" pitchFamily="18" charset="0"/>
                          <a:cs typeface="Times New Roman" panose="02020603050405020304" pitchFamily="18" charset="0"/>
                        </a:rPr>
                        <m:t>ng</m:t>
                      </m:r>
                      <m:r>
                        <m:rPr>
                          <m:nor/>
                        </m:rPr>
                        <a:rPr lang="en-US" sz="2800" i="0" dirty="0">
                          <a:solidFill>
                            <a:schemeClr val="bg1"/>
                          </a:solidFill>
                          <a:latin typeface="Times New Roman" panose="02020603050405020304" pitchFamily="18" charset="0"/>
                          <a:cs typeface="Times New Roman" panose="02020603050405020304" pitchFamily="18" charset="0"/>
                        </a:rPr>
                        <m:t> 2 </m:t>
                      </m:r>
                      <m:r>
                        <m:rPr>
                          <m:nor/>
                        </m:rPr>
                        <a:rPr lang="en-US" sz="2800" i="0" dirty="0" err="1">
                          <a:solidFill>
                            <a:schemeClr val="bg1"/>
                          </a:solidFill>
                          <a:latin typeface="Times New Roman" panose="02020603050405020304" pitchFamily="18" charset="0"/>
                          <a:cs typeface="Times New Roman" panose="02020603050405020304" pitchFamily="18" charset="0"/>
                        </a:rPr>
                        <m:t>v</m:t>
                      </m:r>
                      <m:r>
                        <m:rPr>
                          <m:nor/>
                        </m:rPr>
                        <a:rPr lang="en-US" sz="2800" i="0" dirty="0" err="1">
                          <a:solidFill>
                            <a:schemeClr val="bg1"/>
                          </a:solidFill>
                          <a:latin typeface="Times New Roman" panose="02020603050405020304" pitchFamily="18" charset="0"/>
                          <a:cs typeface="Times New Roman" panose="02020603050405020304" pitchFamily="18" charset="0"/>
                        </a:rPr>
                        <m:t>ớ</m:t>
                      </m:r>
                      <m:r>
                        <m:rPr>
                          <m:nor/>
                        </m:rPr>
                        <a:rPr lang="en-US" sz="2800" i="0" dirty="0" err="1">
                          <a:solidFill>
                            <a:schemeClr val="bg1"/>
                          </a:solidFill>
                          <a:latin typeface="Times New Roman" panose="02020603050405020304" pitchFamily="18" charset="0"/>
                          <a:cs typeface="Times New Roman" panose="02020603050405020304" pitchFamily="18" charset="0"/>
                        </a:rPr>
                        <m:t>i</m:t>
                      </m:r>
                      <m:r>
                        <m:rPr>
                          <m:nor/>
                        </m:rPr>
                        <a:rPr lang="en-US" sz="2800" i="0" dirty="0">
                          <a:solidFill>
                            <a:schemeClr val="bg1"/>
                          </a:solidFill>
                          <a:latin typeface="Times New Roman" panose="02020603050405020304" pitchFamily="18" charset="0"/>
                          <a:cs typeface="Times New Roman" panose="02020603050405020304" pitchFamily="18" charset="0"/>
                        </a:rPr>
                        <m:t> </m:t>
                      </m:r>
                      <m:r>
                        <m:rPr>
                          <m:nor/>
                        </m:rPr>
                        <a:rPr lang="en-US" sz="2800" i="0" dirty="0" err="1">
                          <a:solidFill>
                            <a:schemeClr val="bg1"/>
                          </a:solidFill>
                          <a:latin typeface="Times New Roman" panose="02020603050405020304" pitchFamily="18" charset="0"/>
                          <a:cs typeface="Times New Roman" panose="02020603050405020304" pitchFamily="18" charset="0"/>
                        </a:rPr>
                        <m:t>b</m:t>
                      </m:r>
                      <m:r>
                        <m:rPr>
                          <m:nor/>
                        </m:rPr>
                        <a:rPr lang="en-US" sz="2800" i="0" dirty="0" err="1">
                          <a:solidFill>
                            <a:schemeClr val="bg1"/>
                          </a:solidFill>
                          <a:latin typeface="Times New Roman" panose="02020603050405020304" pitchFamily="18" charset="0"/>
                          <a:cs typeface="Times New Roman" panose="02020603050405020304" pitchFamily="18" charset="0"/>
                        </a:rPr>
                        <m:t>ả</m:t>
                      </m:r>
                      <m:r>
                        <m:rPr>
                          <m:nor/>
                        </m:rPr>
                        <a:rPr lang="en-US" sz="2800" i="0" dirty="0" err="1">
                          <a:solidFill>
                            <a:schemeClr val="bg1"/>
                          </a:solidFill>
                          <a:latin typeface="Times New Roman" panose="02020603050405020304" pitchFamily="18" charset="0"/>
                          <a:cs typeface="Times New Roman" panose="02020603050405020304" pitchFamily="18" charset="0"/>
                        </a:rPr>
                        <m:t>ng</m:t>
                      </m:r>
                      <m:r>
                        <m:rPr>
                          <m:nor/>
                        </m:rPr>
                        <a:rPr lang="en-US" sz="2800" i="0" dirty="0">
                          <a:solidFill>
                            <a:schemeClr val="bg1"/>
                          </a:solidFill>
                          <a:latin typeface="Times New Roman" panose="02020603050405020304" pitchFamily="18" charset="0"/>
                          <a:cs typeface="Times New Roman" panose="02020603050405020304" pitchFamily="18" charset="0"/>
                        </a:rPr>
                        <m:t> </m:t>
                      </m:r>
                      <m:r>
                        <m:rPr>
                          <m:nor/>
                        </m:rPr>
                        <a:rPr lang="en-US" sz="2800" i="0" dirty="0" err="1">
                          <a:solidFill>
                            <a:schemeClr val="bg1"/>
                          </a:solidFill>
                          <a:latin typeface="Times New Roman" panose="02020603050405020304" pitchFamily="18" charset="0"/>
                          <a:cs typeface="Times New Roman" panose="02020603050405020304" pitchFamily="18" charset="0"/>
                        </a:rPr>
                        <m:t>t</m:t>
                      </m:r>
                      <m:r>
                        <m:rPr>
                          <m:nor/>
                        </m:rPr>
                        <a:rPr lang="en-US" sz="2800" i="0" dirty="0" err="1">
                          <a:solidFill>
                            <a:schemeClr val="bg1"/>
                          </a:solidFill>
                          <a:latin typeface="Times New Roman" panose="02020603050405020304" pitchFamily="18" charset="0"/>
                          <a:cs typeface="Times New Roman" panose="02020603050405020304" pitchFamily="18" charset="0"/>
                        </a:rPr>
                        <m:t>ầ</m:t>
                      </m:r>
                      <m:r>
                        <m:rPr>
                          <m:nor/>
                        </m:rPr>
                        <a:rPr lang="en-US" sz="2800" i="0" dirty="0" err="1">
                          <a:solidFill>
                            <a:schemeClr val="bg1"/>
                          </a:solidFill>
                          <a:latin typeface="Times New Roman" panose="02020603050405020304" pitchFamily="18" charset="0"/>
                          <a:cs typeface="Times New Roman" panose="02020603050405020304" pitchFamily="18" charset="0"/>
                        </a:rPr>
                        <m:t>n</m:t>
                      </m:r>
                      <m:r>
                        <m:rPr>
                          <m:nor/>
                        </m:rPr>
                        <a:rPr lang="en-US" sz="2800" i="0" dirty="0">
                          <a:solidFill>
                            <a:schemeClr val="bg1"/>
                          </a:solidFill>
                          <a:latin typeface="Times New Roman" panose="02020603050405020304" pitchFamily="18" charset="0"/>
                          <a:cs typeface="Times New Roman" panose="02020603050405020304" pitchFamily="18" charset="0"/>
                        </a:rPr>
                        <m:t> </m:t>
                      </m:r>
                      <m:r>
                        <m:rPr>
                          <m:nor/>
                        </m:rPr>
                        <a:rPr lang="en-US" sz="2800" i="0" dirty="0" err="1">
                          <a:solidFill>
                            <a:schemeClr val="bg1"/>
                          </a:solidFill>
                          <a:latin typeface="Times New Roman" panose="02020603050405020304" pitchFamily="18" charset="0"/>
                          <a:cs typeface="Times New Roman" panose="02020603050405020304" pitchFamily="18" charset="0"/>
                        </a:rPr>
                        <m:t>s</m:t>
                      </m:r>
                      <m:r>
                        <m:rPr>
                          <m:nor/>
                        </m:rPr>
                        <a:rPr lang="en-US" sz="2800" i="0" dirty="0" err="1">
                          <a:solidFill>
                            <a:schemeClr val="bg1"/>
                          </a:solidFill>
                          <a:latin typeface="Times New Roman" panose="02020603050405020304" pitchFamily="18" charset="0"/>
                          <a:cs typeface="Times New Roman" panose="02020603050405020304" pitchFamily="18" charset="0"/>
                        </a:rPr>
                        <m:t>ố </m:t>
                      </m:r>
                      <m:r>
                        <m:rPr>
                          <m:nor/>
                        </m:rPr>
                        <a:rPr lang="en-US" sz="2800" i="0" dirty="0" err="1">
                          <a:solidFill>
                            <a:schemeClr val="bg1"/>
                          </a:solidFill>
                          <a:latin typeface="Times New Roman" panose="02020603050405020304" pitchFamily="18" charset="0"/>
                          <a:cs typeface="Times New Roman" panose="02020603050405020304" pitchFamily="18" charset="0"/>
                        </a:rPr>
                        <m:t>gh</m:t>
                      </m:r>
                      <m:r>
                        <m:rPr>
                          <m:nor/>
                        </m:rPr>
                        <a:rPr lang="en-US" sz="2800" i="0" dirty="0" err="1">
                          <a:solidFill>
                            <a:schemeClr val="bg1"/>
                          </a:solidFill>
                          <a:latin typeface="Times New Roman" panose="02020603050405020304" pitchFamily="18" charset="0"/>
                          <a:cs typeface="Times New Roman" panose="02020603050405020304" pitchFamily="18" charset="0"/>
                        </a:rPr>
                        <m:t>é</m:t>
                      </m:r>
                      <m:r>
                        <m:rPr>
                          <m:nor/>
                        </m:rPr>
                        <a:rPr lang="en-US" sz="2800" i="0" dirty="0" err="1">
                          <a:solidFill>
                            <a:schemeClr val="bg1"/>
                          </a:solidFill>
                          <a:latin typeface="Times New Roman" panose="02020603050405020304" pitchFamily="18" charset="0"/>
                          <a:cs typeface="Times New Roman" panose="02020603050405020304" pitchFamily="18" charset="0"/>
                        </a:rPr>
                        <m:t>p</m:t>
                      </m:r>
                      <m:r>
                        <m:rPr>
                          <m:nor/>
                        </m:rPr>
                        <a:rPr lang="en-US" sz="2800" i="0" dirty="0">
                          <a:solidFill>
                            <a:schemeClr val="bg1"/>
                          </a:solidFill>
                          <a:latin typeface="Times New Roman" panose="02020603050405020304" pitchFamily="18" charset="0"/>
                          <a:cs typeface="Times New Roman" panose="02020603050405020304" pitchFamily="18" charset="0"/>
                        </a:rPr>
                        <m:t> </m:t>
                      </m:r>
                      <m:r>
                        <m:rPr>
                          <m:nor/>
                        </m:rPr>
                        <a:rPr lang="en-US" sz="2800" i="0" dirty="0" err="1">
                          <a:solidFill>
                            <a:schemeClr val="bg1"/>
                          </a:solidFill>
                          <a:latin typeface="Times New Roman" panose="02020603050405020304" pitchFamily="18" charset="0"/>
                          <a:cs typeface="Times New Roman" panose="02020603050405020304" pitchFamily="18" charset="0"/>
                        </a:rPr>
                        <m:t>nh</m:t>
                      </m:r>
                      <m:r>
                        <m:rPr>
                          <m:nor/>
                        </m:rPr>
                        <a:rPr lang="en-US" sz="2800" i="0" dirty="0" err="1">
                          <a:solidFill>
                            <a:schemeClr val="bg1"/>
                          </a:solidFill>
                          <a:latin typeface="Times New Roman" panose="02020603050405020304" pitchFamily="18" charset="0"/>
                          <a:cs typeface="Times New Roman" panose="02020603050405020304" pitchFamily="18" charset="0"/>
                        </a:rPr>
                        <m:t>ó</m:t>
                      </m:r>
                      <m:r>
                        <m:rPr>
                          <m:nor/>
                        </m:rPr>
                        <a:rPr lang="en-US" sz="2800" i="0" dirty="0" err="1">
                          <a:solidFill>
                            <a:schemeClr val="bg1"/>
                          </a:solidFill>
                          <a:latin typeface="Times New Roman" panose="02020603050405020304" pitchFamily="18" charset="0"/>
                          <a:cs typeface="Times New Roman" panose="02020603050405020304" pitchFamily="18" charset="0"/>
                        </a:rPr>
                        <m:t>m</m:t>
                      </m:r>
                      <m:r>
                        <m:rPr>
                          <m:nor/>
                        </m:rPr>
                        <a:rPr lang="en-US" sz="2800" i="0" dirty="0">
                          <a:solidFill>
                            <a:schemeClr val="bg1"/>
                          </a:solidFill>
                          <a:latin typeface="Times New Roman" panose="02020603050405020304" pitchFamily="18" charset="0"/>
                          <a:cs typeface="Times New Roman" panose="02020603050405020304" pitchFamily="18" charset="0"/>
                        </a:rPr>
                        <m:t> </m:t>
                      </m:r>
                      <m:r>
                        <m:rPr>
                          <m:nor/>
                        </m:rPr>
                        <a:rPr lang="en-US" sz="2800" i="0" dirty="0" err="1">
                          <a:solidFill>
                            <a:schemeClr val="bg1"/>
                          </a:solidFill>
                          <a:latin typeface="Times New Roman" panose="02020603050405020304" pitchFamily="18" charset="0"/>
                          <a:cs typeface="Times New Roman" panose="02020603050405020304" pitchFamily="18" charset="0"/>
                        </a:rPr>
                        <m:t>l</m:t>
                      </m:r>
                      <m:r>
                        <m:rPr>
                          <m:nor/>
                        </m:rPr>
                        <a:rPr lang="en-US" sz="2800" i="0" dirty="0" err="1">
                          <a:solidFill>
                            <a:schemeClr val="bg1"/>
                          </a:solidFill>
                          <a:latin typeface="Times New Roman" panose="02020603050405020304" pitchFamily="18" charset="0"/>
                          <a:cs typeface="Times New Roman" panose="02020603050405020304" pitchFamily="18" charset="0"/>
                        </a:rPr>
                        <m:t>à </m:t>
                      </m:r>
                      <m:r>
                        <m:rPr>
                          <m:nor/>
                        </m:rPr>
                        <a:rPr lang="en-US" sz="2800" i="0" dirty="0" err="1">
                          <a:solidFill>
                            <a:schemeClr val="bg1"/>
                          </a:solidFill>
                          <a:latin typeface="Times New Roman" panose="02020603050405020304" pitchFamily="18" charset="0"/>
                          <a:cs typeface="Times New Roman" panose="02020603050405020304" pitchFamily="18" charset="0"/>
                        </a:rPr>
                        <m:t>B</m:t>
                      </m:r>
                      <m:r>
                        <m:rPr>
                          <m:nor/>
                        </m:rPr>
                        <a:rPr lang="en-US" sz="2800" i="0" dirty="0" err="1">
                          <a:solidFill>
                            <a:schemeClr val="bg1"/>
                          </a:solidFill>
                          <a:latin typeface="Times New Roman" panose="02020603050405020304" pitchFamily="18" charset="0"/>
                          <a:cs typeface="Times New Roman" panose="02020603050405020304" pitchFamily="18" charset="0"/>
                        </a:rPr>
                        <m:t>ả</m:t>
                      </m:r>
                      <m:r>
                        <m:rPr>
                          <m:nor/>
                        </m:rPr>
                        <a:rPr lang="en-US" sz="2800" i="0" dirty="0" err="1">
                          <a:solidFill>
                            <a:schemeClr val="bg1"/>
                          </a:solidFill>
                          <a:latin typeface="Times New Roman" panose="02020603050405020304" pitchFamily="18" charset="0"/>
                          <a:cs typeface="Times New Roman" panose="02020603050405020304" pitchFamily="18" charset="0"/>
                        </a:rPr>
                        <m:t>ng</m:t>
                      </m:r>
                      <m:r>
                        <m:rPr>
                          <m:nor/>
                        </m:rPr>
                        <a:rPr lang="en-US" sz="2800" i="0" dirty="0">
                          <a:solidFill>
                            <a:schemeClr val="bg1"/>
                          </a:solidFill>
                          <a:latin typeface="Times New Roman" panose="02020603050405020304" pitchFamily="18" charset="0"/>
                          <a:cs typeface="Times New Roman" panose="02020603050405020304" pitchFamily="18" charset="0"/>
                        </a:rPr>
                        <m:t> 27:</m:t>
                      </m:r>
                    </m:oMath>
                  </m:oMathPara>
                </a14:m>
                <a:endParaRPr lang="en-US" sz="28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5" name="Text Box 4">
                <a:extLst>
                  <a:ext uri="{FF2B5EF4-FFF2-40B4-BE49-F238E27FC236}">
                    <a16:creationId xmlns:a16="http://schemas.microsoft.com/office/drawing/2014/main" id="{98FA7F04-D662-44B2-C4FF-008644B3777F}"/>
                  </a:ext>
                </a:extLst>
              </p:cNvPr>
              <p:cNvSpPr txBox="1">
                <a:spLocks noRot="1" noChangeAspect="1" noMove="1" noResize="1" noEditPoints="1" noAdjustHandles="1" noChangeArrowheads="1" noChangeShapeType="1" noTextEdit="1"/>
              </p:cNvSpPr>
              <p:nvPr/>
            </p:nvSpPr>
            <p:spPr bwMode="auto">
              <a:xfrm>
                <a:off x="1371600" y="3129299"/>
                <a:ext cx="10456550" cy="975523"/>
              </a:xfrm>
              <a:prstGeom prst="rect">
                <a:avLst/>
              </a:prstGeom>
              <a:blipFill>
                <a:blip r:embed="rId4"/>
                <a:stretch>
                  <a:fillRect/>
                </a:stretch>
              </a:blipFill>
              <a:ln w="9525">
                <a:noFill/>
                <a:miter lim="800000"/>
                <a:headEnd/>
                <a:tailEnd/>
              </a:ln>
              <a:effectLst/>
            </p:spPr>
            <p:txBody>
              <a:bodyPr/>
              <a:lstStyle/>
              <a:p>
                <a:r>
                  <a:rPr lang="vi-VN">
                    <a:noFill/>
                  </a:rPr>
                  <a:t> </a:t>
                </a:r>
              </a:p>
            </p:txBody>
          </p:sp>
        </mc:Fallback>
      </mc:AlternateContent>
      <p:sp>
        <p:nvSpPr>
          <p:cNvPr id="7" name="Text Box 2">
            <a:extLst>
              <a:ext uri="{FF2B5EF4-FFF2-40B4-BE49-F238E27FC236}">
                <a16:creationId xmlns:a16="http://schemas.microsoft.com/office/drawing/2014/main" id="{D67822B5-C2F7-24DE-8E44-714B81331D96}"/>
              </a:ext>
            </a:extLst>
          </p:cNvPr>
          <p:cNvSpPr txBox="1">
            <a:spLocks noChangeArrowheads="1"/>
          </p:cNvSpPr>
          <p:nvPr/>
        </p:nvSpPr>
        <p:spPr bwMode="auto">
          <a:xfrm>
            <a:off x="29546" y="770639"/>
            <a:ext cx="11629054" cy="2339102"/>
          </a:xfrm>
          <a:prstGeom prst="rect">
            <a:avLst/>
          </a:prstGeom>
          <a:noFill/>
          <a:ln w="9525" algn="ctr">
            <a:noFill/>
            <a:miter lim="800000"/>
            <a:headEnd/>
            <a:tailEnd/>
          </a:ln>
          <a:effectLst/>
        </p:spPr>
        <p:txBody>
          <a:bodyPr wrap="square">
            <a:spAutoFit/>
          </a:bodyPr>
          <a:lstStyle/>
          <a:p>
            <a:pPr marL="342900" indent="-342900" algn="just">
              <a:spcBef>
                <a:spcPct val="50000"/>
              </a:spcBef>
              <a:buClr>
                <a:schemeClr val="bg2"/>
              </a:buClr>
              <a:buSzPct val="75000"/>
              <a:buFont typeface="Wingdings" pitchFamily="2" charset="2"/>
              <a:buNone/>
              <a:defRPr/>
            </a:pPr>
            <a:r>
              <a:rPr lang="en-US" sz="2800" b="1" dirty="0">
                <a:solidFill>
                  <a:schemeClr val="bg1"/>
                </a:solidFill>
                <a:effectLst>
                  <a:outerShdw blurRad="38100" dist="38100" dir="2700000" algn="tl">
                    <a:srgbClr val="000000"/>
                  </a:outerShdw>
                </a:effectLst>
                <a:latin typeface="Times New Roman" pitchFamily="18" charset="0"/>
                <a:cs typeface="+mn-cs"/>
              </a:rPr>
              <a:t>I</a:t>
            </a:r>
            <a:r>
              <a:rPr lang="vi-VN" sz="2800" b="1" dirty="0">
                <a:solidFill>
                  <a:schemeClr val="bg1"/>
                </a:solidFill>
                <a:effectLst>
                  <a:outerShdw blurRad="38100" dist="38100" dir="2700000" algn="tl">
                    <a:srgbClr val="000000"/>
                  </a:outerShdw>
                </a:effectLst>
                <a:latin typeface="Times New Roman" pitchFamily="18" charset="0"/>
                <a:cs typeface="+mn-cs"/>
              </a:rPr>
              <a:t>II</a:t>
            </a:r>
            <a:r>
              <a:rPr lang="en-US" sz="2800" b="1" dirty="0">
                <a:solidFill>
                  <a:schemeClr val="bg1"/>
                </a:solidFill>
                <a:effectLst>
                  <a:outerShdw blurRad="38100" dist="38100" dir="2700000" algn="tl">
                    <a:srgbClr val="000000"/>
                  </a:outerShdw>
                </a:effectLst>
                <a:latin typeface="Times New Roman" pitchFamily="18" charset="0"/>
                <a:cs typeface="+mn-cs"/>
              </a:rPr>
              <a:t>. TẦN SỐ TƯƠNG ĐỐI GHÉP NHÓM. BẢNG TẦN SỐ TƯƠNG ĐỐI GHÉP NHÓM. BIỂU ĐỒ TẦN SỐ TƯƠNG Đ</a:t>
            </a:r>
            <a:r>
              <a:rPr lang="vi-VN" sz="2800" b="1" dirty="0">
                <a:solidFill>
                  <a:schemeClr val="bg1"/>
                </a:solidFill>
                <a:effectLst>
                  <a:outerShdw blurRad="38100" dist="38100" dir="2700000" algn="tl">
                    <a:srgbClr val="000000"/>
                  </a:outerShdw>
                </a:effectLst>
                <a:latin typeface="Times New Roman" pitchFamily="18" charset="0"/>
              </a:rPr>
              <a:t>Ố</a:t>
            </a:r>
            <a:r>
              <a:rPr lang="en-US" sz="2800" b="1" dirty="0">
                <a:solidFill>
                  <a:schemeClr val="bg1"/>
                </a:solidFill>
                <a:effectLst>
                  <a:outerShdw blurRad="38100" dist="38100" dir="2700000" algn="tl">
                    <a:srgbClr val="000000"/>
                  </a:outerShdw>
                </a:effectLst>
                <a:latin typeface="Times New Roman" pitchFamily="18" charset="0"/>
                <a:cs typeface="+mn-cs"/>
              </a:rPr>
              <a:t>I GHÉP NHÓM.</a:t>
            </a:r>
          </a:p>
          <a:p>
            <a:pPr algn="just">
              <a:spcBef>
                <a:spcPct val="50000"/>
              </a:spcBef>
              <a:buClr>
                <a:schemeClr val="bg2"/>
              </a:buClr>
              <a:buSzPct val="75000"/>
              <a:defRPr/>
            </a:pPr>
            <a:r>
              <a:rPr lang="en-US" sz="2800" b="1" dirty="0" smtClean="0">
                <a:solidFill>
                  <a:schemeClr val="bg1"/>
                </a:solidFill>
                <a:effectLst>
                  <a:outerShdw blurRad="38100" dist="38100" dir="2700000" algn="tl">
                    <a:srgbClr val="000000"/>
                  </a:outerShdw>
                </a:effectLst>
                <a:latin typeface="Times New Roman" pitchFamily="18" charset="0"/>
                <a:cs typeface="+mn-cs"/>
              </a:rPr>
              <a:t>1. </a:t>
            </a:r>
            <a:r>
              <a:rPr lang="en-US" sz="2800" b="1" u="sng" dirty="0" smtClean="0">
                <a:solidFill>
                  <a:schemeClr val="bg1"/>
                </a:solidFill>
                <a:effectLst>
                  <a:outerShdw blurRad="38100" dist="38100" dir="2700000" algn="tl">
                    <a:srgbClr val="000000"/>
                  </a:outerShdw>
                </a:effectLst>
                <a:latin typeface="Times New Roman" pitchFamily="18" charset="0"/>
                <a:cs typeface="+mn-cs"/>
              </a:rPr>
              <a:t>Tần </a:t>
            </a:r>
            <a:r>
              <a:rPr lang="en-US" sz="2800" b="1" u="sng" dirty="0">
                <a:solidFill>
                  <a:schemeClr val="bg1"/>
                </a:solidFill>
                <a:effectLst>
                  <a:outerShdw blurRad="38100" dist="38100" dir="2700000" algn="tl">
                    <a:srgbClr val="000000"/>
                  </a:outerShdw>
                </a:effectLst>
                <a:latin typeface="Times New Roman" pitchFamily="18" charset="0"/>
                <a:cs typeface="+mn-cs"/>
              </a:rPr>
              <a:t>số tương đối ghép nhóm và bảng tần số tương đối ghép </a:t>
            </a:r>
            <a:r>
              <a:rPr lang="en-US" sz="2800" b="1" u="sng" dirty="0" smtClean="0">
                <a:solidFill>
                  <a:schemeClr val="bg1"/>
                </a:solidFill>
                <a:effectLst>
                  <a:outerShdw blurRad="38100" dist="38100" dir="2700000" algn="tl">
                    <a:srgbClr val="000000"/>
                  </a:outerShdw>
                </a:effectLst>
                <a:latin typeface="Times New Roman" pitchFamily="18" charset="0"/>
                <a:cs typeface="+mn-cs"/>
              </a:rPr>
              <a:t>nhóm</a:t>
            </a:r>
          </a:p>
          <a:p>
            <a:pPr algn="just">
              <a:spcBef>
                <a:spcPct val="50000"/>
              </a:spcBef>
              <a:buClr>
                <a:schemeClr val="bg2"/>
              </a:buClr>
              <a:buSzPct val="75000"/>
              <a:defRPr/>
            </a:pPr>
            <a:r>
              <a:rPr lang="en-US" sz="3000" b="1" dirty="0" smtClean="0">
                <a:solidFill>
                  <a:schemeClr val="bg1"/>
                </a:solidFill>
                <a:effectLst>
                  <a:outerShdw blurRad="38100" dist="38100" dir="2700000" algn="tl">
                    <a:srgbClr val="000000"/>
                  </a:outerShdw>
                </a:effectLst>
                <a:latin typeface="Times New Roman" pitchFamily="18" charset="0"/>
                <a:cs typeface="+mn-cs"/>
              </a:rPr>
              <a:t>a. </a:t>
            </a:r>
            <a:r>
              <a:rPr lang="en-US" sz="2800" b="1" u="sng" dirty="0" smtClean="0">
                <a:solidFill>
                  <a:schemeClr val="bg1"/>
                </a:solidFill>
                <a:effectLst>
                  <a:outerShdw blurRad="38100" dist="38100" dir="2700000" algn="tl">
                    <a:srgbClr val="000000"/>
                  </a:outerShdw>
                </a:effectLst>
                <a:latin typeface="Times New Roman" pitchFamily="18" charset="0"/>
                <a:cs typeface="+mn-cs"/>
              </a:rPr>
              <a:t>Tần số tương đối ghép nhóm</a:t>
            </a:r>
            <a:endParaRPr lang="en-US" sz="2800" b="1" u="sng" dirty="0">
              <a:solidFill>
                <a:schemeClr val="bg1"/>
              </a:solidFill>
              <a:effectLst>
                <a:outerShdw blurRad="38100" dist="38100" dir="2700000" algn="tl">
                  <a:srgbClr val="000000"/>
                </a:outerShdw>
              </a:effectLst>
              <a:latin typeface="Times New Roman" pitchFamily="18" charset="0"/>
              <a:cs typeface="+mn-cs"/>
            </a:endParaRPr>
          </a:p>
        </p:txBody>
      </p:sp>
      <p:pic>
        <p:nvPicPr>
          <p:cNvPr id="8" name="Picture 7">
            <a:extLst>
              <a:ext uri="{FF2B5EF4-FFF2-40B4-BE49-F238E27FC236}">
                <a16:creationId xmlns:a16="http://schemas.microsoft.com/office/drawing/2014/main" id="{06105924-4B9A-0FA1-51AD-C09DCC94E257}"/>
              </a:ext>
            </a:extLst>
          </p:cNvPr>
          <p:cNvPicPr>
            <a:picLocks noChangeAspect="1"/>
          </p:cNvPicPr>
          <p:nvPr/>
        </p:nvPicPr>
        <p:blipFill>
          <a:blip r:embed="rId5"/>
          <a:stretch>
            <a:fillRect/>
          </a:stretch>
        </p:blipFill>
        <p:spPr>
          <a:xfrm>
            <a:off x="257783" y="3320823"/>
            <a:ext cx="1095375" cy="641577"/>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4A0AADF-6253-4600-89D0-321636E2889A}"/>
                  </a:ext>
                </a:extLst>
              </p:cNvPr>
              <p:cNvSpPr txBox="1"/>
              <p:nvPr/>
            </p:nvSpPr>
            <p:spPr>
              <a:xfrm>
                <a:off x="229791" y="6111078"/>
                <a:ext cx="8686800" cy="594522"/>
              </a:xfrm>
              <a:prstGeom prst="rect">
                <a:avLst/>
              </a:prstGeom>
              <a:noFill/>
            </p:spPr>
            <p:txBody>
              <a:bodyPr wrap="square">
                <a:spAutoFit/>
              </a:bodyPr>
              <a:lstStyle/>
              <a:p>
                <a:pPr>
                  <a:lnSpc>
                    <a:spcPct val="107000"/>
                  </a:lnSpc>
                  <a:spcAft>
                    <a:spcPts val="800"/>
                  </a:spcAft>
                </a:pPr>
                <a:r>
                  <a:rPr lang="vi-VN" sz="3000" kern="100" dirty="0">
                    <a:solidFill>
                      <a:schemeClr val="bg1"/>
                    </a:solidFill>
                    <a:effectLst/>
                    <a:latin typeface="+mj-lt"/>
                    <a:ea typeface="Aptos" panose="020B0004020202020204" pitchFamily="34" charset="0"/>
                    <a:cs typeface="Times New Roman" panose="02020603050405020304" pitchFamily="18" charset="0"/>
                  </a:rPr>
                  <a:t>Tính tỉ số phần trăm của tần số</a:t>
                </a:r>
                <a:r>
                  <a:rPr lang="en-US" sz="3000" kern="100" dirty="0">
                    <a:solidFill>
                      <a:schemeClr val="bg1"/>
                    </a:solidFill>
                    <a:effectLst/>
                    <a:latin typeface="+mj-lt"/>
                    <a:ea typeface="Aptos" panose="020B0004020202020204" pitchFamily="34" charset="0"/>
                    <a:cs typeface="Times New Roman" panose="02020603050405020304" pitchFamily="18" charset="0"/>
                  </a:rPr>
                  <a:t> </a:t>
                </a:r>
                <a14:m>
                  <m:oMath xmlns:m="http://schemas.openxmlformats.org/officeDocument/2006/math">
                    <m:sSub>
                      <m:sSubPr>
                        <m:ctrlPr>
                          <a:rPr lang="en-US" sz="3000" b="0" i="1" kern="100" smtClean="0">
                            <a:solidFill>
                              <a:schemeClr val="bg1"/>
                            </a:solidFill>
                            <a:effectLst/>
                            <a:latin typeface="Cambria Math" panose="02040503050406030204" pitchFamily="18" charset="0"/>
                            <a:cs typeface="Times New Roman" panose="02020603050405020304" pitchFamily="18" charset="0"/>
                          </a:rPr>
                        </m:ctrlPr>
                      </m:sSubPr>
                      <m:e>
                        <m:r>
                          <m:rPr>
                            <m:nor/>
                          </m:rPr>
                          <a:rPr lang="en-US" sz="3000" b="0" i="0" kern="100" smtClean="0">
                            <a:solidFill>
                              <a:schemeClr val="bg1"/>
                            </a:solidFill>
                            <a:effectLst/>
                            <a:latin typeface="Times New Roman" panose="02020603050405020304" pitchFamily="18" charset="0"/>
                            <a:cs typeface="Times New Roman" panose="02020603050405020304" pitchFamily="18" charset="0"/>
                          </a:rPr>
                          <m:t>n</m:t>
                        </m:r>
                      </m:e>
                      <m:sub>
                        <m:r>
                          <m:rPr>
                            <m:nor/>
                          </m:rPr>
                          <a:rPr lang="en-US" sz="3000" b="0" i="0" kern="100" smtClean="0">
                            <a:solidFill>
                              <a:schemeClr val="bg1"/>
                            </a:solidFill>
                            <a:effectLst/>
                            <a:latin typeface="Times New Roman" panose="02020603050405020304" pitchFamily="18" charset="0"/>
                            <a:cs typeface="Times New Roman" panose="02020603050405020304" pitchFamily="18" charset="0"/>
                          </a:rPr>
                          <m:t>1</m:t>
                        </m:r>
                      </m:sub>
                    </m:sSub>
                    <m:r>
                      <m:rPr>
                        <m:nor/>
                      </m:rPr>
                      <a:rPr lang="vi-VN" sz="3000" i="0" kern="10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m:t>
                    </m:r>
                    <m:r>
                      <m:rPr>
                        <m:nor/>
                      </m:rPr>
                      <a:rPr lang="en-US" sz="30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 </m:t>
                    </m:r>
                    <m:r>
                      <m:rPr>
                        <m:nor/>
                      </m:rPr>
                      <a:rPr lang="vi-VN" sz="3000" i="0" kern="10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5</m:t>
                    </m:r>
                  </m:oMath>
                </a14:m>
                <a:r>
                  <a:rPr lang="vi-VN" sz="30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vi-VN" sz="3000" kern="100" dirty="0">
                    <a:solidFill>
                      <a:schemeClr val="bg1"/>
                    </a:solidFill>
                    <a:effectLst/>
                    <a:latin typeface="+mj-lt"/>
                    <a:ea typeface="Aptos" panose="020B0004020202020204" pitchFamily="34" charset="0"/>
                    <a:cs typeface="Times New Roman" panose="02020603050405020304" pitchFamily="18" charset="0"/>
                  </a:rPr>
                  <a:t>và </a:t>
                </a:r>
                <a14:m>
                  <m:oMath xmlns:m="http://schemas.openxmlformats.org/officeDocument/2006/math">
                    <m:r>
                      <m:rPr>
                        <m:nor/>
                      </m:rPr>
                      <a:rPr lang="vi-VN" sz="3000" i="0" kern="10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N</m:t>
                    </m:r>
                    <m:r>
                      <m:rPr>
                        <m:nor/>
                      </m:rPr>
                      <a:rPr lang="en-US" sz="30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 </m:t>
                    </m:r>
                    <m:r>
                      <m:rPr>
                        <m:nor/>
                      </m:rPr>
                      <a:rPr lang="vi-VN" sz="3000" i="0" kern="10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m:t>
                    </m:r>
                    <m:r>
                      <m:rPr>
                        <m:nor/>
                      </m:rPr>
                      <a:rPr lang="en-US" sz="30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 </m:t>
                    </m:r>
                    <m:r>
                      <m:rPr>
                        <m:nor/>
                      </m:rPr>
                      <a:rPr lang="vi-VN" sz="3000" i="0" kern="10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40</m:t>
                    </m:r>
                    <m:r>
                      <m:rPr>
                        <m:nor/>
                      </m:rPr>
                      <a:rPr lang="vi-VN" sz="3000" i="0" kern="100">
                        <a:solidFill>
                          <a:schemeClr val="bg1"/>
                        </a:solidFill>
                        <a:effectLst/>
                        <a:latin typeface="+mj-lt"/>
                        <a:ea typeface="Aptos" panose="020B0004020202020204" pitchFamily="34" charset="0"/>
                        <a:cs typeface="Times New Roman" panose="02020603050405020304" pitchFamily="18" charset="0"/>
                      </a:rPr>
                      <m:t>.</m:t>
                    </m:r>
                  </m:oMath>
                </a14:m>
                <a:endParaRPr lang="en-US" sz="3000" kern="100" dirty="0">
                  <a:solidFill>
                    <a:schemeClr val="bg1"/>
                  </a:solidFill>
                  <a:effectLst/>
                  <a:latin typeface="+mj-lt"/>
                  <a:ea typeface="Aptos" panose="020B000402020202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94A0AADF-6253-4600-89D0-321636E2889A}"/>
                  </a:ext>
                </a:extLst>
              </p:cNvPr>
              <p:cNvSpPr txBox="1">
                <a:spLocks noRot="1" noChangeAspect="1" noMove="1" noResize="1" noEditPoints="1" noAdjustHandles="1" noChangeArrowheads="1" noChangeShapeType="1" noTextEdit="1"/>
              </p:cNvSpPr>
              <p:nvPr/>
            </p:nvSpPr>
            <p:spPr>
              <a:xfrm>
                <a:off x="229791" y="6111078"/>
                <a:ext cx="8686800" cy="594522"/>
              </a:xfrm>
              <a:prstGeom prst="rect">
                <a:avLst/>
              </a:prstGeom>
              <a:blipFill>
                <a:blip r:embed="rId6"/>
                <a:stretch>
                  <a:fillRect l="-1684" t="-10204" b="-26531"/>
                </a:stretch>
              </a:blipFill>
            </p:spPr>
            <p:txBody>
              <a:bodyPr/>
              <a:lstStyle/>
              <a:p>
                <a:r>
                  <a:rPr lang="vi-VN">
                    <a:noFill/>
                  </a:rPr>
                  <a:t> </a:t>
                </a:r>
              </a:p>
            </p:txBody>
          </p:sp>
        </mc:Fallback>
      </mc:AlternateContent>
      <p:sp>
        <p:nvSpPr>
          <p:cNvPr id="12"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DB8EA737-834B-FAA6-CA53-E4C11BA0306E}"/>
              </a:ext>
            </a:extLst>
          </p:cNvPr>
          <p:cNvSpPr txBox="1">
            <a:spLocks/>
          </p:cNvSpPr>
          <p:nvPr/>
        </p:nvSpPr>
        <p:spPr>
          <a:xfrm>
            <a:off x="29546" y="-11975"/>
            <a:ext cx="11933853" cy="86841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1200"/>
              </a:spcBef>
              <a:spcAft>
                <a:spcPts val="1800"/>
              </a:spcAft>
            </a:pPr>
            <a:r>
              <a:rPr lang="vi-VN" sz="3200" b="1" dirty="0">
                <a:solidFill>
                  <a:srgbClr val="FFFF00"/>
                </a:solidFill>
                <a:latin typeface="Times New Roman" panose="02020603050405020304" pitchFamily="18" charset="0"/>
                <a:cs typeface="Times New Roman" panose="02020603050405020304" pitchFamily="18" charset="0"/>
              </a:rPr>
              <a:t>§3. TẦN SỐ GHÉP NHÓM.</a:t>
            </a:r>
            <a:r>
              <a:rPr lang="en-US" sz="3200" b="1" dirty="0">
                <a:solidFill>
                  <a:srgbClr val="FFFF00"/>
                </a:solidFill>
                <a:latin typeface="Times New Roman" panose="02020603050405020304" pitchFamily="18" charset="0"/>
                <a:cs typeface="Times New Roman" panose="02020603050405020304" pitchFamily="18" charset="0"/>
              </a:rPr>
              <a:t> </a:t>
            </a:r>
            <a:r>
              <a:rPr lang="vi-VN" sz="3200" b="1" dirty="0">
                <a:solidFill>
                  <a:srgbClr val="FFFF00"/>
                </a:solidFill>
                <a:latin typeface="Times New Roman" panose="02020603050405020304" pitchFamily="18" charset="0"/>
                <a:cs typeface="Times New Roman" panose="02020603050405020304" pitchFamily="18" charset="0"/>
              </a:rPr>
              <a:t>TẦN SỐ TƯƠNG ĐỐI GHÉP NHÓM</a:t>
            </a: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B8BBDEA7-1C59-C708-EB41-2E666C336CD3}"/>
                  </a:ext>
                </a:extLst>
              </p:cNvPr>
              <p:cNvGraphicFramePr>
                <a:graphicFrameLocks noGrp="1"/>
              </p:cNvGraphicFramePr>
              <p:nvPr>
                <p:extLst>
                  <p:ext uri="{D42A27DB-BD31-4B8C-83A1-F6EECF244321}">
                    <p14:modId xmlns:p14="http://schemas.microsoft.com/office/powerpoint/2010/main" val="3629209833"/>
                  </p:ext>
                </p:extLst>
              </p:nvPr>
            </p:nvGraphicFramePr>
            <p:xfrm>
              <a:off x="229792" y="4384255"/>
              <a:ext cx="11833500" cy="1679173"/>
            </p:xfrm>
            <a:graphic>
              <a:graphicData uri="http://schemas.openxmlformats.org/drawingml/2006/table">
                <a:tbl>
                  <a:tblPr firstRow="1" bandRow="1">
                    <a:tableStyleId>{5C22544A-7EE6-4342-B048-85BDC9FD1C3A}</a:tableStyleId>
                  </a:tblPr>
                  <a:tblGrid>
                    <a:gridCol w="1690500">
                      <a:extLst>
                        <a:ext uri="{9D8B030D-6E8A-4147-A177-3AD203B41FA5}">
                          <a16:colId xmlns:a16="http://schemas.microsoft.com/office/drawing/2014/main" val="830745507"/>
                        </a:ext>
                      </a:extLst>
                    </a:gridCol>
                    <a:gridCol w="1690500">
                      <a:extLst>
                        <a:ext uri="{9D8B030D-6E8A-4147-A177-3AD203B41FA5}">
                          <a16:colId xmlns:a16="http://schemas.microsoft.com/office/drawing/2014/main" val="3592717826"/>
                        </a:ext>
                      </a:extLst>
                    </a:gridCol>
                    <a:gridCol w="1690500">
                      <a:extLst>
                        <a:ext uri="{9D8B030D-6E8A-4147-A177-3AD203B41FA5}">
                          <a16:colId xmlns:a16="http://schemas.microsoft.com/office/drawing/2014/main" val="820972005"/>
                        </a:ext>
                      </a:extLst>
                    </a:gridCol>
                    <a:gridCol w="1690500">
                      <a:extLst>
                        <a:ext uri="{9D8B030D-6E8A-4147-A177-3AD203B41FA5}">
                          <a16:colId xmlns:a16="http://schemas.microsoft.com/office/drawing/2014/main" val="3703032417"/>
                        </a:ext>
                      </a:extLst>
                    </a:gridCol>
                    <a:gridCol w="1690500">
                      <a:extLst>
                        <a:ext uri="{9D8B030D-6E8A-4147-A177-3AD203B41FA5}">
                          <a16:colId xmlns:a16="http://schemas.microsoft.com/office/drawing/2014/main" val="1096306259"/>
                        </a:ext>
                      </a:extLst>
                    </a:gridCol>
                    <a:gridCol w="1690500">
                      <a:extLst>
                        <a:ext uri="{9D8B030D-6E8A-4147-A177-3AD203B41FA5}">
                          <a16:colId xmlns:a16="http://schemas.microsoft.com/office/drawing/2014/main" val="1914472109"/>
                        </a:ext>
                      </a:extLst>
                    </a:gridCol>
                    <a:gridCol w="1690500">
                      <a:extLst>
                        <a:ext uri="{9D8B030D-6E8A-4147-A177-3AD203B41FA5}">
                          <a16:colId xmlns:a16="http://schemas.microsoft.com/office/drawing/2014/main" val="1295926052"/>
                        </a:ext>
                      </a:extLst>
                    </a:gridCol>
                  </a:tblGrid>
                  <a:tr h="733337">
                    <a:tc>
                      <a:txBody>
                        <a:bodyPr/>
                        <a:lstStyle/>
                        <a:p>
                          <a:pPr algn="ctr">
                            <a:lnSpc>
                              <a:spcPct val="107000"/>
                            </a:lnSpc>
                            <a:spcAft>
                              <a:spcPts val="800"/>
                            </a:spcAft>
                          </a:pPr>
                          <a:r>
                            <a:rPr lang="en-US" sz="2800" b="0" i="0" kern="100" dirty="0" err="1">
                              <a:ln>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Times New Roman" panose="02020603050405020304" pitchFamily="18" charset="0"/>
                              <a:ea typeface="Aptos" panose="020B0004020202020204" pitchFamily="34" charset="0"/>
                              <a:cs typeface="Times New Roman" panose="02020603050405020304" pitchFamily="18" charset="0"/>
                            </a:rPr>
                            <a:t>Nhóm</a:t>
                          </a:r>
                          <a:endParaRPr lang="en-US" sz="2800" b="0" kern="100" dirty="0">
                            <a:ln>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n-US" sz="2800" b="0" i="0" kern="100" smtClean="0">
                                    <a:ln>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Times New Roman" panose="02020603050405020304" pitchFamily="18" charset="0"/>
                                    <a:ea typeface="Aptos" panose="020B0004020202020204" pitchFamily="34" charset="0"/>
                                    <a:cs typeface="Times New Roman" panose="02020603050405020304" pitchFamily="18" charset="0"/>
                                  </a:rPr>
                                  <m:t>[150;155)</m:t>
                                </m:r>
                              </m:oMath>
                            </m:oMathPara>
                          </a14:m>
                          <a:endParaRPr lang="en-US" sz="2800" b="0" kern="100" dirty="0">
                            <a:ln>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n-US" sz="2800" b="0" i="0" kern="100" smtClean="0">
                                    <a:ln>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Times New Roman" panose="02020603050405020304" pitchFamily="18" charset="0"/>
                                    <a:ea typeface="Aptos" panose="020B0004020202020204" pitchFamily="34" charset="0"/>
                                    <a:cs typeface="Times New Roman" panose="02020603050405020304" pitchFamily="18" charset="0"/>
                                  </a:rPr>
                                  <m:t>[155;160)</m:t>
                                </m:r>
                              </m:oMath>
                            </m:oMathPara>
                          </a14:m>
                          <a:endParaRPr lang="en-US" sz="2800" b="0" kern="100" dirty="0">
                            <a:ln>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n-US" sz="2800" b="0" i="0" kern="100" smtClean="0">
                                    <a:ln>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Times New Roman" panose="02020603050405020304" pitchFamily="18" charset="0"/>
                                    <a:ea typeface="Aptos" panose="020B0004020202020204" pitchFamily="34" charset="0"/>
                                    <a:cs typeface="Times New Roman" panose="02020603050405020304" pitchFamily="18" charset="0"/>
                                  </a:rPr>
                                  <m:t>[160;165)</m:t>
                                </m:r>
                              </m:oMath>
                            </m:oMathPara>
                          </a14:m>
                          <a:endParaRPr lang="en-US" sz="2800" b="0" kern="100" dirty="0">
                            <a:ln>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n-US" sz="2800" b="0" i="0" kern="100" smtClean="0">
                                    <a:ln>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Times New Roman" panose="02020603050405020304" pitchFamily="18" charset="0"/>
                                    <a:ea typeface="Aptos" panose="020B0004020202020204" pitchFamily="34" charset="0"/>
                                    <a:cs typeface="Times New Roman" panose="02020603050405020304" pitchFamily="18" charset="0"/>
                                  </a:rPr>
                                  <m:t>[165;170)</m:t>
                                </m:r>
                              </m:oMath>
                            </m:oMathPara>
                          </a14:m>
                          <a:endParaRPr lang="en-US" sz="2800" b="0" kern="100" dirty="0">
                            <a:ln>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n-US" sz="2800" b="0" i="0" kern="100" smtClean="0">
                                    <a:ln>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Times New Roman" panose="02020603050405020304" pitchFamily="18" charset="0"/>
                                    <a:ea typeface="Aptos" panose="020B0004020202020204" pitchFamily="34" charset="0"/>
                                    <a:cs typeface="Times New Roman" panose="02020603050405020304" pitchFamily="18" charset="0"/>
                                  </a:rPr>
                                  <m:t>[170;175)</m:t>
                                </m:r>
                              </m:oMath>
                            </m:oMathPara>
                          </a14:m>
                          <a:endParaRPr lang="en-US" sz="2800" b="0" kern="100" dirty="0">
                            <a:ln>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n-US" sz="2800" b="0" i="0" kern="100">
                              <a:ln>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Times New Roman" panose="02020603050405020304" pitchFamily="18" charset="0"/>
                              <a:ea typeface="Aptos" panose="020B0004020202020204" pitchFamily="34" charset="0"/>
                              <a:cs typeface="Times New Roman" panose="02020603050405020304" pitchFamily="18" charset="0"/>
                            </a:rPr>
                            <a:t>Cộng</a:t>
                          </a:r>
                          <a:endParaRPr lang="en-US" sz="2800" b="0" kern="100" dirty="0">
                            <a:ln>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215082378"/>
                      </a:ext>
                    </a:extLst>
                  </a:tr>
                  <a:tr h="945836">
                    <a:tc>
                      <a:txBody>
                        <a:bodyPr/>
                        <a:lstStyle/>
                        <a:p>
                          <a:pPr algn="ctr">
                            <a:lnSpc>
                              <a:spcPct val="107000"/>
                            </a:lnSpc>
                            <a:spcAft>
                              <a:spcPts val="800"/>
                            </a:spcAft>
                          </a:pPr>
                          <a:r>
                            <a:rPr lang="en-US" sz="2800" b="0" i="0" kern="100" dirty="0" err="1">
                              <a:ln>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Times New Roman" panose="02020603050405020304" pitchFamily="18" charset="0"/>
                              <a:ea typeface="Aptos" panose="020B0004020202020204" pitchFamily="34" charset="0"/>
                              <a:cs typeface="Times New Roman" panose="02020603050405020304" pitchFamily="18" charset="0"/>
                            </a:rPr>
                            <a:t>Tần</a:t>
                          </a:r>
                          <a:r>
                            <a:rPr lang="en-US" sz="2800" b="0" i="0" kern="100" dirty="0">
                              <a:ln>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0" i="0" kern="100" dirty="0" err="1">
                              <a:ln>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Times New Roman" panose="02020603050405020304" pitchFamily="18" charset="0"/>
                              <a:ea typeface="Aptos" panose="020B0004020202020204" pitchFamily="34" charset="0"/>
                              <a:cs typeface="Times New Roman" panose="02020603050405020304" pitchFamily="18" charset="0"/>
                            </a:rPr>
                            <a:t>số</a:t>
                          </a:r>
                          <a:r>
                            <a:rPr lang="en-US" sz="2800" b="0" i="0" kern="100" dirty="0">
                              <a:ln>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Times New Roman" panose="02020603050405020304" pitchFamily="18" charset="0"/>
                              <a:ea typeface="Aptos" panose="020B0004020202020204" pitchFamily="34" charset="0"/>
                              <a:cs typeface="Times New Roman" panose="02020603050405020304" pitchFamily="18" charset="0"/>
                            </a:rPr>
                            <a:t> (n)</a:t>
                          </a:r>
                        </a:p>
                      </a:txBody>
                      <a:tcPr marL="68580" marR="68580" marT="0" marB="0">
                        <a:noFill/>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n-US" sz="2800" b="0" i="0" kern="100" smtClean="0">
                                    <a:ln>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Times New Roman" panose="02020603050405020304" pitchFamily="18" charset="0"/>
                                    <a:ea typeface="Aptos" panose="020B0004020202020204" pitchFamily="34" charset="0"/>
                                    <a:cs typeface="Times New Roman" panose="02020603050405020304" pitchFamily="18" charset="0"/>
                                  </a:rPr>
                                  <m:t>5</m:t>
                                </m:r>
                              </m:oMath>
                            </m:oMathPara>
                          </a14:m>
                          <a:endParaRPr lang="en-US" sz="2800" b="0" kern="100" dirty="0">
                            <a:ln>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n-US" sz="2800" b="0" i="0" kern="100" smtClean="0">
                                    <a:ln>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Times New Roman" panose="02020603050405020304" pitchFamily="18" charset="0"/>
                                    <a:ea typeface="Aptos" panose="020B0004020202020204" pitchFamily="34" charset="0"/>
                                    <a:cs typeface="Times New Roman" panose="02020603050405020304" pitchFamily="18" charset="0"/>
                                  </a:rPr>
                                  <m:t>7</m:t>
                                </m:r>
                              </m:oMath>
                            </m:oMathPara>
                          </a14:m>
                          <a:endParaRPr lang="en-US" sz="2800" b="0" kern="100" dirty="0">
                            <a:ln>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n-US" sz="2800" b="0" i="0" kern="100" smtClean="0">
                                    <a:ln>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Times New Roman" panose="02020603050405020304" pitchFamily="18" charset="0"/>
                                    <a:ea typeface="Aptos" panose="020B0004020202020204" pitchFamily="34" charset="0"/>
                                    <a:cs typeface="Times New Roman" panose="02020603050405020304" pitchFamily="18" charset="0"/>
                                  </a:rPr>
                                  <m:t>10</m:t>
                                </m:r>
                              </m:oMath>
                            </m:oMathPara>
                          </a14:m>
                          <a:endParaRPr lang="en-US" sz="2800" b="0" kern="100" dirty="0">
                            <a:ln>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n-US" sz="2800" b="0" i="0" kern="100" smtClean="0">
                                    <a:ln>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Times New Roman" panose="02020603050405020304" pitchFamily="18" charset="0"/>
                                    <a:ea typeface="Aptos" panose="020B0004020202020204" pitchFamily="34" charset="0"/>
                                    <a:cs typeface="Times New Roman" panose="02020603050405020304" pitchFamily="18" charset="0"/>
                                  </a:rPr>
                                  <m:t>13</m:t>
                                </m:r>
                              </m:oMath>
                            </m:oMathPara>
                          </a14:m>
                          <a:endParaRPr lang="en-US" sz="2800" b="0" kern="100" dirty="0">
                            <a:ln>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vi-VN" sz="2800" b="0" i="0" kern="100" smtClean="0">
                                    <a:ln>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Times New Roman" panose="02020603050405020304" pitchFamily="18" charset="0"/>
                                    <a:ea typeface="Aptos" panose="020B0004020202020204" pitchFamily="34" charset="0"/>
                                    <a:cs typeface="Times New Roman" panose="02020603050405020304" pitchFamily="18" charset="0"/>
                                  </a:rPr>
                                  <m:t>5</m:t>
                                </m:r>
                              </m:oMath>
                            </m:oMathPara>
                          </a14:m>
                          <a:endParaRPr lang="en-US" sz="2800" b="0" kern="100" dirty="0">
                            <a:ln>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en-US" sz="2800" b="0" i="0" kern="100" dirty="0" smtClean="0">
                                    <a:ln>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Cambria Math" panose="02040503050406030204" pitchFamily="18" charset="0"/>
                                    <a:ea typeface="Aptos" panose="020B0004020202020204" pitchFamily="34" charset="0"/>
                                    <a:cs typeface="Times New Roman" panose="02020603050405020304" pitchFamily="18" charset="0"/>
                                  </a:rPr>
                                  <m:t>N</m:t>
                                </m:r>
                                <m:r>
                                  <a:rPr lang="en-US" sz="2800" b="0" i="0" kern="100" dirty="0" smtClean="0">
                                    <a:ln>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Cambria Math" panose="02040503050406030204" pitchFamily="18" charset="0"/>
                                    <a:ea typeface="Aptos" panose="020B0004020202020204" pitchFamily="34" charset="0"/>
                                    <a:cs typeface="Times New Roman" panose="02020603050405020304" pitchFamily="18" charset="0"/>
                                  </a:rPr>
                                  <m:t> = 40</m:t>
                                </m:r>
                              </m:oMath>
                            </m:oMathPara>
                          </a14:m>
                          <a:endParaRPr lang="en-US" sz="2800" b="0" i="0" kern="100" dirty="0">
                            <a:ln>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291067561"/>
                      </a:ext>
                    </a:extLst>
                  </a:tr>
                </a:tbl>
              </a:graphicData>
            </a:graphic>
          </p:graphicFrame>
        </mc:Choice>
        <mc:Fallback xmlns="">
          <p:graphicFrame>
            <p:nvGraphicFramePr>
              <p:cNvPr id="2" name="Table 1">
                <a:extLst>
                  <a:ext uri="{FF2B5EF4-FFF2-40B4-BE49-F238E27FC236}">
                    <a16:creationId xmlns:a16="http://schemas.microsoft.com/office/drawing/2014/main" id="{B8BBDEA7-1C59-C708-EB41-2E666C336CD3}"/>
                  </a:ext>
                </a:extLst>
              </p:cNvPr>
              <p:cNvGraphicFramePr>
                <a:graphicFrameLocks noGrp="1"/>
              </p:cNvGraphicFramePr>
              <p:nvPr>
                <p:extLst>
                  <p:ext uri="{D42A27DB-BD31-4B8C-83A1-F6EECF244321}">
                    <p14:modId xmlns:p14="http://schemas.microsoft.com/office/powerpoint/2010/main" val="3629209833"/>
                  </p:ext>
                </p:extLst>
              </p:nvPr>
            </p:nvGraphicFramePr>
            <p:xfrm>
              <a:off x="229792" y="4384255"/>
              <a:ext cx="11833500" cy="1679173"/>
            </p:xfrm>
            <a:graphic>
              <a:graphicData uri="http://schemas.openxmlformats.org/drawingml/2006/table">
                <a:tbl>
                  <a:tblPr firstRow="1" bandRow="1">
                    <a:tableStyleId>{5C22544A-7EE6-4342-B048-85BDC9FD1C3A}</a:tableStyleId>
                  </a:tblPr>
                  <a:tblGrid>
                    <a:gridCol w="1690500">
                      <a:extLst>
                        <a:ext uri="{9D8B030D-6E8A-4147-A177-3AD203B41FA5}">
                          <a16:colId xmlns:a16="http://schemas.microsoft.com/office/drawing/2014/main" val="830745507"/>
                        </a:ext>
                      </a:extLst>
                    </a:gridCol>
                    <a:gridCol w="1690500">
                      <a:extLst>
                        <a:ext uri="{9D8B030D-6E8A-4147-A177-3AD203B41FA5}">
                          <a16:colId xmlns:a16="http://schemas.microsoft.com/office/drawing/2014/main" val="3592717826"/>
                        </a:ext>
                      </a:extLst>
                    </a:gridCol>
                    <a:gridCol w="1690500">
                      <a:extLst>
                        <a:ext uri="{9D8B030D-6E8A-4147-A177-3AD203B41FA5}">
                          <a16:colId xmlns:a16="http://schemas.microsoft.com/office/drawing/2014/main" val="820972005"/>
                        </a:ext>
                      </a:extLst>
                    </a:gridCol>
                    <a:gridCol w="1690500">
                      <a:extLst>
                        <a:ext uri="{9D8B030D-6E8A-4147-A177-3AD203B41FA5}">
                          <a16:colId xmlns:a16="http://schemas.microsoft.com/office/drawing/2014/main" val="3703032417"/>
                        </a:ext>
                      </a:extLst>
                    </a:gridCol>
                    <a:gridCol w="1690500">
                      <a:extLst>
                        <a:ext uri="{9D8B030D-6E8A-4147-A177-3AD203B41FA5}">
                          <a16:colId xmlns:a16="http://schemas.microsoft.com/office/drawing/2014/main" val="1096306259"/>
                        </a:ext>
                      </a:extLst>
                    </a:gridCol>
                    <a:gridCol w="1690500">
                      <a:extLst>
                        <a:ext uri="{9D8B030D-6E8A-4147-A177-3AD203B41FA5}">
                          <a16:colId xmlns:a16="http://schemas.microsoft.com/office/drawing/2014/main" val="1914472109"/>
                        </a:ext>
                      </a:extLst>
                    </a:gridCol>
                    <a:gridCol w="1690500">
                      <a:extLst>
                        <a:ext uri="{9D8B030D-6E8A-4147-A177-3AD203B41FA5}">
                          <a16:colId xmlns:a16="http://schemas.microsoft.com/office/drawing/2014/main" val="1295926052"/>
                        </a:ext>
                      </a:extLst>
                    </a:gridCol>
                  </a:tblGrid>
                  <a:tr h="733337">
                    <a:tc>
                      <a:txBody>
                        <a:bodyPr/>
                        <a:lstStyle/>
                        <a:p>
                          <a:pPr algn="ctr">
                            <a:lnSpc>
                              <a:spcPct val="107000"/>
                            </a:lnSpc>
                            <a:spcAft>
                              <a:spcPts val="800"/>
                            </a:spcAft>
                          </a:pPr>
                          <a:r>
                            <a:rPr lang="en-US" sz="2800" b="0" i="0" kern="100" dirty="0" err="1">
                              <a:ln>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Times New Roman" panose="02020603050405020304" pitchFamily="18" charset="0"/>
                              <a:ea typeface="Aptos" panose="020B0004020202020204" pitchFamily="34" charset="0"/>
                              <a:cs typeface="Times New Roman" panose="02020603050405020304" pitchFamily="18" charset="0"/>
                            </a:rPr>
                            <a:t>Nhóm</a:t>
                          </a:r>
                          <a:endParaRPr lang="en-US" sz="2800" b="0" kern="100" dirty="0">
                            <a:ln>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tc>
                      <a:txBody>
                        <a:bodyPr/>
                        <a:lstStyle/>
                        <a:p>
                          <a:endParaRPr lang="vi-VN"/>
                        </a:p>
                      </a:txBody>
                      <a:tcPr marL="68580" marR="68580" marT="0" marB="0">
                        <a:blipFill>
                          <a:blip r:embed="rId7"/>
                          <a:stretch>
                            <a:fillRect l="-100000" t="-826" r="-500719" b="-129752"/>
                          </a:stretch>
                        </a:blipFill>
                      </a:tcPr>
                    </a:tc>
                    <a:tc>
                      <a:txBody>
                        <a:bodyPr/>
                        <a:lstStyle/>
                        <a:p>
                          <a:endParaRPr lang="vi-VN"/>
                        </a:p>
                      </a:txBody>
                      <a:tcPr marL="68580" marR="68580" marT="0" marB="0">
                        <a:blipFill>
                          <a:blip r:embed="rId7"/>
                          <a:stretch>
                            <a:fillRect l="-200722" t="-826" r="-402527" b="-129752"/>
                          </a:stretch>
                        </a:blipFill>
                      </a:tcPr>
                    </a:tc>
                    <a:tc>
                      <a:txBody>
                        <a:bodyPr/>
                        <a:lstStyle/>
                        <a:p>
                          <a:endParaRPr lang="vi-VN"/>
                        </a:p>
                      </a:txBody>
                      <a:tcPr marL="68580" marR="68580" marT="0" marB="0">
                        <a:blipFill>
                          <a:blip r:embed="rId7"/>
                          <a:stretch>
                            <a:fillRect l="-299640" t="-826" r="-301079" b="-129752"/>
                          </a:stretch>
                        </a:blipFill>
                      </a:tcPr>
                    </a:tc>
                    <a:tc>
                      <a:txBody>
                        <a:bodyPr/>
                        <a:lstStyle/>
                        <a:p>
                          <a:endParaRPr lang="vi-VN"/>
                        </a:p>
                      </a:txBody>
                      <a:tcPr marL="68580" marR="68580" marT="0" marB="0">
                        <a:blipFill>
                          <a:blip r:embed="rId7"/>
                          <a:stretch>
                            <a:fillRect l="-401083" t="-826" r="-202166" b="-129752"/>
                          </a:stretch>
                        </a:blipFill>
                      </a:tcPr>
                    </a:tc>
                    <a:tc>
                      <a:txBody>
                        <a:bodyPr/>
                        <a:lstStyle/>
                        <a:p>
                          <a:endParaRPr lang="vi-VN"/>
                        </a:p>
                      </a:txBody>
                      <a:tcPr marL="68580" marR="68580" marT="0" marB="0">
                        <a:blipFill>
                          <a:blip r:embed="rId7"/>
                          <a:stretch>
                            <a:fillRect l="-499281" t="-826" r="-101439" b="-129752"/>
                          </a:stretch>
                        </a:blipFill>
                      </a:tcPr>
                    </a:tc>
                    <a:tc>
                      <a:txBody>
                        <a:bodyPr/>
                        <a:lstStyle/>
                        <a:p>
                          <a:pPr algn="ctr">
                            <a:lnSpc>
                              <a:spcPct val="107000"/>
                            </a:lnSpc>
                            <a:spcAft>
                              <a:spcPts val="800"/>
                            </a:spcAft>
                          </a:pPr>
                          <a:r>
                            <a:rPr lang="en-US" sz="2800" b="0" i="0" kern="100">
                              <a:ln>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Times New Roman" panose="02020603050405020304" pitchFamily="18" charset="0"/>
                              <a:ea typeface="Aptos" panose="020B0004020202020204" pitchFamily="34" charset="0"/>
                              <a:cs typeface="Times New Roman" panose="02020603050405020304" pitchFamily="18" charset="0"/>
                            </a:rPr>
                            <a:t>Cộng</a:t>
                          </a:r>
                          <a:endParaRPr lang="en-US" sz="2800" b="0" kern="100" dirty="0">
                            <a:ln>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215082378"/>
                      </a:ext>
                    </a:extLst>
                  </a:tr>
                  <a:tr h="945836">
                    <a:tc>
                      <a:txBody>
                        <a:bodyPr/>
                        <a:lstStyle/>
                        <a:p>
                          <a:pPr algn="ctr">
                            <a:lnSpc>
                              <a:spcPct val="107000"/>
                            </a:lnSpc>
                            <a:spcAft>
                              <a:spcPts val="800"/>
                            </a:spcAft>
                          </a:pPr>
                          <a:r>
                            <a:rPr lang="en-US" sz="2800" b="0" i="0" kern="100" dirty="0" err="1">
                              <a:ln>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Times New Roman" panose="02020603050405020304" pitchFamily="18" charset="0"/>
                              <a:ea typeface="Aptos" panose="020B0004020202020204" pitchFamily="34" charset="0"/>
                              <a:cs typeface="Times New Roman" panose="02020603050405020304" pitchFamily="18" charset="0"/>
                            </a:rPr>
                            <a:t>Tần</a:t>
                          </a:r>
                          <a:r>
                            <a:rPr lang="en-US" sz="2800" b="0" i="0" kern="100" dirty="0">
                              <a:ln>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0" i="0" kern="100" dirty="0" err="1">
                              <a:ln>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Times New Roman" panose="02020603050405020304" pitchFamily="18" charset="0"/>
                              <a:ea typeface="Aptos" panose="020B0004020202020204" pitchFamily="34" charset="0"/>
                              <a:cs typeface="Times New Roman" panose="02020603050405020304" pitchFamily="18" charset="0"/>
                            </a:rPr>
                            <a:t>số</a:t>
                          </a:r>
                          <a:r>
                            <a:rPr lang="en-US" sz="2800" b="0" i="0" kern="100" dirty="0">
                              <a:ln>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Times New Roman" panose="02020603050405020304" pitchFamily="18" charset="0"/>
                              <a:ea typeface="Aptos" panose="020B0004020202020204" pitchFamily="34" charset="0"/>
                              <a:cs typeface="Times New Roman" panose="02020603050405020304" pitchFamily="18" charset="0"/>
                            </a:rPr>
                            <a:t> (n)</a:t>
                          </a:r>
                        </a:p>
                      </a:txBody>
                      <a:tcPr marL="68580" marR="68580" marT="0" marB="0">
                        <a:noFill/>
                      </a:tcPr>
                    </a:tc>
                    <a:tc>
                      <a:txBody>
                        <a:bodyPr/>
                        <a:lstStyle/>
                        <a:p>
                          <a:endParaRPr lang="vi-VN"/>
                        </a:p>
                      </a:txBody>
                      <a:tcPr marL="68580" marR="68580" marT="0" marB="0">
                        <a:blipFill>
                          <a:blip r:embed="rId7"/>
                          <a:stretch>
                            <a:fillRect l="-100000" t="-78710" r="-500719" b="-1290"/>
                          </a:stretch>
                        </a:blipFill>
                      </a:tcPr>
                    </a:tc>
                    <a:tc>
                      <a:txBody>
                        <a:bodyPr/>
                        <a:lstStyle/>
                        <a:p>
                          <a:endParaRPr lang="vi-VN"/>
                        </a:p>
                      </a:txBody>
                      <a:tcPr marL="68580" marR="68580" marT="0" marB="0">
                        <a:blipFill>
                          <a:blip r:embed="rId7"/>
                          <a:stretch>
                            <a:fillRect l="-200722" t="-78710" r="-402527" b="-1290"/>
                          </a:stretch>
                        </a:blipFill>
                      </a:tcPr>
                    </a:tc>
                    <a:tc>
                      <a:txBody>
                        <a:bodyPr/>
                        <a:lstStyle/>
                        <a:p>
                          <a:endParaRPr lang="vi-VN"/>
                        </a:p>
                      </a:txBody>
                      <a:tcPr marL="68580" marR="68580" marT="0" marB="0">
                        <a:blipFill>
                          <a:blip r:embed="rId7"/>
                          <a:stretch>
                            <a:fillRect l="-299640" t="-78710" r="-301079" b="-1290"/>
                          </a:stretch>
                        </a:blipFill>
                      </a:tcPr>
                    </a:tc>
                    <a:tc>
                      <a:txBody>
                        <a:bodyPr/>
                        <a:lstStyle/>
                        <a:p>
                          <a:endParaRPr lang="vi-VN"/>
                        </a:p>
                      </a:txBody>
                      <a:tcPr marL="68580" marR="68580" marT="0" marB="0">
                        <a:blipFill>
                          <a:blip r:embed="rId7"/>
                          <a:stretch>
                            <a:fillRect l="-401083" t="-78710" r="-202166" b="-1290"/>
                          </a:stretch>
                        </a:blipFill>
                      </a:tcPr>
                    </a:tc>
                    <a:tc>
                      <a:txBody>
                        <a:bodyPr/>
                        <a:lstStyle/>
                        <a:p>
                          <a:endParaRPr lang="vi-VN"/>
                        </a:p>
                      </a:txBody>
                      <a:tcPr marL="68580" marR="68580" marT="0" marB="0">
                        <a:blipFill>
                          <a:blip r:embed="rId7"/>
                          <a:stretch>
                            <a:fillRect l="-499281" t="-78710" r="-101439" b="-1290"/>
                          </a:stretch>
                        </a:blipFill>
                      </a:tcPr>
                    </a:tc>
                    <a:tc>
                      <a:txBody>
                        <a:bodyPr/>
                        <a:lstStyle/>
                        <a:p>
                          <a:endParaRPr lang="vi-VN"/>
                        </a:p>
                      </a:txBody>
                      <a:tcPr marL="68580" marR="68580" marT="0" marB="0">
                        <a:blipFill>
                          <a:blip r:embed="rId7"/>
                          <a:stretch>
                            <a:fillRect l="-601444" t="-78710" r="-1805" b="-1290"/>
                          </a:stretch>
                        </a:blipFill>
                      </a:tcPr>
                    </a:tc>
                    <a:extLst>
                      <a:ext uri="{0D108BD9-81ED-4DB2-BD59-A6C34878D82A}">
                        <a16:rowId xmlns:a16="http://schemas.microsoft.com/office/drawing/2014/main" val="1291067561"/>
                      </a:ext>
                    </a:extLst>
                  </a:tr>
                </a:tbl>
              </a:graphicData>
            </a:graphic>
          </p:graphicFrame>
        </mc:Fallback>
      </mc:AlternateContent>
      <p:graphicFrame>
        <p:nvGraphicFramePr>
          <p:cNvPr id="3" name="Object 2">
            <a:extLst>
              <a:ext uri="{FF2B5EF4-FFF2-40B4-BE49-F238E27FC236}">
                <a16:creationId xmlns:a16="http://schemas.microsoft.com/office/drawing/2014/main" id="{3A440B42-0EDB-47F3-D9C8-4A6C84A3FEFE}"/>
              </a:ext>
            </a:extLst>
          </p:cNvPr>
          <p:cNvGraphicFramePr>
            <a:graphicFrameLocks noChangeAspect="1"/>
          </p:cNvGraphicFramePr>
          <p:nvPr>
            <p:extLst>
              <p:ext uri="{D42A27DB-BD31-4B8C-83A1-F6EECF244321}">
                <p14:modId xmlns:p14="http://schemas.microsoft.com/office/powerpoint/2010/main" val="3749295231"/>
              </p:ext>
            </p:extLst>
          </p:nvPr>
        </p:nvGraphicFramePr>
        <p:xfrm>
          <a:off x="4538555" y="2620715"/>
          <a:ext cx="914400" cy="198438"/>
        </p:xfrm>
        <a:graphic>
          <a:graphicData uri="http://schemas.openxmlformats.org/presentationml/2006/ole">
            <mc:AlternateContent xmlns:mc="http://schemas.openxmlformats.org/markup-compatibility/2006">
              <mc:Choice xmlns:v="urn:schemas-microsoft-com:vml" Requires="v">
                <p:oleObj spid="_x0000_s1040" name="Equation" r:id="rId8" imgW="914400" imgH="198720" progId="Equation.DSMT4">
                  <p:embed/>
                </p:oleObj>
              </mc:Choice>
              <mc:Fallback>
                <p:oleObj name="Equation" r:id="rId8" imgW="914400" imgH="198720" progId="Equation.DSMT4">
                  <p:embed/>
                  <p:pic>
                    <p:nvPicPr>
                      <p:cNvPr id="0" name=""/>
                      <p:cNvPicPr/>
                      <p:nvPr/>
                    </p:nvPicPr>
                    <p:blipFill>
                      <a:blip r:embed="rId9"/>
                      <a:stretch>
                        <a:fillRect/>
                      </a:stretch>
                    </p:blipFill>
                    <p:spPr>
                      <a:xfrm>
                        <a:off x="4538555" y="2620715"/>
                        <a:ext cx="914400" cy="198438"/>
                      </a:xfrm>
                      <a:prstGeom prst="rect">
                        <a:avLst/>
                      </a:prstGeom>
                    </p:spPr>
                  </p:pic>
                </p:oleObj>
              </mc:Fallback>
            </mc:AlternateContent>
          </a:graphicData>
        </a:graphic>
      </p:graphicFrame>
    </p:spTree>
    <p:extLst>
      <p:ext uri="{BB962C8B-B14F-4D97-AF65-F5344CB8AC3E}">
        <p14:creationId xmlns:p14="http://schemas.microsoft.com/office/powerpoint/2010/main" val="2119560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anim calcmode="lin" valueType="num">
                                      <p:cBhvr>
                                        <p:cTn id="15" dur="500" fill="hold"/>
                                        <p:tgtEl>
                                          <p:spTgt spid="8"/>
                                        </p:tgtEl>
                                        <p:attrNameLst>
                                          <p:attrName>ppt_x</p:attrName>
                                        </p:attrNameLst>
                                      </p:cBhvr>
                                      <p:tavLst>
                                        <p:tav tm="0">
                                          <p:val>
                                            <p:strVal val="#ppt_x"/>
                                          </p:val>
                                        </p:tav>
                                        <p:tav tm="100000">
                                          <p:val>
                                            <p:strVal val="#ppt_x"/>
                                          </p:val>
                                        </p:tav>
                                      </p:tavLst>
                                    </p:anim>
                                    <p:anim calcmode="lin" valueType="num">
                                      <p:cBhvr>
                                        <p:cTn id="1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1" dur="500"/>
                                        <p:tgtEl>
                                          <p:spTgt spid="5">
                                            <p:txEl>
                                              <p:pRg st="0" end="0"/>
                                            </p:txEl>
                                          </p:spTgt>
                                        </p:tgtEl>
                                      </p:cBhvr>
                                    </p:animEffect>
                                  </p:childTnLst>
                                </p:cTn>
                              </p:par>
                              <p:par>
                                <p:cTn id="22" presetID="42"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Box 4">
                <a:extLst>
                  <a:ext uri="{FF2B5EF4-FFF2-40B4-BE49-F238E27FC236}">
                    <a16:creationId xmlns:a16="http://schemas.microsoft.com/office/drawing/2014/main" id="{A63F2849-45E9-1955-89DB-BE00606AF737}"/>
                  </a:ext>
                </a:extLst>
              </p:cNvPr>
              <p:cNvSpPr txBox="1">
                <a:spLocks noChangeArrowheads="1"/>
              </p:cNvSpPr>
              <p:nvPr/>
            </p:nvSpPr>
            <p:spPr bwMode="auto">
              <a:xfrm>
                <a:off x="131618" y="1859730"/>
                <a:ext cx="9930807" cy="577017"/>
              </a:xfrm>
              <a:prstGeom prst="rect">
                <a:avLst/>
              </a:prstGeom>
              <a:noFill/>
              <a:ln w="9525">
                <a:noFill/>
                <a:miter lim="800000"/>
                <a:headEnd/>
                <a:tailEnd/>
              </a:ln>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0" hangingPunct="0">
                  <a:spcBef>
                    <a:spcPct val="50000"/>
                  </a:spcBef>
                </a:pPr>
                <a:r>
                  <a:rPr lang="vi-VN" sz="30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en-US" sz="3000" i="0" dirty="0" smtClean="0">
                        <a:solidFill>
                          <a:schemeClr val="bg1"/>
                        </a:solidFill>
                        <a:latin typeface="Times New Roman" panose="02020603050405020304" pitchFamily="18" charset="0"/>
                        <a:cs typeface="Times New Roman" panose="02020603050405020304" pitchFamily="18" charset="0"/>
                      </a:rPr>
                      <m:t>T</m:t>
                    </m:r>
                    <m:r>
                      <m:rPr>
                        <m:nor/>
                      </m:rPr>
                      <a:rPr lang="en-US" sz="3000" i="0" dirty="0" smtClean="0">
                        <a:solidFill>
                          <a:schemeClr val="bg1"/>
                        </a:solidFill>
                        <a:latin typeface="Times New Roman" panose="02020603050405020304" pitchFamily="18" charset="0"/>
                        <a:cs typeface="Times New Roman" panose="02020603050405020304" pitchFamily="18" charset="0"/>
                      </a:rPr>
                      <m:t>ỉ </m:t>
                    </m:r>
                    <m:r>
                      <m:rPr>
                        <m:nor/>
                      </m:rPr>
                      <a:rPr lang="en-US" sz="3000" i="0" dirty="0" err="1">
                        <a:solidFill>
                          <a:schemeClr val="bg1"/>
                        </a:solidFill>
                        <a:latin typeface="Times New Roman" panose="02020603050405020304" pitchFamily="18" charset="0"/>
                        <a:cs typeface="Times New Roman" panose="02020603050405020304" pitchFamily="18" charset="0"/>
                      </a:rPr>
                      <m:t>s</m:t>
                    </m:r>
                    <m:r>
                      <m:rPr>
                        <m:nor/>
                      </m:rPr>
                      <a:rPr lang="en-US" sz="3000" i="0" dirty="0" err="1">
                        <a:solidFill>
                          <a:schemeClr val="bg1"/>
                        </a:solidFill>
                        <a:latin typeface="Times New Roman" panose="02020603050405020304" pitchFamily="18" charset="0"/>
                        <a:cs typeface="Times New Roman" panose="02020603050405020304" pitchFamily="18" charset="0"/>
                      </a:rPr>
                      <m:t>ố </m:t>
                    </m:r>
                    <m:r>
                      <m:rPr>
                        <m:nor/>
                      </m:rPr>
                      <a:rPr lang="en-US" sz="3000" i="0" dirty="0" err="1">
                        <a:solidFill>
                          <a:schemeClr val="bg1"/>
                        </a:solidFill>
                        <a:latin typeface="Times New Roman" panose="02020603050405020304" pitchFamily="18" charset="0"/>
                        <a:cs typeface="Times New Roman" panose="02020603050405020304" pitchFamily="18" charset="0"/>
                      </a:rPr>
                      <m:t>ph</m:t>
                    </m:r>
                    <m:r>
                      <m:rPr>
                        <m:nor/>
                      </m:rPr>
                      <a:rPr lang="en-US" sz="3000" i="0" dirty="0" err="1">
                        <a:solidFill>
                          <a:schemeClr val="bg1"/>
                        </a:solidFill>
                        <a:latin typeface="Times New Roman" panose="02020603050405020304" pitchFamily="18" charset="0"/>
                        <a:cs typeface="Times New Roman" panose="02020603050405020304" pitchFamily="18" charset="0"/>
                      </a:rPr>
                      <m:t>ầ</m:t>
                    </m:r>
                    <m:r>
                      <m:rPr>
                        <m:nor/>
                      </m:rPr>
                      <a:rPr lang="en-US" sz="3000" i="0" dirty="0" err="1">
                        <a:solidFill>
                          <a:schemeClr val="bg1"/>
                        </a:solidFill>
                        <a:latin typeface="Times New Roman" panose="02020603050405020304" pitchFamily="18" charset="0"/>
                        <a:cs typeface="Times New Roman" panose="02020603050405020304" pitchFamily="18" charset="0"/>
                      </a:rPr>
                      <m:t>n</m:t>
                    </m:r>
                    <m:r>
                      <m:rPr>
                        <m:nor/>
                      </m:rPr>
                      <a:rPr lang="en-US" sz="3000" i="0" dirty="0">
                        <a:solidFill>
                          <a:schemeClr val="bg1"/>
                        </a:solidFill>
                        <a:latin typeface="Times New Roman" panose="02020603050405020304" pitchFamily="18" charset="0"/>
                        <a:cs typeface="Times New Roman" panose="02020603050405020304" pitchFamily="18" charset="0"/>
                      </a:rPr>
                      <m:t> </m:t>
                    </m:r>
                    <m:r>
                      <m:rPr>
                        <m:nor/>
                      </m:rPr>
                      <a:rPr lang="en-US" sz="3000" i="0" dirty="0" err="1">
                        <a:solidFill>
                          <a:schemeClr val="bg1"/>
                        </a:solidFill>
                        <a:latin typeface="Times New Roman" panose="02020603050405020304" pitchFamily="18" charset="0"/>
                        <a:cs typeface="Times New Roman" panose="02020603050405020304" pitchFamily="18" charset="0"/>
                      </a:rPr>
                      <m:t>tr</m:t>
                    </m:r>
                    <m:r>
                      <m:rPr>
                        <m:nor/>
                      </m:rPr>
                      <a:rPr lang="en-US" sz="3000" i="0" dirty="0" err="1">
                        <a:solidFill>
                          <a:schemeClr val="bg1"/>
                        </a:solidFill>
                        <a:latin typeface="Times New Roman" panose="02020603050405020304" pitchFamily="18" charset="0"/>
                        <a:cs typeface="Times New Roman" panose="02020603050405020304" pitchFamily="18" charset="0"/>
                      </a:rPr>
                      <m:t>ă</m:t>
                    </m:r>
                    <m:r>
                      <m:rPr>
                        <m:nor/>
                      </m:rPr>
                      <a:rPr lang="en-US" sz="3000" i="0" dirty="0" err="1">
                        <a:solidFill>
                          <a:schemeClr val="bg1"/>
                        </a:solidFill>
                        <a:latin typeface="Times New Roman" panose="02020603050405020304" pitchFamily="18" charset="0"/>
                        <a:cs typeface="Times New Roman" panose="02020603050405020304" pitchFamily="18" charset="0"/>
                      </a:rPr>
                      <m:t>m</m:t>
                    </m:r>
                    <m:r>
                      <m:rPr>
                        <m:nor/>
                      </m:rPr>
                      <a:rPr lang="en-US" sz="3000" i="0" dirty="0">
                        <a:solidFill>
                          <a:schemeClr val="bg1"/>
                        </a:solidFill>
                        <a:latin typeface="Times New Roman" panose="02020603050405020304" pitchFamily="18" charset="0"/>
                        <a:cs typeface="Times New Roman" panose="02020603050405020304" pitchFamily="18" charset="0"/>
                      </a:rPr>
                      <m:t> </m:t>
                    </m:r>
                    <m:r>
                      <m:rPr>
                        <m:nor/>
                      </m:rPr>
                      <a:rPr lang="en-US" sz="3000" i="0" dirty="0" err="1">
                        <a:solidFill>
                          <a:schemeClr val="bg1"/>
                        </a:solidFill>
                        <a:latin typeface="Times New Roman" panose="02020603050405020304" pitchFamily="18" charset="0"/>
                        <a:cs typeface="Times New Roman" panose="02020603050405020304" pitchFamily="18" charset="0"/>
                      </a:rPr>
                      <m:t>c</m:t>
                    </m:r>
                    <m:r>
                      <m:rPr>
                        <m:nor/>
                      </m:rPr>
                      <a:rPr lang="en-US" sz="3000" i="0" dirty="0" err="1">
                        <a:solidFill>
                          <a:schemeClr val="bg1"/>
                        </a:solidFill>
                        <a:latin typeface="Times New Roman" panose="02020603050405020304" pitchFamily="18" charset="0"/>
                        <a:cs typeface="Times New Roman" panose="02020603050405020304" pitchFamily="18" charset="0"/>
                      </a:rPr>
                      <m:t>ủ</m:t>
                    </m:r>
                    <m:r>
                      <m:rPr>
                        <m:nor/>
                      </m:rPr>
                      <a:rPr lang="en-US" sz="3000" i="0" dirty="0" err="1">
                        <a:solidFill>
                          <a:schemeClr val="bg1"/>
                        </a:solidFill>
                        <a:latin typeface="Times New Roman" panose="02020603050405020304" pitchFamily="18" charset="0"/>
                        <a:cs typeface="Times New Roman" panose="02020603050405020304" pitchFamily="18" charset="0"/>
                      </a:rPr>
                      <m:t>a</m:t>
                    </m:r>
                    <m:r>
                      <m:rPr>
                        <m:nor/>
                      </m:rPr>
                      <a:rPr lang="en-US" sz="3000" i="0" dirty="0">
                        <a:solidFill>
                          <a:schemeClr val="bg1"/>
                        </a:solidFill>
                        <a:latin typeface="Times New Roman" panose="02020603050405020304" pitchFamily="18" charset="0"/>
                        <a:cs typeface="Times New Roman" panose="02020603050405020304" pitchFamily="18" charset="0"/>
                      </a:rPr>
                      <m:t> </m:t>
                    </m:r>
                    <m:r>
                      <m:rPr>
                        <m:nor/>
                      </m:rPr>
                      <a:rPr lang="en-US" sz="3000" i="0" dirty="0" err="1">
                        <a:solidFill>
                          <a:schemeClr val="bg1"/>
                        </a:solidFill>
                        <a:latin typeface="Times New Roman" panose="02020603050405020304" pitchFamily="18" charset="0"/>
                        <a:cs typeface="Times New Roman" panose="02020603050405020304" pitchFamily="18" charset="0"/>
                      </a:rPr>
                      <m:t>t</m:t>
                    </m:r>
                    <m:r>
                      <m:rPr>
                        <m:nor/>
                      </m:rPr>
                      <a:rPr lang="en-US" sz="3000" i="0" dirty="0" err="1">
                        <a:solidFill>
                          <a:schemeClr val="bg1"/>
                        </a:solidFill>
                        <a:latin typeface="Times New Roman" panose="02020603050405020304" pitchFamily="18" charset="0"/>
                        <a:cs typeface="Times New Roman" panose="02020603050405020304" pitchFamily="18" charset="0"/>
                      </a:rPr>
                      <m:t>ầ</m:t>
                    </m:r>
                    <m:r>
                      <m:rPr>
                        <m:nor/>
                      </m:rPr>
                      <a:rPr lang="en-US" sz="3000" i="0" dirty="0" err="1">
                        <a:solidFill>
                          <a:schemeClr val="bg1"/>
                        </a:solidFill>
                        <a:latin typeface="Times New Roman" panose="02020603050405020304" pitchFamily="18" charset="0"/>
                        <a:cs typeface="Times New Roman" panose="02020603050405020304" pitchFamily="18" charset="0"/>
                      </a:rPr>
                      <m:t>n</m:t>
                    </m:r>
                    <m:r>
                      <m:rPr>
                        <m:nor/>
                      </m:rPr>
                      <a:rPr lang="en-US" sz="3000" i="0" dirty="0">
                        <a:solidFill>
                          <a:schemeClr val="bg1"/>
                        </a:solidFill>
                        <a:latin typeface="Times New Roman" panose="02020603050405020304" pitchFamily="18" charset="0"/>
                        <a:cs typeface="Times New Roman" panose="02020603050405020304" pitchFamily="18" charset="0"/>
                      </a:rPr>
                      <m:t> </m:t>
                    </m:r>
                    <m:r>
                      <m:rPr>
                        <m:nor/>
                      </m:rPr>
                      <a:rPr lang="en-US" sz="3000" i="0" dirty="0" err="1">
                        <a:solidFill>
                          <a:schemeClr val="bg1"/>
                        </a:solidFill>
                        <a:latin typeface="Times New Roman" panose="02020603050405020304" pitchFamily="18" charset="0"/>
                        <a:cs typeface="Times New Roman" panose="02020603050405020304" pitchFamily="18" charset="0"/>
                      </a:rPr>
                      <m:t>s</m:t>
                    </m:r>
                    <m:r>
                      <m:rPr>
                        <m:nor/>
                      </m:rPr>
                      <a:rPr lang="en-US" sz="3000" i="0" dirty="0" err="1">
                        <a:solidFill>
                          <a:schemeClr val="bg1"/>
                        </a:solidFill>
                        <a:latin typeface="Times New Roman" panose="02020603050405020304" pitchFamily="18" charset="0"/>
                        <a:cs typeface="Times New Roman" panose="02020603050405020304" pitchFamily="18" charset="0"/>
                      </a:rPr>
                      <m:t>ố  </m:t>
                    </m:r>
                    <m:r>
                      <m:rPr>
                        <m:nor/>
                      </m:rPr>
                      <a:rPr lang="en-US" sz="3000" i="1" dirty="0">
                        <a:solidFill>
                          <a:schemeClr val="bg1"/>
                        </a:solidFill>
                        <a:latin typeface="Times New Roman" panose="02020603050405020304" pitchFamily="18" charset="0"/>
                        <a:cs typeface="Times New Roman" panose="02020603050405020304" pitchFamily="18" charset="0"/>
                      </a:rPr>
                      <m:t>n</m:t>
                    </m:r>
                    <m:r>
                      <m:rPr>
                        <m:nor/>
                      </m:rPr>
                      <a:rPr lang="en-US" sz="3000" i="1" baseline="-25000" dirty="0">
                        <a:solidFill>
                          <a:schemeClr val="bg1"/>
                        </a:solidFill>
                        <a:latin typeface="Times New Roman" panose="02020603050405020304" pitchFamily="18" charset="0"/>
                        <a:cs typeface="Times New Roman" panose="02020603050405020304" pitchFamily="18" charset="0"/>
                      </a:rPr>
                      <m:t>1</m:t>
                    </m:r>
                    <m:r>
                      <m:rPr>
                        <m:nor/>
                      </m:rPr>
                      <a:rPr lang="en-US" sz="3000" b="0" i="0" baseline="-25000" dirty="0" smtClean="0">
                        <a:solidFill>
                          <a:schemeClr val="bg1"/>
                        </a:solidFill>
                        <a:latin typeface="Times New Roman" panose="02020603050405020304" pitchFamily="18" charset="0"/>
                        <a:cs typeface="Times New Roman" panose="02020603050405020304" pitchFamily="18" charset="0"/>
                      </a:rPr>
                      <m:t> </m:t>
                    </m:r>
                    <m:r>
                      <m:rPr>
                        <m:nor/>
                      </m:rPr>
                      <a:rPr lang="en-US" sz="3000" i="0" dirty="0">
                        <a:solidFill>
                          <a:schemeClr val="bg1"/>
                        </a:solidFill>
                        <a:latin typeface="Times New Roman" panose="02020603050405020304" pitchFamily="18" charset="0"/>
                        <a:cs typeface="Times New Roman" panose="02020603050405020304" pitchFamily="18" charset="0"/>
                      </a:rPr>
                      <m:t>=</m:t>
                    </m:r>
                    <m:r>
                      <m:rPr>
                        <m:nor/>
                      </m:rPr>
                      <a:rPr lang="en-US" sz="3000" b="0" i="0" dirty="0" smtClean="0">
                        <a:solidFill>
                          <a:schemeClr val="bg1"/>
                        </a:solidFill>
                        <a:latin typeface="Times New Roman" panose="02020603050405020304" pitchFamily="18" charset="0"/>
                        <a:cs typeface="Times New Roman" panose="02020603050405020304" pitchFamily="18" charset="0"/>
                      </a:rPr>
                      <m:t> </m:t>
                    </m:r>
                    <m:r>
                      <m:rPr>
                        <m:nor/>
                      </m:rPr>
                      <a:rPr lang="en-US" sz="3000" i="0" dirty="0">
                        <a:solidFill>
                          <a:schemeClr val="bg1"/>
                        </a:solidFill>
                        <a:latin typeface="Times New Roman" panose="02020603050405020304" pitchFamily="18" charset="0"/>
                        <a:cs typeface="Times New Roman" panose="02020603050405020304" pitchFamily="18" charset="0"/>
                      </a:rPr>
                      <m:t>5 </m:t>
                    </m:r>
                    <m:r>
                      <m:rPr>
                        <m:nor/>
                      </m:rPr>
                      <a:rPr lang="en-US" sz="3000" i="0" dirty="0" err="1">
                        <a:solidFill>
                          <a:schemeClr val="bg1"/>
                        </a:solidFill>
                        <a:latin typeface="Times New Roman" panose="02020603050405020304" pitchFamily="18" charset="0"/>
                        <a:cs typeface="Times New Roman" panose="02020603050405020304" pitchFamily="18" charset="0"/>
                      </a:rPr>
                      <m:t>v</m:t>
                    </m:r>
                    <m:r>
                      <m:rPr>
                        <m:nor/>
                      </m:rPr>
                      <a:rPr lang="en-US" sz="3000" i="0" dirty="0" err="1">
                        <a:solidFill>
                          <a:schemeClr val="bg1"/>
                        </a:solidFill>
                        <a:latin typeface="Times New Roman" panose="02020603050405020304" pitchFamily="18" charset="0"/>
                        <a:cs typeface="Times New Roman" panose="02020603050405020304" pitchFamily="18" charset="0"/>
                      </a:rPr>
                      <m:t>à </m:t>
                    </m:r>
                    <m:r>
                      <m:rPr>
                        <m:nor/>
                      </m:rPr>
                      <a:rPr lang="en-US" sz="3000" i="1" dirty="0">
                        <a:solidFill>
                          <a:schemeClr val="bg1"/>
                        </a:solidFill>
                        <a:latin typeface="Times New Roman" panose="02020603050405020304" pitchFamily="18" charset="0"/>
                        <a:cs typeface="Times New Roman" panose="02020603050405020304" pitchFamily="18" charset="0"/>
                      </a:rPr>
                      <m:t>N</m:t>
                    </m:r>
                    <m:r>
                      <m:rPr>
                        <m:nor/>
                      </m:rPr>
                      <a:rPr lang="en-US" sz="3000" b="0" i="0" dirty="0" smtClean="0">
                        <a:solidFill>
                          <a:schemeClr val="bg1"/>
                        </a:solidFill>
                        <a:latin typeface="Times New Roman" panose="02020603050405020304" pitchFamily="18" charset="0"/>
                        <a:cs typeface="Times New Roman" panose="02020603050405020304" pitchFamily="18" charset="0"/>
                      </a:rPr>
                      <m:t> </m:t>
                    </m:r>
                    <m:r>
                      <m:rPr>
                        <m:nor/>
                      </m:rPr>
                      <a:rPr lang="en-US" sz="3000" i="0" dirty="0">
                        <a:solidFill>
                          <a:schemeClr val="bg1"/>
                        </a:solidFill>
                        <a:latin typeface="Times New Roman" panose="02020603050405020304" pitchFamily="18" charset="0"/>
                        <a:cs typeface="Times New Roman" panose="02020603050405020304" pitchFamily="18" charset="0"/>
                      </a:rPr>
                      <m:t>=</m:t>
                    </m:r>
                    <m:r>
                      <m:rPr>
                        <m:nor/>
                      </m:rPr>
                      <a:rPr lang="en-US" sz="3000" b="0" i="0" dirty="0" smtClean="0">
                        <a:solidFill>
                          <a:schemeClr val="bg1"/>
                        </a:solidFill>
                        <a:latin typeface="Times New Roman" panose="02020603050405020304" pitchFamily="18" charset="0"/>
                        <a:cs typeface="Times New Roman" panose="02020603050405020304" pitchFamily="18" charset="0"/>
                      </a:rPr>
                      <m:t> </m:t>
                    </m:r>
                    <m:r>
                      <m:rPr>
                        <m:nor/>
                      </m:rPr>
                      <a:rPr lang="en-US" sz="3000" i="0" dirty="0">
                        <a:solidFill>
                          <a:schemeClr val="bg1"/>
                        </a:solidFill>
                        <a:latin typeface="Times New Roman" panose="02020603050405020304" pitchFamily="18" charset="0"/>
                        <a:cs typeface="Times New Roman" panose="02020603050405020304" pitchFamily="18" charset="0"/>
                      </a:rPr>
                      <m:t>40</m:t>
                    </m:r>
                    <m:r>
                      <m:rPr>
                        <m:nor/>
                      </m:rPr>
                      <a:rPr lang="vi-VN" sz="3000" i="0" dirty="0">
                        <a:solidFill>
                          <a:schemeClr val="bg1"/>
                        </a:solidFill>
                        <a:latin typeface="Times New Roman" panose="02020603050405020304" pitchFamily="18" charset="0"/>
                        <a:cs typeface="Times New Roman" panose="02020603050405020304" pitchFamily="18" charset="0"/>
                      </a:rPr>
                      <m:t> </m:t>
                    </m:r>
                    <m:r>
                      <m:rPr>
                        <m:nor/>
                      </m:rPr>
                      <a:rPr lang="en-US" sz="3000" i="0" dirty="0" err="1">
                        <a:solidFill>
                          <a:schemeClr val="bg1"/>
                        </a:solidFill>
                        <a:latin typeface="Times New Roman" panose="02020603050405020304" pitchFamily="18" charset="0"/>
                        <a:cs typeface="Times New Roman" panose="02020603050405020304" pitchFamily="18" charset="0"/>
                      </a:rPr>
                      <m:t>l</m:t>
                    </m:r>
                    <m:r>
                      <m:rPr>
                        <m:nor/>
                      </m:rPr>
                      <a:rPr lang="en-US" sz="3000" i="0" dirty="0" err="1">
                        <a:solidFill>
                          <a:schemeClr val="bg1"/>
                        </a:solidFill>
                        <a:latin typeface="Times New Roman" panose="02020603050405020304" pitchFamily="18" charset="0"/>
                        <a:cs typeface="Times New Roman" panose="02020603050405020304" pitchFamily="18" charset="0"/>
                      </a:rPr>
                      <m:t>à:</m:t>
                    </m:r>
                  </m:oMath>
                </a14:m>
                <a:endParaRPr lang="en-US" sz="30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 name="Text Box 4">
                <a:extLst>
                  <a:ext uri="{FF2B5EF4-FFF2-40B4-BE49-F238E27FC236}">
                    <a16:creationId xmlns:a16="http://schemas.microsoft.com/office/drawing/2014/main" id="{A63F2849-45E9-1955-89DB-BE00606AF737}"/>
                  </a:ext>
                </a:extLst>
              </p:cNvPr>
              <p:cNvSpPr txBox="1">
                <a:spLocks noRot="1" noChangeAspect="1" noMove="1" noResize="1" noEditPoints="1" noAdjustHandles="1" noChangeArrowheads="1" noChangeShapeType="1" noTextEdit="1"/>
              </p:cNvSpPr>
              <p:nvPr/>
            </p:nvSpPr>
            <p:spPr bwMode="auto">
              <a:xfrm>
                <a:off x="131618" y="1859730"/>
                <a:ext cx="9930807" cy="577017"/>
              </a:xfrm>
              <a:prstGeom prst="rect">
                <a:avLst/>
              </a:prstGeom>
              <a:blipFill>
                <a:blip r:embed="rId3"/>
                <a:stretch>
                  <a:fillRect l="-1473" t="-9474" b="-31579"/>
                </a:stretch>
              </a:blipFill>
              <a:ln w="9525">
                <a:noFill/>
                <a:miter lim="800000"/>
                <a:headEnd/>
                <a:tailEnd/>
              </a:ln>
              <a:effectLst/>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E85FC11-74F1-EBFF-6B13-347F40D5CEFA}"/>
                  </a:ext>
                </a:extLst>
              </p:cNvPr>
              <p:cNvSpPr txBox="1"/>
              <p:nvPr/>
            </p:nvSpPr>
            <p:spPr>
              <a:xfrm>
                <a:off x="7315200" y="1667369"/>
                <a:ext cx="3581400" cy="9617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3000" i="1" smtClean="0">
                              <a:solidFill>
                                <a:schemeClr val="bg1"/>
                              </a:solidFill>
                              <a:latin typeface="Cambria Math" panose="02040503050406030204" pitchFamily="18" charset="0"/>
                            </a:rPr>
                          </m:ctrlPr>
                        </m:fPr>
                        <m:num>
                          <m:r>
                            <m:rPr>
                              <m:nor/>
                            </m:rPr>
                            <a:rPr lang="en-US" sz="3000" i="0">
                              <a:solidFill>
                                <a:schemeClr val="bg1"/>
                              </a:solidFill>
                              <a:latin typeface="Times New Roman" panose="02020603050405020304" pitchFamily="18" charset="0"/>
                              <a:cs typeface="Times New Roman" panose="02020603050405020304" pitchFamily="18" charset="0"/>
                            </a:rPr>
                            <m:t>5.100</m:t>
                          </m:r>
                        </m:num>
                        <m:den>
                          <m:r>
                            <m:rPr>
                              <m:nor/>
                            </m:rPr>
                            <a:rPr lang="en-US" sz="3000" i="0">
                              <a:solidFill>
                                <a:schemeClr val="bg1"/>
                              </a:solidFill>
                              <a:latin typeface="Times New Roman" panose="02020603050405020304" pitchFamily="18" charset="0"/>
                              <a:cs typeface="Times New Roman" panose="02020603050405020304" pitchFamily="18" charset="0"/>
                            </a:rPr>
                            <m:t>40</m:t>
                          </m:r>
                        </m:den>
                      </m:f>
                      <m:r>
                        <m:rPr>
                          <m:nor/>
                        </m:rPr>
                        <a:rPr lang="en-US" sz="3000" i="0" smtClean="0">
                          <a:solidFill>
                            <a:schemeClr val="bg1"/>
                          </a:solidFill>
                          <a:latin typeface="Times New Roman" panose="02020603050405020304" pitchFamily="18" charset="0"/>
                          <a:cs typeface="Times New Roman" panose="02020603050405020304" pitchFamily="18" charset="0"/>
                        </a:rPr>
                        <m:t>%</m:t>
                      </m:r>
                      <m:r>
                        <m:rPr>
                          <m:nor/>
                        </m:rPr>
                        <a:rPr lang="en-US" sz="3000" b="0" i="0" smtClean="0">
                          <a:solidFill>
                            <a:schemeClr val="bg1"/>
                          </a:solidFill>
                          <a:latin typeface="Times New Roman" panose="02020603050405020304" pitchFamily="18" charset="0"/>
                          <a:cs typeface="Times New Roman" panose="02020603050405020304" pitchFamily="18" charset="0"/>
                        </a:rPr>
                        <m:t> </m:t>
                      </m:r>
                      <m:r>
                        <m:rPr>
                          <m:nor/>
                        </m:rPr>
                        <a:rPr lang="en-US" sz="3000" i="0" smtClean="0">
                          <a:solidFill>
                            <a:schemeClr val="bg1"/>
                          </a:solidFill>
                          <a:latin typeface="Times New Roman" panose="02020603050405020304" pitchFamily="18" charset="0"/>
                          <a:cs typeface="Times New Roman" panose="02020603050405020304" pitchFamily="18" charset="0"/>
                        </a:rPr>
                        <m:t>=</m:t>
                      </m:r>
                      <m:r>
                        <m:rPr>
                          <m:nor/>
                        </m:rPr>
                        <a:rPr lang="en-US" sz="3000" b="0" i="0" smtClean="0">
                          <a:solidFill>
                            <a:schemeClr val="bg1"/>
                          </a:solidFill>
                          <a:latin typeface="Times New Roman" panose="02020603050405020304" pitchFamily="18" charset="0"/>
                          <a:cs typeface="Times New Roman" panose="02020603050405020304" pitchFamily="18" charset="0"/>
                        </a:rPr>
                        <m:t> </m:t>
                      </m:r>
                      <m:r>
                        <m:rPr>
                          <m:nor/>
                        </m:rPr>
                        <a:rPr lang="en-US" sz="3000" i="0" dirty="0" smtClean="0">
                          <a:solidFill>
                            <a:schemeClr val="bg1"/>
                          </a:solidFill>
                          <a:latin typeface="Times New Roman" panose="02020603050405020304" pitchFamily="18" charset="0"/>
                          <a:cs typeface="Times New Roman" panose="02020603050405020304" pitchFamily="18" charset="0"/>
                        </a:rPr>
                        <m:t>12,5</m:t>
                      </m:r>
                      <m:r>
                        <m:rPr>
                          <m:nor/>
                        </m:rPr>
                        <a:rPr lang="en-US" sz="3000" i="0" smtClean="0">
                          <a:solidFill>
                            <a:schemeClr val="bg1"/>
                          </a:solidFill>
                          <a:latin typeface="Times New Roman" panose="02020603050405020304" pitchFamily="18" charset="0"/>
                          <a:cs typeface="Times New Roman" panose="02020603050405020304" pitchFamily="18" charset="0"/>
                        </a:rPr>
                        <m:t>%</m:t>
                      </m:r>
                    </m:oMath>
                  </m:oMathPara>
                </a14:m>
                <a:endParaRPr lang="en-US" sz="30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EE85FC11-74F1-EBFF-6B13-347F40D5CEFA}"/>
                  </a:ext>
                </a:extLst>
              </p:cNvPr>
              <p:cNvSpPr txBox="1">
                <a:spLocks noRot="1" noChangeAspect="1" noMove="1" noResize="1" noEditPoints="1" noAdjustHandles="1" noChangeArrowheads="1" noChangeShapeType="1" noTextEdit="1"/>
              </p:cNvSpPr>
              <p:nvPr/>
            </p:nvSpPr>
            <p:spPr>
              <a:xfrm>
                <a:off x="7315200" y="1667369"/>
                <a:ext cx="3581400" cy="961738"/>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Text Box 4">
                <a:extLst>
                  <a:ext uri="{FF2B5EF4-FFF2-40B4-BE49-F238E27FC236}">
                    <a16:creationId xmlns:a16="http://schemas.microsoft.com/office/drawing/2014/main" id="{050914A7-3B74-FBAC-B43F-CB4C7A93AE9C}"/>
                  </a:ext>
                </a:extLst>
              </p:cNvPr>
              <p:cNvSpPr txBox="1">
                <a:spLocks noChangeArrowheads="1"/>
              </p:cNvSpPr>
              <p:nvPr/>
            </p:nvSpPr>
            <p:spPr bwMode="auto">
              <a:xfrm>
                <a:off x="152400" y="2997724"/>
                <a:ext cx="11201400" cy="1917961"/>
              </a:xfrm>
              <a:prstGeom prst="rect">
                <a:avLst/>
              </a:prstGeom>
              <a:noFill/>
              <a:ln w="9525">
                <a:noFill/>
                <a:miter lim="800000"/>
                <a:headEnd/>
                <a:tailEnd/>
              </a:ln>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800"/>
                  </a:spcAft>
                </a:pPr>
                <a:r>
                  <a:rPr lang="en-US" sz="3000" dirty="0" smtClean="0">
                    <a:solidFill>
                      <a:schemeClr val="bg1"/>
                    </a:solidFill>
                    <a:cs typeface="Times New Roman" panose="02020603050405020304" pitchFamily="18" charset="0"/>
                  </a:rPr>
                  <a:t>- </a:t>
                </a:r>
                <a14:m>
                  <m:oMath xmlns:m="http://schemas.openxmlformats.org/officeDocument/2006/math">
                    <m:r>
                      <m:rPr>
                        <m:nor/>
                      </m:rPr>
                      <a:rPr lang="en-US" sz="3000" i="0" dirty="0" smtClean="0">
                        <a:solidFill>
                          <a:schemeClr val="bg1"/>
                        </a:solidFill>
                        <a:latin typeface="Times New Roman" panose="02020603050405020304" pitchFamily="18" charset="0"/>
                        <a:cs typeface="Times New Roman" panose="02020603050405020304" pitchFamily="18" charset="0"/>
                      </a:rPr>
                      <m:t>T</m:t>
                    </m:r>
                    <m:r>
                      <m:rPr>
                        <m:nor/>
                      </m:rPr>
                      <a:rPr lang="en-US" sz="3000" i="0" dirty="0" smtClean="0">
                        <a:solidFill>
                          <a:schemeClr val="bg1"/>
                        </a:solidFill>
                        <a:latin typeface="Times New Roman" panose="02020603050405020304" pitchFamily="18" charset="0"/>
                        <a:cs typeface="Times New Roman" panose="02020603050405020304" pitchFamily="18" charset="0"/>
                      </a:rPr>
                      <m:t>ỉ </m:t>
                    </m:r>
                    <m:r>
                      <m:rPr>
                        <m:nor/>
                      </m:rPr>
                      <a:rPr lang="en-US" sz="3000" i="0" dirty="0" err="1">
                        <a:solidFill>
                          <a:schemeClr val="bg1"/>
                        </a:solidFill>
                        <a:latin typeface="Times New Roman" panose="02020603050405020304" pitchFamily="18" charset="0"/>
                        <a:cs typeface="Times New Roman" panose="02020603050405020304" pitchFamily="18" charset="0"/>
                      </a:rPr>
                      <m:t>s</m:t>
                    </m:r>
                    <m:r>
                      <m:rPr>
                        <m:nor/>
                      </m:rPr>
                      <a:rPr lang="en-US" sz="3000" i="0" dirty="0" err="1">
                        <a:solidFill>
                          <a:schemeClr val="bg1"/>
                        </a:solidFill>
                        <a:latin typeface="Times New Roman" panose="02020603050405020304" pitchFamily="18" charset="0"/>
                        <a:cs typeface="Times New Roman" panose="02020603050405020304" pitchFamily="18" charset="0"/>
                      </a:rPr>
                      <m:t>ố </m:t>
                    </m:r>
                    <m:r>
                      <m:rPr>
                        <m:nor/>
                      </m:rPr>
                      <a:rPr lang="en-US" sz="3000" i="0" dirty="0" err="1">
                        <a:solidFill>
                          <a:schemeClr val="bg1"/>
                        </a:solidFill>
                        <a:latin typeface="Times New Roman" panose="02020603050405020304" pitchFamily="18" charset="0"/>
                        <a:cs typeface="Times New Roman" panose="02020603050405020304" pitchFamily="18" charset="0"/>
                      </a:rPr>
                      <m:t>ph</m:t>
                    </m:r>
                    <m:r>
                      <m:rPr>
                        <m:nor/>
                      </m:rPr>
                      <a:rPr lang="en-US" sz="3000" i="0" dirty="0" err="1">
                        <a:solidFill>
                          <a:schemeClr val="bg1"/>
                        </a:solidFill>
                        <a:latin typeface="Times New Roman" panose="02020603050405020304" pitchFamily="18" charset="0"/>
                        <a:cs typeface="Times New Roman" panose="02020603050405020304" pitchFamily="18" charset="0"/>
                      </a:rPr>
                      <m:t>ầ</m:t>
                    </m:r>
                    <m:r>
                      <m:rPr>
                        <m:nor/>
                      </m:rPr>
                      <a:rPr lang="en-US" sz="3000" i="0" dirty="0" err="1">
                        <a:solidFill>
                          <a:schemeClr val="bg1"/>
                        </a:solidFill>
                        <a:latin typeface="Times New Roman" panose="02020603050405020304" pitchFamily="18" charset="0"/>
                        <a:cs typeface="Times New Roman" panose="02020603050405020304" pitchFamily="18" charset="0"/>
                      </a:rPr>
                      <m:t>n</m:t>
                    </m:r>
                    <m:r>
                      <m:rPr>
                        <m:nor/>
                      </m:rPr>
                      <a:rPr lang="en-US" sz="3000" i="0" dirty="0">
                        <a:solidFill>
                          <a:schemeClr val="bg1"/>
                        </a:solidFill>
                        <a:latin typeface="Times New Roman" panose="02020603050405020304" pitchFamily="18" charset="0"/>
                        <a:cs typeface="Times New Roman" panose="02020603050405020304" pitchFamily="18" charset="0"/>
                      </a:rPr>
                      <m:t> </m:t>
                    </m:r>
                    <m:r>
                      <m:rPr>
                        <m:nor/>
                      </m:rPr>
                      <a:rPr lang="en-US" sz="3000" i="0" dirty="0" err="1">
                        <a:solidFill>
                          <a:schemeClr val="bg1"/>
                        </a:solidFill>
                        <a:latin typeface="Times New Roman" panose="02020603050405020304" pitchFamily="18" charset="0"/>
                        <a:cs typeface="Times New Roman" panose="02020603050405020304" pitchFamily="18" charset="0"/>
                      </a:rPr>
                      <m:t>tr</m:t>
                    </m:r>
                    <m:r>
                      <m:rPr>
                        <m:nor/>
                      </m:rPr>
                      <a:rPr lang="en-US" sz="3000" i="0" dirty="0" err="1">
                        <a:solidFill>
                          <a:schemeClr val="bg1"/>
                        </a:solidFill>
                        <a:latin typeface="Times New Roman" panose="02020603050405020304" pitchFamily="18" charset="0"/>
                        <a:cs typeface="Times New Roman" panose="02020603050405020304" pitchFamily="18" charset="0"/>
                      </a:rPr>
                      <m:t>ă</m:t>
                    </m:r>
                    <m:r>
                      <m:rPr>
                        <m:nor/>
                      </m:rPr>
                      <a:rPr lang="en-US" sz="3000" i="0" dirty="0" err="1">
                        <a:solidFill>
                          <a:schemeClr val="bg1"/>
                        </a:solidFill>
                        <a:latin typeface="Times New Roman" panose="02020603050405020304" pitchFamily="18" charset="0"/>
                        <a:cs typeface="Times New Roman" panose="02020603050405020304" pitchFamily="18" charset="0"/>
                      </a:rPr>
                      <m:t>m</m:t>
                    </m:r>
                    <m:r>
                      <m:rPr>
                        <m:nor/>
                      </m:rPr>
                      <a:rPr lang="en-US" sz="3000" i="0" dirty="0">
                        <a:solidFill>
                          <a:schemeClr val="bg1"/>
                        </a:solidFill>
                        <a:latin typeface="Times New Roman" panose="02020603050405020304" pitchFamily="18" charset="0"/>
                        <a:cs typeface="Times New Roman" panose="02020603050405020304" pitchFamily="18" charset="0"/>
                      </a:rPr>
                      <m:t> </m:t>
                    </m:r>
                    <m:r>
                      <m:rPr>
                        <m:nor/>
                      </m:rPr>
                      <a:rPr lang="vi-VN" sz="3000" i="0" dirty="0">
                        <a:solidFill>
                          <a:schemeClr val="bg1"/>
                        </a:solidFill>
                        <a:latin typeface="Times New Roman" panose="02020603050405020304" pitchFamily="18" charset="0"/>
                        <a:cs typeface="Times New Roman" panose="02020603050405020304" pitchFamily="18" charset="0"/>
                      </a:rPr>
                      <m:t>đó </m:t>
                    </m:r>
                    <m:r>
                      <m:rPr>
                        <m:nor/>
                      </m:rPr>
                      <a:rPr lang="vi-VN" sz="3000" i="0" dirty="0">
                        <a:solidFill>
                          <a:schemeClr val="bg1"/>
                        </a:solidFill>
                        <a:latin typeface="Times New Roman" panose="02020603050405020304" pitchFamily="18" charset="0"/>
                        <a:cs typeface="Times New Roman" panose="02020603050405020304" pitchFamily="18" charset="0"/>
                      </a:rPr>
                      <m:t>g</m:t>
                    </m:r>
                    <m:r>
                      <m:rPr>
                        <m:nor/>
                      </m:rPr>
                      <a:rPr lang="vi-VN" sz="3000" i="0" dirty="0">
                        <a:solidFill>
                          <a:schemeClr val="bg1"/>
                        </a:solidFill>
                        <a:latin typeface="Times New Roman" panose="02020603050405020304" pitchFamily="18" charset="0"/>
                        <a:cs typeface="Times New Roman" panose="02020603050405020304" pitchFamily="18" charset="0"/>
                      </a:rPr>
                      <m:t>ọ</m:t>
                    </m:r>
                    <m:r>
                      <m:rPr>
                        <m:nor/>
                      </m:rPr>
                      <a:rPr lang="vi-VN" sz="3000" i="0" dirty="0">
                        <a:solidFill>
                          <a:schemeClr val="bg1"/>
                        </a:solidFill>
                        <a:latin typeface="Times New Roman" panose="02020603050405020304" pitchFamily="18" charset="0"/>
                        <a:cs typeface="Times New Roman" panose="02020603050405020304" pitchFamily="18" charset="0"/>
                      </a:rPr>
                      <m:t>i</m:t>
                    </m:r>
                    <m:r>
                      <m:rPr>
                        <m:nor/>
                      </m:rPr>
                      <a:rPr lang="vi-VN" sz="3000" i="0" dirty="0">
                        <a:solidFill>
                          <a:schemeClr val="bg1"/>
                        </a:solidFill>
                        <a:latin typeface="Times New Roman" panose="02020603050405020304" pitchFamily="18" charset="0"/>
                        <a:cs typeface="Times New Roman" panose="02020603050405020304" pitchFamily="18" charset="0"/>
                      </a:rPr>
                      <m:t> </m:t>
                    </m:r>
                    <m:r>
                      <m:rPr>
                        <m:nor/>
                      </m:rPr>
                      <a:rPr lang="vi-VN" sz="3000" i="0" dirty="0">
                        <a:solidFill>
                          <a:schemeClr val="bg1"/>
                        </a:solidFill>
                        <a:latin typeface="Times New Roman" panose="02020603050405020304" pitchFamily="18" charset="0"/>
                        <a:cs typeface="Times New Roman" panose="02020603050405020304" pitchFamily="18" charset="0"/>
                      </a:rPr>
                      <m:t>l</m:t>
                    </m:r>
                    <m:r>
                      <m:rPr>
                        <m:nor/>
                      </m:rPr>
                      <a:rPr lang="vi-VN" sz="3000" i="0" dirty="0">
                        <a:solidFill>
                          <a:schemeClr val="bg1"/>
                        </a:solidFill>
                        <a:latin typeface="Times New Roman" panose="02020603050405020304" pitchFamily="18" charset="0"/>
                        <a:cs typeface="Times New Roman" panose="02020603050405020304" pitchFamily="18" charset="0"/>
                      </a:rPr>
                      <m:t>à </m:t>
                    </m:r>
                    <m:r>
                      <m:rPr>
                        <m:nor/>
                      </m:rPr>
                      <a:rPr lang="vi-VN" sz="3000" i="0" dirty="0">
                        <a:solidFill>
                          <a:schemeClr val="bg1"/>
                        </a:solidFill>
                        <a:latin typeface="Times New Roman" panose="02020603050405020304" pitchFamily="18" charset="0"/>
                        <a:cs typeface="Times New Roman" panose="02020603050405020304" pitchFamily="18" charset="0"/>
                      </a:rPr>
                      <m:t>t</m:t>
                    </m:r>
                    <m:r>
                      <m:rPr>
                        <m:nor/>
                      </m:rPr>
                      <a:rPr lang="vi-VN" sz="3000" i="0" dirty="0">
                        <a:solidFill>
                          <a:schemeClr val="bg1"/>
                        </a:solidFill>
                        <a:latin typeface="Times New Roman" panose="02020603050405020304" pitchFamily="18" charset="0"/>
                        <a:cs typeface="Times New Roman" panose="02020603050405020304" pitchFamily="18" charset="0"/>
                      </a:rPr>
                      <m:t>ầ</m:t>
                    </m:r>
                    <m:r>
                      <m:rPr>
                        <m:nor/>
                      </m:rPr>
                      <a:rPr lang="vi-VN" sz="3000" i="0" dirty="0">
                        <a:solidFill>
                          <a:schemeClr val="bg1"/>
                        </a:solidFill>
                        <a:latin typeface="Times New Roman" panose="02020603050405020304" pitchFamily="18" charset="0"/>
                        <a:cs typeface="Times New Roman" panose="02020603050405020304" pitchFamily="18" charset="0"/>
                      </a:rPr>
                      <m:t>n</m:t>
                    </m:r>
                    <m:r>
                      <m:rPr>
                        <m:nor/>
                      </m:rPr>
                      <a:rPr lang="vi-VN" sz="3000" i="0" dirty="0">
                        <a:solidFill>
                          <a:schemeClr val="bg1"/>
                        </a:solidFill>
                        <a:latin typeface="Times New Roman" panose="02020603050405020304" pitchFamily="18" charset="0"/>
                        <a:cs typeface="Times New Roman" panose="02020603050405020304" pitchFamily="18" charset="0"/>
                      </a:rPr>
                      <m:t> </m:t>
                    </m:r>
                    <m:r>
                      <m:rPr>
                        <m:nor/>
                      </m:rPr>
                      <a:rPr lang="vi-VN" sz="3000" i="0" dirty="0">
                        <a:solidFill>
                          <a:schemeClr val="bg1"/>
                        </a:solidFill>
                        <a:latin typeface="Times New Roman" panose="02020603050405020304" pitchFamily="18" charset="0"/>
                        <a:cs typeface="Times New Roman" panose="02020603050405020304" pitchFamily="18" charset="0"/>
                      </a:rPr>
                      <m:t>s</m:t>
                    </m:r>
                    <m:r>
                      <m:rPr>
                        <m:nor/>
                      </m:rPr>
                      <a:rPr lang="vi-VN" sz="3000" i="0" dirty="0">
                        <a:solidFill>
                          <a:schemeClr val="bg1"/>
                        </a:solidFill>
                        <a:latin typeface="Times New Roman" panose="02020603050405020304" pitchFamily="18" charset="0"/>
                        <a:cs typeface="Times New Roman" panose="02020603050405020304" pitchFamily="18" charset="0"/>
                      </a:rPr>
                      <m:t>ố </m:t>
                    </m:r>
                    <m:r>
                      <m:rPr>
                        <m:nor/>
                      </m:rPr>
                      <a:rPr lang="vi-VN" sz="3000" i="0" dirty="0">
                        <a:solidFill>
                          <a:schemeClr val="bg1"/>
                        </a:solidFill>
                        <a:latin typeface="Times New Roman" panose="02020603050405020304" pitchFamily="18" charset="0"/>
                        <a:cs typeface="Times New Roman" panose="02020603050405020304" pitchFamily="18" charset="0"/>
                      </a:rPr>
                      <m:t>t</m:t>
                    </m:r>
                    <m:r>
                      <m:rPr>
                        <m:nor/>
                      </m:rPr>
                      <a:rPr lang="vi-VN" sz="3000" i="0" dirty="0">
                        <a:solidFill>
                          <a:schemeClr val="bg1"/>
                        </a:solidFill>
                        <a:latin typeface="Times New Roman" panose="02020603050405020304" pitchFamily="18" charset="0"/>
                        <a:cs typeface="Times New Roman" panose="02020603050405020304" pitchFamily="18" charset="0"/>
                      </a:rPr>
                      <m:t>ươ</m:t>
                    </m:r>
                    <m:r>
                      <m:rPr>
                        <m:nor/>
                      </m:rPr>
                      <a:rPr lang="vi-VN" sz="3000" i="0" dirty="0">
                        <a:solidFill>
                          <a:schemeClr val="bg1"/>
                        </a:solidFill>
                        <a:latin typeface="Times New Roman" panose="02020603050405020304" pitchFamily="18" charset="0"/>
                        <a:cs typeface="Times New Roman" panose="02020603050405020304" pitchFamily="18" charset="0"/>
                      </a:rPr>
                      <m:t>ng</m:t>
                    </m:r>
                    <m:r>
                      <m:rPr>
                        <m:nor/>
                      </m:rPr>
                      <a:rPr lang="vi-VN" sz="3000" i="0" dirty="0">
                        <a:solidFill>
                          <a:schemeClr val="bg1"/>
                        </a:solidFill>
                        <a:latin typeface="Times New Roman" panose="02020603050405020304" pitchFamily="18" charset="0"/>
                        <a:cs typeface="Times New Roman" panose="02020603050405020304" pitchFamily="18" charset="0"/>
                      </a:rPr>
                      <m:t> đố</m:t>
                    </m:r>
                    <m:r>
                      <m:rPr>
                        <m:nor/>
                      </m:rPr>
                      <a:rPr lang="vi-VN" sz="3000" i="0" dirty="0">
                        <a:solidFill>
                          <a:schemeClr val="bg1"/>
                        </a:solidFill>
                        <a:latin typeface="Times New Roman" panose="02020603050405020304" pitchFamily="18" charset="0"/>
                        <a:cs typeface="Times New Roman" panose="02020603050405020304" pitchFamily="18" charset="0"/>
                      </a:rPr>
                      <m:t>i</m:t>
                    </m:r>
                    <m:r>
                      <m:rPr>
                        <m:nor/>
                      </m:rPr>
                      <a:rPr lang="vi-VN" sz="3000" i="0" dirty="0">
                        <a:solidFill>
                          <a:schemeClr val="bg1"/>
                        </a:solidFill>
                        <a:latin typeface="Times New Roman" panose="02020603050405020304" pitchFamily="18" charset="0"/>
                        <a:cs typeface="Times New Roman" panose="02020603050405020304" pitchFamily="18" charset="0"/>
                      </a:rPr>
                      <m:t> </m:t>
                    </m:r>
                    <m:r>
                      <m:rPr>
                        <m:nor/>
                      </m:rPr>
                      <a:rPr lang="vi-VN" sz="3000" i="0" dirty="0">
                        <a:solidFill>
                          <a:schemeClr val="bg1"/>
                        </a:solidFill>
                        <a:latin typeface="Times New Roman" panose="02020603050405020304" pitchFamily="18" charset="0"/>
                        <a:cs typeface="Times New Roman" panose="02020603050405020304" pitchFamily="18" charset="0"/>
                      </a:rPr>
                      <m:t>gh</m:t>
                    </m:r>
                    <m:r>
                      <m:rPr>
                        <m:nor/>
                      </m:rPr>
                      <a:rPr lang="vi-VN" sz="3000" i="0" dirty="0">
                        <a:solidFill>
                          <a:schemeClr val="bg1"/>
                        </a:solidFill>
                        <a:latin typeface="Times New Roman" panose="02020603050405020304" pitchFamily="18" charset="0"/>
                        <a:cs typeface="Times New Roman" panose="02020603050405020304" pitchFamily="18" charset="0"/>
                      </a:rPr>
                      <m:t>é</m:t>
                    </m:r>
                    <m:r>
                      <m:rPr>
                        <m:nor/>
                      </m:rPr>
                      <a:rPr lang="vi-VN" sz="3000" i="0" dirty="0">
                        <a:solidFill>
                          <a:schemeClr val="bg1"/>
                        </a:solidFill>
                        <a:latin typeface="Times New Roman" panose="02020603050405020304" pitchFamily="18" charset="0"/>
                        <a:cs typeface="Times New Roman" panose="02020603050405020304" pitchFamily="18" charset="0"/>
                      </a:rPr>
                      <m:t>p</m:t>
                    </m:r>
                    <m:r>
                      <m:rPr>
                        <m:nor/>
                      </m:rPr>
                      <a:rPr lang="vi-VN" sz="3000" i="0" dirty="0">
                        <a:solidFill>
                          <a:schemeClr val="bg1"/>
                        </a:solidFill>
                        <a:latin typeface="Times New Roman" panose="02020603050405020304" pitchFamily="18" charset="0"/>
                        <a:cs typeface="Times New Roman" panose="02020603050405020304" pitchFamily="18" charset="0"/>
                      </a:rPr>
                      <m:t> </m:t>
                    </m:r>
                    <m:r>
                      <m:rPr>
                        <m:nor/>
                      </m:rPr>
                      <a:rPr lang="vi-VN" sz="3000" i="0" dirty="0">
                        <a:solidFill>
                          <a:schemeClr val="bg1"/>
                        </a:solidFill>
                        <a:latin typeface="Times New Roman" panose="02020603050405020304" pitchFamily="18" charset="0"/>
                        <a:cs typeface="Times New Roman" panose="02020603050405020304" pitchFamily="18" charset="0"/>
                      </a:rPr>
                      <m:t>nh</m:t>
                    </m:r>
                    <m:r>
                      <m:rPr>
                        <m:nor/>
                      </m:rPr>
                      <a:rPr lang="vi-VN" sz="3000" i="0" dirty="0">
                        <a:solidFill>
                          <a:schemeClr val="bg1"/>
                        </a:solidFill>
                        <a:latin typeface="Times New Roman" panose="02020603050405020304" pitchFamily="18" charset="0"/>
                        <a:cs typeface="Times New Roman" panose="02020603050405020304" pitchFamily="18" charset="0"/>
                      </a:rPr>
                      <m:t>ó</m:t>
                    </m:r>
                    <m:r>
                      <m:rPr>
                        <m:nor/>
                      </m:rPr>
                      <a:rPr lang="vi-VN" sz="3000" i="0" dirty="0">
                        <a:solidFill>
                          <a:schemeClr val="bg1"/>
                        </a:solidFill>
                        <a:latin typeface="Times New Roman" panose="02020603050405020304" pitchFamily="18" charset="0"/>
                        <a:cs typeface="Times New Roman" panose="02020603050405020304" pitchFamily="18" charset="0"/>
                      </a:rPr>
                      <m:t>m</m:t>
                    </m:r>
                    <m:r>
                      <m:rPr>
                        <m:nor/>
                      </m:rPr>
                      <a:rPr lang="vi-VN" sz="3000" i="0" dirty="0">
                        <a:solidFill>
                          <a:schemeClr val="bg1"/>
                        </a:solidFill>
                        <a:latin typeface="Times New Roman" panose="02020603050405020304" pitchFamily="18" charset="0"/>
                        <a:cs typeface="Times New Roman" panose="02020603050405020304" pitchFamily="18" charset="0"/>
                      </a:rPr>
                      <m:t> (</m:t>
                    </m:r>
                    <m:r>
                      <m:rPr>
                        <m:nor/>
                      </m:rPr>
                      <a:rPr lang="vi-VN" sz="3000" i="0" dirty="0">
                        <a:solidFill>
                          <a:schemeClr val="bg1"/>
                        </a:solidFill>
                        <a:latin typeface="Times New Roman" panose="02020603050405020304" pitchFamily="18" charset="0"/>
                        <a:cs typeface="Times New Roman" panose="02020603050405020304" pitchFamily="18" charset="0"/>
                      </a:rPr>
                      <m:t>g</m:t>
                    </m:r>
                    <m:r>
                      <m:rPr>
                        <m:nor/>
                      </m:rPr>
                      <a:rPr lang="vi-VN" sz="3000" i="0" dirty="0">
                        <a:solidFill>
                          <a:schemeClr val="bg1"/>
                        </a:solidFill>
                        <a:latin typeface="Times New Roman" panose="02020603050405020304" pitchFamily="18" charset="0"/>
                        <a:cs typeface="Times New Roman" panose="02020603050405020304" pitchFamily="18" charset="0"/>
                      </a:rPr>
                      <m:t>ọ</m:t>
                    </m:r>
                    <m:r>
                      <m:rPr>
                        <m:nor/>
                      </m:rPr>
                      <a:rPr lang="vi-VN" sz="3000" i="0" dirty="0">
                        <a:solidFill>
                          <a:schemeClr val="bg1"/>
                        </a:solidFill>
                        <a:latin typeface="Times New Roman" panose="02020603050405020304" pitchFamily="18" charset="0"/>
                        <a:cs typeface="Times New Roman" panose="02020603050405020304" pitchFamily="18" charset="0"/>
                      </a:rPr>
                      <m:t>i</m:t>
                    </m:r>
                    <m:r>
                      <m:rPr>
                        <m:nor/>
                      </m:rPr>
                      <a:rPr lang="vi-VN" sz="3000" i="0" dirty="0">
                        <a:solidFill>
                          <a:schemeClr val="bg1"/>
                        </a:solidFill>
                        <a:latin typeface="Times New Roman" panose="02020603050405020304" pitchFamily="18" charset="0"/>
                        <a:cs typeface="Times New Roman" panose="02020603050405020304" pitchFamily="18" charset="0"/>
                      </a:rPr>
                      <m:t> </m:t>
                    </m:r>
                    <m:r>
                      <m:rPr>
                        <m:nor/>
                      </m:rPr>
                      <a:rPr lang="vi-VN" sz="3000" i="0" dirty="0">
                        <a:solidFill>
                          <a:schemeClr val="bg1"/>
                        </a:solidFill>
                        <a:latin typeface="Times New Roman" panose="02020603050405020304" pitchFamily="18" charset="0"/>
                        <a:cs typeface="Times New Roman" panose="02020603050405020304" pitchFamily="18" charset="0"/>
                      </a:rPr>
                      <m:t>t</m:t>
                    </m:r>
                    <m:r>
                      <m:rPr>
                        <m:nor/>
                      </m:rPr>
                      <a:rPr lang="vi-VN" sz="3000" i="0" dirty="0">
                        <a:solidFill>
                          <a:schemeClr val="bg1"/>
                        </a:solidFill>
                        <a:latin typeface="Times New Roman" panose="02020603050405020304" pitchFamily="18" charset="0"/>
                        <a:cs typeface="Times New Roman" panose="02020603050405020304" pitchFamily="18" charset="0"/>
                      </a:rPr>
                      <m:t>ắ</m:t>
                    </m:r>
                    <m:r>
                      <m:rPr>
                        <m:nor/>
                      </m:rPr>
                      <a:rPr lang="vi-VN" sz="3000" i="0" dirty="0">
                        <a:solidFill>
                          <a:schemeClr val="bg1"/>
                        </a:solidFill>
                        <a:latin typeface="Times New Roman" panose="02020603050405020304" pitchFamily="18" charset="0"/>
                        <a:cs typeface="Times New Roman" panose="02020603050405020304" pitchFamily="18" charset="0"/>
                      </a:rPr>
                      <m:t>t</m:t>
                    </m:r>
                    <m:r>
                      <m:rPr>
                        <m:nor/>
                      </m:rPr>
                      <a:rPr lang="vi-VN" sz="3000" i="0" dirty="0">
                        <a:solidFill>
                          <a:schemeClr val="bg1"/>
                        </a:solidFill>
                        <a:latin typeface="Times New Roman" panose="02020603050405020304" pitchFamily="18" charset="0"/>
                        <a:cs typeface="Times New Roman" panose="02020603050405020304" pitchFamily="18" charset="0"/>
                      </a:rPr>
                      <m:t> </m:t>
                    </m:r>
                    <m:r>
                      <m:rPr>
                        <m:nor/>
                      </m:rPr>
                      <a:rPr lang="vi-VN" sz="3000" i="0" dirty="0">
                        <a:solidFill>
                          <a:schemeClr val="bg1"/>
                        </a:solidFill>
                        <a:latin typeface="Times New Roman" panose="02020603050405020304" pitchFamily="18" charset="0"/>
                        <a:cs typeface="Times New Roman" panose="02020603050405020304" pitchFamily="18" charset="0"/>
                      </a:rPr>
                      <m:t>l</m:t>
                    </m:r>
                    <m:r>
                      <m:rPr>
                        <m:nor/>
                      </m:rPr>
                      <a:rPr lang="vi-VN" sz="3000" i="0" dirty="0">
                        <a:solidFill>
                          <a:schemeClr val="bg1"/>
                        </a:solidFill>
                        <a:latin typeface="Times New Roman" panose="02020603050405020304" pitchFamily="18" charset="0"/>
                        <a:cs typeface="Times New Roman" panose="02020603050405020304" pitchFamily="18" charset="0"/>
                      </a:rPr>
                      <m:t>à </m:t>
                    </m:r>
                    <m:r>
                      <m:rPr>
                        <m:nor/>
                      </m:rPr>
                      <a:rPr lang="vi-VN" sz="3000" i="0" dirty="0">
                        <a:solidFill>
                          <a:schemeClr val="bg1"/>
                        </a:solidFill>
                        <a:latin typeface="Times New Roman" panose="02020603050405020304" pitchFamily="18" charset="0"/>
                        <a:cs typeface="Times New Roman" panose="02020603050405020304" pitchFamily="18" charset="0"/>
                      </a:rPr>
                      <m:t>t</m:t>
                    </m:r>
                    <m:r>
                      <m:rPr>
                        <m:nor/>
                      </m:rPr>
                      <a:rPr lang="vi-VN" sz="3000" i="0" dirty="0">
                        <a:solidFill>
                          <a:schemeClr val="bg1"/>
                        </a:solidFill>
                        <a:latin typeface="Times New Roman" panose="02020603050405020304" pitchFamily="18" charset="0"/>
                        <a:cs typeface="Times New Roman" panose="02020603050405020304" pitchFamily="18" charset="0"/>
                      </a:rPr>
                      <m:t>ầ</m:t>
                    </m:r>
                    <m:r>
                      <m:rPr>
                        <m:nor/>
                      </m:rPr>
                      <a:rPr lang="vi-VN" sz="3000" i="0" dirty="0">
                        <a:solidFill>
                          <a:schemeClr val="bg1"/>
                        </a:solidFill>
                        <a:latin typeface="Times New Roman" panose="02020603050405020304" pitchFamily="18" charset="0"/>
                        <a:cs typeface="Times New Roman" panose="02020603050405020304" pitchFamily="18" charset="0"/>
                      </a:rPr>
                      <m:t>n</m:t>
                    </m:r>
                    <m:r>
                      <m:rPr>
                        <m:nor/>
                      </m:rPr>
                      <a:rPr lang="vi-VN" sz="3000" i="0" dirty="0">
                        <a:solidFill>
                          <a:schemeClr val="bg1"/>
                        </a:solidFill>
                        <a:latin typeface="Times New Roman" panose="02020603050405020304" pitchFamily="18" charset="0"/>
                        <a:cs typeface="Times New Roman" panose="02020603050405020304" pitchFamily="18" charset="0"/>
                      </a:rPr>
                      <m:t> </m:t>
                    </m:r>
                    <m:r>
                      <m:rPr>
                        <m:nor/>
                      </m:rPr>
                      <a:rPr lang="vi-VN" sz="3000" i="0" dirty="0">
                        <a:solidFill>
                          <a:schemeClr val="bg1"/>
                        </a:solidFill>
                        <a:latin typeface="Times New Roman" panose="02020603050405020304" pitchFamily="18" charset="0"/>
                        <a:cs typeface="Times New Roman" panose="02020603050405020304" pitchFamily="18" charset="0"/>
                      </a:rPr>
                      <m:t>s</m:t>
                    </m:r>
                    <m:r>
                      <m:rPr>
                        <m:nor/>
                      </m:rPr>
                      <a:rPr lang="vi-VN" sz="3000" i="0" dirty="0">
                        <a:solidFill>
                          <a:schemeClr val="bg1"/>
                        </a:solidFill>
                        <a:latin typeface="Times New Roman" panose="02020603050405020304" pitchFamily="18" charset="0"/>
                        <a:cs typeface="Times New Roman" panose="02020603050405020304" pitchFamily="18" charset="0"/>
                      </a:rPr>
                      <m:t>ố </m:t>
                    </m:r>
                    <m:r>
                      <m:rPr>
                        <m:nor/>
                      </m:rPr>
                      <a:rPr lang="vi-VN" sz="3000" i="0" dirty="0">
                        <a:solidFill>
                          <a:schemeClr val="bg1"/>
                        </a:solidFill>
                        <a:latin typeface="Times New Roman" panose="02020603050405020304" pitchFamily="18" charset="0"/>
                        <a:cs typeface="Times New Roman" panose="02020603050405020304" pitchFamily="18" charset="0"/>
                      </a:rPr>
                      <m:t>t</m:t>
                    </m:r>
                    <m:r>
                      <m:rPr>
                        <m:nor/>
                      </m:rPr>
                      <a:rPr lang="vi-VN" sz="3000" i="0" dirty="0">
                        <a:solidFill>
                          <a:schemeClr val="bg1"/>
                        </a:solidFill>
                        <a:latin typeface="Times New Roman" panose="02020603050405020304" pitchFamily="18" charset="0"/>
                        <a:cs typeface="Times New Roman" panose="02020603050405020304" pitchFamily="18" charset="0"/>
                      </a:rPr>
                      <m:t>ươ</m:t>
                    </m:r>
                    <m:r>
                      <m:rPr>
                        <m:nor/>
                      </m:rPr>
                      <a:rPr lang="vi-VN" sz="3000" i="0" dirty="0">
                        <a:solidFill>
                          <a:schemeClr val="bg1"/>
                        </a:solidFill>
                        <a:latin typeface="Times New Roman" panose="02020603050405020304" pitchFamily="18" charset="0"/>
                        <a:cs typeface="Times New Roman" panose="02020603050405020304" pitchFamily="18" charset="0"/>
                      </a:rPr>
                      <m:t>ng</m:t>
                    </m:r>
                    <m:r>
                      <m:rPr>
                        <m:nor/>
                      </m:rPr>
                      <a:rPr lang="vi-VN" sz="3000" i="0" dirty="0">
                        <a:solidFill>
                          <a:schemeClr val="bg1"/>
                        </a:solidFill>
                        <a:latin typeface="Times New Roman" panose="02020603050405020304" pitchFamily="18" charset="0"/>
                        <a:cs typeface="Times New Roman" panose="02020603050405020304" pitchFamily="18" charset="0"/>
                      </a:rPr>
                      <m:t> đố</m:t>
                    </m:r>
                    <m:r>
                      <m:rPr>
                        <m:nor/>
                      </m:rPr>
                      <a:rPr lang="vi-VN" sz="3000" i="0" dirty="0">
                        <a:solidFill>
                          <a:schemeClr val="bg1"/>
                        </a:solidFill>
                        <a:latin typeface="Times New Roman" panose="02020603050405020304" pitchFamily="18" charset="0"/>
                        <a:cs typeface="Times New Roman" panose="02020603050405020304" pitchFamily="18" charset="0"/>
                      </a:rPr>
                      <m:t>i</m:t>
                    </m:r>
                    <m:r>
                      <m:rPr>
                        <m:nor/>
                      </m:rPr>
                      <a:rPr lang="vi-VN" sz="3000" i="0" dirty="0">
                        <a:solidFill>
                          <a:schemeClr val="bg1"/>
                        </a:solidFill>
                        <a:latin typeface="Times New Roman" panose="02020603050405020304" pitchFamily="18" charset="0"/>
                        <a:cs typeface="Times New Roman" panose="02020603050405020304" pitchFamily="18" charset="0"/>
                      </a:rPr>
                      <m:t>) </m:t>
                    </m:r>
                    <m:r>
                      <m:rPr>
                        <m:nor/>
                      </m:rPr>
                      <a:rPr lang="vi-VN" sz="3000" i="0" dirty="0">
                        <a:solidFill>
                          <a:schemeClr val="bg1"/>
                        </a:solidFill>
                        <a:latin typeface="Times New Roman" panose="02020603050405020304" pitchFamily="18" charset="0"/>
                        <a:cs typeface="Times New Roman" panose="02020603050405020304" pitchFamily="18" charset="0"/>
                      </a:rPr>
                      <m:t>c</m:t>
                    </m:r>
                    <m:r>
                      <m:rPr>
                        <m:nor/>
                      </m:rPr>
                      <a:rPr lang="vi-VN" sz="3000" i="0" dirty="0">
                        <a:solidFill>
                          <a:schemeClr val="bg1"/>
                        </a:solidFill>
                        <a:latin typeface="Times New Roman" panose="02020603050405020304" pitchFamily="18" charset="0"/>
                        <a:cs typeface="Times New Roman" panose="02020603050405020304" pitchFamily="18" charset="0"/>
                      </a:rPr>
                      <m:t>ủ</m:t>
                    </m:r>
                    <m:r>
                      <m:rPr>
                        <m:nor/>
                      </m:rPr>
                      <a:rPr lang="vi-VN" sz="3000" i="0" dirty="0">
                        <a:solidFill>
                          <a:schemeClr val="bg1"/>
                        </a:solidFill>
                        <a:latin typeface="Times New Roman" panose="02020603050405020304" pitchFamily="18" charset="0"/>
                        <a:cs typeface="Times New Roman" panose="02020603050405020304" pitchFamily="18" charset="0"/>
                      </a:rPr>
                      <m:t>a</m:t>
                    </m:r>
                    <m:r>
                      <m:rPr>
                        <m:nor/>
                      </m:rPr>
                      <a:rPr lang="vi-VN" sz="3000" i="0" dirty="0">
                        <a:solidFill>
                          <a:schemeClr val="bg1"/>
                        </a:solidFill>
                        <a:latin typeface="Times New Roman" panose="02020603050405020304" pitchFamily="18" charset="0"/>
                        <a:cs typeface="Times New Roman" panose="02020603050405020304" pitchFamily="18" charset="0"/>
                      </a:rPr>
                      <m:t> </m:t>
                    </m:r>
                    <m:r>
                      <m:rPr>
                        <m:nor/>
                      </m:rPr>
                      <a:rPr lang="vi-VN" sz="3000" i="0" dirty="0">
                        <a:solidFill>
                          <a:schemeClr val="bg1"/>
                        </a:solidFill>
                        <a:latin typeface="Times New Roman" panose="02020603050405020304" pitchFamily="18" charset="0"/>
                        <a:cs typeface="Times New Roman" panose="02020603050405020304" pitchFamily="18" charset="0"/>
                      </a:rPr>
                      <m:t>nh</m:t>
                    </m:r>
                    <m:r>
                      <m:rPr>
                        <m:nor/>
                      </m:rPr>
                      <a:rPr lang="vi-VN" sz="3000" i="0" dirty="0">
                        <a:solidFill>
                          <a:schemeClr val="bg1"/>
                        </a:solidFill>
                        <a:latin typeface="Times New Roman" panose="02020603050405020304" pitchFamily="18" charset="0"/>
                        <a:cs typeface="Times New Roman" panose="02020603050405020304" pitchFamily="18" charset="0"/>
                      </a:rPr>
                      <m:t>ó</m:t>
                    </m:r>
                    <m:r>
                      <m:rPr>
                        <m:nor/>
                      </m:rPr>
                      <a:rPr lang="vi-VN" sz="3000" i="0" dirty="0">
                        <a:solidFill>
                          <a:schemeClr val="bg1"/>
                        </a:solidFill>
                        <a:latin typeface="Times New Roman" panose="02020603050405020304" pitchFamily="18" charset="0"/>
                        <a:cs typeface="Times New Roman" panose="02020603050405020304" pitchFamily="18" charset="0"/>
                      </a:rPr>
                      <m:t>m</m:t>
                    </m:r>
                    <m:r>
                      <m:rPr>
                        <m:nor/>
                      </m:rPr>
                      <a:rPr lang="vi-VN" sz="3000" i="0" dirty="0">
                        <a:solidFill>
                          <a:schemeClr val="bg1"/>
                        </a:solidFill>
                        <a:latin typeface="Times New Roman" panose="02020603050405020304" pitchFamily="18" charset="0"/>
                        <a:cs typeface="Times New Roman" panose="02020603050405020304" pitchFamily="18" charset="0"/>
                      </a:rPr>
                      <m:t> 1. </m:t>
                    </m:r>
                  </m:oMath>
                </a14:m>
                <a:endParaRPr lang="en-US" sz="3000" dirty="0">
                  <a:solidFill>
                    <a:schemeClr val="bg1"/>
                  </a:solidFill>
                  <a:latin typeface="Times New Roman" panose="02020603050405020304" pitchFamily="18"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n-US" sz="3000" i="0" dirty="0" smtClean="0">
                          <a:solidFill>
                            <a:schemeClr val="bg1"/>
                          </a:solidFill>
                          <a:latin typeface="Times New Roman" panose="02020603050405020304" pitchFamily="18" charset="0"/>
                          <a:cs typeface="Times New Roman" panose="02020603050405020304" pitchFamily="18" charset="0"/>
                        </a:rPr>
                        <m:t>      </m:t>
                      </m:r>
                      <m:r>
                        <m:rPr>
                          <m:nor/>
                        </m:rPr>
                        <a:rPr lang="vi-VN" sz="3000" i="0" dirty="0">
                          <a:solidFill>
                            <a:schemeClr val="bg1"/>
                          </a:solidFill>
                          <a:latin typeface="Times New Roman" panose="02020603050405020304" pitchFamily="18" charset="0"/>
                          <a:cs typeface="Times New Roman" panose="02020603050405020304" pitchFamily="18" charset="0"/>
                        </a:rPr>
                        <m:t>K</m:t>
                      </m:r>
                      <m:r>
                        <m:rPr>
                          <m:nor/>
                        </m:rPr>
                        <a:rPr lang="vi-VN" sz="3000" i="0" dirty="0">
                          <a:solidFill>
                            <a:schemeClr val="bg1"/>
                          </a:solidFill>
                          <a:latin typeface="Times New Roman" panose="02020603050405020304" pitchFamily="18" charset="0"/>
                          <a:cs typeface="Times New Roman" panose="02020603050405020304" pitchFamily="18" charset="0"/>
                        </a:rPr>
                        <m:t>í </m:t>
                      </m:r>
                      <m:r>
                        <m:rPr>
                          <m:nor/>
                        </m:rPr>
                        <a:rPr lang="vi-VN" sz="3000" i="0" dirty="0">
                          <a:solidFill>
                            <a:schemeClr val="bg1"/>
                          </a:solidFill>
                          <a:latin typeface="Times New Roman" panose="02020603050405020304" pitchFamily="18" charset="0"/>
                          <a:cs typeface="Times New Roman" panose="02020603050405020304" pitchFamily="18" charset="0"/>
                        </a:rPr>
                        <m:t>hi</m:t>
                      </m:r>
                      <m:r>
                        <m:rPr>
                          <m:nor/>
                        </m:rPr>
                        <a:rPr lang="vi-VN" sz="3000" i="0" dirty="0">
                          <a:solidFill>
                            <a:schemeClr val="bg1"/>
                          </a:solidFill>
                          <a:latin typeface="Times New Roman" panose="02020603050405020304" pitchFamily="18" charset="0"/>
                          <a:cs typeface="Times New Roman" panose="02020603050405020304" pitchFamily="18" charset="0"/>
                        </a:rPr>
                        <m:t>ệ</m:t>
                      </m:r>
                      <m:r>
                        <m:rPr>
                          <m:nor/>
                        </m:rPr>
                        <a:rPr lang="vi-VN" sz="3000" i="0" dirty="0">
                          <a:solidFill>
                            <a:schemeClr val="bg1"/>
                          </a:solidFill>
                          <a:latin typeface="Times New Roman" panose="02020603050405020304" pitchFamily="18" charset="0"/>
                          <a:cs typeface="Times New Roman" panose="02020603050405020304" pitchFamily="18" charset="0"/>
                        </a:rPr>
                        <m:t>u</m:t>
                      </m:r>
                      <m:r>
                        <m:rPr>
                          <m:nor/>
                        </m:rPr>
                        <a:rPr lang="vi-VN" sz="3000" i="0" dirty="0">
                          <a:solidFill>
                            <a:schemeClr val="bg1"/>
                          </a:solidFill>
                          <a:latin typeface="Times New Roman" panose="02020603050405020304" pitchFamily="18" charset="0"/>
                          <a:cs typeface="Times New Roman" panose="02020603050405020304" pitchFamily="18" charset="0"/>
                        </a:rPr>
                        <m:t> </m:t>
                      </m:r>
                      <m:r>
                        <m:rPr>
                          <m:nor/>
                        </m:rPr>
                        <a:rPr lang="vi-VN" sz="3000" i="0" dirty="0" smtClean="0">
                          <a:solidFill>
                            <a:schemeClr val="bg1"/>
                          </a:solidFill>
                          <a:latin typeface="Times New Roman" panose="02020603050405020304" pitchFamily="18" charset="0"/>
                          <a:cs typeface="Times New Roman" panose="02020603050405020304" pitchFamily="18" charset="0"/>
                        </a:rPr>
                        <m:t>l</m:t>
                      </m:r>
                      <m:r>
                        <m:rPr>
                          <m:nor/>
                        </m:rPr>
                        <a:rPr lang="vi-VN" sz="3000" i="0" dirty="0" smtClean="0">
                          <a:solidFill>
                            <a:schemeClr val="bg1"/>
                          </a:solidFill>
                          <a:latin typeface="Times New Roman" panose="02020603050405020304" pitchFamily="18" charset="0"/>
                          <a:cs typeface="Times New Roman" panose="02020603050405020304" pitchFamily="18" charset="0"/>
                        </a:rPr>
                        <m:t>à</m:t>
                      </m:r>
                      <m:r>
                        <m:rPr>
                          <m:nor/>
                        </m:rPr>
                        <a:rPr lang="en-US" sz="3000" b="0" i="0" dirty="0" smtClean="0">
                          <a:solidFill>
                            <a:schemeClr val="bg1"/>
                          </a:solidFill>
                          <a:latin typeface="Times New Roman" panose="02020603050405020304" pitchFamily="18" charset="0"/>
                          <a:cs typeface="Times New Roman" panose="02020603050405020304" pitchFamily="18" charset="0"/>
                        </a:rPr>
                        <m:t> </m:t>
                      </m:r>
                      <m:r>
                        <m:rPr>
                          <m:nor/>
                        </m:rPr>
                        <a:rPr lang="vi-VN" sz="3000" i="0" dirty="0" smtClean="0">
                          <a:solidFill>
                            <a:schemeClr val="bg1"/>
                          </a:solidFill>
                          <a:latin typeface="Times New Roman" panose="02020603050405020304" pitchFamily="18" charset="0"/>
                          <a:cs typeface="Times New Roman" panose="02020603050405020304" pitchFamily="18" charset="0"/>
                        </a:rPr>
                        <m:t> </m:t>
                      </m:r>
                      <m:sSub>
                        <m:sSubPr>
                          <m:ctrlPr>
                            <a:rPr lang="en-US" sz="3000" i="1" kern="1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vi-VN" sz="3000" i="1" kern="1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f</m:t>
                          </m:r>
                        </m:e>
                        <m:sub>
                          <m:r>
                            <m:rPr>
                              <m:nor/>
                            </m:rPr>
                            <a:rPr lang="vi-VN" sz="3000" i="0" kern="1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1</m:t>
                          </m:r>
                        </m:sub>
                      </m:sSub>
                      <m:r>
                        <m:rPr>
                          <m:nor/>
                        </m:rPr>
                        <a:rPr lang="en-US" sz="3000" b="0" i="0" kern="1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vi-VN" sz="3000" i="0" kern="1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 					12,5%</m:t>
                      </m:r>
                      <m:r>
                        <m:rPr>
                          <m:nor/>
                        </m:rPr>
                        <a:rPr lang="vi-VN" sz="3000" b="0" i="0" kern="1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en-US" sz="3000" kern="100" dirty="0">
                  <a:solidFill>
                    <a:schemeClr val="bg1"/>
                  </a:solidFill>
                  <a:latin typeface="Times New Roman" panose="02020603050405020304" pitchFamily="18" charset="0"/>
                  <a:ea typeface="Aptos" panose="020B0004020202020204" pitchFamily="34" charset="0"/>
                  <a:cs typeface="Times New Roman" panose="02020603050405020304" pitchFamily="18" charset="0"/>
                </a:endParaRPr>
              </a:p>
            </p:txBody>
          </p:sp>
        </mc:Choice>
        <mc:Fallback xmlns="">
          <p:sp>
            <p:nvSpPr>
              <p:cNvPr id="4" name="Text Box 4">
                <a:extLst>
                  <a:ext uri="{FF2B5EF4-FFF2-40B4-BE49-F238E27FC236}">
                    <a16:creationId xmlns:a16="http://schemas.microsoft.com/office/drawing/2014/main" id="{050914A7-3B74-FBAC-B43F-CB4C7A93AE9C}"/>
                  </a:ext>
                </a:extLst>
              </p:cNvPr>
              <p:cNvSpPr txBox="1">
                <a:spLocks noRot="1" noChangeAspect="1" noMove="1" noResize="1" noEditPoints="1" noAdjustHandles="1" noChangeArrowheads="1" noChangeShapeType="1" noTextEdit="1"/>
              </p:cNvSpPr>
              <p:nvPr/>
            </p:nvSpPr>
            <p:spPr bwMode="auto">
              <a:xfrm>
                <a:off x="152400" y="2997724"/>
                <a:ext cx="11201400" cy="1917961"/>
              </a:xfrm>
              <a:prstGeom prst="rect">
                <a:avLst/>
              </a:prstGeom>
              <a:blipFill>
                <a:blip r:embed="rId5"/>
                <a:stretch>
                  <a:fillRect l="-1251" t="-3503"/>
                </a:stretch>
              </a:blipFill>
              <a:ln w="9525">
                <a:noFill/>
                <a:miter lim="800000"/>
                <a:headEnd/>
                <a:tailEnd/>
              </a:ln>
              <a:effectLst/>
            </p:spPr>
            <p:txBody>
              <a:bodyPr/>
              <a:lstStyle/>
              <a:p>
                <a:r>
                  <a:rPr lang="vi-VN">
                    <a:noFill/>
                  </a:rPr>
                  <a:t> </a:t>
                </a:r>
              </a:p>
            </p:txBody>
          </p:sp>
        </mc:Fallback>
      </mc:AlternateContent>
      <p:sp>
        <p:nvSpPr>
          <p:cNvPr id="5"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9D6DFF2D-55BD-E99A-BCD6-A40EAD54BB6C}"/>
              </a:ext>
            </a:extLst>
          </p:cNvPr>
          <p:cNvSpPr txBox="1">
            <a:spLocks/>
          </p:cNvSpPr>
          <p:nvPr/>
        </p:nvSpPr>
        <p:spPr>
          <a:xfrm>
            <a:off x="29547" y="109057"/>
            <a:ext cx="11933853" cy="7291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1200"/>
              </a:spcBef>
              <a:spcAft>
                <a:spcPts val="1800"/>
              </a:spcAft>
            </a:pPr>
            <a:r>
              <a:rPr lang="vi-VN" sz="3200" b="1" dirty="0" smtClean="0">
                <a:solidFill>
                  <a:schemeClr val="bg1"/>
                </a:solidFill>
                <a:latin typeface="Times New Roman" panose="02020603050405020304" pitchFamily="18" charset="0"/>
                <a:cs typeface="Times New Roman" panose="02020603050405020304" pitchFamily="18" charset="0"/>
              </a:rPr>
              <a:t>a) </a:t>
            </a:r>
            <a:r>
              <a:rPr lang="vi-VN" sz="3200" b="1" u="sng" dirty="0" smtClean="0">
                <a:solidFill>
                  <a:schemeClr val="bg1"/>
                </a:solidFill>
                <a:latin typeface="Times New Roman" panose="02020603050405020304" pitchFamily="18" charset="0"/>
                <a:cs typeface="Times New Roman" panose="02020603050405020304" pitchFamily="18" charset="0"/>
              </a:rPr>
              <a:t>Tần số ghép nhóm</a:t>
            </a:r>
            <a:r>
              <a:rPr lang="vi-VN" sz="3200" b="1" dirty="0" smtClean="0">
                <a:solidFill>
                  <a:schemeClr val="bg1"/>
                </a:solidFill>
                <a:latin typeface="Times New Roman" panose="02020603050405020304" pitchFamily="18" charset="0"/>
                <a:cs typeface="Times New Roman" panose="02020603050405020304" pitchFamily="18" charset="0"/>
              </a:rPr>
              <a:t>.</a:t>
            </a:r>
            <a:endParaRPr lang="vi-VN" sz="3200" b="1" dirty="0">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2D46CE9-7A3E-ECC3-EA3F-D7013A6B9FC8}"/>
              </a:ext>
            </a:extLst>
          </p:cNvPr>
          <p:cNvSpPr txBox="1"/>
          <p:nvPr/>
        </p:nvSpPr>
        <p:spPr>
          <a:xfrm>
            <a:off x="4882384" y="1170054"/>
            <a:ext cx="1170214" cy="646331"/>
          </a:xfrm>
          <a:prstGeom prst="rect">
            <a:avLst/>
          </a:prstGeom>
          <a:noFill/>
        </p:spPr>
        <p:txBody>
          <a:bodyPr wrap="square">
            <a:spAutoFit/>
          </a:bodyPr>
          <a:lstStyle/>
          <a:p>
            <a:r>
              <a:rPr lang="en-US" sz="3600" dirty="0" err="1">
                <a:solidFill>
                  <a:srgbClr val="FFC000"/>
                </a:solidFill>
                <a:latin typeface="Times New Roman" panose="02020603050405020304" pitchFamily="18" charset="0"/>
                <a:cs typeface="Times New Roman" panose="02020603050405020304" pitchFamily="18" charset="0"/>
              </a:rPr>
              <a:t>Giải</a:t>
            </a:r>
            <a:endParaRPr lang="en-US" sz="3600" dirty="0">
              <a:solidFill>
                <a:srgbClr val="FFC000"/>
              </a:solidFill>
            </a:endParaRPr>
          </a:p>
        </p:txBody>
      </p:sp>
      <p:sp>
        <p:nvSpPr>
          <p:cNvPr id="9" name="TextBox 8">
            <a:extLst>
              <a:ext uri="{FF2B5EF4-FFF2-40B4-BE49-F238E27FC236}">
                <a16:creationId xmlns:a16="http://schemas.microsoft.com/office/drawing/2014/main" id="{ECD35143-4BFD-9FE1-454B-393E4D240E53}"/>
              </a:ext>
            </a:extLst>
          </p:cNvPr>
          <p:cNvSpPr txBox="1"/>
          <p:nvPr/>
        </p:nvSpPr>
        <p:spPr>
          <a:xfrm>
            <a:off x="304800" y="838200"/>
            <a:ext cx="5410200" cy="523220"/>
          </a:xfrm>
          <a:prstGeom prst="rect">
            <a:avLst/>
          </a:prstGeom>
          <a:noFill/>
        </p:spPr>
        <p:txBody>
          <a:bodyPr wrap="square">
            <a:spAutoFit/>
          </a:bodyPr>
          <a:lstStyle/>
          <a:p>
            <a:r>
              <a:rPr lang="en-US" sz="2800" b="1" dirty="0" err="1">
                <a:solidFill>
                  <a:srgbClr val="FFC000"/>
                </a:solidFill>
                <a:latin typeface="Times New Roman" panose="02020603050405020304" pitchFamily="18" charset="0"/>
                <a:cs typeface="Times New Roman" panose="02020603050405020304" pitchFamily="18" charset="0"/>
              </a:rPr>
              <a:t>Hoạt</a:t>
            </a:r>
            <a:r>
              <a:rPr lang="en-US" sz="2800" b="1" dirty="0">
                <a:solidFill>
                  <a:srgbClr val="FFC000"/>
                </a:solidFill>
                <a:latin typeface="Times New Roman" panose="02020603050405020304" pitchFamily="18" charset="0"/>
                <a:cs typeface="Times New Roman" panose="02020603050405020304" pitchFamily="18" charset="0"/>
              </a:rPr>
              <a:t> </a:t>
            </a:r>
            <a:r>
              <a:rPr lang="en-US" sz="2800" b="1" dirty="0" err="1">
                <a:solidFill>
                  <a:srgbClr val="FFC000"/>
                </a:solidFill>
                <a:latin typeface="Times New Roman" panose="02020603050405020304" pitchFamily="18" charset="0"/>
                <a:cs typeface="Times New Roman" panose="02020603050405020304" pitchFamily="18" charset="0"/>
              </a:rPr>
              <a:t>động</a:t>
            </a:r>
            <a:r>
              <a:rPr lang="en-US" sz="2800" b="1" dirty="0">
                <a:solidFill>
                  <a:srgbClr val="FFC000"/>
                </a:solidFill>
                <a:latin typeface="Times New Roman" panose="02020603050405020304" pitchFamily="18" charset="0"/>
                <a:cs typeface="Times New Roman" panose="02020603050405020304" pitchFamily="18" charset="0"/>
              </a:rPr>
              <a:t> 3 (</a:t>
            </a:r>
            <a:r>
              <a:rPr lang="en-US" sz="2800" b="1" dirty="0" err="1">
                <a:solidFill>
                  <a:srgbClr val="FFC000"/>
                </a:solidFill>
                <a:latin typeface="Times New Roman" panose="02020603050405020304" pitchFamily="18" charset="0"/>
                <a:cs typeface="Times New Roman" panose="02020603050405020304" pitchFamily="18" charset="0"/>
              </a:rPr>
              <a:t>sgk</a:t>
            </a:r>
            <a:r>
              <a:rPr lang="en-US" sz="2800" b="1" dirty="0">
                <a:solidFill>
                  <a:srgbClr val="FFC000"/>
                </a:solidFill>
                <a:latin typeface="Times New Roman" panose="02020603050405020304" pitchFamily="18" charset="0"/>
                <a:cs typeface="Times New Roman" panose="02020603050405020304" pitchFamily="18" charset="0"/>
              </a:rPr>
              <a:t>/</a:t>
            </a:r>
            <a:r>
              <a:rPr lang="en-US" sz="2800" b="1" dirty="0" err="1">
                <a:solidFill>
                  <a:srgbClr val="FFC000"/>
                </a:solidFill>
                <a:latin typeface="Times New Roman" panose="02020603050405020304" pitchFamily="18" charset="0"/>
                <a:cs typeface="Times New Roman" panose="02020603050405020304" pitchFamily="18" charset="0"/>
              </a:rPr>
              <a:t>trang</a:t>
            </a:r>
            <a:r>
              <a:rPr lang="en-US" sz="2800" b="1" dirty="0">
                <a:solidFill>
                  <a:srgbClr val="FFC000"/>
                </a:solidFill>
                <a:latin typeface="Times New Roman" panose="02020603050405020304" pitchFamily="18" charset="0"/>
                <a:cs typeface="Times New Roman" panose="02020603050405020304" pitchFamily="18" charset="0"/>
              </a:rPr>
              <a:t> 28)</a:t>
            </a:r>
            <a:endParaRPr lang="en-US" sz="2800" b="1" dirty="0">
              <a:solidFill>
                <a:srgbClr val="FFC000"/>
              </a:solidFill>
            </a:endParaRPr>
          </a:p>
        </p:txBody>
      </p:sp>
      <p:sp>
        <p:nvSpPr>
          <p:cNvPr id="6" name="TextBox 5"/>
          <p:cNvSpPr txBox="1"/>
          <p:nvPr/>
        </p:nvSpPr>
        <p:spPr>
          <a:xfrm>
            <a:off x="36474" y="5197336"/>
            <a:ext cx="11049000" cy="523220"/>
          </a:xfrm>
          <a:prstGeom prst="rect">
            <a:avLst/>
          </a:prstGeom>
          <a:noFill/>
        </p:spPr>
        <p:txBody>
          <a:bodyPr wrap="square" rtlCol="0">
            <a:spAutoFit/>
          </a:bodyPr>
          <a:lstStyle/>
          <a:p>
            <a:r>
              <a:rPr lang="en-US" sz="2800" dirty="0" smtClean="0">
                <a:solidFill>
                  <a:schemeClr val="bg1"/>
                </a:solidFill>
                <a:latin typeface="Times New Roman" panose="02020603050405020304" pitchFamily="18" charset="0"/>
                <a:cs typeface="Times New Roman" panose="02020603050405020304" pitchFamily="18" charset="0"/>
              </a:rPr>
              <a:t>Tương tự ta tính được: </a:t>
            </a:r>
            <a:endParaRPr lang="vi-VN" sz="2800" dirty="0">
              <a:solidFill>
                <a:schemeClr val="bg1"/>
              </a:solidFill>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0" name="Object 9"/>
          <p:cNvGraphicFramePr>
            <a:graphicFrameLocks noChangeAspect="1"/>
          </p:cNvGraphicFramePr>
          <p:nvPr>
            <p:extLst>
              <p:ext uri="{D42A27DB-BD31-4B8C-83A1-F6EECF244321}">
                <p14:modId xmlns:p14="http://schemas.microsoft.com/office/powerpoint/2010/main" val="1593934983"/>
              </p:ext>
            </p:extLst>
          </p:nvPr>
        </p:nvGraphicFramePr>
        <p:xfrm>
          <a:off x="378873" y="5720556"/>
          <a:ext cx="10364201" cy="659790"/>
        </p:xfrm>
        <a:graphic>
          <a:graphicData uri="http://schemas.openxmlformats.org/presentationml/2006/ole">
            <mc:AlternateContent xmlns:mc="http://schemas.openxmlformats.org/markup-compatibility/2006">
              <mc:Choice xmlns:v="urn:schemas-microsoft-com:vml" Requires="v">
                <p:oleObj spid="_x0000_s2057" name="Equation" r:id="rId6" imgW="3594100" imgH="228600" progId="Equation.DSMT4">
                  <p:embed/>
                </p:oleObj>
              </mc:Choice>
              <mc:Fallback>
                <p:oleObj name="Equation" r:id="rId6" imgW="3594100" imgH="22860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873" y="5720556"/>
                        <a:ext cx="10364201" cy="659790"/>
                      </a:xfrm>
                      <a:prstGeom prst="rect">
                        <a:avLst/>
                      </a:prstGeom>
                      <a:noFill/>
                    </p:spPr>
                  </p:pic>
                </p:oleObj>
              </mc:Fallback>
            </mc:AlternateContent>
          </a:graphicData>
        </a:graphic>
      </p:graphicFrame>
    </p:spTree>
    <p:extLst>
      <p:ext uri="{BB962C8B-B14F-4D97-AF65-F5344CB8AC3E}">
        <p14:creationId xmlns:p14="http://schemas.microsoft.com/office/powerpoint/2010/main" val="382074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par>
                          <p:cTn id="28" fill="hold">
                            <p:stCondLst>
                              <p:cond delay="2000"/>
                            </p:stCondLst>
                            <p:childTnLst>
                              <p:par>
                                <p:cTn id="29" presetID="6" presetClass="entr" presetSubtype="16"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A52C8266-3730-6650-1BCF-C0DC200F57C4}"/>
              </a:ext>
            </a:extLst>
          </p:cNvPr>
          <p:cNvSpPr txBox="1">
            <a:spLocks noChangeArrowheads="1"/>
          </p:cNvSpPr>
          <p:nvPr/>
        </p:nvSpPr>
        <p:spPr bwMode="auto">
          <a:xfrm>
            <a:off x="228600" y="304800"/>
            <a:ext cx="11258551" cy="523220"/>
          </a:xfrm>
          <a:prstGeom prst="rect">
            <a:avLst/>
          </a:prstGeom>
          <a:noFill/>
          <a:ln w="9525" algn="ctr">
            <a:noFill/>
            <a:miter lim="800000"/>
            <a:headEnd/>
            <a:tailEnd/>
          </a:ln>
          <a:effectLst/>
        </p:spPr>
        <p:txBody>
          <a:bodyPr wrap="square">
            <a:spAutoFit/>
          </a:bodyPr>
          <a:lstStyle/>
          <a:p>
            <a:pPr marL="342900" indent="-342900" algn="just">
              <a:spcBef>
                <a:spcPct val="50000"/>
              </a:spcBef>
              <a:buClr>
                <a:schemeClr val="bg2"/>
              </a:buClr>
              <a:buSzPct val="75000"/>
              <a:buFont typeface="Wingdings" pitchFamily="2" charset="2"/>
              <a:buNone/>
              <a:defRPr/>
            </a:pPr>
            <a:r>
              <a:rPr lang="en-US" sz="2800" b="1" dirty="0" smtClean="0">
                <a:solidFill>
                  <a:schemeClr val="bg1"/>
                </a:solidFill>
                <a:effectLst>
                  <a:outerShdw blurRad="38100" dist="38100" dir="2700000" algn="tl">
                    <a:srgbClr val="000000"/>
                  </a:outerShdw>
                </a:effectLst>
                <a:latin typeface="Times New Roman" pitchFamily="18" charset="0"/>
              </a:rPr>
              <a:t>a). Tần số tương đối ghép nhóm</a:t>
            </a:r>
          </a:p>
        </p:txBody>
      </p:sp>
      <p:sp>
        <p:nvSpPr>
          <p:cNvPr id="4" name="TextBox 3">
            <a:extLst>
              <a:ext uri="{FF2B5EF4-FFF2-40B4-BE49-F238E27FC236}">
                <a16:creationId xmlns:a16="http://schemas.microsoft.com/office/drawing/2014/main" id="{0055DBA8-938F-6FA5-6BF3-3A2293248135}"/>
              </a:ext>
            </a:extLst>
          </p:cNvPr>
          <p:cNvSpPr txBox="1"/>
          <p:nvPr/>
        </p:nvSpPr>
        <p:spPr>
          <a:xfrm>
            <a:off x="228600" y="990600"/>
            <a:ext cx="4890602" cy="584775"/>
          </a:xfrm>
          <a:prstGeom prst="rect">
            <a:avLst/>
          </a:prstGeom>
          <a:noFill/>
        </p:spPr>
        <p:txBody>
          <a:bodyPr wrap="square">
            <a:spAutoFit/>
          </a:bodyPr>
          <a:lstStyle/>
          <a:p>
            <a:pPr algn="just">
              <a:spcBef>
                <a:spcPts val="300"/>
              </a:spcBef>
              <a:spcAft>
                <a:spcPts val="300"/>
              </a:spcAft>
            </a:pPr>
            <a:r>
              <a:rPr lang="en-US" sz="3200" b="1" i="1" u="sng" dirty="0" smtClean="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Ghi nhớ (SGK-trang 29)</a:t>
            </a:r>
            <a:endParaRPr lang="en-US" sz="3200" b="1" u="sng" dirty="0">
              <a:solidFill>
                <a:srgbClr val="FFC000"/>
              </a:solidFill>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CE3A0CF-4627-9685-97A0-28D1312516A7}"/>
                  </a:ext>
                </a:extLst>
              </p:cNvPr>
              <p:cNvSpPr txBox="1"/>
              <p:nvPr/>
            </p:nvSpPr>
            <p:spPr>
              <a:xfrm>
                <a:off x="228601" y="1737955"/>
                <a:ext cx="11258550" cy="2313197"/>
              </a:xfrm>
              <a:prstGeom prst="rect">
                <a:avLst/>
              </a:prstGeom>
              <a:noFill/>
            </p:spPr>
            <p:txBody>
              <a:bodyPr wrap="square">
                <a:spAutoFit/>
              </a:bodyPr>
              <a:lstStyle/>
              <a:p>
                <a:pPr algn="just">
                  <a:spcBef>
                    <a:spcPts val="300"/>
                  </a:spcBef>
                  <a:spcAft>
                    <a:spcPts val="300"/>
                  </a:spcAft>
                </a:pP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nl-NL" sz="3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ần số tương đối ghép nhóm (hay tần số tương đối) </a:t>
                </a:r>
                <a14:m>
                  <m:oMath xmlns:m="http://schemas.openxmlformats.org/officeDocument/2006/math">
                    <m:sSub>
                      <m:sSubPr>
                        <m:ctrlPr>
                          <a:rPr lang="en-US" sz="3000" i="1">
                            <a:solidFill>
                              <a:schemeClr val="bg1"/>
                            </a:solidFill>
                            <a:effectLst/>
                            <a:latin typeface="Cambria Math" panose="02040503050406030204" pitchFamily="18" charset="0"/>
                            <a:ea typeface="Times New Roman" panose="02020603050405020304" pitchFamily="18" charset="0"/>
                          </a:rPr>
                        </m:ctrlPr>
                      </m:sSubPr>
                      <m:e>
                        <m:r>
                          <m:rPr>
                            <m:nor/>
                          </m:rPr>
                          <a:rPr lang="en-US" sz="30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f</m:t>
                        </m:r>
                      </m:e>
                      <m:sub>
                        <m:r>
                          <m:rPr>
                            <m:nor/>
                          </m:rPr>
                          <a:rPr lang="en-US" sz="30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i</m:t>
                        </m:r>
                      </m:sub>
                    </m:sSub>
                  </m:oMath>
                </a14:m>
                <a:r>
                  <a:rPr lang="nl-NL" sz="3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của nhóm </a:t>
                </a:r>
                <a14:m>
                  <m:oMath xmlns:m="http://schemas.openxmlformats.org/officeDocument/2006/math">
                    <m:r>
                      <m:rPr>
                        <m:nor/>
                      </m:rPr>
                      <a:rPr lang="en-US" sz="30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i</m:t>
                    </m:r>
                  </m:oMath>
                </a14:m>
                <a:r>
                  <a:rPr lang="en-US" sz="3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là tỉ số giữa tần số </a:t>
                </a:r>
                <a14:m>
                  <m:oMath xmlns:m="http://schemas.openxmlformats.org/officeDocument/2006/math">
                    <m:sSub>
                      <m:sSubPr>
                        <m:ctrlPr>
                          <a:rPr lang="en-US" sz="3000" i="1">
                            <a:solidFill>
                              <a:schemeClr val="bg1"/>
                            </a:solidFill>
                            <a:effectLst/>
                            <a:latin typeface="Cambria Math" panose="02040503050406030204" pitchFamily="18" charset="0"/>
                            <a:ea typeface="Times New Roman" panose="02020603050405020304" pitchFamily="18" charset="0"/>
                          </a:rPr>
                        </m:ctrlPr>
                      </m:sSubPr>
                      <m:e>
                        <m:r>
                          <m:rPr>
                            <m:nor/>
                          </m:rPr>
                          <a:rPr lang="en-US" sz="30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n</m:t>
                        </m:r>
                      </m:e>
                      <m:sub>
                        <m:r>
                          <m:rPr>
                            <m:nor/>
                          </m:rPr>
                          <a:rPr lang="en-US" sz="30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i</m:t>
                        </m:r>
                      </m:sub>
                    </m:sSub>
                  </m:oMath>
                </a14:m>
                <a:r>
                  <a:rPr lang="en-US" sz="3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của nhóm đó và số lượng </a:t>
                </a:r>
                <a14:m>
                  <m:oMath xmlns:m="http://schemas.openxmlformats.org/officeDocument/2006/math">
                    <m:r>
                      <m:rPr>
                        <m:nor/>
                      </m:rPr>
                      <a:rPr lang="en-US" sz="30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N</m:t>
                    </m:r>
                  </m:oMath>
                </a14:m>
                <a:r>
                  <a:rPr lang="nl-NL" sz="3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các số liệu trong mẫu số liệu thống kê</a:t>
                </a:r>
                <a:r>
                  <a:rPr lang="nl-NL" sz="3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3000" i="1">
                            <a:solidFill>
                              <a:schemeClr val="bg1"/>
                            </a:solidFill>
                            <a:effectLst/>
                            <a:latin typeface="Cambria Math" panose="02040503050406030204" pitchFamily="18" charset="0"/>
                            <a:ea typeface="Times New Roman" panose="02020603050405020304" pitchFamily="18" charset="0"/>
                          </a:rPr>
                        </m:ctrlPr>
                      </m:sSubPr>
                      <m:e>
                        <m:r>
                          <m:rPr>
                            <m:nor/>
                          </m:rPr>
                          <a:rPr lang="en-US" sz="30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f</m:t>
                        </m:r>
                      </m:e>
                      <m:sub>
                        <m:r>
                          <m:rPr>
                            <m:nor/>
                          </m:rPr>
                          <a:rPr lang="en-US" sz="30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i</m:t>
                        </m:r>
                      </m:sub>
                    </m:sSub>
                    <m:r>
                      <m:rPr>
                        <m:nor/>
                      </m:rPr>
                      <a:rPr lang="en-US" sz="30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0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0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f>
                      <m:fPr>
                        <m:ctrlPr>
                          <a:rPr lang="en-US" sz="3000" i="1">
                            <a:solidFill>
                              <a:schemeClr val="bg1"/>
                            </a:solidFill>
                            <a:effectLst/>
                            <a:latin typeface="Cambria Math" panose="02040503050406030204" pitchFamily="18" charset="0"/>
                            <a:ea typeface="Times New Roman" panose="02020603050405020304" pitchFamily="18" charset="0"/>
                          </a:rPr>
                        </m:ctrlPr>
                      </m:fPr>
                      <m:num>
                        <m:sSub>
                          <m:sSubPr>
                            <m:ctrlPr>
                              <a:rPr lang="en-US" sz="3000" i="1" smtClean="0">
                                <a:solidFill>
                                  <a:schemeClr val="bg1"/>
                                </a:solidFill>
                                <a:effectLst/>
                                <a:latin typeface="Cambria Math" panose="02040503050406030204" pitchFamily="18" charset="0"/>
                                <a:ea typeface="Times New Roman" panose="02020603050405020304" pitchFamily="18" charset="0"/>
                              </a:rPr>
                            </m:ctrlPr>
                          </m:sSubPr>
                          <m:e>
                            <m:r>
                              <m:rPr>
                                <m:nor/>
                              </m:rPr>
                              <a:rPr lang="en-US" sz="30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n</m:t>
                            </m:r>
                          </m:e>
                          <m:sub>
                            <m:r>
                              <m:rPr>
                                <m:nor/>
                              </m:rPr>
                              <a:rPr lang="en-US" sz="30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i</m:t>
                            </m:r>
                          </m:sub>
                        </m:sSub>
                      </m:num>
                      <m:den>
                        <m:r>
                          <m:rPr>
                            <m:nor/>
                          </m:rPr>
                          <a:rPr lang="en-US" sz="30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N</m:t>
                        </m:r>
                      </m:den>
                    </m:f>
                  </m:oMath>
                </a14:m>
                <a:endParaRPr lang="en-US" sz="3000" i="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300"/>
                  </a:spcBef>
                  <a:spcAft>
                    <a:spcPts val="300"/>
                  </a:spcAft>
                </a:pPr>
                <a:r>
                  <a:rPr lang="en-US" sz="3000" i="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Ta thường viết tần số tương đối dưới dạng phần trăm</a:t>
                </a:r>
                <a:endParaRPr lang="en-US" sz="3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2CE3A0CF-4627-9685-97A0-28D1312516A7}"/>
                  </a:ext>
                </a:extLst>
              </p:cNvPr>
              <p:cNvSpPr txBox="1">
                <a:spLocks noRot="1" noChangeAspect="1" noMove="1" noResize="1" noEditPoints="1" noAdjustHandles="1" noChangeArrowheads="1" noChangeShapeType="1" noTextEdit="1"/>
              </p:cNvSpPr>
              <p:nvPr/>
            </p:nvSpPr>
            <p:spPr>
              <a:xfrm>
                <a:off x="228601" y="1737955"/>
                <a:ext cx="11258550" cy="2313197"/>
              </a:xfrm>
              <a:prstGeom prst="rect">
                <a:avLst/>
              </a:prstGeom>
              <a:blipFill>
                <a:blip r:embed="rId2"/>
                <a:stretch>
                  <a:fillRect l="-1408" t="-3947" r="-1300" b="-7105"/>
                </a:stretch>
              </a:blipFill>
            </p:spPr>
            <p:txBody>
              <a:bodyPr/>
              <a:lstStyle/>
              <a:p>
                <a:r>
                  <a:rPr lang="vi-VN">
                    <a:noFill/>
                  </a:rPr>
                  <a:t> </a:t>
                </a:r>
              </a:p>
            </p:txBody>
          </p:sp>
        </mc:Fallback>
      </mc:AlternateContent>
    </p:spTree>
    <p:extLst>
      <p:ext uri="{BB962C8B-B14F-4D97-AF65-F5344CB8AC3E}">
        <p14:creationId xmlns:p14="http://schemas.microsoft.com/office/powerpoint/2010/main" val="88230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433F822E-CF4E-F167-DC8F-A4E129FBBC8C}"/>
              </a:ext>
            </a:extLst>
          </p:cNvPr>
          <p:cNvSpPr txBox="1">
            <a:spLocks noChangeArrowheads="1"/>
          </p:cNvSpPr>
          <p:nvPr/>
        </p:nvSpPr>
        <p:spPr bwMode="auto">
          <a:xfrm>
            <a:off x="20782" y="19120"/>
            <a:ext cx="5859945" cy="523220"/>
          </a:xfrm>
          <a:prstGeom prst="rect">
            <a:avLst/>
          </a:prstGeom>
          <a:noFill/>
          <a:ln w="9525" algn="ctr">
            <a:noFill/>
            <a:miter lim="800000"/>
            <a:headEnd/>
            <a:tailEnd/>
          </a:ln>
          <a:effectLst/>
        </p:spPr>
        <p:txBody>
          <a:bodyPr wrap="square">
            <a:spAutoFit/>
          </a:bodyPr>
          <a:lstStyle/>
          <a:p>
            <a:pPr algn="just">
              <a:spcBef>
                <a:spcPct val="50000"/>
              </a:spcBef>
              <a:buClr>
                <a:schemeClr val="bg2"/>
              </a:buClr>
              <a:buSzPct val="75000"/>
              <a:defRPr/>
            </a:pPr>
            <a:r>
              <a:rPr lang="en-US" sz="2800" b="1" dirty="0" smtClean="0">
                <a:solidFill>
                  <a:schemeClr val="bg1"/>
                </a:solidFill>
                <a:effectLst>
                  <a:outerShdw blurRad="38100" dist="38100" dir="2700000" algn="tl">
                    <a:srgbClr val="000000"/>
                  </a:outerShdw>
                </a:effectLst>
                <a:latin typeface="Times New Roman" pitchFamily="18" charset="0"/>
              </a:rPr>
              <a:t>b. </a:t>
            </a:r>
            <a:r>
              <a:rPr lang="en-US" sz="2800" b="1" u="sng" dirty="0" smtClean="0">
                <a:solidFill>
                  <a:schemeClr val="bg1"/>
                </a:solidFill>
                <a:effectLst>
                  <a:outerShdw blurRad="38100" dist="38100" dir="2700000" algn="tl">
                    <a:srgbClr val="000000"/>
                  </a:outerShdw>
                </a:effectLst>
                <a:latin typeface="Times New Roman" pitchFamily="18" charset="0"/>
              </a:rPr>
              <a:t>Bảng tần số tương đối ghép nhóm</a:t>
            </a:r>
            <a:endParaRPr lang="en-US" sz="2800" b="1" u="sng" dirty="0">
              <a:solidFill>
                <a:schemeClr val="bg1"/>
              </a:solidFill>
              <a:effectLst>
                <a:outerShdw blurRad="38100" dist="38100" dir="2700000" algn="tl">
                  <a:srgbClr val="000000"/>
                </a:outerShdw>
              </a:effectLst>
              <a:latin typeface="Times New Roman" pitchFamily="18" charset="0"/>
            </a:endParaRPr>
          </a:p>
        </p:txBody>
      </p:sp>
      <p:sp>
        <p:nvSpPr>
          <p:cNvPr id="7" name="TextBox 6">
            <a:extLst>
              <a:ext uri="{FF2B5EF4-FFF2-40B4-BE49-F238E27FC236}">
                <a16:creationId xmlns:a16="http://schemas.microsoft.com/office/drawing/2014/main" id="{57565064-E616-35BA-E634-D965F6B18262}"/>
              </a:ext>
            </a:extLst>
          </p:cNvPr>
          <p:cNvSpPr txBox="1"/>
          <p:nvPr/>
        </p:nvSpPr>
        <p:spPr>
          <a:xfrm>
            <a:off x="132484" y="2789967"/>
            <a:ext cx="4681441" cy="461665"/>
          </a:xfrm>
          <a:prstGeom prst="rect">
            <a:avLst/>
          </a:prstGeom>
          <a:noFill/>
        </p:spPr>
        <p:txBody>
          <a:bodyPr wrap="square">
            <a:spAutoFit/>
          </a:bodyPr>
          <a:lstStyle/>
          <a:p>
            <a:pPr algn="just">
              <a:spcBef>
                <a:spcPts val="300"/>
              </a:spcBef>
              <a:spcAft>
                <a:spcPts val="300"/>
              </a:spcAft>
            </a:pPr>
            <a:r>
              <a:rPr lang="vi-VN" sz="2400" b="1" i="1" u="sng" dirty="0" smtClean="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Ghi nhớ </a:t>
            </a:r>
            <a:r>
              <a:rPr lang="vi-VN" sz="2400" b="1" i="1" u="sng" dirty="0" smtClean="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(SGK – trang 29)</a:t>
            </a:r>
            <a:endParaRPr lang="en-US" sz="2400" b="1" i="1" u="sng"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88F1CC7-61E3-0214-7522-5E65FE9F3510}"/>
              </a:ext>
            </a:extLst>
          </p:cNvPr>
          <p:cNvSpPr txBox="1"/>
          <p:nvPr/>
        </p:nvSpPr>
        <p:spPr>
          <a:xfrm>
            <a:off x="6927" y="3301470"/>
            <a:ext cx="11049000" cy="461665"/>
          </a:xfrm>
          <a:prstGeom prst="rect">
            <a:avLst/>
          </a:prstGeom>
          <a:noFill/>
        </p:spPr>
        <p:txBody>
          <a:bodyPr wrap="square">
            <a:spAutoFit/>
          </a:bodyPr>
          <a:lstStyle/>
          <a:p>
            <a:pPr algn="just">
              <a:spcBef>
                <a:spcPts val="300"/>
              </a:spcBef>
              <a:spcAft>
                <a:spcPts val="300"/>
              </a:spcAft>
            </a:pPr>
            <a:r>
              <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 bước lập bảng tần số tương đối ghép nhóm: dạng bảng ngang</a:t>
            </a:r>
            <a:endPar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6AC51B0-8A54-1726-936A-574368B2DF99}"/>
              </a:ext>
            </a:extLst>
          </p:cNvPr>
          <p:cNvSpPr txBox="1"/>
          <p:nvPr/>
        </p:nvSpPr>
        <p:spPr>
          <a:xfrm>
            <a:off x="104775" y="3872994"/>
            <a:ext cx="11049000" cy="830997"/>
          </a:xfrm>
          <a:prstGeom prst="rect">
            <a:avLst/>
          </a:prstGeom>
          <a:noFill/>
        </p:spPr>
        <p:txBody>
          <a:bodyPr wrap="square">
            <a:spAutoFit/>
          </a:bodyPr>
          <a:lstStyle/>
          <a:p>
            <a:pPr algn="just">
              <a:spcBef>
                <a:spcPts val="300"/>
              </a:spcBef>
              <a:spcAft>
                <a:spcPts val="300"/>
              </a:spcAft>
            </a:pPr>
            <a:r>
              <a:rPr lang="nl-NL" sz="2400" b="1" u="sng"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Bước 1</a:t>
            </a:r>
            <a:r>
              <a:rPr lang="nl-NL"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các nhóm của mẫu số liệu ghép nhóm và tìm tần số tương đối của mỗi nhóm đó.</a:t>
            </a:r>
            <a:endPar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08494C6-5862-36A0-E696-243707924D20}"/>
                  </a:ext>
                </a:extLst>
              </p:cNvPr>
              <p:cNvSpPr txBox="1"/>
              <p:nvPr/>
            </p:nvSpPr>
            <p:spPr>
              <a:xfrm>
                <a:off x="132484" y="4800600"/>
                <a:ext cx="11582400" cy="1800493"/>
              </a:xfrm>
              <a:prstGeom prst="rect">
                <a:avLst/>
              </a:prstGeom>
              <a:noFill/>
            </p:spPr>
            <p:txBody>
              <a:bodyPr wrap="square">
                <a:spAutoFit/>
              </a:bodyPr>
              <a:lstStyle/>
              <a:p>
                <a:pPr algn="just">
                  <a:spcBef>
                    <a:spcPts val="300"/>
                  </a:spcBef>
                  <a:spcAft>
                    <a:spcPts val="300"/>
                  </a:spcAft>
                </a:pPr>
                <a:r>
                  <a:rPr lang="nl-NL" sz="2400" b="1" u="sng"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Bước 2</a:t>
                </a:r>
                <a:r>
                  <a:rPr lang="nl-NL"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Lập </a:t>
                </a: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bảng gồm </a:t>
                </a:r>
                <a14:m>
                  <m:oMath xmlns:m="http://schemas.openxmlformats.org/officeDocument/2006/math">
                    <m:r>
                      <m:rPr>
                        <m:nor/>
                      </m:rPr>
                      <a:rPr lang="en-US" sz="2400" i="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2</m:t>
                    </m:r>
                  </m:oMath>
                </a14:m>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dòng và một số cột</a:t>
                </a:r>
                <a:r>
                  <a:rPr lang="vi-V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a:t>
                </a: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heo </a:t>
                </a:r>
                <a:r>
                  <a:rPr lang="nl-NL"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thứ tự từ trên xuống dưới, ta lần lượt ghi:</a:t>
                </a:r>
                <a:r>
                  <a:rPr lang="vi-VN"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300"/>
                  </a:spcBef>
                  <a:spcAft>
                    <a:spcPts val="300"/>
                  </a:spcAft>
                </a:pPr>
                <a:r>
                  <a:rPr lang="vi-V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Cột đầu tiên: Nhóm, Tần số tương đối (%);</a:t>
                </a:r>
              </a:p>
              <a:p>
                <a:pPr algn="just">
                  <a:spcBef>
                    <a:spcPts val="300"/>
                  </a:spcBef>
                  <a:spcAft>
                    <a:spcPts val="300"/>
                  </a:spcAft>
                </a:pPr>
                <a:r>
                  <a:rPr lang="vi-V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Các cột tiếp theo lần lượt ghi nhóm và tần số tương đối của nhóm đó;</a:t>
                </a:r>
              </a:p>
              <a:p>
                <a:pPr algn="just">
                  <a:spcBef>
                    <a:spcPts val="300"/>
                  </a:spcBef>
                  <a:spcAft>
                    <a:spcPts val="300"/>
                  </a:spcAft>
                </a:pPr>
                <a:r>
                  <a:rPr lang="vi-V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Cột cuối cùng: Cộng, 100.</a:t>
                </a:r>
              </a:p>
            </p:txBody>
          </p:sp>
        </mc:Choice>
        <mc:Fallback xmlns="">
          <p:sp>
            <p:nvSpPr>
              <p:cNvPr id="10" name="TextBox 9">
                <a:extLst>
                  <a:ext uri="{FF2B5EF4-FFF2-40B4-BE49-F238E27FC236}">
                    <a16:creationId xmlns:a16="http://schemas.microsoft.com/office/drawing/2014/main" id="{208494C6-5862-36A0-E696-243707924D20}"/>
                  </a:ext>
                </a:extLst>
              </p:cNvPr>
              <p:cNvSpPr txBox="1">
                <a:spLocks noRot="1" noChangeAspect="1" noMove="1" noResize="1" noEditPoints="1" noAdjustHandles="1" noChangeArrowheads="1" noChangeShapeType="1" noTextEdit="1"/>
              </p:cNvSpPr>
              <p:nvPr/>
            </p:nvSpPr>
            <p:spPr>
              <a:xfrm>
                <a:off x="132484" y="4800600"/>
                <a:ext cx="11582400" cy="1800493"/>
              </a:xfrm>
              <a:prstGeom prst="rect">
                <a:avLst/>
              </a:prstGeom>
              <a:blipFill>
                <a:blip r:embed="rId3"/>
                <a:stretch>
                  <a:fillRect l="-842" t="-2712" b="-678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4184737818"/>
                  </p:ext>
                </p:extLst>
              </p:nvPr>
            </p:nvGraphicFramePr>
            <p:xfrm>
              <a:off x="166782" y="1363757"/>
              <a:ext cx="11879742" cy="1426210"/>
            </p:xfrm>
            <a:graphic>
              <a:graphicData uri="http://schemas.openxmlformats.org/drawingml/2006/table">
                <a:tbl>
                  <a:tblPr firstRow="1" bandRow="1">
                    <a:tableStyleId>{5C22544A-7EE6-4342-B048-85BDC9FD1C3A}</a:tableStyleId>
                  </a:tblPr>
                  <a:tblGrid>
                    <a:gridCol w="2659543">
                      <a:extLst>
                        <a:ext uri="{9D8B030D-6E8A-4147-A177-3AD203B41FA5}">
                          <a16:colId xmlns:a16="http://schemas.microsoft.com/office/drawing/2014/main" val="1791910797"/>
                        </a:ext>
                      </a:extLst>
                    </a:gridCol>
                    <a:gridCol w="1524000">
                      <a:extLst>
                        <a:ext uri="{9D8B030D-6E8A-4147-A177-3AD203B41FA5}">
                          <a16:colId xmlns:a16="http://schemas.microsoft.com/office/drawing/2014/main" val="1339010291"/>
                        </a:ext>
                      </a:extLst>
                    </a:gridCol>
                    <a:gridCol w="1752600">
                      <a:extLst>
                        <a:ext uri="{9D8B030D-6E8A-4147-A177-3AD203B41FA5}">
                          <a16:colId xmlns:a16="http://schemas.microsoft.com/office/drawing/2014/main" val="3154037272"/>
                        </a:ext>
                      </a:extLst>
                    </a:gridCol>
                    <a:gridCol w="1676400">
                      <a:extLst>
                        <a:ext uri="{9D8B030D-6E8A-4147-A177-3AD203B41FA5}">
                          <a16:colId xmlns:a16="http://schemas.microsoft.com/office/drawing/2014/main" val="713290865"/>
                        </a:ext>
                      </a:extLst>
                    </a:gridCol>
                    <a:gridCol w="1676400">
                      <a:extLst>
                        <a:ext uri="{9D8B030D-6E8A-4147-A177-3AD203B41FA5}">
                          <a16:colId xmlns:a16="http://schemas.microsoft.com/office/drawing/2014/main" val="1123042080"/>
                        </a:ext>
                      </a:extLst>
                    </a:gridCol>
                    <a:gridCol w="1524000">
                      <a:extLst>
                        <a:ext uri="{9D8B030D-6E8A-4147-A177-3AD203B41FA5}">
                          <a16:colId xmlns:a16="http://schemas.microsoft.com/office/drawing/2014/main" val="1474372570"/>
                        </a:ext>
                      </a:extLst>
                    </a:gridCol>
                    <a:gridCol w="1066799">
                      <a:extLst>
                        <a:ext uri="{9D8B030D-6E8A-4147-A177-3AD203B41FA5}">
                          <a16:colId xmlns:a16="http://schemas.microsoft.com/office/drawing/2014/main" val="406525664"/>
                        </a:ext>
                      </a:extLst>
                    </a:gridCol>
                  </a:tblGrid>
                  <a:tr h="370840">
                    <a:tc>
                      <a:txBody>
                        <a:bodyPr/>
                        <a:lstStyle/>
                        <a:p>
                          <a:pPr algn="ctr">
                            <a:lnSpc>
                              <a:spcPct val="107000"/>
                            </a:lnSpc>
                            <a:spcAft>
                              <a:spcPts val="800"/>
                            </a:spcAft>
                          </a:pPr>
                          <a:r>
                            <a:rPr lang="en-US" sz="2500" kern="1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Nhóm</a:t>
                          </a:r>
                          <a:endParaRPr lang="en-US" sz="25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n-US" sz="25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[150; 155)</m:t>
                                </m:r>
                              </m:oMath>
                            </m:oMathPara>
                          </a14:m>
                          <a:endParaRPr lang="en-US" sz="2500" b="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n-US" sz="25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[155; 160)</m:t>
                                </m:r>
                              </m:oMath>
                            </m:oMathPara>
                          </a14:m>
                          <a:endParaRPr lang="en-US" sz="2500" b="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n-US" sz="25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[160; 165)</m:t>
                                </m:r>
                              </m:oMath>
                            </m:oMathPara>
                          </a14:m>
                          <a:endParaRPr lang="en-US" sz="2500" b="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n-US" sz="25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[165; 170)</m:t>
                                </m:r>
                              </m:oMath>
                            </m:oMathPara>
                          </a14:m>
                          <a:endParaRPr lang="en-US" sz="2500" b="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n-US" sz="25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[170; 175)</m:t>
                                </m:r>
                              </m:oMath>
                            </m:oMathPara>
                          </a14:m>
                          <a:endParaRPr lang="en-US" sz="2500" b="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n-US" sz="2500" kern="1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Cộng</a:t>
                          </a:r>
                          <a:endParaRPr lang="en-US" sz="25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97462428"/>
                      </a:ext>
                    </a:extLst>
                  </a:tr>
                  <a:tr h="370840">
                    <a:tc>
                      <a:txBody>
                        <a:bodyPr/>
                        <a:lstStyle/>
                        <a:p>
                          <a:pPr algn="ctr">
                            <a:lnSpc>
                              <a:spcPct val="107000"/>
                            </a:lnSpc>
                            <a:spcAft>
                              <a:spcPts val="800"/>
                            </a:spcAft>
                          </a:pPr>
                          <a:r>
                            <a:rPr lang="en-US" sz="25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Tần số </a:t>
                          </a:r>
                          <a:r>
                            <a:rPr lang="en-US" sz="2500" kern="100" dirty="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tương</a:t>
                          </a:r>
                          <a:r>
                            <a:rPr lang="en-US" sz="2500" kern="100" baseline="0" dirty="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đối</a:t>
                          </a:r>
                        </a:p>
                        <a:p>
                          <a:pPr algn="ctr">
                            <a:lnSpc>
                              <a:spcPct val="107000"/>
                            </a:lnSpc>
                            <a:spcAft>
                              <a:spcPts val="800"/>
                            </a:spcAft>
                          </a:pPr>
                          <a:r>
                            <a:rPr lang="en-US" sz="2500" kern="100" baseline="0" dirty="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a:t>
                          </a:r>
                          <a:endParaRPr lang="en-US" sz="25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500" b="0" i="1" kern="100" smtClean="0">
                                    <a:solidFill>
                                      <a:schemeClr val="bg1"/>
                                    </a:solidFill>
                                    <a:effectLst/>
                                    <a:latin typeface="Cambria Math" panose="02040503050406030204" pitchFamily="18" charset="0"/>
                                    <a:ea typeface="Aptos" panose="020B0004020202020204" pitchFamily="34" charset="0"/>
                                    <a:cs typeface="Times New Roman" panose="02020603050405020304" pitchFamily="18" charset="0"/>
                                  </a:rPr>
                                  <m:t>12,5</m:t>
                                </m:r>
                              </m:oMath>
                            </m:oMathPara>
                          </a14:m>
                          <a:endParaRPr lang="en-US" sz="25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500" b="0" i="1" kern="100" smtClean="0">
                                    <a:solidFill>
                                      <a:schemeClr val="bg1"/>
                                    </a:solidFill>
                                    <a:effectLst/>
                                    <a:latin typeface="Cambria Math" panose="02040503050406030204" pitchFamily="18" charset="0"/>
                                    <a:ea typeface="Aptos" panose="020B0004020202020204" pitchFamily="34" charset="0"/>
                                    <a:cs typeface="Times New Roman" panose="02020603050405020304" pitchFamily="18" charset="0"/>
                                  </a:rPr>
                                  <m:t>17,5</m:t>
                                </m:r>
                              </m:oMath>
                            </m:oMathPara>
                          </a14:m>
                          <a:endParaRPr lang="en-US" sz="25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500" b="0" i="1" kern="100" smtClean="0">
                                    <a:solidFill>
                                      <a:schemeClr val="bg1"/>
                                    </a:solidFill>
                                    <a:effectLst/>
                                    <a:latin typeface="Cambria Math" panose="02040503050406030204" pitchFamily="18" charset="0"/>
                                    <a:ea typeface="Aptos" panose="020B0004020202020204" pitchFamily="34" charset="0"/>
                                    <a:cs typeface="Times New Roman" panose="02020603050405020304" pitchFamily="18" charset="0"/>
                                  </a:rPr>
                                  <m:t>25</m:t>
                                </m:r>
                              </m:oMath>
                            </m:oMathPara>
                          </a14:m>
                          <a:endParaRPr lang="en-US" sz="25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n-US" sz="25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32,5</m:t>
                                </m:r>
                              </m:oMath>
                            </m:oMathPara>
                          </a14:m>
                          <a:endParaRPr lang="en-US" sz="25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vi-VN" sz="25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12,5</m:t>
                                </m:r>
                              </m:oMath>
                            </m:oMathPara>
                          </a14:m>
                          <a:endParaRPr lang="en-US" sz="25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US" sz="2500" b="0" i="1" kern="100" smtClean="0">
                                    <a:solidFill>
                                      <a:schemeClr val="bg1"/>
                                    </a:solidFill>
                                    <a:effectLst/>
                                    <a:latin typeface="Cambria Math" panose="02040503050406030204" pitchFamily="18" charset="0"/>
                                    <a:ea typeface="Aptos" panose="020B0004020202020204" pitchFamily="34" charset="0"/>
                                    <a:cs typeface="Times New Roman" panose="02020603050405020304" pitchFamily="18" charset="0"/>
                                  </a:rPr>
                                  <m:t>100</m:t>
                                </m:r>
                              </m:oMath>
                            </m:oMathPara>
                          </a14:m>
                          <a:endParaRPr lang="en-US" sz="25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754884256"/>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4184737818"/>
                  </p:ext>
                </p:extLst>
              </p:nvPr>
            </p:nvGraphicFramePr>
            <p:xfrm>
              <a:off x="166782" y="1363757"/>
              <a:ext cx="11879742" cy="1398715"/>
            </p:xfrm>
            <a:graphic>
              <a:graphicData uri="http://schemas.openxmlformats.org/drawingml/2006/table">
                <a:tbl>
                  <a:tblPr firstRow="1" bandRow="1">
                    <a:tableStyleId>{5C22544A-7EE6-4342-B048-85BDC9FD1C3A}</a:tableStyleId>
                  </a:tblPr>
                  <a:tblGrid>
                    <a:gridCol w="2659543">
                      <a:extLst>
                        <a:ext uri="{9D8B030D-6E8A-4147-A177-3AD203B41FA5}">
                          <a16:colId xmlns:a16="http://schemas.microsoft.com/office/drawing/2014/main" val="1791910797"/>
                        </a:ext>
                      </a:extLst>
                    </a:gridCol>
                    <a:gridCol w="1524000">
                      <a:extLst>
                        <a:ext uri="{9D8B030D-6E8A-4147-A177-3AD203B41FA5}">
                          <a16:colId xmlns:a16="http://schemas.microsoft.com/office/drawing/2014/main" val="1339010291"/>
                        </a:ext>
                      </a:extLst>
                    </a:gridCol>
                    <a:gridCol w="1752600">
                      <a:extLst>
                        <a:ext uri="{9D8B030D-6E8A-4147-A177-3AD203B41FA5}">
                          <a16:colId xmlns:a16="http://schemas.microsoft.com/office/drawing/2014/main" val="3154037272"/>
                        </a:ext>
                      </a:extLst>
                    </a:gridCol>
                    <a:gridCol w="1676400">
                      <a:extLst>
                        <a:ext uri="{9D8B030D-6E8A-4147-A177-3AD203B41FA5}">
                          <a16:colId xmlns:a16="http://schemas.microsoft.com/office/drawing/2014/main" val="713290865"/>
                        </a:ext>
                      </a:extLst>
                    </a:gridCol>
                    <a:gridCol w="1676400">
                      <a:extLst>
                        <a:ext uri="{9D8B030D-6E8A-4147-A177-3AD203B41FA5}">
                          <a16:colId xmlns:a16="http://schemas.microsoft.com/office/drawing/2014/main" val="1123042080"/>
                        </a:ext>
                      </a:extLst>
                    </a:gridCol>
                    <a:gridCol w="1524000">
                      <a:extLst>
                        <a:ext uri="{9D8B030D-6E8A-4147-A177-3AD203B41FA5}">
                          <a16:colId xmlns:a16="http://schemas.microsoft.com/office/drawing/2014/main" val="1474372570"/>
                        </a:ext>
                      </a:extLst>
                    </a:gridCol>
                    <a:gridCol w="1066799">
                      <a:extLst>
                        <a:ext uri="{9D8B030D-6E8A-4147-A177-3AD203B41FA5}">
                          <a16:colId xmlns:a16="http://schemas.microsoft.com/office/drawing/2014/main" val="406525664"/>
                        </a:ext>
                      </a:extLst>
                    </a:gridCol>
                  </a:tblGrid>
                  <a:tr h="509270">
                    <a:tc>
                      <a:txBody>
                        <a:bodyPr/>
                        <a:lstStyle/>
                        <a:p>
                          <a:pPr algn="ctr">
                            <a:lnSpc>
                              <a:spcPct val="107000"/>
                            </a:lnSpc>
                            <a:spcAft>
                              <a:spcPts val="800"/>
                            </a:spcAft>
                          </a:pPr>
                          <a:r>
                            <a:rPr lang="en-US" sz="2500" kern="1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Nhóm</a:t>
                          </a:r>
                          <a:endParaRPr lang="en-US" sz="25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tc>
                      <a:txBody>
                        <a:bodyPr/>
                        <a:lstStyle/>
                        <a:p>
                          <a:endParaRPr lang="vi-VN"/>
                        </a:p>
                      </a:txBody>
                      <a:tcPr marL="68580" marR="68580" marT="0" marB="0">
                        <a:blipFill>
                          <a:blip r:embed="rId4"/>
                          <a:stretch>
                            <a:fillRect l="-175200" t="-17857" r="-506800" b="-211905"/>
                          </a:stretch>
                        </a:blipFill>
                      </a:tcPr>
                    </a:tc>
                    <a:tc>
                      <a:txBody>
                        <a:bodyPr/>
                        <a:lstStyle/>
                        <a:p>
                          <a:endParaRPr lang="vi-VN"/>
                        </a:p>
                      </a:txBody>
                      <a:tcPr marL="68580" marR="68580" marT="0" marB="0">
                        <a:blipFill>
                          <a:blip r:embed="rId4"/>
                          <a:stretch>
                            <a:fillRect l="-239721" t="-17857" r="-341463" b="-211905"/>
                          </a:stretch>
                        </a:blipFill>
                      </a:tcPr>
                    </a:tc>
                    <a:tc>
                      <a:txBody>
                        <a:bodyPr/>
                        <a:lstStyle/>
                        <a:p>
                          <a:endParaRPr lang="vi-VN"/>
                        </a:p>
                      </a:txBody>
                      <a:tcPr marL="68580" marR="68580" marT="0" marB="0">
                        <a:blipFill>
                          <a:blip r:embed="rId4"/>
                          <a:stretch>
                            <a:fillRect l="-353261" t="-17857" r="-255072" b="-211905"/>
                          </a:stretch>
                        </a:blipFill>
                      </a:tcPr>
                    </a:tc>
                    <a:tc>
                      <a:txBody>
                        <a:bodyPr/>
                        <a:lstStyle/>
                        <a:p>
                          <a:endParaRPr lang="vi-VN"/>
                        </a:p>
                      </a:txBody>
                      <a:tcPr marL="68580" marR="68580" marT="0" marB="0">
                        <a:blipFill>
                          <a:blip r:embed="rId4"/>
                          <a:stretch>
                            <a:fillRect l="-454909" t="-17857" r="-156000" b="-211905"/>
                          </a:stretch>
                        </a:blipFill>
                      </a:tcPr>
                    </a:tc>
                    <a:tc>
                      <a:txBody>
                        <a:bodyPr/>
                        <a:lstStyle/>
                        <a:p>
                          <a:endParaRPr lang="vi-VN"/>
                        </a:p>
                      </a:txBody>
                      <a:tcPr marL="68580" marR="68580" marT="0" marB="0">
                        <a:blipFill>
                          <a:blip r:embed="rId4"/>
                          <a:stretch>
                            <a:fillRect l="-610400" t="-17857" r="-71600" b="-211905"/>
                          </a:stretch>
                        </a:blipFill>
                      </a:tcPr>
                    </a:tc>
                    <a:tc>
                      <a:txBody>
                        <a:bodyPr/>
                        <a:lstStyle/>
                        <a:p>
                          <a:pPr algn="ctr">
                            <a:lnSpc>
                              <a:spcPct val="107000"/>
                            </a:lnSpc>
                            <a:spcAft>
                              <a:spcPts val="800"/>
                            </a:spcAft>
                          </a:pPr>
                          <a:r>
                            <a:rPr lang="en-US" sz="2500" kern="1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Cộng</a:t>
                          </a:r>
                          <a:endParaRPr lang="en-US" sz="25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97462428"/>
                      </a:ext>
                    </a:extLst>
                  </a:tr>
                  <a:tr h="889445">
                    <a:tc>
                      <a:txBody>
                        <a:bodyPr/>
                        <a:lstStyle/>
                        <a:p>
                          <a:pPr algn="ctr">
                            <a:lnSpc>
                              <a:spcPct val="107000"/>
                            </a:lnSpc>
                            <a:spcAft>
                              <a:spcPts val="800"/>
                            </a:spcAft>
                          </a:pPr>
                          <a:r>
                            <a:rPr lang="en-US" sz="25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Tần số </a:t>
                          </a:r>
                          <a:r>
                            <a:rPr lang="en-US" sz="2500" kern="100" dirty="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tương</a:t>
                          </a:r>
                          <a:r>
                            <a:rPr lang="en-US" sz="2500" kern="100" baseline="0" dirty="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đối</a:t>
                          </a:r>
                        </a:p>
                        <a:p>
                          <a:pPr algn="ctr">
                            <a:lnSpc>
                              <a:spcPct val="107000"/>
                            </a:lnSpc>
                            <a:spcAft>
                              <a:spcPts val="800"/>
                            </a:spcAft>
                          </a:pPr>
                          <a:r>
                            <a:rPr lang="en-US" sz="2500" kern="100" baseline="0" dirty="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a:t>
                          </a:r>
                          <a:endParaRPr lang="en-US" sz="25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tc>
                      <a:txBody>
                        <a:bodyPr/>
                        <a:lstStyle/>
                        <a:p>
                          <a:endParaRPr lang="vi-VN"/>
                        </a:p>
                      </a:txBody>
                      <a:tcPr marL="68580" marR="68580" marT="0" marB="0">
                        <a:blipFill>
                          <a:blip r:embed="rId4"/>
                          <a:stretch>
                            <a:fillRect l="-175200" t="-67347" r="-506800" b="-21088"/>
                          </a:stretch>
                        </a:blipFill>
                      </a:tcPr>
                    </a:tc>
                    <a:tc>
                      <a:txBody>
                        <a:bodyPr/>
                        <a:lstStyle/>
                        <a:p>
                          <a:endParaRPr lang="vi-VN"/>
                        </a:p>
                      </a:txBody>
                      <a:tcPr marL="68580" marR="68580" marT="0" marB="0">
                        <a:blipFill>
                          <a:blip r:embed="rId4"/>
                          <a:stretch>
                            <a:fillRect l="-239721" t="-67347" r="-341463" b="-21088"/>
                          </a:stretch>
                        </a:blipFill>
                      </a:tcPr>
                    </a:tc>
                    <a:tc>
                      <a:txBody>
                        <a:bodyPr/>
                        <a:lstStyle/>
                        <a:p>
                          <a:endParaRPr lang="vi-VN"/>
                        </a:p>
                      </a:txBody>
                      <a:tcPr marL="68580" marR="68580" marT="0" marB="0">
                        <a:blipFill>
                          <a:blip r:embed="rId4"/>
                          <a:stretch>
                            <a:fillRect l="-353261" t="-67347" r="-255072" b="-21088"/>
                          </a:stretch>
                        </a:blipFill>
                      </a:tcPr>
                    </a:tc>
                    <a:tc>
                      <a:txBody>
                        <a:bodyPr/>
                        <a:lstStyle/>
                        <a:p>
                          <a:endParaRPr lang="vi-VN"/>
                        </a:p>
                      </a:txBody>
                      <a:tcPr marL="68580" marR="68580" marT="0" marB="0">
                        <a:blipFill>
                          <a:blip r:embed="rId4"/>
                          <a:stretch>
                            <a:fillRect l="-454909" t="-67347" r="-156000" b="-21088"/>
                          </a:stretch>
                        </a:blipFill>
                      </a:tcPr>
                    </a:tc>
                    <a:tc>
                      <a:txBody>
                        <a:bodyPr/>
                        <a:lstStyle/>
                        <a:p>
                          <a:endParaRPr lang="vi-VN"/>
                        </a:p>
                      </a:txBody>
                      <a:tcPr marL="68580" marR="68580" marT="0" marB="0">
                        <a:blipFill>
                          <a:blip r:embed="rId4"/>
                          <a:stretch>
                            <a:fillRect l="-610400" t="-67347" r="-71600" b="-21088"/>
                          </a:stretch>
                        </a:blipFill>
                      </a:tcPr>
                    </a:tc>
                    <a:tc>
                      <a:txBody>
                        <a:bodyPr/>
                        <a:lstStyle/>
                        <a:p>
                          <a:endParaRPr lang="vi-VN"/>
                        </a:p>
                      </a:txBody>
                      <a:tcPr marL="68580" marR="68580" marT="0" marB="0">
                        <a:blipFill>
                          <a:blip r:embed="rId4"/>
                          <a:stretch>
                            <a:fillRect l="-1014857" t="-67347" r="-2286" b="-21088"/>
                          </a:stretch>
                        </a:blipFill>
                      </a:tcPr>
                    </a:tc>
                    <a:extLst>
                      <a:ext uri="{0D108BD9-81ED-4DB2-BD59-A6C34878D82A}">
                        <a16:rowId xmlns:a16="http://schemas.microsoft.com/office/drawing/2014/main" val="2754884256"/>
                      </a:ext>
                    </a:extLst>
                  </a:tr>
                </a:tbl>
              </a:graphicData>
            </a:graphic>
          </p:graphicFrame>
        </mc:Fallback>
      </mc:AlternateContent>
      <p:sp>
        <p:nvSpPr>
          <p:cNvPr id="11" name="Rectangle 4"/>
          <p:cNvSpPr>
            <a:spLocks noChangeArrowheads="1"/>
          </p:cNvSpPr>
          <p:nvPr/>
        </p:nvSpPr>
        <p:spPr bwMode="auto">
          <a:xfrm>
            <a:off x="2667000" y="623937"/>
            <a:ext cx="2027307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a:p>
        </p:txBody>
      </p:sp>
      <p:graphicFrame>
        <p:nvGraphicFramePr>
          <p:cNvPr id="12" name="Object 11"/>
          <p:cNvGraphicFramePr>
            <a:graphicFrameLocks noChangeAspect="1"/>
          </p:cNvGraphicFramePr>
          <p:nvPr>
            <p:extLst>
              <p:ext uri="{D42A27DB-BD31-4B8C-83A1-F6EECF244321}">
                <p14:modId xmlns:p14="http://schemas.microsoft.com/office/powerpoint/2010/main" val="4147380212"/>
              </p:ext>
            </p:extLst>
          </p:nvPr>
        </p:nvGraphicFramePr>
        <p:xfrm>
          <a:off x="1371600" y="657200"/>
          <a:ext cx="8778642" cy="486576"/>
        </p:xfrm>
        <a:graphic>
          <a:graphicData uri="http://schemas.openxmlformats.org/presentationml/2006/ole">
            <mc:AlternateContent xmlns:mc="http://schemas.openxmlformats.org/markup-compatibility/2006">
              <mc:Choice xmlns:v="urn:schemas-microsoft-com:vml" Requires="v">
                <p:oleObj spid="_x0000_s3081" name="Equation" r:id="rId5" imgW="4127500" imgH="228600" progId="Equation.DSMT4">
                  <p:embed/>
                </p:oleObj>
              </mc:Choice>
              <mc:Fallback>
                <p:oleObj name="Equation" r:id="rId5" imgW="4127500" imgH="228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657200"/>
                        <a:ext cx="8778642" cy="486576"/>
                      </a:xfrm>
                      <a:prstGeom prst="rect">
                        <a:avLst/>
                      </a:prstGeom>
                      <a:noFill/>
                    </p:spPr>
                  </p:pic>
                </p:oleObj>
              </mc:Fallback>
            </mc:AlternateContent>
          </a:graphicData>
        </a:graphic>
      </p:graphicFrame>
      <p:sp>
        <p:nvSpPr>
          <p:cNvPr id="13" name="TextBox 12"/>
          <p:cNvSpPr txBox="1"/>
          <p:nvPr/>
        </p:nvSpPr>
        <p:spPr>
          <a:xfrm>
            <a:off x="304800" y="669656"/>
            <a:ext cx="2133600" cy="461665"/>
          </a:xfrm>
          <a:prstGeom prst="rect">
            <a:avLst/>
          </a:prstGeom>
          <a:noFill/>
        </p:spPr>
        <p:txBody>
          <a:bodyPr wrap="square" rtlCol="0">
            <a:spAutoFit/>
          </a:bodyPr>
          <a:lstStyle/>
          <a:p>
            <a:r>
              <a:rPr lang="vi-VN" sz="2400" dirty="0" smtClean="0">
                <a:solidFill>
                  <a:schemeClr val="bg1"/>
                </a:solidFill>
                <a:latin typeface="+mj-lt"/>
              </a:rPr>
              <a:t>Ta có:</a:t>
            </a:r>
            <a:endParaRPr lang="vi-VN" sz="2400" dirty="0">
              <a:solidFill>
                <a:schemeClr val="bg1"/>
              </a:solidFill>
              <a:latin typeface="+mj-lt"/>
            </a:endParaRPr>
          </a:p>
        </p:txBody>
      </p:sp>
    </p:spTree>
    <p:extLst>
      <p:ext uri="{BB962C8B-B14F-4D97-AF65-F5344CB8AC3E}">
        <p14:creationId xmlns:p14="http://schemas.microsoft.com/office/powerpoint/2010/main" val="255705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0D255EBC-E631-8D85-25C6-F8C832C502BB}"/>
              </a:ext>
            </a:extLst>
          </p:cNvPr>
          <p:cNvSpPr txBox="1">
            <a:spLocks noChangeArrowheads="1"/>
          </p:cNvSpPr>
          <p:nvPr/>
        </p:nvSpPr>
        <p:spPr bwMode="auto">
          <a:xfrm>
            <a:off x="152400" y="152400"/>
            <a:ext cx="11258551" cy="523220"/>
          </a:xfrm>
          <a:prstGeom prst="rect">
            <a:avLst/>
          </a:prstGeom>
          <a:noFill/>
          <a:ln w="9525" algn="ctr">
            <a:noFill/>
            <a:miter lim="800000"/>
            <a:headEnd/>
            <a:tailEnd/>
          </a:ln>
          <a:effectLst/>
        </p:spPr>
        <p:txBody>
          <a:bodyPr wrap="square">
            <a:spAutoFit/>
          </a:bodyPr>
          <a:lstStyle/>
          <a:p>
            <a:pPr algn="just">
              <a:spcBef>
                <a:spcPct val="50000"/>
              </a:spcBef>
              <a:buClr>
                <a:schemeClr val="bg2"/>
              </a:buClr>
              <a:buSzPct val="75000"/>
              <a:defRPr/>
            </a:pPr>
            <a:r>
              <a:rPr lang="en-US" sz="2800" b="1" dirty="0" smtClean="0">
                <a:solidFill>
                  <a:schemeClr val="bg1"/>
                </a:solidFill>
                <a:effectLst>
                  <a:outerShdw blurRad="38100" dist="38100" dir="2700000" algn="tl">
                    <a:srgbClr val="000000"/>
                  </a:outerShdw>
                </a:effectLst>
                <a:latin typeface="Times New Roman" pitchFamily="18" charset="0"/>
              </a:rPr>
              <a:t>b)  Bảng tần số tương đối ghép nhóm</a:t>
            </a:r>
            <a:endParaRPr lang="en-US" sz="2800" b="1" dirty="0">
              <a:solidFill>
                <a:schemeClr val="bg1"/>
              </a:solidFill>
              <a:effectLst>
                <a:outerShdw blurRad="38100" dist="38100" dir="2700000" algn="tl">
                  <a:srgbClr val="000000"/>
                </a:outerShdw>
              </a:effectLst>
              <a:latin typeface="Times New Roman" pitchFamily="18" charset="0"/>
            </a:endParaRPr>
          </a:p>
        </p:txBody>
      </p:sp>
      <p:sp>
        <p:nvSpPr>
          <p:cNvPr id="4" name="TextBox 3">
            <a:extLst>
              <a:ext uri="{FF2B5EF4-FFF2-40B4-BE49-F238E27FC236}">
                <a16:creationId xmlns:a16="http://schemas.microsoft.com/office/drawing/2014/main" id="{4438A2E4-8A43-FF09-39E8-C1D1A7D45E03}"/>
              </a:ext>
            </a:extLst>
          </p:cNvPr>
          <p:cNvSpPr txBox="1"/>
          <p:nvPr/>
        </p:nvSpPr>
        <p:spPr>
          <a:xfrm>
            <a:off x="313461" y="675620"/>
            <a:ext cx="5029200" cy="523220"/>
          </a:xfrm>
          <a:prstGeom prst="rect">
            <a:avLst/>
          </a:prstGeom>
          <a:noFill/>
        </p:spPr>
        <p:txBody>
          <a:bodyPr wrap="square">
            <a:spAutoFit/>
          </a:bodyPr>
          <a:lstStyle/>
          <a:p>
            <a:pPr algn="just">
              <a:spcBef>
                <a:spcPts val="300"/>
              </a:spcBef>
              <a:spcAft>
                <a:spcPts val="300"/>
              </a:spcAft>
            </a:pPr>
            <a:r>
              <a:rPr lang="en-US" sz="2800" b="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800" b="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b="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800" b="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sgk</a:t>
            </a:r>
            <a:r>
              <a:rPr lang="en-US" sz="2800" b="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b="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30)</a:t>
            </a:r>
            <a:endParaRPr lang="en-US" sz="2800" b="1" dirty="0">
              <a:solidFill>
                <a:srgbClr val="FFC000"/>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CBD443FC-123F-F899-FD1E-37E178226C8B}"/>
              </a:ext>
            </a:extLst>
          </p:cNvPr>
          <p:cNvSpPr txBox="1"/>
          <p:nvPr/>
        </p:nvSpPr>
        <p:spPr>
          <a:xfrm>
            <a:off x="285752" y="1271917"/>
            <a:ext cx="11677648" cy="523220"/>
          </a:xfrm>
          <a:prstGeom prst="rect">
            <a:avLst/>
          </a:prstGeom>
          <a:noFill/>
        </p:spPr>
        <p:txBody>
          <a:bodyPr wrap="square">
            <a:spAutoFit/>
          </a:bodyPr>
          <a:lstStyle/>
          <a:p>
            <a:pPr algn="just">
              <a:spcBef>
                <a:spcPts val="300"/>
              </a:spcBef>
              <a:spcAft>
                <a:spcPts val="300"/>
              </a:spcAft>
            </a:pPr>
            <a:r>
              <a:rPr lang="vi-VN"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Xét mẫu số liệu ghép nhóm có bảng tần số ghép nhóm được cho ở bảng </a:t>
            </a:r>
            <a:r>
              <a:rPr lang="vi-VN" sz="28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31 </a:t>
            </a:r>
            <a:r>
              <a:rPr lang="vi-VN"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sau:</a:t>
            </a:r>
            <a:endParaRPr lang="en-US" sz="2800" dirty="0">
              <a:solidFill>
                <a:schemeClr val="bg1"/>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69441C38-5ED2-7121-9D24-6620E08FBDB1}"/>
              </a:ext>
            </a:extLst>
          </p:cNvPr>
          <p:cNvSpPr txBox="1"/>
          <p:nvPr/>
        </p:nvSpPr>
        <p:spPr>
          <a:xfrm>
            <a:off x="285752" y="3962400"/>
            <a:ext cx="11677648" cy="523220"/>
          </a:xfrm>
          <a:prstGeom prst="rect">
            <a:avLst/>
          </a:prstGeom>
          <a:noFill/>
        </p:spPr>
        <p:txBody>
          <a:bodyPr wrap="square">
            <a:spAutoFit/>
          </a:bodyPr>
          <a:lstStyle/>
          <a:p>
            <a:pPr algn="just">
              <a:spcBef>
                <a:spcPts val="300"/>
              </a:spcBef>
              <a:spcAft>
                <a:spcPts val="300"/>
              </a:spcAft>
            </a:pPr>
            <a:r>
              <a:rPr lang="vi-VN" sz="28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Lập </a:t>
            </a:r>
            <a:r>
              <a:rPr lang="vi-VN"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bảng tần số tương đối ghép </a:t>
            </a:r>
            <a:r>
              <a:rPr lang="vi-VN" sz="28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nhóm ở bảng dọc </a:t>
            </a:r>
            <a:r>
              <a:rPr lang="vi-VN"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của mẫu số liệu ghép nhóm </a:t>
            </a:r>
            <a:r>
              <a:rPr lang="vi-VN" sz="28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đó</a:t>
            </a:r>
            <a:endParaRPr lang="en-US" sz="2800" dirty="0">
              <a:solidFill>
                <a:schemeClr val="bg1"/>
              </a:solidFill>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8C7E6DA3-DD4F-0DFE-D10A-48DCD1FF7F55}"/>
                  </a:ext>
                </a:extLst>
              </p:cNvPr>
              <p:cNvGraphicFramePr>
                <a:graphicFrameLocks noGrp="1"/>
              </p:cNvGraphicFramePr>
              <p:nvPr>
                <p:extLst>
                  <p:ext uri="{D42A27DB-BD31-4B8C-83A1-F6EECF244321}">
                    <p14:modId xmlns:p14="http://schemas.microsoft.com/office/powerpoint/2010/main" val="3942904192"/>
                  </p:ext>
                </p:extLst>
              </p:nvPr>
            </p:nvGraphicFramePr>
            <p:xfrm>
              <a:off x="454821" y="1921868"/>
              <a:ext cx="11339510" cy="1116330"/>
            </p:xfrm>
            <a:graphic>
              <a:graphicData uri="http://schemas.openxmlformats.org/drawingml/2006/table">
                <a:tbl>
                  <a:tblPr firstRow="1" bandRow="1">
                    <a:tableStyleId>{5C22544A-7EE6-4342-B048-85BDC9FD1C3A}</a:tableStyleId>
                  </a:tblPr>
                  <a:tblGrid>
                    <a:gridCol w="1619930">
                      <a:extLst>
                        <a:ext uri="{9D8B030D-6E8A-4147-A177-3AD203B41FA5}">
                          <a16:colId xmlns:a16="http://schemas.microsoft.com/office/drawing/2014/main" val="1700941754"/>
                        </a:ext>
                      </a:extLst>
                    </a:gridCol>
                    <a:gridCol w="1619930">
                      <a:extLst>
                        <a:ext uri="{9D8B030D-6E8A-4147-A177-3AD203B41FA5}">
                          <a16:colId xmlns:a16="http://schemas.microsoft.com/office/drawing/2014/main" val="1884606567"/>
                        </a:ext>
                      </a:extLst>
                    </a:gridCol>
                    <a:gridCol w="1619930">
                      <a:extLst>
                        <a:ext uri="{9D8B030D-6E8A-4147-A177-3AD203B41FA5}">
                          <a16:colId xmlns:a16="http://schemas.microsoft.com/office/drawing/2014/main" val="1785552704"/>
                        </a:ext>
                      </a:extLst>
                    </a:gridCol>
                    <a:gridCol w="1619930">
                      <a:extLst>
                        <a:ext uri="{9D8B030D-6E8A-4147-A177-3AD203B41FA5}">
                          <a16:colId xmlns:a16="http://schemas.microsoft.com/office/drawing/2014/main" val="2134932437"/>
                        </a:ext>
                      </a:extLst>
                    </a:gridCol>
                    <a:gridCol w="1619930">
                      <a:extLst>
                        <a:ext uri="{9D8B030D-6E8A-4147-A177-3AD203B41FA5}">
                          <a16:colId xmlns:a16="http://schemas.microsoft.com/office/drawing/2014/main" val="3626511485"/>
                        </a:ext>
                      </a:extLst>
                    </a:gridCol>
                    <a:gridCol w="1619930">
                      <a:extLst>
                        <a:ext uri="{9D8B030D-6E8A-4147-A177-3AD203B41FA5}">
                          <a16:colId xmlns:a16="http://schemas.microsoft.com/office/drawing/2014/main" val="1037129055"/>
                        </a:ext>
                      </a:extLst>
                    </a:gridCol>
                    <a:gridCol w="1619930">
                      <a:extLst>
                        <a:ext uri="{9D8B030D-6E8A-4147-A177-3AD203B41FA5}">
                          <a16:colId xmlns:a16="http://schemas.microsoft.com/office/drawing/2014/main" val="785932075"/>
                        </a:ext>
                      </a:extLst>
                    </a:gridCol>
                  </a:tblGrid>
                  <a:tr h="370840">
                    <a:tc>
                      <a:txBody>
                        <a:bodyPr/>
                        <a:lstStyle/>
                        <a:p>
                          <a:pPr algn="ctr">
                            <a:lnSpc>
                              <a:spcPct val="107000"/>
                            </a:lnSpc>
                            <a:spcAft>
                              <a:spcPts val="800"/>
                            </a:spcAft>
                          </a:pPr>
                          <a:r>
                            <a:rPr lang="en-US" sz="2800" kern="1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Nhóm</a:t>
                          </a:r>
                          <a:endPar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n-US"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[10; 15)</m:t>
                                </m:r>
                              </m:oMath>
                            </m:oMathPara>
                          </a14:m>
                          <a:endParaRPr lang="en-US" sz="2800" b="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n-US"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[15; 20)</m:t>
                                </m:r>
                              </m:oMath>
                            </m:oMathPara>
                          </a14:m>
                          <a:endParaRPr lang="en-US" sz="2800" b="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n-US"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[20; 25)</m:t>
                                </m:r>
                              </m:oMath>
                            </m:oMathPara>
                          </a14:m>
                          <a:endParaRPr lang="en-US" sz="2800" b="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n-US"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[25; 30)</m:t>
                                </m:r>
                              </m:oMath>
                            </m:oMathPara>
                          </a14:m>
                          <a:endParaRPr lang="en-US" sz="2800" b="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n-US"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[30; 35)</m:t>
                                </m:r>
                              </m:oMath>
                            </m:oMathPara>
                          </a14:m>
                          <a:endParaRPr lang="en-US" sz="2800" b="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n-US" sz="2800" kern="1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Cộng</a:t>
                          </a:r>
                          <a:endPar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084196586"/>
                      </a:ext>
                    </a:extLst>
                  </a:tr>
                  <a:tr h="370840">
                    <a:tc>
                      <a:txBody>
                        <a:bodyPr/>
                        <a:lstStyle/>
                        <a:p>
                          <a:pPr algn="ctr">
                            <a:lnSpc>
                              <a:spcPct val="107000"/>
                            </a:lnSpc>
                            <a:spcAft>
                              <a:spcPts val="800"/>
                            </a:spcAft>
                          </a:pPr>
                          <a:r>
                            <a:rPr lang="en-US" sz="2800" kern="1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Tần</a:t>
                          </a:r>
                          <a:r>
                            <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số</a:t>
                          </a:r>
                          <a:r>
                            <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i="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n</a:t>
                          </a:r>
                          <a:r>
                            <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a:t>
                          </a:r>
                        </a:p>
                      </a:txBody>
                      <a:tcPr marL="68580" marR="68580" marT="0" marB="0">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vi-VN" sz="280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4</m:t>
                                </m:r>
                              </m:oMath>
                            </m:oMathPara>
                          </a14:m>
                          <a:endPar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vi-VN" sz="280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12</m:t>
                                </m:r>
                              </m:oMath>
                            </m:oMathPara>
                          </a14:m>
                          <a:endPar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vi-VN" sz="280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7</m:t>
                                </m:r>
                              </m:oMath>
                            </m:oMathPara>
                          </a14:m>
                          <a:endPar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n-US" sz="280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8</m:t>
                                </m:r>
                              </m:oMath>
                            </m:oMathPara>
                          </a14:m>
                          <a:endPar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vi-VN" sz="280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9</m:t>
                                </m:r>
                              </m:oMath>
                            </m:oMathPara>
                          </a14:m>
                          <a:endPar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n-US" sz="2800" i="1"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N</m:t>
                                </m:r>
                                <m:r>
                                  <m:rPr>
                                    <m:nor/>
                                  </m:rPr>
                                  <a:rPr lang="en-US"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 </m:t>
                                </m:r>
                                <m:r>
                                  <m:rPr>
                                    <m:nor/>
                                  </m:rPr>
                                  <a:rPr lang="en-US" sz="280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m:t>
                                </m:r>
                                <m:r>
                                  <m:rPr>
                                    <m:nor/>
                                  </m:rPr>
                                  <a:rPr lang="en-US"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 </m:t>
                                </m:r>
                                <m:r>
                                  <m:rPr>
                                    <m:nor/>
                                  </m:rPr>
                                  <a:rPr lang="en-US" sz="280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40</m:t>
                                </m:r>
                              </m:oMath>
                            </m:oMathPara>
                          </a14:m>
                          <a:endPar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856310160"/>
                      </a:ext>
                    </a:extLst>
                  </a:tr>
                </a:tbl>
              </a:graphicData>
            </a:graphic>
          </p:graphicFrame>
        </mc:Choice>
        <mc:Fallback xmlns="">
          <p:graphicFrame>
            <p:nvGraphicFramePr>
              <p:cNvPr id="2" name="Table 1">
                <a:extLst>
                  <a:ext uri="{FF2B5EF4-FFF2-40B4-BE49-F238E27FC236}">
                    <a16:creationId xmlns:a16="http://schemas.microsoft.com/office/drawing/2014/main" id="{8C7E6DA3-DD4F-0DFE-D10A-48DCD1FF7F55}"/>
                  </a:ext>
                </a:extLst>
              </p:cNvPr>
              <p:cNvGraphicFramePr>
                <a:graphicFrameLocks noGrp="1"/>
              </p:cNvGraphicFramePr>
              <p:nvPr>
                <p:extLst>
                  <p:ext uri="{D42A27DB-BD31-4B8C-83A1-F6EECF244321}">
                    <p14:modId xmlns:p14="http://schemas.microsoft.com/office/powerpoint/2010/main" val="3942904192"/>
                  </p:ext>
                </p:extLst>
              </p:nvPr>
            </p:nvGraphicFramePr>
            <p:xfrm>
              <a:off x="454821" y="1921868"/>
              <a:ext cx="11339510" cy="1116330"/>
            </p:xfrm>
            <a:graphic>
              <a:graphicData uri="http://schemas.openxmlformats.org/drawingml/2006/table">
                <a:tbl>
                  <a:tblPr firstRow="1" bandRow="1">
                    <a:tableStyleId>{5C22544A-7EE6-4342-B048-85BDC9FD1C3A}</a:tableStyleId>
                  </a:tblPr>
                  <a:tblGrid>
                    <a:gridCol w="1619930">
                      <a:extLst>
                        <a:ext uri="{9D8B030D-6E8A-4147-A177-3AD203B41FA5}">
                          <a16:colId xmlns:a16="http://schemas.microsoft.com/office/drawing/2014/main" val="1700941754"/>
                        </a:ext>
                      </a:extLst>
                    </a:gridCol>
                    <a:gridCol w="1619930">
                      <a:extLst>
                        <a:ext uri="{9D8B030D-6E8A-4147-A177-3AD203B41FA5}">
                          <a16:colId xmlns:a16="http://schemas.microsoft.com/office/drawing/2014/main" val="1884606567"/>
                        </a:ext>
                      </a:extLst>
                    </a:gridCol>
                    <a:gridCol w="1619930">
                      <a:extLst>
                        <a:ext uri="{9D8B030D-6E8A-4147-A177-3AD203B41FA5}">
                          <a16:colId xmlns:a16="http://schemas.microsoft.com/office/drawing/2014/main" val="1785552704"/>
                        </a:ext>
                      </a:extLst>
                    </a:gridCol>
                    <a:gridCol w="1619930">
                      <a:extLst>
                        <a:ext uri="{9D8B030D-6E8A-4147-A177-3AD203B41FA5}">
                          <a16:colId xmlns:a16="http://schemas.microsoft.com/office/drawing/2014/main" val="2134932437"/>
                        </a:ext>
                      </a:extLst>
                    </a:gridCol>
                    <a:gridCol w="1619930">
                      <a:extLst>
                        <a:ext uri="{9D8B030D-6E8A-4147-A177-3AD203B41FA5}">
                          <a16:colId xmlns:a16="http://schemas.microsoft.com/office/drawing/2014/main" val="3626511485"/>
                        </a:ext>
                      </a:extLst>
                    </a:gridCol>
                    <a:gridCol w="1619930">
                      <a:extLst>
                        <a:ext uri="{9D8B030D-6E8A-4147-A177-3AD203B41FA5}">
                          <a16:colId xmlns:a16="http://schemas.microsoft.com/office/drawing/2014/main" val="1037129055"/>
                        </a:ext>
                      </a:extLst>
                    </a:gridCol>
                    <a:gridCol w="1619930">
                      <a:extLst>
                        <a:ext uri="{9D8B030D-6E8A-4147-A177-3AD203B41FA5}">
                          <a16:colId xmlns:a16="http://schemas.microsoft.com/office/drawing/2014/main" val="785932075"/>
                        </a:ext>
                      </a:extLst>
                    </a:gridCol>
                  </a:tblGrid>
                  <a:tr h="558165">
                    <a:tc>
                      <a:txBody>
                        <a:bodyPr/>
                        <a:lstStyle/>
                        <a:p>
                          <a:pPr algn="ctr">
                            <a:lnSpc>
                              <a:spcPct val="107000"/>
                            </a:lnSpc>
                            <a:spcAft>
                              <a:spcPts val="800"/>
                            </a:spcAft>
                          </a:pPr>
                          <a:r>
                            <a:rPr lang="en-US" sz="2800" kern="1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Nhóm</a:t>
                          </a:r>
                          <a:endPar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tc>
                      <a:txBody>
                        <a:bodyPr/>
                        <a:lstStyle/>
                        <a:p>
                          <a:endParaRPr lang="vi-VN"/>
                        </a:p>
                      </a:txBody>
                      <a:tcPr marL="68580" marR="68580" marT="0" marB="0">
                        <a:blipFill>
                          <a:blip r:embed="rId2"/>
                          <a:stretch>
                            <a:fillRect l="-100376" t="-19565" r="-501128" b="-114130"/>
                          </a:stretch>
                        </a:blipFill>
                      </a:tcPr>
                    </a:tc>
                    <a:tc>
                      <a:txBody>
                        <a:bodyPr/>
                        <a:lstStyle/>
                        <a:p>
                          <a:endParaRPr lang="vi-VN"/>
                        </a:p>
                      </a:txBody>
                      <a:tcPr marL="68580" marR="68580" marT="0" marB="0">
                        <a:blipFill>
                          <a:blip r:embed="rId2"/>
                          <a:stretch>
                            <a:fillRect l="-200376" t="-19565" r="-401128" b="-114130"/>
                          </a:stretch>
                        </a:blipFill>
                      </a:tcPr>
                    </a:tc>
                    <a:tc>
                      <a:txBody>
                        <a:bodyPr/>
                        <a:lstStyle/>
                        <a:p>
                          <a:endParaRPr lang="vi-VN"/>
                        </a:p>
                      </a:txBody>
                      <a:tcPr marL="68580" marR="68580" marT="0" marB="0">
                        <a:blipFill>
                          <a:blip r:embed="rId2"/>
                          <a:stretch>
                            <a:fillRect l="-301509" t="-19565" r="-302642" b="-114130"/>
                          </a:stretch>
                        </a:blipFill>
                      </a:tcPr>
                    </a:tc>
                    <a:tc>
                      <a:txBody>
                        <a:bodyPr/>
                        <a:lstStyle/>
                        <a:p>
                          <a:endParaRPr lang="vi-VN"/>
                        </a:p>
                      </a:txBody>
                      <a:tcPr marL="68580" marR="68580" marT="0" marB="0">
                        <a:blipFill>
                          <a:blip r:embed="rId2"/>
                          <a:stretch>
                            <a:fillRect l="-400000" t="-19565" r="-201504" b="-114130"/>
                          </a:stretch>
                        </a:blipFill>
                      </a:tcPr>
                    </a:tc>
                    <a:tc>
                      <a:txBody>
                        <a:bodyPr/>
                        <a:lstStyle/>
                        <a:p>
                          <a:endParaRPr lang="vi-VN"/>
                        </a:p>
                      </a:txBody>
                      <a:tcPr marL="68580" marR="68580" marT="0" marB="0">
                        <a:blipFill>
                          <a:blip r:embed="rId2"/>
                          <a:stretch>
                            <a:fillRect l="-500000" t="-19565" r="-101504" b="-114130"/>
                          </a:stretch>
                        </a:blipFill>
                      </a:tcPr>
                    </a:tc>
                    <a:tc>
                      <a:txBody>
                        <a:bodyPr/>
                        <a:lstStyle/>
                        <a:p>
                          <a:pPr algn="ctr">
                            <a:lnSpc>
                              <a:spcPct val="107000"/>
                            </a:lnSpc>
                            <a:spcAft>
                              <a:spcPts val="800"/>
                            </a:spcAft>
                          </a:pPr>
                          <a:r>
                            <a:rPr lang="en-US" sz="2800" kern="1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Cộng</a:t>
                          </a:r>
                          <a:endPar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084196586"/>
                      </a:ext>
                    </a:extLst>
                  </a:tr>
                  <a:tr h="558165">
                    <a:tc>
                      <a:txBody>
                        <a:bodyPr/>
                        <a:lstStyle/>
                        <a:p>
                          <a:pPr algn="ctr">
                            <a:lnSpc>
                              <a:spcPct val="107000"/>
                            </a:lnSpc>
                            <a:spcAft>
                              <a:spcPts val="800"/>
                            </a:spcAft>
                          </a:pPr>
                          <a:r>
                            <a:rPr lang="en-US" sz="2800" kern="1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Tần</a:t>
                          </a:r>
                          <a:r>
                            <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số</a:t>
                          </a:r>
                          <a:r>
                            <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i="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n</a:t>
                          </a:r>
                          <a:r>
                            <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a:t>
                          </a:r>
                        </a:p>
                      </a:txBody>
                      <a:tcPr marL="68580" marR="68580" marT="0" marB="0">
                        <a:noFill/>
                      </a:tcPr>
                    </a:tc>
                    <a:tc>
                      <a:txBody>
                        <a:bodyPr/>
                        <a:lstStyle/>
                        <a:p>
                          <a:endParaRPr lang="vi-VN"/>
                        </a:p>
                      </a:txBody>
                      <a:tcPr marL="68580" marR="68580" marT="0" marB="0">
                        <a:blipFill>
                          <a:blip r:embed="rId2"/>
                          <a:stretch>
                            <a:fillRect l="-100376" t="-119565" r="-501128" b="-14130"/>
                          </a:stretch>
                        </a:blipFill>
                      </a:tcPr>
                    </a:tc>
                    <a:tc>
                      <a:txBody>
                        <a:bodyPr/>
                        <a:lstStyle/>
                        <a:p>
                          <a:endParaRPr lang="vi-VN"/>
                        </a:p>
                      </a:txBody>
                      <a:tcPr marL="68580" marR="68580" marT="0" marB="0">
                        <a:blipFill>
                          <a:blip r:embed="rId2"/>
                          <a:stretch>
                            <a:fillRect l="-200376" t="-119565" r="-401128" b="-14130"/>
                          </a:stretch>
                        </a:blipFill>
                      </a:tcPr>
                    </a:tc>
                    <a:tc>
                      <a:txBody>
                        <a:bodyPr/>
                        <a:lstStyle/>
                        <a:p>
                          <a:endParaRPr lang="vi-VN"/>
                        </a:p>
                      </a:txBody>
                      <a:tcPr marL="68580" marR="68580" marT="0" marB="0">
                        <a:blipFill>
                          <a:blip r:embed="rId2"/>
                          <a:stretch>
                            <a:fillRect l="-301509" t="-119565" r="-302642" b="-14130"/>
                          </a:stretch>
                        </a:blipFill>
                      </a:tcPr>
                    </a:tc>
                    <a:tc>
                      <a:txBody>
                        <a:bodyPr/>
                        <a:lstStyle/>
                        <a:p>
                          <a:endParaRPr lang="vi-VN"/>
                        </a:p>
                      </a:txBody>
                      <a:tcPr marL="68580" marR="68580" marT="0" marB="0">
                        <a:blipFill>
                          <a:blip r:embed="rId2"/>
                          <a:stretch>
                            <a:fillRect l="-400000" t="-119565" r="-201504" b="-14130"/>
                          </a:stretch>
                        </a:blipFill>
                      </a:tcPr>
                    </a:tc>
                    <a:tc>
                      <a:txBody>
                        <a:bodyPr/>
                        <a:lstStyle/>
                        <a:p>
                          <a:endParaRPr lang="vi-VN"/>
                        </a:p>
                      </a:txBody>
                      <a:tcPr marL="68580" marR="68580" marT="0" marB="0">
                        <a:blipFill>
                          <a:blip r:embed="rId2"/>
                          <a:stretch>
                            <a:fillRect l="-500000" t="-119565" r="-101504" b="-14130"/>
                          </a:stretch>
                        </a:blipFill>
                      </a:tcPr>
                    </a:tc>
                    <a:tc>
                      <a:txBody>
                        <a:bodyPr/>
                        <a:lstStyle/>
                        <a:p>
                          <a:endParaRPr lang="vi-VN"/>
                        </a:p>
                      </a:txBody>
                      <a:tcPr marL="68580" marR="68580" marT="0" marB="0">
                        <a:blipFill>
                          <a:blip r:embed="rId2"/>
                          <a:stretch>
                            <a:fillRect l="-600000" t="-119565" r="-1504" b="-14130"/>
                          </a:stretch>
                        </a:blipFill>
                      </a:tcPr>
                    </a:tc>
                    <a:extLst>
                      <a:ext uri="{0D108BD9-81ED-4DB2-BD59-A6C34878D82A}">
                        <a16:rowId xmlns:a16="http://schemas.microsoft.com/office/drawing/2014/main" val="856310160"/>
                      </a:ext>
                    </a:extLst>
                  </a:tr>
                </a:tbl>
              </a:graphicData>
            </a:graphic>
          </p:graphicFrame>
        </mc:Fallback>
      </mc:AlternateContent>
      <p:sp>
        <p:nvSpPr>
          <p:cNvPr id="6" name="TextBox 5"/>
          <p:cNvSpPr txBox="1"/>
          <p:nvPr/>
        </p:nvSpPr>
        <p:spPr>
          <a:xfrm>
            <a:off x="5181600" y="3164929"/>
            <a:ext cx="1447800" cy="461665"/>
          </a:xfrm>
          <a:prstGeom prst="rect">
            <a:avLst/>
          </a:prstGeom>
          <a:noFill/>
        </p:spPr>
        <p:txBody>
          <a:bodyPr wrap="square" rtlCol="0">
            <a:spAutoFit/>
          </a:bodyPr>
          <a:lstStyle/>
          <a:p>
            <a:r>
              <a:rPr lang="vi-VN" sz="2400" b="1" i="1" dirty="0" smtClean="0">
                <a:solidFill>
                  <a:srgbClr val="FF0000"/>
                </a:solidFill>
                <a:latin typeface="+mj-lt"/>
              </a:rPr>
              <a:t>Bảng 31</a:t>
            </a:r>
            <a:endParaRPr lang="vi-VN" sz="2400" b="1" i="1" dirty="0">
              <a:solidFill>
                <a:srgbClr val="FF0000"/>
              </a:solidFill>
              <a:latin typeface="+mj-lt"/>
            </a:endParaRPr>
          </a:p>
        </p:txBody>
      </p:sp>
    </p:spTree>
    <p:extLst>
      <p:ext uri="{BB962C8B-B14F-4D97-AF65-F5344CB8AC3E}">
        <p14:creationId xmlns:p14="http://schemas.microsoft.com/office/powerpoint/2010/main" val="155237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6" presetClass="entr" presetSubtype="16"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ircle(in)">
                                      <p:cBhvr>
                                        <p:cTn id="3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AC1B9-C3CB-85E5-B4FC-33CF8F3B95A0}"/>
              </a:ext>
            </a:extLst>
          </p:cNvPr>
          <p:cNvSpPr/>
          <p:nvPr/>
        </p:nvSpPr>
        <p:spPr>
          <a:xfrm>
            <a:off x="381000" y="838200"/>
            <a:ext cx="3539752" cy="523220"/>
          </a:xfrm>
          <a:prstGeom prst="rect">
            <a:avLst/>
          </a:prstGeom>
        </p:spPr>
        <p:txBody>
          <a:bodyPr wrap="none">
            <a:spAutoFit/>
          </a:bodyPr>
          <a:lstStyle/>
          <a:p>
            <a:pPr algn="just">
              <a:spcBef>
                <a:spcPts val="300"/>
              </a:spcBef>
              <a:spcAft>
                <a:spcPts val="300"/>
              </a:spcAft>
            </a:pPr>
            <a:r>
              <a:rPr lang="en-US" sz="2800" b="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sz="2800" b="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800" b="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800" b="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sgk</a:t>
            </a:r>
            <a:r>
              <a:rPr lang="en-US" sz="2800" b="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b="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30)</a:t>
            </a:r>
            <a:endParaRPr lang="en-US" sz="2800" b="1" dirty="0">
              <a:solidFill>
                <a:srgbClr val="FFC000"/>
              </a:solidFill>
              <a:latin typeface="Times New Roman" panose="02020603050405020304" pitchFamily="18" charset="0"/>
              <a:ea typeface="Times New Roman" panose="02020603050405020304" pitchFamily="18" charset="0"/>
            </a:endParaRPr>
          </a:p>
        </p:txBody>
      </p:sp>
      <p:sp>
        <p:nvSpPr>
          <p:cNvPr id="5" name="Text Box 2">
            <a:extLst>
              <a:ext uri="{FF2B5EF4-FFF2-40B4-BE49-F238E27FC236}">
                <a16:creationId xmlns:a16="http://schemas.microsoft.com/office/drawing/2014/main" id="{6EF051C8-3923-7079-538B-7F7EE1427B09}"/>
              </a:ext>
            </a:extLst>
          </p:cNvPr>
          <p:cNvSpPr txBox="1">
            <a:spLocks noChangeArrowheads="1"/>
          </p:cNvSpPr>
          <p:nvPr/>
        </p:nvSpPr>
        <p:spPr bwMode="auto">
          <a:xfrm>
            <a:off x="152399" y="197667"/>
            <a:ext cx="11258551" cy="523220"/>
          </a:xfrm>
          <a:prstGeom prst="rect">
            <a:avLst/>
          </a:prstGeom>
          <a:noFill/>
          <a:ln w="9525" algn="ctr">
            <a:noFill/>
            <a:miter lim="800000"/>
            <a:headEnd/>
            <a:tailEnd/>
          </a:ln>
          <a:effectLst/>
        </p:spPr>
        <p:txBody>
          <a:bodyPr wrap="square">
            <a:spAutoFit/>
          </a:bodyPr>
          <a:lstStyle/>
          <a:p>
            <a:pPr marL="342900" indent="-342900" algn="just">
              <a:spcBef>
                <a:spcPct val="50000"/>
              </a:spcBef>
              <a:buClr>
                <a:schemeClr val="bg2"/>
              </a:buClr>
              <a:buSzPct val="75000"/>
              <a:buFont typeface="Wingdings" pitchFamily="2" charset="2"/>
              <a:buNone/>
              <a:defRPr/>
            </a:pPr>
            <a:r>
              <a:rPr lang="en-US" sz="2800" b="1" dirty="0" smtClean="0">
                <a:solidFill>
                  <a:schemeClr val="bg1"/>
                </a:solidFill>
                <a:effectLst>
                  <a:outerShdw blurRad="38100" dist="38100" dir="2700000" algn="tl">
                    <a:srgbClr val="000000"/>
                  </a:outerShdw>
                </a:effectLst>
                <a:latin typeface="Times New Roman" pitchFamily="18" charset="0"/>
              </a:rPr>
              <a:t>b)  Bảng tần số tương đối ghép nhóm</a:t>
            </a:r>
            <a:endParaRPr lang="en-US" sz="2800" b="1" dirty="0">
              <a:solidFill>
                <a:schemeClr val="bg1"/>
              </a:solidFill>
              <a:effectLst>
                <a:outerShdw blurRad="38100" dist="38100" dir="2700000" algn="tl">
                  <a:srgbClr val="000000"/>
                </a:outerShdw>
              </a:effectLst>
              <a:latin typeface="Times New Roman" pitchFamily="18" charset="0"/>
            </a:endParaRP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344EB79F-64D3-C742-D740-55CA6C70E51F}"/>
                  </a:ext>
                </a:extLst>
              </p:cNvPr>
              <p:cNvGraphicFramePr>
                <a:graphicFrameLocks noGrp="1"/>
              </p:cNvGraphicFramePr>
              <p:nvPr>
                <p:extLst>
                  <p:ext uri="{D42A27DB-BD31-4B8C-83A1-F6EECF244321}">
                    <p14:modId xmlns:p14="http://schemas.microsoft.com/office/powerpoint/2010/main" val="751277862"/>
                  </p:ext>
                </p:extLst>
              </p:nvPr>
            </p:nvGraphicFramePr>
            <p:xfrm>
              <a:off x="1717674" y="1600200"/>
              <a:ext cx="8128000" cy="32156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139030641"/>
                        </a:ext>
                      </a:extLst>
                    </a:gridCol>
                    <a:gridCol w="4064000">
                      <a:extLst>
                        <a:ext uri="{9D8B030D-6E8A-4147-A177-3AD203B41FA5}">
                          <a16:colId xmlns:a16="http://schemas.microsoft.com/office/drawing/2014/main" val="3875054262"/>
                        </a:ext>
                      </a:extLst>
                    </a:gridCol>
                  </a:tblGrid>
                  <a:tr h="362280">
                    <a:tc>
                      <a:txBody>
                        <a:bodyPr/>
                        <a:lstStyle/>
                        <a:p>
                          <a:pPr algn="ctr">
                            <a:spcBef>
                              <a:spcPts val="300"/>
                            </a:spcBef>
                            <a:spcAft>
                              <a:spcPts val="300"/>
                            </a:spcAft>
                          </a:pP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ctr">
                            <a:spcBef>
                              <a:spcPts val="300"/>
                            </a:spcBef>
                            <a:spcAft>
                              <a:spcPts val="300"/>
                            </a:spcAft>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Tần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r>
                                <m:rPr>
                                  <m:nor/>
                                </m:rPr>
                                <a:rPr lang="en-US" sz="28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oMath>
                          </a14:m>
                          <a:r>
                            <a:rPr lang="nl-NL"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569044212"/>
                      </a:ext>
                    </a:extLst>
                  </a:tr>
                  <a:tr h="370840">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d>
                                  <m:dPr>
                                    <m:begChr m:val=""/>
                                    <m:ctrlPr>
                                      <a:rPr lang="en-US" sz="2800" i="1" smtClean="0">
                                        <a:solidFill>
                                          <a:schemeClr val="bg1"/>
                                        </a:solidFill>
                                        <a:effectLst/>
                                        <a:latin typeface="Cambria Math" panose="02040503050406030204" pitchFamily="18" charset="0"/>
                                        <a:ea typeface="Times New Roman" panose="02020603050405020304" pitchFamily="18" charset="0"/>
                                      </a:rPr>
                                    </m:ctrlPr>
                                  </m:dPr>
                                  <m:e>
                                    <m:r>
                                      <m:rPr>
                                        <m:nor/>
                                      </m:rPr>
                                      <a:rPr lang="en-US" sz="28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[1</m:t>
                                    </m:r>
                                    <m:r>
                                      <m:rPr>
                                        <m:nor/>
                                      </m:rPr>
                                      <a:rPr lang="en-US" sz="28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0;</m:t>
                                    </m:r>
                                    <m:r>
                                      <m:rPr>
                                        <m:nor/>
                                      </m:rPr>
                                      <a:rPr lang="en-US" sz="28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15</m:t>
                                    </m:r>
                                  </m:e>
                                </m:d>
                              </m:oMath>
                            </m:oMathPara>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10</m:t>
                                </m:r>
                              </m:oMath>
                            </m:oMathPara>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444018209"/>
                      </a:ext>
                    </a:extLst>
                  </a:tr>
                  <a:tr h="370840">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d>
                                  <m:dPr>
                                    <m:begChr m:val=""/>
                                    <m:ctrlPr>
                                      <a:rPr lang="en-US" sz="2800" i="1" smtClean="0">
                                        <a:solidFill>
                                          <a:schemeClr val="bg1"/>
                                        </a:solidFill>
                                        <a:effectLst/>
                                        <a:latin typeface="Cambria Math" panose="02040503050406030204" pitchFamily="18" charset="0"/>
                                        <a:ea typeface="Times New Roman" panose="02020603050405020304" pitchFamily="18" charset="0"/>
                                      </a:rPr>
                                    </m:ctrlPr>
                                  </m:dPr>
                                  <m:e>
                                    <m:r>
                                      <m:rPr>
                                        <m:nor/>
                                      </m:rPr>
                                      <a:rPr lang="en-US" sz="28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[15</m:t>
                                    </m:r>
                                    <m:r>
                                      <m:rPr>
                                        <m:nor/>
                                      </m:rPr>
                                      <a:rPr lang="en-US" sz="28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28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2</m:t>
                                    </m:r>
                                    <m:r>
                                      <m:rPr>
                                        <m:nor/>
                                      </m:rPr>
                                      <a:rPr lang="en-US" sz="28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0</m:t>
                                    </m:r>
                                  </m:e>
                                </m:d>
                              </m:oMath>
                            </m:oMathPara>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3</m:t>
                                </m:r>
                                <m:r>
                                  <m:rPr>
                                    <m:nor/>
                                  </m:rPr>
                                  <a:rPr lang="en-US" sz="280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0</m:t>
                                </m:r>
                              </m:oMath>
                            </m:oMathPara>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279492326"/>
                      </a:ext>
                    </a:extLst>
                  </a:tr>
                  <a:tr h="370840">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d>
                                  <m:dPr>
                                    <m:begChr m:val=""/>
                                    <m:ctrlPr>
                                      <a:rPr lang="en-US" sz="2800" i="1" smtClean="0">
                                        <a:solidFill>
                                          <a:schemeClr val="bg1"/>
                                        </a:solidFill>
                                        <a:effectLst/>
                                        <a:latin typeface="Cambria Math" panose="02040503050406030204" pitchFamily="18" charset="0"/>
                                        <a:ea typeface="Times New Roman" panose="02020603050405020304" pitchFamily="18" charset="0"/>
                                      </a:rPr>
                                    </m:ctrlPr>
                                  </m:dPr>
                                  <m:e>
                                    <m:r>
                                      <m:rPr>
                                        <m:nor/>
                                      </m:rPr>
                                      <a:rPr lang="en-US" sz="28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[2</m:t>
                                    </m:r>
                                    <m:r>
                                      <m:rPr>
                                        <m:nor/>
                                      </m:rPr>
                                      <a:rPr lang="en-US" sz="28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0;</m:t>
                                    </m:r>
                                    <m:r>
                                      <m:rPr>
                                        <m:nor/>
                                      </m:rPr>
                                      <a:rPr lang="en-US" sz="28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25</m:t>
                                    </m:r>
                                  </m:e>
                                </m:d>
                              </m:oMath>
                            </m:oMathPara>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17,5</m:t>
                                </m:r>
                              </m:oMath>
                            </m:oMathPara>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30377511"/>
                      </a:ext>
                    </a:extLst>
                  </a:tr>
                  <a:tr h="370840">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d>
                                  <m:dPr>
                                    <m:begChr m:val=""/>
                                    <m:ctrlPr>
                                      <a:rPr lang="en-US" sz="2800" i="1" smtClean="0">
                                        <a:solidFill>
                                          <a:schemeClr val="bg1"/>
                                        </a:solidFill>
                                        <a:effectLst/>
                                        <a:latin typeface="Cambria Math" panose="02040503050406030204" pitchFamily="18" charset="0"/>
                                        <a:ea typeface="Times New Roman" panose="02020603050405020304" pitchFamily="18" charset="0"/>
                                      </a:rPr>
                                    </m:ctrlPr>
                                  </m:dPr>
                                  <m:e>
                                    <m:r>
                                      <m:rPr>
                                        <m:nor/>
                                      </m:rPr>
                                      <a:rPr lang="en-US" sz="28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[25</m:t>
                                    </m:r>
                                    <m:r>
                                      <m:rPr>
                                        <m:nor/>
                                      </m:rPr>
                                      <a:rPr lang="en-US" sz="28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28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3</m:t>
                                    </m:r>
                                    <m:r>
                                      <m:rPr>
                                        <m:nor/>
                                      </m:rPr>
                                      <a:rPr lang="en-US" sz="28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0</m:t>
                                    </m:r>
                                  </m:e>
                                </m:d>
                              </m:oMath>
                            </m:oMathPara>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20</m:t>
                                </m:r>
                              </m:oMath>
                            </m:oMathPara>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712412889"/>
                      </a:ext>
                    </a:extLst>
                  </a:tr>
                  <a:tr h="370840">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d>
                                  <m:dPr>
                                    <m:begChr m:val=""/>
                                    <m:ctrlPr>
                                      <a:rPr lang="en-US" sz="2800" i="1" smtClean="0">
                                        <a:solidFill>
                                          <a:schemeClr val="bg1"/>
                                        </a:solidFill>
                                        <a:effectLst/>
                                        <a:latin typeface="Cambria Math" panose="02040503050406030204" pitchFamily="18" charset="0"/>
                                        <a:ea typeface="Times New Roman" panose="02020603050405020304" pitchFamily="18" charset="0"/>
                                      </a:rPr>
                                    </m:ctrlPr>
                                  </m:dPr>
                                  <m:e>
                                    <m:r>
                                      <m:rPr>
                                        <m:nor/>
                                      </m:rPr>
                                      <a:rPr lang="en-US" sz="28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[3</m:t>
                                    </m:r>
                                    <m:r>
                                      <m:rPr>
                                        <m:nor/>
                                      </m:rPr>
                                      <a:rPr lang="en-US" sz="28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0;</m:t>
                                    </m:r>
                                    <m:r>
                                      <m:rPr>
                                        <m:nor/>
                                      </m:rPr>
                                      <a:rPr lang="en-US" sz="28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35</m:t>
                                    </m:r>
                                  </m:e>
                                </m:d>
                              </m:oMath>
                            </m:oMathPara>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22,5</m:t>
                                </m:r>
                              </m:oMath>
                            </m:oMathPara>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772801001"/>
                      </a:ext>
                    </a:extLst>
                  </a:tr>
                  <a:tr h="370840">
                    <a:tc>
                      <a:txBody>
                        <a:bodyPr/>
                        <a:lstStyle/>
                        <a:p>
                          <a:pPr marL="0" marR="0" indent="0" algn="ctr" defTabSz="457200" rtl="0" eaLnBrk="1" fontAlgn="auto" latinLnBrk="0" hangingPunct="1">
                            <a:lnSpc>
                              <a:spcPct val="100000"/>
                            </a:lnSpc>
                            <a:spcBef>
                              <a:spcPts val="300"/>
                            </a:spcBef>
                            <a:spcAft>
                              <a:spcPts val="300"/>
                            </a:spcAft>
                            <a:buClrTx/>
                            <a:buSzTx/>
                            <a:buFontTx/>
                            <a:buNone/>
                            <a:tabLst/>
                            <a:defRPr/>
                          </a:pP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Cộng</a:t>
                          </a: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10</m:t>
                                </m:r>
                                <m:r>
                                  <m:rPr>
                                    <m:nor/>
                                  </m:rPr>
                                  <a:rPr lang="en-US" sz="280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0</m:t>
                                </m:r>
                              </m:oMath>
                            </m:oMathPara>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501140242"/>
                      </a:ext>
                    </a:extLst>
                  </a:tr>
                </a:tbl>
              </a:graphicData>
            </a:graphic>
          </p:graphicFrame>
        </mc:Choice>
        <mc:Fallback xmlns="">
          <p:graphicFrame>
            <p:nvGraphicFramePr>
              <p:cNvPr id="2" name="Table 1">
                <a:extLst>
                  <a:ext uri="{FF2B5EF4-FFF2-40B4-BE49-F238E27FC236}">
                    <a16:creationId xmlns:a16="http://schemas.microsoft.com/office/drawing/2014/main" id="{344EB79F-64D3-C742-D740-55CA6C70E51F}"/>
                  </a:ext>
                </a:extLst>
              </p:cNvPr>
              <p:cNvGraphicFramePr>
                <a:graphicFrameLocks noGrp="1"/>
              </p:cNvGraphicFramePr>
              <p:nvPr>
                <p:extLst>
                  <p:ext uri="{D42A27DB-BD31-4B8C-83A1-F6EECF244321}">
                    <p14:modId xmlns:p14="http://schemas.microsoft.com/office/powerpoint/2010/main" val="751277862"/>
                  </p:ext>
                </p:extLst>
              </p:nvPr>
            </p:nvGraphicFramePr>
            <p:xfrm>
              <a:off x="1717674" y="1600200"/>
              <a:ext cx="8128000" cy="32156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139030641"/>
                        </a:ext>
                      </a:extLst>
                    </a:gridCol>
                    <a:gridCol w="4064000">
                      <a:extLst>
                        <a:ext uri="{9D8B030D-6E8A-4147-A177-3AD203B41FA5}">
                          <a16:colId xmlns:a16="http://schemas.microsoft.com/office/drawing/2014/main" val="3875054262"/>
                        </a:ext>
                      </a:extLst>
                    </a:gridCol>
                  </a:tblGrid>
                  <a:tr h="426720">
                    <a:tc>
                      <a:txBody>
                        <a:bodyPr/>
                        <a:lstStyle/>
                        <a:p>
                          <a:pPr algn="ctr">
                            <a:spcBef>
                              <a:spcPts val="300"/>
                            </a:spcBef>
                            <a:spcAft>
                              <a:spcPts val="300"/>
                            </a:spcAft>
                          </a:pP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endParaRPr lang="vi-VN"/>
                        </a:p>
                      </a:txBody>
                      <a:tcPr marL="68580" marR="68580" marT="0" marB="0">
                        <a:blipFill>
                          <a:blip r:embed="rId2"/>
                          <a:stretch>
                            <a:fillRect l="-100300" t="-24286" r="-600" b="-695714"/>
                          </a:stretch>
                        </a:blipFill>
                      </a:tcPr>
                    </a:tc>
                    <a:extLst>
                      <a:ext uri="{0D108BD9-81ED-4DB2-BD59-A6C34878D82A}">
                        <a16:rowId xmlns:a16="http://schemas.microsoft.com/office/drawing/2014/main" val="2569044212"/>
                      </a:ext>
                    </a:extLst>
                  </a:tr>
                  <a:tr h="464820">
                    <a:tc>
                      <a:txBody>
                        <a:bodyPr/>
                        <a:lstStyle/>
                        <a:p>
                          <a:endParaRPr lang="vi-VN"/>
                        </a:p>
                      </a:txBody>
                      <a:tcPr marL="68580" marR="68580" marT="0" marB="0">
                        <a:blipFill>
                          <a:blip r:embed="rId2"/>
                          <a:stretch>
                            <a:fillRect l="-150" t="-114474" r="-100449" b="-540789"/>
                          </a:stretch>
                        </a:blipFill>
                      </a:tcPr>
                    </a:tc>
                    <a:tc>
                      <a:txBody>
                        <a:bodyPr/>
                        <a:lstStyle/>
                        <a:p>
                          <a:endParaRPr lang="vi-VN"/>
                        </a:p>
                      </a:txBody>
                      <a:tcPr marL="68580" marR="68580" marT="0" marB="0">
                        <a:blipFill>
                          <a:blip r:embed="rId2"/>
                          <a:stretch>
                            <a:fillRect l="-100300" t="-114474" r="-600" b="-540789"/>
                          </a:stretch>
                        </a:blipFill>
                      </a:tcPr>
                    </a:tc>
                    <a:extLst>
                      <a:ext uri="{0D108BD9-81ED-4DB2-BD59-A6C34878D82A}">
                        <a16:rowId xmlns:a16="http://schemas.microsoft.com/office/drawing/2014/main" val="2444018209"/>
                      </a:ext>
                    </a:extLst>
                  </a:tr>
                  <a:tr h="464820">
                    <a:tc>
                      <a:txBody>
                        <a:bodyPr/>
                        <a:lstStyle/>
                        <a:p>
                          <a:endParaRPr lang="vi-VN"/>
                        </a:p>
                      </a:txBody>
                      <a:tcPr marL="68580" marR="68580" marT="0" marB="0">
                        <a:blipFill>
                          <a:blip r:embed="rId2"/>
                          <a:stretch>
                            <a:fillRect l="-150" t="-211688" r="-100449" b="-433766"/>
                          </a:stretch>
                        </a:blipFill>
                      </a:tcPr>
                    </a:tc>
                    <a:tc>
                      <a:txBody>
                        <a:bodyPr/>
                        <a:lstStyle/>
                        <a:p>
                          <a:endParaRPr lang="vi-VN"/>
                        </a:p>
                      </a:txBody>
                      <a:tcPr marL="68580" marR="68580" marT="0" marB="0">
                        <a:blipFill>
                          <a:blip r:embed="rId2"/>
                          <a:stretch>
                            <a:fillRect l="-100300" t="-211688" r="-600" b="-433766"/>
                          </a:stretch>
                        </a:blipFill>
                      </a:tcPr>
                    </a:tc>
                    <a:extLst>
                      <a:ext uri="{0D108BD9-81ED-4DB2-BD59-A6C34878D82A}">
                        <a16:rowId xmlns:a16="http://schemas.microsoft.com/office/drawing/2014/main" val="1279492326"/>
                      </a:ext>
                    </a:extLst>
                  </a:tr>
                  <a:tr h="464820">
                    <a:tc>
                      <a:txBody>
                        <a:bodyPr/>
                        <a:lstStyle/>
                        <a:p>
                          <a:endParaRPr lang="vi-VN"/>
                        </a:p>
                      </a:txBody>
                      <a:tcPr marL="68580" marR="68580" marT="0" marB="0">
                        <a:blipFill>
                          <a:blip r:embed="rId2"/>
                          <a:stretch>
                            <a:fillRect l="-150" t="-315789" r="-100449" b="-339474"/>
                          </a:stretch>
                        </a:blipFill>
                      </a:tcPr>
                    </a:tc>
                    <a:tc>
                      <a:txBody>
                        <a:bodyPr/>
                        <a:lstStyle/>
                        <a:p>
                          <a:endParaRPr lang="vi-VN"/>
                        </a:p>
                      </a:txBody>
                      <a:tcPr marL="68580" marR="68580" marT="0" marB="0">
                        <a:blipFill>
                          <a:blip r:embed="rId2"/>
                          <a:stretch>
                            <a:fillRect l="-100300" t="-315789" r="-600" b="-339474"/>
                          </a:stretch>
                        </a:blipFill>
                      </a:tcPr>
                    </a:tc>
                    <a:extLst>
                      <a:ext uri="{0D108BD9-81ED-4DB2-BD59-A6C34878D82A}">
                        <a16:rowId xmlns:a16="http://schemas.microsoft.com/office/drawing/2014/main" val="430377511"/>
                      </a:ext>
                    </a:extLst>
                  </a:tr>
                  <a:tr h="464820">
                    <a:tc>
                      <a:txBody>
                        <a:bodyPr/>
                        <a:lstStyle/>
                        <a:p>
                          <a:endParaRPr lang="vi-VN"/>
                        </a:p>
                      </a:txBody>
                      <a:tcPr marL="68580" marR="68580" marT="0" marB="0">
                        <a:blipFill>
                          <a:blip r:embed="rId2"/>
                          <a:stretch>
                            <a:fillRect l="-150" t="-415789" r="-100449" b="-239474"/>
                          </a:stretch>
                        </a:blipFill>
                      </a:tcPr>
                    </a:tc>
                    <a:tc>
                      <a:txBody>
                        <a:bodyPr/>
                        <a:lstStyle/>
                        <a:p>
                          <a:endParaRPr lang="vi-VN"/>
                        </a:p>
                      </a:txBody>
                      <a:tcPr marL="68580" marR="68580" marT="0" marB="0">
                        <a:blipFill>
                          <a:blip r:embed="rId2"/>
                          <a:stretch>
                            <a:fillRect l="-100300" t="-415789" r="-600" b="-239474"/>
                          </a:stretch>
                        </a:blipFill>
                      </a:tcPr>
                    </a:tc>
                    <a:extLst>
                      <a:ext uri="{0D108BD9-81ED-4DB2-BD59-A6C34878D82A}">
                        <a16:rowId xmlns:a16="http://schemas.microsoft.com/office/drawing/2014/main" val="2712412889"/>
                      </a:ext>
                    </a:extLst>
                  </a:tr>
                  <a:tr h="464820">
                    <a:tc>
                      <a:txBody>
                        <a:bodyPr/>
                        <a:lstStyle/>
                        <a:p>
                          <a:endParaRPr lang="vi-VN"/>
                        </a:p>
                      </a:txBody>
                      <a:tcPr marL="68580" marR="68580" marT="0" marB="0">
                        <a:blipFill>
                          <a:blip r:embed="rId2"/>
                          <a:stretch>
                            <a:fillRect l="-150" t="-509091" r="-100449" b="-136364"/>
                          </a:stretch>
                        </a:blipFill>
                      </a:tcPr>
                    </a:tc>
                    <a:tc>
                      <a:txBody>
                        <a:bodyPr/>
                        <a:lstStyle/>
                        <a:p>
                          <a:endParaRPr lang="vi-VN"/>
                        </a:p>
                      </a:txBody>
                      <a:tcPr marL="68580" marR="68580" marT="0" marB="0">
                        <a:blipFill>
                          <a:blip r:embed="rId2"/>
                          <a:stretch>
                            <a:fillRect l="-100300" t="-509091" r="-600" b="-136364"/>
                          </a:stretch>
                        </a:blipFill>
                      </a:tcPr>
                    </a:tc>
                    <a:extLst>
                      <a:ext uri="{0D108BD9-81ED-4DB2-BD59-A6C34878D82A}">
                        <a16:rowId xmlns:a16="http://schemas.microsoft.com/office/drawing/2014/main" val="2772801001"/>
                      </a:ext>
                    </a:extLst>
                  </a:tr>
                  <a:tr h="464820">
                    <a:tc>
                      <a:txBody>
                        <a:bodyPr/>
                        <a:lstStyle/>
                        <a:p>
                          <a:pPr marL="0" marR="0" indent="0" algn="ctr" defTabSz="457200" rtl="0" eaLnBrk="1" fontAlgn="auto" latinLnBrk="0" hangingPunct="1">
                            <a:lnSpc>
                              <a:spcPct val="100000"/>
                            </a:lnSpc>
                            <a:spcBef>
                              <a:spcPts val="300"/>
                            </a:spcBef>
                            <a:spcAft>
                              <a:spcPts val="300"/>
                            </a:spcAft>
                            <a:buClrTx/>
                            <a:buSzTx/>
                            <a:buFontTx/>
                            <a:buNone/>
                            <a:tabLst/>
                            <a:defRPr/>
                          </a:pP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Cộng</a:t>
                          </a: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endParaRPr lang="vi-VN"/>
                        </a:p>
                      </a:txBody>
                      <a:tcPr marL="68580" marR="68580" marT="0" marB="0">
                        <a:blipFill>
                          <a:blip r:embed="rId2"/>
                          <a:stretch>
                            <a:fillRect l="-100300" t="-617105" r="-600" b="-38158"/>
                          </a:stretch>
                        </a:blipFill>
                      </a:tcPr>
                    </a:tc>
                    <a:extLst>
                      <a:ext uri="{0D108BD9-81ED-4DB2-BD59-A6C34878D82A}">
                        <a16:rowId xmlns:a16="http://schemas.microsoft.com/office/drawing/2014/main" val="3501140242"/>
                      </a:ext>
                    </a:extLst>
                  </a:tr>
                </a:tbl>
              </a:graphicData>
            </a:graphic>
          </p:graphicFrame>
        </mc:Fallback>
      </mc:AlternateContent>
    </p:spTree>
    <p:extLst>
      <p:ext uri="{BB962C8B-B14F-4D97-AF65-F5344CB8AC3E}">
        <p14:creationId xmlns:p14="http://schemas.microsoft.com/office/powerpoint/2010/main" val="296420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A12A8EE4-EDA1-69E5-29FD-A0788F6DA858}"/>
              </a:ext>
            </a:extLst>
          </p:cNvPr>
          <p:cNvSpPr txBox="1">
            <a:spLocks noChangeArrowheads="1"/>
          </p:cNvSpPr>
          <p:nvPr/>
        </p:nvSpPr>
        <p:spPr bwMode="auto">
          <a:xfrm>
            <a:off x="228600" y="152400"/>
            <a:ext cx="11087100" cy="892552"/>
          </a:xfrm>
          <a:prstGeom prst="rect">
            <a:avLst/>
          </a:prstGeom>
          <a:noFill/>
          <a:ln w="9525" algn="ctr">
            <a:noFill/>
            <a:miter lim="800000"/>
            <a:headEnd/>
            <a:tailEnd/>
          </a:ln>
          <a:effectLst/>
        </p:spPr>
        <p:txBody>
          <a:bodyPr wrap="square">
            <a:spAutoFit/>
          </a:bodyPr>
          <a:lstStyle/>
          <a:p>
            <a:pPr marL="342900" indent="-342900" algn="just">
              <a:spcBef>
                <a:spcPct val="50000"/>
              </a:spcBef>
              <a:buClr>
                <a:schemeClr val="bg2"/>
              </a:buClr>
              <a:buSzPct val="75000"/>
              <a:buFont typeface="Wingdings" pitchFamily="2" charset="2"/>
              <a:buNone/>
              <a:defRPr/>
            </a:pPr>
            <a:r>
              <a:rPr lang="vi-VN" sz="2600" b="1" dirty="0">
                <a:solidFill>
                  <a:srgbClr val="FFFF00"/>
                </a:solidFill>
                <a:effectLst>
                  <a:outerShdw blurRad="38100" dist="38100" dir="2700000" algn="tl">
                    <a:srgbClr val="000000"/>
                  </a:outerShdw>
                </a:effectLst>
                <a:latin typeface="Times New Roman" pitchFamily="18" charset="0"/>
              </a:rPr>
              <a:t>II</a:t>
            </a:r>
            <a:r>
              <a:rPr lang="en-US" sz="2600" b="1" dirty="0">
                <a:solidFill>
                  <a:srgbClr val="FFFF00"/>
                </a:solidFill>
                <a:effectLst>
                  <a:outerShdw blurRad="38100" dist="38100" dir="2700000" algn="tl">
                    <a:srgbClr val="000000"/>
                  </a:outerShdw>
                </a:effectLst>
                <a:latin typeface="Times New Roman" pitchFamily="18" charset="0"/>
              </a:rPr>
              <a:t>I. TẦN SỐ TƯƠNG ĐỐI GHÉP NHÓM. BẢNG TẦN SỐ TƯƠNG ĐỐI GHÉP NHÓM. BIỂU ĐỒ TẦN SỐ TƯƠNG Đ</a:t>
            </a:r>
            <a:r>
              <a:rPr lang="vi-VN" sz="2600" b="1" dirty="0">
                <a:solidFill>
                  <a:srgbClr val="FFFF00"/>
                </a:solidFill>
                <a:effectLst>
                  <a:outerShdw blurRad="38100" dist="38100" dir="2700000" algn="tl">
                    <a:srgbClr val="000000"/>
                  </a:outerShdw>
                </a:effectLst>
                <a:latin typeface="Times New Roman" pitchFamily="18" charset="0"/>
              </a:rPr>
              <a:t>Ố</a:t>
            </a:r>
            <a:r>
              <a:rPr lang="en-US" sz="2600" b="1" dirty="0">
                <a:solidFill>
                  <a:srgbClr val="FFFF00"/>
                </a:solidFill>
                <a:effectLst>
                  <a:outerShdw blurRad="38100" dist="38100" dir="2700000" algn="tl">
                    <a:srgbClr val="000000"/>
                  </a:outerShdw>
                </a:effectLst>
                <a:latin typeface="Times New Roman" pitchFamily="18" charset="0"/>
              </a:rPr>
              <a:t>I GHÉP NHÓM</a:t>
            </a:r>
            <a:r>
              <a:rPr lang="en-US" sz="2600" b="1" dirty="0" smtClean="0">
                <a:solidFill>
                  <a:srgbClr val="FFFF00"/>
                </a:solidFill>
                <a:effectLst>
                  <a:outerShdw blurRad="38100" dist="38100" dir="2700000" algn="tl">
                    <a:srgbClr val="000000"/>
                  </a:outerShdw>
                </a:effectLst>
                <a:latin typeface="Times New Roman" pitchFamily="18" charset="0"/>
              </a:rPr>
              <a:t>.</a:t>
            </a:r>
            <a:endParaRPr lang="en-US" sz="2600" b="1" dirty="0">
              <a:solidFill>
                <a:srgbClr val="FFFF00"/>
              </a:solidFill>
              <a:effectLst>
                <a:outerShdw blurRad="38100" dist="38100" dir="2700000" algn="tl">
                  <a:srgbClr val="000000"/>
                </a:outerShdw>
              </a:effectLst>
              <a:latin typeface="Times New Roman" pitchFamily="18" charset="0"/>
            </a:endParaRPr>
          </a:p>
        </p:txBody>
      </p:sp>
      <p:sp>
        <p:nvSpPr>
          <p:cNvPr id="3" name="TextBox 2">
            <a:extLst>
              <a:ext uri="{FF2B5EF4-FFF2-40B4-BE49-F238E27FC236}">
                <a16:creationId xmlns:a16="http://schemas.microsoft.com/office/drawing/2014/main" id="{F64BABBA-CDDD-B604-835F-0165584E2A44}"/>
              </a:ext>
            </a:extLst>
          </p:cNvPr>
          <p:cNvSpPr txBox="1"/>
          <p:nvPr/>
        </p:nvSpPr>
        <p:spPr>
          <a:xfrm>
            <a:off x="1266324" y="1519260"/>
            <a:ext cx="10292510" cy="954107"/>
          </a:xfrm>
          <a:prstGeom prst="rect">
            <a:avLst/>
          </a:prstGeom>
          <a:noFill/>
        </p:spPr>
        <p:txBody>
          <a:bodyPr wrap="square">
            <a:spAutoFit/>
          </a:bodyPr>
          <a:lstStyle/>
          <a:p>
            <a:pPr algn="just">
              <a:spcBef>
                <a:spcPts val="300"/>
              </a:spcBef>
              <a:spcAft>
                <a:spcPts val="300"/>
              </a:spcAft>
            </a:pPr>
            <a:r>
              <a:rPr lang="vi-VN"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Xét mẫu số liệu ghép nhóm ở </a:t>
            </a:r>
            <a:r>
              <a:rPr lang="vi-VN"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í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với bảng tần số tương đối ghép nhóm là bảng </a:t>
            </a:r>
            <a:r>
              <a:rPr lang="vi-VN" sz="28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32</a:t>
            </a:r>
            <a:endParaRPr lang="en-US" sz="2800" dirty="0">
              <a:solidFill>
                <a:schemeClr val="bg1"/>
              </a:solidFill>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314B068-F582-FD88-29EE-9F8421146E58}"/>
                  </a:ext>
                </a:extLst>
              </p:cNvPr>
              <p:cNvSpPr txBox="1"/>
              <p:nvPr/>
            </p:nvSpPr>
            <p:spPr>
              <a:xfrm>
                <a:off x="193964" y="2334411"/>
                <a:ext cx="11506200" cy="2092881"/>
              </a:xfrm>
              <a:prstGeom prst="rect">
                <a:avLst/>
              </a:prstGeom>
              <a:noFill/>
            </p:spPr>
            <p:txBody>
              <a:bodyPr wrap="square">
                <a:spAutoFit/>
              </a:bodyPr>
              <a:lstStyle/>
              <a:p>
                <a:pPr algn="just">
                  <a:spcBef>
                    <a:spcPts val="300"/>
                  </a:spcBef>
                  <a:spcAft>
                    <a:spcPts val="300"/>
                  </a:spcAft>
                </a:pP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 </a:t>
                </a:r>
                <a:r>
                  <a:rPr lang="vi-V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Vẽ hai trục vuông góc với nhau.</a:t>
                </a:r>
              </a:p>
              <a:p>
                <a:pPr algn="just">
                  <a:spcBef>
                    <a:spcPts val="300"/>
                  </a:spcBef>
                  <a:spcAft>
                    <a:spcPts val="300"/>
                  </a:spcAft>
                </a:pPr>
                <a:r>
                  <a:rPr lang="vi-VN"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Trên trục nằm ngang, ta xác định các điểm </a:t>
                </a:r>
                <a14:m>
                  <m:oMath xmlns:m="http://schemas.openxmlformats.org/officeDocument/2006/math">
                    <m:r>
                      <m:rPr>
                        <m:nor/>
                      </m:rPr>
                      <a:rPr lang="vi-VN" sz="2400" i="0" dirty="0" smtClean="0">
                        <a:solidFill>
                          <a:schemeClr val="bg1"/>
                        </a:solidFill>
                        <a:effectLst/>
                        <a:latin typeface="+mj-lt"/>
                        <a:ea typeface="Times New Roman" panose="02020603050405020304" pitchFamily="18" charset="0"/>
                        <a:cs typeface="Times New Roman" panose="02020603050405020304" pitchFamily="18" charset="0"/>
                      </a:rPr>
                      <m:t>10, 15, 20, 25, 30, 35 </m:t>
                    </m:r>
                  </m:oMath>
                </a14:m>
                <a:r>
                  <a:rPr lang="vi-VN"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(các điểm đó cách đều nhau).</a:t>
                </a:r>
              </a:p>
              <a:p>
                <a:pPr algn="just">
                  <a:spcBef>
                    <a:spcPts val="300"/>
                  </a:spcBef>
                  <a:spcAft>
                    <a:spcPts val="300"/>
                  </a:spcAft>
                </a:pPr>
                <a:r>
                  <a:rPr lang="vi-V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Trên trục thẳng đứng ta xác định độ dài đơn vị và đánh dấu các điểm biểu diễn tần số tương đối của nhóm.</a:t>
                </a:r>
                <a:endPar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2314B068-F582-FD88-29EE-9F8421146E58}"/>
                  </a:ext>
                </a:extLst>
              </p:cNvPr>
              <p:cNvSpPr txBox="1">
                <a:spLocks noRot="1" noChangeAspect="1" noMove="1" noResize="1" noEditPoints="1" noAdjustHandles="1" noChangeArrowheads="1" noChangeShapeType="1" noTextEdit="1"/>
              </p:cNvSpPr>
              <p:nvPr/>
            </p:nvSpPr>
            <p:spPr>
              <a:xfrm>
                <a:off x="193964" y="2334411"/>
                <a:ext cx="11506200" cy="2092881"/>
              </a:xfrm>
              <a:prstGeom prst="rect">
                <a:avLst/>
              </a:prstGeom>
              <a:blipFill>
                <a:blip r:embed="rId2"/>
                <a:stretch>
                  <a:fillRect l="-848" t="-2332" r="-795" b="-5831"/>
                </a:stretch>
              </a:blipFill>
            </p:spPr>
            <p:txBody>
              <a:bodyPr/>
              <a:lstStyle/>
              <a:p>
                <a:r>
                  <a:rPr lang="vi-VN">
                    <a:noFill/>
                  </a:rPr>
                  <a:t> </a:t>
                </a:r>
              </a:p>
            </p:txBody>
          </p:sp>
        </mc:Fallback>
      </mc:AlternateContent>
      <p:pic>
        <p:nvPicPr>
          <p:cNvPr id="5" name="Picture 4" descr="C:\Users\MY LAPTOP\Desktop\z2648657066847_e19c6362d697726efdb4569d5510945c.jpg">
            <a:extLst>
              <a:ext uri="{FF2B5EF4-FFF2-40B4-BE49-F238E27FC236}">
                <a16:creationId xmlns:a16="http://schemas.microsoft.com/office/drawing/2014/main" id="{66027B5E-3705-78FF-48FE-48A199B3F8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82" y="1655655"/>
            <a:ext cx="1016942" cy="584775"/>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
            <a:extLst>
              <a:ext uri="{FF2B5EF4-FFF2-40B4-BE49-F238E27FC236}">
                <a16:creationId xmlns:a16="http://schemas.microsoft.com/office/drawing/2014/main" id="{A12A8EE4-EDA1-69E5-29FD-A0788F6DA858}"/>
              </a:ext>
            </a:extLst>
          </p:cNvPr>
          <p:cNvSpPr txBox="1">
            <a:spLocks noChangeArrowheads="1"/>
          </p:cNvSpPr>
          <p:nvPr/>
        </p:nvSpPr>
        <p:spPr bwMode="auto">
          <a:xfrm>
            <a:off x="228600" y="976899"/>
            <a:ext cx="11087100" cy="584775"/>
          </a:xfrm>
          <a:prstGeom prst="rect">
            <a:avLst/>
          </a:prstGeom>
          <a:noFill/>
          <a:ln w="9525" algn="ctr">
            <a:noFill/>
            <a:miter lim="800000"/>
            <a:headEnd/>
            <a:tailEnd/>
          </a:ln>
          <a:effectLst/>
        </p:spPr>
        <p:txBody>
          <a:bodyPr wrap="square">
            <a:spAutoFit/>
          </a:bodyPr>
          <a:lstStyle/>
          <a:p>
            <a:pPr marL="342900" indent="-342900" algn="just">
              <a:spcBef>
                <a:spcPct val="50000"/>
              </a:spcBef>
              <a:buClr>
                <a:schemeClr val="bg2"/>
              </a:buClr>
              <a:buSzPct val="75000"/>
              <a:buFont typeface="Wingdings" pitchFamily="2" charset="2"/>
              <a:buNone/>
              <a:defRPr/>
            </a:pPr>
            <a:r>
              <a:rPr lang="vi-VN" sz="3200" b="1" dirty="0" smtClean="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2</a:t>
            </a:r>
            <a:r>
              <a:rPr lang="vi-VN"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Biểu đồ tần số tương đối ghép nhóm</a:t>
            </a:r>
            <a:endParaRPr 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95250" y="4427292"/>
                <a:ext cx="11506200" cy="1237005"/>
              </a:xfrm>
              <a:prstGeom prst="rect">
                <a:avLst/>
              </a:prstGeom>
            </p:spPr>
            <p:txBody>
              <a:bodyPr wrap="square">
                <a:spAutoFit/>
              </a:bodyPr>
              <a:lstStyle/>
              <a:p>
                <a:pPr lvl="0" algn="just">
                  <a:spcBef>
                    <a:spcPts val="300"/>
                  </a:spcBef>
                  <a:spcAft>
                    <a:spcPts val="300"/>
                  </a:spcAft>
                </a:pPr>
                <a14:m>
                  <m:oMath xmlns:m="http://schemas.openxmlformats.org/officeDocument/2006/math">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b</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2400" dirty="0">
                        <a:solidFill>
                          <a:prstClr val="white"/>
                        </a:solidFill>
                        <a:latin typeface="Calibri Light"/>
                        <a:ea typeface="Times New Roman" panose="02020603050405020304" pitchFamily="18" charset="0"/>
                        <a:cs typeface="Times New Roman" panose="02020603050405020304" pitchFamily="18" charset="0"/>
                      </a:rPr>
                      <m:t> </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Tr</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ê</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n</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m</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ỗ</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i</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n</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ử</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a</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kho</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ả</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ng</m:t>
                    </m:r>
                    <m:r>
                      <m:rPr>
                        <m:nor/>
                      </m:rPr>
                      <a:rPr lang="en-US" sz="2400" dirty="0">
                        <a:solidFill>
                          <a:prstClr val="white"/>
                        </a:solidFill>
                        <a:latin typeface="Calibri Light"/>
                        <a:ea typeface="Times New Roman" panose="02020603050405020304" pitchFamily="18" charset="0"/>
                        <a:cs typeface="Times New Roman" panose="02020603050405020304" pitchFamily="18" charset="0"/>
                      </a:rPr>
                      <m:t> </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[10;</m:t>
                    </m:r>
                    <m:r>
                      <m:rPr>
                        <m:nor/>
                      </m:rPr>
                      <a:rPr lang="en-US" sz="2400" dirty="0">
                        <a:solidFill>
                          <a:prstClr val="white"/>
                        </a:solidFill>
                        <a:latin typeface="Calibri Light"/>
                        <a:ea typeface="Times New Roman" panose="02020603050405020304" pitchFamily="18" charset="0"/>
                        <a:cs typeface="Times New Roman" panose="02020603050405020304" pitchFamily="18" charset="0"/>
                      </a:rPr>
                      <m:t> </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15),</m:t>
                    </m:r>
                    <m:r>
                      <m:rPr>
                        <m:nor/>
                      </m:rPr>
                      <a:rPr lang="en-US" sz="2400" dirty="0">
                        <a:solidFill>
                          <a:prstClr val="white"/>
                        </a:solidFill>
                        <a:latin typeface="Calibri Light"/>
                        <a:ea typeface="Times New Roman" panose="02020603050405020304" pitchFamily="18" charset="0"/>
                        <a:cs typeface="Times New Roman" panose="02020603050405020304" pitchFamily="18" charset="0"/>
                      </a:rPr>
                      <m:t> </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[15;</m:t>
                    </m:r>
                    <m:r>
                      <m:rPr>
                        <m:nor/>
                      </m:rPr>
                      <a:rPr lang="en-US" sz="2400" dirty="0">
                        <a:solidFill>
                          <a:prstClr val="white"/>
                        </a:solidFill>
                        <a:latin typeface="Calibri Light"/>
                        <a:ea typeface="Times New Roman" panose="02020603050405020304" pitchFamily="18" charset="0"/>
                        <a:cs typeface="Times New Roman" panose="02020603050405020304" pitchFamily="18" charset="0"/>
                      </a:rPr>
                      <m:t> </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20),</m:t>
                    </m:r>
                    <m:r>
                      <m:rPr>
                        <m:nor/>
                      </m:rPr>
                      <a:rPr lang="en-US" sz="2400" dirty="0">
                        <a:solidFill>
                          <a:prstClr val="white"/>
                        </a:solidFill>
                        <a:latin typeface="Calibri Light"/>
                        <a:ea typeface="Times New Roman" panose="02020603050405020304" pitchFamily="18" charset="0"/>
                        <a:cs typeface="Times New Roman" panose="02020603050405020304" pitchFamily="18" charset="0"/>
                      </a:rPr>
                      <m:t> </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[20;</m:t>
                    </m:r>
                    <m:r>
                      <m:rPr>
                        <m:nor/>
                      </m:rPr>
                      <a:rPr lang="en-US" sz="2400" dirty="0">
                        <a:solidFill>
                          <a:prstClr val="white"/>
                        </a:solidFill>
                        <a:latin typeface="Calibri Light"/>
                        <a:ea typeface="Times New Roman" panose="02020603050405020304" pitchFamily="18" charset="0"/>
                        <a:cs typeface="Times New Roman" panose="02020603050405020304" pitchFamily="18" charset="0"/>
                      </a:rPr>
                      <m:t> </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25),</m:t>
                    </m:r>
                  </m:oMath>
                </a14:m>
                <a: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[25; 30), </a:t>
                </a:r>
                <a14:m>
                  <m:oMath xmlns:m="http://schemas.openxmlformats.org/officeDocument/2006/math">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[30;</m:t>
                    </m:r>
                    <m:r>
                      <m:rPr>
                        <m:nor/>
                      </m:rPr>
                      <a:rPr lang="en-US" sz="2400" dirty="0">
                        <a:solidFill>
                          <a:prstClr val="white"/>
                        </a:solidFill>
                        <a:latin typeface="Calibri Light"/>
                        <a:ea typeface="Times New Roman" panose="02020603050405020304" pitchFamily="18" charset="0"/>
                        <a:cs typeface="Times New Roman" panose="02020603050405020304" pitchFamily="18" charset="0"/>
                      </a:rPr>
                      <m:t> </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35) </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c</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ủ</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a</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tr</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ụ</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c</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n</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ằ</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m</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ngang</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(ứ</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ng</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v</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ớ</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i</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5 </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nh</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ó</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m</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đã </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cho</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v</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ẽ </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m</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ộ</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t</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c</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ộ</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t</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h</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ì</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nh</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ch</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ữ </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nh</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ậ</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t</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c</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ó </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chi</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ề</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u</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cao</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th</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ể </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hi</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ệ</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n</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t</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ầ</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n</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s</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ố </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t</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ươ</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ng</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đố</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i</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c</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ủ</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a</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nh</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ó</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m</m:t>
                    </m:r>
                    <m:r>
                      <m:rPr>
                        <m:nor/>
                      </m:rP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đó</m:t>
                    </m:r>
                  </m:oMath>
                </a14:m>
                <a:endPar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95250" y="4427292"/>
                <a:ext cx="11506200" cy="1237005"/>
              </a:xfrm>
              <a:prstGeom prst="rect">
                <a:avLst/>
              </a:prstGeom>
              <a:blipFill>
                <a:blip r:embed="rId4"/>
                <a:stretch>
                  <a:fillRect l="-477" t="-2463"/>
                </a:stretch>
              </a:blipFill>
            </p:spPr>
            <p:txBody>
              <a:bodyPr/>
              <a:lstStyle/>
              <a:p>
                <a:r>
                  <a:rPr lang="vi-VN">
                    <a:noFill/>
                  </a:rPr>
                  <a:t> </a:t>
                </a:r>
              </a:p>
            </p:txBody>
          </p:sp>
        </mc:Fallback>
      </mc:AlternateContent>
      <p:sp>
        <p:nvSpPr>
          <p:cNvPr id="8" name="Rectangle 7"/>
          <p:cNvSpPr/>
          <p:nvPr/>
        </p:nvSpPr>
        <p:spPr>
          <a:xfrm>
            <a:off x="95250" y="5716751"/>
            <a:ext cx="11353800" cy="830997"/>
          </a:xfrm>
          <a:prstGeom prst="rect">
            <a:avLst/>
          </a:prstGeom>
        </p:spPr>
        <p:txBody>
          <a:bodyPr wrap="square">
            <a:spAutoFit/>
          </a:bodyPr>
          <a:lstStyle/>
          <a:p>
            <a:pPr lvl="0" algn="just">
              <a:spcBef>
                <a:spcPts val="300"/>
              </a:spcBef>
              <a:spcAft>
                <a:spcPts val="300"/>
              </a:spcAft>
            </a:pPr>
            <a:r>
              <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 Hoàn thiện biểu đồ tần số tương đối ghép nhóm ở dạng biểu đồ cột biểu diễn số liệu thống kê trong Bảng </a:t>
            </a:r>
            <a:r>
              <a:rPr lang="vi-VN" sz="2400" dirty="0"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32.</a:t>
            </a:r>
            <a:endParaRPr lang="vi-VN"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960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par>
                          <p:cTn id="20" fill="hold">
                            <p:stCondLst>
                              <p:cond delay="2000"/>
                            </p:stCondLst>
                            <p:childTnLst>
                              <p:par>
                                <p:cTn id="21" presetID="6" presetClass="entr" presetSubtype="16"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ircle(in)">
                                      <p:cBhvr>
                                        <p:cTn id="23" dur="2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circle(in)">
                                      <p:cBhvr>
                                        <p:cTn id="28" dur="20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circle(in)">
                                      <p:cBhvr>
                                        <p:cTn id="33" dur="20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circle(in)">
                                      <p:cBhvr>
                                        <p:cTn id="38" dur="2000"/>
                                        <p:tgtEl>
                                          <p:spTgt spid="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circle(in)">
                                      <p:cBhvr>
                                        <p:cTn id="43" dur="2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circle(in)">
                                      <p:cBhvr>
                                        <p:cTn id="4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E69CB2EE-2EF4-B0FA-8BCC-B032DABFBC19}"/>
              </a:ext>
            </a:extLst>
          </p:cNvPr>
          <p:cNvSpPr txBox="1">
            <a:spLocks noChangeArrowheads="1"/>
          </p:cNvSpPr>
          <p:nvPr/>
        </p:nvSpPr>
        <p:spPr bwMode="auto">
          <a:xfrm>
            <a:off x="152400" y="0"/>
            <a:ext cx="11582400" cy="584775"/>
          </a:xfrm>
          <a:prstGeom prst="rect">
            <a:avLst/>
          </a:prstGeom>
          <a:noFill/>
          <a:ln w="9525" algn="ctr">
            <a:noFill/>
            <a:miter lim="800000"/>
            <a:headEnd/>
            <a:tailEnd/>
          </a:ln>
          <a:effectLst/>
        </p:spPr>
        <p:txBody>
          <a:bodyPr wrap="square">
            <a:spAutoFit/>
          </a:bodyPr>
          <a:lstStyle/>
          <a:p>
            <a:pPr marL="342900" indent="-342900" algn="just">
              <a:spcBef>
                <a:spcPct val="50000"/>
              </a:spcBef>
              <a:buClr>
                <a:schemeClr val="bg2"/>
              </a:buClr>
              <a:buSzPct val="75000"/>
              <a:buFont typeface="Wingdings" pitchFamily="2" charset="2"/>
              <a:buNone/>
              <a:defRPr/>
            </a:pPr>
            <a:r>
              <a:rPr lang="vi-VN" sz="3200" b="1" dirty="0" smtClean="0">
                <a:solidFill>
                  <a:srgbClr val="FFFF00"/>
                </a:solidFill>
                <a:effectLst>
                  <a:outerShdw blurRad="38100" dist="38100" dir="2700000" algn="tl">
                    <a:srgbClr val="000000"/>
                  </a:outerShdw>
                </a:effectLst>
                <a:latin typeface="+mj-lt"/>
              </a:rPr>
              <a:t>2</a:t>
            </a:r>
            <a:r>
              <a:rPr lang="vi-VN" sz="3200" b="1" dirty="0">
                <a:solidFill>
                  <a:srgbClr val="FFFF00"/>
                </a:solidFill>
                <a:effectLst>
                  <a:outerShdw blurRad="38100" dist="38100" dir="2700000" algn="tl">
                    <a:srgbClr val="000000"/>
                  </a:outerShdw>
                </a:effectLst>
                <a:latin typeface="+mj-lt"/>
              </a:rPr>
              <a:t>. Biểu đồ tần số tương đối ghép nhóm</a:t>
            </a:r>
            <a:endParaRPr lang="en-US" sz="3200" b="1" dirty="0">
              <a:solidFill>
                <a:srgbClr val="FFFF00"/>
              </a:solidFill>
              <a:effectLst>
                <a:outerShdw blurRad="38100" dist="38100" dir="2700000" algn="tl">
                  <a:srgbClr val="000000"/>
                </a:outerShdw>
              </a:effectLst>
              <a:latin typeface="+mj-lt"/>
            </a:endParaRPr>
          </a:p>
        </p:txBody>
      </p:sp>
      <p:pic>
        <p:nvPicPr>
          <p:cNvPr id="6" name="Picture 5" descr="C:\Users\MY LAPTOP\Desktop\z2648657066847_e19c6362d697726efdb4569d5510945c.jpg">
            <a:extLst>
              <a:ext uri="{FF2B5EF4-FFF2-40B4-BE49-F238E27FC236}">
                <a16:creationId xmlns:a16="http://schemas.microsoft.com/office/drawing/2014/main" id="{EE385192-2432-5B3F-C7EC-F00908E2A5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791" y="694479"/>
            <a:ext cx="1016942" cy="5847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5365578" y="2209800"/>
            <a:ext cx="6396931" cy="3877531"/>
          </a:xfrm>
          <a:prstGeom prst="rect">
            <a:avLst/>
          </a:prstGeom>
        </p:spPr>
      </p:pic>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44EB79F-64D3-C742-D740-55CA6C70E51F}"/>
                  </a:ext>
                </a:extLst>
              </p:cNvPr>
              <p:cNvGraphicFramePr>
                <a:graphicFrameLocks noGrp="1"/>
              </p:cNvGraphicFramePr>
              <p:nvPr>
                <p:extLst>
                  <p:ext uri="{D42A27DB-BD31-4B8C-83A1-F6EECF244321}">
                    <p14:modId xmlns:p14="http://schemas.microsoft.com/office/powerpoint/2010/main" val="2352140866"/>
                  </p:ext>
                </p:extLst>
              </p:nvPr>
            </p:nvGraphicFramePr>
            <p:xfrm>
              <a:off x="304800" y="2209800"/>
              <a:ext cx="4648200" cy="364236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1139030641"/>
                        </a:ext>
                      </a:extLst>
                    </a:gridCol>
                    <a:gridCol w="3200400">
                      <a:extLst>
                        <a:ext uri="{9D8B030D-6E8A-4147-A177-3AD203B41FA5}">
                          <a16:colId xmlns:a16="http://schemas.microsoft.com/office/drawing/2014/main" val="3875054262"/>
                        </a:ext>
                      </a:extLst>
                    </a:gridCol>
                  </a:tblGrid>
                  <a:tr h="362280">
                    <a:tc>
                      <a:txBody>
                        <a:bodyPr/>
                        <a:lstStyle/>
                        <a:p>
                          <a:pPr algn="ctr">
                            <a:spcBef>
                              <a:spcPts val="300"/>
                            </a:spcBef>
                            <a:spcAft>
                              <a:spcPts val="300"/>
                            </a:spcAft>
                          </a:pP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ctr">
                            <a:spcBef>
                              <a:spcPts val="300"/>
                            </a:spcBef>
                            <a:spcAft>
                              <a:spcPts val="300"/>
                            </a:spcAft>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Tần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r>
                                <m:rPr>
                                  <m:nor/>
                                </m:rPr>
                                <a:rPr lang="en-US" sz="28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oMath>
                          </a14:m>
                          <a:r>
                            <a:rPr lang="nl-NL"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569044212"/>
                      </a:ext>
                    </a:extLst>
                  </a:tr>
                  <a:tr h="370840">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d>
                                  <m:dPr>
                                    <m:begChr m:val=""/>
                                    <m:ctrlPr>
                                      <a:rPr lang="en-US" sz="2800" i="1" smtClean="0">
                                        <a:solidFill>
                                          <a:schemeClr val="bg1"/>
                                        </a:solidFill>
                                        <a:effectLst/>
                                        <a:latin typeface="Cambria Math" panose="02040503050406030204" pitchFamily="18" charset="0"/>
                                        <a:ea typeface="Times New Roman" panose="02020603050405020304" pitchFamily="18" charset="0"/>
                                      </a:rPr>
                                    </m:ctrlPr>
                                  </m:dPr>
                                  <m:e>
                                    <m:r>
                                      <m:rPr>
                                        <m:nor/>
                                      </m:rPr>
                                      <a:rPr lang="en-US" sz="28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[1</m:t>
                                    </m:r>
                                    <m:r>
                                      <m:rPr>
                                        <m:nor/>
                                      </m:rPr>
                                      <a:rPr lang="en-US" sz="28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0;</m:t>
                                    </m:r>
                                    <m:r>
                                      <m:rPr>
                                        <m:nor/>
                                      </m:rPr>
                                      <a:rPr lang="en-US" sz="28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15</m:t>
                                    </m:r>
                                  </m:e>
                                </m:d>
                              </m:oMath>
                            </m:oMathPara>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10</m:t>
                                </m:r>
                              </m:oMath>
                            </m:oMathPara>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444018209"/>
                      </a:ext>
                    </a:extLst>
                  </a:tr>
                  <a:tr h="370840">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d>
                                  <m:dPr>
                                    <m:begChr m:val=""/>
                                    <m:ctrlPr>
                                      <a:rPr lang="en-US" sz="2800" i="1" smtClean="0">
                                        <a:solidFill>
                                          <a:schemeClr val="bg1"/>
                                        </a:solidFill>
                                        <a:effectLst/>
                                        <a:latin typeface="Cambria Math" panose="02040503050406030204" pitchFamily="18" charset="0"/>
                                        <a:ea typeface="Times New Roman" panose="02020603050405020304" pitchFamily="18" charset="0"/>
                                      </a:rPr>
                                    </m:ctrlPr>
                                  </m:dPr>
                                  <m:e>
                                    <m:r>
                                      <m:rPr>
                                        <m:nor/>
                                      </m:rPr>
                                      <a:rPr lang="en-US" sz="28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[15</m:t>
                                    </m:r>
                                    <m:r>
                                      <m:rPr>
                                        <m:nor/>
                                      </m:rPr>
                                      <a:rPr lang="en-US" sz="28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28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2</m:t>
                                    </m:r>
                                    <m:r>
                                      <m:rPr>
                                        <m:nor/>
                                      </m:rPr>
                                      <a:rPr lang="en-US" sz="28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0</m:t>
                                    </m:r>
                                  </m:e>
                                </m:d>
                              </m:oMath>
                            </m:oMathPara>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3</m:t>
                                </m:r>
                                <m:r>
                                  <m:rPr>
                                    <m:nor/>
                                  </m:rPr>
                                  <a:rPr lang="en-US" sz="280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0</m:t>
                                </m:r>
                              </m:oMath>
                            </m:oMathPara>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279492326"/>
                      </a:ext>
                    </a:extLst>
                  </a:tr>
                  <a:tr h="370840">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d>
                                  <m:dPr>
                                    <m:begChr m:val=""/>
                                    <m:ctrlPr>
                                      <a:rPr lang="en-US" sz="2800" i="1" smtClean="0">
                                        <a:solidFill>
                                          <a:schemeClr val="bg1"/>
                                        </a:solidFill>
                                        <a:effectLst/>
                                        <a:latin typeface="Cambria Math" panose="02040503050406030204" pitchFamily="18" charset="0"/>
                                        <a:ea typeface="Times New Roman" panose="02020603050405020304" pitchFamily="18" charset="0"/>
                                      </a:rPr>
                                    </m:ctrlPr>
                                  </m:dPr>
                                  <m:e>
                                    <m:r>
                                      <m:rPr>
                                        <m:nor/>
                                      </m:rPr>
                                      <a:rPr lang="en-US" sz="28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[2</m:t>
                                    </m:r>
                                    <m:r>
                                      <m:rPr>
                                        <m:nor/>
                                      </m:rPr>
                                      <a:rPr lang="en-US" sz="28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0;</m:t>
                                    </m:r>
                                    <m:r>
                                      <m:rPr>
                                        <m:nor/>
                                      </m:rPr>
                                      <a:rPr lang="en-US" sz="28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25</m:t>
                                    </m:r>
                                  </m:e>
                                </m:d>
                              </m:oMath>
                            </m:oMathPara>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17,5</m:t>
                                </m:r>
                              </m:oMath>
                            </m:oMathPara>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30377511"/>
                      </a:ext>
                    </a:extLst>
                  </a:tr>
                  <a:tr h="370840">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d>
                                  <m:dPr>
                                    <m:begChr m:val=""/>
                                    <m:ctrlPr>
                                      <a:rPr lang="en-US" sz="2800" i="1" smtClean="0">
                                        <a:solidFill>
                                          <a:schemeClr val="bg1"/>
                                        </a:solidFill>
                                        <a:effectLst/>
                                        <a:latin typeface="Cambria Math" panose="02040503050406030204" pitchFamily="18" charset="0"/>
                                        <a:ea typeface="Times New Roman" panose="02020603050405020304" pitchFamily="18" charset="0"/>
                                      </a:rPr>
                                    </m:ctrlPr>
                                  </m:dPr>
                                  <m:e>
                                    <m:r>
                                      <m:rPr>
                                        <m:nor/>
                                      </m:rPr>
                                      <a:rPr lang="en-US" sz="28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[25</m:t>
                                    </m:r>
                                    <m:r>
                                      <m:rPr>
                                        <m:nor/>
                                      </m:rPr>
                                      <a:rPr lang="en-US" sz="28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28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3</m:t>
                                    </m:r>
                                    <m:r>
                                      <m:rPr>
                                        <m:nor/>
                                      </m:rPr>
                                      <a:rPr lang="en-US" sz="28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0</m:t>
                                    </m:r>
                                  </m:e>
                                </m:d>
                              </m:oMath>
                            </m:oMathPara>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20</m:t>
                                </m:r>
                              </m:oMath>
                            </m:oMathPara>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712412889"/>
                      </a:ext>
                    </a:extLst>
                  </a:tr>
                  <a:tr h="370840">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d>
                                  <m:dPr>
                                    <m:begChr m:val=""/>
                                    <m:ctrlPr>
                                      <a:rPr lang="en-US" sz="2800" i="1" smtClean="0">
                                        <a:solidFill>
                                          <a:schemeClr val="bg1"/>
                                        </a:solidFill>
                                        <a:effectLst/>
                                        <a:latin typeface="Cambria Math" panose="02040503050406030204" pitchFamily="18" charset="0"/>
                                        <a:ea typeface="Times New Roman" panose="02020603050405020304" pitchFamily="18" charset="0"/>
                                      </a:rPr>
                                    </m:ctrlPr>
                                  </m:dPr>
                                  <m:e>
                                    <m:r>
                                      <m:rPr>
                                        <m:nor/>
                                      </m:rPr>
                                      <a:rPr lang="en-US" sz="28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[3</m:t>
                                    </m:r>
                                    <m:r>
                                      <m:rPr>
                                        <m:nor/>
                                      </m:rPr>
                                      <a:rPr lang="en-US" sz="28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0;</m:t>
                                    </m:r>
                                    <m:r>
                                      <m:rPr>
                                        <m:nor/>
                                      </m:rPr>
                                      <a:rPr lang="en-US" sz="28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35</m:t>
                                    </m:r>
                                  </m:e>
                                </m:d>
                              </m:oMath>
                            </m:oMathPara>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22,5</m:t>
                                </m:r>
                              </m:oMath>
                            </m:oMathPara>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772801001"/>
                      </a:ext>
                    </a:extLst>
                  </a:tr>
                  <a:tr h="370840">
                    <a:tc>
                      <a:txBody>
                        <a:bodyPr/>
                        <a:lstStyle/>
                        <a:p>
                          <a:pPr marL="0" marR="0" indent="0" algn="ctr" defTabSz="457200" rtl="0" eaLnBrk="1" fontAlgn="auto" latinLnBrk="0" hangingPunct="1">
                            <a:lnSpc>
                              <a:spcPct val="100000"/>
                            </a:lnSpc>
                            <a:spcBef>
                              <a:spcPts val="300"/>
                            </a:spcBef>
                            <a:spcAft>
                              <a:spcPts val="300"/>
                            </a:spcAft>
                            <a:buClrTx/>
                            <a:buSzTx/>
                            <a:buFontTx/>
                            <a:buNone/>
                            <a:tabLst/>
                            <a:defRPr/>
                          </a:pP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Cộng</a:t>
                          </a: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10</m:t>
                                </m:r>
                                <m:r>
                                  <m:rPr>
                                    <m:nor/>
                                  </m:rPr>
                                  <a:rPr lang="en-US" sz="280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0</m:t>
                                </m:r>
                              </m:oMath>
                            </m:oMathPara>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501140242"/>
                      </a:ext>
                    </a:extLst>
                  </a:tr>
                </a:tbl>
              </a:graphicData>
            </a:graphic>
          </p:graphicFrame>
        </mc:Choice>
        <mc:Fallback xmlns="">
          <p:graphicFrame>
            <p:nvGraphicFramePr>
              <p:cNvPr id="5" name="Table 4">
                <a:extLst>
                  <a:ext uri="{FF2B5EF4-FFF2-40B4-BE49-F238E27FC236}">
                    <a16:creationId xmlns:a16="http://schemas.microsoft.com/office/drawing/2014/main" id="{344EB79F-64D3-C742-D740-55CA6C70E51F}"/>
                  </a:ext>
                </a:extLst>
              </p:cNvPr>
              <p:cNvGraphicFramePr>
                <a:graphicFrameLocks noGrp="1"/>
              </p:cNvGraphicFramePr>
              <p:nvPr>
                <p:extLst>
                  <p:ext uri="{D42A27DB-BD31-4B8C-83A1-F6EECF244321}">
                    <p14:modId xmlns:p14="http://schemas.microsoft.com/office/powerpoint/2010/main" val="2352140866"/>
                  </p:ext>
                </p:extLst>
              </p:nvPr>
            </p:nvGraphicFramePr>
            <p:xfrm>
              <a:off x="304800" y="2209800"/>
              <a:ext cx="4648200" cy="364236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1139030641"/>
                        </a:ext>
                      </a:extLst>
                    </a:gridCol>
                    <a:gridCol w="3200400">
                      <a:extLst>
                        <a:ext uri="{9D8B030D-6E8A-4147-A177-3AD203B41FA5}">
                          <a16:colId xmlns:a16="http://schemas.microsoft.com/office/drawing/2014/main" val="3875054262"/>
                        </a:ext>
                      </a:extLst>
                    </a:gridCol>
                  </a:tblGrid>
                  <a:tr h="853440">
                    <a:tc>
                      <a:txBody>
                        <a:bodyPr/>
                        <a:lstStyle/>
                        <a:p>
                          <a:pPr algn="ctr">
                            <a:spcBef>
                              <a:spcPts val="300"/>
                            </a:spcBef>
                            <a:spcAft>
                              <a:spcPts val="300"/>
                            </a:spcAft>
                          </a:pP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endParaRPr lang="vi-VN"/>
                        </a:p>
                      </a:txBody>
                      <a:tcPr marL="68580" marR="68580" marT="0" marB="0">
                        <a:blipFill>
                          <a:blip r:embed="rId4"/>
                          <a:stretch>
                            <a:fillRect l="-45714" t="-12143" r="-762" b="-347857"/>
                          </a:stretch>
                        </a:blipFill>
                      </a:tcPr>
                    </a:tc>
                    <a:extLst>
                      <a:ext uri="{0D108BD9-81ED-4DB2-BD59-A6C34878D82A}">
                        <a16:rowId xmlns:a16="http://schemas.microsoft.com/office/drawing/2014/main" val="2569044212"/>
                      </a:ext>
                    </a:extLst>
                  </a:tr>
                  <a:tr h="464820">
                    <a:tc>
                      <a:txBody>
                        <a:bodyPr/>
                        <a:lstStyle/>
                        <a:p>
                          <a:endParaRPr lang="vi-VN"/>
                        </a:p>
                      </a:txBody>
                      <a:tcPr marL="68580" marR="68580" marT="0" marB="0">
                        <a:blipFill>
                          <a:blip r:embed="rId4"/>
                          <a:stretch>
                            <a:fillRect l="-840" t="-206579" r="-222269" b="-540789"/>
                          </a:stretch>
                        </a:blipFill>
                      </a:tcPr>
                    </a:tc>
                    <a:tc>
                      <a:txBody>
                        <a:bodyPr/>
                        <a:lstStyle/>
                        <a:p>
                          <a:endParaRPr lang="vi-VN"/>
                        </a:p>
                      </a:txBody>
                      <a:tcPr marL="68580" marR="68580" marT="0" marB="0">
                        <a:blipFill>
                          <a:blip r:embed="rId4"/>
                          <a:stretch>
                            <a:fillRect l="-45714" t="-206579" r="-762" b="-540789"/>
                          </a:stretch>
                        </a:blipFill>
                      </a:tcPr>
                    </a:tc>
                    <a:extLst>
                      <a:ext uri="{0D108BD9-81ED-4DB2-BD59-A6C34878D82A}">
                        <a16:rowId xmlns:a16="http://schemas.microsoft.com/office/drawing/2014/main" val="2444018209"/>
                      </a:ext>
                    </a:extLst>
                  </a:tr>
                  <a:tr h="464820">
                    <a:tc>
                      <a:txBody>
                        <a:bodyPr/>
                        <a:lstStyle/>
                        <a:p>
                          <a:endParaRPr lang="vi-VN"/>
                        </a:p>
                      </a:txBody>
                      <a:tcPr marL="68580" marR="68580" marT="0" marB="0">
                        <a:blipFill>
                          <a:blip r:embed="rId4"/>
                          <a:stretch>
                            <a:fillRect l="-840" t="-302597" r="-222269" b="-433766"/>
                          </a:stretch>
                        </a:blipFill>
                      </a:tcPr>
                    </a:tc>
                    <a:tc>
                      <a:txBody>
                        <a:bodyPr/>
                        <a:lstStyle/>
                        <a:p>
                          <a:endParaRPr lang="vi-VN"/>
                        </a:p>
                      </a:txBody>
                      <a:tcPr marL="68580" marR="68580" marT="0" marB="0">
                        <a:blipFill>
                          <a:blip r:embed="rId4"/>
                          <a:stretch>
                            <a:fillRect l="-45714" t="-302597" r="-762" b="-433766"/>
                          </a:stretch>
                        </a:blipFill>
                      </a:tcPr>
                    </a:tc>
                    <a:extLst>
                      <a:ext uri="{0D108BD9-81ED-4DB2-BD59-A6C34878D82A}">
                        <a16:rowId xmlns:a16="http://schemas.microsoft.com/office/drawing/2014/main" val="1279492326"/>
                      </a:ext>
                    </a:extLst>
                  </a:tr>
                  <a:tr h="464820">
                    <a:tc>
                      <a:txBody>
                        <a:bodyPr/>
                        <a:lstStyle/>
                        <a:p>
                          <a:endParaRPr lang="vi-VN"/>
                        </a:p>
                      </a:txBody>
                      <a:tcPr marL="68580" marR="68580" marT="0" marB="0">
                        <a:blipFill>
                          <a:blip r:embed="rId4"/>
                          <a:stretch>
                            <a:fillRect l="-840" t="-407895" r="-222269" b="-339474"/>
                          </a:stretch>
                        </a:blipFill>
                      </a:tcPr>
                    </a:tc>
                    <a:tc>
                      <a:txBody>
                        <a:bodyPr/>
                        <a:lstStyle/>
                        <a:p>
                          <a:endParaRPr lang="vi-VN"/>
                        </a:p>
                      </a:txBody>
                      <a:tcPr marL="68580" marR="68580" marT="0" marB="0">
                        <a:blipFill>
                          <a:blip r:embed="rId4"/>
                          <a:stretch>
                            <a:fillRect l="-45714" t="-407895" r="-762" b="-339474"/>
                          </a:stretch>
                        </a:blipFill>
                      </a:tcPr>
                    </a:tc>
                    <a:extLst>
                      <a:ext uri="{0D108BD9-81ED-4DB2-BD59-A6C34878D82A}">
                        <a16:rowId xmlns:a16="http://schemas.microsoft.com/office/drawing/2014/main" val="430377511"/>
                      </a:ext>
                    </a:extLst>
                  </a:tr>
                  <a:tr h="464820">
                    <a:tc>
                      <a:txBody>
                        <a:bodyPr/>
                        <a:lstStyle/>
                        <a:p>
                          <a:endParaRPr lang="vi-VN"/>
                        </a:p>
                      </a:txBody>
                      <a:tcPr marL="68580" marR="68580" marT="0" marB="0">
                        <a:blipFill>
                          <a:blip r:embed="rId4"/>
                          <a:stretch>
                            <a:fillRect l="-840" t="-507895" r="-222269" b="-239474"/>
                          </a:stretch>
                        </a:blipFill>
                      </a:tcPr>
                    </a:tc>
                    <a:tc>
                      <a:txBody>
                        <a:bodyPr/>
                        <a:lstStyle/>
                        <a:p>
                          <a:endParaRPr lang="vi-VN"/>
                        </a:p>
                      </a:txBody>
                      <a:tcPr marL="68580" marR="68580" marT="0" marB="0">
                        <a:blipFill>
                          <a:blip r:embed="rId4"/>
                          <a:stretch>
                            <a:fillRect l="-45714" t="-507895" r="-762" b="-239474"/>
                          </a:stretch>
                        </a:blipFill>
                      </a:tcPr>
                    </a:tc>
                    <a:extLst>
                      <a:ext uri="{0D108BD9-81ED-4DB2-BD59-A6C34878D82A}">
                        <a16:rowId xmlns:a16="http://schemas.microsoft.com/office/drawing/2014/main" val="2712412889"/>
                      </a:ext>
                    </a:extLst>
                  </a:tr>
                  <a:tr h="464820">
                    <a:tc>
                      <a:txBody>
                        <a:bodyPr/>
                        <a:lstStyle/>
                        <a:p>
                          <a:endParaRPr lang="vi-VN"/>
                        </a:p>
                      </a:txBody>
                      <a:tcPr marL="68580" marR="68580" marT="0" marB="0">
                        <a:blipFill>
                          <a:blip r:embed="rId4"/>
                          <a:stretch>
                            <a:fillRect l="-840" t="-600000" r="-222269" b="-136364"/>
                          </a:stretch>
                        </a:blipFill>
                      </a:tcPr>
                    </a:tc>
                    <a:tc>
                      <a:txBody>
                        <a:bodyPr/>
                        <a:lstStyle/>
                        <a:p>
                          <a:endParaRPr lang="vi-VN"/>
                        </a:p>
                      </a:txBody>
                      <a:tcPr marL="68580" marR="68580" marT="0" marB="0">
                        <a:blipFill>
                          <a:blip r:embed="rId4"/>
                          <a:stretch>
                            <a:fillRect l="-45714" t="-600000" r="-762" b="-136364"/>
                          </a:stretch>
                        </a:blipFill>
                      </a:tcPr>
                    </a:tc>
                    <a:extLst>
                      <a:ext uri="{0D108BD9-81ED-4DB2-BD59-A6C34878D82A}">
                        <a16:rowId xmlns:a16="http://schemas.microsoft.com/office/drawing/2014/main" val="2772801001"/>
                      </a:ext>
                    </a:extLst>
                  </a:tr>
                  <a:tr h="464820">
                    <a:tc>
                      <a:txBody>
                        <a:bodyPr/>
                        <a:lstStyle/>
                        <a:p>
                          <a:pPr marL="0" marR="0" indent="0" algn="ctr" defTabSz="457200" rtl="0" eaLnBrk="1" fontAlgn="auto" latinLnBrk="0" hangingPunct="1">
                            <a:lnSpc>
                              <a:spcPct val="100000"/>
                            </a:lnSpc>
                            <a:spcBef>
                              <a:spcPts val="300"/>
                            </a:spcBef>
                            <a:spcAft>
                              <a:spcPts val="300"/>
                            </a:spcAft>
                            <a:buClrTx/>
                            <a:buSzTx/>
                            <a:buFontTx/>
                            <a:buNone/>
                            <a:tabLst/>
                            <a:defRPr/>
                          </a:pP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Cộng</a:t>
                          </a: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endParaRPr lang="vi-VN"/>
                        </a:p>
                      </a:txBody>
                      <a:tcPr marL="68580" marR="68580" marT="0" marB="0">
                        <a:blipFill>
                          <a:blip r:embed="rId4"/>
                          <a:stretch>
                            <a:fillRect l="-45714" t="-709211" r="-762" b="-38158"/>
                          </a:stretch>
                        </a:blipFill>
                      </a:tcPr>
                    </a:tc>
                    <a:extLst>
                      <a:ext uri="{0D108BD9-81ED-4DB2-BD59-A6C34878D82A}">
                        <a16:rowId xmlns:a16="http://schemas.microsoft.com/office/drawing/2014/main" val="3501140242"/>
                      </a:ext>
                    </a:extLst>
                  </a:tr>
                </a:tbl>
              </a:graphicData>
            </a:graphic>
          </p:graphicFrame>
        </mc:Fallback>
      </mc:AlternateContent>
    </p:spTree>
    <p:extLst>
      <p:ext uri="{BB962C8B-B14F-4D97-AF65-F5344CB8AC3E}">
        <p14:creationId xmlns:p14="http://schemas.microsoft.com/office/powerpoint/2010/main" val="397330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47BD0965-F6E2-4692-9763-96C41CA5246B}"/>
              </a:ext>
            </a:extLst>
          </p:cNvPr>
          <p:cNvSpPr txBox="1">
            <a:spLocks noChangeArrowheads="1"/>
          </p:cNvSpPr>
          <p:nvPr/>
        </p:nvSpPr>
        <p:spPr bwMode="auto">
          <a:xfrm>
            <a:off x="152400" y="152400"/>
            <a:ext cx="11506200" cy="584775"/>
          </a:xfrm>
          <a:prstGeom prst="rect">
            <a:avLst/>
          </a:prstGeom>
          <a:noFill/>
          <a:ln w="9525" algn="ctr">
            <a:noFill/>
            <a:miter lim="800000"/>
            <a:headEnd/>
            <a:tailEnd/>
          </a:ln>
          <a:effectLst/>
        </p:spPr>
        <p:txBody>
          <a:bodyPr wrap="square">
            <a:spAutoFit/>
          </a:bodyPr>
          <a:lstStyle/>
          <a:p>
            <a:pPr marL="342900" indent="-342900" algn="just">
              <a:spcBef>
                <a:spcPct val="50000"/>
              </a:spcBef>
              <a:buClr>
                <a:schemeClr val="bg2"/>
              </a:buClr>
              <a:buSzPct val="75000"/>
              <a:buFont typeface="Wingdings" pitchFamily="2" charset="2"/>
              <a:buNone/>
              <a:defRPr/>
            </a:pPr>
            <a:r>
              <a:rPr lang="vi-VN" sz="3200" b="1" dirty="0" smtClean="0">
                <a:solidFill>
                  <a:srgbClr val="FFFF00"/>
                </a:solidFill>
                <a:effectLst>
                  <a:outerShdw blurRad="38100" dist="38100" dir="2700000" algn="tl">
                    <a:srgbClr val="000000"/>
                  </a:outerShdw>
                </a:effectLst>
                <a:latin typeface="+mj-lt"/>
              </a:rPr>
              <a:t>2</a:t>
            </a:r>
            <a:r>
              <a:rPr lang="vi-VN" sz="3200" b="1" dirty="0">
                <a:solidFill>
                  <a:srgbClr val="FFFF00"/>
                </a:solidFill>
                <a:effectLst>
                  <a:outerShdw blurRad="38100" dist="38100" dir="2700000" algn="tl">
                    <a:srgbClr val="000000"/>
                  </a:outerShdw>
                </a:effectLst>
                <a:latin typeface="+mj-lt"/>
              </a:rPr>
              <a:t>. Biểu đồ tần số tương đối ghép nhóm</a:t>
            </a:r>
            <a:endParaRPr lang="en-US" sz="3200" b="1" dirty="0">
              <a:solidFill>
                <a:srgbClr val="FFFF00"/>
              </a:solidFill>
              <a:effectLst>
                <a:outerShdw blurRad="38100" dist="38100" dir="2700000" algn="tl">
                  <a:srgbClr val="000000"/>
                </a:outerShdw>
              </a:effectLst>
              <a:latin typeface="+mj-lt"/>
            </a:endParaRPr>
          </a:p>
        </p:txBody>
      </p:sp>
      <p:sp>
        <p:nvSpPr>
          <p:cNvPr id="5" name="TextBox 4">
            <a:extLst>
              <a:ext uri="{FF2B5EF4-FFF2-40B4-BE49-F238E27FC236}">
                <a16:creationId xmlns:a16="http://schemas.microsoft.com/office/drawing/2014/main" id="{45DAFF12-B760-A49E-F638-32319F1BEF46}"/>
              </a:ext>
            </a:extLst>
          </p:cNvPr>
          <p:cNvSpPr txBox="1"/>
          <p:nvPr/>
        </p:nvSpPr>
        <p:spPr>
          <a:xfrm>
            <a:off x="152400" y="838200"/>
            <a:ext cx="11734800" cy="3300904"/>
          </a:xfrm>
          <a:prstGeom prst="rect">
            <a:avLst/>
          </a:prstGeom>
          <a:noFill/>
        </p:spPr>
        <p:txBody>
          <a:bodyPr wrap="square">
            <a:spAutoFit/>
          </a:bodyPr>
          <a:lstStyle/>
          <a:p>
            <a:pPr algn="just">
              <a:spcBef>
                <a:spcPts val="300"/>
              </a:spcBef>
              <a:spcAft>
                <a:spcPts val="300"/>
              </a:spcAft>
            </a:pPr>
            <a:r>
              <a:rPr lang="en-US" sz="2800" b="1" i="1" u="sng" dirty="0" smtClean="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Ghi nhớ (SGK – trang 31)</a:t>
            </a:r>
            <a:r>
              <a:rPr lang="en-US" sz="2800" i="1" u="sng" dirty="0" smtClean="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i="1" u="sng"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300"/>
              </a:spcBef>
              <a:spcAft>
                <a:spcPts val="300"/>
              </a:spcAft>
            </a:pPr>
            <a:r>
              <a:rPr lang="nl-NL"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Để vẽ biểu đồ tần số tương đối ghép nhóm ở dạng biểu đồ cột của một mẫu số liệu ghép nhóm, ta có thể thực hiện theo các bước sau: </a:t>
            </a:r>
            <a:endParaRPr lang="en-US" sz="2800" dirty="0">
              <a:solidFill>
                <a:schemeClr val="bg1"/>
              </a:solidFill>
              <a:effectLst/>
              <a:latin typeface="Times New Roman" panose="02020603050405020304" pitchFamily="18" charset="0"/>
              <a:ea typeface="Times New Roman" panose="02020603050405020304" pitchFamily="18" charset="0"/>
            </a:endParaRPr>
          </a:p>
          <a:p>
            <a:pPr algn="just">
              <a:spcBef>
                <a:spcPts val="300"/>
              </a:spcBef>
              <a:spcAft>
                <a:spcPts val="300"/>
              </a:spcAft>
            </a:pPr>
            <a:r>
              <a:rPr lang="nl-NL" sz="2800" b="1" u="sng"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Bước 1</a:t>
            </a:r>
            <a:r>
              <a:rPr lang="nl-NL" sz="280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Lập bảng tần số tương đối ghép nhóm của mẫu số liệu ghép nhóm đã cho </a:t>
            </a:r>
            <a:endParaRPr lang="en-US" sz="2800" dirty="0">
              <a:solidFill>
                <a:schemeClr val="bg1"/>
              </a:solidFill>
              <a:effectLst/>
              <a:latin typeface="Times New Roman" panose="02020603050405020304" pitchFamily="18" charset="0"/>
              <a:ea typeface="Times New Roman" panose="02020603050405020304" pitchFamily="18" charset="0"/>
            </a:endParaRPr>
          </a:p>
          <a:p>
            <a:r>
              <a:rPr lang="nl-NL" sz="2800" b="1" u="sng" dirty="0">
                <a:solidFill>
                  <a:srgbClr val="FFC000"/>
                </a:solidFill>
                <a:effectLst/>
                <a:latin typeface="Times New Roman" panose="02020603050405020304" pitchFamily="18" charset="0"/>
                <a:ea typeface="Times New Roman" panose="02020603050405020304" pitchFamily="18" charset="0"/>
              </a:rPr>
              <a:t>Bước 2</a:t>
            </a:r>
            <a:r>
              <a:rPr lang="nl-NL" sz="2800" dirty="0">
                <a:solidFill>
                  <a:srgbClr val="FFC000"/>
                </a:solidFill>
                <a:effectLst/>
                <a:latin typeface="Times New Roman" panose="02020603050405020304" pitchFamily="18" charset="0"/>
                <a:ea typeface="Times New Roman" panose="02020603050405020304" pitchFamily="18" charset="0"/>
              </a:rPr>
              <a:t>. </a:t>
            </a:r>
            <a:r>
              <a:rPr lang="nl-NL" sz="2800" dirty="0">
                <a:solidFill>
                  <a:schemeClr val="bg1"/>
                </a:solidFill>
                <a:effectLst/>
                <a:latin typeface="Times New Roman" panose="02020603050405020304" pitchFamily="18" charset="0"/>
                <a:ea typeface="Times New Roman" panose="02020603050405020304" pitchFamily="18" charset="0"/>
              </a:rPr>
              <a:t>Vẽ biểu đồ cột biểu diễn số liệu thống kê trong bảng tần số tương đối ghép nhóm nhận được ở bước 1.</a:t>
            </a:r>
            <a:endParaRPr lang="en-US" sz="2800" dirty="0">
              <a:solidFill>
                <a:schemeClr val="bg1"/>
              </a:solidFill>
            </a:endParaRPr>
          </a:p>
        </p:txBody>
      </p:sp>
    </p:spTree>
    <p:extLst>
      <p:ext uri="{BB962C8B-B14F-4D97-AF65-F5344CB8AC3E}">
        <p14:creationId xmlns:p14="http://schemas.microsoft.com/office/powerpoint/2010/main" val="224504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barn(inVertical)">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down)">
                                      <p:cBhvr>
                                        <p:cTn id="24" dur="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wipe(down)">
                                      <p:cBhvr>
                                        <p:cTn id="2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882276E4-8398-E9E3-88C9-B307E8039C93}"/>
              </a:ext>
            </a:extLst>
          </p:cNvPr>
          <p:cNvSpPr txBox="1">
            <a:spLocks noChangeArrowheads="1"/>
          </p:cNvSpPr>
          <p:nvPr/>
        </p:nvSpPr>
        <p:spPr bwMode="auto">
          <a:xfrm>
            <a:off x="228600" y="18948"/>
            <a:ext cx="11582400" cy="1692771"/>
          </a:xfrm>
          <a:prstGeom prst="rect">
            <a:avLst/>
          </a:prstGeom>
          <a:noFill/>
          <a:ln w="9525" algn="ctr">
            <a:noFill/>
            <a:miter lim="800000"/>
            <a:headEnd/>
            <a:tailEnd/>
          </a:ln>
          <a:effectLst/>
        </p:spPr>
        <p:txBody>
          <a:bodyPr wrap="square">
            <a:spAutoFit/>
          </a:bodyPr>
          <a:lstStyle/>
          <a:p>
            <a:pPr marL="342900" indent="-342900" algn="just">
              <a:spcBef>
                <a:spcPct val="50000"/>
              </a:spcBef>
              <a:buClr>
                <a:schemeClr val="bg2"/>
              </a:buClr>
              <a:buSzPct val="75000"/>
              <a:buFont typeface="Wingdings" pitchFamily="2" charset="2"/>
              <a:buNone/>
              <a:defRPr/>
            </a:pPr>
            <a:r>
              <a:rPr lang="en-US" sz="2800" b="1" dirty="0">
                <a:solidFill>
                  <a:srgbClr val="FFFF00"/>
                </a:solidFill>
                <a:effectLst>
                  <a:outerShdw blurRad="38100" dist="38100" dir="2700000" algn="tl">
                    <a:srgbClr val="000000"/>
                  </a:outerShdw>
                </a:effectLst>
                <a:latin typeface="Times New Roman" pitchFamily="18" charset="0"/>
                <a:cs typeface="+mn-cs"/>
              </a:rPr>
              <a:t>III. TẦN SỐ TƯƠNG ĐỐI GHÉP NHÓM. BẢNG TẦN SỐ TƯƠNG ĐỐI GHÉP NHÓM. BIỂU ĐỒ TẦN SỐ TƯƠNG Đ</a:t>
            </a:r>
            <a:r>
              <a:rPr lang="vi-VN" sz="2800" b="1" dirty="0">
                <a:solidFill>
                  <a:srgbClr val="FFFF00"/>
                </a:solidFill>
                <a:effectLst>
                  <a:outerShdw blurRad="38100" dist="38100" dir="2700000" algn="tl">
                    <a:srgbClr val="000000"/>
                  </a:outerShdw>
                </a:effectLst>
                <a:latin typeface="Times New Roman" pitchFamily="18" charset="0"/>
              </a:rPr>
              <a:t>Ố</a:t>
            </a:r>
            <a:r>
              <a:rPr lang="en-US" sz="2800" b="1" dirty="0">
                <a:solidFill>
                  <a:srgbClr val="FFFF00"/>
                </a:solidFill>
                <a:effectLst>
                  <a:outerShdw blurRad="38100" dist="38100" dir="2700000" algn="tl">
                    <a:srgbClr val="000000"/>
                  </a:outerShdw>
                </a:effectLst>
                <a:latin typeface="Times New Roman" pitchFamily="18" charset="0"/>
                <a:cs typeface="+mn-cs"/>
              </a:rPr>
              <a:t>I GHÉP NHÓM.</a:t>
            </a:r>
          </a:p>
          <a:p>
            <a:pPr marL="342900" indent="-342900" algn="just">
              <a:spcBef>
                <a:spcPct val="50000"/>
              </a:spcBef>
              <a:buClr>
                <a:schemeClr val="bg2"/>
              </a:buClr>
              <a:buSzPct val="75000"/>
              <a:buFont typeface="Wingdings" pitchFamily="2" charset="2"/>
              <a:buNone/>
              <a:defRPr/>
            </a:pPr>
            <a:r>
              <a:rPr lang="vi-VN" sz="3200" b="1" dirty="0">
                <a:solidFill>
                  <a:srgbClr val="FFFF00"/>
                </a:solidFill>
                <a:effectLst>
                  <a:outerShdw blurRad="38100" dist="38100" dir="2700000" algn="tl">
                    <a:srgbClr val="000000"/>
                  </a:outerShdw>
                </a:effectLst>
                <a:latin typeface="+mj-lt"/>
              </a:rPr>
              <a:t>2. Biểu đồ tần số tương đối ghép nhóm</a:t>
            </a:r>
            <a:endParaRPr lang="en-US" sz="3200" b="1" dirty="0">
              <a:solidFill>
                <a:srgbClr val="FFFF00"/>
              </a:solidFill>
              <a:effectLst>
                <a:outerShdw blurRad="38100" dist="38100" dir="2700000" algn="tl">
                  <a:srgbClr val="000000"/>
                </a:outerShdw>
              </a:effectLst>
              <a:latin typeface="+mj-lt"/>
            </a:endParaRPr>
          </a:p>
        </p:txBody>
      </p:sp>
      <p:sp>
        <p:nvSpPr>
          <p:cNvPr id="4" name="TextBox 3">
            <a:extLst>
              <a:ext uri="{FF2B5EF4-FFF2-40B4-BE49-F238E27FC236}">
                <a16:creationId xmlns:a16="http://schemas.microsoft.com/office/drawing/2014/main" id="{D230565D-5220-84EC-75B1-CEBF14C25197}"/>
              </a:ext>
            </a:extLst>
          </p:cNvPr>
          <p:cNvSpPr txBox="1"/>
          <p:nvPr/>
        </p:nvSpPr>
        <p:spPr>
          <a:xfrm>
            <a:off x="381000" y="1620523"/>
            <a:ext cx="5029200" cy="553998"/>
          </a:xfrm>
          <a:prstGeom prst="rect">
            <a:avLst/>
          </a:prstGeom>
          <a:noFill/>
        </p:spPr>
        <p:txBody>
          <a:bodyPr wrap="square">
            <a:spAutoFit/>
          </a:bodyPr>
          <a:lstStyle/>
          <a:p>
            <a:pPr algn="just">
              <a:spcBef>
                <a:spcPts val="300"/>
              </a:spcBef>
              <a:spcAft>
                <a:spcPts val="300"/>
              </a:spcAft>
            </a:pPr>
            <a:r>
              <a:rPr lang="en-US" sz="3000" b="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3000" b="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3000" b="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000" b="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300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sgk</a:t>
            </a:r>
            <a:r>
              <a:rPr lang="en-US" sz="300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000"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300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vi-VN" sz="300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300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399D900F-C903-5BCF-99B6-B463093C681C}"/>
              </a:ext>
            </a:extLst>
          </p:cNvPr>
          <p:cNvSpPr txBox="1"/>
          <p:nvPr/>
        </p:nvSpPr>
        <p:spPr>
          <a:xfrm>
            <a:off x="381000" y="2155415"/>
            <a:ext cx="10753568" cy="1477328"/>
          </a:xfrm>
          <a:prstGeom prst="rect">
            <a:avLst/>
          </a:prstGeom>
          <a:noFill/>
        </p:spPr>
        <p:txBody>
          <a:bodyPr wrap="square">
            <a:spAutoFit/>
          </a:bodyPr>
          <a:lstStyle/>
          <a:p>
            <a:pPr algn="just">
              <a:spcBef>
                <a:spcPts val="300"/>
              </a:spcBef>
              <a:spcAft>
                <a:spcPts val="300"/>
              </a:spcAft>
            </a:pPr>
            <a:r>
              <a:rPr lang="vi-VN" sz="3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Một thư viện thống kê số lượng người đến đọc sách mỗi ngày trong 100 ngày liên tiếp. Sau khi ghép nhóm mẫu số liệu thu được, người ta nhận được bảng tần số tương đối ghép nhóm như sau:</a:t>
            </a:r>
            <a:endParaRPr lang="en-US" sz="3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2D8760C-ABBD-48E5-4A82-7896AEE448D8}"/>
              </a:ext>
            </a:extLst>
          </p:cNvPr>
          <p:cNvSpPr txBox="1"/>
          <p:nvPr/>
        </p:nvSpPr>
        <p:spPr>
          <a:xfrm>
            <a:off x="381000" y="5422260"/>
            <a:ext cx="10846010" cy="1015663"/>
          </a:xfrm>
          <a:prstGeom prst="rect">
            <a:avLst/>
          </a:prstGeom>
          <a:noFill/>
        </p:spPr>
        <p:txBody>
          <a:bodyPr wrap="square">
            <a:spAutoFit/>
          </a:bodyPr>
          <a:lstStyle/>
          <a:p>
            <a:pPr algn="just">
              <a:spcBef>
                <a:spcPts val="300"/>
              </a:spcBef>
              <a:spcAft>
                <a:spcPts val="300"/>
              </a:spcAft>
            </a:pPr>
            <a:r>
              <a:rPr lang="vi-VN" sz="3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Vẽ biểu đồ tần số tương đối ghép nhóm ở dạng biểu đồ cột của mẫu số liệu ghép nhóm nêu ở </a:t>
            </a:r>
            <a:r>
              <a:rPr lang="vi-VN" sz="3000"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bảng 3</a:t>
            </a:r>
            <a:r>
              <a:rPr lang="en-US" sz="3000"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vi-VN" sz="3000"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EF751A3C-1DBC-4A09-9FB6-DA557014F3AD}"/>
                  </a:ext>
                </a:extLst>
              </p:cNvPr>
              <p:cNvGraphicFramePr>
                <a:graphicFrameLocks noGrp="1"/>
              </p:cNvGraphicFramePr>
              <p:nvPr>
                <p:extLst>
                  <p:ext uri="{D42A27DB-BD31-4B8C-83A1-F6EECF244321}">
                    <p14:modId xmlns:p14="http://schemas.microsoft.com/office/powerpoint/2010/main" val="2229762917"/>
                  </p:ext>
                </p:extLst>
              </p:nvPr>
            </p:nvGraphicFramePr>
            <p:xfrm>
              <a:off x="228600" y="3705894"/>
              <a:ext cx="11734800" cy="1471295"/>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492283542"/>
                        </a:ext>
                      </a:extLst>
                    </a:gridCol>
                    <a:gridCol w="1524000">
                      <a:extLst>
                        <a:ext uri="{9D8B030D-6E8A-4147-A177-3AD203B41FA5}">
                          <a16:colId xmlns:a16="http://schemas.microsoft.com/office/drawing/2014/main" val="4287790780"/>
                        </a:ext>
                      </a:extLst>
                    </a:gridCol>
                    <a:gridCol w="1600200">
                      <a:extLst>
                        <a:ext uri="{9D8B030D-6E8A-4147-A177-3AD203B41FA5}">
                          <a16:colId xmlns:a16="http://schemas.microsoft.com/office/drawing/2014/main" val="2106435876"/>
                        </a:ext>
                      </a:extLst>
                    </a:gridCol>
                    <a:gridCol w="1676400">
                      <a:extLst>
                        <a:ext uri="{9D8B030D-6E8A-4147-A177-3AD203B41FA5}">
                          <a16:colId xmlns:a16="http://schemas.microsoft.com/office/drawing/2014/main" val="1232611070"/>
                        </a:ext>
                      </a:extLst>
                    </a:gridCol>
                    <a:gridCol w="1752600">
                      <a:extLst>
                        <a:ext uri="{9D8B030D-6E8A-4147-A177-3AD203B41FA5}">
                          <a16:colId xmlns:a16="http://schemas.microsoft.com/office/drawing/2014/main" val="1501939816"/>
                        </a:ext>
                      </a:extLst>
                    </a:gridCol>
                    <a:gridCol w="1676400">
                      <a:extLst>
                        <a:ext uri="{9D8B030D-6E8A-4147-A177-3AD203B41FA5}">
                          <a16:colId xmlns:a16="http://schemas.microsoft.com/office/drawing/2014/main" val="710164688"/>
                        </a:ext>
                      </a:extLst>
                    </a:gridCol>
                    <a:gridCol w="1371600">
                      <a:extLst>
                        <a:ext uri="{9D8B030D-6E8A-4147-A177-3AD203B41FA5}">
                          <a16:colId xmlns:a16="http://schemas.microsoft.com/office/drawing/2014/main" val="3192837644"/>
                        </a:ext>
                      </a:extLst>
                    </a:gridCol>
                  </a:tblGrid>
                  <a:tr h="370840">
                    <a:tc>
                      <a:txBody>
                        <a:bodyPr/>
                        <a:lstStyle/>
                        <a:p>
                          <a:pPr algn="ctr">
                            <a:lnSpc>
                              <a:spcPct val="107000"/>
                            </a:lnSpc>
                            <a:spcAft>
                              <a:spcPts val="800"/>
                            </a:spcAft>
                          </a:pPr>
                          <a:r>
                            <a:rPr lang="en-US" sz="2800" kern="1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Nhóm</a:t>
                          </a:r>
                          <a:endPar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B w="1905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n-US"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[0; </m:t>
                                </m:r>
                                <m:r>
                                  <m:rPr>
                                    <m:nor/>
                                  </m:rPr>
                                  <a:rPr lang="vi-VN"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20</m:t>
                                </m:r>
                                <m:r>
                                  <m:rPr>
                                    <m:nor/>
                                  </m:rPr>
                                  <a:rPr lang="en-US"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m:t>
                                </m:r>
                              </m:oMath>
                            </m:oMathPara>
                          </a14:m>
                          <a:endParaRPr lang="en-US" sz="2800" b="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B w="1905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n-US"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m:t>
                                </m:r>
                                <m:r>
                                  <m:rPr>
                                    <m:nor/>
                                  </m:rPr>
                                  <a:rPr lang="vi-VN"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20</m:t>
                                </m:r>
                                <m:r>
                                  <m:rPr>
                                    <m:nor/>
                                  </m:rPr>
                                  <a:rPr lang="en-US" sz="2800" b="0" i="0" kern="10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m:t>
                                </m:r>
                                <m:r>
                                  <m:rPr>
                                    <m:nor/>
                                  </m:rPr>
                                  <a:rPr lang="en-US"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 </m:t>
                                </m:r>
                                <m:r>
                                  <m:rPr>
                                    <m:nor/>
                                  </m:rPr>
                                  <a:rPr lang="vi-VN"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4</m:t>
                                </m:r>
                                <m:r>
                                  <m:rPr>
                                    <m:nor/>
                                  </m:rPr>
                                  <a:rPr lang="en-US" sz="2800" b="0" i="0" kern="10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0</m:t>
                                </m:r>
                                <m:r>
                                  <m:rPr>
                                    <m:nor/>
                                  </m:rPr>
                                  <a:rPr lang="en-US"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m:t>
                                </m:r>
                              </m:oMath>
                            </m:oMathPara>
                          </a14:m>
                          <a:endParaRPr lang="en-US" sz="2800" b="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B w="1905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n-US"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m:t>
                                </m:r>
                                <m:r>
                                  <m:rPr>
                                    <m:nor/>
                                  </m:rPr>
                                  <a:rPr lang="vi-VN"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4</m:t>
                                </m:r>
                                <m:r>
                                  <m:rPr>
                                    <m:nor/>
                                  </m:rPr>
                                  <a:rPr lang="en-US" sz="2800" b="0" i="0" kern="10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0;</m:t>
                                </m:r>
                                <m:r>
                                  <m:rPr>
                                    <m:nor/>
                                  </m:rPr>
                                  <a:rPr lang="en-US"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 </m:t>
                                </m:r>
                                <m:r>
                                  <m:rPr>
                                    <m:nor/>
                                  </m:rPr>
                                  <a:rPr lang="vi-VN"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60</m:t>
                                </m:r>
                                <m:r>
                                  <m:rPr>
                                    <m:nor/>
                                  </m:rPr>
                                  <a:rPr lang="en-US"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m:t>
                                </m:r>
                              </m:oMath>
                            </m:oMathPara>
                          </a14:m>
                          <a:endParaRPr lang="en-US" sz="2800" b="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B w="1905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n-US"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m:t>
                                </m:r>
                                <m:r>
                                  <m:rPr>
                                    <m:nor/>
                                  </m:rPr>
                                  <a:rPr lang="vi-VN"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60</m:t>
                                </m:r>
                                <m:r>
                                  <m:rPr>
                                    <m:nor/>
                                  </m:rPr>
                                  <a:rPr lang="en-US" sz="2800" b="0" i="0" kern="10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m:t>
                                </m:r>
                                <m:r>
                                  <m:rPr>
                                    <m:nor/>
                                  </m:rPr>
                                  <a:rPr lang="en-US"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 </m:t>
                                </m:r>
                                <m:r>
                                  <m:rPr>
                                    <m:nor/>
                                  </m:rPr>
                                  <a:rPr lang="vi-VN"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8</m:t>
                                </m:r>
                                <m:r>
                                  <m:rPr>
                                    <m:nor/>
                                  </m:rPr>
                                  <a:rPr lang="en-US" sz="2800" b="0" i="0" kern="10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0</m:t>
                                </m:r>
                                <m:r>
                                  <m:rPr>
                                    <m:nor/>
                                  </m:rPr>
                                  <a:rPr lang="en-US"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m:t>
                                </m:r>
                              </m:oMath>
                            </m:oMathPara>
                          </a14:m>
                          <a:endParaRPr lang="en-US" sz="2800" b="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B w="1905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n-US"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m:t>
                                </m:r>
                                <m:r>
                                  <m:rPr>
                                    <m:nor/>
                                  </m:rPr>
                                  <a:rPr lang="vi-VN"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8</m:t>
                                </m:r>
                                <m:r>
                                  <m:rPr>
                                    <m:nor/>
                                  </m:rPr>
                                  <a:rPr lang="en-US" sz="2800" b="0" i="0" kern="10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0;</m:t>
                                </m:r>
                                <m:r>
                                  <m:rPr>
                                    <m:nor/>
                                  </m:rPr>
                                  <a:rPr lang="en-US"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 </m:t>
                                </m:r>
                                <m:r>
                                  <m:rPr>
                                    <m:nor/>
                                  </m:rPr>
                                  <a:rPr lang="vi-VN"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10</m:t>
                                </m:r>
                                <m:r>
                                  <m:rPr>
                                    <m:nor/>
                                  </m:rPr>
                                  <a:rPr lang="en-US"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0)</m:t>
                                </m:r>
                              </m:oMath>
                            </m:oMathPara>
                          </a14:m>
                          <a:endParaRPr lang="en-US" sz="2800" b="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B w="19050" cap="flat" cmpd="sng" algn="ctr">
                          <a:solidFill>
                            <a:schemeClr val="bg1"/>
                          </a:solidFill>
                          <a:prstDash val="solid"/>
                          <a:round/>
                          <a:headEnd type="none" w="med" len="med"/>
                          <a:tailEnd type="none" w="med" len="med"/>
                        </a:lnB>
                        <a:noFill/>
                      </a:tcPr>
                    </a:tc>
                    <a:tc>
                      <a:txBody>
                        <a:bodyPr/>
                        <a:lstStyle/>
                        <a:p>
                          <a:pPr algn="ctr">
                            <a:lnSpc>
                              <a:spcPct val="107000"/>
                            </a:lnSpc>
                            <a:spcAft>
                              <a:spcPts val="800"/>
                            </a:spcAft>
                          </a:pPr>
                          <a:r>
                            <a:rPr lang="en-US" sz="2800" kern="1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Cộng</a:t>
                          </a:r>
                          <a:endPar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80170500"/>
                      </a:ext>
                    </a:extLst>
                  </a:tr>
                  <a:tr h="370840">
                    <a:tc>
                      <a:txBody>
                        <a:bodyPr/>
                        <a:lstStyle/>
                        <a:p>
                          <a:pPr algn="ctr">
                            <a:lnSpc>
                              <a:spcPct val="107000"/>
                            </a:lnSpc>
                            <a:spcAft>
                              <a:spcPts val="800"/>
                            </a:spcAft>
                          </a:pPr>
                          <a:r>
                            <a:rPr lang="en-US" sz="2800" kern="1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Tần</a:t>
                          </a:r>
                          <a:r>
                            <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số</a:t>
                          </a:r>
                          <a:r>
                            <a:rPr lang="vi-VN"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tương đối</a:t>
                          </a:r>
                          <a:r>
                            <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vi-VN"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a:t>
                          </a:r>
                          <a:r>
                            <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a:t>
                          </a:r>
                        </a:p>
                      </a:txBody>
                      <a:tcPr marL="68580" marR="68580" marT="0" marB="0">
                        <a:lnT w="19050" cap="flat" cmpd="sng" algn="ctr">
                          <a:solidFill>
                            <a:schemeClr val="bg1"/>
                          </a:solidFill>
                          <a:prstDash val="solid"/>
                          <a:round/>
                          <a:headEnd type="none" w="med" len="med"/>
                          <a:tailEnd type="none" w="med" len="med"/>
                        </a:lnT>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vi-VN"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10</m:t>
                                </m:r>
                              </m:oMath>
                            </m:oMathPara>
                          </a14:m>
                          <a:endPar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T w="19050" cap="flat" cmpd="sng" algn="ctr">
                          <a:solidFill>
                            <a:schemeClr val="bg1"/>
                          </a:solidFill>
                          <a:prstDash val="solid"/>
                          <a:round/>
                          <a:headEnd type="none" w="med" len="med"/>
                          <a:tailEnd type="none" w="med" len="med"/>
                        </a:lnT>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vi-VN"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15</m:t>
                                </m:r>
                              </m:oMath>
                            </m:oMathPara>
                          </a14:m>
                          <a:endPar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T w="19050" cap="flat" cmpd="sng" algn="ctr">
                          <a:solidFill>
                            <a:schemeClr val="bg1"/>
                          </a:solidFill>
                          <a:prstDash val="solid"/>
                          <a:round/>
                          <a:headEnd type="none" w="med" len="med"/>
                          <a:tailEnd type="none" w="med" len="med"/>
                        </a:lnT>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vi-VN"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30</m:t>
                                </m:r>
                              </m:oMath>
                            </m:oMathPara>
                          </a14:m>
                          <a:endPar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T w="19050" cap="flat" cmpd="sng" algn="ctr">
                          <a:solidFill>
                            <a:schemeClr val="bg1"/>
                          </a:solidFill>
                          <a:prstDash val="solid"/>
                          <a:round/>
                          <a:headEnd type="none" w="med" len="med"/>
                          <a:tailEnd type="none" w="med" len="med"/>
                        </a:lnT>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vi-VN"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35</m:t>
                                </m:r>
                              </m:oMath>
                            </m:oMathPara>
                          </a14:m>
                          <a:endPar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T w="19050" cap="flat" cmpd="sng" algn="ctr">
                          <a:solidFill>
                            <a:schemeClr val="bg1"/>
                          </a:solidFill>
                          <a:prstDash val="solid"/>
                          <a:round/>
                          <a:headEnd type="none" w="med" len="med"/>
                          <a:tailEnd type="none" w="med" len="med"/>
                        </a:lnT>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vi-VN"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10</m:t>
                                </m:r>
                              </m:oMath>
                            </m:oMathPara>
                          </a14:m>
                          <a:endPar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T w="19050" cap="flat" cmpd="sng" algn="ctr">
                          <a:solidFill>
                            <a:schemeClr val="bg1"/>
                          </a:solidFill>
                          <a:prstDash val="solid"/>
                          <a:round/>
                          <a:headEnd type="none" w="med" len="med"/>
                          <a:tailEnd type="none" w="med" len="med"/>
                        </a:lnT>
                        <a:noFill/>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vi-VN"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100</m:t>
                                </m:r>
                              </m:oMath>
                            </m:oMathPara>
                          </a14:m>
                          <a:endPar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T w="1905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950742330"/>
                      </a:ext>
                    </a:extLst>
                  </a:tr>
                </a:tbl>
              </a:graphicData>
            </a:graphic>
          </p:graphicFrame>
        </mc:Choice>
        <mc:Fallback xmlns="">
          <p:graphicFrame>
            <p:nvGraphicFramePr>
              <p:cNvPr id="2" name="Table 1">
                <a:extLst>
                  <a:ext uri="{FF2B5EF4-FFF2-40B4-BE49-F238E27FC236}">
                    <a16:creationId xmlns:a16="http://schemas.microsoft.com/office/drawing/2014/main" id="{EF751A3C-1DBC-4A09-9FB6-DA557014F3AD}"/>
                  </a:ext>
                </a:extLst>
              </p:cNvPr>
              <p:cNvGraphicFramePr>
                <a:graphicFrameLocks noGrp="1"/>
              </p:cNvGraphicFramePr>
              <p:nvPr>
                <p:extLst>
                  <p:ext uri="{D42A27DB-BD31-4B8C-83A1-F6EECF244321}">
                    <p14:modId xmlns:p14="http://schemas.microsoft.com/office/powerpoint/2010/main" val="2229762917"/>
                  </p:ext>
                </p:extLst>
              </p:nvPr>
            </p:nvGraphicFramePr>
            <p:xfrm>
              <a:off x="228600" y="3705894"/>
              <a:ext cx="11734800" cy="1440498"/>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492283542"/>
                        </a:ext>
                      </a:extLst>
                    </a:gridCol>
                    <a:gridCol w="1524000">
                      <a:extLst>
                        <a:ext uri="{9D8B030D-6E8A-4147-A177-3AD203B41FA5}">
                          <a16:colId xmlns:a16="http://schemas.microsoft.com/office/drawing/2014/main" val="4287790780"/>
                        </a:ext>
                      </a:extLst>
                    </a:gridCol>
                    <a:gridCol w="1600200">
                      <a:extLst>
                        <a:ext uri="{9D8B030D-6E8A-4147-A177-3AD203B41FA5}">
                          <a16:colId xmlns:a16="http://schemas.microsoft.com/office/drawing/2014/main" val="2106435876"/>
                        </a:ext>
                      </a:extLst>
                    </a:gridCol>
                    <a:gridCol w="1676400">
                      <a:extLst>
                        <a:ext uri="{9D8B030D-6E8A-4147-A177-3AD203B41FA5}">
                          <a16:colId xmlns:a16="http://schemas.microsoft.com/office/drawing/2014/main" val="1232611070"/>
                        </a:ext>
                      </a:extLst>
                    </a:gridCol>
                    <a:gridCol w="1752600">
                      <a:extLst>
                        <a:ext uri="{9D8B030D-6E8A-4147-A177-3AD203B41FA5}">
                          <a16:colId xmlns:a16="http://schemas.microsoft.com/office/drawing/2014/main" val="1501939816"/>
                        </a:ext>
                      </a:extLst>
                    </a:gridCol>
                    <a:gridCol w="1676400">
                      <a:extLst>
                        <a:ext uri="{9D8B030D-6E8A-4147-A177-3AD203B41FA5}">
                          <a16:colId xmlns:a16="http://schemas.microsoft.com/office/drawing/2014/main" val="710164688"/>
                        </a:ext>
                      </a:extLst>
                    </a:gridCol>
                    <a:gridCol w="1371600">
                      <a:extLst>
                        <a:ext uri="{9D8B030D-6E8A-4147-A177-3AD203B41FA5}">
                          <a16:colId xmlns:a16="http://schemas.microsoft.com/office/drawing/2014/main" val="3192837644"/>
                        </a:ext>
                      </a:extLst>
                    </a:gridCol>
                  </a:tblGrid>
                  <a:tr h="558165">
                    <a:tc>
                      <a:txBody>
                        <a:bodyPr/>
                        <a:lstStyle/>
                        <a:p>
                          <a:pPr algn="ctr">
                            <a:lnSpc>
                              <a:spcPct val="107000"/>
                            </a:lnSpc>
                            <a:spcAft>
                              <a:spcPts val="800"/>
                            </a:spcAft>
                          </a:pPr>
                          <a:r>
                            <a:rPr lang="en-US" sz="2800" kern="1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Nhóm</a:t>
                          </a:r>
                          <a:endPar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B w="19050" cap="flat" cmpd="sng" algn="ctr">
                          <a:solidFill>
                            <a:schemeClr val="bg1"/>
                          </a:solidFill>
                          <a:prstDash val="solid"/>
                          <a:round/>
                          <a:headEnd type="none" w="med" len="med"/>
                          <a:tailEnd type="none" w="med" len="med"/>
                        </a:lnB>
                        <a:noFill/>
                      </a:tcPr>
                    </a:tc>
                    <a:tc>
                      <a:txBody>
                        <a:bodyPr/>
                        <a:lstStyle/>
                        <a:p>
                          <a:endParaRPr lang="en-US"/>
                        </a:p>
                      </a:txBody>
                      <a:tcPr marL="68580" marR="68580" marT="0" marB="0">
                        <a:lnB w="19050" cap="flat" cmpd="sng" algn="ctr">
                          <a:solidFill>
                            <a:schemeClr val="bg1"/>
                          </a:solidFill>
                          <a:prstDash val="solid"/>
                          <a:round/>
                          <a:headEnd type="none" w="med" len="med"/>
                          <a:tailEnd type="none" w="med" len="med"/>
                        </a:lnB>
                        <a:blipFill>
                          <a:blip r:embed="rId2"/>
                          <a:stretch>
                            <a:fillRect l="-140400" t="-18478" r="-531600" b="-196739"/>
                          </a:stretch>
                        </a:blipFill>
                      </a:tcPr>
                    </a:tc>
                    <a:tc>
                      <a:txBody>
                        <a:bodyPr/>
                        <a:lstStyle/>
                        <a:p>
                          <a:endParaRPr lang="en-US"/>
                        </a:p>
                      </a:txBody>
                      <a:tcPr marL="68580" marR="68580" marT="0" marB="0">
                        <a:lnB w="19050" cap="flat" cmpd="sng" algn="ctr">
                          <a:solidFill>
                            <a:schemeClr val="bg1"/>
                          </a:solidFill>
                          <a:prstDash val="solid"/>
                          <a:round/>
                          <a:headEnd type="none" w="med" len="med"/>
                          <a:tailEnd type="none" w="med" len="med"/>
                        </a:lnB>
                        <a:blipFill>
                          <a:blip r:embed="rId2"/>
                          <a:stretch>
                            <a:fillRect l="-228517" t="-18478" r="-405323" b="-196739"/>
                          </a:stretch>
                        </a:blipFill>
                      </a:tcPr>
                    </a:tc>
                    <a:tc>
                      <a:txBody>
                        <a:bodyPr/>
                        <a:lstStyle/>
                        <a:p>
                          <a:endParaRPr lang="en-US"/>
                        </a:p>
                      </a:txBody>
                      <a:tcPr marL="68580" marR="68580" marT="0" marB="0">
                        <a:lnB w="19050" cap="flat" cmpd="sng" algn="ctr">
                          <a:solidFill>
                            <a:schemeClr val="bg1"/>
                          </a:solidFill>
                          <a:prstDash val="solid"/>
                          <a:round/>
                          <a:headEnd type="none" w="med" len="med"/>
                          <a:tailEnd type="none" w="med" len="med"/>
                        </a:lnB>
                        <a:blipFill>
                          <a:blip r:embed="rId2"/>
                          <a:stretch>
                            <a:fillRect l="-314182" t="-18478" r="-287636" b="-196739"/>
                          </a:stretch>
                        </a:blipFill>
                      </a:tcPr>
                    </a:tc>
                    <a:tc>
                      <a:txBody>
                        <a:bodyPr/>
                        <a:lstStyle/>
                        <a:p>
                          <a:endParaRPr lang="en-US"/>
                        </a:p>
                      </a:txBody>
                      <a:tcPr marL="68580" marR="68580" marT="0" marB="0">
                        <a:lnB w="19050" cap="flat" cmpd="sng" algn="ctr">
                          <a:solidFill>
                            <a:schemeClr val="bg1"/>
                          </a:solidFill>
                          <a:prstDash val="solid"/>
                          <a:round/>
                          <a:headEnd type="none" w="med" len="med"/>
                          <a:tailEnd type="none" w="med" len="med"/>
                        </a:lnB>
                        <a:blipFill>
                          <a:blip r:embed="rId2"/>
                          <a:stretch>
                            <a:fillRect l="-395486" t="-18478" r="-174653" b="-196739"/>
                          </a:stretch>
                        </a:blipFill>
                      </a:tcPr>
                    </a:tc>
                    <a:tc>
                      <a:txBody>
                        <a:bodyPr/>
                        <a:lstStyle/>
                        <a:p>
                          <a:endParaRPr lang="en-US"/>
                        </a:p>
                      </a:txBody>
                      <a:tcPr marL="68580" marR="68580" marT="0" marB="0">
                        <a:lnB w="19050" cap="flat" cmpd="sng" algn="ctr">
                          <a:solidFill>
                            <a:schemeClr val="bg1"/>
                          </a:solidFill>
                          <a:prstDash val="solid"/>
                          <a:round/>
                          <a:headEnd type="none" w="med" len="med"/>
                          <a:tailEnd type="none" w="med" len="med"/>
                        </a:lnB>
                        <a:blipFill>
                          <a:blip r:embed="rId2"/>
                          <a:stretch>
                            <a:fillRect l="-518909" t="-18478" r="-82909" b="-196739"/>
                          </a:stretch>
                        </a:blipFill>
                      </a:tcPr>
                    </a:tc>
                    <a:tc>
                      <a:txBody>
                        <a:bodyPr/>
                        <a:lstStyle/>
                        <a:p>
                          <a:pPr algn="ctr">
                            <a:lnSpc>
                              <a:spcPct val="107000"/>
                            </a:lnSpc>
                            <a:spcAft>
                              <a:spcPts val="800"/>
                            </a:spcAft>
                          </a:pPr>
                          <a:r>
                            <a:rPr lang="en-US" sz="2800" kern="1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Cộng</a:t>
                          </a:r>
                          <a:endPar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80170500"/>
                      </a:ext>
                    </a:extLst>
                  </a:tr>
                  <a:tr h="882333">
                    <a:tc>
                      <a:txBody>
                        <a:bodyPr/>
                        <a:lstStyle/>
                        <a:p>
                          <a:pPr algn="ctr">
                            <a:lnSpc>
                              <a:spcPct val="107000"/>
                            </a:lnSpc>
                            <a:spcAft>
                              <a:spcPts val="800"/>
                            </a:spcAft>
                          </a:pPr>
                          <a:r>
                            <a:rPr lang="en-US" sz="2800" kern="1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Tần</a:t>
                          </a:r>
                          <a:r>
                            <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số</a:t>
                          </a:r>
                          <a:r>
                            <a:rPr lang="vi-VN"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tương đối</a:t>
                          </a:r>
                          <a:r>
                            <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vi-VN"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a:t>
                          </a:r>
                          <a:r>
                            <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a:t>
                          </a:r>
                        </a:p>
                      </a:txBody>
                      <a:tcPr marL="68580" marR="68580" marT="0" marB="0">
                        <a:lnT w="19050" cap="flat" cmpd="sng" algn="ctr">
                          <a:solidFill>
                            <a:schemeClr val="bg1"/>
                          </a:solidFill>
                          <a:prstDash val="solid"/>
                          <a:round/>
                          <a:headEnd type="none" w="med" len="med"/>
                          <a:tailEnd type="none" w="med" len="med"/>
                        </a:lnT>
                        <a:noFill/>
                      </a:tcPr>
                    </a:tc>
                    <a:tc>
                      <a:txBody>
                        <a:bodyPr/>
                        <a:lstStyle/>
                        <a:p>
                          <a:endParaRPr lang="en-US"/>
                        </a:p>
                      </a:txBody>
                      <a:tcPr marL="68580" marR="68580" marT="0" marB="0">
                        <a:lnT w="19050" cap="flat" cmpd="sng" algn="ctr">
                          <a:solidFill>
                            <a:schemeClr val="bg1"/>
                          </a:solidFill>
                          <a:prstDash val="solid"/>
                          <a:round/>
                          <a:headEnd type="none" w="med" len="med"/>
                          <a:tailEnd type="none" w="med" len="med"/>
                        </a:lnT>
                        <a:blipFill>
                          <a:blip r:embed="rId2"/>
                          <a:stretch>
                            <a:fillRect l="-140400" t="-74658" r="-531600" b="-23973"/>
                          </a:stretch>
                        </a:blipFill>
                      </a:tcPr>
                    </a:tc>
                    <a:tc>
                      <a:txBody>
                        <a:bodyPr/>
                        <a:lstStyle/>
                        <a:p>
                          <a:endParaRPr lang="en-US"/>
                        </a:p>
                      </a:txBody>
                      <a:tcPr marL="68580" marR="68580" marT="0" marB="0">
                        <a:lnT w="19050" cap="flat" cmpd="sng" algn="ctr">
                          <a:solidFill>
                            <a:schemeClr val="bg1"/>
                          </a:solidFill>
                          <a:prstDash val="solid"/>
                          <a:round/>
                          <a:headEnd type="none" w="med" len="med"/>
                          <a:tailEnd type="none" w="med" len="med"/>
                        </a:lnT>
                        <a:blipFill>
                          <a:blip r:embed="rId2"/>
                          <a:stretch>
                            <a:fillRect l="-228517" t="-74658" r="-405323" b="-23973"/>
                          </a:stretch>
                        </a:blipFill>
                      </a:tcPr>
                    </a:tc>
                    <a:tc>
                      <a:txBody>
                        <a:bodyPr/>
                        <a:lstStyle/>
                        <a:p>
                          <a:endParaRPr lang="en-US"/>
                        </a:p>
                      </a:txBody>
                      <a:tcPr marL="68580" marR="68580" marT="0" marB="0">
                        <a:lnT w="19050" cap="flat" cmpd="sng" algn="ctr">
                          <a:solidFill>
                            <a:schemeClr val="bg1"/>
                          </a:solidFill>
                          <a:prstDash val="solid"/>
                          <a:round/>
                          <a:headEnd type="none" w="med" len="med"/>
                          <a:tailEnd type="none" w="med" len="med"/>
                        </a:lnT>
                        <a:blipFill>
                          <a:blip r:embed="rId2"/>
                          <a:stretch>
                            <a:fillRect l="-314182" t="-74658" r="-287636" b="-23973"/>
                          </a:stretch>
                        </a:blipFill>
                      </a:tcPr>
                    </a:tc>
                    <a:tc>
                      <a:txBody>
                        <a:bodyPr/>
                        <a:lstStyle/>
                        <a:p>
                          <a:endParaRPr lang="en-US"/>
                        </a:p>
                      </a:txBody>
                      <a:tcPr marL="68580" marR="68580" marT="0" marB="0">
                        <a:lnT w="19050" cap="flat" cmpd="sng" algn="ctr">
                          <a:solidFill>
                            <a:schemeClr val="bg1"/>
                          </a:solidFill>
                          <a:prstDash val="solid"/>
                          <a:round/>
                          <a:headEnd type="none" w="med" len="med"/>
                          <a:tailEnd type="none" w="med" len="med"/>
                        </a:lnT>
                        <a:blipFill>
                          <a:blip r:embed="rId2"/>
                          <a:stretch>
                            <a:fillRect l="-395486" t="-74658" r="-174653" b="-23973"/>
                          </a:stretch>
                        </a:blipFill>
                      </a:tcPr>
                    </a:tc>
                    <a:tc>
                      <a:txBody>
                        <a:bodyPr/>
                        <a:lstStyle/>
                        <a:p>
                          <a:endParaRPr lang="en-US"/>
                        </a:p>
                      </a:txBody>
                      <a:tcPr marL="68580" marR="68580" marT="0" marB="0">
                        <a:lnT w="19050" cap="flat" cmpd="sng" algn="ctr">
                          <a:solidFill>
                            <a:schemeClr val="bg1"/>
                          </a:solidFill>
                          <a:prstDash val="solid"/>
                          <a:round/>
                          <a:headEnd type="none" w="med" len="med"/>
                          <a:tailEnd type="none" w="med" len="med"/>
                        </a:lnT>
                        <a:blipFill>
                          <a:blip r:embed="rId2"/>
                          <a:stretch>
                            <a:fillRect l="-518909" t="-74658" r="-82909" b="-23973"/>
                          </a:stretch>
                        </a:blipFill>
                      </a:tcPr>
                    </a:tc>
                    <a:tc>
                      <a:txBody>
                        <a:bodyPr/>
                        <a:lstStyle/>
                        <a:p>
                          <a:endParaRPr lang="en-US"/>
                        </a:p>
                      </a:txBody>
                      <a:tcPr marL="68580" marR="68580" marT="0" marB="0">
                        <a:lnT w="19050" cap="flat" cmpd="sng" algn="ctr">
                          <a:solidFill>
                            <a:schemeClr val="bg1"/>
                          </a:solidFill>
                          <a:prstDash val="solid"/>
                          <a:round/>
                          <a:headEnd type="none" w="med" len="med"/>
                          <a:tailEnd type="none" w="med" len="med"/>
                        </a:lnT>
                        <a:blipFill>
                          <a:blip r:embed="rId2"/>
                          <a:stretch>
                            <a:fillRect l="-756444" t="-74658" r="-1333" b="-23973"/>
                          </a:stretch>
                        </a:blipFill>
                      </a:tcPr>
                    </a:tc>
                    <a:extLst>
                      <a:ext uri="{0D108BD9-81ED-4DB2-BD59-A6C34878D82A}">
                        <a16:rowId xmlns:a16="http://schemas.microsoft.com/office/drawing/2014/main" val="950742330"/>
                      </a:ext>
                    </a:extLst>
                  </a:tr>
                </a:tbl>
              </a:graphicData>
            </a:graphic>
          </p:graphicFrame>
        </mc:Fallback>
      </mc:AlternateContent>
    </p:spTree>
    <p:extLst>
      <p:ext uri="{BB962C8B-B14F-4D97-AF65-F5344CB8AC3E}">
        <p14:creationId xmlns:p14="http://schemas.microsoft.com/office/powerpoint/2010/main" val="195366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1905000" y="838200"/>
            <a:ext cx="41910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HOẠT ĐỘNG</a:t>
            </a:r>
          </a:p>
        </p:txBody>
      </p:sp>
      <p:sp>
        <p:nvSpPr>
          <p:cNvPr id="11" name="TextBox 1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6124354" y="2484509"/>
            <a:ext cx="2308447" cy="830997"/>
          </a:xfrm>
          <a:prstGeom prst="rect">
            <a:avLst/>
          </a:prstGeom>
          <a:solidFill>
            <a:srgbClr val="FFFF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Mở</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đầu</a:t>
            </a:r>
            <a:endParaRPr kumimoji="0" lang="en-US" sz="4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Hình ảnh 5"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7035801" y="3511716"/>
            <a:ext cx="3073399" cy="2975312"/>
          </a:xfrm>
          <a:prstGeom prst="ellipse">
            <a:avLst/>
          </a:prstGeom>
        </p:spPr>
      </p:pic>
    </p:spTree>
    <p:extLst>
      <p:ext uri="{BB962C8B-B14F-4D97-AF65-F5344CB8AC3E}">
        <p14:creationId xmlns:p14="http://schemas.microsoft.com/office/powerpoint/2010/main" val="1379395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4600" y="1981200"/>
            <a:ext cx="6400800" cy="4628496"/>
          </a:xfrm>
          <a:prstGeom prst="rect">
            <a:avLst/>
          </a:prstGeom>
        </p:spPr>
      </p:pic>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EF751A3C-1DBC-4A09-9FB6-DA557014F3AD}"/>
                  </a:ext>
                </a:extLst>
              </p:cNvPr>
              <p:cNvGraphicFramePr>
                <a:graphicFrameLocks noGrp="1"/>
              </p:cNvGraphicFramePr>
              <p:nvPr>
                <p:extLst>
                  <p:ext uri="{D42A27DB-BD31-4B8C-83A1-F6EECF244321}">
                    <p14:modId xmlns:p14="http://schemas.microsoft.com/office/powerpoint/2010/main" val="2213443365"/>
                  </p:ext>
                </p:extLst>
              </p:nvPr>
            </p:nvGraphicFramePr>
            <p:xfrm>
              <a:off x="533400" y="381000"/>
              <a:ext cx="11201400" cy="1471295"/>
            </p:xfrm>
            <a:graphic>
              <a:graphicData uri="http://schemas.openxmlformats.org/drawingml/2006/table">
                <a:tbl>
                  <a:tblPr firstRow="1" bandRow="1">
                    <a:tableStyleId>{5C22544A-7EE6-4342-B048-85BDC9FD1C3A}</a:tableStyleId>
                  </a:tblPr>
                  <a:tblGrid>
                    <a:gridCol w="2036618">
                      <a:extLst>
                        <a:ext uri="{9D8B030D-6E8A-4147-A177-3AD203B41FA5}">
                          <a16:colId xmlns:a16="http://schemas.microsoft.com/office/drawing/2014/main" val="2492283542"/>
                        </a:ext>
                      </a:extLst>
                    </a:gridCol>
                    <a:gridCol w="1454727">
                      <a:extLst>
                        <a:ext uri="{9D8B030D-6E8A-4147-A177-3AD203B41FA5}">
                          <a16:colId xmlns:a16="http://schemas.microsoft.com/office/drawing/2014/main" val="4287790780"/>
                        </a:ext>
                      </a:extLst>
                    </a:gridCol>
                    <a:gridCol w="1527464">
                      <a:extLst>
                        <a:ext uri="{9D8B030D-6E8A-4147-A177-3AD203B41FA5}">
                          <a16:colId xmlns:a16="http://schemas.microsoft.com/office/drawing/2014/main" val="2106435876"/>
                        </a:ext>
                      </a:extLst>
                    </a:gridCol>
                    <a:gridCol w="1600200">
                      <a:extLst>
                        <a:ext uri="{9D8B030D-6E8A-4147-A177-3AD203B41FA5}">
                          <a16:colId xmlns:a16="http://schemas.microsoft.com/office/drawing/2014/main" val="1232611070"/>
                        </a:ext>
                      </a:extLst>
                    </a:gridCol>
                    <a:gridCol w="1672936">
                      <a:extLst>
                        <a:ext uri="{9D8B030D-6E8A-4147-A177-3AD203B41FA5}">
                          <a16:colId xmlns:a16="http://schemas.microsoft.com/office/drawing/2014/main" val="1501939816"/>
                        </a:ext>
                      </a:extLst>
                    </a:gridCol>
                    <a:gridCol w="1600200">
                      <a:extLst>
                        <a:ext uri="{9D8B030D-6E8A-4147-A177-3AD203B41FA5}">
                          <a16:colId xmlns:a16="http://schemas.microsoft.com/office/drawing/2014/main" val="710164688"/>
                        </a:ext>
                      </a:extLst>
                    </a:gridCol>
                    <a:gridCol w="1309255">
                      <a:extLst>
                        <a:ext uri="{9D8B030D-6E8A-4147-A177-3AD203B41FA5}">
                          <a16:colId xmlns:a16="http://schemas.microsoft.com/office/drawing/2014/main" val="3192837644"/>
                        </a:ext>
                      </a:extLst>
                    </a:gridCol>
                  </a:tblGrid>
                  <a:tr h="529257">
                    <a:tc>
                      <a:txBody>
                        <a:bodyPr/>
                        <a:lstStyle/>
                        <a:p>
                          <a:pPr algn="ctr">
                            <a:lnSpc>
                              <a:spcPct val="107000"/>
                            </a:lnSpc>
                            <a:spcAft>
                              <a:spcPts val="800"/>
                            </a:spcAft>
                          </a:pPr>
                          <a:r>
                            <a:rPr lang="en-US" sz="2800" kern="1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Nhóm</a:t>
                          </a:r>
                          <a:endPar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B w="1905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n-US"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[0; </m:t>
                                </m:r>
                                <m:r>
                                  <m:rPr>
                                    <m:nor/>
                                  </m:rPr>
                                  <a:rPr lang="vi-VN"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20</m:t>
                                </m:r>
                                <m:r>
                                  <m:rPr>
                                    <m:nor/>
                                  </m:rPr>
                                  <a:rPr lang="en-US"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m:t>
                                </m:r>
                              </m:oMath>
                            </m:oMathPara>
                          </a14:m>
                          <a:endParaRPr lang="en-US" sz="2800" b="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B w="1905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n-US"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m:t>
                                </m:r>
                                <m:r>
                                  <m:rPr>
                                    <m:nor/>
                                  </m:rPr>
                                  <a:rPr lang="vi-VN"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20</m:t>
                                </m:r>
                                <m:r>
                                  <m:rPr>
                                    <m:nor/>
                                  </m:rPr>
                                  <a:rPr lang="en-US" sz="2800" b="0" i="0" kern="10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m:t>
                                </m:r>
                                <m:r>
                                  <m:rPr>
                                    <m:nor/>
                                  </m:rPr>
                                  <a:rPr lang="en-US"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 </m:t>
                                </m:r>
                                <m:r>
                                  <m:rPr>
                                    <m:nor/>
                                  </m:rPr>
                                  <a:rPr lang="vi-VN"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4</m:t>
                                </m:r>
                                <m:r>
                                  <m:rPr>
                                    <m:nor/>
                                  </m:rPr>
                                  <a:rPr lang="en-US" sz="2800" b="0" i="0" kern="10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0</m:t>
                                </m:r>
                                <m:r>
                                  <m:rPr>
                                    <m:nor/>
                                  </m:rPr>
                                  <a:rPr lang="en-US"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m:t>
                                </m:r>
                              </m:oMath>
                            </m:oMathPara>
                          </a14:m>
                          <a:endParaRPr lang="en-US" sz="2800" b="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B w="1905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n-US"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m:t>
                                </m:r>
                                <m:r>
                                  <m:rPr>
                                    <m:nor/>
                                  </m:rPr>
                                  <a:rPr lang="vi-VN"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4</m:t>
                                </m:r>
                                <m:r>
                                  <m:rPr>
                                    <m:nor/>
                                  </m:rPr>
                                  <a:rPr lang="en-US" sz="2800" b="0" i="0" kern="10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0;</m:t>
                                </m:r>
                                <m:r>
                                  <m:rPr>
                                    <m:nor/>
                                  </m:rPr>
                                  <a:rPr lang="en-US"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 </m:t>
                                </m:r>
                                <m:r>
                                  <m:rPr>
                                    <m:nor/>
                                  </m:rPr>
                                  <a:rPr lang="vi-VN"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60</m:t>
                                </m:r>
                                <m:r>
                                  <m:rPr>
                                    <m:nor/>
                                  </m:rPr>
                                  <a:rPr lang="en-US"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m:t>
                                </m:r>
                              </m:oMath>
                            </m:oMathPara>
                          </a14:m>
                          <a:endParaRPr lang="en-US" sz="2800" b="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B w="1905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n-US"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m:t>
                                </m:r>
                                <m:r>
                                  <m:rPr>
                                    <m:nor/>
                                  </m:rPr>
                                  <a:rPr lang="vi-VN"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60</m:t>
                                </m:r>
                                <m:r>
                                  <m:rPr>
                                    <m:nor/>
                                  </m:rPr>
                                  <a:rPr lang="en-US" sz="2800" b="0" i="0" kern="10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m:t>
                                </m:r>
                                <m:r>
                                  <m:rPr>
                                    <m:nor/>
                                  </m:rPr>
                                  <a:rPr lang="en-US"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 </m:t>
                                </m:r>
                                <m:r>
                                  <m:rPr>
                                    <m:nor/>
                                  </m:rPr>
                                  <a:rPr lang="vi-VN"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8</m:t>
                                </m:r>
                                <m:r>
                                  <m:rPr>
                                    <m:nor/>
                                  </m:rPr>
                                  <a:rPr lang="en-US" sz="2800" b="0" i="0" kern="10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0</m:t>
                                </m:r>
                                <m:r>
                                  <m:rPr>
                                    <m:nor/>
                                  </m:rPr>
                                  <a:rPr lang="en-US"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m:t>
                                </m:r>
                              </m:oMath>
                            </m:oMathPara>
                          </a14:m>
                          <a:endParaRPr lang="en-US" sz="2800" b="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B w="1905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n-US"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m:t>
                                </m:r>
                                <m:r>
                                  <m:rPr>
                                    <m:nor/>
                                  </m:rPr>
                                  <a:rPr lang="vi-VN"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8</m:t>
                                </m:r>
                                <m:r>
                                  <m:rPr>
                                    <m:nor/>
                                  </m:rPr>
                                  <a:rPr lang="en-US" sz="2800" b="0" i="0" kern="10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0;</m:t>
                                </m:r>
                                <m:r>
                                  <m:rPr>
                                    <m:nor/>
                                  </m:rPr>
                                  <a:rPr lang="en-US"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 </m:t>
                                </m:r>
                                <m:r>
                                  <m:rPr>
                                    <m:nor/>
                                  </m:rPr>
                                  <a:rPr lang="vi-VN"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10</m:t>
                                </m:r>
                                <m:r>
                                  <m:rPr>
                                    <m:nor/>
                                  </m:rPr>
                                  <a:rPr lang="en-US"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0)</m:t>
                                </m:r>
                              </m:oMath>
                            </m:oMathPara>
                          </a14:m>
                          <a:endParaRPr lang="en-US" sz="2800" b="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B w="19050" cap="flat" cmpd="sng" algn="ctr">
                          <a:solidFill>
                            <a:schemeClr val="bg1"/>
                          </a:solidFill>
                          <a:prstDash val="solid"/>
                          <a:round/>
                          <a:headEnd type="none" w="med" len="med"/>
                          <a:tailEnd type="none" w="med" len="med"/>
                        </a:lnB>
                        <a:noFill/>
                      </a:tcPr>
                    </a:tc>
                    <a:tc>
                      <a:txBody>
                        <a:bodyPr/>
                        <a:lstStyle/>
                        <a:p>
                          <a:pPr algn="ctr">
                            <a:lnSpc>
                              <a:spcPct val="107000"/>
                            </a:lnSpc>
                            <a:spcAft>
                              <a:spcPts val="800"/>
                            </a:spcAft>
                          </a:pPr>
                          <a:r>
                            <a:rPr lang="en-US" sz="2800" kern="1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Cộng</a:t>
                          </a:r>
                          <a:endPar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80170500"/>
                      </a:ext>
                    </a:extLst>
                  </a:tr>
                  <a:tr h="865838">
                    <a:tc>
                      <a:txBody>
                        <a:bodyPr/>
                        <a:lstStyle/>
                        <a:p>
                          <a:pPr algn="ctr">
                            <a:lnSpc>
                              <a:spcPct val="107000"/>
                            </a:lnSpc>
                            <a:spcAft>
                              <a:spcPts val="800"/>
                            </a:spcAft>
                          </a:pPr>
                          <a:r>
                            <a:rPr lang="en-US" sz="2800" kern="1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Tần</a:t>
                          </a:r>
                          <a:r>
                            <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số</a:t>
                          </a:r>
                          <a:r>
                            <a:rPr lang="vi-VN"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tương đối</a:t>
                          </a:r>
                          <a:r>
                            <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vi-VN"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a:t>
                          </a:r>
                          <a:r>
                            <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a:t>
                          </a:r>
                        </a:p>
                      </a:txBody>
                      <a:tcPr marL="68580" marR="68580" marT="0" marB="0">
                        <a:lnT w="19050" cap="flat" cmpd="sng" algn="ctr">
                          <a:solidFill>
                            <a:schemeClr val="bg1"/>
                          </a:solidFill>
                          <a:prstDash val="solid"/>
                          <a:round/>
                          <a:headEnd type="none" w="med" len="med"/>
                          <a:tailEnd type="none" w="med" len="med"/>
                        </a:lnT>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vi-VN"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10</m:t>
                                </m:r>
                              </m:oMath>
                            </m:oMathPara>
                          </a14:m>
                          <a:endPar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T w="19050" cap="flat" cmpd="sng" algn="ctr">
                          <a:solidFill>
                            <a:schemeClr val="bg1"/>
                          </a:solidFill>
                          <a:prstDash val="solid"/>
                          <a:round/>
                          <a:headEnd type="none" w="med" len="med"/>
                          <a:tailEnd type="none" w="med" len="med"/>
                        </a:lnT>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vi-VN"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15</m:t>
                                </m:r>
                              </m:oMath>
                            </m:oMathPara>
                          </a14:m>
                          <a:endPar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T w="19050" cap="flat" cmpd="sng" algn="ctr">
                          <a:solidFill>
                            <a:schemeClr val="bg1"/>
                          </a:solidFill>
                          <a:prstDash val="solid"/>
                          <a:round/>
                          <a:headEnd type="none" w="med" len="med"/>
                          <a:tailEnd type="none" w="med" len="med"/>
                        </a:lnT>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vi-VN"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30</m:t>
                                </m:r>
                              </m:oMath>
                            </m:oMathPara>
                          </a14:m>
                          <a:endPar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T w="19050" cap="flat" cmpd="sng" algn="ctr">
                          <a:solidFill>
                            <a:schemeClr val="bg1"/>
                          </a:solidFill>
                          <a:prstDash val="solid"/>
                          <a:round/>
                          <a:headEnd type="none" w="med" len="med"/>
                          <a:tailEnd type="none" w="med" len="med"/>
                        </a:lnT>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vi-VN"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35</m:t>
                                </m:r>
                              </m:oMath>
                            </m:oMathPara>
                          </a14:m>
                          <a:endPar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T w="19050" cap="flat" cmpd="sng" algn="ctr">
                          <a:solidFill>
                            <a:schemeClr val="bg1"/>
                          </a:solidFill>
                          <a:prstDash val="solid"/>
                          <a:round/>
                          <a:headEnd type="none" w="med" len="med"/>
                          <a:tailEnd type="none" w="med" len="med"/>
                        </a:lnT>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vi-VN"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10</m:t>
                                </m:r>
                              </m:oMath>
                            </m:oMathPara>
                          </a14:m>
                          <a:endPar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T w="19050" cap="flat" cmpd="sng" algn="ctr">
                          <a:solidFill>
                            <a:schemeClr val="bg1"/>
                          </a:solidFill>
                          <a:prstDash val="solid"/>
                          <a:round/>
                          <a:headEnd type="none" w="med" len="med"/>
                          <a:tailEnd type="none" w="med" len="med"/>
                        </a:lnT>
                        <a:noFill/>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vi-VN" sz="28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100</m:t>
                                </m:r>
                              </m:oMath>
                            </m:oMathPara>
                          </a14:m>
                          <a:endPar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T w="1905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950742330"/>
                      </a:ext>
                    </a:extLst>
                  </a:tr>
                </a:tbl>
              </a:graphicData>
            </a:graphic>
          </p:graphicFrame>
        </mc:Choice>
        <mc:Fallback xmlns="">
          <p:graphicFrame>
            <p:nvGraphicFramePr>
              <p:cNvPr id="3" name="Table 2">
                <a:extLst>
                  <a:ext uri="{FF2B5EF4-FFF2-40B4-BE49-F238E27FC236}">
                    <a16:creationId xmlns:a16="http://schemas.microsoft.com/office/drawing/2014/main" id="{EF751A3C-1DBC-4A09-9FB6-DA557014F3AD}"/>
                  </a:ext>
                </a:extLst>
              </p:cNvPr>
              <p:cNvGraphicFramePr>
                <a:graphicFrameLocks noGrp="1"/>
              </p:cNvGraphicFramePr>
              <p:nvPr>
                <p:extLst>
                  <p:ext uri="{D42A27DB-BD31-4B8C-83A1-F6EECF244321}">
                    <p14:modId xmlns:p14="http://schemas.microsoft.com/office/powerpoint/2010/main" val="2213443365"/>
                  </p:ext>
                </p:extLst>
              </p:nvPr>
            </p:nvGraphicFramePr>
            <p:xfrm>
              <a:off x="533400" y="381000"/>
              <a:ext cx="11201400" cy="1471295"/>
            </p:xfrm>
            <a:graphic>
              <a:graphicData uri="http://schemas.openxmlformats.org/drawingml/2006/table">
                <a:tbl>
                  <a:tblPr firstRow="1" bandRow="1">
                    <a:tableStyleId>{5C22544A-7EE6-4342-B048-85BDC9FD1C3A}</a:tableStyleId>
                  </a:tblPr>
                  <a:tblGrid>
                    <a:gridCol w="2036618">
                      <a:extLst>
                        <a:ext uri="{9D8B030D-6E8A-4147-A177-3AD203B41FA5}">
                          <a16:colId xmlns:a16="http://schemas.microsoft.com/office/drawing/2014/main" val="2492283542"/>
                        </a:ext>
                      </a:extLst>
                    </a:gridCol>
                    <a:gridCol w="1454727">
                      <a:extLst>
                        <a:ext uri="{9D8B030D-6E8A-4147-A177-3AD203B41FA5}">
                          <a16:colId xmlns:a16="http://schemas.microsoft.com/office/drawing/2014/main" val="4287790780"/>
                        </a:ext>
                      </a:extLst>
                    </a:gridCol>
                    <a:gridCol w="1527464">
                      <a:extLst>
                        <a:ext uri="{9D8B030D-6E8A-4147-A177-3AD203B41FA5}">
                          <a16:colId xmlns:a16="http://schemas.microsoft.com/office/drawing/2014/main" val="2106435876"/>
                        </a:ext>
                      </a:extLst>
                    </a:gridCol>
                    <a:gridCol w="1600200">
                      <a:extLst>
                        <a:ext uri="{9D8B030D-6E8A-4147-A177-3AD203B41FA5}">
                          <a16:colId xmlns:a16="http://schemas.microsoft.com/office/drawing/2014/main" val="1232611070"/>
                        </a:ext>
                      </a:extLst>
                    </a:gridCol>
                    <a:gridCol w="1672936">
                      <a:extLst>
                        <a:ext uri="{9D8B030D-6E8A-4147-A177-3AD203B41FA5}">
                          <a16:colId xmlns:a16="http://schemas.microsoft.com/office/drawing/2014/main" val="1501939816"/>
                        </a:ext>
                      </a:extLst>
                    </a:gridCol>
                    <a:gridCol w="1600200">
                      <a:extLst>
                        <a:ext uri="{9D8B030D-6E8A-4147-A177-3AD203B41FA5}">
                          <a16:colId xmlns:a16="http://schemas.microsoft.com/office/drawing/2014/main" val="710164688"/>
                        </a:ext>
                      </a:extLst>
                    </a:gridCol>
                    <a:gridCol w="1309255">
                      <a:extLst>
                        <a:ext uri="{9D8B030D-6E8A-4147-A177-3AD203B41FA5}">
                          <a16:colId xmlns:a16="http://schemas.microsoft.com/office/drawing/2014/main" val="3192837644"/>
                        </a:ext>
                      </a:extLst>
                    </a:gridCol>
                  </a:tblGrid>
                  <a:tr h="558165">
                    <a:tc>
                      <a:txBody>
                        <a:bodyPr/>
                        <a:lstStyle/>
                        <a:p>
                          <a:pPr algn="ctr">
                            <a:lnSpc>
                              <a:spcPct val="107000"/>
                            </a:lnSpc>
                            <a:spcAft>
                              <a:spcPts val="800"/>
                            </a:spcAft>
                          </a:pPr>
                          <a:r>
                            <a:rPr lang="en-US" sz="2800" kern="1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Nhóm</a:t>
                          </a:r>
                          <a:endPar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B w="19050" cap="flat" cmpd="sng" algn="ctr">
                          <a:solidFill>
                            <a:schemeClr val="bg1"/>
                          </a:solidFill>
                          <a:prstDash val="solid"/>
                          <a:round/>
                          <a:headEnd type="none" w="med" len="med"/>
                          <a:tailEnd type="none" w="med" len="med"/>
                        </a:lnB>
                        <a:noFill/>
                      </a:tcPr>
                    </a:tc>
                    <a:tc>
                      <a:txBody>
                        <a:bodyPr/>
                        <a:lstStyle/>
                        <a:p>
                          <a:endParaRPr lang="vi-VN"/>
                        </a:p>
                      </a:txBody>
                      <a:tcPr marL="68580" marR="68580" marT="0" marB="0">
                        <a:lnB w="19050" cap="flat" cmpd="sng" algn="ctr">
                          <a:solidFill>
                            <a:schemeClr val="bg1"/>
                          </a:solidFill>
                          <a:prstDash val="solid"/>
                          <a:round/>
                          <a:headEnd type="none" w="med" len="med"/>
                          <a:tailEnd type="none" w="med" len="med"/>
                        </a:lnB>
                        <a:blipFill>
                          <a:blip r:embed="rId3"/>
                          <a:stretch>
                            <a:fillRect l="-140167" t="-18478" r="-530544" b="-196739"/>
                          </a:stretch>
                        </a:blipFill>
                      </a:tcPr>
                    </a:tc>
                    <a:tc>
                      <a:txBody>
                        <a:bodyPr/>
                        <a:lstStyle/>
                        <a:p>
                          <a:endParaRPr lang="vi-VN"/>
                        </a:p>
                      </a:txBody>
                      <a:tcPr marL="68580" marR="68580" marT="0" marB="0">
                        <a:lnB w="19050" cap="flat" cmpd="sng" algn="ctr">
                          <a:solidFill>
                            <a:schemeClr val="bg1"/>
                          </a:solidFill>
                          <a:prstDash val="solid"/>
                          <a:round/>
                          <a:headEnd type="none" w="med" len="med"/>
                          <a:tailEnd type="none" w="med" len="med"/>
                        </a:lnB>
                        <a:blipFill>
                          <a:blip r:embed="rId3"/>
                          <a:stretch>
                            <a:fillRect l="-228685" t="-18478" r="-405179" b="-196739"/>
                          </a:stretch>
                        </a:blipFill>
                      </a:tcPr>
                    </a:tc>
                    <a:tc>
                      <a:txBody>
                        <a:bodyPr/>
                        <a:lstStyle/>
                        <a:p>
                          <a:endParaRPr lang="vi-VN"/>
                        </a:p>
                      </a:txBody>
                      <a:tcPr marL="68580" marR="68580" marT="0" marB="0">
                        <a:lnB w="19050" cap="flat" cmpd="sng" algn="ctr">
                          <a:solidFill>
                            <a:schemeClr val="bg1"/>
                          </a:solidFill>
                          <a:prstDash val="solid"/>
                          <a:round/>
                          <a:headEnd type="none" w="med" len="med"/>
                          <a:tailEnd type="none" w="med" len="med"/>
                        </a:lnB>
                        <a:blipFill>
                          <a:blip r:embed="rId3"/>
                          <a:stretch>
                            <a:fillRect l="-314885" t="-18478" r="-288168" b="-196739"/>
                          </a:stretch>
                        </a:blipFill>
                      </a:tcPr>
                    </a:tc>
                    <a:tc>
                      <a:txBody>
                        <a:bodyPr/>
                        <a:lstStyle/>
                        <a:p>
                          <a:endParaRPr lang="vi-VN"/>
                        </a:p>
                      </a:txBody>
                      <a:tcPr marL="68580" marR="68580" marT="0" marB="0">
                        <a:lnB w="19050" cap="flat" cmpd="sng" algn="ctr">
                          <a:solidFill>
                            <a:schemeClr val="bg1"/>
                          </a:solidFill>
                          <a:prstDash val="solid"/>
                          <a:round/>
                          <a:headEnd type="none" w="med" len="med"/>
                          <a:tailEnd type="none" w="med" len="med"/>
                        </a:lnB>
                        <a:blipFill>
                          <a:blip r:embed="rId3"/>
                          <a:stretch>
                            <a:fillRect l="-395273" t="-18478" r="-174545" b="-196739"/>
                          </a:stretch>
                        </a:blipFill>
                      </a:tcPr>
                    </a:tc>
                    <a:tc>
                      <a:txBody>
                        <a:bodyPr/>
                        <a:lstStyle/>
                        <a:p>
                          <a:endParaRPr lang="vi-VN"/>
                        </a:p>
                      </a:txBody>
                      <a:tcPr marL="68580" marR="68580" marT="0" marB="0">
                        <a:lnB w="19050" cap="flat" cmpd="sng" algn="ctr">
                          <a:solidFill>
                            <a:schemeClr val="bg1"/>
                          </a:solidFill>
                          <a:prstDash val="solid"/>
                          <a:round/>
                          <a:headEnd type="none" w="med" len="med"/>
                          <a:tailEnd type="none" w="med" len="med"/>
                        </a:lnB>
                        <a:blipFill>
                          <a:blip r:embed="rId3"/>
                          <a:stretch>
                            <a:fillRect l="-519847" t="-18478" r="-83206" b="-196739"/>
                          </a:stretch>
                        </a:blipFill>
                      </a:tcPr>
                    </a:tc>
                    <a:tc>
                      <a:txBody>
                        <a:bodyPr/>
                        <a:lstStyle/>
                        <a:p>
                          <a:pPr algn="ctr">
                            <a:lnSpc>
                              <a:spcPct val="107000"/>
                            </a:lnSpc>
                            <a:spcAft>
                              <a:spcPts val="800"/>
                            </a:spcAft>
                          </a:pPr>
                          <a:r>
                            <a:rPr lang="en-US" sz="2800" kern="1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Cộng</a:t>
                          </a:r>
                          <a:endPar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80170500"/>
                      </a:ext>
                    </a:extLst>
                  </a:tr>
                  <a:tr h="913130">
                    <a:tc>
                      <a:txBody>
                        <a:bodyPr/>
                        <a:lstStyle/>
                        <a:p>
                          <a:pPr algn="ctr">
                            <a:lnSpc>
                              <a:spcPct val="107000"/>
                            </a:lnSpc>
                            <a:spcAft>
                              <a:spcPts val="800"/>
                            </a:spcAft>
                          </a:pPr>
                          <a:r>
                            <a:rPr lang="en-US" sz="2800" kern="1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Tần</a:t>
                          </a:r>
                          <a:r>
                            <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số</a:t>
                          </a:r>
                          <a:r>
                            <a:rPr lang="vi-VN"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tương đối</a:t>
                          </a:r>
                          <a:r>
                            <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vi-VN"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a:t>
                          </a:r>
                          <a:r>
                            <a:rPr lang="en-US" sz="2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a:t>
                          </a:r>
                        </a:p>
                      </a:txBody>
                      <a:tcPr marL="68580" marR="68580" marT="0" marB="0">
                        <a:lnT w="19050" cap="flat" cmpd="sng" algn="ctr">
                          <a:solidFill>
                            <a:schemeClr val="bg1"/>
                          </a:solidFill>
                          <a:prstDash val="solid"/>
                          <a:round/>
                          <a:headEnd type="none" w="med" len="med"/>
                          <a:tailEnd type="none" w="med" len="med"/>
                        </a:lnT>
                        <a:noFill/>
                      </a:tcPr>
                    </a:tc>
                    <a:tc>
                      <a:txBody>
                        <a:bodyPr/>
                        <a:lstStyle/>
                        <a:p>
                          <a:endParaRPr lang="vi-VN"/>
                        </a:p>
                      </a:txBody>
                      <a:tcPr marL="68580" marR="68580" marT="0" marB="0">
                        <a:lnT w="19050" cap="flat" cmpd="sng" algn="ctr">
                          <a:solidFill>
                            <a:schemeClr val="bg1"/>
                          </a:solidFill>
                          <a:prstDash val="solid"/>
                          <a:round/>
                          <a:headEnd type="none" w="med" len="med"/>
                          <a:tailEnd type="none" w="med" len="med"/>
                        </a:lnT>
                        <a:blipFill>
                          <a:blip r:embed="rId3"/>
                          <a:stretch>
                            <a:fillRect l="-140167" t="-72667" r="-530544" b="-20667"/>
                          </a:stretch>
                        </a:blipFill>
                      </a:tcPr>
                    </a:tc>
                    <a:tc>
                      <a:txBody>
                        <a:bodyPr/>
                        <a:lstStyle/>
                        <a:p>
                          <a:endParaRPr lang="vi-VN"/>
                        </a:p>
                      </a:txBody>
                      <a:tcPr marL="68580" marR="68580" marT="0" marB="0">
                        <a:lnT w="19050" cap="flat" cmpd="sng" algn="ctr">
                          <a:solidFill>
                            <a:schemeClr val="bg1"/>
                          </a:solidFill>
                          <a:prstDash val="solid"/>
                          <a:round/>
                          <a:headEnd type="none" w="med" len="med"/>
                          <a:tailEnd type="none" w="med" len="med"/>
                        </a:lnT>
                        <a:blipFill>
                          <a:blip r:embed="rId3"/>
                          <a:stretch>
                            <a:fillRect l="-228685" t="-72667" r="-405179" b="-20667"/>
                          </a:stretch>
                        </a:blipFill>
                      </a:tcPr>
                    </a:tc>
                    <a:tc>
                      <a:txBody>
                        <a:bodyPr/>
                        <a:lstStyle/>
                        <a:p>
                          <a:endParaRPr lang="vi-VN"/>
                        </a:p>
                      </a:txBody>
                      <a:tcPr marL="68580" marR="68580" marT="0" marB="0">
                        <a:lnT w="19050" cap="flat" cmpd="sng" algn="ctr">
                          <a:solidFill>
                            <a:schemeClr val="bg1"/>
                          </a:solidFill>
                          <a:prstDash val="solid"/>
                          <a:round/>
                          <a:headEnd type="none" w="med" len="med"/>
                          <a:tailEnd type="none" w="med" len="med"/>
                        </a:lnT>
                        <a:blipFill>
                          <a:blip r:embed="rId3"/>
                          <a:stretch>
                            <a:fillRect l="-314885" t="-72667" r="-288168" b="-20667"/>
                          </a:stretch>
                        </a:blipFill>
                      </a:tcPr>
                    </a:tc>
                    <a:tc>
                      <a:txBody>
                        <a:bodyPr/>
                        <a:lstStyle/>
                        <a:p>
                          <a:endParaRPr lang="vi-VN"/>
                        </a:p>
                      </a:txBody>
                      <a:tcPr marL="68580" marR="68580" marT="0" marB="0">
                        <a:lnT w="19050" cap="flat" cmpd="sng" algn="ctr">
                          <a:solidFill>
                            <a:schemeClr val="bg1"/>
                          </a:solidFill>
                          <a:prstDash val="solid"/>
                          <a:round/>
                          <a:headEnd type="none" w="med" len="med"/>
                          <a:tailEnd type="none" w="med" len="med"/>
                        </a:lnT>
                        <a:blipFill>
                          <a:blip r:embed="rId3"/>
                          <a:stretch>
                            <a:fillRect l="-395273" t="-72667" r="-174545" b="-20667"/>
                          </a:stretch>
                        </a:blipFill>
                      </a:tcPr>
                    </a:tc>
                    <a:tc>
                      <a:txBody>
                        <a:bodyPr/>
                        <a:lstStyle/>
                        <a:p>
                          <a:endParaRPr lang="vi-VN"/>
                        </a:p>
                      </a:txBody>
                      <a:tcPr marL="68580" marR="68580" marT="0" marB="0">
                        <a:lnT w="19050" cap="flat" cmpd="sng" algn="ctr">
                          <a:solidFill>
                            <a:schemeClr val="bg1"/>
                          </a:solidFill>
                          <a:prstDash val="solid"/>
                          <a:round/>
                          <a:headEnd type="none" w="med" len="med"/>
                          <a:tailEnd type="none" w="med" len="med"/>
                        </a:lnT>
                        <a:blipFill>
                          <a:blip r:embed="rId3"/>
                          <a:stretch>
                            <a:fillRect l="-519847" t="-72667" r="-83206" b="-20667"/>
                          </a:stretch>
                        </a:blipFill>
                      </a:tcPr>
                    </a:tc>
                    <a:tc>
                      <a:txBody>
                        <a:bodyPr/>
                        <a:lstStyle/>
                        <a:p>
                          <a:endParaRPr lang="vi-VN"/>
                        </a:p>
                      </a:txBody>
                      <a:tcPr marL="68580" marR="68580" marT="0" marB="0">
                        <a:lnT w="19050" cap="flat" cmpd="sng" algn="ctr">
                          <a:solidFill>
                            <a:schemeClr val="bg1"/>
                          </a:solidFill>
                          <a:prstDash val="solid"/>
                          <a:round/>
                          <a:headEnd type="none" w="med" len="med"/>
                          <a:tailEnd type="none" w="med" len="med"/>
                        </a:lnT>
                        <a:blipFill>
                          <a:blip r:embed="rId3"/>
                          <a:stretch>
                            <a:fillRect l="-755349" t="-72667" r="-1395" b="-20667"/>
                          </a:stretch>
                        </a:blipFill>
                      </a:tcPr>
                    </a:tc>
                    <a:extLst>
                      <a:ext uri="{0D108BD9-81ED-4DB2-BD59-A6C34878D82A}">
                        <a16:rowId xmlns:a16="http://schemas.microsoft.com/office/drawing/2014/main" val="950742330"/>
                      </a:ext>
                    </a:extLst>
                  </a:tr>
                </a:tbl>
              </a:graphicData>
            </a:graphic>
          </p:graphicFrame>
        </mc:Fallback>
      </mc:AlternateContent>
    </p:spTree>
    <p:extLst>
      <p:ext uri="{BB962C8B-B14F-4D97-AF65-F5344CB8AC3E}">
        <p14:creationId xmlns:p14="http://schemas.microsoft.com/office/powerpoint/2010/main" val="234791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8E02CCC3-3CE6-7095-CE28-3B97F215F023}"/>
              </a:ext>
            </a:extLst>
          </p:cNvPr>
          <p:cNvSpPr txBox="1">
            <a:spLocks noChangeArrowheads="1"/>
          </p:cNvSpPr>
          <p:nvPr/>
        </p:nvSpPr>
        <p:spPr bwMode="auto">
          <a:xfrm>
            <a:off x="228600" y="18948"/>
            <a:ext cx="11506200" cy="584775"/>
          </a:xfrm>
          <a:prstGeom prst="rect">
            <a:avLst/>
          </a:prstGeom>
          <a:noFill/>
          <a:ln w="9525" algn="ctr">
            <a:noFill/>
            <a:miter lim="800000"/>
            <a:headEnd/>
            <a:tailEnd/>
          </a:ln>
          <a:effectLst/>
        </p:spPr>
        <p:txBody>
          <a:bodyPr wrap="square">
            <a:spAutoFit/>
          </a:bodyPr>
          <a:lstStyle/>
          <a:p>
            <a:pPr marL="342900" indent="-342900" algn="just">
              <a:spcBef>
                <a:spcPct val="50000"/>
              </a:spcBef>
              <a:buClr>
                <a:schemeClr val="bg2"/>
              </a:buClr>
              <a:buSzPct val="75000"/>
              <a:buFont typeface="Wingdings" pitchFamily="2" charset="2"/>
              <a:buNone/>
              <a:defRPr/>
            </a:pPr>
            <a:r>
              <a:rPr lang="vi-VN" sz="3200" b="1" dirty="0" smtClean="0">
                <a:solidFill>
                  <a:srgbClr val="FFFF00"/>
                </a:solidFill>
                <a:effectLst>
                  <a:outerShdw blurRad="38100" dist="38100" dir="2700000" algn="tl">
                    <a:srgbClr val="000000"/>
                  </a:outerShdw>
                </a:effectLst>
                <a:latin typeface="+mj-lt"/>
              </a:rPr>
              <a:t>2</a:t>
            </a:r>
            <a:r>
              <a:rPr lang="vi-VN" sz="3200" b="1" dirty="0">
                <a:solidFill>
                  <a:srgbClr val="FFFF00"/>
                </a:solidFill>
                <a:effectLst>
                  <a:outerShdw blurRad="38100" dist="38100" dir="2700000" algn="tl">
                    <a:srgbClr val="000000"/>
                  </a:outerShdw>
                </a:effectLst>
                <a:latin typeface="+mj-lt"/>
              </a:rPr>
              <a:t>. Biểu đồ tần số tương đối ghép nhóm</a:t>
            </a:r>
            <a:endParaRPr lang="en-US" sz="3200" b="1" dirty="0">
              <a:solidFill>
                <a:srgbClr val="FFFF00"/>
              </a:solidFill>
              <a:effectLst>
                <a:outerShdw blurRad="38100" dist="38100" dir="2700000" algn="tl">
                  <a:srgbClr val="000000"/>
                </a:outerShdw>
              </a:effectLst>
              <a:latin typeface="+mj-lt"/>
            </a:endParaRPr>
          </a:p>
        </p:txBody>
      </p:sp>
      <p:pic>
        <p:nvPicPr>
          <p:cNvPr id="3" name="Picture 2">
            <a:extLst>
              <a:ext uri="{FF2B5EF4-FFF2-40B4-BE49-F238E27FC236}">
                <a16:creationId xmlns:a16="http://schemas.microsoft.com/office/drawing/2014/main" id="{AE4D49F8-E1E3-2E54-8494-D08B78CED9CB}"/>
              </a:ext>
            </a:extLst>
          </p:cNvPr>
          <p:cNvPicPr>
            <a:picLocks noChangeAspect="1"/>
          </p:cNvPicPr>
          <p:nvPr/>
        </p:nvPicPr>
        <p:blipFill>
          <a:blip r:embed="rId2"/>
          <a:stretch>
            <a:fillRect/>
          </a:stretch>
        </p:blipFill>
        <p:spPr>
          <a:xfrm>
            <a:off x="297024" y="637268"/>
            <a:ext cx="959863" cy="526983"/>
          </a:xfrm>
          <a:prstGeom prst="rect">
            <a:avLst/>
          </a:prstGeom>
        </p:spPr>
      </p:pic>
      <p:sp>
        <p:nvSpPr>
          <p:cNvPr id="5" name="TextBox 4">
            <a:extLst>
              <a:ext uri="{FF2B5EF4-FFF2-40B4-BE49-F238E27FC236}">
                <a16:creationId xmlns:a16="http://schemas.microsoft.com/office/drawing/2014/main" id="{36048722-71B3-2689-F215-28F8530B8822}"/>
              </a:ext>
            </a:extLst>
          </p:cNvPr>
          <p:cNvSpPr txBox="1"/>
          <p:nvPr/>
        </p:nvSpPr>
        <p:spPr>
          <a:xfrm>
            <a:off x="182230" y="2377384"/>
            <a:ext cx="3886200" cy="522259"/>
          </a:xfrm>
          <a:prstGeom prst="rect">
            <a:avLst/>
          </a:prstGeom>
          <a:noFill/>
        </p:spPr>
        <p:txBody>
          <a:bodyPr wrap="square">
            <a:spAutoFit/>
          </a:bodyPr>
          <a:lstStyle/>
          <a:p>
            <a:pPr>
              <a:lnSpc>
                <a:spcPct val="107000"/>
              </a:lnSpc>
              <a:spcAft>
                <a:spcPts val="800"/>
              </a:spcAft>
            </a:pPr>
            <a:r>
              <a:rPr lang="vi-VN" sz="2800" kern="1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Trên mặt phẳng, hãy:</a:t>
            </a:r>
            <a:endParaRPr lang="en-US" sz="2800" kern="100" dirty="0">
              <a:solidFill>
                <a:schemeClr val="bg1"/>
              </a:solidFill>
              <a:latin typeface="Times New Roman" panose="02020603050405020304" pitchFamily="18" charset="0"/>
              <a:ea typeface="Aptos" panose="020B00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96646D6-D0DE-28AD-7ABE-1B83AA59290C}"/>
                  </a:ext>
                </a:extLst>
              </p:cNvPr>
              <p:cNvSpPr txBox="1"/>
              <p:nvPr/>
            </p:nvSpPr>
            <p:spPr>
              <a:xfrm>
                <a:off x="296530" y="2927474"/>
                <a:ext cx="3437270" cy="4020203"/>
              </a:xfrm>
              <a:prstGeom prst="rect">
                <a:avLst/>
              </a:prstGeom>
              <a:noFill/>
            </p:spPr>
            <p:txBody>
              <a:bodyPr wrap="square">
                <a:spAutoFit/>
              </a:bodyPr>
              <a:lstStyle/>
              <a:p>
                <a:pPr algn="just">
                  <a:lnSpc>
                    <a:spcPct val="107000"/>
                  </a:lnSpc>
                  <a:spcAft>
                    <a:spcPts val="800"/>
                  </a:spcAft>
                </a:pPr>
                <a:r>
                  <a:rPr lang="vi-VN" sz="2600" kern="1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 Xác định đầu mút trái, đầu mút phải, tần số tương đối </a:t>
                </a:r>
                <a14:m>
                  <m:oMath xmlns:m="http://schemas.openxmlformats.org/officeDocument/2006/math">
                    <m:sSub>
                      <m:sSubPr>
                        <m:ctrlPr>
                          <a:rPr lang="en-US" sz="2600" i="1" kern="100">
                            <a:solidFill>
                              <a:schemeClr val="bg1"/>
                            </a:solidFill>
                            <a:latin typeface="Cambria Math" panose="02040503050406030204" pitchFamily="18" charset="0"/>
                            <a:ea typeface="Aptos" panose="020B0004020202020204" pitchFamily="34" charset="0"/>
                            <a:cs typeface="Times New Roman" panose="02020603050405020304" pitchFamily="18" charset="0"/>
                          </a:rPr>
                        </m:ctrlPr>
                      </m:sSubPr>
                      <m:e>
                        <m:r>
                          <m:rPr>
                            <m:nor/>
                          </m:rPr>
                          <a:rPr lang="en-US" sz="2600" i="1"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f</m:t>
                        </m:r>
                      </m:e>
                      <m:sub>
                        <m:r>
                          <m:rPr>
                            <m:nor/>
                          </m:rPr>
                          <a:rPr lang="en-US" sz="2600" i="1"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1</m:t>
                        </m:r>
                      </m:sub>
                    </m:sSub>
                  </m:oMath>
                </a14:m>
                <a:r>
                  <a:rPr lang="vi-VN" sz="2600" kern="1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của nhóm 1 ứng với nửa khoảng </a:t>
                </a:r>
                <a14:m>
                  <m:oMath xmlns:m="http://schemas.openxmlformats.org/officeDocument/2006/math">
                    <m:r>
                      <m:rPr>
                        <m:nor/>
                      </m:rPr>
                      <a:rPr lang="en-US" sz="2600" i="0"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[0;</m:t>
                    </m:r>
                    <m:r>
                      <m:rPr>
                        <m:nor/>
                      </m:rPr>
                      <a:rPr lang="en-US" sz="2600" b="0" i="0" kern="100" smtClean="0">
                        <a:solidFill>
                          <a:schemeClr val="bg1"/>
                        </a:solidFill>
                        <a:latin typeface="Times New Roman" panose="02020603050405020304" pitchFamily="18" charset="0"/>
                        <a:ea typeface="Aptos" panose="020B0004020202020204" pitchFamily="34" charset="0"/>
                        <a:cs typeface="Times New Roman" panose="02020603050405020304" pitchFamily="18" charset="0"/>
                      </a:rPr>
                      <m:t> </m:t>
                    </m:r>
                    <m:r>
                      <m:rPr>
                        <m:nor/>
                      </m:rPr>
                      <a:rPr lang="en-US" sz="2600" i="0"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20)</m:t>
                    </m:r>
                  </m:oMath>
                </a14:m>
                <a:r>
                  <a:rPr lang="vi-VN" sz="2600" kern="1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Từ đó, xác định điểm </a:t>
                </a:r>
                <a14:m>
                  <m:oMath xmlns:m="http://schemas.openxmlformats.org/officeDocument/2006/math">
                    <m:sSub>
                      <m:sSubPr>
                        <m:ctrlPr>
                          <a:rPr lang="en-US" sz="2600" i="1" kern="100">
                            <a:solidFill>
                              <a:schemeClr val="bg1"/>
                            </a:solidFill>
                            <a:latin typeface="Cambria Math" panose="02040503050406030204" pitchFamily="18" charset="0"/>
                            <a:ea typeface="Aptos" panose="020B0004020202020204" pitchFamily="34" charset="0"/>
                            <a:cs typeface="Times New Roman" panose="02020603050405020304" pitchFamily="18" charset="0"/>
                          </a:rPr>
                        </m:ctrlPr>
                      </m:sSubPr>
                      <m:e>
                        <m:r>
                          <m:rPr>
                            <m:nor/>
                          </m:rPr>
                          <a:rPr lang="en-US" sz="2600"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M</m:t>
                        </m:r>
                      </m:e>
                      <m:sub>
                        <m:r>
                          <m:rPr>
                            <m:nor/>
                          </m:rPr>
                          <a:rPr lang="en-US" sz="2600"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1</m:t>
                        </m:r>
                      </m:sub>
                    </m:sSub>
                    <m:d>
                      <m:dPr>
                        <m:ctrlPr>
                          <a:rPr lang="en-US" sz="2600" i="1" kern="100">
                            <a:solidFill>
                              <a:schemeClr val="bg1"/>
                            </a:solidFill>
                            <a:latin typeface="Cambria Math" panose="02040503050406030204" pitchFamily="18" charset="0"/>
                            <a:ea typeface="Aptos" panose="020B0004020202020204" pitchFamily="34" charset="0"/>
                            <a:cs typeface="Times New Roman" panose="02020603050405020304" pitchFamily="18" charset="0"/>
                          </a:rPr>
                        </m:ctrlPr>
                      </m:dPr>
                      <m:e>
                        <m:sSub>
                          <m:sSubPr>
                            <m:ctrlPr>
                              <a:rPr lang="en-US" sz="2600" i="1" kern="100">
                                <a:solidFill>
                                  <a:schemeClr val="bg1"/>
                                </a:solidFill>
                                <a:latin typeface="Cambria Math" panose="02040503050406030204" pitchFamily="18" charset="0"/>
                                <a:ea typeface="Aptos" panose="020B0004020202020204" pitchFamily="34" charset="0"/>
                                <a:cs typeface="Times New Roman" panose="02020603050405020304" pitchFamily="18" charset="0"/>
                              </a:rPr>
                            </m:ctrlPr>
                          </m:sSubPr>
                          <m:e>
                            <m:r>
                              <m:rPr>
                                <m:nor/>
                              </m:rPr>
                              <a:rPr lang="en-US" sz="2600"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c</m:t>
                            </m:r>
                          </m:e>
                          <m:sub>
                            <m:r>
                              <m:rPr>
                                <m:nor/>
                              </m:rPr>
                              <a:rPr lang="en-US" sz="2600"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1</m:t>
                            </m:r>
                          </m:sub>
                        </m:sSub>
                        <m:r>
                          <m:rPr>
                            <m:nor/>
                          </m:rPr>
                          <a:rPr lang="en-US" sz="2600"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m:t>
                        </m:r>
                        <m:sSub>
                          <m:sSubPr>
                            <m:ctrlPr>
                              <a:rPr lang="en-US" sz="2600" i="1" kern="100">
                                <a:solidFill>
                                  <a:schemeClr val="bg1"/>
                                </a:solidFill>
                                <a:latin typeface="Cambria Math" panose="02040503050406030204" pitchFamily="18" charset="0"/>
                                <a:ea typeface="Aptos" panose="020B0004020202020204" pitchFamily="34" charset="0"/>
                                <a:cs typeface="Times New Roman" panose="02020603050405020304" pitchFamily="18" charset="0"/>
                              </a:rPr>
                            </m:ctrlPr>
                          </m:sSubPr>
                          <m:e>
                            <m:r>
                              <m:rPr>
                                <m:nor/>
                              </m:rPr>
                              <a:rPr lang="en-US" sz="2600" b="0" i="1" kern="100" smtClean="0">
                                <a:solidFill>
                                  <a:schemeClr val="bg1"/>
                                </a:solidFill>
                                <a:latin typeface="Cambria Math" panose="02040503050406030204" pitchFamily="18" charset="0"/>
                                <a:ea typeface="Aptos" panose="020B0004020202020204" pitchFamily="34" charset="0"/>
                                <a:cs typeface="Times New Roman" panose="02020603050405020304" pitchFamily="18" charset="0"/>
                              </a:rPr>
                              <m:t> </m:t>
                            </m:r>
                            <m:r>
                              <m:rPr>
                                <m:nor/>
                              </m:rPr>
                              <a:rPr lang="en-US" sz="2600" i="1"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f</m:t>
                            </m:r>
                          </m:e>
                          <m:sub>
                            <m:r>
                              <m:rPr>
                                <m:nor/>
                              </m:rPr>
                              <a:rPr lang="en-US" sz="2600" i="1"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1</m:t>
                            </m:r>
                          </m:sub>
                        </m:sSub>
                      </m:e>
                    </m:d>
                  </m:oMath>
                </a14:m>
                <a:r>
                  <a:rPr lang="vi-VN" sz="2600" kern="1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trong đó </a:t>
                </a:r>
                <a14:m>
                  <m:oMath xmlns:m="http://schemas.openxmlformats.org/officeDocument/2006/math">
                    <m:sSub>
                      <m:sSubPr>
                        <m:ctrlPr>
                          <a:rPr lang="en-US" sz="2600" i="1" kern="100">
                            <a:solidFill>
                              <a:schemeClr val="bg1"/>
                            </a:solidFill>
                            <a:latin typeface="Cambria Math" panose="02040503050406030204" pitchFamily="18" charset="0"/>
                            <a:ea typeface="Aptos" panose="020B0004020202020204" pitchFamily="34" charset="0"/>
                            <a:cs typeface="Times New Roman" panose="02020603050405020304" pitchFamily="18" charset="0"/>
                          </a:rPr>
                        </m:ctrlPr>
                      </m:sSubPr>
                      <m:e>
                        <m:r>
                          <m:rPr>
                            <m:nor/>
                          </m:rPr>
                          <a:rPr lang="en-US" sz="2600" i="0"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c</m:t>
                        </m:r>
                      </m:e>
                      <m:sub>
                        <m:r>
                          <m:rPr>
                            <m:nor/>
                          </m:rPr>
                          <a:rPr lang="en-US" sz="2600" i="0"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1</m:t>
                        </m:r>
                      </m:sub>
                    </m:sSub>
                  </m:oMath>
                </a14:m>
                <a:r>
                  <a:rPr lang="vi-VN" sz="2600" kern="1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là trung bình cộng hai đầu mút của nhóm 1.</a:t>
                </a:r>
              </a:p>
            </p:txBody>
          </p:sp>
        </mc:Choice>
        <mc:Fallback xmlns="">
          <p:sp>
            <p:nvSpPr>
              <p:cNvPr id="7" name="TextBox 6">
                <a:extLst>
                  <a:ext uri="{FF2B5EF4-FFF2-40B4-BE49-F238E27FC236}">
                    <a16:creationId xmlns:a16="http://schemas.microsoft.com/office/drawing/2014/main" id="{996646D6-D0DE-28AD-7ABE-1B83AA59290C}"/>
                  </a:ext>
                </a:extLst>
              </p:cNvPr>
              <p:cNvSpPr txBox="1">
                <a:spLocks noRot="1" noChangeAspect="1" noMove="1" noResize="1" noEditPoints="1" noAdjustHandles="1" noChangeArrowheads="1" noChangeShapeType="1" noTextEdit="1"/>
              </p:cNvSpPr>
              <p:nvPr/>
            </p:nvSpPr>
            <p:spPr>
              <a:xfrm>
                <a:off x="296530" y="2927474"/>
                <a:ext cx="3437270" cy="4020203"/>
              </a:xfrm>
              <a:prstGeom prst="rect">
                <a:avLst/>
              </a:prstGeom>
              <a:blipFill>
                <a:blip r:embed="rId3"/>
                <a:stretch>
                  <a:fillRect l="-3191" t="-1364" r="-3191" b="-227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41475816"/>
                  </p:ext>
                </p:extLst>
              </p:nvPr>
            </p:nvGraphicFramePr>
            <p:xfrm>
              <a:off x="209939" y="1222043"/>
              <a:ext cx="11582401" cy="1066329"/>
            </p:xfrm>
            <a:graphic>
              <a:graphicData uri="http://schemas.openxmlformats.org/drawingml/2006/table">
                <a:tbl>
                  <a:tblPr firstRow="1" bandRow="1">
                    <a:tableStyleId>{5C22544A-7EE6-4342-B048-85BDC9FD1C3A}</a:tableStyleId>
                  </a:tblPr>
                  <a:tblGrid>
                    <a:gridCol w="2979576">
                      <a:extLst>
                        <a:ext uri="{9D8B030D-6E8A-4147-A177-3AD203B41FA5}">
                          <a16:colId xmlns:a16="http://schemas.microsoft.com/office/drawing/2014/main" val="3401856072"/>
                        </a:ext>
                      </a:extLst>
                    </a:gridCol>
                    <a:gridCol w="1524000">
                      <a:extLst>
                        <a:ext uri="{9D8B030D-6E8A-4147-A177-3AD203B41FA5}">
                          <a16:colId xmlns:a16="http://schemas.microsoft.com/office/drawing/2014/main" val="1767674911"/>
                        </a:ext>
                      </a:extLst>
                    </a:gridCol>
                    <a:gridCol w="1447800">
                      <a:extLst>
                        <a:ext uri="{9D8B030D-6E8A-4147-A177-3AD203B41FA5}">
                          <a16:colId xmlns:a16="http://schemas.microsoft.com/office/drawing/2014/main" val="353545952"/>
                        </a:ext>
                      </a:extLst>
                    </a:gridCol>
                    <a:gridCol w="1371600">
                      <a:extLst>
                        <a:ext uri="{9D8B030D-6E8A-4147-A177-3AD203B41FA5}">
                          <a16:colId xmlns:a16="http://schemas.microsoft.com/office/drawing/2014/main" val="3220200948"/>
                        </a:ext>
                      </a:extLst>
                    </a:gridCol>
                    <a:gridCol w="1447800">
                      <a:extLst>
                        <a:ext uri="{9D8B030D-6E8A-4147-A177-3AD203B41FA5}">
                          <a16:colId xmlns:a16="http://schemas.microsoft.com/office/drawing/2014/main" val="3868594564"/>
                        </a:ext>
                      </a:extLst>
                    </a:gridCol>
                    <a:gridCol w="1676400">
                      <a:extLst>
                        <a:ext uri="{9D8B030D-6E8A-4147-A177-3AD203B41FA5}">
                          <a16:colId xmlns:a16="http://schemas.microsoft.com/office/drawing/2014/main" val="2143625943"/>
                        </a:ext>
                      </a:extLst>
                    </a:gridCol>
                    <a:gridCol w="1135225">
                      <a:extLst>
                        <a:ext uri="{9D8B030D-6E8A-4147-A177-3AD203B41FA5}">
                          <a16:colId xmlns:a16="http://schemas.microsoft.com/office/drawing/2014/main" val="4129614413"/>
                        </a:ext>
                      </a:extLst>
                    </a:gridCol>
                  </a:tblGrid>
                  <a:tr h="418079">
                    <a:tc>
                      <a:txBody>
                        <a:bodyPr/>
                        <a:lstStyle/>
                        <a:p>
                          <a:pPr algn="ctr">
                            <a:lnSpc>
                              <a:spcPct val="107000"/>
                            </a:lnSpc>
                            <a:spcAft>
                              <a:spcPts val="800"/>
                            </a:spcAft>
                          </a:pPr>
                          <a:r>
                            <a:rPr lang="en-US" sz="2500" kern="1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Nhóm</a:t>
                          </a:r>
                          <a:endParaRPr lang="en-US" sz="25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B w="1905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n-US" sz="25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[0; </m:t>
                                </m:r>
                                <m:r>
                                  <m:rPr>
                                    <m:nor/>
                                  </m:rPr>
                                  <a:rPr lang="vi-VN" sz="25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20</m:t>
                                </m:r>
                                <m:r>
                                  <m:rPr>
                                    <m:nor/>
                                  </m:rPr>
                                  <a:rPr lang="en-US" sz="25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m:t>
                                </m:r>
                              </m:oMath>
                            </m:oMathPara>
                          </a14:m>
                          <a:endParaRPr lang="en-US" sz="2500" b="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B w="1905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n-US" sz="25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m:t>
                                </m:r>
                                <m:r>
                                  <m:rPr>
                                    <m:nor/>
                                  </m:rPr>
                                  <a:rPr lang="vi-VN" sz="25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20</m:t>
                                </m:r>
                                <m:r>
                                  <m:rPr>
                                    <m:nor/>
                                  </m:rPr>
                                  <a:rPr lang="en-US" sz="2500" b="0" i="0" kern="10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m:t>
                                </m:r>
                                <m:r>
                                  <m:rPr>
                                    <m:nor/>
                                  </m:rPr>
                                  <a:rPr lang="en-US" sz="25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 </m:t>
                                </m:r>
                                <m:r>
                                  <m:rPr>
                                    <m:nor/>
                                  </m:rPr>
                                  <a:rPr lang="vi-VN" sz="25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4</m:t>
                                </m:r>
                                <m:r>
                                  <m:rPr>
                                    <m:nor/>
                                  </m:rPr>
                                  <a:rPr lang="en-US" sz="2500" b="0" i="0" kern="10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0</m:t>
                                </m:r>
                                <m:r>
                                  <m:rPr>
                                    <m:nor/>
                                  </m:rPr>
                                  <a:rPr lang="en-US" sz="25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m:t>
                                </m:r>
                              </m:oMath>
                            </m:oMathPara>
                          </a14:m>
                          <a:endParaRPr lang="en-US" sz="2500" b="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B w="1905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n-US" sz="25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m:t>
                                </m:r>
                                <m:r>
                                  <m:rPr>
                                    <m:nor/>
                                  </m:rPr>
                                  <a:rPr lang="vi-VN" sz="25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4</m:t>
                                </m:r>
                                <m:r>
                                  <m:rPr>
                                    <m:nor/>
                                  </m:rPr>
                                  <a:rPr lang="en-US" sz="2500" b="0" i="0" kern="10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0;</m:t>
                                </m:r>
                                <m:r>
                                  <m:rPr>
                                    <m:nor/>
                                  </m:rPr>
                                  <a:rPr lang="en-US" sz="25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 </m:t>
                                </m:r>
                                <m:r>
                                  <m:rPr>
                                    <m:nor/>
                                  </m:rPr>
                                  <a:rPr lang="vi-VN" sz="25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60</m:t>
                                </m:r>
                                <m:r>
                                  <m:rPr>
                                    <m:nor/>
                                  </m:rPr>
                                  <a:rPr lang="en-US" sz="25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m:t>
                                </m:r>
                              </m:oMath>
                            </m:oMathPara>
                          </a14:m>
                          <a:endParaRPr lang="en-US" sz="2500" b="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B w="1905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n-US" sz="25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m:t>
                                </m:r>
                                <m:r>
                                  <m:rPr>
                                    <m:nor/>
                                  </m:rPr>
                                  <a:rPr lang="vi-VN" sz="25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60</m:t>
                                </m:r>
                                <m:r>
                                  <m:rPr>
                                    <m:nor/>
                                  </m:rPr>
                                  <a:rPr lang="en-US" sz="2500" b="0" i="0" kern="10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m:t>
                                </m:r>
                                <m:r>
                                  <m:rPr>
                                    <m:nor/>
                                  </m:rPr>
                                  <a:rPr lang="en-US" sz="25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 </m:t>
                                </m:r>
                                <m:r>
                                  <m:rPr>
                                    <m:nor/>
                                  </m:rPr>
                                  <a:rPr lang="vi-VN" sz="25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8</m:t>
                                </m:r>
                                <m:r>
                                  <m:rPr>
                                    <m:nor/>
                                  </m:rPr>
                                  <a:rPr lang="en-US" sz="2500" b="0" i="0" kern="10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0</m:t>
                                </m:r>
                                <m:r>
                                  <m:rPr>
                                    <m:nor/>
                                  </m:rPr>
                                  <a:rPr lang="en-US" sz="25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m:t>
                                </m:r>
                              </m:oMath>
                            </m:oMathPara>
                          </a14:m>
                          <a:endParaRPr lang="en-US" sz="2500" b="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B w="1905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n-US" sz="25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m:t>
                                </m:r>
                                <m:r>
                                  <m:rPr>
                                    <m:nor/>
                                  </m:rPr>
                                  <a:rPr lang="vi-VN" sz="25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8</m:t>
                                </m:r>
                                <m:r>
                                  <m:rPr>
                                    <m:nor/>
                                  </m:rPr>
                                  <a:rPr lang="en-US" sz="2500" b="0" i="0" kern="10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0;</m:t>
                                </m:r>
                                <m:r>
                                  <m:rPr>
                                    <m:nor/>
                                  </m:rPr>
                                  <a:rPr lang="en-US" sz="25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 </m:t>
                                </m:r>
                                <m:r>
                                  <m:rPr>
                                    <m:nor/>
                                  </m:rPr>
                                  <a:rPr lang="vi-VN" sz="25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10</m:t>
                                </m:r>
                                <m:r>
                                  <m:rPr>
                                    <m:nor/>
                                  </m:rPr>
                                  <a:rPr lang="en-US" sz="25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0)</m:t>
                                </m:r>
                              </m:oMath>
                            </m:oMathPara>
                          </a14:m>
                          <a:endParaRPr lang="en-US" sz="2500" b="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B w="19050" cap="flat" cmpd="sng" algn="ctr">
                          <a:solidFill>
                            <a:schemeClr val="bg1"/>
                          </a:solidFill>
                          <a:prstDash val="solid"/>
                          <a:round/>
                          <a:headEnd type="none" w="med" len="med"/>
                          <a:tailEnd type="none" w="med" len="med"/>
                        </a:lnB>
                        <a:noFill/>
                      </a:tcPr>
                    </a:tc>
                    <a:tc>
                      <a:txBody>
                        <a:bodyPr/>
                        <a:lstStyle/>
                        <a:p>
                          <a:pPr algn="ctr">
                            <a:lnSpc>
                              <a:spcPct val="107000"/>
                            </a:lnSpc>
                            <a:spcAft>
                              <a:spcPts val="800"/>
                            </a:spcAft>
                          </a:pPr>
                          <a:r>
                            <a:rPr lang="en-US" sz="2500" kern="1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Cộng</a:t>
                          </a:r>
                          <a:endParaRPr lang="en-US" sz="25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14333984"/>
                      </a:ext>
                    </a:extLst>
                  </a:tr>
                  <a:tr h="557059">
                    <a:tc>
                      <a:txBody>
                        <a:bodyPr/>
                        <a:lstStyle/>
                        <a:p>
                          <a:pPr algn="ctr">
                            <a:lnSpc>
                              <a:spcPct val="107000"/>
                            </a:lnSpc>
                            <a:spcAft>
                              <a:spcPts val="800"/>
                            </a:spcAft>
                          </a:pPr>
                          <a:r>
                            <a:rPr lang="en-US" sz="2500" kern="1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Tần</a:t>
                          </a:r>
                          <a:r>
                            <a:rPr lang="en-US" sz="25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500" kern="1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số</a:t>
                          </a:r>
                          <a:r>
                            <a:rPr lang="vi-VN" sz="25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tương đối</a:t>
                          </a:r>
                          <a:r>
                            <a:rPr lang="en-US" sz="25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vi-VN" sz="25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a:t>
                          </a:r>
                          <a:r>
                            <a:rPr lang="en-US" sz="25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a:t>
                          </a:r>
                        </a:p>
                      </a:txBody>
                      <a:tcPr marL="68580" marR="68580" marT="0" marB="0">
                        <a:lnT w="19050" cap="flat" cmpd="sng" algn="ctr">
                          <a:solidFill>
                            <a:schemeClr val="bg1"/>
                          </a:solidFill>
                          <a:prstDash val="solid"/>
                          <a:round/>
                          <a:headEnd type="none" w="med" len="med"/>
                          <a:tailEnd type="none" w="med" len="med"/>
                        </a:lnT>
                        <a:noFill/>
                      </a:tcPr>
                    </a:tc>
                    <a:tc>
                      <a:txBody>
                        <a:bodyPr/>
                        <a:lstStyle/>
                        <a:p>
                          <a:pPr algn="ctr"/>
                          <a:r>
                            <a:rPr lang="vi-VN" sz="2400" dirty="0" smtClean="0">
                              <a:solidFill>
                                <a:schemeClr val="bg1"/>
                              </a:solidFill>
                            </a:rPr>
                            <a:t>10</a:t>
                          </a:r>
                          <a:endParaRPr lang="vi-VN" sz="2400" dirty="0">
                            <a:solidFill>
                              <a:schemeClr val="bg1"/>
                            </a:solidFill>
                          </a:endParaRPr>
                        </a:p>
                      </a:txBody>
                      <a:tcPr marL="68580" marR="68580" marT="0" marB="0">
                        <a:lnT w="19050" cap="flat" cmpd="sng" algn="ctr">
                          <a:solidFill>
                            <a:schemeClr val="bg1"/>
                          </a:solidFill>
                          <a:prstDash val="solid"/>
                          <a:round/>
                          <a:headEnd type="none" w="med" len="med"/>
                          <a:tailEnd type="none" w="med" len="med"/>
                        </a:lnT>
                        <a:noFill/>
                      </a:tcPr>
                    </a:tc>
                    <a:tc>
                      <a:txBody>
                        <a:bodyPr/>
                        <a:lstStyle/>
                        <a:p>
                          <a:pPr algn="ctr"/>
                          <a:r>
                            <a:rPr lang="vi-VN" sz="2400" dirty="0" smtClean="0">
                              <a:solidFill>
                                <a:schemeClr val="bg1"/>
                              </a:solidFill>
                            </a:rPr>
                            <a:t>15</a:t>
                          </a:r>
                          <a:endParaRPr lang="vi-VN" sz="2400" dirty="0">
                            <a:solidFill>
                              <a:schemeClr val="bg1"/>
                            </a:solidFill>
                          </a:endParaRPr>
                        </a:p>
                      </a:txBody>
                      <a:tcPr marL="68580" marR="68580" marT="0" marB="0">
                        <a:lnT w="19050" cap="flat" cmpd="sng" algn="ctr">
                          <a:solidFill>
                            <a:schemeClr val="bg1"/>
                          </a:solidFill>
                          <a:prstDash val="solid"/>
                          <a:round/>
                          <a:headEnd type="none" w="med" len="med"/>
                          <a:tailEnd type="none" w="med" len="med"/>
                        </a:lnT>
                        <a:noFill/>
                      </a:tcPr>
                    </a:tc>
                    <a:tc>
                      <a:txBody>
                        <a:bodyPr/>
                        <a:lstStyle/>
                        <a:p>
                          <a:pPr algn="ctr"/>
                          <a:r>
                            <a:rPr lang="vi-VN" sz="2400" dirty="0" smtClean="0">
                              <a:solidFill>
                                <a:schemeClr val="bg1"/>
                              </a:solidFill>
                            </a:rPr>
                            <a:t>30</a:t>
                          </a:r>
                          <a:endParaRPr lang="vi-VN" sz="2400" dirty="0">
                            <a:solidFill>
                              <a:schemeClr val="bg1"/>
                            </a:solidFill>
                          </a:endParaRPr>
                        </a:p>
                      </a:txBody>
                      <a:tcPr marL="68580" marR="68580" marT="0" marB="0">
                        <a:lnT w="19050" cap="flat" cmpd="sng" algn="ctr">
                          <a:solidFill>
                            <a:schemeClr val="bg1"/>
                          </a:solidFill>
                          <a:prstDash val="solid"/>
                          <a:round/>
                          <a:headEnd type="none" w="med" len="med"/>
                          <a:tailEnd type="none" w="med" len="med"/>
                        </a:lnT>
                        <a:noFill/>
                      </a:tcPr>
                    </a:tc>
                    <a:tc>
                      <a:txBody>
                        <a:bodyPr/>
                        <a:lstStyle/>
                        <a:p>
                          <a:pPr algn="ctr"/>
                          <a:r>
                            <a:rPr lang="vi-VN" sz="2400" dirty="0" smtClean="0">
                              <a:solidFill>
                                <a:schemeClr val="bg1"/>
                              </a:solidFill>
                            </a:rPr>
                            <a:t>35</a:t>
                          </a:r>
                          <a:endParaRPr lang="vi-VN" sz="2400" dirty="0">
                            <a:solidFill>
                              <a:schemeClr val="bg1"/>
                            </a:solidFill>
                          </a:endParaRPr>
                        </a:p>
                      </a:txBody>
                      <a:tcPr marL="68580" marR="68580" marT="0" marB="0">
                        <a:lnT w="19050" cap="flat" cmpd="sng" algn="ctr">
                          <a:solidFill>
                            <a:schemeClr val="bg1"/>
                          </a:solidFill>
                          <a:prstDash val="solid"/>
                          <a:round/>
                          <a:headEnd type="none" w="med" len="med"/>
                          <a:tailEnd type="none" w="med" len="med"/>
                        </a:lnT>
                        <a:noFill/>
                      </a:tcPr>
                    </a:tc>
                    <a:tc>
                      <a:txBody>
                        <a:bodyPr/>
                        <a:lstStyle/>
                        <a:p>
                          <a:pPr algn="ctr"/>
                          <a:r>
                            <a:rPr lang="vi-VN" sz="2400" dirty="0" smtClean="0">
                              <a:solidFill>
                                <a:schemeClr val="bg1"/>
                              </a:solidFill>
                            </a:rPr>
                            <a:t>10</a:t>
                          </a:r>
                          <a:endParaRPr lang="vi-VN" sz="2400" dirty="0">
                            <a:solidFill>
                              <a:schemeClr val="bg1"/>
                            </a:solidFill>
                          </a:endParaRPr>
                        </a:p>
                      </a:txBody>
                      <a:tcPr marL="68580" marR="68580" marT="0" marB="0">
                        <a:lnT w="19050" cap="flat" cmpd="sng" algn="ctr">
                          <a:solidFill>
                            <a:schemeClr val="bg1"/>
                          </a:solidFill>
                          <a:prstDash val="solid"/>
                          <a:round/>
                          <a:headEnd type="none" w="med" len="med"/>
                          <a:tailEnd type="none" w="med" len="med"/>
                        </a:lnT>
                        <a:noFill/>
                      </a:tcPr>
                    </a:tc>
                    <a:tc>
                      <a:txBody>
                        <a:bodyPr/>
                        <a:lstStyle/>
                        <a:p>
                          <a:pPr algn="ctr"/>
                          <a:r>
                            <a:rPr lang="vi-VN" sz="2400" dirty="0" smtClean="0">
                              <a:solidFill>
                                <a:schemeClr val="bg1"/>
                              </a:solidFill>
                            </a:rPr>
                            <a:t>100</a:t>
                          </a:r>
                          <a:endParaRPr lang="vi-VN" sz="2400" dirty="0">
                            <a:solidFill>
                              <a:schemeClr val="bg1"/>
                            </a:solidFill>
                          </a:endParaRPr>
                        </a:p>
                      </a:txBody>
                      <a:tcPr marL="68580" marR="68580" marT="0" marB="0">
                        <a:lnT w="1905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614702227"/>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41475816"/>
                  </p:ext>
                </p:extLst>
              </p:nvPr>
            </p:nvGraphicFramePr>
            <p:xfrm>
              <a:off x="209939" y="1222043"/>
              <a:ext cx="11582401" cy="1066329"/>
            </p:xfrm>
            <a:graphic>
              <a:graphicData uri="http://schemas.openxmlformats.org/drawingml/2006/table">
                <a:tbl>
                  <a:tblPr firstRow="1" bandRow="1">
                    <a:tableStyleId>{5C22544A-7EE6-4342-B048-85BDC9FD1C3A}</a:tableStyleId>
                  </a:tblPr>
                  <a:tblGrid>
                    <a:gridCol w="2979576">
                      <a:extLst>
                        <a:ext uri="{9D8B030D-6E8A-4147-A177-3AD203B41FA5}">
                          <a16:colId xmlns:a16="http://schemas.microsoft.com/office/drawing/2014/main" val="3401856072"/>
                        </a:ext>
                      </a:extLst>
                    </a:gridCol>
                    <a:gridCol w="1524000">
                      <a:extLst>
                        <a:ext uri="{9D8B030D-6E8A-4147-A177-3AD203B41FA5}">
                          <a16:colId xmlns:a16="http://schemas.microsoft.com/office/drawing/2014/main" val="1767674911"/>
                        </a:ext>
                      </a:extLst>
                    </a:gridCol>
                    <a:gridCol w="1447800">
                      <a:extLst>
                        <a:ext uri="{9D8B030D-6E8A-4147-A177-3AD203B41FA5}">
                          <a16:colId xmlns:a16="http://schemas.microsoft.com/office/drawing/2014/main" val="353545952"/>
                        </a:ext>
                      </a:extLst>
                    </a:gridCol>
                    <a:gridCol w="1371600">
                      <a:extLst>
                        <a:ext uri="{9D8B030D-6E8A-4147-A177-3AD203B41FA5}">
                          <a16:colId xmlns:a16="http://schemas.microsoft.com/office/drawing/2014/main" val="3220200948"/>
                        </a:ext>
                      </a:extLst>
                    </a:gridCol>
                    <a:gridCol w="1447800">
                      <a:extLst>
                        <a:ext uri="{9D8B030D-6E8A-4147-A177-3AD203B41FA5}">
                          <a16:colId xmlns:a16="http://schemas.microsoft.com/office/drawing/2014/main" val="3868594564"/>
                        </a:ext>
                      </a:extLst>
                    </a:gridCol>
                    <a:gridCol w="1676400">
                      <a:extLst>
                        <a:ext uri="{9D8B030D-6E8A-4147-A177-3AD203B41FA5}">
                          <a16:colId xmlns:a16="http://schemas.microsoft.com/office/drawing/2014/main" val="2143625943"/>
                        </a:ext>
                      </a:extLst>
                    </a:gridCol>
                    <a:gridCol w="1135225">
                      <a:extLst>
                        <a:ext uri="{9D8B030D-6E8A-4147-A177-3AD203B41FA5}">
                          <a16:colId xmlns:a16="http://schemas.microsoft.com/office/drawing/2014/main" val="4129614413"/>
                        </a:ext>
                      </a:extLst>
                    </a:gridCol>
                  </a:tblGrid>
                  <a:tr h="509270">
                    <a:tc>
                      <a:txBody>
                        <a:bodyPr/>
                        <a:lstStyle/>
                        <a:p>
                          <a:pPr algn="ctr">
                            <a:lnSpc>
                              <a:spcPct val="107000"/>
                            </a:lnSpc>
                            <a:spcAft>
                              <a:spcPts val="800"/>
                            </a:spcAft>
                          </a:pPr>
                          <a:r>
                            <a:rPr lang="en-US" sz="2500" kern="1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Nhóm</a:t>
                          </a:r>
                          <a:endParaRPr lang="en-US" sz="25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B w="19050" cap="flat" cmpd="sng" algn="ctr">
                          <a:solidFill>
                            <a:schemeClr val="bg1"/>
                          </a:solidFill>
                          <a:prstDash val="solid"/>
                          <a:round/>
                          <a:headEnd type="none" w="med" len="med"/>
                          <a:tailEnd type="none" w="med" len="med"/>
                        </a:lnB>
                        <a:noFill/>
                      </a:tcPr>
                    </a:tc>
                    <a:tc>
                      <a:txBody>
                        <a:bodyPr/>
                        <a:lstStyle/>
                        <a:p>
                          <a:endParaRPr lang="vi-VN"/>
                        </a:p>
                      </a:txBody>
                      <a:tcPr marL="68580" marR="68580" marT="0" marB="0">
                        <a:lnB w="19050" cap="flat" cmpd="sng" algn="ctr">
                          <a:solidFill>
                            <a:schemeClr val="bg1"/>
                          </a:solidFill>
                          <a:prstDash val="solid"/>
                          <a:round/>
                          <a:headEnd type="none" w="med" len="med"/>
                          <a:tailEnd type="none" w="med" len="med"/>
                        </a:lnB>
                        <a:blipFill>
                          <a:blip r:embed="rId4"/>
                          <a:stretch>
                            <a:fillRect l="-196000" t="-19048" r="-466000" b="-111905"/>
                          </a:stretch>
                        </a:blipFill>
                      </a:tcPr>
                    </a:tc>
                    <a:tc>
                      <a:txBody>
                        <a:bodyPr/>
                        <a:lstStyle/>
                        <a:p>
                          <a:endParaRPr lang="vi-VN"/>
                        </a:p>
                      </a:txBody>
                      <a:tcPr marL="68580" marR="68580" marT="0" marB="0">
                        <a:lnB w="19050" cap="flat" cmpd="sng" algn="ctr">
                          <a:solidFill>
                            <a:schemeClr val="bg1"/>
                          </a:solidFill>
                          <a:prstDash val="solid"/>
                          <a:round/>
                          <a:headEnd type="none" w="med" len="med"/>
                          <a:tailEnd type="none" w="med" len="med"/>
                        </a:lnB>
                        <a:blipFill>
                          <a:blip r:embed="rId4"/>
                          <a:stretch>
                            <a:fillRect l="-310924" t="-19048" r="-389496" b="-111905"/>
                          </a:stretch>
                        </a:blipFill>
                      </a:tcPr>
                    </a:tc>
                    <a:tc>
                      <a:txBody>
                        <a:bodyPr/>
                        <a:lstStyle/>
                        <a:p>
                          <a:endParaRPr lang="vi-VN"/>
                        </a:p>
                      </a:txBody>
                      <a:tcPr marL="68580" marR="68580" marT="0" marB="0">
                        <a:lnB w="19050" cap="flat" cmpd="sng" algn="ctr">
                          <a:solidFill>
                            <a:schemeClr val="bg1"/>
                          </a:solidFill>
                          <a:prstDash val="solid"/>
                          <a:round/>
                          <a:headEnd type="none" w="med" len="med"/>
                          <a:tailEnd type="none" w="med" len="med"/>
                        </a:lnB>
                        <a:blipFill>
                          <a:blip r:embed="rId4"/>
                          <a:stretch>
                            <a:fillRect l="-434667" t="-19048" r="-312000" b="-111905"/>
                          </a:stretch>
                        </a:blipFill>
                      </a:tcPr>
                    </a:tc>
                    <a:tc>
                      <a:txBody>
                        <a:bodyPr/>
                        <a:lstStyle/>
                        <a:p>
                          <a:endParaRPr lang="vi-VN"/>
                        </a:p>
                      </a:txBody>
                      <a:tcPr marL="68580" marR="68580" marT="0" marB="0">
                        <a:lnB w="19050" cap="flat" cmpd="sng" algn="ctr">
                          <a:solidFill>
                            <a:schemeClr val="bg1"/>
                          </a:solidFill>
                          <a:prstDash val="solid"/>
                          <a:round/>
                          <a:headEnd type="none" w="med" len="med"/>
                          <a:tailEnd type="none" w="med" len="med"/>
                        </a:lnB>
                        <a:blipFill>
                          <a:blip r:embed="rId4"/>
                          <a:stretch>
                            <a:fillRect l="-505462" t="-19048" r="-194958" b="-111905"/>
                          </a:stretch>
                        </a:blipFill>
                      </a:tcPr>
                    </a:tc>
                    <a:tc>
                      <a:txBody>
                        <a:bodyPr/>
                        <a:lstStyle/>
                        <a:p>
                          <a:endParaRPr lang="vi-VN"/>
                        </a:p>
                      </a:txBody>
                      <a:tcPr marL="68580" marR="68580" marT="0" marB="0">
                        <a:lnB w="19050" cap="flat" cmpd="sng" algn="ctr">
                          <a:solidFill>
                            <a:schemeClr val="bg1"/>
                          </a:solidFill>
                          <a:prstDash val="solid"/>
                          <a:round/>
                          <a:headEnd type="none" w="med" len="med"/>
                          <a:tailEnd type="none" w="med" len="med"/>
                        </a:lnB>
                        <a:blipFill>
                          <a:blip r:embed="rId4"/>
                          <a:stretch>
                            <a:fillRect l="-524000" t="-19048" r="-68727" b="-111905"/>
                          </a:stretch>
                        </a:blipFill>
                      </a:tcPr>
                    </a:tc>
                    <a:tc>
                      <a:txBody>
                        <a:bodyPr/>
                        <a:lstStyle/>
                        <a:p>
                          <a:pPr algn="ctr">
                            <a:lnSpc>
                              <a:spcPct val="107000"/>
                            </a:lnSpc>
                            <a:spcAft>
                              <a:spcPts val="800"/>
                            </a:spcAft>
                          </a:pPr>
                          <a:r>
                            <a:rPr lang="en-US" sz="2500" kern="1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Cộng</a:t>
                          </a:r>
                          <a:endParaRPr lang="en-US" sz="25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14333984"/>
                      </a:ext>
                    </a:extLst>
                  </a:tr>
                  <a:tr h="557059">
                    <a:tc>
                      <a:txBody>
                        <a:bodyPr/>
                        <a:lstStyle/>
                        <a:p>
                          <a:pPr algn="ctr">
                            <a:lnSpc>
                              <a:spcPct val="107000"/>
                            </a:lnSpc>
                            <a:spcAft>
                              <a:spcPts val="800"/>
                            </a:spcAft>
                          </a:pPr>
                          <a:r>
                            <a:rPr lang="en-US" sz="2500" kern="1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Tần</a:t>
                          </a:r>
                          <a:r>
                            <a:rPr lang="en-US" sz="25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500" kern="1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số</a:t>
                          </a:r>
                          <a:r>
                            <a:rPr lang="vi-VN" sz="25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tương đối</a:t>
                          </a:r>
                          <a:r>
                            <a:rPr lang="en-US" sz="25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vi-VN" sz="25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a:t>
                          </a:r>
                          <a:r>
                            <a:rPr lang="en-US" sz="25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a:t>
                          </a:r>
                        </a:p>
                      </a:txBody>
                      <a:tcPr marL="68580" marR="68580" marT="0" marB="0">
                        <a:lnT w="19050" cap="flat" cmpd="sng" algn="ctr">
                          <a:solidFill>
                            <a:schemeClr val="bg1"/>
                          </a:solidFill>
                          <a:prstDash val="solid"/>
                          <a:round/>
                          <a:headEnd type="none" w="med" len="med"/>
                          <a:tailEnd type="none" w="med" len="med"/>
                        </a:lnT>
                        <a:noFill/>
                      </a:tcPr>
                    </a:tc>
                    <a:tc>
                      <a:txBody>
                        <a:bodyPr/>
                        <a:lstStyle/>
                        <a:p>
                          <a:pPr algn="ctr"/>
                          <a:r>
                            <a:rPr lang="vi-VN" sz="2400" dirty="0" smtClean="0">
                              <a:solidFill>
                                <a:schemeClr val="bg1"/>
                              </a:solidFill>
                            </a:rPr>
                            <a:t>10</a:t>
                          </a:r>
                          <a:endParaRPr lang="vi-VN" sz="2400" dirty="0">
                            <a:solidFill>
                              <a:schemeClr val="bg1"/>
                            </a:solidFill>
                          </a:endParaRPr>
                        </a:p>
                      </a:txBody>
                      <a:tcPr marL="68580" marR="68580" marT="0" marB="0">
                        <a:lnT w="19050" cap="flat" cmpd="sng" algn="ctr">
                          <a:solidFill>
                            <a:schemeClr val="bg1"/>
                          </a:solidFill>
                          <a:prstDash val="solid"/>
                          <a:round/>
                          <a:headEnd type="none" w="med" len="med"/>
                          <a:tailEnd type="none" w="med" len="med"/>
                        </a:lnT>
                        <a:noFill/>
                      </a:tcPr>
                    </a:tc>
                    <a:tc>
                      <a:txBody>
                        <a:bodyPr/>
                        <a:lstStyle/>
                        <a:p>
                          <a:pPr algn="ctr"/>
                          <a:r>
                            <a:rPr lang="vi-VN" sz="2400" dirty="0" smtClean="0">
                              <a:solidFill>
                                <a:schemeClr val="bg1"/>
                              </a:solidFill>
                            </a:rPr>
                            <a:t>15</a:t>
                          </a:r>
                          <a:endParaRPr lang="vi-VN" sz="2400" dirty="0">
                            <a:solidFill>
                              <a:schemeClr val="bg1"/>
                            </a:solidFill>
                          </a:endParaRPr>
                        </a:p>
                      </a:txBody>
                      <a:tcPr marL="68580" marR="68580" marT="0" marB="0">
                        <a:lnT w="19050" cap="flat" cmpd="sng" algn="ctr">
                          <a:solidFill>
                            <a:schemeClr val="bg1"/>
                          </a:solidFill>
                          <a:prstDash val="solid"/>
                          <a:round/>
                          <a:headEnd type="none" w="med" len="med"/>
                          <a:tailEnd type="none" w="med" len="med"/>
                        </a:lnT>
                        <a:noFill/>
                      </a:tcPr>
                    </a:tc>
                    <a:tc>
                      <a:txBody>
                        <a:bodyPr/>
                        <a:lstStyle/>
                        <a:p>
                          <a:pPr algn="ctr"/>
                          <a:r>
                            <a:rPr lang="vi-VN" sz="2400" dirty="0" smtClean="0">
                              <a:solidFill>
                                <a:schemeClr val="bg1"/>
                              </a:solidFill>
                            </a:rPr>
                            <a:t>30</a:t>
                          </a:r>
                          <a:endParaRPr lang="vi-VN" sz="2400" dirty="0">
                            <a:solidFill>
                              <a:schemeClr val="bg1"/>
                            </a:solidFill>
                          </a:endParaRPr>
                        </a:p>
                      </a:txBody>
                      <a:tcPr marL="68580" marR="68580" marT="0" marB="0">
                        <a:lnT w="19050" cap="flat" cmpd="sng" algn="ctr">
                          <a:solidFill>
                            <a:schemeClr val="bg1"/>
                          </a:solidFill>
                          <a:prstDash val="solid"/>
                          <a:round/>
                          <a:headEnd type="none" w="med" len="med"/>
                          <a:tailEnd type="none" w="med" len="med"/>
                        </a:lnT>
                        <a:noFill/>
                      </a:tcPr>
                    </a:tc>
                    <a:tc>
                      <a:txBody>
                        <a:bodyPr/>
                        <a:lstStyle/>
                        <a:p>
                          <a:pPr algn="ctr"/>
                          <a:r>
                            <a:rPr lang="vi-VN" sz="2400" dirty="0" smtClean="0">
                              <a:solidFill>
                                <a:schemeClr val="bg1"/>
                              </a:solidFill>
                            </a:rPr>
                            <a:t>35</a:t>
                          </a:r>
                          <a:endParaRPr lang="vi-VN" sz="2400" dirty="0">
                            <a:solidFill>
                              <a:schemeClr val="bg1"/>
                            </a:solidFill>
                          </a:endParaRPr>
                        </a:p>
                      </a:txBody>
                      <a:tcPr marL="68580" marR="68580" marT="0" marB="0">
                        <a:lnT w="19050" cap="flat" cmpd="sng" algn="ctr">
                          <a:solidFill>
                            <a:schemeClr val="bg1"/>
                          </a:solidFill>
                          <a:prstDash val="solid"/>
                          <a:round/>
                          <a:headEnd type="none" w="med" len="med"/>
                          <a:tailEnd type="none" w="med" len="med"/>
                        </a:lnT>
                        <a:noFill/>
                      </a:tcPr>
                    </a:tc>
                    <a:tc>
                      <a:txBody>
                        <a:bodyPr/>
                        <a:lstStyle/>
                        <a:p>
                          <a:pPr algn="ctr"/>
                          <a:r>
                            <a:rPr lang="vi-VN" sz="2400" dirty="0" smtClean="0">
                              <a:solidFill>
                                <a:schemeClr val="bg1"/>
                              </a:solidFill>
                            </a:rPr>
                            <a:t>10</a:t>
                          </a:r>
                          <a:endParaRPr lang="vi-VN" sz="2400" dirty="0">
                            <a:solidFill>
                              <a:schemeClr val="bg1"/>
                            </a:solidFill>
                          </a:endParaRPr>
                        </a:p>
                      </a:txBody>
                      <a:tcPr marL="68580" marR="68580" marT="0" marB="0">
                        <a:lnT w="19050" cap="flat" cmpd="sng" algn="ctr">
                          <a:solidFill>
                            <a:schemeClr val="bg1"/>
                          </a:solidFill>
                          <a:prstDash val="solid"/>
                          <a:round/>
                          <a:headEnd type="none" w="med" len="med"/>
                          <a:tailEnd type="none" w="med" len="med"/>
                        </a:lnT>
                        <a:noFill/>
                      </a:tcPr>
                    </a:tc>
                    <a:tc>
                      <a:txBody>
                        <a:bodyPr/>
                        <a:lstStyle/>
                        <a:p>
                          <a:pPr algn="ctr"/>
                          <a:r>
                            <a:rPr lang="vi-VN" sz="2400" dirty="0" smtClean="0">
                              <a:solidFill>
                                <a:schemeClr val="bg1"/>
                              </a:solidFill>
                            </a:rPr>
                            <a:t>100</a:t>
                          </a:r>
                          <a:endParaRPr lang="vi-VN" sz="2400" dirty="0">
                            <a:solidFill>
                              <a:schemeClr val="bg1"/>
                            </a:solidFill>
                          </a:endParaRPr>
                        </a:p>
                      </a:txBody>
                      <a:tcPr marL="68580" marR="68580" marT="0" marB="0">
                        <a:lnT w="1905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614702227"/>
                      </a:ext>
                    </a:extLst>
                  </a:tr>
                </a:tbl>
              </a:graphicData>
            </a:graphic>
          </p:graphicFrame>
        </mc:Fallback>
      </mc:AlternateContent>
      <p:sp>
        <p:nvSpPr>
          <p:cNvPr id="8" name="TextBox 7"/>
          <p:cNvSpPr txBox="1"/>
          <p:nvPr/>
        </p:nvSpPr>
        <p:spPr>
          <a:xfrm>
            <a:off x="1304449" y="622486"/>
            <a:ext cx="10515600" cy="461665"/>
          </a:xfrm>
          <a:prstGeom prst="rect">
            <a:avLst/>
          </a:prstGeom>
          <a:noFill/>
        </p:spPr>
        <p:txBody>
          <a:bodyPr wrap="square" rtlCol="0">
            <a:spAutoFit/>
          </a:bodyPr>
          <a:lstStyle/>
          <a:p>
            <a:r>
              <a:rPr lang="vi-VN" sz="2400" dirty="0" smtClean="0">
                <a:solidFill>
                  <a:schemeClr val="bg1"/>
                </a:solidFill>
              </a:rPr>
              <a:t>Xét mẫu số liệu ghép nhóm ở VD4 với bảng tần số tương đối ghép nhóm</a:t>
            </a:r>
            <a:endParaRPr lang="vi-VN" sz="2400" dirty="0">
              <a:solidFill>
                <a:schemeClr val="bg1"/>
              </a:solidFill>
            </a:endParaRPr>
          </a:p>
        </p:txBody>
      </p:sp>
      <p:pic>
        <p:nvPicPr>
          <p:cNvPr id="9" name="Picture 8"/>
          <p:cNvPicPr>
            <a:picLocks noChangeAspect="1"/>
          </p:cNvPicPr>
          <p:nvPr/>
        </p:nvPicPr>
        <p:blipFill>
          <a:blip r:embed="rId5"/>
          <a:stretch>
            <a:fillRect/>
          </a:stretch>
        </p:blipFill>
        <p:spPr>
          <a:xfrm>
            <a:off x="4267200" y="2456647"/>
            <a:ext cx="7467600" cy="4111661"/>
          </a:xfrm>
          <a:prstGeom prst="rect">
            <a:avLst/>
          </a:prstGeom>
        </p:spPr>
      </p:pic>
    </p:spTree>
    <p:extLst>
      <p:ext uri="{BB962C8B-B14F-4D97-AF65-F5344CB8AC3E}">
        <p14:creationId xmlns:p14="http://schemas.microsoft.com/office/powerpoint/2010/main" val="16755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1000"/>
                                        <p:tgtEl>
                                          <p:spTgt spid="7">
                                            <p:txEl>
                                              <p:pRg st="0" end="0"/>
                                            </p:txEl>
                                          </p:spTgt>
                                        </p:tgtEl>
                                      </p:cBhvr>
                                    </p:animEffect>
                                    <p:anim calcmode="lin" valueType="num">
                                      <p:cBhvr>
                                        <p:cTn id="2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BC5E710-B27A-3E43-0A54-A575341D5E5A}"/>
                  </a:ext>
                </a:extLst>
              </p:cNvPr>
              <p:cNvSpPr txBox="1"/>
              <p:nvPr/>
            </p:nvSpPr>
            <p:spPr>
              <a:xfrm>
                <a:off x="173183" y="152400"/>
                <a:ext cx="12039599" cy="1594154"/>
              </a:xfrm>
              <a:prstGeom prst="rect">
                <a:avLst/>
              </a:prstGeom>
              <a:noFill/>
            </p:spPr>
            <p:txBody>
              <a:bodyPr wrap="square">
                <a:spAutoFit/>
              </a:bodyPr>
              <a:lstStyle/>
              <a:p>
                <a:pPr lvl="0">
                  <a:lnSpc>
                    <a:spcPct val="107000"/>
                  </a:lnSpc>
                  <a:spcAft>
                    <a:spcPts val="800"/>
                  </a:spcAft>
                </a:pPr>
                <a:r>
                  <a:rPr lang="vi-VN" sz="2800" kern="1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 Bằng cách tương tự, xác định các điểm </a:t>
                </a:r>
                <a14:m>
                  <m:oMath xmlns:m="http://schemas.openxmlformats.org/officeDocument/2006/math">
                    <m:sSub>
                      <m:sSubPr>
                        <m:ctrlPr>
                          <a:rPr lang="en-US" sz="2800" i="1" kern="100">
                            <a:solidFill>
                              <a:schemeClr val="bg1"/>
                            </a:solidFill>
                            <a:latin typeface="Cambria Math" panose="02040503050406030204" pitchFamily="18" charset="0"/>
                            <a:ea typeface="Aptos" panose="020B0004020202020204" pitchFamily="34" charset="0"/>
                            <a:cs typeface="Times New Roman" panose="02020603050405020304" pitchFamily="18" charset="0"/>
                          </a:rPr>
                        </m:ctrlPr>
                      </m:sSubPr>
                      <m:e>
                        <m:r>
                          <m:rPr>
                            <m:nor/>
                          </m:rPr>
                          <a:rPr lang="en-US" sz="2800" i="0"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M</m:t>
                        </m:r>
                      </m:e>
                      <m:sub>
                        <m:r>
                          <m:rPr>
                            <m:nor/>
                          </m:rPr>
                          <a:rPr lang="en-US" sz="2800" i="0"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2</m:t>
                        </m:r>
                      </m:sub>
                    </m:sSub>
                    <m:d>
                      <m:dPr>
                        <m:ctrlPr>
                          <a:rPr lang="en-US" sz="2800" i="1" kern="100">
                            <a:solidFill>
                              <a:schemeClr val="bg1"/>
                            </a:solidFill>
                            <a:latin typeface="Cambria Math" panose="02040503050406030204" pitchFamily="18" charset="0"/>
                            <a:ea typeface="Aptos" panose="020B0004020202020204" pitchFamily="34" charset="0"/>
                            <a:cs typeface="Times New Roman" panose="02020603050405020304" pitchFamily="18" charset="0"/>
                          </a:rPr>
                        </m:ctrlPr>
                      </m:dPr>
                      <m:e>
                        <m:sSub>
                          <m:sSubPr>
                            <m:ctrlPr>
                              <a:rPr lang="en-US" sz="2800" i="1" kern="100">
                                <a:solidFill>
                                  <a:schemeClr val="bg1"/>
                                </a:solidFill>
                                <a:latin typeface="Cambria Math" panose="02040503050406030204" pitchFamily="18" charset="0"/>
                                <a:ea typeface="Aptos" panose="020B0004020202020204" pitchFamily="34" charset="0"/>
                                <a:cs typeface="Times New Roman" panose="02020603050405020304" pitchFamily="18" charset="0"/>
                              </a:rPr>
                            </m:ctrlPr>
                          </m:sSubPr>
                          <m:e>
                            <m:r>
                              <m:rPr>
                                <m:nor/>
                              </m:rPr>
                              <a:rPr lang="en-US" sz="2800" i="0"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c</m:t>
                            </m:r>
                          </m:e>
                          <m:sub>
                            <m:r>
                              <m:rPr>
                                <m:nor/>
                              </m:rPr>
                              <a:rPr lang="en-US" sz="2800" i="0"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2</m:t>
                            </m:r>
                          </m:sub>
                        </m:sSub>
                        <m:r>
                          <m:rPr>
                            <m:nor/>
                          </m:rPr>
                          <a:rPr lang="en-US" sz="2800" i="0"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m:t>
                        </m:r>
                        <m:sSub>
                          <m:sSubPr>
                            <m:ctrlPr>
                              <a:rPr lang="en-US" sz="2800" i="1" kern="100">
                                <a:solidFill>
                                  <a:schemeClr val="bg1"/>
                                </a:solidFill>
                                <a:latin typeface="Cambria Math" panose="02040503050406030204" pitchFamily="18" charset="0"/>
                                <a:ea typeface="Aptos" panose="020B0004020202020204" pitchFamily="34" charset="0"/>
                                <a:cs typeface="Times New Roman" panose="02020603050405020304" pitchFamily="18" charset="0"/>
                              </a:rPr>
                            </m:ctrlPr>
                          </m:sSubPr>
                          <m:e>
                            <m:r>
                              <m:rPr>
                                <m:nor/>
                              </m:rPr>
                              <a:rPr lang="en-US" sz="2800" b="0" i="1" kern="100" smtClean="0">
                                <a:solidFill>
                                  <a:schemeClr val="bg1"/>
                                </a:solidFill>
                                <a:latin typeface="Cambria Math" panose="02040503050406030204" pitchFamily="18" charset="0"/>
                                <a:ea typeface="Aptos" panose="020B0004020202020204" pitchFamily="34" charset="0"/>
                                <a:cs typeface="Times New Roman" panose="02020603050405020304" pitchFamily="18" charset="0"/>
                              </a:rPr>
                              <m:t> </m:t>
                            </m:r>
                            <m:r>
                              <m:rPr>
                                <m:nor/>
                              </m:rPr>
                              <a:rPr lang="en-US" sz="2800" i="1"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f</m:t>
                            </m:r>
                          </m:e>
                          <m:sub>
                            <m:r>
                              <m:rPr>
                                <m:nor/>
                              </m:rPr>
                              <a:rPr lang="en-US" sz="2800" i="1"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2</m:t>
                            </m:r>
                          </m:sub>
                        </m:sSub>
                      </m:e>
                    </m:d>
                    <m:r>
                      <m:rPr>
                        <m:nor/>
                      </m:rPr>
                      <a:rPr lang="en-US" sz="2800" i="0"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m:t>
                    </m:r>
                    <m:sSub>
                      <m:sSubPr>
                        <m:ctrlPr>
                          <a:rPr lang="en-US" sz="2800" i="1" kern="100">
                            <a:solidFill>
                              <a:schemeClr val="bg1"/>
                            </a:solidFill>
                            <a:latin typeface="Cambria Math" panose="02040503050406030204" pitchFamily="18" charset="0"/>
                            <a:ea typeface="Aptos" panose="020B0004020202020204" pitchFamily="34" charset="0"/>
                            <a:cs typeface="Times New Roman" panose="02020603050405020304" pitchFamily="18" charset="0"/>
                          </a:rPr>
                        </m:ctrlPr>
                      </m:sSubPr>
                      <m:e>
                        <m:r>
                          <m:rPr>
                            <m:nor/>
                          </m:rPr>
                          <a:rPr lang="en-US" sz="2800" i="0"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M</m:t>
                        </m:r>
                      </m:e>
                      <m:sub>
                        <m:r>
                          <m:rPr>
                            <m:nor/>
                          </m:rPr>
                          <a:rPr lang="en-US" sz="2800" i="0"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3</m:t>
                        </m:r>
                      </m:sub>
                    </m:sSub>
                    <m:d>
                      <m:dPr>
                        <m:ctrlPr>
                          <a:rPr lang="en-US" sz="2800" i="1" kern="100">
                            <a:solidFill>
                              <a:schemeClr val="bg1"/>
                            </a:solidFill>
                            <a:latin typeface="Cambria Math" panose="02040503050406030204" pitchFamily="18" charset="0"/>
                            <a:ea typeface="Aptos" panose="020B0004020202020204" pitchFamily="34" charset="0"/>
                            <a:cs typeface="Times New Roman" panose="02020603050405020304" pitchFamily="18" charset="0"/>
                          </a:rPr>
                        </m:ctrlPr>
                      </m:dPr>
                      <m:e>
                        <m:sSub>
                          <m:sSubPr>
                            <m:ctrlPr>
                              <a:rPr lang="en-US" sz="2800" i="1" kern="100">
                                <a:solidFill>
                                  <a:schemeClr val="bg1"/>
                                </a:solidFill>
                                <a:latin typeface="Cambria Math" panose="02040503050406030204" pitchFamily="18" charset="0"/>
                                <a:ea typeface="Aptos" panose="020B0004020202020204" pitchFamily="34" charset="0"/>
                                <a:cs typeface="Times New Roman" panose="02020603050405020304" pitchFamily="18" charset="0"/>
                              </a:rPr>
                            </m:ctrlPr>
                          </m:sSubPr>
                          <m:e>
                            <m:r>
                              <m:rPr>
                                <m:nor/>
                              </m:rPr>
                              <a:rPr lang="en-US" sz="2800" i="0"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c</m:t>
                            </m:r>
                          </m:e>
                          <m:sub>
                            <m:r>
                              <m:rPr>
                                <m:nor/>
                              </m:rPr>
                              <a:rPr lang="en-US" sz="2800" i="0"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3</m:t>
                            </m:r>
                          </m:sub>
                        </m:sSub>
                        <m:r>
                          <m:rPr>
                            <m:nor/>
                          </m:rPr>
                          <a:rPr lang="en-US" sz="2800" i="0"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m:t>
                        </m:r>
                        <m:r>
                          <m:rPr>
                            <m:nor/>
                          </m:rPr>
                          <a:rPr lang="en-US" sz="2800" b="0" i="0" kern="100" smtClean="0">
                            <a:solidFill>
                              <a:schemeClr val="bg1"/>
                            </a:solidFill>
                            <a:latin typeface="Times New Roman" panose="02020603050405020304" pitchFamily="18" charset="0"/>
                            <a:ea typeface="Aptos" panose="020B0004020202020204" pitchFamily="34" charset="0"/>
                            <a:cs typeface="Times New Roman" panose="02020603050405020304" pitchFamily="18" charset="0"/>
                          </a:rPr>
                          <m:t> </m:t>
                        </m:r>
                        <m:sSub>
                          <m:sSubPr>
                            <m:ctrlPr>
                              <a:rPr lang="en-US" sz="2800" i="1" kern="100">
                                <a:solidFill>
                                  <a:schemeClr val="bg1"/>
                                </a:solidFill>
                                <a:latin typeface="Cambria Math" panose="02040503050406030204" pitchFamily="18" charset="0"/>
                                <a:ea typeface="Aptos" panose="020B0004020202020204" pitchFamily="34" charset="0"/>
                                <a:cs typeface="Times New Roman" panose="02020603050405020304" pitchFamily="18" charset="0"/>
                              </a:rPr>
                            </m:ctrlPr>
                          </m:sSubPr>
                          <m:e>
                            <m:r>
                              <m:rPr>
                                <m:nor/>
                              </m:rPr>
                              <a:rPr lang="en-US" sz="2800" i="1"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f</m:t>
                            </m:r>
                          </m:e>
                          <m:sub>
                            <m:r>
                              <m:rPr>
                                <m:nor/>
                              </m:rPr>
                              <a:rPr lang="en-US" sz="2800" i="1"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3</m:t>
                            </m:r>
                          </m:sub>
                        </m:sSub>
                      </m:e>
                    </m:d>
                    <m:r>
                      <m:rPr>
                        <m:nor/>
                      </m:rPr>
                      <a:rPr lang="en-US" sz="2800" i="0"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m:t>
                    </m:r>
                    <m:r>
                      <m:rPr>
                        <m:nor/>
                      </m:rPr>
                      <a:rPr lang="en-US" sz="2800" b="0" i="0" kern="100" smtClean="0">
                        <a:solidFill>
                          <a:schemeClr val="bg1"/>
                        </a:solidFill>
                        <a:latin typeface="Times New Roman" panose="02020603050405020304" pitchFamily="18" charset="0"/>
                        <a:ea typeface="Aptos" panose="020B0004020202020204" pitchFamily="34" charset="0"/>
                        <a:cs typeface="Times New Roman" panose="02020603050405020304" pitchFamily="18" charset="0"/>
                      </a:rPr>
                      <m:t> </m:t>
                    </m:r>
                    <m:sSub>
                      <m:sSubPr>
                        <m:ctrlPr>
                          <a:rPr lang="en-US" sz="2800" i="1" kern="100">
                            <a:solidFill>
                              <a:schemeClr val="bg1"/>
                            </a:solidFill>
                            <a:latin typeface="Cambria Math" panose="02040503050406030204" pitchFamily="18" charset="0"/>
                            <a:ea typeface="Aptos" panose="020B0004020202020204" pitchFamily="34" charset="0"/>
                            <a:cs typeface="Times New Roman" panose="02020603050405020304" pitchFamily="18" charset="0"/>
                          </a:rPr>
                        </m:ctrlPr>
                      </m:sSubPr>
                      <m:e>
                        <m:r>
                          <m:rPr>
                            <m:nor/>
                          </m:rPr>
                          <a:rPr lang="en-US" sz="2800" i="0"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M</m:t>
                        </m:r>
                      </m:e>
                      <m:sub>
                        <m:r>
                          <m:rPr>
                            <m:nor/>
                          </m:rPr>
                          <a:rPr lang="en-US" sz="2800" i="0"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4</m:t>
                        </m:r>
                      </m:sub>
                    </m:sSub>
                    <m:d>
                      <m:dPr>
                        <m:ctrlPr>
                          <a:rPr lang="en-US" sz="2800" i="1" kern="100">
                            <a:solidFill>
                              <a:schemeClr val="bg1"/>
                            </a:solidFill>
                            <a:latin typeface="Cambria Math" panose="02040503050406030204" pitchFamily="18" charset="0"/>
                            <a:ea typeface="Aptos" panose="020B0004020202020204" pitchFamily="34" charset="0"/>
                            <a:cs typeface="Times New Roman" panose="02020603050405020304" pitchFamily="18" charset="0"/>
                          </a:rPr>
                        </m:ctrlPr>
                      </m:dPr>
                      <m:e>
                        <m:sSub>
                          <m:sSubPr>
                            <m:ctrlPr>
                              <a:rPr lang="en-US" sz="2800" i="1" kern="100">
                                <a:solidFill>
                                  <a:schemeClr val="bg1"/>
                                </a:solidFill>
                                <a:latin typeface="Cambria Math" panose="02040503050406030204" pitchFamily="18" charset="0"/>
                                <a:ea typeface="Aptos" panose="020B0004020202020204" pitchFamily="34" charset="0"/>
                                <a:cs typeface="Times New Roman" panose="02020603050405020304" pitchFamily="18" charset="0"/>
                              </a:rPr>
                            </m:ctrlPr>
                          </m:sSubPr>
                          <m:e>
                            <m:r>
                              <m:rPr>
                                <m:nor/>
                              </m:rPr>
                              <a:rPr lang="en-US" sz="2800" i="0"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c</m:t>
                            </m:r>
                          </m:e>
                          <m:sub>
                            <m:r>
                              <m:rPr>
                                <m:nor/>
                              </m:rPr>
                              <a:rPr lang="en-US" sz="2800" i="0"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4</m:t>
                            </m:r>
                          </m:sub>
                        </m:sSub>
                        <m:r>
                          <m:rPr>
                            <m:nor/>
                          </m:rPr>
                          <a:rPr lang="en-US" sz="2800" i="0"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m:t>
                        </m:r>
                        <m:sSub>
                          <m:sSubPr>
                            <m:ctrlPr>
                              <a:rPr lang="en-US" sz="2800" i="1" kern="100">
                                <a:solidFill>
                                  <a:schemeClr val="bg1"/>
                                </a:solidFill>
                                <a:latin typeface="Cambria Math" panose="02040503050406030204" pitchFamily="18" charset="0"/>
                                <a:ea typeface="Aptos" panose="020B0004020202020204" pitchFamily="34" charset="0"/>
                                <a:cs typeface="Times New Roman" panose="02020603050405020304" pitchFamily="18" charset="0"/>
                              </a:rPr>
                            </m:ctrlPr>
                          </m:sSubPr>
                          <m:e>
                            <m:r>
                              <m:rPr>
                                <m:nor/>
                              </m:rPr>
                              <a:rPr lang="en-US" sz="2800" b="0" i="1" kern="100" smtClean="0">
                                <a:solidFill>
                                  <a:schemeClr val="bg1"/>
                                </a:solidFill>
                                <a:latin typeface="Cambria Math" panose="02040503050406030204" pitchFamily="18" charset="0"/>
                                <a:ea typeface="Aptos" panose="020B0004020202020204" pitchFamily="34" charset="0"/>
                                <a:cs typeface="Times New Roman" panose="02020603050405020304" pitchFamily="18" charset="0"/>
                              </a:rPr>
                              <m:t> </m:t>
                            </m:r>
                            <m:r>
                              <m:rPr>
                                <m:nor/>
                              </m:rPr>
                              <a:rPr lang="en-US" sz="2800" i="1"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f</m:t>
                            </m:r>
                          </m:e>
                          <m:sub>
                            <m:r>
                              <m:rPr>
                                <m:nor/>
                              </m:rPr>
                              <a:rPr lang="en-US" sz="2800" i="1"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4</m:t>
                            </m:r>
                          </m:sub>
                        </m:sSub>
                      </m:e>
                    </m:d>
                  </m:oMath>
                </a14:m>
                <a:r>
                  <a:rPr lang="vi-VN" sz="2800" kern="1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kern="100">
                            <a:solidFill>
                              <a:schemeClr val="bg1"/>
                            </a:solidFill>
                            <a:latin typeface="Cambria Math" panose="02040503050406030204" pitchFamily="18" charset="0"/>
                            <a:ea typeface="Aptos" panose="020B0004020202020204" pitchFamily="34" charset="0"/>
                            <a:cs typeface="Times New Roman" panose="02020603050405020304" pitchFamily="18" charset="0"/>
                          </a:rPr>
                        </m:ctrlPr>
                      </m:sSubPr>
                      <m:e>
                        <m:r>
                          <m:rPr>
                            <m:nor/>
                          </m:rPr>
                          <a:rPr lang="en-US" sz="2800" i="0"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M</m:t>
                        </m:r>
                      </m:e>
                      <m:sub>
                        <m:r>
                          <m:rPr>
                            <m:nor/>
                          </m:rPr>
                          <a:rPr lang="en-US" sz="2800" i="0"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5</m:t>
                        </m:r>
                      </m:sub>
                    </m:sSub>
                    <m:d>
                      <m:dPr>
                        <m:ctrlPr>
                          <a:rPr lang="en-US" sz="2800" i="1" kern="100">
                            <a:solidFill>
                              <a:schemeClr val="bg1"/>
                            </a:solidFill>
                            <a:latin typeface="Cambria Math" panose="02040503050406030204" pitchFamily="18" charset="0"/>
                            <a:ea typeface="Aptos" panose="020B0004020202020204" pitchFamily="34" charset="0"/>
                            <a:cs typeface="Times New Roman" panose="02020603050405020304" pitchFamily="18" charset="0"/>
                          </a:rPr>
                        </m:ctrlPr>
                      </m:dPr>
                      <m:e>
                        <m:sSub>
                          <m:sSubPr>
                            <m:ctrlPr>
                              <a:rPr lang="en-US" sz="2800" i="1" kern="100">
                                <a:solidFill>
                                  <a:schemeClr val="bg1"/>
                                </a:solidFill>
                                <a:latin typeface="Cambria Math" panose="02040503050406030204" pitchFamily="18" charset="0"/>
                                <a:ea typeface="Aptos" panose="020B0004020202020204" pitchFamily="34" charset="0"/>
                                <a:cs typeface="Times New Roman" panose="02020603050405020304" pitchFamily="18" charset="0"/>
                              </a:rPr>
                            </m:ctrlPr>
                          </m:sSubPr>
                          <m:e>
                            <m:r>
                              <m:rPr>
                                <m:nor/>
                              </m:rPr>
                              <a:rPr lang="en-US" sz="2800" i="0"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c</m:t>
                            </m:r>
                          </m:e>
                          <m:sub>
                            <m:r>
                              <m:rPr>
                                <m:nor/>
                              </m:rPr>
                              <a:rPr lang="en-US" sz="2800" i="0"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5</m:t>
                            </m:r>
                          </m:sub>
                        </m:sSub>
                        <m:r>
                          <m:rPr>
                            <m:nor/>
                          </m:rPr>
                          <a:rPr lang="en-US" sz="2800" i="0"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m:t>
                        </m:r>
                        <m:sSub>
                          <m:sSubPr>
                            <m:ctrlPr>
                              <a:rPr lang="en-US" sz="2800" i="1" kern="100">
                                <a:solidFill>
                                  <a:schemeClr val="bg1"/>
                                </a:solidFill>
                                <a:latin typeface="Cambria Math" panose="02040503050406030204" pitchFamily="18" charset="0"/>
                                <a:ea typeface="Aptos" panose="020B0004020202020204" pitchFamily="34" charset="0"/>
                                <a:cs typeface="Times New Roman" panose="02020603050405020304" pitchFamily="18" charset="0"/>
                              </a:rPr>
                            </m:ctrlPr>
                          </m:sSubPr>
                          <m:e>
                            <m:r>
                              <m:rPr>
                                <m:nor/>
                              </m:rPr>
                              <a:rPr lang="en-US" sz="2800" b="0" i="1" kern="100" smtClean="0">
                                <a:solidFill>
                                  <a:schemeClr val="bg1"/>
                                </a:solidFill>
                                <a:latin typeface="Cambria Math" panose="02040503050406030204" pitchFamily="18" charset="0"/>
                                <a:ea typeface="Aptos" panose="020B0004020202020204" pitchFamily="34" charset="0"/>
                                <a:cs typeface="Times New Roman" panose="02020603050405020304" pitchFamily="18" charset="0"/>
                              </a:rPr>
                              <m:t>  </m:t>
                            </m:r>
                            <m:r>
                              <m:rPr>
                                <m:nor/>
                              </m:rPr>
                              <a:rPr lang="en-US" sz="2800" i="1"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f</m:t>
                            </m:r>
                          </m:e>
                          <m:sub>
                            <m:r>
                              <m:rPr>
                                <m:nor/>
                              </m:rPr>
                              <a:rPr lang="en-US" sz="2800" i="1"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5</m:t>
                            </m:r>
                          </m:sub>
                        </m:sSub>
                      </m:e>
                    </m:d>
                  </m:oMath>
                </a14:m>
                <a:r>
                  <a:rPr lang="vi-VN" sz="2800" kern="1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trong đó </a:t>
                </a:r>
                <a14:m>
                  <m:oMath xmlns:m="http://schemas.openxmlformats.org/officeDocument/2006/math">
                    <m:sSub>
                      <m:sSubPr>
                        <m:ctrlPr>
                          <a:rPr lang="en-US" sz="2800" i="1" kern="100">
                            <a:solidFill>
                              <a:schemeClr val="bg1"/>
                            </a:solidFill>
                            <a:latin typeface="Cambria Math" panose="02040503050406030204" pitchFamily="18" charset="0"/>
                            <a:ea typeface="Aptos" panose="020B0004020202020204" pitchFamily="34" charset="0"/>
                            <a:cs typeface="Times New Roman" panose="02020603050405020304" pitchFamily="18" charset="0"/>
                          </a:rPr>
                        </m:ctrlPr>
                      </m:sSubPr>
                      <m:e>
                        <m:r>
                          <m:rPr>
                            <m:nor/>
                          </m:rPr>
                          <a:rPr lang="en-US" sz="2800" i="0"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c</m:t>
                        </m:r>
                      </m:e>
                      <m:sub>
                        <m:r>
                          <m:rPr>
                            <m:nor/>
                          </m:rPr>
                          <a:rPr lang="en-US" sz="2800" i="0"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2</m:t>
                        </m:r>
                      </m:sub>
                    </m:sSub>
                    <m:r>
                      <m:rPr>
                        <m:nor/>
                      </m:rPr>
                      <a:rPr lang="en-US" sz="2800" i="0"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m:t>
                    </m:r>
                    <m:sSub>
                      <m:sSubPr>
                        <m:ctrlPr>
                          <a:rPr lang="en-US" sz="2800" i="1" kern="100">
                            <a:solidFill>
                              <a:schemeClr val="bg1"/>
                            </a:solidFill>
                            <a:latin typeface="Cambria Math" panose="02040503050406030204" pitchFamily="18" charset="0"/>
                            <a:ea typeface="Aptos" panose="020B0004020202020204" pitchFamily="34" charset="0"/>
                            <a:cs typeface="Times New Roman" panose="02020603050405020304" pitchFamily="18" charset="0"/>
                          </a:rPr>
                        </m:ctrlPr>
                      </m:sSubPr>
                      <m:e>
                        <m:r>
                          <m:rPr>
                            <m:nor/>
                          </m:rPr>
                          <a:rPr lang="en-US" sz="2800" b="0" i="0" kern="100" smtClean="0">
                            <a:solidFill>
                              <a:schemeClr val="bg1"/>
                            </a:solidFill>
                            <a:latin typeface="Cambria Math" panose="02040503050406030204" pitchFamily="18" charset="0"/>
                            <a:ea typeface="Aptos" panose="020B0004020202020204" pitchFamily="34" charset="0"/>
                            <a:cs typeface="Times New Roman" panose="02020603050405020304" pitchFamily="18" charset="0"/>
                          </a:rPr>
                          <m:t> </m:t>
                        </m:r>
                        <m:r>
                          <m:rPr>
                            <m:nor/>
                          </m:rPr>
                          <a:rPr lang="en-US" sz="2800" i="0"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c</m:t>
                        </m:r>
                      </m:e>
                      <m:sub>
                        <m:r>
                          <m:rPr>
                            <m:nor/>
                          </m:rPr>
                          <a:rPr lang="en-US" sz="2800" i="0"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3</m:t>
                        </m:r>
                      </m:sub>
                    </m:sSub>
                    <m:r>
                      <m:rPr>
                        <m:nor/>
                      </m:rPr>
                      <a:rPr lang="en-US" sz="2800" i="0"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m:t>
                    </m:r>
                    <m:sSub>
                      <m:sSubPr>
                        <m:ctrlPr>
                          <a:rPr lang="en-US" sz="2800" i="1" kern="100">
                            <a:solidFill>
                              <a:schemeClr val="bg1"/>
                            </a:solidFill>
                            <a:latin typeface="Cambria Math" panose="02040503050406030204" pitchFamily="18" charset="0"/>
                            <a:ea typeface="Aptos" panose="020B0004020202020204" pitchFamily="34" charset="0"/>
                            <a:cs typeface="Times New Roman" panose="02020603050405020304" pitchFamily="18" charset="0"/>
                          </a:rPr>
                        </m:ctrlPr>
                      </m:sSubPr>
                      <m:e>
                        <m:r>
                          <m:rPr>
                            <m:nor/>
                          </m:rPr>
                          <a:rPr lang="en-US" sz="2800" b="0" i="0" kern="100" smtClean="0">
                            <a:solidFill>
                              <a:schemeClr val="bg1"/>
                            </a:solidFill>
                            <a:latin typeface="Cambria Math" panose="02040503050406030204" pitchFamily="18" charset="0"/>
                            <a:ea typeface="Aptos" panose="020B0004020202020204" pitchFamily="34" charset="0"/>
                            <a:cs typeface="Times New Roman" panose="02020603050405020304" pitchFamily="18" charset="0"/>
                          </a:rPr>
                          <m:t> </m:t>
                        </m:r>
                        <m:r>
                          <m:rPr>
                            <m:nor/>
                          </m:rPr>
                          <a:rPr lang="en-US" sz="2800" i="0"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c</m:t>
                        </m:r>
                      </m:e>
                      <m:sub>
                        <m:r>
                          <m:rPr>
                            <m:nor/>
                          </m:rPr>
                          <a:rPr lang="en-US" sz="2800" i="0"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4</m:t>
                        </m:r>
                      </m:sub>
                    </m:sSub>
                    <m:r>
                      <m:rPr>
                        <m:nor/>
                      </m:rPr>
                      <a:rPr lang="en-US" sz="2800" i="0"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m:t>
                    </m:r>
                    <m:sSub>
                      <m:sSubPr>
                        <m:ctrlPr>
                          <a:rPr lang="en-US" sz="2800" i="1" kern="100">
                            <a:solidFill>
                              <a:schemeClr val="bg1"/>
                            </a:solidFill>
                            <a:latin typeface="Cambria Math" panose="02040503050406030204" pitchFamily="18" charset="0"/>
                            <a:ea typeface="Aptos" panose="020B0004020202020204" pitchFamily="34" charset="0"/>
                            <a:cs typeface="Times New Roman" panose="02020603050405020304" pitchFamily="18" charset="0"/>
                          </a:rPr>
                        </m:ctrlPr>
                      </m:sSubPr>
                      <m:e>
                        <m:r>
                          <m:rPr>
                            <m:nor/>
                          </m:rPr>
                          <a:rPr lang="en-US" sz="2800" b="0" i="0" kern="100" smtClean="0">
                            <a:solidFill>
                              <a:schemeClr val="bg1"/>
                            </a:solidFill>
                            <a:latin typeface="Cambria Math" panose="02040503050406030204" pitchFamily="18" charset="0"/>
                            <a:ea typeface="Aptos" panose="020B0004020202020204" pitchFamily="34" charset="0"/>
                            <a:cs typeface="Times New Roman" panose="02020603050405020304" pitchFamily="18" charset="0"/>
                          </a:rPr>
                          <m:t> </m:t>
                        </m:r>
                        <m:r>
                          <m:rPr>
                            <m:nor/>
                          </m:rPr>
                          <a:rPr lang="en-US" sz="2800" i="0"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c</m:t>
                        </m:r>
                      </m:e>
                      <m:sub>
                        <m:r>
                          <m:rPr>
                            <m:nor/>
                          </m:rPr>
                          <a:rPr lang="en-US" sz="2800" i="0"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5</m:t>
                        </m:r>
                      </m:sub>
                    </m:sSub>
                  </m:oMath>
                </a14:m>
                <a:r>
                  <a:rPr lang="vi-VN" sz="2800" kern="1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l</a:t>
                </a:r>
                <a:r>
                  <a:rPr lang="en-US" sz="2800" kern="1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ầ</a:t>
                </a:r>
                <a:r>
                  <a:rPr lang="vi-VN" sz="2800" kern="1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 lượt là trung bình cộng hai đấu mút của nhóm 2, nhóm 3, nhóm 4, nhóm 5.</a:t>
                </a:r>
              </a:p>
            </p:txBody>
          </p:sp>
        </mc:Choice>
        <mc:Fallback xmlns="">
          <p:sp>
            <p:nvSpPr>
              <p:cNvPr id="4" name="TextBox 3">
                <a:extLst>
                  <a:ext uri="{FF2B5EF4-FFF2-40B4-BE49-F238E27FC236}">
                    <a16:creationId xmlns:a16="http://schemas.microsoft.com/office/drawing/2014/main" id="{4BC5E710-B27A-3E43-0A54-A575341D5E5A}"/>
                  </a:ext>
                </a:extLst>
              </p:cNvPr>
              <p:cNvSpPr txBox="1">
                <a:spLocks noRot="1" noChangeAspect="1" noMove="1" noResize="1" noEditPoints="1" noAdjustHandles="1" noChangeArrowheads="1" noChangeShapeType="1" noTextEdit="1"/>
              </p:cNvSpPr>
              <p:nvPr/>
            </p:nvSpPr>
            <p:spPr>
              <a:xfrm>
                <a:off x="173183" y="152400"/>
                <a:ext cx="12039599" cy="1594154"/>
              </a:xfrm>
              <a:prstGeom prst="rect">
                <a:avLst/>
              </a:prstGeom>
              <a:blipFill>
                <a:blip r:embed="rId2"/>
                <a:stretch>
                  <a:fillRect l="-1013" t="-1145" b="-7634"/>
                </a:stretch>
              </a:blipFill>
            </p:spPr>
            <p:txBody>
              <a:bodyPr/>
              <a:lstStyle/>
              <a:p>
                <a:r>
                  <a:rPr lang="vi-VN">
                    <a:noFill/>
                  </a:rPr>
                  <a:t> </a:t>
                </a:r>
              </a:p>
            </p:txBody>
          </p:sp>
        </mc:Fallback>
      </mc:AlternateContent>
      <p:pic>
        <p:nvPicPr>
          <p:cNvPr id="6" name="Picture 5"/>
          <p:cNvPicPr>
            <a:picLocks noChangeAspect="1"/>
          </p:cNvPicPr>
          <p:nvPr/>
        </p:nvPicPr>
        <p:blipFill>
          <a:blip r:embed="rId3"/>
          <a:stretch>
            <a:fillRect/>
          </a:stretch>
        </p:blipFill>
        <p:spPr>
          <a:xfrm>
            <a:off x="1676400" y="1905000"/>
            <a:ext cx="7353965" cy="4618354"/>
          </a:xfrm>
          <a:prstGeom prst="rect">
            <a:avLst/>
          </a:prstGeom>
        </p:spPr>
      </p:pic>
    </p:spTree>
    <p:extLst>
      <p:ext uri="{BB962C8B-B14F-4D97-AF65-F5344CB8AC3E}">
        <p14:creationId xmlns:p14="http://schemas.microsoft.com/office/powerpoint/2010/main" val="166748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C607277-3744-C479-516F-45C3AC55ED6E}"/>
                  </a:ext>
                </a:extLst>
              </p:cNvPr>
              <p:cNvSpPr txBox="1"/>
              <p:nvPr/>
            </p:nvSpPr>
            <p:spPr>
              <a:xfrm>
                <a:off x="228600" y="228600"/>
                <a:ext cx="11582400" cy="569643"/>
              </a:xfrm>
              <a:prstGeom prst="rect">
                <a:avLst/>
              </a:prstGeom>
              <a:noFill/>
            </p:spPr>
            <p:txBody>
              <a:bodyPr wrap="square">
                <a:spAutoFit/>
              </a:bodyPr>
              <a:lstStyle/>
              <a:p>
                <a:pPr lvl="0" algn="just">
                  <a:lnSpc>
                    <a:spcPct val="107000"/>
                  </a:lnSpc>
                  <a:spcAft>
                    <a:spcPts val="800"/>
                  </a:spcAft>
                </a:pPr>
                <a:r>
                  <a:rPr lang="vi-VN" sz="2800" kern="1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 Vẽ đường gấp khúc </a:t>
                </a:r>
                <a14:m>
                  <m:oMath xmlns:m="http://schemas.openxmlformats.org/officeDocument/2006/math">
                    <m:sSub>
                      <m:sSubPr>
                        <m:ctrlPr>
                          <a:rPr lang="en-US" sz="2800" i="1" kern="100">
                            <a:solidFill>
                              <a:schemeClr val="bg1"/>
                            </a:solidFill>
                            <a:latin typeface="Cambria Math" panose="02040503050406030204" pitchFamily="18" charset="0"/>
                            <a:ea typeface="Aptos" panose="020B0004020202020204" pitchFamily="34" charset="0"/>
                            <a:cs typeface="Times New Roman" panose="02020603050405020304" pitchFamily="18" charset="0"/>
                          </a:rPr>
                        </m:ctrlPr>
                      </m:sSubPr>
                      <m:e>
                        <m:r>
                          <m:rPr>
                            <m:nor/>
                          </m:rPr>
                          <a:rPr lang="en-US" sz="2800" i="1"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M</m:t>
                        </m:r>
                      </m:e>
                      <m:sub>
                        <m:r>
                          <m:rPr>
                            <m:nor/>
                          </m:rPr>
                          <a:rPr lang="en-US" sz="2800" i="1"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1</m:t>
                        </m:r>
                      </m:sub>
                    </m:sSub>
                    <m:sSub>
                      <m:sSubPr>
                        <m:ctrlPr>
                          <a:rPr lang="en-US" sz="2800" i="1" kern="100">
                            <a:solidFill>
                              <a:schemeClr val="bg1"/>
                            </a:solidFill>
                            <a:latin typeface="Cambria Math" panose="02040503050406030204" pitchFamily="18" charset="0"/>
                            <a:ea typeface="Aptos" panose="020B0004020202020204" pitchFamily="34" charset="0"/>
                            <a:cs typeface="Times New Roman" panose="02020603050405020304" pitchFamily="18" charset="0"/>
                          </a:rPr>
                        </m:ctrlPr>
                      </m:sSubPr>
                      <m:e>
                        <m:r>
                          <m:rPr>
                            <m:nor/>
                          </m:rPr>
                          <a:rPr lang="en-US" sz="2800" i="1"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M</m:t>
                        </m:r>
                      </m:e>
                      <m:sub>
                        <m:r>
                          <m:rPr>
                            <m:nor/>
                          </m:rPr>
                          <a:rPr lang="en-US" sz="2800" i="1"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2</m:t>
                        </m:r>
                      </m:sub>
                    </m:sSub>
                    <m:sSub>
                      <m:sSubPr>
                        <m:ctrlPr>
                          <a:rPr lang="en-US" sz="2800" i="1" kern="100">
                            <a:solidFill>
                              <a:schemeClr val="bg1"/>
                            </a:solidFill>
                            <a:latin typeface="Cambria Math" panose="02040503050406030204" pitchFamily="18" charset="0"/>
                            <a:ea typeface="Aptos" panose="020B0004020202020204" pitchFamily="34" charset="0"/>
                            <a:cs typeface="Times New Roman" panose="02020603050405020304" pitchFamily="18" charset="0"/>
                          </a:rPr>
                        </m:ctrlPr>
                      </m:sSubPr>
                      <m:e>
                        <m:r>
                          <m:rPr>
                            <m:nor/>
                          </m:rPr>
                          <a:rPr lang="en-US" sz="2800" i="1"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M</m:t>
                        </m:r>
                      </m:e>
                      <m:sub>
                        <m:r>
                          <m:rPr>
                            <m:nor/>
                          </m:rPr>
                          <a:rPr lang="en-US" sz="2800" i="1"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3</m:t>
                        </m:r>
                      </m:sub>
                    </m:sSub>
                    <m:sSub>
                      <m:sSubPr>
                        <m:ctrlPr>
                          <a:rPr lang="en-US" sz="2800" i="1" kern="100">
                            <a:solidFill>
                              <a:schemeClr val="bg1"/>
                            </a:solidFill>
                            <a:latin typeface="Cambria Math" panose="02040503050406030204" pitchFamily="18" charset="0"/>
                            <a:ea typeface="Aptos" panose="020B0004020202020204" pitchFamily="34" charset="0"/>
                            <a:cs typeface="Times New Roman" panose="02020603050405020304" pitchFamily="18" charset="0"/>
                          </a:rPr>
                        </m:ctrlPr>
                      </m:sSubPr>
                      <m:e>
                        <m:r>
                          <m:rPr>
                            <m:nor/>
                          </m:rPr>
                          <a:rPr lang="en-US" sz="2800" i="1"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M</m:t>
                        </m:r>
                      </m:e>
                      <m:sub>
                        <m:r>
                          <m:rPr>
                            <m:nor/>
                          </m:rPr>
                          <a:rPr lang="en-US" sz="2800" i="1"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4</m:t>
                        </m:r>
                      </m:sub>
                    </m:sSub>
                    <m:sSub>
                      <m:sSubPr>
                        <m:ctrlPr>
                          <a:rPr lang="en-US" sz="2800" i="1" kern="100">
                            <a:solidFill>
                              <a:schemeClr val="bg1"/>
                            </a:solidFill>
                            <a:latin typeface="Cambria Math" panose="02040503050406030204" pitchFamily="18" charset="0"/>
                            <a:ea typeface="Aptos" panose="020B0004020202020204" pitchFamily="34" charset="0"/>
                            <a:cs typeface="Times New Roman" panose="02020603050405020304" pitchFamily="18" charset="0"/>
                          </a:rPr>
                        </m:ctrlPr>
                      </m:sSubPr>
                      <m:e>
                        <m:r>
                          <m:rPr>
                            <m:nor/>
                          </m:rPr>
                          <a:rPr lang="en-US" sz="2800" i="1"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M</m:t>
                        </m:r>
                      </m:e>
                      <m:sub>
                        <m:r>
                          <m:rPr>
                            <m:nor/>
                          </m:rPr>
                          <a:rPr lang="en-US" sz="2800" i="1" kern="100">
                            <a:solidFill>
                              <a:schemeClr val="bg1"/>
                            </a:solidFill>
                            <a:latin typeface="Times New Roman" panose="02020603050405020304" pitchFamily="18" charset="0"/>
                            <a:ea typeface="Aptos" panose="020B0004020202020204" pitchFamily="34" charset="0"/>
                            <a:cs typeface="Times New Roman" panose="02020603050405020304" pitchFamily="18" charset="0"/>
                          </a:rPr>
                          <m:t>5</m:t>
                        </m:r>
                      </m:sub>
                    </m:sSub>
                  </m:oMath>
                </a14:m>
                <a:r>
                  <a:rPr lang="vi-VN" sz="2800" kern="1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schemeClr val="bg1"/>
                  </a:solidFill>
                  <a:latin typeface="Times New Roman" panose="02020603050405020304" pitchFamily="18" charset="0"/>
                  <a:ea typeface="Aptos" panose="020B000402020202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AC607277-3744-C479-516F-45C3AC55ED6E}"/>
                  </a:ext>
                </a:extLst>
              </p:cNvPr>
              <p:cNvSpPr txBox="1">
                <a:spLocks noRot="1" noChangeAspect="1" noMove="1" noResize="1" noEditPoints="1" noAdjustHandles="1" noChangeArrowheads="1" noChangeShapeType="1" noTextEdit="1"/>
              </p:cNvSpPr>
              <p:nvPr/>
            </p:nvSpPr>
            <p:spPr>
              <a:xfrm>
                <a:off x="228600" y="228600"/>
                <a:ext cx="11582400" cy="569643"/>
              </a:xfrm>
              <a:prstGeom prst="rect">
                <a:avLst/>
              </a:prstGeom>
              <a:blipFill>
                <a:blip r:embed="rId2"/>
                <a:stretch>
                  <a:fillRect l="-1105" t="-8602" b="-23656"/>
                </a:stretch>
              </a:blipFill>
            </p:spPr>
            <p:txBody>
              <a:bodyPr/>
              <a:lstStyle/>
              <a:p>
                <a:r>
                  <a:rPr lang="vi-VN">
                    <a:noFill/>
                  </a:rPr>
                  <a:t> </a:t>
                </a:r>
              </a:p>
            </p:txBody>
          </p:sp>
        </mc:Fallback>
      </mc:AlternateContent>
      <p:pic>
        <p:nvPicPr>
          <p:cNvPr id="2050" name="Picture 2" descr="Hoạt động 5 trang 32 Toán 9 Tập 2 Cánh diều | Giải Toán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990599"/>
            <a:ext cx="9220200" cy="5631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51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8E02CCC3-3CE6-7095-CE28-3B97F215F023}"/>
              </a:ext>
            </a:extLst>
          </p:cNvPr>
          <p:cNvSpPr txBox="1">
            <a:spLocks noChangeArrowheads="1"/>
          </p:cNvSpPr>
          <p:nvPr/>
        </p:nvSpPr>
        <p:spPr bwMode="auto">
          <a:xfrm>
            <a:off x="228600" y="152400"/>
            <a:ext cx="11506200" cy="584775"/>
          </a:xfrm>
          <a:prstGeom prst="rect">
            <a:avLst/>
          </a:prstGeom>
          <a:noFill/>
          <a:ln w="9525" algn="ctr">
            <a:noFill/>
            <a:miter lim="800000"/>
            <a:headEnd/>
            <a:tailEnd/>
          </a:ln>
          <a:effectLst/>
        </p:spPr>
        <p:txBody>
          <a:bodyPr wrap="square">
            <a:spAutoFit/>
          </a:bodyPr>
          <a:lstStyle/>
          <a:p>
            <a:pPr marL="342900" indent="-342900" algn="just">
              <a:spcBef>
                <a:spcPct val="50000"/>
              </a:spcBef>
              <a:buClr>
                <a:schemeClr val="bg2"/>
              </a:buClr>
              <a:buSzPct val="75000"/>
              <a:buFont typeface="Wingdings" pitchFamily="2" charset="2"/>
              <a:buNone/>
              <a:defRPr/>
            </a:pPr>
            <a:r>
              <a:rPr lang="vi-VN" sz="3200" b="1" dirty="0" smtClean="0">
                <a:solidFill>
                  <a:srgbClr val="FFFF00"/>
                </a:solidFill>
                <a:effectLst>
                  <a:outerShdw blurRad="38100" dist="38100" dir="2700000" algn="tl">
                    <a:srgbClr val="000000"/>
                  </a:outerShdw>
                </a:effectLst>
                <a:latin typeface="+mj-lt"/>
              </a:rPr>
              <a:t>2</a:t>
            </a:r>
            <a:r>
              <a:rPr lang="vi-VN" sz="3200" b="1" dirty="0">
                <a:solidFill>
                  <a:srgbClr val="FFFF00"/>
                </a:solidFill>
                <a:effectLst>
                  <a:outerShdw blurRad="38100" dist="38100" dir="2700000" algn="tl">
                    <a:srgbClr val="000000"/>
                  </a:outerShdw>
                </a:effectLst>
                <a:latin typeface="+mj-lt"/>
              </a:rPr>
              <a:t>. Biểu đồ tần số tương đối ghép nhóm</a:t>
            </a:r>
            <a:endParaRPr lang="en-US" sz="3200" b="1" dirty="0">
              <a:solidFill>
                <a:srgbClr val="FFFF00"/>
              </a:solidFill>
              <a:effectLst>
                <a:outerShdw blurRad="38100" dist="38100" dir="2700000" algn="tl">
                  <a:srgbClr val="000000"/>
                </a:outerShdw>
              </a:effectLst>
              <a:latin typeface="+mj-lt"/>
            </a:endParaRPr>
          </a:p>
        </p:txBody>
      </p:sp>
      <p:sp>
        <p:nvSpPr>
          <p:cNvPr id="4" name="TextBox 3">
            <a:extLst>
              <a:ext uri="{FF2B5EF4-FFF2-40B4-BE49-F238E27FC236}">
                <a16:creationId xmlns:a16="http://schemas.microsoft.com/office/drawing/2014/main" id="{FC225DA2-E3B1-5D50-A5F7-3614EE2D64E6}"/>
              </a:ext>
            </a:extLst>
          </p:cNvPr>
          <p:cNvSpPr txBox="1"/>
          <p:nvPr/>
        </p:nvSpPr>
        <p:spPr>
          <a:xfrm>
            <a:off x="228600" y="914400"/>
            <a:ext cx="11811000" cy="3300904"/>
          </a:xfrm>
          <a:prstGeom prst="rect">
            <a:avLst/>
          </a:prstGeom>
          <a:noFill/>
        </p:spPr>
        <p:txBody>
          <a:bodyPr wrap="square">
            <a:spAutoFit/>
          </a:bodyPr>
          <a:lstStyle/>
          <a:p>
            <a:pPr algn="just">
              <a:spcBef>
                <a:spcPts val="300"/>
              </a:spcBef>
              <a:spcAft>
                <a:spcPts val="300"/>
              </a:spcAft>
            </a:pPr>
            <a:r>
              <a:rPr lang="en-US" sz="2800" b="1" i="1" u="sng" dirty="0" smtClean="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Ghi nhớ (SGK – </a:t>
            </a:r>
            <a:r>
              <a:rPr lang="en-US" sz="2800" b="1" i="1" u="sng" dirty="0" err="1" smtClean="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tr</a:t>
            </a:r>
            <a:r>
              <a:rPr lang="en-US" sz="2800" b="1" i="1" u="sng" dirty="0" smtClean="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32)</a:t>
            </a:r>
            <a:r>
              <a:rPr lang="en-US" sz="2800" b="1" i="1" dirty="0" smtClean="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300"/>
              </a:spcBef>
              <a:spcAft>
                <a:spcPts val="300"/>
              </a:spcAft>
            </a:pPr>
            <a:r>
              <a:rPr lang="nl-NL"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Để vẽ biểu đồ tần số tương đối ghép nhóm ở dạng biểu đồ đoạn thẳng của một mẫu số liệu ghép nhóm, ta có thể thực hiện theo các bước sau: </a:t>
            </a:r>
            <a:endParaRPr lang="en-US" sz="2800" dirty="0">
              <a:solidFill>
                <a:schemeClr val="bg1"/>
              </a:solidFill>
              <a:latin typeface="Times New Roman" panose="02020603050405020304" pitchFamily="18" charset="0"/>
              <a:ea typeface="Times New Roman" panose="02020603050405020304" pitchFamily="18" charset="0"/>
            </a:endParaRPr>
          </a:p>
          <a:p>
            <a:pPr algn="just">
              <a:spcBef>
                <a:spcPts val="300"/>
              </a:spcBef>
              <a:spcAft>
                <a:spcPts val="300"/>
              </a:spcAft>
            </a:pPr>
            <a:r>
              <a:rPr lang="nl-NL" sz="2800" b="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Bước 1</a:t>
            </a:r>
            <a:r>
              <a:rPr lang="nl-NL" sz="2800"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a:t>
            </a:r>
            <a:r>
              <a:rPr lang="nl-NL"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Lập bảng tần số tương đối ghép nhóm của mẫu số liệu ghép nhóm đã cho </a:t>
            </a:r>
            <a:endParaRPr lang="en-US" sz="2800" dirty="0">
              <a:solidFill>
                <a:schemeClr val="bg1"/>
              </a:solidFill>
              <a:latin typeface="Times New Roman" panose="02020603050405020304" pitchFamily="18" charset="0"/>
              <a:ea typeface="Times New Roman" panose="02020603050405020304" pitchFamily="18" charset="0"/>
            </a:endParaRPr>
          </a:p>
          <a:p>
            <a:r>
              <a:rPr lang="nl-NL" sz="2800" b="1" dirty="0">
                <a:solidFill>
                  <a:srgbClr val="FFC000"/>
                </a:solidFill>
                <a:latin typeface="Times New Roman" panose="02020603050405020304" pitchFamily="18" charset="0"/>
                <a:ea typeface="Times New Roman" panose="02020603050405020304" pitchFamily="18" charset="0"/>
              </a:rPr>
              <a:t>Bước 2</a:t>
            </a:r>
            <a:r>
              <a:rPr lang="nl-NL" sz="2800" dirty="0">
                <a:solidFill>
                  <a:srgbClr val="FFC000"/>
                </a:solidFill>
                <a:latin typeface="Times New Roman" panose="02020603050405020304" pitchFamily="18" charset="0"/>
                <a:ea typeface="Times New Roman" panose="02020603050405020304" pitchFamily="18" charset="0"/>
              </a:rPr>
              <a:t>. </a:t>
            </a:r>
            <a:r>
              <a:rPr lang="nl-NL" sz="2800" dirty="0">
                <a:solidFill>
                  <a:schemeClr val="bg1"/>
                </a:solidFill>
                <a:latin typeface="Times New Roman" panose="02020603050405020304" pitchFamily="18" charset="0"/>
                <a:ea typeface="Times New Roman" panose="02020603050405020304" pitchFamily="18" charset="0"/>
              </a:rPr>
              <a:t>Vẽ biểu đồ đoạn thẳng biểu diễn số liệu thống kê trong bảng tần số tương đối ghép nhóm nhận được ở bước 1.</a:t>
            </a:r>
            <a:endParaRPr lang="en-US" sz="2800" kern="100" dirty="0">
              <a:solidFill>
                <a:schemeClr val="bg1"/>
              </a:solidFill>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3932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2286000" y="838198"/>
            <a:ext cx="41910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HOẠT ĐỘNG</a:t>
            </a:r>
          </a:p>
        </p:txBody>
      </p:sp>
      <p:pic>
        <p:nvPicPr>
          <p:cNvPr id="6" name="Hình ảnh 5"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7035801" y="3511716"/>
            <a:ext cx="3073399" cy="2975312"/>
          </a:xfrm>
          <a:prstGeom prst="ellipse">
            <a:avLst/>
          </a:prstGeom>
        </p:spPr>
      </p:pic>
      <p:sp>
        <p:nvSpPr>
          <p:cNvPr id="4" name="TextBox 1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695042FF-360C-86A9-4B48-D4FD9DB447F4}"/>
              </a:ext>
            </a:extLst>
          </p:cNvPr>
          <p:cNvSpPr txBox="1"/>
          <p:nvPr/>
        </p:nvSpPr>
        <p:spPr>
          <a:xfrm>
            <a:off x="7064514" y="2480100"/>
            <a:ext cx="3018453" cy="830997"/>
          </a:xfrm>
          <a:prstGeom prst="rect">
            <a:avLst/>
          </a:prstGeom>
          <a:solidFill>
            <a:srgbClr val="FFFF00"/>
          </a:solid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Luyện tập</a:t>
            </a:r>
            <a:endParaRPr kumimoji="0" lang="en-US" sz="4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7183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1F992ADA-2F99-674B-DB6D-A8A7B9009B30}"/>
              </a:ext>
            </a:extLst>
          </p:cNvPr>
          <p:cNvSpPr>
            <a:spLocks noGrp="1"/>
          </p:cNvSpPr>
          <p:nvPr>
            <p:ph type="title"/>
          </p:nvPr>
        </p:nvSpPr>
        <p:spPr>
          <a:xfrm>
            <a:off x="682485" y="2177937"/>
            <a:ext cx="4075045" cy="785286"/>
          </a:xfrm>
        </p:spPr>
        <p:txBody>
          <a:bodyPr>
            <a:normAutofit/>
          </a:bodyPr>
          <a:lstStyle/>
          <a:p>
            <a:pPr algn="ctr"/>
            <a:r>
              <a:rPr lang="en-US" sz="3200" b="1">
                <a:solidFill>
                  <a:srgbClr val="FFC000"/>
                </a:solidFill>
                <a:latin typeface="Times New Roman" panose="02020603050405020304" pitchFamily="18" charset="0"/>
                <a:cs typeface="Times New Roman" panose="02020603050405020304" pitchFamily="18" charset="0"/>
              </a:rPr>
              <a:t> LUYỆN TẬP</a:t>
            </a:r>
            <a:endParaRPr lang="en-US" sz="3200" b="1" dirty="0">
              <a:solidFill>
                <a:srgbClr val="FFC000"/>
              </a:solidFill>
              <a:latin typeface="Times New Roman" panose="02020603050405020304" pitchFamily="18" charset="0"/>
              <a:cs typeface="Times New Roman" panose="02020603050405020304" pitchFamily="18" charset="0"/>
            </a:endParaRPr>
          </a:p>
        </p:txBody>
      </p:sp>
      <p:cxnSp>
        <p:nvCxnSpPr>
          <p:cNvPr id="51" name="Straight Connector 5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26D6C259-9F67-D398-3D9B-EEE8F0C327FD}"/>
              </a:ext>
            </a:extLst>
          </p:cNvPr>
          <p:cNvCxnSpPr/>
          <p:nvPr/>
        </p:nvCxnSpPr>
        <p:spPr>
          <a:xfrm>
            <a:off x="990600" y="2963223"/>
            <a:ext cx="4075044" cy="0"/>
          </a:xfrm>
          <a:prstGeom prst="line">
            <a:avLst/>
          </a:prstGeom>
          <a:ln w="38100">
            <a:solidFill>
              <a:srgbClr val="E6E6E6"/>
            </a:solidFill>
          </a:ln>
        </p:spPr>
        <p:style>
          <a:lnRef idx="3">
            <a:schemeClr val="accent2"/>
          </a:lnRef>
          <a:fillRef idx="0">
            <a:schemeClr val="accent2"/>
          </a:fillRef>
          <a:effectRef idx="2">
            <a:schemeClr val="accent2"/>
          </a:effectRef>
          <a:fontRef idx="minor">
            <a:schemeClr val="tx1"/>
          </a:fontRef>
        </p:style>
      </p:cxnSp>
      <p:pic>
        <p:nvPicPr>
          <p:cNvPr id="2" name="Pictur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C653A930-4926-CD90-62F7-3503A3AFE6F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8352" y="2026548"/>
            <a:ext cx="3643624" cy="243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D45168E7-B1AB-6011-8A38-E0E65E4BE802}"/>
              </a:ext>
            </a:extLst>
          </p:cNvPr>
          <p:cNvSpPr txBox="1">
            <a:spLocks/>
          </p:cNvSpPr>
          <p:nvPr/>
        </p:nvSpPr>
        <p:spPr>
          <a:xfrm>
            <a:off x="-685800" y="-121936"/>
            <a:ext cx="13411200" cy="12362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1200"/>
              </a:spcBef>
              <a:spcAft>
                <a:spcPts val="1800"/>
              </a:spcAft>
            </a:pPr>
            <a:r>
              <a:rPr lang="vi-VN" sz="3000" b="1" dirty="0">
                <a:solidFill>
                  <a:srgbClr val="FFFF00"/>
                </a:solidFill>
                <a:latin typeface="Times New Roman" panose="02020603050405020304" pitchFamily="18" charset="0"/>
                <a:cs typeface="Times New Roman" panose="02020603050405020304" pitchFamily="18" charset="0"/>
              </a:rPr>
              <a:t>§3. TẦN SỐ GHÉP NHÓM.TẦN SỐ TƯƠNG ĐỐI GHÉP NHÓM</a:t>
            </a:r>
          </a:p>
        </p:txBody>
      </p:sp>
    </p:spTree>
    <p:extLst>
      <p:ext uri="{BB962C8B-B14F-4D97-AF65-F5344CB8AC3E}">
        <p14:creationId xmlns:p14="http://schemas.microsoft.com/office/powerpoint/2010/main" val="420857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7D3F3E-B80E-4490-7508-CFA5ED907D91}"/>
              </a:ext>
            </a:extLst>
          </p:cNvPr>
          <p:cNvSpPr txBox="1"/>
          <p:nvPr/>
        </p:nvSpPr>
        <p:spPr>
          <a:xfrm>
            <a:off x="276822" y="228600"/>
            <a:ext cx="5029200" cy="523220"/>
          </a:xfrm>
          <a:prstGeom prst="rect">
            <a:avLst/>
          </a:prstGeom>
          <a:noFill/>
        </p:spPr>
        <p:txBody>
          <a:bodyPr wrap="square">
            <a:spAutoFit/>
          </a:bodyPr>
          <a:lstStyle/>
          <a:p>
            <a:pPr algn="just">
              <a:spcBef>
                <a:spcPts val="300"/>
              </a:spcBef>
              <a:spcAft>
                <a:spcPts val="300"/>
              </a:spcAft>
            </a:pP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Luyện tập 4</a:t>
            </a:r>
            <a:r>
              <a:rPr lang="en-US" sz="28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sgk</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/trang 33)</a:t>
            </a: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7A233EB-1D3E-7522-E4F7-4C37D04CFB53}"/>
              </a:ext>
            </a:extLst>
          </p:cNvPr>
          <p:cNvSpPr txBox="1"/>
          <p:nvPr/>
        </p:nvSpPr>
        <p:spPr>
          <a:xfrm>
            <a:off x="152400" y="751820"/>
            <a:ext cx="4938324" cy="1384995"/>
          </a:xfrm>
          <a:prstGeom prst="rect">
            <a:avLst/>
          </a:prstGeom>
          <a:noFill/>
        </p:spPr>
        <p:txBody>
          <a:bodyPr wrap="square">
            <a:spAutoFit/>
          </a:bodyPr>
          <a:lstStyle/>
          <a:p>
            <a:pPr algn="just">
              <a:spcBef>
                <a:spcPts val="300"/>
              </a:spcBef>
              <a:spcAft>
                <a:spcPts val="300"/>
              </a:spcAft>
            </a:pPr>
            <a:r>
              <a:rPr lang="vi-VN"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Bảng 3</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5</a:t>
            </a:r>
            <a:r>
              <a:rPr lang="vi-VN"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là bảng tần số tương đối ghép nhóm của một mẫu số liệu ghép nhóm.</a:t>
            </a: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778F4AB-BC08-145F-A287-1D5843B1F9E0}"/>
              </a:ext>
            </a:extLst>
          </p:cNvPr>
          <p:cNvSpPr txBox="1"/>
          <p:nvPr/>
        </p:nvSpPr>
        <p:spPr>
          <a:xfrm>
            <a:off x="75110" y="2362200"/>
            <a:ext cx="5015614" cy="1815882"/>
          </a:xfrm>
          <a:prstGeom prst="rect">
            <a:avLst/>
          </a:prstGeom>
          <a:noFill/>
        </p:spPr>
        <p:txBody>
          <a:bodyPr wrap="square">
            <a:spAutoFit/>
          </a:bodyPr>
          <a:lstStyle/>
          <a:p>
            <a:pPr algn="just">
              <a:spcBef>
                <a:spcPts val="300"/>
              </a:spcBef>
              <a:spcAft>
                <a:spcPts val="300"/>
              </a:spcAft>
            </a:pPr>
            <a:r>
              <a:rPr lang="vi-VN"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Vẽ biểu đồ tần số tương đối ghép nhóm ở dạng biểu đồ cột và ở dạng biểu đồ đoạn thẳng của mẫu số liệu ghép nhóm </a:t>
            </a:r>
            <a:r>
              <a:rPr lang="vi-VN"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đó.</a:t>
            </a: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ADA55A28-9CDD-8729-6264-9B71A382E396}"/>
                  </a:ext>
                </a:extLst>
              </p:cNvPr>
              <p:cNvGraphicFramePr>
                <a:graphicFrameLocks noGrp="1"/>
              </p:cNvGraphicFramePr>
              <p:nvPr>
                <p:extLst>
                  <p:ext uri="{D42A27DB-BD31-4B8C-83A1-F6EECF244321}">
                    <p14:modId xmlns:p14="http://schemas.microsoft.com/office/powerpoint/2010/main" val="1636903333"/>
                  </p:ext>
                </p:extLst>
              </p:nvPr>
            </p:nvGraphicFramePr>
            <p:xfrm>
              <a:off x="6539510" y="490210"/>
              <a:ext cx="4993078" cy="3830828"/>
            </p:xfrm>
            <a:graphic>
              <a:graphicData uri="http://schemas.openxmlformats.org/drawingml/2006/table">
                <a:tbl>
                  <a:tblPr firstRow="1" bandRow="1">
                    <a:tableStyleId>{5C22544A-7EE6-4342-B048-85BDC9FD1C3A}</a:tableStyleId>
                  </a:tblPr>
                  <a:tblGrid>
                    <a:gridCol w="2496539">
                      <a:extLst>
                        <a:ext uri="{9D8B030D-6E8A-4147-A177-3AD203B41FA5}">
                          <a16:colId xmlns:a16="http://schemas.microsoft.com/office/drawing/2014/main" val="2593809863"/>
                        </a:ext>
                      </a:extLst>
                    </a:gridCol>
                    <a:gridCol w="2496539">
                      <a:extLst>
                        <a:ext uri="{9D8B030D-6E8A-4147-A177-3AD203B41FA5}">
                          <a16:colId xmlns:a16="http://schemas.microsoft.com/office/drawing/2014/main" val="1091647772"/>
                        </a:ext>
                      </a:extLst>
                    </a:gridCol>
                  </a:tblGrid>
                  <a:tr h="370840">
                    <a:tc>
                      <a:txBody>
                        <a:bodyPr/>
                        <a:lstStyle/>
                        <a:p>
                          <a:pPr algn="ctr">
                            <a:lnSpc>
                              <a:spcPct val="107000"/>
                            </a:lnSpc>
                            <a:spcAft>
                              <a:spcPts val="800"/>
                            </a:spcAft>
                          </a:pPr>
                          <a:r>
                            <a:rPr lang="vi-VN" sz="30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Nhóm</a:t>
                          </a:r>
                          <a:endParaRPr lang="en-US" sz="30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800"/>
                            </a:spcAft>
                          </a:pPr>
                          <a:r>
                            <a:rPr lang="vi-VN" sz="30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Tần số tương đối </a:t>
                          </a:r>
                          <a14:m>
                            <m:oMath xmlns:m="http://schemas.openxmlformats.org/officeDocument/2006/math">
                              <m:r>
                                <m:rPr>
                                  <m:nor/>
                                </m:rPr>
                                <a:rPr lang="en-US" sz="3000" i="0" kern="10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m:t>
                              </m:r>
                            </m:oMath>
                          </a14:m>
                          <a:endParaRPr lang="en-US" sz="30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248565853"/>
                      </a:ext>
                    </a:extLst>
                  </a:tr>
                  <a:tr h="370840">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n-US" sz="300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m:t>
                                </m:r>
                                <m:r>
                                  <m:rPr>
                                    <m:nor/>
                                  </m:rPr>
                                  <a:rPr lang="en-US" sz="30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6</m:t>
                                </m:r>
                                <m:r>
                                  <m:rPr>
                                    <m:nor/>
                                  </m:rPr>
                                  <a:rPr lang="en-US" sz="300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m:t>
                                </m:r>
                                <m:r>
                                  <m:rPr>
                                    <m:nor/>
                                  </m:rPr>
                                  <a:rPr lang="en-US" sz="30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 </m:t>
                                </m:r>
                                <m:r>
                                  <m:rPr>
                                    <m:nor/>
                                  </m:rPr>
                                  <a:rPr lang="en-US" sz="300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12)</m:t>
                                </m:r>
                              </m:oMath>
                            </m:oMathPara>
                          </a14:m>
                          <a:endParaRPr lang="en-US" sz="30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800"/>
                            </a:spcAft>
                          </a:pPr>
                          <a:r>
                            <a:rPr lang="vi-VN" sz="30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10</a:t>
                          </a:r>
                          <a:endParaRPr lang="en-US" sz="30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710877493"/>
                      </a:ext>
                    </a:extLst>
                  </a:tr>
                  <a:tr h="370840">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n-US" sz="300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[12;</m:t>
                                </m:r>
                                <m:r>
                                  <m:rPr>
                                    <m:nor/>
                                  </m:rPr>
                                  <a:rPr lang="en-US" sz="30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 </m:t>
                                </m:r>
                                <m:r>
                                  <m:rPr>
                                    <m:nor/>
                                  </m:rPr>
                                  <a:rPr lang="en-US" sz="300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18)</m:t>
                                </m:r>
                              </m:oMath>
                            </m:oMathPara>
                          </a14:m>
                          <a:endParaRPr lang="en-US" sz="30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800"/>
                            </a:spcAft>
                          </a:pPr>
                          <a:r>
                            <a:rPr lang="vi-VN" sz="30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30</a:t>
                          </a:r>
                          <a:endParaRPr lang="en-US" sz="30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29920210"/>
                      </a:ext>
                    </a:extLst>
                  </a:tr>
                  <a:tr h="370840">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n-US" sz="300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[18;</m:t>
                                </m:r>
                                <m:r>
                                  <m:rPr>
                                    <m:nor/>
                                  </m:rPr>
                                  <a:rPr lang="en-US" sz="30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 </m:t>
                                </m:r>
                                <m:r>
                                  <m:rPr>
                                    <m:nor/>
                                  </m:rPr>
                                  <a:rPr lang="en-US" sz="300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24)</m:t>
                                </m:r>
                              </m:oMath>
                            </m:oMathPara>
                          </a14:m>
                          <a:endParaRPr lang="en-US" sz="30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800"/>
                            </a:spcAft>
                          </a:pPr>
                          <a:r>
                            <a:rPr lang="vi-VN" sz="30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40</a:t>
                          </a:r>
                          <a:endParaRPr lang="en-US" sz="30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233276603"/>
                      </a:ext>
                    </a:extLst>
                  </a:tr>
                  <a:tr h="370840">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n-US" sz="300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[24;</m:t>
                                </m:r>
                                <m:r>
                                  <m:rPr>
                                    <m:nor/>
                                  </m:rPr>
                                  <a:rPr lang="en-US" sz="3000" b="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 </m:t>
                                </m:r>
                                <m:r>
                                  <m:rPr>
                                    <m:nor/>
                                  </m:rPr>
                                  <a:rPr lang="en-US" sz="3000" i="0" kern="10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30)</m:t>
                                </m:r>
                              </m:oMath>
                            </m:oMathPara>
                          </a14:m>
                          <a:endParaRPr lang="en-US" sz="30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800"/>
                            </a:spcAft>
                          </a:pPr>
                          <a:r>
                            <a:rPr lang="vi-VN" sz="30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20</a:t>
                          </a:r>
                          <a:endParaRPr lang="en-US" sz="30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120867062"/>
                      </a:ext>
                    </a:extLst>
                  </a:tr>
                  <a:tr h="370840">
                    <a:tc>
                      <a:txBody>
                        <a:bodyPr/>
                        <a:lstStyle/>
                        <a:p>
                          <a:pPr algn="ctr">
                            <a:lnSpc>
                              <a:spcPct val="107000"/>
                            </a:lnSpc>
                            <a:spcAft>
                              <a:spcPts val="800"/>
                            </a:spcAft>
                          </a:pPr>
                          <a:r>
                            <a:rPr lang="vi-VN" sz="30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Cộng</a:t>
                          </a:r>
                          <a:endParaRPr lang="en-US" sz="30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800"/>
                            </a:spcAft>
                          </a:pPr>
                          <a:r>
                            <a:rPr lang="vi-VN" sz="30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100</a:t>
                          </a:r>
                          <a:endParaRPr lang="en-US" sz="30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098226442"/>
                      </a:ext>
                    </a:extLst>
                  </a:tr>
                </a:tbl>
              </a:graphicData>
            </a:graphic>
          </p:graphicFrame>
        </mc:Choice>
        <mc:Fallback xmlns="">
          <p:graphicFrame>
            <p:nvGraphicFramePr>
              <p:cNvPr id="9" name="Table 8">
                <a:extLst>
                  <a:ext uri="{FF2B5EF4-FFF2-40B4-BE49-F238E27FC236}">
                    <a16:creationId xmlns:a16="http://schemas.microsoft.com/office/drawing/2014/main" id="{ADA55A28-9CDD-8729-6264-9B71A382E396}"/>
                  </a:ext>
                </a:extLst>
              </p:cNvPr>
              <p:cNvGraphicFramePr>
                <a:graphicFrameLocks noGrp="1"/>
              </p:cNvGraphicFramePr>
              <p:nvPr>
                <p:extLst>
                  <p:ext uri="{D42A27DB-BD31-4B8C-83A1-F6EECF244321}">
                    <p14:modId xmlns:p14="http://schemas.microsoft.com/office/powerpoint/2010/main" val="1636903333"/>
                  </p:ext>
                </p:extLst>
              </p:nvPr>
            </p:nvGraphicFramePr>
            <p:xfrm>
              <a:off x="6539510" y="490210"/>
              <a:ext cx="4993078" cy="3764788"/>
            </p:xfrm>
            <a:graphic>
              <a:graphicData uri="http://schemas.openxmlformats.org/drawingml/2006/table">
                <a:tbl>
                  <a:tblPr firstRow="1" bandRow="1">
                    <a:tableStyleId>{5C22544A-7EE6-4342-B048-85BDC9FD1C3A}</a:tableStyleId>
                  </a:tblPr>
                  <a:tblGrid>
                    <a:gridCol w="2496539">
                      <a:extLst>
                        <a:ext uri="{9D8B030D-6E8A-4147-A177-3AD203B41FA5}">
                          <a16:colId xmlns:a16="http://schemas.microsoft.com/office/drawing/2014/main" val="2593809863"/>
                        </a:ext>
                      </a:extLst>
                    </a:gridCol>
                    <a:gridCol w="2496539">
                      <a:extLst>
                        <a:ext uri="{9D8B030D-6E8A-4147-A177-3AD203B41FA5}">
                          <a16:colId xmlns:a16="http://schemas.microsoft.com/office/drawing/2014/main" val="1091647772"/>
                        </a:ext>
                      </a:extLst>
                    </a:gridCol>
                  </a:tblGrid>
                  <a:tr h="945388">
                    <a:tc>
                      <a:txBody>
                        <a:bodyPr/>
                        <a:lstStyle/>
                        <a:p>
                          <a:pPr algn="ctr">
                            <a:lnSpc>
                              <a:spcPct val="107000"/>
                            </a:lnSpc>
                            <a:spcAft>
                              <a:spcPts val="800"/>
                            </a:spcAft>
                          </a:pPr>
                          <a:r>
                            <a:rPr lang="vi-VN" sz="30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Nhóm</a:t>
                          </a:r>
                          <a:endParaRPr lang="en-US" sz="30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noFill/>
                      </a:tcPr>
                    </a:tc>
                    <a:tc>
                      <a:txBody>
                        <a:bodyPr/>
                        <a:lstStyle/>
                        <a:p>
                          <a:endParaRPr lang="vi-VN"/>
                        </a:p>
                      </a:txBody>
                      <a:tcPr marL="68580" marR="68580" marT="0" marB="0" anchor="ctr">
                        <a:blipFill>
                          <a:blip r:embed="rId2"/>
                          <a:stretch>
                            <a:fillRect l="-100244" t="-12903" r="-976" b="-323871"/>
                          </a:stretch>
                        </a:blipFill>
                      </a:tcPr>
                    </a:tc>
                    <a:extLst>
                      <a:ext uri="{0D108BD9-81ED-4DB2-BD59-A6C34878D82A}">
                        <a16:rowId xmlns:a16="http://schemas.microsoft.com/office/drawing/2014/main" val="2248565853"/>
                      </a:ext>
                    </a:extLst>
                  </a:tr>
                  <a:tr h="590804">
                    <a:tc>
                      <a:txBody>
                        <a:bodyPr/>
                        <a:lstStyle/>
                        <a:p>
                          <a:endParaRPr lang="vi-VN"/>
                        </a:p>
                      </a:txBody>
                      <a:tcPr marL="68580" marR="68580" marT="0" marB="0" anchor="ctr">
                        <a:blipFill>
                          <a:blip r:embed="rId2"/>
                          <a:stretch>
                            <a:fillRect l="-244" t="-180412" r="-100976" b="-417526"/>
                          </a:stretch>
                        </a:blipFill>
                      </a:tcPr>
                    </a:tc>
                    <a:tc>
                      <a:txBody>
                        <a:bodyPr/>
                        <a:lstStyle/>
                        <a:p>
                          <a:pPr algn="ctr">
                            <a:lnSpc>
                              <a:spcPct val="107000"/>
                            </a:lnSpc>
                            <a:spcAft>
                              <a:spcPts val="800"/>
                            </a:spcAft>
                          </a:pPr>
                          <a:r>
                            <a:rPr lang="vi-VN" sz="30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10</a:t>
                          </a:r>
                          <a:endParaRPr lang="en-US" sz="30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710877493"/>
                      </a:ext>
                    </a:extLst>
                  </a:tr>
                  <a:tr h="590804">
                    <a:tc>
                      <a:txBody>
                        <a:bodyPr/>
                        <a:lstStyle/>
                        <a:p>
                          <a:endParaRPr lang="vi-VN"/>
                        </a:p>
                      </a:txBody>
                      <a:tcPr marL="68580" marR="68580" marT="0" marB="0" anchor="ctr">
                        <a:blipFill>
                          <a:blip r:embed="rId2"/>
                          <a:stretch>
                            <a:fillRect l="-244" t="-280412" r="-100976" b="-317526"/>
                          </a:stretch>
                        </a:blipFill>
                      </a:tcPr>
                    </a:tc>
                    <a:tc>
                      <a:txBody>
                        <a:bodyPr/>
                        <a:lstStyle/>
                        <a:p>
                          <a:pPr algn="ctr">
                            <a:lnSpc>
                              <a:spcPct val="107000"/>
                            </a:lnSpc>
                            <a:spcAft>
                              <a:spcPts val="800"/>
                            </a:spcAft>
                          </a:pPr>
                          <a:r>
                            <a:rPr lang="vi-VN" sz="30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30</a:t>
                          </a:r>
                          <a:endParaRPr lang="en-US" sz="30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29920210"/>
                      </a:ext>
                    </a:extLst>
                  </a:tr>
                  <a:tr h="590804">
                    <a:tc>
                      <a:txBody>
                        <a:bodyPr/>
                        <a:lstStyle/>
                        <a:p>
                          <a:endParaRPr lang="vi-VN"/>
                        </a:p>
                      </a:txBody>
                      <a:tcPr marL="68580" marR="68580" marT="0" marB="0" anchor="ctr">
                        <a:blipFill>
                          <a:blip r:embed="rId2"/>
                          <a:stretch>
                            <a:fillRect l="-244" t="-380412" r="-100976" b="-217526"/>
                          </a:stretch>
                        </a:blipFill>
                      </a:tcPr>
                    </a:tc>
                    <a:tc>
                      <a:txBody>
                        <a:bodyPr/>
                        <a:lstStyle/>
                        <a:p>
                          <a:pPr algn="ctr">
                            <a:lnSpc>
                              <a:spcPct val="107000"/>
                            </a:lnSpc>
                            <a:spcAft>
                              <a:spcPts val="800"/>
                            </a:spcAft>
                          </a:pPr>
                          <a:r>
                            <a:rPr lang="vi-VN" sz="30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40</a:t>
                          </a:r>
                          <a:endParaRPr lang="en-US" sz="30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233276603"/>
                      </a:ext>
                    </a:extLst>
                  </a:tr>
                  <a:tr h="590804">
                    <a:tc>
                      <a:txBody>
                        <a:bodyPr/>
                        <a:lstStyle/>
                        <a:p>
                          <a:endParaRPr lang="vi-VN"/>
                        </a:p>
                      </a:txBody>
                      <a:tcPr marL="68580" marR="68580" marT="0" marB="0" anchor="ctr">
                        <a:blipFill>
                          <a:blip r:embed="rId2"/>
                          <a:stretch>
                            <a:fillRect l="-244" t="-480412" r="-100976" b="-117526"/>
                          </a:stretch>
                        </a:blipFill>
                      </a:tcPr>
                    </a:tc>
                    <a:tc>
                      <a:txBody>
                        <a:bodyPr/>
                        <a:lstStyle/>
                        <a:p>
                          <a:pPr algn="ctr">
                            <a:lnSpc>
                              <a:spcPct val="107000"/>
                            </a:lnSpc>
                            <a:spcAft>
                              <a:spcPts val="800"/>
                            </a:spcAft>
                          </a:pPr>
                          <a:r>
                            <a:rPr lang="vi-VN" sz="30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20</a:t>
                          </a:r>
                          <a:endParaRPr lang="en-US" sz="30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120867062"/>
                      </a:ext>
                    </a:extLst>
                  </a:tr>
                  <a:tr h="456184">
                    <a:tc>
                      <a:txBody>
                        <a:bodyPr/>
                        <a:lstStyle/>
                        <a:p>
                          <a:pPr algn="ctr">
                            <a:lnSpc>
                              <a:spcPct val="107000"/>
                            </a:lnSpc>
                            <a:spcAft>
                              <a:spcPts val="800"/>
                            </a:spcAft>
                          </a:pPr>
                          <a:r>
                            <a:rPr lang="vi-VN" sz="30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Cộng</a:t>
                          </a:r>
                          <a:endParaRPr lang="en-US" sz="30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800"/>
                            </a:spcAft>
                          </a:pPr>
                          <a:r>
                            <a:rPr lang="vi-VN" sz="30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100</a:t>
                          </a:r>
                          <a:endParaRPr lang="en-US" sz="30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098226442"/>
                      </a:ext>
                    </a:extLst>
                  </a:tr>
                </a:tbl>
              </a:graphicData>
            </a:graphic>
          </p:graphicFrame>
        </mc:Fallback>
      </mc:AlternateContent>
      <p:sp>
        <p:nvSpPr>
          <p:cNvPr id="6" name="TextBox 5"/>
          <p:cNvSpPr txBox="1"/>
          <p:nvPr/>
        </p:nvSpPr>
        <p:spPr>
          <a:xfrm>
            <a:off x="8534400" y="4491335"/>
            <a:ext cx="2209800" cy="461665"/>
          </a:xfrm>
          <a:prstGeom prst="rect">
            <a:avLst/>
          </a:prstGeom>
          <a:noFill/>
        </p:spPr>
        <p:txBody>
          <a:bodyPr wrap="square" rtlCol="0">
            <a:spAutoFit/>
          </a:bodyPr>
          <a:lstStyle/>
          <a:p>
            <a:r>
              <a:rPr lang="vi-VN" sz="2400" i="1" dirty="0" smtClean="0">
                <a:solidFill>
                  <a:srgbClr val="FF0000"/>
                </a:solidFill>
                <a:latin typeface="Times New Roman" panose="02020603050405020304" pitchFamily="18" charset="0"/>
                <a:cs typeface="Times New Roman" panose="02020603050405020304" pitchFamily="18" charset="0"/>
              </a:rPr>
              <a:t>Bảng 35</a:t>
            </a:r>
            <a:endParaRPr lang="vi-VN" sz="24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784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par>
                          <p:cTn id="17" fill="hold">
                            <p:stCondLst>
                              <p:cond delay="0"/>
                            </p:stCondLst>
                            <p:childTnLst>
                              <p:par>
                                <p:cTn id="18" presetID="6" presetClass="entr" presetSubtype="1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EFB2B0-0899-D960-8DFD-421BCC3C0BE1}"/>
              </a:ext>
            </a:extLst>
          </p:cNvPr>
          <p:cNvSpPr txBox="1"/>
          <p:nvPr/>
        </p:nvSpPr>
        <p:spPr>
          <a:xfrm>
            <a:off x="193964" y="228600"/>
            <a:ext cx="5029200" cy="584775"/>
          </a:xfrm>
          <a:prstGeom prst="rect">
            <a:avLst/>
          </a:prstGeom>
          <a:noFill/>
        </p:spPr>
        <p:txBody>
          <a:bodyPr wrap="square">
            <a:spAutoFit/>
          </a:bodyPr>
          <a:lstStyle/>
          <a:p>
            <a:pPr algn="just">
              <a:spcBef>
                <a:spcPts val="300"/>
              </a:spcBef>
              <a:spcAft>
                <a:spcPts val="300"/>
              </a:spcAft>
            </a:pPr>
            <a:r>
              <a:rPr lang="en-US" sz="3200" b="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Luyện tập </a:t>
            </a:r>
            <a:r>
              <a:rPr lang="en-US" sz="3200" b="1" dirty="0" smtClean="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3200"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sgk</a:t>
            </a:r>
            <a:r>
              <a:rPr lang="en-US" sz="3200"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/trang 33)</a:t>
            </a:r>
            <a:endParaRPr lang="en-US" sz="320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EB78A8-9046-AD6E-1D1C-D223F2FBFCEA}"/>
              </a:ext>
            </a:extLst>
          </p:cNvPr>
          <p:cNvSpPr txBox="1"/>
          <p:nvPr/>
        </p:nvSpPr>
        <p:spPr>
          <a:xfrm>
            <a:off x="117764" y="820302"/>
            <a:ext cx="10210800" cy="553998"/>
          </a:xfrm>
          <a:prstGeom prst="rect">
            <a:avLst/>
          </a:prstGeom>
          <a:noFill/>
        </p:spPr>
        <p:txBody>
          <a:bodyPr wrap="square">
            <a:spAutoFit/>
          </a:bodyPr>
          <a:lstStyle/>
          <a:p>
            <a:pPr algn="just">
              <a:spcBef>
                <a:spcPts val="300"/>
              </a:spcBef>
              <a:spcAft>
                <a:spcPts val="300"/>
              </a:spcAft>
            </a:pPr>
            <a:r>
              <a:rPr lang="vi-VN" sz="3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 Biểu đồ tần số tương đối ghép nhóm dạng biểu đồ cột</a:t>
            </a:r>
            <a:endParaRPr lang="en-US" sz="3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074" name="Picture 2" descr="Luyện tập 4 trang 33 Toán 9 Tập 2 Cánh diều | Giải Toán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64" y="1381227"/>
            <a:ext cx="4301836" cy="524817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uyện tập 4 trang 33 Toán 9 Tập 2 Cánh diều | Giải Toán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3164" y="1374300"/>
            <a:ext cx="6664035" cy="525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53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circle(in)">
                                      <p:cBhvr>
                                        <p:cTn id="17" dur="20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circle(in)">
                                      <p:cBhvr>
                                        <p:cTn id="22"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98A14E-F3D4-2B81-E8FF-C3D0D7DD89B7}"/>
              </a:ext>
            </a:extLst>
          </p:cNvPr>
          <p:cNvSpPr txBox="1"/>
          <p:nvPr/>
        </p:nvSpPr>
        <p:spPr>
          <a:xfrm>
            <a:off x="152400" y="152400"/>
            <a:ext cx="5029200" cy="584775"/>
          </a:xfrm>
          <a:prstGeom prst="rect">
            <a:avLst/>
          </a:prstGeom>
          <a:noFill/>
        </p:spPr>
        <p:txBody>
          <a:bodyPr wrap="square">
            <a:spAutoFit/>
          </a:bodyPr>
          <a:lstStyle/>
          <a:p>
            <a:pPr algn="just">
              <a:spcBef>
                <a:spcPts val="300"/>
              </a:spcBef>
              <a:spcAft>
                <a:spcPts val="300"/>
              </a:spcAft>
            </a:pPr>
            <a:r>
              <a:rPr lang="en-US" sz="3200" b="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Luyện tập </a:t>
            </a:r>
            <a:r>
              <a:rPr lang="en-US" sz="3200" b="1" dirty="0" smtClean="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3200"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sgk</a:t>
            </a:r>
            <a:r>
              <a:rPr lang="en-US" sz="3200"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/trang 33)</a:t>
            </a:r>
            <a:endParaRPr lang="en-US" sz="320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B6EB390-DBD9-6FD4-969B-BACF5C3C5B05}"/>
              </a:ext>
            </a:extLst>
          </p:cNvPr>
          <p:cNvSpPr txBox="1"/>
          <p:nvPr/>
        </p:nvSpPr>
        <p:spPr>
          <a:xfrm>
            <a:off x="0" y="762000"/>
            <a:ext cx="11277600" cy="523220"/>
          </a:xfrm>
          <a:prstGeom prst="rect">
            <a:avLst/>
          </a:prstGeom>
          <a:noFill/>
        </p:spPr>
        <p:txBody>
          <a:bodyPr wrap="square">
            <a:spAutoFit/>
          </a:bodyPr>
          <a:lstStyle/>
          <a:p>
            <a:pPr algn="just">
              <a:spcBef>
                <a:spcPts val="300"/>
              </a:spcBef>
              <a:spcAft>
                <a:spcPts val="300"/>
              </a:spcAft>
            </a:pPr>
            <a:r>
              <a:rPr lang="vi-VN"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 Biểu đồ tần số tương đối ghép nhóm dạng biểu đồ đoạn thẳng</a:t>
            </a: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8" name="Picture 2" descr="Luyện tập 4 trang 33 Toán 9 Tập 2 Cánh diều | Giải Toán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74350"/>
            <a:ext cx="4301836" cy="524817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Luyện tập 4 trang 33 Toán 9 Tập 2 Cánh diều | Giải Toán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474350"/>
            <a:ext cx="6856139" cy="515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4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circle(in)">
                                      <p:cBhvr>
                                        <p:cTn id="22"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Ã¬nh áº£nh cÃ³ liÃªn quan"/>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4591" y="1459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90800" y="1668725"/>
            <a:ext cx="7144550"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lgn="just"/>
            <a:r>
              <a:rPr lang="en-US" sz="4000" dirty="0">
                <a:solidFill>
                  <a:srgbClr val="8E0000"/>
                </a:solidFill>
                <a:latin typeface="Times New Roman" panose="02020603050405020304" pitchFamily="18" charset="0"/>
                <a:cs typeface="Times New Roman" panose="02020603050405020304" pitchFamily="18" charset="0"/>
              </a:rPr>
              <a:t>1. </a:t>
            </a:r>
            <a:r>
              <a:rPr lang="en-US" sz="4000" dirty="0" err="1">
                <a:solidFill>
                  <a:srgbClr val="8E0000"/>
                </a:solidFill>
                <a:latin typeface="Times New Roman" panose="02020603050405020304" pitchFamily="18" charset="0"/>
                <a:cs typeface="Times New Roman" panose="02020603050405020304" pitchFamily="18" charset="0"/>
              </a:rPr>
              <a:t>Số</a:t>
            </a:r>
            <a:r>
              <a:rPr lang="en-US" sz="4000" dirty="0">
                <a:solidFill>
                  <a:srgbClr val="8E0000"/>
                </a:solidFill>
                <a:latin typeface="Times New Roman" panose="02020603050405020304" pitchFamily="18" charset="0"/>
                <a:cs typeface="Times New Roman" panose="02020603050405020304" pitchFamily="18" charset="0"/>
              </a:rPr>
              <a:t> </a:t>
            </a:r>
            <a:r>
              <a:rPr lang="en-US" sz="4000" dirty="0" err="1">
                <a:solidFill>
                  <a:srgbClr val="8E0000"/>
                </a:solidFill>
                <a:latin typeface="Times New Roman" panose="02020603050405020304" pitchFamily="18" charset="0"/>
                <a:cs typeface="Times New Roman" panose="02020603050405020304" pitchFamily="18" charset="0"/>
              </a:rPr>
              <a:t>lần</a:t>
            </a:r>
            <a:r>
              <a:rPr lang="en-US" sz="4000" dirty="0">
                <a:solidFill>
                  <a:srgbClr val="8E0000"/>
                </a:solidFill>
                <a:latin typeface="Times New Roman" panose="02020603050405020304" pitchFamily="18" charset="0"/>
                <a:cs typeface="Times New Roman" panose="02020603050405020304" pitchFamily="18" charset="0"/>
              </a:rPr>
              <a:t> </a:t>
            </a:r>
            <a:r>
              <a:rPr lang="en-US" sz="4000" dirty="0" err="1">
                <a:solidFill>
                  <a:srgbClr val="8E0000"/>
                </a:solidFill>
                <a:latin typeface="Times New Roman" panose="02020603050405020304" pitchFamily="18" charset="0"/>
                <a:cs typeface="Times New Roman" panose="02020603050405020304" pitchFamily="18" charset="0"/>
              </a:rPr>
              <a:t>xuất</a:t>
            </a:r>
            <a:r>
              <a:rPr lang="en-US" sz="4000" dirty="0">
                <a:solidFill>
                  <a:srgbClr val="8E0000"/>
                </a:solidFill>
                <a:latin typeface="Times New Roman" panose="02020603050405020304" pitchFamily="18" charset="0"/>
                <a:cs typeface="Times New Roman" panose="02020603050405020304" pitchFamily="18" charset="0"/>
              </a:rPr>
              <a:t> </a:t>
            </a:r>
            <a:r>
              <a:rPr lang="en-US" sz="4000" dirty="0" err="1">
                <a:solidFill>
                  <a:srgbClr val="8E0000"/>
                </a:solidFill>
                <a:latin typeface="Times New Roman" panose="02020603050405020304" pitchFamily="18" charset="0"/>
                <a:cs typeface="Times New Roman" panose="02020603050405020304" pitchFamily="18" charset="0"/>
              </a:rPr>
              <a:t>hiện</a:t>
            </a:r>
            <a:r>
              <a:rPr lang="en-US" sz="4000" dirty="0">
                <a:solidFill>
                  <a:srgbClr val="8E0000"/>
                </a:solidFill>
                <a:latin typeface="Times New Roman" panose="02020603050405020304" pitchFamily="18" charset="0"/>
                <a:cs typeface="Times New Roman" panose="02020603050405020304" pitchFamily="18" charset="0"/>
              </a:rPr>
              <a:t> </a:t>
            </a:r>
            <a:r>
              <a:rPr lang="en-US" sz="4000" dirty="0" err="1">
                <a:solidFill>
                  <a:srgbClr val="8E0000"/>
                </a:solidFill>
                <a:latin typeface="Times New Roman" panose="02020603050405020304" pitchFamily="18" charset="0"/>
                <a:cs typeface="Times New Roman" panose="02020603050405020304" pitchFamily="18" charset="0"/>
              </a:rPr>
              <a:t>của</a:t>
            </a:r>
            <a:r>
              <a:rPr lang="en-US" sz="4000" dirty="0">
                <a:solidFill>
                  <a:srgbClr val="8E0000"/>
                </a:solidFill>
                <a:latin typeface="Times New Roman" panose="02020603050405020304" pitchFamily="18" charset="0"/>
                <a:cs typeface="Times New Roman" panose="02020603050405020304" pitchFamily="18" charset="0"/>
              </a:rPr>
              <a:t> </a:t>
            </a:r>
            <a:r>
              <a:rPr lang="en-US" sz="4000" dirty="0" err="1">
                <a:solidFill>
                  <a:srgbClr val="8E0000"/>
                </a:solidFill>
                <a:latin typeface="Times New Roman" panose="02020603050405020304" pitchFamily="18" charset="0"/>
                <a:cs typeface="Times New Roman" panose="02020603050405020304" pitchFamily="18" charset="0"/>
              </a:rPr>
              <a:t>một</a:t>
            </a:r>
            <a:r>
              <a:rPr lang="en-US" sz="4000" dirty="0">
                <a:solidFill>
                  <a:srgbClr val="8E0000"/>
                </a:solidFill>
                <a:latin typeface="Times New Roman" panose="02020603050405020304" pitchFamily="18" charset="0"/>
                <a:cs typeface="Times New Roman" panose="02020603050405020304" pitchFamily="18" charset="0"/>
              </a:rPr>
              <a:t> </a:t>
            </a:r>
            <a:r>
              <a:rPr lang="en-US" sz="4000" dirty="0" err="1">
                <a:solidFill>
                  <a:srgbClr val="8E0000"/>
                </a:solidFill>
                <a:latin typeface="Times New Roman" panose="02020603050405020304" pitchFamily="18" charset="0"/>
                <a:cs typeface="Times New Roman" panose="02020603050405020304" pitchFamily="18" charset="0"/>
              </a:rPr>
              <a:t>giá</a:t>
            </a:r>
            <a:r>
              <a:rPr lang="en-US" sz="4000" dirty="0">
                <a:solidFill>
                  <a:srgbClr val="8E0000"/>
                </a:solidFill>
                <a:latin typeface="Times New Roman" panose="02020603050405020304" pitchFamily="18" charset="0"/>
                <a:cs typeface="Times New Roman" panose="02020603050405020304" pitchFamily="18" charset="0"/>
              </a:rPr>
              <a:t> </a:t>
            </a:r>
            <a:r>
              <a:rPr lang="en-US" sz="4000" dirty="0" err="1">
                <a:solidFill>
                  <a:srgbClr val="8E0000"/>
                </a:solidFill>
                <a:latin typeface="Times New Roman" panose="02020603050405020304" pitchFamily="18" charset="0"/>
                <a:cs typeface="Times New Roman" panose="02020603050405020304" pitchFamily="18" charset="0"/>
              </a:rPr>
              <a:t>trị</a:t>
            </a:r>
            <a:r>
              <a:rPr lang="en-US" sz="4000" dirty="0">
                <a:solidFill>
                  <a:srgbClr val="8E0000"/>
                </a:solidFill>
                <a:latin typeface="Times New Roman" panose="02020603050405020304" pitchFamily="18" charset="0"/>
                <a:cs typeface="Times New Roman" panose="02020603050405020304" pitchFamily="18" charset="0"/>
              </a:rPr>
              <a:t> </a:t>
            </a:r>
            <a:r>
              <a:rPr lang="en-US" sz="4000" dirty="0" err="1">
                <a:solidFill>
                  <a:srgbClr val="8E0000"/>
                </a:solidFill>
                <a:latin typeface="Times New Roman" panose="02020603050405020304" pitchFamily="18" charset="0"/>
                <a:cs typeface="Times New Roman" panose="02020603050405020304" pitchFamily="18" charset="0"/>
              </a:rPr>
              <a:t>trong</a:t>
            </a:r>
            <a:r>
              <a:rPr lang="en-US" sz="4000" dirty="0">
                <a:solidFill>
                  <a:srgbClr val="8E0000"/>
                </a:solidFill>
                <a:latin typeface="Times New Roman" panose="02020603050405020304" pitchFamily="18" charset="0"/>
                <a:cs typeface="Times New Roman" panose="02020603050405020304" pitchFamily="18" charset="0"/>
              </a:rPr>
              <a:t> </a:t>
            </a:r>
            <a:r>
              <a:rPr lang="en-US" sz="4000" dirty="0" err="1">
                <a:solidFill>
                  <a:srgbClr val="8E0000"/>
                </a:solidFill>
                <a:latin typeface="Times New Roman" panose="02020603050405020304" pitchFamily="18" charset="0"/>
                <a:cs typeface="Times New Roman" panose="02020603050405020304" pitchFamily="18" charset="0"/>
              </a:rPr>
              <a:t>mẫu</a:t>
            </a:r>
            <a:r>
              <a:rPr lang="en-US" sz="4000" dirty="0">
                <a:solidFill>
                  <a:srgbClr val="8E0000"/>
                </a:solidFill>
                <a:latin typeface="Times New Roman" panose="02020603050405020304" pitchFamily="18" charset="0"/>
                <a:cs typeface="Times New Roman" panose="02020603050405020304" pitchFamily="18" charset="0"/>
              </a:rPr>
              <a:t> </a:t>
            </a:r>
            <a:r>
              <a:rPr lang="en-US" sz="4000" dirty="0" err="1">
                <a:solidFill>
                  <a:srgbClr val="8E0000"/>
                </a:solidFill>
                <a:latin typeface="Times New Roman" panose="02020603050405020304" pitchFamily="18" charset="0"/>
                <a:cs typeface="Times New Roman" panose="02020603050405020304" pitchFamily="18" charset="0"/>
              </a:rPr>
              <a:t>dữ</a:t>
            </a:r>
            <a:r>
              <a:rPr lang="en-US" sz="4000" dirty="0">
                <a:solidFill>
                  <a:srgbClr val="8E0000"/>
                </a:solidFill>
                <a:latin typeface="Times New Roman" panose="02020603050405020304" pitchFamily="18" charset="0"/>
                <a:cs typeface="Times New Roman" panose="02020603050405020304" pitchFamily="18" charset="0"/>
              </a:rPr>
              <a:t> </a:t>
            </a:r>
            <a:r>
              <a:rPr lang="en-US" sz="4000" dirty="0" err="1">
                <a:solidFill>
                  <a:srgbClr val="8E0000"/>
                </a:solidFill>
                <a:latin typeface="Times New Roman" panose="02020603050405020304" pitchFamily="18" charset="0"/>
                <a:cs typeface="Times New Roman" panose="02020603050405020304" pitchFamily="18" charset="0"/>
              </a:rPr>
              <a:t>liệu</a:t>
            </a:r>
            <a:r>
              <a:rPr lang="en-US" sz="4000" dirty="0">
                <a:solidFill>
                  <a:srgbClr val="8E0000"/>
                </a:solidFill>
                <a:latin typeface="Times New Roman" panose="02020603050405020304" pitchFamily="18" charset="0"/>
                <a:cs typeface="Times New Roman" panose="02020603050405020304" pitchFamily="18" charset="0"/>
              </a:rPr>
              <a:t> </a:t>
            </a:r>
            <a:r>
              <a:rPr lang="en-US" sz="4000" dirty="0" err="1">
                <a:solidFill>
                  <a:srgbClr val="8E0000"/>
                </a:solidFill>
                <a:latin typeface="Times New Roman" panose="02020603050405020304" pitchFamily="18" charset="0"/>
                <a:cs typeface="Times New Roman" panose="02020603050405020304" pitchFamily="18" charset="0"/>
              </a:rPr>
              <a:t>thống</a:t>
            </a:r>
            <a:r>
              <a:rPr lang="en-US" sz="4000" dirty="0">
                <a:solidFill>
                  <a:srgbClr val="8E0000"/>
                </a:solidFill>
                <a:latin typeface="Times New Roman" panose="02020603050405020304" pitchFamily="18" charset="0"/>
                <a:cs typeface="Times New Roman" panose="02020603050405020304" pitchFamily="18" charset="0"/>
              </a:rPr>
              <a:t> </a:t>
            </a:r>
            <a:r>
              <a:rPr lang="en-US" sz="4000" dirty="0" err="1">
                <a:solidFill>
                  <a:srgbClr val="8E0000"/>
                </a:solidFill>
                <a:latin typeface="Times New Roman" panose="02020603050405020304" pitchFamily="18" charset="0"/>
                <a:cs typeface="Times New Roman" panose="02020603050405020304" pitchFamily="18" charset="0"/>
              </a:rPr>
              <a:t>kê</a:t>
            </a:r>
            <a:r>
              <a:rPr lang="en-US" sz="4000" dirty="0">
                <a:solidFill>
                  <a:srgbClr val="8E0000"/>
                </a:solidFill>
                <a:latin typeface="Times New Roman" panose="02020603050405020304" pitchFamily="18" charset="0"/>
                <a:cs typeface="Times New Roman" panose="02020603050405020304" pitchFamily="18" charset="0"/>
              </a:rPr>
              <a:t> </a:t>
            </a:r>
            <a:r>
              <a:rPr lang="en-US" sz="4000" dirty="0" err="1">
                <a:solidFill>
                  <a:srgbClr val="8E0000"/>
                </a:solidFill>
                <a:latin typeface="Times New Roman" panose="02020603050405020304" pitchFamily="18" charset="0"/>
                <a:cs typeface="Times New Roman" panose="02020603050405020304" pitchFamily="18" charset="0"/>
              </a:rPr>
              <a:t>là</a:t>
            </a:r>
            <a:r>
              <a:rPr lang="en-US" sz="4000" dirty="0">
                <a:solidFill>
                  <a:srgbClr val="8E0000"/>
                </a:solidFill>
                <a:latin typeface="Times New Roman" panose="02020603050405020304" pitchFamily="18" charset="0"/>
                <a:cs typeface="Times New Roman" panose="02020603050405020304" pitchFamily="18" charset="0"/>
              </a:rPr>
              <a:t> </a:t>
            </a:r>
            <a:r>
              <a:rPr lang="en-US" sz="4000" dirty="0" err="1">
                <a:solidFill>
                  <a:srgbClr val="8E0000"/>
                </a:solidFill>
                <a:latin typeface="Times New Roman" panose="02020603050405020304" pitchFamily="18" charset="0"/>
                <a:cs typeface="Times New Roman" panose="02020603050405020304" pitchFamily="18" charset="0"/>
              </a:rPr>
              <a:t>tần</a:t>
            </a:r>
            <a:r>
              <a:rPr lang="en-US" sz="4000" dirty="0">
                <a:solidFill>
                  <a:srgbClr val="8E0000"/>
                </a:solidFill>
                <a:latin typeface="Times New Roman" panose="02020603050405020304" pitchFamily="18" charset="0"/>
                <a:cs typeface="Times New Roman" panose="02020603050405020304" pitchFamily="18" charset="0"/>
              </a:rPr>
              <a:t> </a:t>
            </a:r>
            <a:r>
              <a:rPr lang="en-US" sz="4000" dirty="0" err="1">
                <a:solidFill>
                  <a:srgbClr val="8E0000"/>
                </a:solidFill>
                <a:latin typeface="Times New Roman" panose="02020603050405020304" pitchFamily="18" charset="0"/>
                <a:cs typeface="Times New Roman" panose="02020603050405020304" pitchFamily="18" charset="0"/>
              </a:rPr>
              <a:t>số</a:t>
            </a:r>
            <a:r>
              <a:rPr lang="en-US" sz="4000" dirty="0">
                <a:solidFill>
                  <a:srgbClr val="8E0000"/>
                </a:solidFill>
                <a:latin typeface="Times New Roman" panose="02020603050405020304" pitchFamily="18" charset="0"/>
                <a:cs typeface="Times New Roman" panose="02020603050405020304" pitchFamily="18" charset="0"/>
              </a:rPr>
              <a:t> </a:t>
            </a:r>
            <a:r>
              <a:rPr lang="en-US" sz="4000" dirty="0" err="1">
                <a:solidFill>
                  <a:srgbClr val="8E0000"/>
                </a:solidFill>
                <a:latin typeface="Times New Roman" panose="02020603050405020304" pitchFamily="18" charset="0"/>
                <a:cs typeface="Times New Roman" panose="02020603050405020304" pitchFamily="18" charset="0"/>
              </a:rPr>
              <a:t>của</a:t>
            </a:r>
            <a:r>
              <a:rPr lang="en-US" sz="4000" dirty="0">
                <a:solidFill>
                  <a:srgbClr val="8E0000"/>
                </a:solidFill>
                <a:latin typeface="Times New Roman" panose="02020603050405020304" pitchFamily="18" charset="0"/>
                <a:cs typeface="Times New Roman" panose="02020603050405020304" pitchFamily="18" charset="0"/>
              </a:rPr>
              <a:t> </a:t>
            </a:r>
            <a:r>
              <a:rPr lang="en-US" sz="4000" dirty="0" err="1">
                <a:solidFill>
                  <a:srgbClr val="8E0000"/>
                </a:solidFill>
                <a:latin typeface="Times New Roman" panose="02020603050405020304" pitchFamily="18" charset="0"/>
                <a:cs typeface="Times New Roman" panose="02020603050405020304" pitchFamily="18" charset="0"/>
              </a:rPr>
              <a:t>giá</a:t>
            </a:r>
            <a:r>
              <a:rPr lang="en-US" sz="4000" dirty="0">
                <a:solidFill>
                  <a:srgbClr val="8E0000"/>
                </a:solidFill>
                <a:latin typeface="Times New Roman" panose="02020603050405020304" pitchFamily="18" charset="0"/>
                <a:cs typeface="Times New Roman" panose="02020603050405020304" pitchFamily="18" charset="0"/>
              </a:rPr>
              <a:t> </a:t>
            </a:r>
            <a:r>
              <a:rPr lang="en-US" sz="4000" dirty="0" err="1">
                <a:solidFill>
                  <a:srgbClr val="8E0000"/>
                </a:solidFill>
                <a:latin typeface="Times New Roman" panose="02020603050405020304" pitchFamily="18" charset="0"/>
                <a:cs typeface="Times New Roman" panose="02020603050405020304" pitchFamily="18" charset="0"/>
              </a:rPr>
              <a:t>trị</a:t>
            </a:r>
            <a:r>
              <a:rPr lang="en-US" sz="4000" dirty="0">
                <a:solidFill>
                  <a:srgbClr val="8E0000"/>
                </a:solidFill>
                <a:latin typeface="Times New Roman" panose="02020603050405020304" pitchFamily="18" charset="0"/>
                <a:cs typeface="Times New Roman" panose="02020603050405020304" pitchFamily="18" charset="0"/>
              </a:rPr>
              <a:t> </a:t>
            </a:r>
            <a:r>
              <a:rPr lang="en-US" sz="4000" dirty="0" err="1">
                <a:solidFill>
                  <a:srgbClr val="8E0000"/>
                </a:solidFill>
                <a:latin typeface="Times New Roman" panose="02020603050405020304" pitchFamily="18" charset="0"/>
                <a:cs typeface="Times New Roman" panose="02020603050405020304" pitchFamily="18" charset="0"/>
              </a:rPr>
              <a:t>đó</a:t>
            </a:r>
            <a:r>
              <a:rPr lang="en-US" sz="4000" dirty="0">
                <a:solidFill>
                  <a:srgbClr val="8E0000"/>
                </a:solidFill>
                <a:latin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srgbClr val="8E0000"/>
              </a:solidFill>
              <a:effectLst/>
              <a:uLnTx/>
              <a:uFillTx/>
              <a:latin typeface="Times New Roman" panose="02020603050405020304" pitchFamily="18" charset="0"/>
              <a:cs typeface="Times New Roman" panose="02020603050405020304" pitchFamily="18" charset="0"/>
            </a:endParaRPr>
          </a:p>
        </p:txBody>
      </p:sp>
      <p:sp>
        <p:nvSpPr>
          <p:cNvPr id="8" name="TextBox 7"/>
          <p:cNvSpPr txBox="1"/>
          <p:nvPr/>
        </p:nvSpPr>
        <p:spPr>
          <a:xfrm>
            <a:off x="5359274" y="3799900"/>
            <a:ext cx="209865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Câu</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trả</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lời</a:t>
            </a:r>
            <a:endPar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13" name="Oval 2"/>
          <p:cNvSpPr>
            <a:spLocks noChangeArrowheads="1"/>
          </p:cNvSpPr>
          <p:nvPr/>
        </p:nvSpPr>
        <p:spPr bwMode="auto">
          <a:xfrm rot="20666588">
            <a:off x="9583738" y="4267200"/>
            <a:ext cx="431800" cy="352425"/>
          </a:xfrm>
          <a:prstGeom prst="ellipse">
            <a:avLst/>
          </a:prstGeom>
          <a:gradFill rotWithShape="1">
            <a:gsLst>
              <a:gs pos="0">
                <a:srgbClr val="009900">
                  <a:gamma/>
                  <a:shade val="76078"/>
                  <a:invGamma/>
                </a:srgbClr>
              </a:gs>
              <a:gs pos="50000">
                <a:srgbClr val="009900"/>
              </a:gs>
              <a:gs pos="100000">
                <a:srgbClr val="009900">
                  <a:gamma/>
                  <a:shade val="76078"/>
                  <a:invGamma/>
                </a:srgbClr>
              </a:gs>
            </a:gsLst>
            <a:lin ang="0" scaled="1"/>
          </a:gra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4" name="Oval 3"/>
          <p:cNvSpPr>
            <a:spLocks noChangeArrowheads="1"/>
          </p:cNvSpPr>
          <p:nvPr/>
        </p:nvSpPr>
        <p:spPr bwMode="auto">
          <a:xfrm>
            <a:off x="9536113" y="6376988"/>
            <a:ext cx="1676400" cy="176212"/>
          </a:xfrm>
          <a:prstGeom prst="ellipse">
            <a:avLst/>
          </a:prstGeom>
          <a:gradFill rotWithShape="1">
            <a:gsLst>
              <a:gs pos="0">
                <a:srgbClr val="008000"/>
              </a:gs>
              <a:gs pos="50000">
                <a:srgbClr val="008000">
                  <a:gamma/>
                  <a:shade val="0"/>
                  <a:invGamma/>
                </a:srgbClr>
              </a:gs>
              <a:gs pos="100000">
                <a:srgbClr val="008000"/>
              </a:gs>
            </a:gsLst>
            <a:lin ang="5400000" scaled="1"/>
          </a:gra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5" name="Oval 4"/>
          <p:cNvSpPr>
            <a:spLocks noChangeArrowheads="1"/>
          </p:cNvSpPr>
          <p:nvPr/>
        </p:nvSpPr>
        <p:spPr bwMode="auto">
          <a:xfrm rot="546664">
            <a:off x="10685463" y="4267200"/>
            <a:ext cx="431800" cy="352425"/>
          </a:xfrm>
          <a:prstGeom prst="ellipse">
            <a:avLst/>
          </a:prstGeom>
          <a:gradFill rotWithShape="1">
            <a:gsLst>
              <a:gs pos="0">
                <a:srgbClr val="009900">
                  <a:gamma/>
                  <a:shade val="76078"/>
                  <a:invGamma/>
                </a:srgbClr>
              </a:gs>
              <a:gs pos="50000">
                <a:srgbClr val="009900"/>
              </a:gs>
              <a:gs pos="100000">
                <a:srgbClr val="009900">
                  <a:gamma/>
                  <a:shade val="76078"/>
                  <a:invGamma/>
                </a:srgbClr>
              </a:gs>
            </a:gsLst>
            <a:lin ang="0" scaled="1"/>
          </a:gra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5C76C6E9-6820-61D6-8091-48FEBA632296}"/>
              </a:ext>
            </a:extLst>
          </p:cNvPr>
          <p:cNvSpPr/>
          <p:nvPr/>
        </p:nvSpPr>
        <p:spPr>
          <a:xfrm>
            <a:off x="5335806" y="4540051"/>
            <a:ext cx="1976823" cy="923330"/>
          </a:xfrm>
          <a:prstGeom prst="rect">
            <a:avLst/>
          </a:prstGeom>
          <a:noFill/>
        </p:spPr>
        <p:txBody>
          <a:bodyPr wrap="none" lIns="91440" tIns="45720" rIns="91440" bIns="45720">
            <a:spAutoFit/>
          </a:bodyPr>
          <a:lstStyle/>
          <a:p>
            <a:pPr algn="ctr"/>
            <a:r>
              <a:rPr lang="en-US" sz="5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ĐÚNG</a:t>
            </a:r>
            <a:endParaRPr lang="en-US" sz="5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2" name="TextBox 1">
            <a:extLst>
              <a:ext uri="{FF2B5EF4-FFF2-40B4-BE49-F238E27FC236}">
                <a16:creationId xmlns:a16="http://schemas.microsoft.com/office/drawing/2014/main" id="{A4954F66-B94F-8E3C-E96A-E86343F4AEA3}"/>
              </a:ext>
            </a:extLst>
          </p:cNvPr>
          <p:cNvSpPr txBox="1"/>
          <p:nvPr/>
        </p:nvSpPr>
        <p:spPr>
          <a:xfrm>
            <a:off x="3048000" y="244257"/>
            <a:ext cx="7438477"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vi-VN" sz="36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 định tính đúng (Đ), sai (S) của khẳng định sau đây?</a:t>
            </a:r>
            <a:endParaRPr kumimoji="0" lang="en-US" sz="36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81830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2286000" y="838198"/>
            <a:ext cx="41910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HOẠT ĐỘNG</a:t>
            </a:r>
          </a:p>
        </p:txBody>
      </p:sp>
      <p:pic>
        <p:nvPicPr>
          <p:cNvPr id="6" name="Hình ảnh 5"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7035801" y="3511716"/>
            <a:ext cx="3073399" cy="2975312"/>
          </a:xfrm>
          <a:prstGeom prst="ellipse">
            <a:avLst/>
          </a:prstGeom>
        </p:spPr>
      </p:pic>
      <p:sp>
        <p:nvSpPr>
          <p:cNvPr id="2" name="TextBox 1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2B3DC38-C3E0-970E-4711-C732D35F00B2}"/>
              </a:ext>
            </a:extLst>
          </p:cNvPr>
          <p:cNvSpPr txBox="1"/>
          <p:nvPr/>
        </p:nvSpPr>
        <p:spPr>
          <a:xfrm>
            <a:off x="7179666" y="2480099"/>
            <a:ext cx="2785667" cy="830997"/>
          </a:xfrm>
          <a:prstGeom prst="rect">
            <a:avLst/>
          </a:prstGeom>
          <a:solidFill>
            <a:srgbClr val="FFFF00"/>
          </a:solid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Vận dụng</a:t>
            </a:r>
            <a:endParaRPr kumimoji="0" lang="en-US" sz="4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3082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1F992ADA-2F99-674B-DB6D-A8A7B9009B30}"/>
              </a:ext>
            </a:extLst>
          </p:cNvPr>
          <p:cNvSpPr>
            <a:spLocks noGrp="1"/>
          </p:cNvSpPr>
          <p:nvPr>
            <p:ph type="title"/>
          </p:nvPr>
        </p:nvSpPr>
        <p:spPr>
          <a:xfrm>
            <a:off x="682485" y="2177937"/>
            <a:ext cx="4075045" cy="785286"/>
          </a:xfrm>
        </p:spPr>
        <p:txBody>
          <a:bodyPr>
            <a:normAutofit/>
          </a:bodyPr>
          <a:lstStyle/>
          <a:p>
            <a:pPr algn="ctr"/>
            <a:r>
              <a:rPr lang="en-US" sz="3200" b="1" dirty="0">
                <a:solidFill>
                  <a:srgbClr val="FFC000"/>
                </a:solidFill>
                <a:latin typeface="Times New Roman" panose="02020603050405020304" pitchFamily="18" charset="0"/>
                <a:cs typeface="Times New Roman" panose="02020603050405020304" pitchFamily="18" charset="0"/>
              </a:rPr>
              <a:t> VẬN DỤNG</a:t>
            </a:r>
          </a:p>
        </p:txBody>
      </p:sp>
      <p:cxnSp>
        <p:nvCxnSpPr>
          <p:cNvPr id="51" name="Straight Connector 5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26D6C259-9F67-D398-3D9B-EEE8F0C327FD}"/>
              </a:ext>
            </a:extLst>
          </p:cNvPr>
          <p:cNvCxnSpPr/>
          <p:nvPr/>
        </p:nvCxnSpPr>
        <p:spPr>
          <a:xfrm>
            <a:off x="682486" y="2970840"/>
            <a:ext cx="4075044" cy="0"/>
          </a:xfrm>
          <a:prstGeom prst="line">
            <a:avLst/>
          </a:prstGeom>
          <a:ln w="38100">
            <a:solidFill>
              <a:srgbClr val="E6E6E6"/>
            </a:solidFill>
          </a:ln>
        </p:spPr>
        <p:style>
          <a:lnRef idx="3">
            <a:schemeClr val="accent2"/>
          </a:lnRef>
          <a:fillRef idx="0">
            <a:schemeClr val="accent2"/>
          </a:fillRef>
          <a:effectRef idx="2">
            <a:schemeClr val="accent2"/>
          </a:effectRef>
          <a:fontRef idx="minor">
            <a:schemeClr val="tx1"/>
          </a:fontRef>
        </p:style>
      </p:cxnSp>
      <p:pic>
        <p:nvPicPr>
          <p:cNvPr id="2" name="Pictur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C653A930-4926-CD90-62F7-3503A3AFE6F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8352" y="2026548"/>
            <a:ext cx="3643624" cy="243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6EC6B372-2D45-7C71-DA77-C44E46BA2DD3}"/>
              </a:ext>
            </a:extLst>
          </p:cNvPr>
          <p:cNvSpPr txBox="1">
            <a:spLocks/>
          </p:cNvSpPr>
          <p:nvPr/>
        </p:nvSpPr>
        <p:spPr>
          <a:xfrm>
            <a:off x="-685800" y="-121936"/>
            <a:ext cx="13411200" cy="12362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1200"/>
              </a:spcBef>
              <a:spcAft>
                <a:spcPts val="1800"/>
              </a:spcAft>
            </a:pPr>
            <a:r>
              <a:rPr lang="vi-VN" sz="3000" b="1" dirty="0">
                <a:solidFill>
                  <a:srgbClr val="FFFF00"/>
                </a:solidFill>
                <a:latin typeface="Times New Roman" panose="02020603050405020304" pitchFamily="18" charset="0"/>
                <a:cs typeface="Times New Roman" panose="02020603050405020304" pitchFamily="18" charset="0"/>
              </a:rPr>
              <a:t>§3. TẦN SỐ GHÉP NHÓM.TẦN SỐ TƯƠNG ĐỐI GHÉP NHÓM</a:t>
            </a:r>
          </a:p>
        </p:txBody>
      </p:sp>
    </p:spTree>
    <p:extLst>
      <p:ext uri="{BB962C8B-B14F-4D97-AF65-F5344CB8AC3E}">
        <p14:creationId xmlns:p14="http://schemas.microsoft.com/office/powerpoint/2010/main" val="376236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96A2B253-BE80-C2E6-A24D-4F7FECCBAC1F}"/>
              </a:ext>
            </a:extLst>
          </p:cNvPr>
          <p:cNvSpPr txBox="1">
            <a:spLocks noChangeArrowheads="1"/>
          </p:cNvSpPr>
          <p:nvPr/>
        </p:nvSpPr>
        <p:spPr bwMode="auto">
          <a:xfrm>
            <a:off x="152400" y="152400"/>
            <a:ext cx="12039600" cy="1754326"/>
          </a:xfrm>
          <a:prstGeom prst="rect">
            <a:avLst/>
          </a:prstGeom>
          <a:noFill/>
          <a:ln w="9525" algn="ctr">
            <a:noFill/>
            <a:miter lim="800000"/>
            <a:headEnd/>
            <a:tailEnd/>
          </a:ln>
          <a:effectLst/>
        </p:spPr>
        <p:txBody>
          <a:bodyPr wrap="square">
            <a:spAutoFit/>
          </a:bodyPr>
          <a:lstStyle/>
          <a:p>
            <a:pPr marL="342900" indent="-342900" algn="just">
              <a:spcBef>
                <a:spcPct val="50000"/>
              </a:spcBef>
              <a:buClr>
                <a:schemeClr val="bg2"/>
              </a:buClr>
              <a:buSzPct val="75000"/>
              <a:buFont typeface="Wingdings" pitchFamily="2" charset="2"/>
              <a:buNone/>
              <a:defRPr/>
            </a:pPr>
            <a:r>
              <a:rPr lang="en-US" sz="30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I</a:t>
            </a:r>
            <a:r>
              <a:rPr lang="vi-VN" sz="30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II</a:t>
            </a:r>
            <a:r>
              <a:rPr lang="en-US" sz="30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TẦN SỐ TƯƠNG ĐỐI GHÉP NHÓM. BẢNG TẦN SỐ TƯƠNG ĐỐI GHÉP NHÓM. BIỂU ĐỒ TẦN SỐ TƯƠNG Đ</a:t>
            </a:r>
            <a:r>
              <a:rPr lang="vi-VN" sz="30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Ố</a:t>
            </a:r>
            <a:r>
              <a:rPr lang="en-US" sz="30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I GHÉP NHÓM.</a:t>
            </a:r>
          </a:p>
          <a:p>
            <a:pPr marL="342900" lvl="0" indent="-342900" algn="just">
              <a:spcBef>
                <a:spcPct val="50000"/>
              </a:spcBef>
              <a:buClr>
                <a:srgbClr val="DADADA"/>
              </a:buClr>
              <a:buSzPct val="75000"/>
              <a:defRPr/>
            </a:pPr>
            <a:r>
              <a:rPr lang="vi-VN"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4. Vận dụng </a:t>
            </a:r>
            <a:endParaRPr 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07BA1E27-2AB4-688B-3153-EEF08DA97D15}"/>
              </a:ext>
            </a:extLst>
          </p:cNvPr>
          <p:cNvSpPr txBox="1"/>
          <p:nvPr/>
        </p:nvSpPr>
        <p:spPr>
          <a:xfrm>
            <a:off x="264623" y="1920802"/>
            <a:ext cx="5020458" cy="584775"/>
          </a:xfrm>
          <a:prstGeom prst="rect">
            <a:avLst/>
          </a:prstGeom>
          <a:noFill/>
        </p:spPr>
        <p:txBody>
          <a:bodyPr wrap="square">
            <a:spAutoFit/>
          </a:bodyPr>
          <a:lstStyle/>
          <a:p>
            <a:pPr algn="just">
              <a:spcBef>
                <a:spcPts val="300"/>
              </a:spcBef>
              <a:spcAft>
                <a:spcPts val="300"/>
              </a:spcAft>
            </a:pPr>
            <a:r>
              <a:rPr lang="en-US" sz="3200" b="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2a,b </a:t>
            </a:r>
            <a:r>
              <a:rPr lang="en-US" sz="3200"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sgk</a:t>
            </a:r>
            <a:r>
              <a:rPr lang="en-US" sz="3200"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sz="3200"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34)</a:t>
            </a:r>
          </a:p>
        </p:txBody>
      </p:sp>
      <p:pic>
        <p:nvPicPr>
          <p:cNvPr id="4" name="Picture 3">
            <a:extLst>
              <a:ext uri="{FF2B5EF4-FFF2-40B4-BE49-F238E27FC236}">
                <a16:creationId xmlns:a16="http://schemas.microsoft.com/office/drawing/2014/main" id="{5BC8DE72-9852-B3E3-B580-B31AC5AEC6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0" y="1183274"/>
            <a:ext cx="1429090" cy="1336380"/>
          </a:xfrm>
          <a:prstGeom prst="rect">
            <a:avLst/>
          </a:prstGeom>
        </p:spPr>
      </p:pic>
      <p:sp>
        <p:nvSpPr>
          <p:cNvPr id="5" name="TextBox 4">
            <a:extLst>
              <a:ext uri="{FF2B5EF4-FFF2-40B4-BE49-F238E27FC236}">
                <a16:creationId xmlns:a16="http://schemas.microsoft.com/office/drawing/2014/main" id="{44743C85-FEA2-EB65-68BE-5BCF0F1BD9E8}"/>
              </a:ext>
            </a:extLst>
          </p:cNvPr>
          <p:cNvSpPr txBox="1"/>
          <p:nvPr/>
        </p:nvSpPr>
        <p:spPr>
          <a:xfrm>
            <a:off x="264623" y="2519654"/>
            <a:ext cx="11581405" cy="1015663"/>
          </a:xfrm>
          <a:prstGeom prst="rect">
            <a:avLst/>
          </a:prstGeom>
          <a:noFill/>
        </p:spPr>
        <p:txBody>
          <a:bodyPr wrap="square">
            <a:spAutoFit/>
          </a:bodyPr>
          <a:lstStyle/>
          <a:p>
            <a:r>
              <a:rPr lang="vi-VN" sz="3000" dirty="0">
                <a:solidFill>
                  <a:schemeClr val="bg1"/>
                </a:solidFill>
                <a:latin typeface="Times New Roman" panose="02020603050405020304" pitchFamily="18" charset="0"/>
                <a:cs typeface="Times New Roman" panose="02020603050405020304" pitchFamily="18" charset="0"/>
              </a:rPr>
              <a:t>Sau khi thống kê độ dài (đơn vị: centimét) của 60 lá dương xỉ trưởng thành, người ta có bảng tần số ghép nhóm như sau (Bảng </a:t>
            </a:r>
            <a:r>
              <a:rPr lang="vi-VN" sz="3000" dirty="0" smtClean="0">
                <a:solidFill>
                  <a:schemeClr val="bg1"/>
                </a:solidFill>
                <a:latin typeface="Times New Roman" panose="02020603050405020304" pitchFamily="18" charset="0"/>
                <a:cs typeface="Times New Roman" panose="02020603050405020304" pitchFamily="18" charset="0"/>
              </a:rPr>
              <a:t>36):</a:t>
            </a:r>
            <a:endParaRPr lang="en-US" sz="3000"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7D9A0EB-C307-3F7D-56EB-A8DFABBF3308}"/>
              </a:ext>
            </a:extLst>
          </p:cNvPr>
          <p:cNvSpPr txBox="1"/>
          <p:nvPr/>
        </p:nvSpPr>
        <p:spPr>
          <a:xfrm>
            <a:off x="90275" y="5365768"/>
            <a:ext cx="12163849" cy="1149545"/>
          </a:xfrm>
          <a:prstGeom prst="rect">
            <a:avLst/>
          </a:prstGeom>
          <a:noFill/>
        </p:spPr>
        <p:txBody>
          <a:bodyPr wrap="square">
            <a:spAutoFit/>
          </a:bodyPr>
          <a:lstStyle/>
          <a:p>
            <a:pPr>
              <a:lnSpc>
                <a:spcPct val="107000"/>
              </a:lnSpc>
              <a:spcAft>
                <a:spcPts val="800"/>
              </a:spcAft>
            </a:pPr>
            <a:r>
              <a:rPr lang="vi-VN" sz="30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a) Tìm t</a:t>
            </a:r>
            <a:r>
              <a:rPr lang="en-US" sz="30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ầ</a:t>
            </a:r>
            <a:r>
              <a:rPr lang="vi-VN" sz="30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n số tương đối của mỗi nhóm đó.</a:t>
            </a:r>
            <a:endParaRPr lang="en-US" sz="30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07000"/>
              </a:lnSpc>
              <a:spcAft>
                <a:spcPts val="800"/>
              </a:spcAft>
            </a:pPr>
            <a:r>
              <a:rPr lang="vi-VN" sz="30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b) Lập bảng tần số tương đối ghép nhóm của mẫu số liệu ghép nhóm đó.</a:t>
            </a:r>
            <a:endParaRPr lang="en-US" sz="30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E62880DE-D57D-06DE-DA9C-1CE33125CEC1}"/>
                  </a:ext>
                </a:extLst>
              </p:cNvPr>
              <p:cNvGraphicFramePr>
                <a:graphicFrameLocks noGrp="1"/>
              </p:cNvGraphicFramePr>
              <p:nvPr>
                <p:extLst>
                  <p:ext uri="{D42A27DB-BD31-4B8C-83A1-F6EECF244321}">
                    <p14:modId xmlns:p14="http://schemas.microsoft.com/office/powerpoint/2010/main" val="2853267242"/>
                  </p:ext>
                </p:extLst>
              </p:nvPr>
            </p:nvGraphicFramePr>
            <p:xfrm>
              <a:off x="457200" y="3902200"/>
              <a:ext cx="11049000" cy="109728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56983875"/>
                        </a:ext>
                      </a:extLst>
                    </a:gridCol>
                    <a:gridCol w="1701800">
                      <a:extLst>
                        <a:ext uri="{9D8B030D-6E8A-4147-A177-3AD203B41FA5}">
                          <a16:colId xmlns:a16="http://schemas.microsoft.com/office/drawing/2014/main" val="1250467595"/>
                        </a:ext>
                      </a:extLst>
                    </a:gridCol>
                    <a:gridCol w="1841500">
                      <a:extLst>
                        <a:ext uri="{9D8B030D-6E8A-4147-A177-3AD203B41FA5}">
                          <a16:colId xmlns:a16="http://schemas.microsoft.com/office/drawing/2014/main" val="2894733257"/>
                        </a:ext>
                      </a:extLst>
                    </a:gridCol>
                    <a:gridCol w="1841500">
                      <a:extLst>
                        <a:ext uri="{9D8B030D-6E8A-4147-A177-3AD203B41FA5}">
                          <a16:colId xmlns:a16="http://schemas.microsoft.com/office/drawing/2014/main" val="1159344964"/>
                        </a:ext>
                      </a:extLst>
                    </a:gridCol>
                    <a:gridCol w="1841500">
                      <a:extLst>
                        <a:ext uri="{9D8B030D-6E8A-4147-A177-3AD203B41FA5}">
                          <a16:colId xmlns:a16="http://schemas.microsoft.com/office/drawing/2014/main" val="1277947859"/>
                        </a:ext>
                      </a:extLst>
                    </a:gridCol>
                    <a:gridCol w="1841500">
                      <a:extLst>
                        <a:ext uri="{9D8B030D-6E8A-4147-A177-3AD203B41FA5}">
                          <a16:colId xmlns:a16="http://schemas.microsoft.com/office/drawing/2014/main" val="4138381211"/>
                        </a:ext>
                      </a:extLst>
                    </a:gridCol>
                  </a:tblGrid>
                  <a:tr h="370840">
                    <a:tc>
                      <a:txBody>
                        <a:bodyPr/>
                        <a:lstStyle/>
                        <a:p>
                          <a:pPr algn="ctr"/>
                          <a:r>
                            <a:rPr lang="en-US" sz="3000" b="0" dirty="0" err="1">
                              <a:solidFill>
                                <a:schemeClr val="bg1"/>
                              </a:solidFill>
                              <a:latin typeface="Times New Roman" panose="02020603050405020304" pitchFamily="18" charset="0"/>
                              <a:cs typeface="Times New Roman" panose="02020603050405020304" pitchFamily="18" charset="0"/>
                            </a:rPr>
                            <a:t>Nhóm</a:t>
                          </a:r>
                          <a:endParaRPr lang="en-US" sz="3000" b="0" dirty="0">
                            <a:solidFill>
                              <a:schemeClr val="bg1"/>
                            </a:solidFill>
                            <a:latin typeface="Times New Roman" panose="02020603050405020304" pitchFamily="18" charset="0"/>
                            <a:cs typeface="Times New Roman" panose="02020603050405020304" pitchFamily="18" charset="0"/>
                          </a:endParaRPr>
                        </a:p>
                      </a:txBody>
                      <a:tcPr anchor="ctr">
                        <a:noFill/>
                      </a:tcPr>
                    </a:tc>
                    <a:tc>
                      <a:txBody>
                        <a:bodyPr/>
                        <a:lstStyle/>
                        <a:p>
                          <a:pPr algn="ctr"/>
                          <a14:m>
                            <m:oMathPara xmlns:m="http://schemas.openxmlformats.org/officeDocument/2006/math">
                              <m:oMathParaPr>
                                <m:jc m:val="centerGroup"/>
                              </m:oMathParaPr>
                              <m:oMath xmlns:m="http://schemas.openxmlformats.org/officeDocument/2006/math">
                                <m:r>
                                  <m:rPr>
                                    <m:nor/>
                                  </m:rPr>
                                  <a:rPr lang="en-US" sz="3000" b="0" i="0" kern="1200" smtClean="0">
                                    <a:solidFill>
                                      <a:schemeClr val="bg1"/>
                                    </a:solidFill>
                                    <a:effectLst/>
                                    <a:latin typeface="Times New Roman" panose="02020603050405020304" pitchFamily="18" charset="0"/>
                                    <a:ea typeface="+mn-ea"/>
                                    <a:cs typeface="Times New Roman" panose="02020603050405020304" pitchFamily="18" charset="0"/>
                                  </a:rPr>
                                  <m:t>[10; 20)</m:t>
                                </m:r>
                              </m:oMath>
                            </m:oMathPara>
                          </a14:m>
                          <a:endParaRPr lang="en-US" sz="3000" b="0" dirty="0">
                            <a:solidFill>
                              <a:schemeClr val="bg1"/>
                            </a:solidFill>
                            <a:latin typeface="Times New Roman" panose="02020603050405020304" pitchFamily="18" charset="0"/>
                            <a:cs typeface="Times New Roman" panose="02020603050405020304" pitchFamily="18" charset="0"/>
                          </a:endParaRPr>
                        </a:p>
                      </a:txBody>
                      <a:tcPr anchor="ctr">
                        <a:noFill/>
                      </a:tcPr>
                    </a:tc>
                    <a:tc>
                      <a:txBody>
                        <a:bodyPr/>
                        <a:lstStyle/>
                        <a:p>
                          <a:pPr algn="ctr"/>
                          <a14:m>
                            <m:oMathPara xmlns:m="http://schemas.openxmlformats.org/officeDocument/2006/math">
                              <m:oMathParaPr>
                                <m:jc m:val="centerGroup"/>
                              </m:oMathParaPr>
                              <m:oMath xmlns:m="http://schemas.openxmlformats.org/officeDocument/2006/math">
                                <m:r>
                                  <m:rPr>
                                    <m:nor/>
                                  </m:rPr>
                                  <a:rPr lang="en-US" sz="3000" b="0" i="0" kern="1200" smtClean="0">
                                    <a:solidFill>
                                      <a:schemeClr val="bg1"/>
                                    </a:solidFill>
                                    <a:effectLst/>
                                    <a:latin typeface="Times New Roman" panose="02020603050405020304" pitchFamily="18" charset="0"/>
                                    <a:ea typeface="+mn-ea"/>
                                    <a:cs typeface="Times New Roman" panose="02020603050405020304" pitchFamily="18" charset="0"/>
                                  </a:rPr>
                                  <m:t>[20; 30)</m:t>
                                </m:r>
                              </m:oMath>
                            </m:oMathPara>
                          </a14:m>
                          <a:endParaRPr lang="en-US" sz="3000" b="0" dirty="0">
                            <a:solidFill>
                              <a:schemeClr val="bg1"/>
                            </a:solidFill>
                            <a:latin typeface="Times New Roman" panose="02020603050405020304" pitchFamily="18" charset="0"/>
                            <a:cs typeface="Times New Roman" panose="02020603050405020304" pitchFamily="18" charset="0"/>
                          </a:endParaRPr>
                        </a:p>
                      </a:txBody>
                      <a:tcPr anchor="c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sz="3000" b="0" i="0" kern="1200" smtClean="0">
                                    <a:solidFill>
                                      <a:schemeClr val="bg1"/>
                                    </a:solidFill>
                                    <a:effectLst/>
                                    <a:latin typeface="Times New Roman" panose="02020603050405020304" pitchFamily="18" charset="0"/>
                                    <a:ea typeface="+mn-ea"/>
                                    <a:cs typeface="Times New Roman" panose="02020603050405020304" pitchFamily="18" charset="0"/>
                                  </a:rPr>
                                  <m:t>[30; 40)</m:t>
                                </m:r>
                              </m:oMath>
                            </m:oMathPara>
                          </a14:m>
                          <a:endParaRPr lang="en-US" sz="3000" b="0" dirty="0">
                            <a:solidFill>
                              <a:schemeClr val="bg1"/>
                            </a:solidFill>
                            <a:latin typeface="Times New Roman" panose="02020603050405020304" pitchFamily="18" charset="0"/>
                            <a:cs typeface="Times New Roman" panose="02020603050405020304" pitchFamily="18" charset="0"/>
                          </a:endParaRPr>
                        </a:p>
                      </a:txBody>
                      <a:tcPr anchor="ctr">
                        <a:noFill/>
                      </a:tcPr>
                    </a:tc>
                    <a:tc>
                      <a:txBody>
                        <a:bodyPr/>
                        <a:lstStyle/>
                        <a:p>
                          <a:pPr algn="ctr"/>
                          <a14:m>
                            <m:oMathPara xmlns:m="http://schemas.openxmlformats.org/officeDocument/2006/math">
                              <m:oMathParaPr>
                                <m:jc m:val="centerGroup"/>
                              </m:oMathParaPr>
                              <m:oMath xmlns:m="http://schemas.openxmlformats.org/officeDocument/2006/math">
                                <m:r>
                                  <m:rPr>
                                    <m:nor/>
                                  </m:rPr>
                                  <a:rPr lang="en-US" sz="3000" b="0" i="0" smtClean="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m:t>[40; 50]</m:t>
                                </m:r>
                              </m:oMath>
                            </m:oMathPara>
                          </a14:m>
                          <a:endParaRPr lang="en-US" sz="3000" b="0" dirty="0">
                            <a:solidFill>
                              <a:schemeClr val="bg1"/>
                            </a:solidFill>
                            <a:latin typeface="Times New Roman" panose="02020603050405020304" pitchFamily="18" charset="0"/>
                            <a:cs typeface="Times New Roman" panose="02020603050405020304" pitchFamily="18" charset="0"/>
                          </a:endParaRPr>
                        </a:p>
                      </a:txBody>
                      <a:tcPr anchor="ctr">
                        <a:noFill/>
                      </a:tcPr>
                    </a:tc>
                    <a:tc>
                      <a:txBody>
                        <a:bodyPr/>
                        <a:lstStyle/>
                        <a:p>
                          <a:pPr algn="ctr"/>
                          <a:r>
                            <a:rPr lang="en-US" sz="3000" b="0" dirty="0" err="1">
                              <a:solidFill>
                                <a:schemeClr val="bg1"/>
                              </a:solidFill>
                              <a:latin typeface="Times New Roman" panose="02020603050405020304" pitchFamily="18" charset="0"/>
                              <a:cs typeface="Times New Roman" panose="02020603050405020304" pitchFamily="18" charset="0"/>
                            </a:rPr>
                            <a:t>Cộng</a:t>
                          </a:r>
                          <a:endParaRPr lang="en-US" sz="3000" b="0" dirty="0">
                            <a:solidFill>
                              <a:schemeClr val="bg1"/>
                            </a:solidFill>
                            <a:latin typeface="Times New Roman" panose="02020603050405020304" pitchFamily="18" charset="0"/>
                            <a:cs typeface="Times New Roman" panose="02020603050405020304" pitchFamily="18" charset="0"/>
                          </a:endParaRPr>
                        </a:p>
                      </a:txBody>
                      <a:tcPr anchor="ctr">
                        <a:noFill/>
                      </a:tcPr>
                    </a:tc>
                    <a:extLst>
                      <a:ext uri="{0D108BD9-81ED-4DB2-BD59-A6C34878D82A}">
                        <a16:rowId xmlns:a16="http://schemas.microsoft.com/office/drawing/2014/main" val="3154063844"/>
                      </a:ext>
                    </a:extLst>
                  </a:tr>
                  <a:tr h="370840">
                    <a:tc>
                      <a:txBody>
                        <a:bodyPr/>
                        <a:lstStyle/>
                        <a:p>
                          <a:pPr algn="ctr"/>
                          <a:r>
                            <a:rPr lang="en-US" sz="3000" b="0" dirty="0" err="1">
                              <a:solidFill>
                                <a:schemeClr val="bg1"/>
                              </a:solidFill>
                              <a:latin typeface="Times New Roman" panose="02020603050405020304" pitchFamily="18" charset="0"/>
                              <a:cs typeface="Times New Roman" panose="02020603050405020304" pitchFamily="18" charset="0"/>
                            </a:rPr>
                            <a:t>Tần</a:t>
                          </a:r>
                          <a:r>
                            <a:rPr lang="en-US" sz="3000" b="0" dirty="0">
                              <a:solidFill>
                                <a:schemeClr val="bg1"/>
                              </a:solidFill>
                              <a:latin typeface="Times New Roman" panose="02020603050405020304" pitchFamily="18" charset="0"/>
                              <a:cs typeface="Times New Roman" panose="02020603050405020304" pitchFamily="18" charset="0"/>
                            </a:rPr>
                            <a:t> </a:t>
                          </a:r>
                          <a:r>
                            <a:rPr lang="en-US" sz="3000" b="0" dirty="0" err="1">
                              <a:solidFill>
                                <a:schemeClr val="bg1"/>
                              </a:solidFill>
                              <a:latin typeface="Times New Roman" panose="02020603050405020304" pitchFamily="18" charset="0"/>
                              <a:cs typeface="Times New Roman" panose="02020603050405020304" pitchFamily="18" charset="0"/>
                            </a:rPr>
                            <a:t>số</a:t>
                          </a:r>
                          <a:r>
                            <a:rPr lang="en-US" sz="3000" b="0" dirty="0">
                              <a:solidFill>
                                <a:schemeClr val="bg1"/>
                              </a:solidFill>
                              <a:latin typeface="Times New Roman" panose="02020603050405020304" pitchFamily="18" charset="0"/>
                              <a:cs typeface="Times New Roman" panose="02020603050405020304" pitchFamily="18" charset="0"/>
                            </a:rPr>
                            <a:t> (</a:t>
                          </a:r>
                          <a:r>
                            <a:rPr lang="en-US" sz="3000" b="0" i="1" dirty="0">
                              <a:solidFill>
                                <a:schemeClr val="bg1"/>
                              </a:solidFill>
                              <a:latin typeface="Times New Roman" panose="02020603050405020304" pitchFamily="18" charset="0"/>
                              <a:cs typeface="Times New Roman" panose="02020603050405020304" pitchFamily="18" charset="0"/>
                            </a:rPr>
                            <a:t>n</a:t>
                          </a:r>
                          <a:r>
                            <a:rPr lang="en-US" sz="3000" b="0" dirty="0">
                              <a:solidFill>
                                <a:schemeClr val="bg1"/>
                              </a:solidFill>
                              <a:latin typeface="Times New Roman" panose="02020603050405020304" pitchFamily="18" charset="0"/>
                              <a:cs typeface="Times New Roman" panose="02020603050405020304" pitchFamily="18" charset="0"/>
                            </a:rPr>
                            <a:t>)</a:t>
                          </a:r>
                        </a:p>
                      </a:txBody>
                      <a:tcPr anchor="ctr">
                        <a:noFill/>
                      </a:tcPr>
                    </a:tc>
                    <a:tc>
                      <a:txBody>
                        <a:bodyPr/>
                        <a:lstStyle/>
                        <a:p>
                          <a:pPr algn="ctr"/>
                          <a:r>
                            <a:rPr lang="en-US" sz="3000" b="0" dirty="0">
                              <a:solidFill>
                                <a:schemeClr val="bg1"/>
                              </a:solidFill>
                              <a:latin typeface="Times New Roman" panose="02020603050405020304" pitchFamily="18" charset="0"/>
                              <a:cs typeface="Times New Roman" panose="02020603050405020304" pitchFamily="18" charset="0"/>
                            </a:rPr>
                            <a:t>8</a:t>
                          </a:r>
                        </a:p>
                      </a:txBody>
                      <a:tcPr anchor="ctr">
                        <a:noFill/>
                      </a:tcPr>
                    </a:tc>
                    <a:tc>
                      <a:txBody>
                        <a:bodyPr/>
                        <a:lstStyle/>
                        <a:p>
                          <a:pPr algn="ctr"/>
                          <a:r>
                            <a:rPr lang="en-US" sz="3000" b="0" dirty="0">
                              <a:solidFill>
                                <a:schemeClr val="bg1"/>
                              </a:solidFill>
                              <a:latin typeface="Times New Roman" panose="02020603050405020304" pitchFamily="18" charset="0"/>
                              <a:cs typeface="Times New Roman" panose="02020603050405020304" pitchFamily="18" charset="0"/>
                            </a:rPr>
                            <a:t>18</a:t>
                          </a:r>
                        </a:p>
                      </a:txBody>
                      <a:tcPr anchor="ctr">
                        <a:noFill/>
                      </a:tcPr>
                    </a:tc>
                    <a:tc>
                      <a:txBody>
                        <a:bodyPr/>
                        <a:lstStyle/>
                        <a:p>
                          <a:pPr algn="ctr"/>
                          <a:r>
                            <a:rPr lang="en-US" sz="3000" b="0" dirty="0">
                              <a:solidFill>
                                <a:schemeClr val="bg1"/>
                              </a:solidFill>
                              <a:latin typeface="Times New Roman" panose="02020603050405020304" pitchFamily="18" charset="0"/>
                              <a:cs typeface="Times New Roman" panose="02020603050405020304" pitchFamily="18" charset="0"/>
                            </a:rPr>
                            <a:t>24</a:t>
                          </a:r>
                        </a:p>
                      </a:txBody>
                      <a:tcPr anchor="ctr">
                        <a:noFill/>
                      </a:tcPr>
                    </a:tc>
                    <a:tc>
                      <a:txBody>
                        <a:bodyPr/>
                        <a:lstStyle/>
                        <a:p>
                          <a:pPr algn="ctr"/>
                          <a:r>
                            <a:rPr lang="en-US" sz="3000" b="0" dirty="0">
                              <a:solidFill>
                                <a:schemeClr val="bg1"/>
                              </a:solidFill>
                              <a:latin typeface="Times New Roman" panose="02020603050405020304" pitchFamily="18" charset="0"/>
                              <a:cs typeface="Times New Roman" panose="02020603050405020304" pitchFamily="18" charset="0"/>
                            </a:rPr>
                            <a:t>10</a:t>
                          </a:r>
                        </a:p>
                      </a:txBody>
                      <a:tcPr anchor="ctr">
                        <a:noFill/>
                      </a:tcPr>
                    </a:tc>
                    <a:tc>
                      <a:txBody>
                        <a:bodyPr/>
                        <a:lstStyle/>
                        <a:p>
                          <a:pPr algn="ctr"/>
                          <a:r>
                            <a:rPr lang="en-US" sz="3000" b="0" dirty="0">
                              <a:solidFill>
                                <a:schemeClr val="bg1"/>
                              </a:solidFill>
                              <a:latin typeface="Times New Roman" panose="02020603050405020304" pitchFamily="18" charset="0"/>
                              <a:cs typeface="Times New Roman" panose="02020603050405020304" pitchFamily="18" charset="0"/>
                            </a:rPr>
                            <a:t>60</a:t>
                          </a:r>
                        </a:p>
                      </a:txBody>
                      <a:tcPr anchor="ctr">
                        <a:noFill/>
                      </a:tcPr>
                    </a:tc>
                    <a:extLst>
                      <a:ext uri="{0D108BD9-81ED-4DB2-BD59-A6C34878D82A}">
                        <a16:rowId xmlns:a16="http://schemas.microsoft.com/office/drawing/2014/main" val="1093702191"/>
                      </a:ext>
                    </a:extLst>
                  </a:tr>
                </a:tbl>
              </a:graphicData>
            </a:graphic>
          </p:graphicFrame>
        </mc:Choice>
        <mc:Fallback xmlns="">
          <p:graphicFrame>
            <p:nvGraphicFramePr>
              <p:cNvPr id="8" name="Table 7">
                <a:extLst>
                  <a:ext uri="{FF2B5EF4-FFF2-40B4-BE49-F238E27FC236}">
                    <a16:creationId xmlns:a16="http://schemas.microsoft.com/office/drawing/2014/main" id="{E62880DE-D57D-06DE-DA9C-1CE33125CEC1}"/>
                  </a:ext>
                </a:extLst>
              </p:cNvPr>
              <p:cNvGraphicFramePr>
                <a:graphicFrameLocks noGrp="1"/>
              </p:cNvGraphicFramePr>
              <p:nvPr>
                <p:extLst>
                  <p:ext uri="{D42A27DB-BD31-4B8C-83A1-F6EECF244321}">
                    <p14:modId xmlns:p14="http://schemas.microsoft.com/office/powerpoint/2010/main" val="2853267242"/>
                  </p:ext>
                </p:extLst>
              </p:nvPr>
            </p:nvGraphicFramePr>
            <p:xfrm>
              <a:off x="457200" y="3902200"/>
              <a:ext cx="11049000" cy="109728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56983875"/>
                        </a:ext>
                      </a:extLst>
                    </a:gridCol>
                    <a:gridCol w="1701800">
                      <a:extLst>
                        <a:ext uri="{9D8B030D-6E8A-4147-A177-3AD203B41FA5}">
                          <a16:colId xmlns:a16="http://schemas.microsoft.com/office/drawing/2014/main" val="1250467595"/>
                        </a:ext>
                      </a:extLst>
                    </a:gridCol>
                    <a:gridCol w="1841500">
                      <a:extLst>
                        <a:ext uri="{9D8B030D-6E8A-4147-A177-3AD203B41FA5}">
                          <a16:colId xmlns:a16="http://schemas.microsoft.com/office/drawing/2014/main" val="2894733257"/>
                        </a:ext>
                      </a:extLst>
                    </a:gridCol>
                    <a:gridCol w="1841500">
                      <a:extLst>
                        <a:ext uri="{9D8B030D-6E8A-4147-A177-3AD203B41FA5}">
                          <a16:colId xmlns:a16="http://schemas.microsoft.com/office/drawing/2014/main" val="1159344964"/>
                        </a:ext>
                      </a:extLst>
                    </a:gridCol>
                    <a:gridCol w="1841500">
                      <a:extLst>
                        <a:ext uri="{9D8B030D-6E8A-4147-A177-3AD203B41FA5}">
                          <a16:colId xmlns:a16="http://schemas.microsoft.com/office/drawing/2014/main" val="1277947859"/>
                        </a:ext>
                      </a:extLst>
                    </a:gridCol>
                    <a:gridCol w="1841500">
                      <a:extLst>
                        <a:ext uri="{9D8B030D-6E8A-4147-A177-3AD203B41FA5}">
                          <a16:colId xmlns:a16="http://schemas.microsoft.com/office/drawing/2014/main" val="4138381211"/>
                        </a:ext>
                      </a:extLst>
                    </a:gridCol>
                  </a:tblGrid>
                  <a:tr h="548640">
                    <a:tc>
                      <a:txBody>
                        <a:bodyPr/>
                        <a:lstStyle/>
                        <a:p>
                          <a:pPr algn="ctr"/>
                          <a:r>
                            <a:rPr lang="en-US" sz="3000" b="0" dirty="0" err="1">
                              <a:solidFill>
                                <a:schemeClr val="bg1"/>
                              </a:solidFill>
                              <a:latin typeface="Times New Roman" panose="02020603050405020304" pitchFamily="18" charset="0"/>
                              <a:cs typeface="Times New Roman" panose="02020603050405020304" pitchFamily="18" charset="0"/>
                            </a:rPr>
                            <a:t>Nhóm</a:t>
                          </a:r>
                          <a:endParaRPr lang="en-US" sz="3000" b="0" dirty="0">
                            <a:solidFill>
                              <a:schemeClr val="bg1"/>
                            </a:solidFill>
                            <a:latin typeface="Times New Roman" panose="02020603050405020304" pitchFamily="18" charset="0"/>
                            <a:cs typeface="Times New Roman" panose="02020603050405020304" pitchFamily="18" charset="0"/>
                          </a:endParaRPr>
                        </a:p>
                      </a:txBody>
                      <a:tcPr anchor="ctr">
                        <a:noFill/>
                      </a:tcPr>
                    </a:tc>
                    <a:tc>
                      <a:txBody>
                        <a:bodyPr/>
                        <a:lstStyle/>
                        <a:p>
                          <a:endParaRPr lang="en-US"/>
                        </a:p>
                      </a:txBody>
                      <a:tcPr anchor="ctr">
                        <a:blipFill>
                          <a:blip r:embed="rId3"/>
                          <a:stretch>
                            <a:fillRect l="-117204" t="-14286" r="-434767" b="-131868"/>
                          </a:stretch>
                        </a:blipFill>
                      </a:tcPr>
                    </a:tc>
                    <a:tc>
                      <a:txBody>
                        <a:bodyPr/>
                        <a:lstStyle/>
                        <a:p>
                          <a:endParaRPr lang="en-US"/>
                        </a:p>
                      </a:txBody>
                      <a:tcPr anchor="ctr">
                        <a:blipFill>
                          <a:blip r:embed="rId3"/>
                          <a:stretch>
                            <a:fillRect l="-200000" t="-14286" r="-300330" b="-131868"/>
                          </a:stretch>
                        </a:blipFill>
                      </a:tcPr>
                    </a:tc>
                    <a:tc>
                      <a:txBody>
                        <a:bodyPr/>
                        <a:lstStyle/>
                        <a:p>
                          <a:endParaRPr lang="en-US"/>
                        </a:p>
                      </a:txBody>
                      <a:tcPr anchor="ctr">
                        <a:blipFill>
                          <a:blip r:embed="rId3"/>
                          <a:stretch>
                            <a:fillRect l="-300993" t="-14286" r="-201325" b="-131868"/>
                          </a:stretch>
                        </a:blipFill>
                      </a:tcPr>
                    </a:tc>
                    <a:tc>
                      <a:txBody>
                        <a:bodyPr/>
                        <a:lstStyle/>
                        <a:p>
                          <a:endParaRPr lang="en-US"/>
                        </a:p>
                      </a:txBody>
                      <a:tcPr anchor="ctr">
                        <a:blipFill>
                          <a:blip r:embed="rId3"/>
                          <a:stretch>
                            <a:fillRect l="-400993" t="-14286" r="-101325" b="-131868"/>
                          </a:stretch>
                        </a:blipFill>
                      </a:tcPr>
                    </a:tc>
                    <a:tc>
                      <a:txBody>
                        <a:bodyPr/>
                        <a:lstStyle/>
                        <a:p>
                          <a:pPr algn="ctr"/>
                          <a:r>
                            <a:rPr lang="en-US" sz="3000" b="0" dirty="0" err="1">
                              <a:solidFill>
                                <a:schemeClr val="bg1"/>
                              </a:solidFill>
                              <a:latin typeface="Times New Roman" panose="02020603050405020304" pitchFamily="18" charset="0"/>
                              <a:cs typeface="Times New Roman" panose="02020603050405020304" pitchFamily="18" charset="0"/>
                            </a:rPr>
                            <a:t>Cộng</a:t>
                          </a:r>
                          <a:endParaRPr lang="en-US" sz="3000" b="0" dirty="0">
                            <a:solidFill>
                              <a:schemeClr val="bg1"/>
                            </a:solidFill>
                            <a:latin typeface="Times New Roman" panose="02020603050405020304" pitchFamily="18" charset="0"/>
                            <a:cs typeface="Times New Roman" panose="02020603050405020304" pitchFamily="18" charset="0"/>
                          </a:endParaRPr>
                        </a:p>
                      </a:txBody>
                      <a:tcPr anchor="ctr">
                        <a:noFill/>
                      </a:tcPr>
                    </a:tc>
                    <a:extLst>
                      <a:ext uri="{0D108BD9-81ED-4DB2-BD59-A6C34878D82A}">
                        <a16:rowId xmlns:a16="http://schemas.microsoft.com/office/drawing/2014/main" val="3154063844"/>
                      </a:ext>
                    </a:extLst>
                  </a:tr>
                  <a:tr h="548640">
                    <a:tc>
                      <a:txBody>
                        <a:bodyPr/>
                        <a:lstStyle/>
                        <a:p>
                          <a:pPr algn="ctr"/>
                          <a:r>
                            <a:rPr lang="en-US" sz="3000" b="0" dirty="0" err="1">
                              <a:solidFill>
                                <a:schemeClr val="bg1"/>
                              </a:solidFill>
                              <a:latin typeface="Times New Roman" panose="02020603050405020304" pitchFamily="18" charset="0"/>
                              <a:cs typeface="Times New Roman" panose="02020603050405020304" pitchFamily="18" charset="0"/>
                            </a:rPr>
                            <a:t>Tần</a:t>
                          </a:r>
                          <a:r>
                            <a:rPr lang="en-US" sz="3000" b="0" dirty="0">
                              <a:solidFill>
                                <a:schemeClr val="bg1"/>
                              </a:solidFill>
                              <a:latin typeface="Times New Roman" panose="02020603050405020304" pitchFamily="18" charset="0"/>
                              <a:cs typeface="Times New Roman" panose="02020603050405020304" pitchFamily="18" charset="0"/>
                            </a:rPr>
                            <a:t> </a:t>
                          </a:r>
                          <a:r>
                            <a:rPr lang="en-US" sz="3000" b="0" dirty="0" err="1">
                              <a:solidFill>
                                <a:schemeClr val="bg1"/>
                              </a:solidFill>
                              <a:latin typeface="Times New Roman" panose="02020603050405020304" pitchFamily="18" charset="0"/>
                              <a:cs typeface="Times New Roman" panose="02020603050405020304" pitchFamily="18" charset="0"/>
                            </a:rPr>
                            <a:t>số</a:t>
                          </a:r>
                          <a:r>
                            <a:rPr lang="en-US" sz="3000" b="0" dirty="0">
                              <a:solidFill>
                                <a:schemeClr val="bg1"/>
                              </a:solidFill>
                              <a:latin typeface="Times New Roman" panose="02020603050405020304" pitchFamily="18" charset="0"/>
                              <a:cs typeface="Times New Roman" panose="02020603050405020304" pitchFamily="18" charset="0"/>
                            </a:rPr>
                            <a:t> (</a:t>
                          </a:r>
                          <a:r>
                            <a:rPr lang="en-US" sz="3000" b="0" i="1" dirty="0">
                              <a:solidFill>
                                <a:schemeClr val="bg1"/>
                              </a:solidFill>
                              <a:latin typeface="Times New Roman" panose="02020603050405020304" pitchFamily="18" charset="0"/>
                              <a:cs typeface="Times New Roman" panose="02020603050405020304" pitchFamily="18" charset="0"/>
                            </a:rPr>
                            <a:t>n</a:t>
                          </a:r>
                          <a:r>
                            <a:rPr lang="en-US" sz="3000" b="0" dirty="0">
                              <a:solidFill>
                                <a:schemeClr val="bg1"/>
                              </a:solidFill>
                              <a:latin typeface="Times New Roman" panose="02020603050405020304" pitchFamily="18" charset="0"/>
                              <a:cs typeface="Times New Roman" panose="02020603050405020304" pitchFamily="18" charset="0"/>
                            </a:rPr>
                            <a:t>)</a:t>
                          </a:r>
                        </a:p>
                      </a:txBody>
                      <a:tcPr anchor="ctr">
                        <a:noFill/>
                      </a:tcPr>
                    </a:tc>
                    <a:tc>
                      <a:txBody>
                        <a:bodyPr/>
                        <a:lstStyle/>
                        <a:p>
                          <a:pPr algn="ctr"/>
                          <a:r>
                            <a:rPr lang="en-US" sz="3000" b="0" dirty="0">
                              <a:solidFill>
                                <a:schemeClr val="bg1"/>
                              </a:solidFill>
                              <a:latin typeface="Times New Roman" panose="02020603050405020304" pitchFamily="18" charset="0"/>
                              <a:cs typeface="Times New Roman" panose="02020603050405020304" pitchFamily="18" charset="0"/>
                            </a:rPr>
                            <a:t>8</a:t>
                          </a:r>
                        </a:p>
                      </a:txBody>
                      <a:tcPr anchor="ctr">
                        <a:noFill/>
                      </a:tcPr>
                    </a:tc>
                    <a:tc>
                      <a:txBody>
                        <a:bodyPr/>
                        <a:lstStyle/>
                        <a:p>
                          <a:pPr algn="ctr"/>
                          <a:r>
                            <a:rPr lang="en-US" sz="3000" b="0" dirty="0">
                              <a:solidFill>
                                <a:schemeClr val="bg1"/>
                              </a:solidFill>
                              <a:latin typeface="Times New Roman" panose="02020603050405020304" pitchFamily="18" charset="0"/>
                              <a:cs typeface="Times New Roman" panose="02020603050405020304" pitchFamily="18" charset="0"/>
                            </a:rPr>
                            <a:t>18</a:t>
                          </a:r>
                        </a:p>
                      </a:txBody>
                      <a:tcPr anchor="ctr">
                        <a:noFill/>
                      </a:tcPr>
                    </a:tc>
                    <a:tc>
                      <a:txBody>
                        <a:bodyPr/>
                        <a:lstStyle/>
                        <a:p>
                          <a:pPr algn="ctr"/>
                          <a:r>
                            <a:rPr lang="en-US" sz="3000" b="0" dirty="0">
                              <a:solidFill>
                                <a:schemeClr val="bg1"/>
                              </a:solidFill>
                              <a:latin typeface="Times New Roman" panose="02020603050405020304" pitchFamily="18" charset="0"/>
                              <a:cs typeface="Times New Roman" panose="02020603050405020304" pitchFamily="18" charset="0"/>
                            </a:rPr>
                            <a:t>24</a:t>
                          </a:r>
                        </a:p>
                      </a:txBody>
                      <a:tcPr anchor="ctr">
                        <a:noFill/>
                      </a:tcPr>
                    </a:tc>
                    <a:tc>
                      <a:txBody>
                        <a:bodyPr/>
                        <a:lstStyle/>
                        <a:p>
                          <a:pPr algn="ctr"/>
                          <a:r>
                            <a:rPr lang="en-US" sz="3000" b="0" dirty="0">
                              <a:solidFill>
                                <a:schemeClr val="bg1"/>
                              </a:solidFill>
                              <a:latin typeface="Times New Roman" panose="02020603050405020304" pitchFamily="18" charset="0"/>
                              <a:cs typeface="Times New Roman" panose="02020603050405020304" pitchFamily="18" charset="0"/>
                            </a:rPr>
                            <a:t>10</a:t>
                          </a:r>
                        </a:p>
                      </a:txBody>
                      <a:tcPr anchor="ctr">
                        <a:noFill/>
                      </a:tcPr>
                    </a:tc>
                    <a:tc>
                      <a:txBody>
                        <a:bodyPr/>
                        <a:lstStyle/>
                        <a:p>
                          <a:pPr algn="ctr"/>
                          <a:r>
                            <a:rPr lang="en-US" sz="3000" b="0" dirty="0">
                              <a:solidFill>
                                <a:schemeClr val="bg1"/>
                              </a:solidFill>
                              <a:latin typeface="Times New Roman" panose="02020603050405020304" pitchFamily="18" charset="0"/>
                              <a:cs typeface="Times New Roman" panose="02020603050405020304" pitchFamily="18" charset="0"/>
                            </a:rPr>
                            <a:t>60</a:t>
                          </a:r>
                        </a:p>
                      </a:txBody>
                      <a:tcPr anchor="ctr">
                        <a:noFill/>
                      </a:tcPr>
                    </a:tc>
                    <a:extLst>
                      <a:ext uri="{0D108BD9-81ED-4DB2-BD59-A6C34878D82A}">
                        <a16:rowId xmlns:a16="http://schemas.microsoft.com/office/drawing/2014/main" val="1093702191"/>
                      </a:ext>
                    </a:extLst>
                  </a:tr>
                </a:tbl>
              </a:graphicData>
            </a:graphic>
          </p:graphicFrame>
        </mc:Fallback>
      </mc:AlternateContent>
    </p:spTree>
    <p:extLst>
      <p:ext uri="{BB962C8B-B14F-4D97-AF65-F5344CB8AC3E}">
        <p14:creationId xmlns:p14="http://schemas.microsoft.com/office/powerpoint/2010/main" val="369944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par>
                          <p:cTn id="29" fill="hold">
                            <p:stCondLst>
                              <p:cond delay="500"/>
                            </p:stCondLst>
                            <p:childTnLst>
                              <p:par>
                                <p:cTn id="30" presetID="6" presetClass="entr" presetSubtype="16"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ircle(i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B689CB-A0FE-0926-9242-C963C4059FCF}"/>
              </a:ext>
            </a:extLst>
          </p:cNvPr>
          <p:cNvSpPr txBox="1"/>
          <p:nvPr/>
        </p:nvSpPr>
        <p:spPr>
          <a:xfrm>
            <a:off x="298632" y="198449"/>
            <a:ext cx="5020458" cy="584775"/>
          </a:xfrm>
          <a:prstGeom prst="rect">
            <a:avLst/>
          </a:prstGeom>
          <a:noFill/>
        </p:spPr>
        <p:txBody>
          <a:bodyPr wrap="square">
            <a:spAutoFit/>
          </a:bodyPr>
          <a:lstStyle/>
          <a:p>
            <a:pPr algn="just">
              <a:spcBef>
                <a:spcPts val="300"/>
              </a:spcBef>
              <a:spcAft>
                <a:spcPts val="300"/>
              </a:spcAft>
            </a:pPr>
            <a:r>
              <a:rPr lang="en-US" sz="3200" b="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2a,b </a:t>
            </a:r>
            <a:r>
              <a:rPr lang="en-US" sz="3200"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sgk</a:t>
            </a:r>
            <a:r>
              <a:rPr lang="en-US" sz="3200"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sz="3200"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34)</a:t>
            </a:r>
          </a:p>
        </p:txBody>
      </p:sp>
      <p:sp>
        <p:nvSpPr>
          <p:cNvPr id="4" name="TextBox 3">
            <a:extLst>
              <a:ext uri="{FF2B5EF4-FFF2-40B4-BE49-F238E27FC236}">
                <a16:creationId xmlns:a16="http://schemas.microsoft.com/office/drawing/2014/main" id="{10A58C76-1C99-DEB8-B5D5-BD1ADD7F1DA7}"/>
              </a:ext>
            </a:extLst>
          </p:cNvPr>
          <p:cNvSpPr txBox="1"/>
          <p:nvPr/>
        </p:nvSpPr>
        <p:spPr>
          <a:xfrm>
            <a:off x="5319090" y="490836"/>
            <a:ext cx="1066801" cy="523220"/>
          </a:xfrm>
          <a:prstGeom prst="rect">
            <a:avLst/>
          </a:prstGeom>
          <a:noFill/>
        </p:spPr>
        <p:txBody>
          <a:bodyPr wrap="square">
            <a:spAutoFit/>
          </a:bodyPr>
          <a:lstStyle/>
          <a:p>
            <a:pPr algn="just">
              <a:spcBef>
                <a:spcPts val="300"/>
              </a:spcBef>
              <a:spcAft>
                <a:spcPts val="300"/>
              </a:spcAft>
            </a:pPr>
            <a:r>
              <a:rPr lang="vi-VN" sz="2800" b="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Giải:</a:t>
            </a:r>
            <a:endParaRPr lang="en-US" sz="2800" dirty="0">
              <a:solidFill>
                <a:srgbClr val="FFC000"/>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E9A4CB36-0225-7C5B-92B6-9D3AE7474724}"/>
              </a:ext>
            </a:extLst>
          </p:cNvPr>
          <p:cNvSpPr txBox="1"/>
          <p:nvPr/>
        </p:nvSpPr>
        <p:spPr>
          <a:xfrm>
            <a:off x="-51882" y="800451"/>
            <a:ext cx="10363200" cy="584775"/>
          </a:xfrm>
          <a:prstGeom prst="rect">
            <a:avLst/>
          </a:prstGeom>
          <a:noFill/>
        </p:spPr>
        <p:txBody>
          <a:bodyPr wrap="square">
            <a:spAutoFit/>
          </a:bodyPr>
          <a:lstStyle/>
          <a:p>
            <a:pPr algn="just">
              <a:spcBef>
                <a:spcPts val="300"/>
              </a:spcBef>
              <a:spcAft>
                <a:spcPts val="300"/>
              </a:spcAft>
            </a:pP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Tần</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lượt</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bg1"/>
              </a:solidFill>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97FFC0D-6002-7016-6D62-DC13C225CF42}"/>
                  </a:ext>
                </a:extLst>
              </p:cNvPr>
              <p:cNvSpPr txBox="1"/>
              <p:nvPr/>
            </p:nvSpPr>
            <p:spPr>
              <a:xfrm>
                <a:off x="6858000" y="1434483"/>
                <a:ext cx="4114800" cy="859531"/>
              </a:xfrm>
              <a:prstGeom prst="rect">
                <a:avLst/>
              </a:prstGeom>
              <a:noFill/>
            </p:spPr>
            <p:txBody>
              <a:bodyPr wrap="square">
                <a:spAutoFit/>
              </a:bodyPr>
              <a:lstStyle/>
              <a:p>
                <a:pPr algn="just">
                  <a:spcBef>
                    <a:spcPts val="300"/>
                  </a:spcBef>
                  <a:spcAft>
                    <a:spcPts val="300"/>
                  </a:spcAft>
                </a:pPr>
                <a14:m>
                  <m:oMath xmlns:m="http://schemas.openxmlformats.org/officeDocument/2006/math">
                    <m:sSub>
                      <m:sSubPr>
                        <m:ctrlPr>
                          <a:rPr lang="en-US" sz="3000" i="1" smtClean="0">
                            <a:solidFill>
                              <a:schemeClr val="bg1"/>
                            </a:solidFill>
                            <a:effectLst/>
                            <a:latin typeface="Cambria Math" panose="02040503050406030204" pitchFamily="18" charset="0"/>
                            <a:ea typeface="Times New Roman" panose="02020603050405020304" pitchFamily="18" charset="0"/>
                          </a:rPr>
                        </m:ctrlPr>
                      </m:sSubPr>
                      <m:e>
                        <m:r>
                          <m:rPr>
                            <m:nor/>
                          </m:rPr>
                          <a:rPr lang="en-US" sz="30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f</m:t>
                        </m:r>
                      </m:e>
                      <m:sub>
                        <m:r>
                          <m:rPr>
                            <m:nor/>
                          </m:rPr>
                          <a:rPr lang="en-US" sz="30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2</m:t>
                        </m:r>
                      </m:sub>
                    </m:sSub>
                    <m:r>
                      <m:rPr>
                        <m:nor/>
                      </m:rPr>
                      <a:rPr lang="en-US" sz="30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0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0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f>
                      <m:fPr>
                        <m:ctrlPr>
                          <a:rPr lang="en-US" sz="3000" i="1">
                            <a:solidFill>
                              <a:schemeClr val="bg1"/>
                            </a:solidFill>
                            <a:effectLst/>
                            <a:latin typeface="Cambria Math" panose="02040503050406030204" pitchFamily="18" charset="0"/>
                            <a:ea typeface="Times New Roman" panose="02020603050405020304" pitchFamily="18" charset="0"/>
                          </a:rPr>
                        </m:ctrlPr>
                      </m:fPr>
                      <m:num>
                        <m:r>
                          <m:rPr>
                            <m:nor/>
                          </m:rPr>
                          <a:rPr lang="en-US" sz="30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18.100</m:t>
                        </m:r>
                      </m:num>
                      <m:den>
                        <m:r>
                          <m:rPr>
                            <m:nor/>
                          </m:rPr>
                          <a:rPr lang="en-US" sz="30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60</m:t>
                        </m:r>
                      </m:den>
                    </m:f>
                    <m:r>
                      <m:rPr>
                        <m:nor/>
                      </m:rPr>
                      <a:rPr lang="en-US" sz="30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0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0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0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0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30%</m:t>
                    </m:r>
                  </m:oMath>
                </a14:m>
                <a:r>
                  <a:rPr lang="en-US" sz="3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6" name="TextBox 5">
                <a:extLst>
                  <a:ext uri="{FF2B5EF4-FFF2-40B4-BE49-F238E27FC236}">
                    <a16:creationId xmlns:a16="http://schemas.microsoft.com/office/drawing/2014/main" id="{597FFC0D-6002-7016-6D62-DC13C225CF42}"/>
                  </a:ext>
                </a:extLst>
              </p:cNvPr>
              <p:cNvSpPr txBox="1">
                <a:spLocks noRot="1" noChangeAspect="1" noMove="1" noResize="1" noEditPoints="1" noAdjustHandles="1" noChangeArrowheads="1" noChangeShapeType="1" noTextEdit="1"/>
              </p:cNvSpPr>
              <p:nvPr/>
            </p:nvSpPr>
            <p:spPr>
              <a:xfrm>
                <a:off x="6858000" y="1434483"/>
                <a:ext cx="4114800" cy="859531"/>
              </a:xfrm>
              <a:prstGeom prst="rect">
                <a:avLst/>
              </a:prstGeom>
              <a:blipFill>
                <a:blip r:embed="rId2"/>
                <a:stretch>
                  <a:fillRect b="-567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3558603-7FD3-B443-20AE-229EC8EA326F}"/>
                  </a:ext>
                </a:extLst>
              </p:cNvPr>
              <p:cNvSpPr txBox="1"/>
              <p:nvPr/>
            </p:nvSpPr>
            <p:spPr>
              <a:xfrm>
                <a:off x="6771261" y="2498279"/>
                <a:ext cx="4288277" cy="859531"/>
              </a:xfrm>
              <a:prstGeom prst="rect">
                <a:avLst/>
              </a:prstGeom>
              <a:noFill/>
            </p:spPr>
            <p:txBody>
              <a:bodyPr wrap="square">
                <a:spAutoFit/>
              </a:bodyPr>
              <a:lstStyle/>
              <a:p>
                <a:pPr algn="just">
                  <a:spcBef>
                    <a:spcPts val="300"/>
                  </a:spcBef>
                  <a:spcAft>
                    <a:spcPts val="300"/>
                  </a:spcAft>
                </a:pPr>
                <a14:m>
                  <m:oMath xmlns:m="http://schemas.openxmlformats.org/officeDocument/2006/math">
                    <m:sSub>
                      <m:sSubPr>
                        <m:ctrlPr>
                          <a:rPr lang="en-US" sz="3000" i="1">
                            <a:solidFill>
                              <a:schemeClr val="bg1"/>
                            </a:solidFill>
                            <a:effectLst/>
                            <a:latin typeface="Cambria Math" panose="02040503050406030204" pitchFamily="18" charset="0"/>
                            <a:ea typeface="Times New Roman" panose="02020603050405020304" pitchFamily="18" charset="0"/>
                          </a:rPr>
                        </m:ctrlPr>
                      </m:sSubPr>
                      <m:e>
                        <m:r>
                          <m:rPr>
                            <m:nor/>
                          </m:rPr>
                          <a:rPr lang="en-US" sz="30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f</m:t>
                        </m:r>
                      </m:e>
                      <m:sub>
                        <m:r>
                          <m:rPr>
                            <m:nor/>
                          </m:rPr>
                          <a:rPr lang="en-US" sz="30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4</m:t>
                        </m:r>
                      </m:sub>
                    </m:sSub>
                    <m:r>
                      <m:rPr>
                        <m:nor/>
                      </m:rPr>
                      <a:rPr lang="en-US" sz="30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0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0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f>
                      <m:fPr>
                        <m:ctrlPr>
                          <a:rPr lang="en-US" sz="3000" i="1">
                            <a:solidFill>
                              <a:schemeClr val="bg1"/>
                            </a:solidFill>
                            <a:effectLst/>
                            <a:latin typeface="Cambria Math" panose="02040503050406030204" pitchFamily="18" charset="0"/>
                            <a:ea typeface="Times New Roman" panose="02020603050405020304" pitchFamily="18" charset="0"/>
                          </a:rPr>
                        </m:ctrlPr>
                      </m:fPr>
                      <m:num>
                        <m:r>
                          <m:rPr>
                            <m:nor/>
                          </m:rPr>
                          <a:rPr lang="en-US" sz="30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10.100</m:t>
                        </m:r>
                      </m:num>
                      <m:den>
                        <m:r>
                          <m:rPr>
                            <m:nor/>
                          </m:rPr>
                          <a:rPr lang="en-US" sz="30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60</m:t>
                        </m:r>
                      </m:den>
                    </m:f>
                    <m:r>
                      <m:rPr>
                        <m:nor/>
                      </m:rPr>
                      <a:rPr lang="en-US" sz="30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0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0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0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0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16,7%</m:t>
                    </m:r>
                  </m:oMath>
                </a14:m>
                <a:r>
                  <a:rPr lang="en-US" sz="3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7" name="TextBox 6">
                <a:extLst>
                  <a:ext uri="{FF2B5EF4-FFF2-40B4-BE49-F238E27FC236}">
                    <a16:creationId xmlns:a16="http://schemas.microsoft.com/office/drawing/2014/main" id="{43558603-7FD3-B443-20AE-229EC8EA326F}"/>
                  </a:ext>
                </a:extLst>
              </p:cNvPr>
              <p:cNvSpPr txBox="1">
                <a:spLocks noRot="1" noChangeAspect="1" noMove="1" noResize="1" noEditPoints="1" noAdjustHandles="1" noChangeArrowheads="1" noChangeShapeType="1" noTextEdit="1"/>
              </p:cNvSpPr>
              <p:nvPr/>
            </p:nvSpPr>
            <p:spPr>
              <a:xfrm>
                <a:off x="6771261" y="2498279"/>
                <a:ext cx="4288277" cy="859531"/>
              </a:xfrm>
              <a:prstGeom prst="rect">
                <a:avLst/>
              </a:prstGeom>
              <a:blipFill>
                <a:blip r:embed="rId3"/>
                <a:stretch>
                  <a:fillRect b="-567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12B515E-6037-D1A8-3443-9D0D0EED15E4}"/>
                  </a:ext>
                </a:extLst>
              </p:cNvPr>
              <p:cNvSpPr txBox="1"/>
              <p:nvPr/>
            </p:nvSpPr>
            <p:spPr>
              <a:xfrm>
                <a:off x="329424" y="2341898"/>
                <a:ext cx="3619279" cy="859531"/>
              </a:xfrm>
              <a:prstGeom prst="rect">
                <a:avLst/>
              </a:prstGeom>
              <a:noFill/>
            </p:spPr>
            <p:txBody>
              <a:bodyPr wrap="square">
                <a:spAutoFit/>
              </a:bodyPr>
              <a:lstStyle/>
              <a:p>
                <a:pPr algn="just">
                  <a:spcBef>
                    <a:spcPts val="300"/>
                  </a:spcBef>
                  <a:spcAft>
                    <a:spcPts val="300"/>
                  </a:spcAft>
                </a:pPr>
                <a14:m>
                  <m:oMath xmlns:m="http://schemas.openxmlformats.org/officeDocument/2006/math">
                    <m:sSub>
                      <m:sSubPr>
                        <m:ctrlPr>
                          <a:rPr lang="en-US" sz="3000" i="1">
                            <a:solidFill>
                              <a:schemeClr val="bg1"/>
                            </a:solidFill>
                            <a:effectLst/>
                            <a:latin typeface="Cambria Math" panose="02040503050406030204" pitchFamily="18" charset="0"/>
                            <a:ea typeface="Times New Roman" panose="02020603050405020304" pitchFamily="18" charset="0"/>
                          </a:rPr>
                        </m:ctrlPr>
                      </m:sSubPr>
                      <m:e>
                        <m:r>
                          <m:rPr>
                            <m:nor/>
                          </m:rPr>
                          <a:rPr lang="en-US" sz="30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f</m:t>
                        </m:r>
                      </m:e>
                      <m:sub>
                        <m:r>
                          <m:rPr>
                            <m:nor/>
                          </m:rPr>
                          <a:rPr lang="en-US" sz="30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3</m:t>
                        </m:r>
                      </m:sub>
                    </m:sSub>
                    <m:r>
                      <m:rPr>
                        <m:nor/>
                      </m:rPr>
                      <a:rPr lang="en-US" sz="3000" b="0" i="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30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0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f>
                      <m:fPr>
                        <m:ctrlPr>
                          <a:rPr lang="en-US" sz="3000" i="1">
                            <a:solidFill>
                              <a:schemeClr val="bg1"/>
                            </a:solidFill>
                            <a:effectLst/>
                            <a:latin typeface="Cambria Math" panose="02040503050406030204" pitchFamily="18" charset="0"/>
                            <a:ea typeface="Times New Roman" panose="02020603050405020304" pitchFamily="18" charset="0"/>
                          </a:rPr>
                        </m:ctrlPr>
                      </m:fPr>
                      <m:num>
                        <m:r>
                          <m:rPr>
                            <m:nor/>
                          </m:rPr>
                          <a:rPr lang="en-US" sz="30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24.100</m:t>
                        </m:r>
                      </m:num>
                      <m:den>
                        <m:r>
                          <m:rPr>
                            <m:nor/>
                          </m:rPr>
                          <a:rPr lang="en-US" sz="30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60</m:t>
                        </m:r>
                      </m:den>
                    </m:f>
                    <m:r>
                      <m:rPr>
                        <m:nor/>
                      </m:rPr>
                      <a:rPr lang="en-US" sz="30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0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0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0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0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40%</m:t>
                    </m:r>
                  </m:oMath>
                </a14:m>
                <a:r>
                  <a:rPr lang="en-US" sz="3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112B515E-6037-D1A8-3443-9D0D0EED15E4}"/>
                  </a:ext>
                </a:extLst>
              </p:cNvPr>
              <p:cNvSpPr txBox="1">
                <a:spLocks noRot="1" noChangeAspect="1" noMove="1" noResize="1" noEditPoints="1" noAdjustHandles="1" noChangeArrowheads="1" noChangeShapeType="1" noTextEdit="1"/>
              </p:cNvSpPr>
              <p:nvPr/>
            </p:nvSpPr>
            <p:spPr>
              <a:xfrm>
                <a:off x="329424" y="2341898"/>
                <a:ext cx="3619279" cy="859531"/>
              </a:xfrm>
              <a:prstGeom prst="rect">
                <a:avLst/>
              </a:prstGeom>
              <a:blipFill>
                <a:blip r:embed="rId4"/>
                <a:stretch>
                  <a:fillRect r="-3199" b="-567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77850" y="1465325"/>
                <a:ext cx="3722429" cy="832151"/>
              </a:xfrm>
              <a:prstGeom prst="rect">
                <a:avLst/>
              </a:prstGeom>
            </p:spPr>
            <p:txBody>
              <a:bodyPr wrap="none">
                <a:spAutoFit/>
              </a:bodyPr>
              <a:lstStyle/>
              <a:p>
                <a:pPr algn="just">
                  <a:spcBef>
                    <a:spcPts val="300"/>
                  </a:spcBef>
                  <a:spcAft>
                    <a:spcPts val="300"/>
                  </a:spcAft>
                </a:pPr>
                <a14:m>
                  <m:oMath xmlns:m="http://schemas.openxmlformats.org/officeDocument/2006/math">
                    <m:sSub>
                      <m:sSubPr>
                        <m:ctrlPr>
                          <a:rPr lang="en-US" sz="3000" i="1" smtClean="0">
                            <a:solidFill>
                              <a:schemeClr val="bg1"/>
                            </a:solidFill>
                            <a:latin typeface="Cambria Math" panose="02040503050406030204" pitchFamily="18" charset="0"/>
                            <a:ea typeface="Times New Roman" panose="02020603050405020304" pitchFamily="18" charset="0"/>
                          </a:rPr>
                        </m:ctrlPr>
                      </m:sSubPr>
                      <m:e>
                        <m:r>
                          <m:rPr>
                            <m:nor/>
                          </m:rPr>
                          <a:rPr lang="en-US" sz="30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f</m:t>
                        </m:r>
                      </m:e>
                      <m:sub>
                        <m:r>
                          <m:rPr>
                            <m:nor/>
                          </m:rPr>
                          <a:rPr lang="en-US" sz="3000" b="0"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1</m:t>
                        </m:r>
                      </m:sub>
                    </m:sSub>
                    <m:r>
                      <m:rPr>
                        <m:nor/>
                      </m:rPr>
                      <a:rPr lang="en-US" sz="3000" b="0" i="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000" i="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000" b="0" i="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 </m:t>
                    </m:r>
                    <m:f>
                      <m:fPr>
                        <m:ctrlPr>
                          <a:rPr lang="en-US" sz="3000" i="1">
                            <a:solidFill>
                              <a:schemeClr val="bg1"/>
                            </a:solidFill>
                            <a:latin typeface="Cambria Math" panose="02040503050406030204" pitchFamily="18" charset="0"/>
                            <a:ea typeface="Times New Roman" panose="02020603050405020304" pitchFamily="18" charset="0"/>
                          </a:rPr>
                        </m:ctrlPr>
                      </m:fPr>
                      <m:num>
                        <m:r>
                          <m:rPr>
                            <m:nor/>
                          </m:rPr>
                          <a:rPr lang="en-US" sz="3000" i="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8.100</m:t>
                        </m:r>
                      </m:num>
                      <m:den>
                        <m:r>
                          <m:rPr>
                            <m:nor/>
                          </m:rPr>
                          <a:rPr lang="en-US" sz="3000" i="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60</m:t>
                        </m:r>
                      </m:den>
                    </m:f>
                    <m:r>
                      <m:rPr>
                        <m:nor/>
                      </m:rPr>
                      <a:rPr lang="en-US" sz="3000" i="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000" b="0" i="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000" i="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000" b="0" i="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 13,3</m:t>
                    </m:r>
                    <m:r>
                      <m:rPr>
                        <m:nor/>
                      </m:rPr>
                      <a:rPr lang="en-US" sz="3000" i="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m:t>
                    </m:r>
                  </m:oMath>
                </a14:m>
                <a:r>
                  <a:rPr lang="en-US" sz="3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10" name="Rectangle 9"/>
              <p:cNvSpPr>
                <a:spLocks noRot="1" noChangeAspect="1" noMove="1" noResize="1" noEditPoints="1" noAdjustHandles="1" noChangeArrowheads="1" noChangeShapeType="1" noTextEdit="1"/>
              </p:cNvSpPr>
              <p:nvPr/>
            </p:nvSpPr>
            <p:spPr>
              <a:xfrm>
                <a:off x="277850" y="1465325"/>
                <a:ext cx="3722429" cy="832151"/>
              </a:xfrm>
              <a:prstGeom prst="rect">
                <a:avLst/>
              </a:prstGeom>
              <a:blipFill>
                <a:blip r:embed="rId5"/>
                <a:stretch>
                  <a:fillRect r="-3115" b="-8759"/>
                </a:stretch>
              </a:blipFill>
            </p:spPr>
            <p:txBody>
              <a:bodyPr/>
              <a:lstStyle/>
              <a:p>
                <a:r>
                  <a:rPr lang="vi-VN">
                    <a:noFill/>
                  </a:rPr>
                  <a:t> </a:t>
                </a:r>
              </a:p>
            </p:txBody>
          </p:sp>
        </mc:Fallback>
      </mc:AlternateContent>
      <p:sp>
        <p:nvSpPr>
          <p:cNvPr id="11" name="Rectangle 1">
            <a:extLst>
              <a:ext uri="{FF2B5EF4-FFF2-40B4-BE49-F238E27FC236}">
                <a16:creationId xmlns:a16="http://schemas.microsoft.com/office/drawing/2014/main" id="{AE39836F-7E15-E0D7-B5E6-4BEC24E64AB8}"/>
              </a:ext>
            </a:extLst>
          </p:cNvPr>
          <p:cNvSpPr>
            <a:spLocks noChangeArrowheads="1"/>
          </p:cNvSpPr>
          <p:nvPr/>
        </p:nvSpPr>
        <p:spPr bwMode="auto">
          <a:xfrm>
            <a:off x="186612" y="3149025"/>
            <a:ext cx="70523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altLang="en-US" sz="32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kumimoji="0" lang="en-US"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tần</a:t>
            </a:r>
            <a:r>
              <a:rPr kumimoji="0" lang="en-US"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kumimoji="0" lang="en-US"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kumimoji="0" lang="en-US"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kumimoji="0" lang="en-US" altLang="en-US" sz="3200" b="0" i="0" u="none" strike="noStrike" cap="none" normalizeH="0" baseline="0" dirty="0">
              <a:ln>
                <a:noFill/>
              </a:ln>
              <a:solidFill>
                <a:schemeClr val="bg1"/>
              </a:solidFill>
              <a:effectLst/>
              <a:latin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4C3C09D5-5D26-60FA-A3AE-A2FE30E98BD4}"/>
                  </a:ext>
                </a:extLst>
              </p:cNvPr>
              <p:cNvGraphicFramePr>
                <a:graphicFrameLocks noGrp="1"/>
              </p:cNvGraphicFramePr>
              <p:nvPr>
                <p:extLst>
                  <p:ext uri="{D42A27DB-BD31-4B8C-83A1-F6EECF244321}">
                    <p14:modId xmlns:p14="http://schemas.microsoft.com/office/powerpoint/2010/main" val="595928047"/>
                  </p:ext>
                </p:extLst>
              </p:nvPr>
            </p:nvGraphicFramePr>
            <p:xfrm>
              <a:off x="1981200" y="3954780"/>
              <a:ext cx="8128000" cy="27508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297224706"/>
                        </a:ext>
                      </a:extLst>
                    </a:gridCol>
                    <a:gridCol w="4064000">
                      <a:extLst>
                        <a:ext uri="{9D8B030D-6E8A-4147-A177-3AD203B41FA5}">
                          <a16:colId xmlns:a16="http://schemas.microsoft.com/office/drawing/2014/main" val="3758994739"/>
                        </a:ext>
                      </a:extLst>
                    </a:gridCol>
                  </a:tblGrid>
                  <a:tr h="370840">
                    <a:tc>
                      <a:txBody>
                        <a:bodyPr/>
                        <a:lstStyle/>
                        <a:p>
                          <a:pPr algn="ctr">
                            <a:spcBef>
                              <a:spcPts val="300"/>
                            </a:spcBef>
                            <a:spcAft>
                              <a:spcPts val="300"/>
                            </a:spcAft>
                          </a:pP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300"/>
                            </a:spcBef>
                            <a:spcAft>
                              <a:spcPts val="300"/>
                            </a:spcAft>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Tần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baseline="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r>
                                <m:rPr>
                                  <m:nor/>
                                </m:rPr>
                                <a:rPr lang="en-US" sz="28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oMath>
                          </a14:m>
                          <a:r>
                            <a:rPr lang="nl-NL"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4186825083"/>
                      </a:ext>
                    </a:extLst>
                  </a:tr>
                  <a:tr h="370840">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d>
                                  <m:dPr>
                                    <m:begChr m:val=""/>
                                    <m:ctrlPr>
                                      <a:rPr lang="en-US" sz="2800" i="1" smtClean="0">
                                        <a:solidFill>
                                          <a:schemeClr val="bg1"/>
                                        </a:solidFill>
                                        <a:effectLst/>
                                        <a:latin typeface="Cambria Math" panose="02040503050406030204" pitchFamily="18" charset="0"/>
                                        <a:ea typeface="Times New Roman" panose="02020603050405020304" pitchFamily="18" charset="0"/>
                                      </a:rPr>
                                    </m:ctrlPr>
                                  </m:dPr>
                                  <m:e>
                                    <m:r>
                                      <m:rPr>
                                        <m:nor/>
                                      </m:rPr>
                                      <a:rPr lang="en-US" sz="28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28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10;</m:t>
                                    </m:r>
                                    <m:r>
                                      <m:rPr>
                                        <m:nor/>
                                      </m:rPr>
                                      <a:rPr lang="en-US" sz="28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20</m:t>
                                    </m:r>
                                  </m:e>
                                </m:d>
                              </m:oMath>
                            </m:oMathPara>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13,3</m:t>
                                </m:r>
                              </m:oMath>
                            </m:oMathPara>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70864279"/>
                      </a:ext>
                    </a:extLst>
                  </a:tr>
                  <a:tr h="370840">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d>
                                  <m:dPr>
                                    <m:begChr m:val=""/>
                                    <m:ctrlPr>
                                      <a:rPr lang="en-US" sz="2800" i="1" smtClean="0">
                                        <a:solidFill>
                                          <a:schemeClr val="bg1"/>
                                        </a:solidFill>
                                        <a:effectLst/>
                                        <a:latin typeface="Cambria Math" panose="02040503050406030204" pitchFamily="18" charset="0"/>
                                        <a:ea typeface="Times New Roman" panose="02020603050405020304" pitchFamily="18" charset="0"/>
                                      </a:rPr>
                                    </m:ctrlPr>
                                  </m:dPr>
                                  <m:e>
                                    <m:r>
                                      <m:rPr>
                                        <m:nor/>
                                      </m:rPr>
                                      <a:rPr lang="en-US" sz="28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28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20;</m:t>
                                    </m:r>
                                    <m:r>
                                      <m:rPr>
                                        <m:nor/>
                                      </m:rPr>
                                      <a:rPr lang="en-US" sz="28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30</m:t>
                                    </m:r>
                                  </m:e>
                                </m:d>
                              </m:oMath>
                            </m:oMathPara>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30</m:t>
                                </m:r>
                              </m:oMath>
                            </m:oMathPara>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43221449"/>
                      </a:ext>
                    </a:extLst>
                  </a:tr>
                  <a:tr h="370840">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d>
                                  <m:dPr>
                                    <m:begChr m:val=""/>
                                    <m:ctrlPr>
                                      <a:rPr lang="en-US" sz="2800" i="1" smtClean="0">
                                        <a:solidFill>
                                          <a:schemeClr val="bg1"/>
                                        </a:solidFill>
                                        <a:effectLst/>
                                        <a:latin typeface="Cambria Math" panose="02040503050406030204" pitchFamily="18" charset="0"/>
                                        <a:ea typeface="Times New Roman" panose="02020603050405020304" pitchFamily="18" charset="0"/>
                                      </a:rPr>
                                    </m:ctrlPr>
                                  </m:dPr>
                                  <m:e>
                                    <m:r>
                                      <m:rPr>
                                        <m:nor/>
                                      </m:rPr>
                                      <a:rPr lang="en-US" sz="28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28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30;</m:t>
                                    </m:r>
                                    <m:r>
                                      <m:rPr>
                                        <m:nor/>
                                      </m:rPr>
                                      <a:rPr lang="en-US" sz="28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40</m:t>
                                    </m:r>
                                  </m:e>
                                </m:d>
                              </m:oMath>
                            </m:oMathPara>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40</m:t>
                                </m:r>
                              </m:oMath>
                            </m:oMathPara>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276331080"/>
                      </a:ext>
                    </a:extLst>
                  </a:tr>
                  <a:tr h="370840">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d>
                                  <m:dPr>
                                    <m:begChr m:val=""/>
                                    <m:ctrlPr>
                                      <a:rPr lang="en-US" sz="2800" i="1" smtClean="0">
                                        <a:solidFill>
                                          <a:schemeClr val="bg1"/>
                                        </a:solidFill>
                                        <a:effectLst/>
                                        <a:latin typeface="Cambria Math" panose="02040503050406030204" pitchFamily="18" charset="0"/>
                                        <a:ea typeface="Times New Roman" panose="02020603050405020304" pitchFamily="18" charset="0"/>
                                      </a:rPr>
                                    </m:ctrlPr>
                                  </m:dPr>
                                  <m:e>
                                    <m:r>
                                      <m:rPr>
                                        <m:nor/>
                                      </m:rPr>
                                      <a:rPr lang="en-US" sz="28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28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40;</m:t>
                                    </m:r>
                                    <m:r>
                                      <m:rPr>
                                        <m:nor/>
                                      </m:rPr>
                                      <a:rPr lang="en-US" sz="28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50</m:t>
                                    </m:r>
                                  </m:e>
                                </m:d>
                              </m:oMath>
                            </m:oMathPara>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16,7</m:t>
                                </m:r>
                              </m:oMath>
                            </m:oMathPara>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615249365"/>
                      </a:ext>
                    </a:extLst>
                  </a:tr>
                  <a:tr h="370840">
                    <a:tc>
                      <a:txBody>
                        <a:bodyPr/>
                        <a:lstStyle/>
                        <a:p>
                          <a:pPr algn="ctr">
                            <a:spcBef>
                              <a:spcPts val="300"/>
                            </a:spcBef>
                            <a:spcAft>
                              <a:spcPts val="300"/>
                            </a:spcAft>
                          </a:pP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Cộng</a:t>
                          </a: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100</m:t>
                                </m:r>
                              </m:oMath>
                            </m:oMathPara>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113718960"/>
                      </a:ext>
                    </a:extLst>
                  </a:tr>
                </a:tbl>
              </a:graphicData>
            </a:graphic>
          </p:graphicFrame>
        </mc:Choice>
        <mc:Fallback xmlns="">
          <p:graphicFrame>
            <p:nvGraphicFramePr>
              <p:cNvPr id="12" name="Table 11">
                <a:extLst>
                  <a:ext uri="{FF2B5EF4-FFF2-40B4-BE49-F238E27FC236}">
                    <a16:creationId xmlns:a16="http://schemas.microsoft.com/office/drawing/2014/main" id="{4C3C09D5-5D26-60FA-A3AE-A2FE30E98BD4}"/>
                  </a:ext>
                </a:extLst>
              </p:cNvPr>
              <p:cNvGraphicFramePr>
                <a:graphicFrameLocks noGrp="1"/>
              </p:cNvGraphicFramePr>
              <p:nvPr>
                <p:extLst>
                  <p:ext uri="{D42A27DB-BD31-4B8C-83A1-F6EECF244321}">
                    <p14:modId xmlns:p14="http://schemas.microsoft.com/office/powerpoint/2010/main" val="595928047"/>
                  </p:ext>
                </p:extLst>
              </p:nvPr>
            </p:nvGraphicFramePr>
            <p:xfrm>
              <a:off x="1981200" y="3954780"/>
              <a:ext cx="8128000" cy="27508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297224706"/>
                        </a:ext>
                      </a:extLst>
                    </a:gridCol>
                    <a:gridCol w="4064000">
                      <a:extLst>
                        <a:ext uri="{9D8B030D-6E8A-4147-A177-3AD203B41FA5}">
                          <a16:colId xmlns:a16="http://schemas.microsoft.com/office/drawing/2014/main" val="3758994739"/>
                        </a:ext>
                      </a:extLst>
                    </a:gridCol>
                  </a:tblGrid>
                  <a:tr h="426720">
                    <a:tc>
                      <a:txBody>
                        <a:bodyPr/>
                        <a:lstStyle/>
                        <a:p>
                          <a:pPr algn="ctr">
                            <a:spcBef>
                              <a:spcPts val="300"/>
                            </a:spcBef>
                            <a:spcAft>
                              <a:spcPts val="300"/>
                            </a:spcAft>
                          </a:pP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endParaRPr lang="vi-VN"/>
                        </a:p>
                      </a:txBody>
                      <a:tcPr marL="68580" marR="68580" marT="0" marB="0" anchor="ctr">
                        <a:blipFill>
                          <a:blip r:embed="rId6"/>
                          <a:stretch>
                            <a:fillRect l="-100300" t="-24286" r="-600" b="-587143"/>
                          </a:stretch>
                        </a:blipFill>
                      </a:tcPr>
                    </a:tc>
                    <a:extLst>
                      <a:ext uri="{0D108BD9-81ED-4DB2-BD59-A6C34878D82A}">
                        <a16:rowId xmlns:a16="http://schemas.microsoft.com/office/drawing/2014/main" val="4186825083"/>
                      </a:ext>
                    </a:extLst>
                  </a:tr>
                  <a:tr h="464820">
                    <a:tc>
                      <a:txBody>
                        <a:bodyPr/>
                        <a:lstStyle/>
                        <a:p>
                          <a:endParaRPr lang="vi-VN"/>
                        </a:p>
                      </a:txBody>
                      <a:tcPr marL="68580" marR="68580" marT="0" marB="0">
                        <a:blipFill>
                          <a:blip r:embed="rId6"/>
                          <a:stretch>
                            <a:fillRect l="-300" t="-114474" r="-100600" b="-440789"/>
                          </a:stretch>
                        </a:blipFill>
                      </a:tcPr>
                    </a:tc>
                    <a:tc>
                      <a:txBody>
                        <a:bodyPr/>
                        <a:lstStyle/>
                        <a:p>
                          <a:endParaRPr lang="vi-VN"/>
                        </a:p>
                      </a:txBody>
                      <a:tcPr marL="68580" marR="68580" marT="0" marB="0">
                        <a:blipFill>
                          <a:blip r:embed="rId6"/>
                          <a:stretch>
                            <a:fillRect l="-100300" t="-114474" r="-600" b="-440789"/>
                          </a:stretch>
                        </a:blipFill>
                      </a:tcPr>
                    </a:tc>
                    <a:extLst>
                      <a:ext uri="{0D108BD9-81ED-4DB2-BD59-A6C34878D82A}">
                        <a16:rowId xmlns:a16="http://schemas.microsoft.com/office/drawing/2014/main" val="70864279"/>
                      </a:ext>
                    </a:extLst>
                  </a:tr>
                  <a:tr h="464820">
                    <a:tc>
                      <a:txBody>
                        <a:bodyPr/>
                        <a:lstStyle/>
                        <a:p>
                          <a:endParaRPr lang="vi-VN"/>
                        </a:p>
                      </a:txBody>
                      <a:tcPr marL="68580" marR="68580" marT="0" marB="0">
                        <a:blipFill>
                          <a:blip r:embed="rId6"/>
                          <a:stretch>
                            <a:fillRect l="-300" t="-211688" r="-100600" b="-335065"/>
                          </a:stretch>
                        </a:blipFill>
                      </a:tcPr>
                    </a:tc>
                    <a:tc>
                      <a:txBody>
                        <a:bodyPr/>
                        <a:lstStyle/>
                        <a:p>
                          <a:endParaRPr lang="vi-VN"/>
                        </a:p>
                      </a:txBody>
                      <a:tcPr marL="68580" marR="68580" marT="0" marB="0">
                        <a:blipFill>
                          <a:blip r:embed="rId6"/>
                          <a:stretch>
                            <a:fillRect l="-100300" t="-211688" r="-600" b="-335065"/>
                          </a:stretch>
                        </a:blipFill>
                      </a:tcPr>
                    </a:tc>
                    <a:extLst>
                      <a:ext uri="{0D108BD9-81ED-4DB2-BD59-A6C34878D82A}">
                        <a16:rowId xmlns:a16="http://schemas.microsoft.com/office/drawing/2014/main" val="1043221449"/>
                      </a:ext>
                    </a:extLst>
                  </a:tr>
                  <a:tr h="464820">
                    <a:tc>
                      <a:txBody>
                        <a:bodyPr/>
                        <a:lstStyle/>
                        <a:p>
                          <a:endParaRPr lang="vi-VN"/>
                        </a:p>
                      </a:txBody>
                      <a:tcPr marL="68580" marR="68580" marT="0" marB="0">
                        <a:blipFill>
                          <a:blip r:embed="rId6"/>
                          <a:stretch>
                            <a:fillRect l="-300" t="-315789" r="-100600" b="-239474"/>
                          </a:stretch>
                        </a:blipFill>
                      </a:tcPr>
                    </a:tc>
                    <a:tc>
                      <a:txBody>
                        <a:bodyPr/>
                        <a:lstStyle/>
                        <a:p>
                          <a:endParaRPr lang="vi-VN"/>
                        </a:p>
                      </a:txBody>
                      <a:tcPr marL="68580" marR="68580" marT="0" marB="0">
                        <a:blipFill>
                          <a:blip r:embed="rId6"/>
                          <a:stretch>
                            <a:fillRect l="-100300" t="-315789" r="-600" b="-239474"/>
                          </a:stretch>
                        </a:blipFill>
                      </a:tcPr>
                    </a:tc>
                    <a:extLst>
                      <a:ext uri="{0D108BD9-81ED-4DB2-BD59-A6C34878D82A}">
                        <a16:rowId xmlns:a16="http://schemas.microsoft.com/office/drawing/2014/main" val="2276331080"/>
                      </a:ext>
                    </a:extLst>
                  </a:tr>
                  <a:tr h="464820">
                    <a:tc>
                      <a:txBody>
                        <a:bodyPr/>
                        <a:lstStyle/>
                        <a:p>
                          <a:endParaRPr lang="vi-VN"/>
                        </a:p>
                      </a:txBody>
                      <a:tcPr marL="68580" marR="68580" marT="0" marB="0">
                        <a:blipFill>
                          <a:blip r:embed="rId6"/>
                          <a:stretch>
                            <a:fillRect l="-300" t="-410390" r="-100600" b="-136364"/>
                          </a:stretch>
                        </a:blipFill>
                      </a:tcPr>
                    </a:tc>
                    <a:tc>
                      <a:txBody>
                        <a:bodyPr/>
                        <a:lstStyle/>
                        <a:p>
                          <a:endParaRPr lang="vi-VN"/>
                        </a:p>
                      </a:txBody>
                      <a:tcPr marL="68580" marR="68580" marT="0" marB="0">
                        <a:blipFill>
                          <a:blip r:embed="rId6"/>
                          <a:stretch>
                            <a:fillRect l="-100300" t="-410390" r="-600" b="-136364"/>
                          </a:stretch>
                        </a:blipFill>
                      </a:tcPr>
                    </a:tc>
                    <a:extLst>
                      <a:ext uri="{0D108BD9-81ED-4DB2-BD59-A6C34878D82A}">
                        <a16:rowId xmlns:a16="http://schemas.microsoft.com/office/drawing/2014/main" val="615249365"/>
                      </a:ext>
                    </a:extLst>
                  </a:tr>
                  <a:tr h="464820">
                    <a:tc>
                      <a:txBody>
                        <a:bodyPr/>
                        <a:lstStyle/>
                        <a:p>
                          <a:pPr algn="ctr">
                            <a:spcBef>
                              <a:spcPts val="300"/>
                            </a:spcBef>
                            <a:spcAft>
                              <a:spcPts val="300"/>
                            </a:spcAft>
                          </a:pP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Cộng</a:t>
                          </a: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endParaRPr lang="vi-VN"/>
                        </a:p>
                      </a:txBody>
                      <a:tcPr marL="68580" marR="68580" marT="0" marB="0">
                        <a:blipFill>
                          <a:blip r:embed="rId6"/>
                          <a:stretch>
                            <a:fillRect l="-100300" t="-517105" r="-600" b="-38158"/>
                          </a:stretch>
                        </a:blipFill>
                      </a:tcPr>
                    </a:tc>
                    <a:extLst>
                      <a:ext uri="{0D108BD9-81ED-4DB2-BD59-A6C34878D82A}">
                        <a16:rowId xmlns:a16="http://schemas.microsoft.com/office/drawing/2014/main" val="1113718960"/>
                      </a:ext>
                    </a:extLst>
                  </a:tr>
                </a:tbl>
              </a:graphicData>
            </a:graphic>
          </p:graphicFrame>
        </mc:Fallback>
      </mc:AlternateContent>
    </p:spTree>
    <p:extLst>
      <p:ext uri="{BB962C8B-B14F-4D97-AF65-F5344CB8AC3E}">
        <p14:creationId xmlns:p14="http://schemas.microsoft.com/office/powerpoint/2010/main" val="377708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ircle(in)">
                                      <p:cBhvr>
                                        <p:cTn id="26" dur="2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circle(in)">
                                      <p:cBhvr>
                                        <p:cTn id="36" dur="2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circle(in)">
                                      <p:cBhvr>
                                        <p:cTn id="41" dur="20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circle(in)">
                                      <p:cBhvr>
                                        <p:cTn id="4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0"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65" y="304800"/>
            <a:ext cx="11602276" cy="683260"/>
          </a:xfrm>
          <a:prstGeom prst="rect">
            <a:avLst/>
          </a:prstGeom>
        </p:spPr>
        <p:txBody>
          <a:bodyPr wrap="square" lIns="91436" tIns="45718" rIns="91436" bIns="45718">
            <a:spAutoFit/>
          </a:bodyPr>
          <a:lstStyle/>
          <a:p>
            <a:pPr algn="ctr">
              <a:lnSpc>
                <a:spcPct val="120000"/>
              </a:lnSpc>
              <a:spcBef>
                <a:spcPts val="300"/>
              </a:spcBef>
              <a:spcAft>
                <a:spcPts val="300"/>
              </a:spcAft>
            </a:pPr>
            <a:r>
              <a:rPr lang="en-US" sz="3200" b="1" dirty="0">
                <a:solidFill>
                  <a:srgbClr val="FFC000"/>
                </a:solidFill>
                <a:latin typeface="Times New Roman"/>
                <a:ea typeface="Times New Roman"/>
              </a:rPr>
              <a:t>Hướng dẫn tự học ở </a:t>
            </a:r>
            <a:r>
              <a:rPr lang="en-US" sz="3200" b="1" dirty="0" smtClean="0">
                <a:solidFill>
                  <a:srgbClr val="FFC000"/>
                </a:solidFill>
                <a:latin typeface="Times New Roman"/>
                <a:ea typeface="Times New Roman"/>
              </a:rPr>
              <a:t>nhà</a:t>
            </a:r>
            <a:endParaRPr lang="en-US" sz="3200" dirty="0">
              <a:solidFill>
                <a:schemeClr val="bg1"/>
              </a:solidFill>
              <a:latin typeface="Times New Roman"/>
              <a:ea typeface="Times New Roman"/>
            </a:endParaRPr>
          </a:p>
        </p:txBody>
      </p:sp>
      <p:sp>
        <p:nvSpPr>
          <p:cNvPr id="2" name="TextBox 1">
            <a:extLst>
              <a:ext uri="{FF2B5EF4-FFF2-40B4-BE49-F238E27FC236}">
                <a16:creationId xmlns:a16="http://schemas.microsoft.com/office/drawing/2014/main" id="{5DC6B54F-523A-58FA-7DF2-1A69CEED74F7}"/>
              </a:ext>
            </a:extLst>
          </p:cNvPr>
          <p:cNvSpPr txBox="1"/>
          <p:nvPr/>
        </p:nvSpPr>
        <p:spPr>
          <a:xfrm>
            <a:off x="341782" y="1219200"/>
            <a:ext cx="11277600" cy="332398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rPr>
              <a:t>- Học lí thuyết : Khái niệm tần số ghép nhóm, tần số tương đối ghép nhóm, các bước lập bảng tần số ghép nhóm, tần số tương đối ghép nhóm; các bước vẽ biểu đồ cột, biểu đồ đoạn thẳng tần số ghép nhóm, tần số tương đối ghép nhóm.</a:t>
            </a:r>
          </a:p>
          <a:p>
            <a:pPr marR="0" lvl="0" algn="just" defTabSz="914400" rtl="0" eaLnBrk="1" fontAlgn="auto" latinLnBrk="0" hangingPunct="1">
              <a:lnSpc>
                <a:spcPct val="150000"/>
              </a:lnSpc>
              <a:spcBef>
                <a:spcPts val="0"/>
              </a:spcBef>
              <a:spcAft>
                <a:spcPts val="0"/>
              </a:spcAft>
              <a:buClrTx/>
              <a:buSzTx/>
              <a:tabLst/>
              <a:defRPr/>
            </a:pPr>
            <a:r>
              <a:rPr kumimoji="0" lang="vi-VN" sz="2800" b="0"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Hoàn</a:t>
            </a:r>
            <a:r>
              <a:rPr kumimoji="0" lang="vi-VN" sz="2800" b="0"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 thành các bài tập 2, 3, 4 trang 34 ra giấy để nộp vào tiết học sau</a:t>
            </a:r>
            <a:endParaRPr kumimoji="0" lang="vi-VN" sz="2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759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Ã¬nh áº£nh cÃ³ liÃªn quan"/>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626"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94624" y="1880981"/>
            <a:ext cx="7117689"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just"/>
            <a:r>
              <a:rPr lang="en-US" sz="4000" dirty="0">
                <a:solidFill>
                  <a:srgbClr val="8E0000"/>
                </a:solidFill>
                <a:latin typeface="+mj-lt"/>
              </a:rPr>
              <a:t>2. </a:t>
            </a:r>
            <a:r>
              <a:rPr lang="vi-VN" sz="4000" dirty="0">
                <a:solidFill>
                  <a:srgbClr val="8E0000"/>
                </a:solidFill>
                <a:latin typeface="+mj-lt"/>
              </a:rPr>
              <a:t>Số các giá trị khác nhau trong mẫu dữ liệu thống kê là tần số tương đối của các giá trị đó.</a:t>
            </a:r>
            <a:endParaRPr kumimoji="0" lang="en-US" sz="4000" b="0" i="0" u="none" strike="noStrike" kern="1200" cap="none" spc="0" normalizeH="0" baseline="0" noProof="0" dirty="0">
              <a:ln>
                <a:noFill/>
              </a:ln>
              <a:solidFill>
                <a:srgbClr val="8E0000"/>
              </a:solidFill>
              <a:effectLst/>
              <a:uLnTx/>
              <a:uFillTx/>
              <a:latin typeface="+mj-lt"/>
            </a:endParaRPr>
          </a:p>
        </p:txBody>
      </p:sp>
      <p:sp>
        <p:nvSpPr>
          <p:cNvPr id="10" name="Oval 2"/>
          <p:cNvSpPr>
            <a:spLocks noChangeArrowheads="1"/>
          </p:cNvSpPr>
          <p:nvPr/>
        </p:nvSpPr>
        <p:spPr bwMode="auto">
          <a:xfrm rot="20666588">
            <a:off x="9659938" y="4267200"/>
            <a:ext cx="431800" cy="352425"/>
          </a:xfrm>
          <a:prstGeom prst="ellipse">
            <a:avLst/>
          </a:prstGeom>
          <a:gradFill rotWithShape="1">
            <a:gsLst>
              <a:gs pos="0">
                <a:srgbClr val="009900">
                  <a:gamma/>
                  <a:shade val="76078"/>
                  <a:invGamma/>
                </a:srgbClr>
              </a:gs>
              <a:gs pos="50000">
                <a:srgbClr val="009900"/>
              </a:gs>
              <a:gs pos="100000">
                <a:srgbClr val="009900">
                  <a:gamma/>
                  <a:shade val="76078"/>
                  <a:invGamma/>
                </a:srgbClr>
              </a:gs>
            </a:gsLst>
            <a:lin ang="0" scaled="1"/>
          </a:gra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 name="Oval 3"/>
          <p:cNvSpPr>
            <a:spLocks noChangeArrowheads="1"/>
          </p:cNvSpPr>
          <p:nvPr/>
        </p:nvSpPr>
        <p:spPr bwMode="auto">
          <a:xfrm>
            <a:off x="9612313" y="6376988"/>
            <a:ext cx="1676400" cy="176212"/>
          </a:xfrm>
          <a:prstGeom prst="ellipse">
            <a:avLst/>
          </a:prstGeom>
          <a:gradFill rotWithShape="1">
            <a:gsLst>
              <a:gs pos="0">
                <a:srgbClr val="008000"/>
              </a:gs>
              <a:gs pos="50000">
                <a:srgbClr val="008000">
                  <a:gamma/>
                  <a:shade val="0"/>
                  <a:invGamma/>
                </a:srgbClr>
              </a:gs>
              <a:gs pos="100000">
                <a:srgbClr val="008000"/>
              </a:gs>
            </a:gsLst>
            <a:lin ang="5400000" scaled="1"/>
          </a:gra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2" name="Oval 4"/>
          <p:cNvSpPr>
            <a:spLocks noChangeArrowheads="1"/>
          </p:cNvSpPr>
          <p:nvPr/>
        </p:nvSpPr>
        <p:spPr bwMode="auto">
          <a:xfrm rot="546664">
            <a:off x="10761663" y="4267200"/>
            <a:ext cx="431800" cy="352425"/>
          </a:xfrm>
          <a:prstGeom prst="ellipse">
            <a:avLst/>
          </a:prstGeom>
          <a:gradFill rotWithShape="1">
            <a:gsLst>
              <a:gs pos="0">
                <a:srgbClr val="009900">
                  <a:gamma/>
                  <a:shade val="76078"/>
                  <a:invGamma/>
                </a:srgbClr>
              </a:gs>
              <a:gs pos="50000">
                <a:srgbClr val="009900"/>
              </a:gs>
              <a:gs pos="100000">
                <a:srgbClr val="009900">
                  <a:gamma/>
                  <a:shade val="76078"/>
                  <a:invGamma/>
                </a:srgbClr>
              </a:gs>
            </a:gsLst>
            <a:lin ang="0" scaled="1"/>
          </a:gra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9" name="Oval 11"/>
          <p:cNvSpPr>
            <a:spLocks noChangeArrowheads="1"/>
          </p:cNvSpPr>
          <p:nvPr/>
        </p:nvSpPr>
        <p:spPr bwMode="gray">
          <a:xfrm>
            <a:off x="9659938" y="4648200"/>
            <a:ext cx="1576387" cy="1546225"/>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1" name="Oval 13"/>
          <p:cNvSpPr>
            <a:spLocks noChangeArrowheads="1"/>
          </p:cNvSpPr>
          <p:nvPr/>
        </p:nvSpPr>
        <p:spPr bwMode="gray">
          <a:xfrm>
            <a:off x="9763125" y="4705350"/>
            <a:ext cx="1335088" cy="1173163"/>
          </a:xfrm>
          <a:prstGeom prst="ellipse">
            <a:avLst/>
          </a:prstGeom>
          <a:gradFill rotWithShape="1">
            <a:gsLst>
              <a:gs pos="0">
                <a:srgbClr val="C0C0C0">
                  <a:gamma/>
                  <a:tint val="0"/>
                  <a:invGamma/>
                </a:srgbClr>
              </a:gs>
              <a:gs pos="100000">
                <a:srgbClr val="C0C0C0">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3" name="TextBox 32">
            <a:extLst>
              <a:ext uri="{FF2B5EF4-FFF2-40B4-BE49-F238E27FC236}">
                <a16:creationId xmlns:a16="http://schemas.microsoft.com/office/drawing/2014/main" id="{C495F822-F8AC-D7A2-58CB-CA3153C1A846}"/>
              </a:ext>
            </a:extLst>
          </p:cNvPr>
          <p:cNvSpPr txBox="1"/>
          <p:nvPr/>
        </p:nvSpPr>
        <p:spPr>
          <a:xfrm>
            <a:off x="5359274" y="3799900"/>
            <a:ext cx="209865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Câu</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trả</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lời</a:t>
            </a:r>
            <a:endPar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34" name="Rectangle 33">
            <a:extLst>
              <a:ext uri="{FF2B5EF4-FFF2-40B4-BE49-F238E27FC236}">
                <a16:creationId xmlns:a16="http://schemas.microsoft.com/office/drawing/2014/main" id="{14BA051D-94ED-649A-54CC-2B7E13599155}"/>
              </a:ext>
            </a:extLst>
          </p:cNvPr>
          <p:cNvSpPr/>
          <p:nvPr/>
        </p:nvSpPr>
        <p:spPr>
          <a:xfrm>
            <a:off x="5654804" y="4540051"/>
            <a:ext cx="1338829" cy="923330"/>
          </a:xfrm>
          <a:prstGeom prst="rect">
            <a:avLst/>
          </a:prstGeom>
          <a:noFill/>
        </p:spPr>
        <p:txBody>
          <a:bodyPr wrap="none" lIns="91440" tIns="45720" rIns="91440" bIns="45720">
            <a:spAutoFit/>
          </a:bodyPr>
          <a:lstStyle/>
          <a:p>
            <a:pPr algn="ctr"/>
            <a:r>
              <a:rPr lang="en-US" sz="5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SAI</a:t>
            </a:r>
            <a:endParaRPr lang="en-US" sz="5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AC64419-6229-8053-3A03-4236ECD07AD5}"/>
              </a:ext>
            </a:extLst>
          </p:cNvPr>
          <p:cNvSpPr txBox="1"/>
          <p:nvPr/>
        </p:nvSpPr>
        <p:spPr>
          <a:xfrm>
            <a:off x="2494624" y="304800"/>
            <a:ext cx="7438477"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vi-VN" sz="36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 định tính đúng (Đ), sai (S) của khẳng định sau đây?</a:t>
            </a:r>
            <a:endParaRPr kumimoji="0" lang="en-US" sz="36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30037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Ã¬nh áº£nh cÃ³ liÃªn quan"/>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90800" y="1630230"/>
            <a:ext cx="7097713"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just"/>
            <a:r>
              <a:rPr lang="en-US" sz="4000" dirty="0">
                <a:solidFill>
                  <a:srgbClr val="8E0000"/>
                </a:solidFill>
                <a:latin typeface="Times New Roman" panose="02020603050405020304" pitchFamily="18" charset="0"/>
                <a:cs typeface="Times New Roman" panose="02020603050405020304" pitchFamily="18" charset="0"/>
              </a:rPr>
              <a:t>3</a:t>
            </a:r>
            <a:r>
              <a:rPr lang="en-US" sz="4000" dirty="0" smtClean="0">
                <a:solidFill>
                  <a:srgbClr val="8E0000"/>
                </a:solidFill>
                <a:latin typeface="Times New Roman" panose="02020603050405020304" pitchFamily="18" charset="0"/>
                <a:cs typeface="Times New Roman" panose="02020603050405020304" pitchFamily="18" charset="0"/>
              </a:rPr>
              <a:t>. </a:t>
            </a:r>
            <a:r>
              <a:rPr lang="en-US" sz="4000" dirty="0" err="1">
                <a:solidFill>
                  <a:srgbClr val="8E0000"/>
                </a:solidFill>
                <a:latin typeface="Times New Roman" panose="02020603050405020304" pitchFamily="18" charset="0"/>
                <a:cs typeface="Times New Roman" panose="02020603050405020304" pitchFamily="18" charset="0"/>
              </a:rPr>
              <a:t>Tần</a:t>
            </a:r>
            <a:r>
              <a:rPr lang="en-US" sz="4000" dirty="0">
                <a:solidFill>
                  <a:srgbClr val="8E0000"/>
                </a:solidFill>
                <a:latin typeface="Times New Roman" panose="02020603050405020304" pitchFamily="18" charset="0"/>
                <a:cs typeface="Times New Roman" panose="02020603050405020304" pitchFamily="18" charset="0"/>
              </a:rPr>
              <a:t> </a:t>
            </a:r>
            <a:r>
              <a:rPr lang="en-US" sz="4000" dirty="0" err="1">
                <a:solidFill>
                  <a:srgbClr val="8E0000"/>
                </a:solidFill>
                <a:latin typeface="Times New Roman" panose="02020603050405020304" pitchFamily="18" charset="0"/>
                <a:cs typeface="Times New Roman" panose="02020603050405020304" pitchFamily="18" charset="0"/>
              </a:rPr>
              <a:t>số</a:t>
            </a:r>
            <a:r>
              <a:rPr lang="en-US" sz="4000" dirty="0">
                <a:solidFill>
                  <a:srgbClr val="8E0000"/>
                </a:solidFill>
                <a:latin typeface="Times New Roman" panose="02020603050405020304" pitchFamily="18" charset="0"/>
                <a:cs typeface="Times New Roman" panose="02020603050405020304" pitchFamily="18" charset="0"/>
              </a:rPr>
              <a:t> </a:t>
            </a:r>
            <a:r>
              <a:rPr lang="en-US" sz="4000" dirty="0" err="1">
                <a:solidFill>
                  <a:srgbClr val="8E0000"/>
                </a:solidFill>
                <a:latin typeface="Times New Roman" panose="02020603050405020304" pitchFamily="18" charset="0"/>
                <a:cs typeface="Times New Roman" panose="02020603050405020304" pitchFamily="18" charset="0"/>
              </a:rPr>
              <a:t>của</a:t>
            </a:r>
            <a:r>
              <a:rPr lang="en-US" sz="4000" dirty="0">
                <a:solidFill>
                  <a:srgbClr val="8E0000"/>
                </a:solidFill>
                <a:latin typeface="Times New Roman" panose="02020603050405020304" pitchFamily="18" charset="0"/>
                <a:cs typeface="Times New Roman" panose="02020603050405020304" pitchFamily="18" charset="0"/>
              </a:rPr>
              <a:t> </a:t>
            </a:r>
            <a:r>
              <a:rPr lang="en-US" sz="4000" dirty="0" err="1">
                <a:solidFill>
                  <a:srgbClr val="8E0000"/>
                </a:solidFill>
                <a:latin typeface="Times New Roman" panose="02020603050405020304" pitchFamily="18" charset="0"/>
                <a:cs typeface="Times New Roman" panose="02020603050405020304" pitchFamily="18" charset="0"/>
              </a:rPr>
              <a:t>một</a:t>
            </a:r>
            <a:r>
              <a:rPr lang="en-US" sz="4000" dirty="0">
                <a:solidFill>
                  <a:srgbClr val="8E0000"/>
                </a:solidFill>
                <a:latin typeface="Times New Roman" panose="02020603050405020304" pitchFamily="18" charset="0"/>
                <a:cs typeface="Times New Roman" panose="02020603050405020304" pitchFamily="18" charset="0"/>
              </a:rPr>
              <a:t> </a:t>
            </a:r>
            <a:r>
              <a:rPr lang="en-US" sz="4000" dirty="0" err="1">
                <a:solidFill>
                  <a:srgbClr val="8E0000"/>
                </a:solidFill>
                <a:latin typeface="Times New Roman" panose="02020603050405020304" pitchFamily="18" charset="0"/>
                <a:cs typeface="Times New Roman" panose="02020603050405020304" pitchFamily="18" charset="0"/>
              </a:rPr>
              <a:t>giá</a:t>
            </a:r>
            <a:r>
              <a:rPr lang="en-US" sz="4000" dirty="0">
                <a:solidFill>
                  <a:srgbClr val="8E0000"/>
                </a:solidFill>
                <a:latin typeface="Times New Roman" panose="02020603050405020304" pitchFamily="18" charset="0"/>
                <a:cs typeface="Times New Roman" panose="02020603050405020304" pitchFamily="18" charset="0"/>
              </a:rPr>
              <a:t> </a:t>
            </a:r>
            <a:r>
              <a:rPr lang="en-US" sz="4000" dirty="0" err="1">
                <a:solidFill>
                  <a:srgbClr val="8E0000"/>
                </a:solidFill>
                <a:latin typeface="Times New Roman" panose="02020603050405020304" pitchFamily="18" charset="0"/>
                <a:cs typeface="Times New Roman" panose="02020603050405020304" pitchFamily="18" charset="0"/>
              </a:rPr>
              <a:t>trị</a:t>
            </a:r>
            <a:r>
              <a:rPr lang="en-US" sz="4000" dirty="0">
                <a:solidFill>
                  <a:srgbClr val="8E0000"/>
                </a:solidFill>
                <a:latin typeface="Times New Roman" panose="02020603050405020304" pitchFamily="18" charset="0"/>
                <a:cs typeface="Times New Roman" panose="02020603050405020304" pitchFamily="18" charset="0"/>
              </a:rPr>
              <a:t> </a:t>
            </a:r>
            <a:r>
              <a:rPr lang="en-US" sz="4000" dirty="0" err="1">
                <a:solidFill>
                  <a:srgbClr val="8E0000"/>
                </a:solidFill>
                <a:latin typeface="Times New Roman" panose="02020603050405020304" pitchFamily="18" charset="0"/>
                <a:cs typeface="Times New Roman" panose="02020603050405020304" pitchFamily="18" charset="0"/>
              </a:rPr>
              <a:t>trong</a:t>
            </a:r>
            <a:r>
              <a:rPr lang="en-US" sz="4000" dirty="0">
                <a:solidFill>
                  <a:srgbClr val="8E0000"/>
                </a:solidFill>
                <a:latin typeface="Times New Roman" panose="02020603050405020304" pitchFamily="18" charset="0"/>
                <a:cs typeface="Times New Roman" panose="02020603050405020304" pitchFamily="18" charset="0"/>
              </a:rPr>
              <a:t> </a:t>
            </a:r>
            <a:r>
              <a:rPr lang="en-US" sz="4000" dirty="0" err="1">
                <a:solidFill>
                  <a:srgbClr val="8E0000"/>
                </a:solidFill>
                <a:latin typeface="Times New Roman" panose="02020603050405020304" pitchFamily="18" charset="0"/>
                <a:cs typeface="Times New Roman" panose="02020603050405020304" pitchFamily="18" charset="0"/>
              </a:rPr>
              <a:t>mẫu</a:t>
            </a:r>
            <a:r>
              <a:rPr lang="en-US" sz="4000" dirty="0">
                <a:solidFill>
                  <a:srgbClr val="8E0000"/>
                </a:solidFill>
                <a:latin typeface="Times New Roman" panose="02020603050405020304" pitchFamily="18" charset="0"/>
                <a:cs typeface="Times New Roman" panose="02020603050405020304" pitchFamily="18" charset="0"/>
              </a:rPr>
              <a:t> </a:t>
            </a:r>
            <a:r>
              <a:rPr lang="en-US" sz="4000" dirty="0" err="1">
                <a:solidFill>
                  <a:srgbClr val="8E0000"/>
                </a:solidFill>
                <a:latin typeface="Times New Roman" panose="02020603050405020304" pitchFamily="18" charset="0"/>
                <a:cs typeface="Times New Roman" panose="02020603050405020304" pitchFamily="18" charset="0"/>
              </a:rPr>
              <a:t>dữ</a:t>
            </a:r>
            <a:r>
              <a:rPr lang="en-US" sz="4000" dirty="0">
                <a:solidFill>
                  <a:srgbClr val="8E0000"/>
                </a:solidFill>
                <a:latin typeface="Times New Roman" panose="02020603050405020304" pitchFamily="18" charset="0"/>
                <a:cs typeface="Times New Roman" panose="02020603050405020304" pitchFamily="18" charset="0"/>
              </a:rPr>
              <a:t> </a:t>
            </a:r>
            <a:r>
              <a:rPr lang="en-US" sz="4000" dirty="0" err="1">
                <a:solidFill>
                  <a:srgbClr val="8E0000"/>
                </a:solidFill>
                <a:latin typeface="Times New Roman" panose="02020603050405020304" pitchFamily="18" charset="0"/>
                <a:cs typeface="Times New Roman" panose="02020603050405020304" pitchFamily="18" charset="0"/>
              </a:rPr>
              <a:t>liệu</a:t>
            </a:r>
            <a:r>
              <a:rPr lang="en-US" sz="4000" dirty="0">
                <a:solidFill>
                  <a:srgbClr val="8E0000"/>
                </a:solidFill>
                <a:latin typeface="Times New Roman" panose="02020603050405020304" pitchFamily="18" charset="0"/>
                <a:cs typeface="Times New Roman" panose="02020603050405020304" pitchFamily="18" charset="0"/>
              </a:rPr>
              <a:t> </a:t>
            </a:r>
            <a:r>
              <a:rPr lang="en-US" sz="4000" dirty="0" err="1">
                <a:solidFill>
                  <a:srgbClr val="8E0000"/>
                </a:solidFill>
                <a:latin typeface="Times New Roman" panose="02020603050405020304" pitchFamily="18" charset="0"/>
                <a:cs typeface="Times New Roman" panose="02020603050405020304" pitchFamily="18" charset="0"/>
              </a:rPr>
              <a:t>thống</a:t>
            </a:r>
            <a:r>
              <a:rPr lang="en-US" sz="4000" dirty="0">
                <a:solidFill>
                  <a:srgbClr val="8E0000"/>
                </a:solidFill>
                <a:latin typeface="Times New Roman" panose="02020603050405020304" pitchFamily="18" charset="0"/>
                <a:cs typeface="Times New Roman" panose="02020603050405020304" pitchFamily="18" charset="0"/>
              </a:rPr>
              <a:t> </a:t>
            </a:r>
            <a:r>
              <a:rPr lang="en-US" sz="4000" dirty="0" err="1">
                <a:solidFill>
                  <a:srgbClr val="8E0000"/>
                </a:solidFill>
                <a:latin typeface="Times New Roman" panose="02020603050405020304" pitchFamily="18" charset="0"/>
                <a:cs typeface="Times New Roman" panose="02020603050405020304" pitchFamily="18" charset="0"/>
              </a:rPr>
              <a:t>kê</a:t>
            </a:r>
            <a:r>
              <a:rPr lang="en-US" sz="4000" dirty="0">
                <a:solidFill>
                  <a:srgbClr val="8E0000"/>
                </a:solidFill>
                <a:latin typeface="Times New Roman" panose="02020603050405020304" pitchFamily="18" charset="0"/>
                <a:cs typeface="Times New Roman" panose="02020603050405020304" pitchFamily="18" charset="0"/>
              </a:rPr>
              <a:t> </a:t>
            </a:r>
            <a:r>
              <a:rPr lang="en-US" sz="4000" dirty="0" err="1">
                <a:solidFill>
                  <a:srgbClr val="8E0000"/>
                </a:solidFill>
                <a:latin typeface="Times New Roman" panose="02020603050405020304" pitchFamily="18" charset="0"/>
                <a:cs typeface="Times New Roman" panose="02020603050405020304" pitchFamily="18" charset="0"/>
              </a:rPr>
              <a:t>phản</a:t>
            </a:r>
            <a:r>
              <a:rPr lang="en-US" sz="4000" dirty="0">
                <a:solidFill>
                  <a:srgbClr val="8E0000"/>
                </a:solidFill>
                <a:latin typeface="Times New Roman" panose="02020603050405020304" pitchFamily="18" charset="0"/>
                <a:cs typeface="Times New Roman" panose="02020603050405020304" pitchFamily="18" charset="0"/>
              </a:rPr>
              <a:t> </a:t>
            </a:r>
            <a:r>
              <a:rPr lang="en-US" sz="4000" dirty="0" err="1">
                <a:solidFill>
                  <a:srgbClr val="8E0000"/>
                </a:solidFill>
                <a:latin typeface="Times New Roman" panose="02020603050405020304" pitchFamily="18" charset="0"/>
                <a:cs typeface="Times New Roman" panose="02020603050405020304" pitchFamily="18" charset="0"/>
              </a:rPr>
              <a:t>ánh</a:t>
            </a:r>
            <a:r>
              <a:rPr lang="en-US" sz="4000" dirty="0">
                <a:solidFill>
                  <a:srgbClr val="8E0000"/>
                </a:solidFill>
                <a:latin typeface="Times New Roman" panose="02020603050405020304" pitchFamily="18" charset="0"/>
                <a:cs typeface="Times New Roman" panose="02020603050405020304" pitchFamily="18" charset="0"/>
              </a:rPr>
              <a:t> </a:t>
            </a:r>
            <a:r>
              <a:rPr lang="en-US" sz="4000" dirty="0" err="1">
                <a:solidFill>
                  <a:srgbClr val="8E0000"/>
                </a:solidFill>
                <a:latin typeface="Times New Roman" panose="02020603050405020304" pitchFamily="18" charset="0"/>
                <a:cs typeface="Times New Roman" panose="02020603050405020304" pitchFamily="18" charset="0"/>
              </a:rPr>
              <a:t>số</a:t>
            </a:r>
            <a:r>
              <a:rPr lang="en-US" sz="4000" dirty="0">
                <a:solidFill>
                  <a:srgbClr val="8E0000"/>
                </a:solidFill>
                <a:latin typeface="Times New Roman" panose="02020603050405020304" pitchFamily="18" charset="0"/>
                <a:cs typeface="Times New Roman" panose="02020603050405020304" pitchFamily="18" charset="0"/>
              </a:rPr>
              <a:t> </a:t>
            </a:r>
            <a:r>
              <a:rPr lang="en-US" sz="4000" dirty="0" err="1">
                <a:solidFill>
                  <a:srgbClr val="8E0000"/>
                </a:solidFill>
                <a:latin typeface="Times New Roman" panose="02020603050405020304" pitchFamily="18" charset="0"/>
                <a:cs typeface="Times New Roman" panose="02020603050405020304" pitchFamily="18" charset="0"/>
              </a:rPr>
              <a:t>lần</a:t>
            </a:r>
            <a:r>
              <a:rPr lang="en-US" sz="4000" dirty="0">
                <a:solidFill>
                  <a:srgbClr val="8E0000"/>
                </a:solidFill>
                <a:latin typeface="Times New Roman" panose="02020603050405020304" pitchFamily="18" charset="0"/>
                <a:cs typeface="Times New Roman" panose="02020603050405020304" pitchFamily="18" charset="0"/>
              </a:rPr>
              <a:t> </a:t>
            </a:r>
            <a:r>
              <a:rPr lang="en-US" sz="4000" dirty="0" err="1">
                <a:solidFill>
                  <a:srgbClr val="8E0000"/>
                </a:solidFill>
                <a:latin typeface="Times New Roman" panose="02020603050405020304" pitchFamily="18" charset="0"/>
                <a:cs typeface="Times New Roman" panose="02020603050405020304" pitchFamily="18" charset="0"/>
              </a:rPr>
              <a:t>lặp</a:t>
            </a:r>
            <a:r>
              <a:rPr lang="en-US" sz="4000" dirty="0">
                <a:solidFill>
                  <a:srgbClr val="8E0000"/>
                </a:solidFill>
                <a:latin typeface="Times New Roman" panose="02020603050405020304" pitchFamily="18" charset="0"/>
                <a:cs typeface="Times New Roman" panose="02020603050405020304" pitchFamily="18" charset="0"/>
              </a:rPr>
              <a:t> </a:t>
            </a:r>
            <a:r>
              <a:rPr lang="en-US" sz="4000" dirty="0" err="1">
                <a:solidFill>
                  <a:srgbClr val="8E0000"/>
                </a:solidFill>
                <a:latin typeface="Times New Roman" panose="02020603050405020304" pitchFamily="18" charset="0"/>
                <a:cs typeface="Times New Roman" panose="02020603050405020304" pitchFamily="18" charset="0"/>
              </a:rPr>
              <a:t>lại</a:t>
            </a:r>
            <a:r>
              <a:rPr lang="en-US" sz="4000" dirty="0">
                <a:solidFill>
                  <a:srgbClr val="8E0000"/>
                </a:solidFill>
                <a:latin typeface="Times New Roman" panose="02020603050405020304" pitchFamily="18" charset="0"/>
                <a:cs typeface="Times New Roman" panose="02020603050405020304" pitchFamily="18" charset="0"/>
              </a:rPr>
              <a:t> </a:t>
            </a:r>
            <a:r>
              <a:rPr lang="en-US" sz="4000" dirty="0" err="1">
                <a:solidFill>
                  <a:srgbClr val="8E0000"/>
                </a:solidFill>
                <a:latin typeface="Times New Roman" panose="02020603050405020304" pitchFamily="18" charset="0"/>
                <a:cs typeface="Times New Roman" panose="02020603050405020304" pitchFamily="18" charset="0"/>
              </a:rPr>
              <a:t>của</a:t>
            </a:r>
            <a:r>
              <a:rPr lang="en-US" sz="4000" dirty="0">
                <a:solidFill>
                  <a:srgbClr val="8E0000"/>
                </a:solidFill>
                <a:latin typeface="Times New Roman" panose="02020603050405020304" pitchFamily="18" charset="0"/>
                <a:cs typeface="Times New Roman" panose="02020603050405020304" pitchFamily="18" charset="0"/>
              </a:rPr>
              <a:t> </a:t>
            </a:r>
            <a:r>
              <a:rPr lang="en-US" sz="4000" dirty="0" err="1">
                <a:solidFill>
                  <a:srgbClr val="8E0000"/>
                </a:solidFill>
                <a:latin typeface="Times New Roman" panose="02020603050405020304" pitchFamily="18" charset="0"/>
                <a:cs typeface="Times New Roman" panose="02020603050405020304" pitchFamily="18" charset="0"/>
              </a:rPr>
              <a:t>giá</a:t>
            </a:r>
            <a:r>
              <a:rPr lang="en-US" sz="4000" dirty="0">
                <a:solidFill>
                  <a:srgbClr val="8E0000"/>
                </a:solidFill>
                <a:latin typeface="Times New Roman" panose="02020603050405020304" pitchFamily="18" charset="0"/>
                <a:cs typeface="Times New Roman" panose="02020603050405020304" pitchFamily="18" charset="0"/>
              </a:rPr>
              <a:t> </a:t>
            </a:r>
            <a:r>
              <a:rPr lang="en-US" sz="4000" dirty="0" err="1">
                <a:solidFill>
                  <a:srgbClr val="8E0000"/>
                </a:solidFill>
                <a:latin typeface="Times New Roman" panose="02020603050405020304" pitchFamily="18" charset="0"/>
                <a:cs typeface="Times New Roman" panose="02020603050405020304" pitchFamily="18" charset="0"/>
              </a:rPr>
              <a:t>trị</a:t>
            </a:r>
            <a:r>
              <a:rPr lang="en-US" sz="4000" dirty="0">
                <a:solidFill>
                  <a:srgbClr val="8E0000"/>
                </a:solidFill>
                <a:latin typeface="Times New Roman" panose="02020603050405020304" pitchFamily="18" charset="0"/>
                <a:cs typeface="Times New Roman" panose="02020603050405020304" pitchFamily="18" charset="0"/>
              </a:rPr>
              <a:t> </a:t>
            </a:r>
            <a:r>
              <a:rPr lang="en-US" sz="4000" dirty="0" err="1">
                <a:solidFill>
                  <a:srgbClr val="8E0000"/>
                </a:solidFill>
                <a:latin typeface="Times New Roman" panose="02020603050405020304" pitchFamily="18" charset="0"/>
                <a:cs typeface="Times New Roman" panose="02020603050405020304" pitchFamily="18" charset="0"/>
              </a:rPr>
              <a:t>đó</a:t>
            </a:r>
            <a:r>
              <a:rPr lang="en-US" sz="4000" dirty="0">
                <a:solidFill>
                  <a:srgbClr val="8E0000"/>
                </a:solidFill>
                <a:latin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srgbClr val="8E0000"/>
              </a:solidFill>
              <a:effectLst/>
              <a:uLnTx/>
              <a:uFillTx/>
              <a:latin typeface="Times New Roman" panose="02020603050405020304" pitchFamily="18" charset="0"/>
              <a:cs typeface="Times New Roman" panose="02020603050405020304" pitchFamily="18" charset="0"/>
            </a:endParaRPr>
          </a:p>
        </p:txBody>
      </p:sp>
      <p:sp>
        <p:nvSpPr>
          <p:cNvPr id="6" name="TextBox 5"/>
          <p:cNvSpPr txBox="1"/>
          <p:nvPr/>
        </p:nvSpPr>
        <p:spPr>
          <a:xfrm>
            <a:off x="4953000" y="3758625"/>
            <a:ext cx="209865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Câu</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trả</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lời</a:t>
            </a:r>
            <a:endPar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9" name="Oval 2"/>
          <p:cNvSpPr>
            <a:spLocks noChangeArrowheads="1"/>
          </p:cNvSpPr>
          <p:nvPr/>
        </p:nvSpPr>
        <p:spPr bwMode="auto">
          <a:xfrm rot="20666588">
            <a:off x="9736138" y="4267200"/>
            <a:ext cx="431800" cy="352425"/>
          </a:xfrm>
          <a:prstGeom prst="ellipse">
            <a:avLst/>
          </a:prstGeom>
          <a:gradFill rotWithShape="1">
            <a:gsLst>
              <a:gs pos="0">
                <a:srgbClr val="009900">
                  <a:gamma/>
                  <a:shade val="76078"/>
                  <a:invGamma/>
                </a:srgbClr>
              </a:gs>
              <a:gs pos="50000">
                <a:srgbClr val="009900"/>
              </a:gs>
              <a:gs pos="100000">
                <a:srgbClr val="009900">
                  <a:gamma/>
                  <a:shade val="76078"/>
                  <a:invGamma/>
                </a:srgbClr>
              </a:gs>
            </a:gsLst>
            <a:lin ang="0" scaled="1"/>
          </a:gra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val 3"/>
          <p:cNvSpPr>
            <a:spLocks noChangeArrowheads="1"/>
          </p:cNvSpPr>
          <p:nvPr/>
        </p:nvSpPr>
        <p:spPr bwMode="auto">
          <a:xfrm>
            <a:off x="9688513" y="6376988"/>
            <a:ext cx="1676400" cy="176212"/>
          </a:xfrm>
          <a:prstGeom prst="ellipse">
            <a:avLst/>
          </a:prstGeom>
          <a:gradFill rotWithShape="1">
            <a:gsLst>
              <a:gs pos="0">
                <a:srgbClr val="008000"/>
              </a:gs>
              <a:gs pos="50000">
                <a:srgbClr val="008000">
                  <a:gamma/>
                  <a:shade val="0"/>
                  <a:invGamma/>
                </a:srgbClr>
              </a:gs>
              <a:gs pos="100000">
                <a:srgbClr val="008000"/>
              </a:gs>
            </a:gsLst>
            <a:lin ang="5400000" scaled="1"/>
          </a:gra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val 4"/>
          <p:cNvSpPr>
            <a:spLocks noChangeArrowheads="1"/>
          </p:cNvSpPr>
          <p:nvPr/>
        </p:nvSpPr>
        <p:spPr bwMode="auto">
          <a:xfrm rot="546664">
            <a:off x="10837863" y="4267200"/>
            <a:ext cx="431800" cy="352425"/>
          </a:xfrm>
          <a:prstGeom prst="ellipse">
            <a:avLst/>
          </a:prstGeom>
          <a:gradFill rotWithShape="1">
            <a:gsLst>
              <a:gs pos="0">
                <a:srgbClr val="009900">
                  <a:gamma/>
                  <a:shade val="76078"/>
                  <a:invGamma/>
                </a:srgbClr>
              </a:gs>
              <a:gs pos="50000">
                <a:srgbClr val="009900"/>
              </a:gs>
              <a:gs pos="100000">
                <a:srgbClr val="009900">
                  <a:gamma/>
                  <a:shade val="76078"/>
                  <a:invGamma/>
                </a:srgbClr>
              </a:gs>
            </a:gsLst>
            <a:lin ang="0" scaled="1"/>
          </a:gra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val 13"/>
          <p:cNvSpPr>
            <a:spLocks noChangeArrowheads="1"/>
          </p:cNvSpPr>
          <p:nvPr/>
        </p:nvSpPr>
        <p:spPr bwMode="gray">
          <a:xfrm>
            <a:off x="9839325" y="4705350"/>
            <a:ext cx="1335088" cy="1173163"/>
          </a:xfrm>
          <a:prstGeom prst="ellipse">
            <a:avLst/>
          </a:prstGeom>
          <a:gradFill rotWithShape="1">
            <a:gsLst>
              <a:gs pos="0">
                <a:srgbClr val="C0C0C0">
                  <a:gamma/>
                  <a:tint val="0"/>
                  <a:invGamma/>
                </a:srgbClr>
              </a:gs>
              <a:gs pos="100000">
                <a:srgbClr val="C0C0C0">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CABB8935-0A42-875B-2C6A-F0C976BB4141}"/>
              </a:ext>
            </a:extLst>
          </p:cNvPr>
          <p:cNvSpPr/>
          <p:nvPr/>
        </p:nvSpPr>
        <p:spPr>
          <a:xfrm>
            <a:off x="4941265" y="4533701"/>
            <a:ext cx="1976823" cy="923330"/>
          </a:xfrm>
          <a:prstGeom prst="rect">
            <a:avLst/>
          </a:prstGeom>
          <a:noFill/>
        </p:spPr>
        <p:txBody>
          <a:bodyPr wrap="none" lIns="91440" tIns="45720" rIns="91440" bIns="45720">
            <a:spAutoFit/>
          </a:bodyPr>
          <a:lstStyle/>
          <a:p>
            <a:pPr algn="ctr"/>
            <a:r>
              <a:rPr lang="en-US" sz="54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ĐÚNG</a:t>
            </a:r>
            <a:endParaRPr lang="en-US" sz="5400" b="1"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2" name="TextBox 1">
            <a:extLst>
              <a:ext uri="{FF2B5EF4-FFF2-40B4-BE49-F238E27FC236}">
                <a16:creationId xmlns:a16="http://schemas.microsoft.com/office/drawing/2014/main" id="{EE896F09-8D62-0E83-D535-5608F783C8AB}"/>
              </a:ext>
            </a:extLst>
          </p:cNvPr>
          <p:cNvSpPr txBox="1"/>
          <p:nvPr/>
        </p:nvSpPr>
        <p:spPr>
          <a:xfrm>
            <a:off x="2494624" y="304800"/>
            <a:ext cx="7438477"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vi-VN" sz="36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 định tính đúng (Đ), sai (S) của khẳng định sau đây?</a:t>
            </a:r>
            <a:endParaRPr kumimoji="0" lang="en-US" sz="36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17092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Ã¬nh áº£nh cÃ³ liÃªn quan"/>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0" y="3810917"/>
            <a:ext cx="209865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Câu</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trả</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lời</a:t>
            </a:r>
            <a:endPar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7" name="TextBox 6"/>
          <p:cNvSpPr txBox="1"/>
          <p:nvPr/>
        </p:nvSpPr>
        <p:spPr>
          <a:xfrm>
            <a:off x="898009" y="1649769"/>
            <a:ext cx="9769991"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just"/>
            <a:r>
              <a:rPr lang="en-US" sz="4000" dirty="0">
                <a:solidFill>
                  <a:srgbClr val="8E0000"/>
                </a:solidFill>
                <a:latin typeface="Times New Roman" panose="02020603050405020304" pitchFamily="18" charset="0"/>
                <a:cs typeface="Times New Roman" panose="02020603050405020304" pitchFamily="18" charset="0"/>
              </a:rPr>
              <a:t>4</a:t>
            </a:r>
            <a:r>
              <a:rPr lang="en-US" sz="4000" dirty="0" smtClean="0">
                <a:solidFill>
                  <a:srgbClr val="8E0000"/>
                </a:solidFill>
                <a:latin typeface="Times New Roman" panose="02020603050405020304" pitchFamily="18" charset="0"/>
                <a:cs typeface="Times New Roman" panose="02020603050405020304" pitchFamily="18" charset="0"/>
              </a:rPr>
              <a:t>. </a:t>
            </a:r>
            <a:r>
              <a:rPr lang="vi-VN" sz="4000" dirty="0">
                <a:solidFill>
                  <a:srgbClr val="8E0000"/>
                </a:solidFill>
                <a:latin typeface="Times New Roman" panose="02020603050405020304" pitchFamily="18" charset="0"/>
                <a:cs typeface="Times New Roman" panose="02020603050405020304" pitchFamily="18" charset="0"/>
              </a:rPr>
              <a:t>Tần số tương đối của giá trị x trong mẫu dữ liệu thống kê là tỉ số  % của tần số của giá trị x và số lượng các dữ liệu trong mẫu dữ liệu.</a:t>
            </a:r>
            <a:endParaRPr kumimoji="0" lang="en-US" sz="4000" b="0" i="0" u="none" strike="noStrike" kern="1200" cap="none" spc="0" normalizeH="0" baseline="0" noProof="0" dirty="0">
              <a:ln>
                <a:noFill/>
              </a:ln>
              <a:solidFill>
                <a:srgbClr val="8E0000"/>
              </a:solidFill>
              <a:effectLst/>
              <a:uLnTx/>
              <a:uFillTx/>
              <a:latin typeface="Times New Roman" panose="02020603050405020304" pitchFamily="18" charset="0"/>
              <a:cs typeface="Times New Roman" panose="02020603050405020304" pitchFamily="18" charset="0"/>
            </a:endParaRPr>
          </a:p>
        </p:txBody>
      </p:sp>
      <p:sp>
        <p:nvSpPr>
          <p:cNvPr id="11" name="Oval 2"/>
          <p:cNvSpPr>
            <a:spLocks noChangeArrowheads="1"/>
          </p:cNvSpPr>
          <p:nvPr/>
        </p:nvSpPr>
        <p:spPr bwMode="auto">
          <a:xfrm rot="20666588">
            <a:off x="9659938" y="4267200"/>
            <a:ext cx="431800" cy="352425"/>
          </a:xfrm>
          <a:prstGeom prst="ellipse">
            <a:avLst/>
          </a:prstGeom>
          <a:gradFill rotWithShape="1">
            <a:gsLst>
              <a:gs pos="0">
                <a:srgbClr val="009900">
                  <a:gamma/>
                  <a:shade val="76078"/>
                  <a:invGamma/>
                </a:srgbClr>
              </a:gs>
              <a:gs pos="50000">
                <a:srgbClr val="009900"/>
              </a:gs>
              <a:gs pos="100000">
                <a:srgbClr val="009900">
                  <a:gamma/>
                  <a:shade val="76078"/>
                  <a:invGamma/>
                </a:srgbClr>
              </a:gs>
            </a:gsLst>
            <a:lin ang="0" scaled="1"/>
          </a:gra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val 3"/>
          <p:cNvSpPr>
            <a:spLocks noChangeArrowheads="1"/>
          </p:cNvSpPr>
          <p:nvPr/>
        </p:nvSpPr>
        <p:spPr bwMode="auto">
          <a:xfrm>
            <a:off x="9612313" y="6376988"/>
            <a:ext cx="1676400" cy="176212"/>
          </a:xfrm>
          <a:prstGeom prst="ellipse">
            <a:avLst/>
          </a:prstGeom>
          <a:gradFill rotWithShape="1">
            <a:gsLst>
              <a:gs pos="0">
                <a:srgbClr val="008000"/>
              </a:gs>
              <a:gs pos="50000">
                <a:srgbClr val="008000">
                  <a:gamma/>
                  <a:shade val="0"/>
                  <a:invGamma/>
                </a:srgbClr>
              </a:gs>
              <a:gs pos="100000">
                <a:srgbClr val="008000"/>
              </a:gs>
            </a:gsLst>
            <a:lin ang="5400000" scaled="1"/>
          </a:gra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val 4"/>
          <p:cNvSpPr>
            <a:spLocks noChangeArrowheads="1"/>
          </p:cNvSpPr>
          <p:nvPr/>
        </p:nvSpPr>
        <p:spPr bwMode="auto">
          <a:xfrm rot="546664">
            <a:off x="10761663" y="4267200"/>
            <a:ext cx="431800" cy="352425"/>
          </a:xfrm>
          <a:prstGeom prst="ellipse">
            <a:avLst/>
          </a:prstGeom>
          <a:gradFill rotWithShape="1">
            <a:gsLst>
              <a:gs pos="0">
                <a:srgbClr val="009900">
                  <a:gamma/>
                  <a:shade val="76078"/>
                  <a:invGamma/>
                </a:srgbClr>
              </a:gs>
              <a:gs pos="50000">
                <a:srgbClr val="009900"/>
              </a:gs>
              <a:gs pos="100000">
                <a:srgbClr val="009900">
                  <a:gamma/>
                  <a:shade val="76078"/>
                  <a:invGamma/>
                </a:srgbClr>
              </a:gs>
            </a:gsLst>
            <a:lin ang="0" scaled="1"/>
          </a:gra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val 13"/>
          <p:cNvSpPr>
            <a:spLocks noChangeArrowheads="1"/>
          </p:cNvSpPr>
          <p:nvPr/>
        </p:nvSpPr>
        <p:spPr bwMode="gray">
          <a:xfrm>
            <a:off x="9763125" y="4705350"/>
            <a:ext cx="1335088" cy="1173163"/>
          </a:xfrm>
          <a:prstGeom prst="ellipse">
            <a:avLst/>
          </a:prstGeom>
          <a:gradFill rotWithShape="1">
            <a:gsLst>
              <a:gs pos="0">
                <a:srgbClr val="C0C0C0">
                  <a:gamma/>
                  <a:tint val="0"/>
                  <a:invGamma/>
                </a:srgbClr>
              </a:gs>
              <a:gs pos="100000">
                <a:srgbClr val="C0C0C0">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24B4F1B7-FF82-2E23-881B-3744F72607F6}"/>
              </a:ext>
            </a:extLst>
          </p:cNvPr>
          <p:cNvSpPr/>
          <p:nvPr/>
        </p:nvSpPr>
        <p:spPr>
          <a:xfrm>
            <a:off x="4548532" y="4664075"/>
            <a:ext cx="1976823" cy="923330"/>
          </a:xfrm>
          <a:prstGeom prst="rect">
            <a:avLst/>
          </a:prstGeom>
          <a:noFill/>
        </p:spPr>
        <p:txBody>
          <a:bodyPr wrap="none" lIns="91440" tIns="45720" rIns="91440" bIns="45720">
            <a:spAutoFit/>
          </a:bodyPr>
          <a:lstStyle/>
          <a:p>
            <a:pPr algn="ctr"/>
            <a:r>
              <a:rPr lang="en-US" sz="5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ĐÚNG</a:t>
            </a:r>
            <a:endParaRPr lang="en-US" sz="5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2" name="TextBox 1">
            <a:extLst>
              <a:ext uri="{FF2B5EF4-FFF2-40B4-BE49-F238E27FC236}">
                <a16:creationId xmlns:a16="http://schemas.microsoft.com/office/drawing/2014/main" id="{5C2CECAF-AAC3-F6BD-AEF4-188C3FEBFE42}"/>
              </a:ext>
            </a:extLst>
          </p:cNvPr>
          <p:cNvSpPr txBox="1"/>
          <p:nvPr/>
        </p:nvSpPr>
        <p:spPr>
          <a:xfrm>
            <a:off x="2494624" y="304800"/>
            <a:ext cx="7438477"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vi-VN" sz="36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 định tính đúng (Đ), sai (S) của khẳng định sau đây?</a:t>
            </a:r>
            <a:endParaRPr kumimoji="0" lang="en-US" sz="36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43775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93570047-0C4B-697C-0A36-621A118120EB}"/>
              </a:ext>
            </a:extLst>
          </p:cNvPr>
          <p:cNvSpPr>
            <a:spLocks noGrp="1"/>
          </p:cNvSpPr>
          <p:nvPr>
            <p:ph type="title"/>
          </p:nvPr>
        </p:nvSpPr>
        <p:spPr>
          <a:xfrm>
            <a:off x="352837" y="1339090"/>
            <a:ext cx="11110293" cy="1236259"/>
          </a:xfrm>
        </p:spPr>
        <p:txBody>
          <a:bodyPr>
            <a:noAutofit/>
          </a:bodyPr>
          <a:lstStyle/>
          <a:p>
            <a:pPr algn="ctr">
              <a:lnSpc>
                <a:spcPct val="150000"/>
              </a:lnSpc>
              <a:spcBef>
                <a:spcPts val="1200"/>
              </a:spcBef>
              <a:spcAft>
                <a:spcPts val="1800"/>
              </a:spcAft>
            </a:pPr>
            <a:r>
              <a:rPr lang="vi-VN" sz="3600" b="1" dirty="0">
                <a:solidFill>
                  <a:srgbClr val="FFFF00"/>
                </a:solidFill>
                <a:latin typeface="Times New Roman" panose="02020603050405020304" pitchFamily="18" charset="0"/>
                <a:cs typeface="Times New Roman" panose="02020603050405020304" pitchFamily="18" charset="0"/>
              </a:rPr>
              <a:t>§3. TẦN SỐ GHÉP NHÓM.</a:t>
            </a:r>
            <a:r>
              <a:rPr lang="en-US" sz="3600" b="1" dirty="0">
                <a:solidFill>
                  <a:srgbClr val="FFFF00"/>
                </a:solidFill>
                <a:latin typeface="Times New Roman" panose="02020603050405020304" pitchFamily="18" charset="0"/>
                <a:cs typeface="Times New Roman" panose="02020603050405020304" pitchFamily="18" charset="0"/>
              </a:rPr>
              <a:t/>
            </a:r>
            <a:br>
              <a:rPr lang="en-US" sz="3600" b="1" dirty="0">
                <a:solidFill>
                  <a:srgbClr val="FFFF00"/>
                </a:solidFill>
                <a:latin typeface="Times New Roman" panose="02020603050405020304" pitchFamily="18" charset="0"/>
                <a:cs typeface="Times New Roman" panose="02020603050405020304" pitchFamily="18" charset="0"/>
              </a:rPr>
            </a:br>
            <a:r>
              <a:rPr lang="vi-VN" sz="3600" b="1" dirty="0">
                <a:solidFill>
                  <a:srgbClr val="FFFF00"/>
                </a:solidFill>
                <a:latin typeface="Times New Roman" panose="02020603050405020304" pitchFamily="18" charset="0"/>
                <a:cs typeface="Times New Roman" panose="02020603050405020304" pitchFamily="18" charset="0"/>
              </a:rPr>
              <a:t>TẦN SỐ TƯƠNG ĐỐI GHÉP NHÓM</a:t>
            </a:r>
          </a:p>
        </p:txBody>
      </p:sp>
      <p:sp>
        <p:nvSpPr>
          <p:cNvPr id="3" name="Content Placeholder 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20966A0B-CCC3-E8DD-2DB9-5FDCAFE2E76B}"/>
              </a:ext>
            </a:extLst>
          </p:cNvPr>
          <p:cNvSpPr>
            <a:spLocks noGrp="1"/>
          </p:cNvSpPr>
          <p:nvPr>
            <p:ph idx="1"/>
          </p:nvPr>
        </p:nvSpPr>
        <p:spPr>
          <a:xfrm>
            <a:off x="4936829" y="2862706"/>
            <a:ext cx="1875599" cy="531063"/>
          </a:xfrm>
        </p:spPr>
        <p:txBody>
          <a:bodyPr>
            <a:noAutofit/>
          </a:bodyPr>
          <a:lstStyle/>
          <a:p>
            <a:pPr marL="0" indent="0" algn="ctr">
              <a:buNone/>
            </a:pPr>
            <a:r>
              <a:rPr lang="en-US" sz="3600" b="1" dirty="0">
                <a:solidFill>
                  <a:srgbClr val="FFFF00"/>
                </a:solidFill>
                <a:latin typeface="Times New Roman" panose="02020603050405020304" pitchFamily="18" charset="0"/>
                <a:cs typeface="Times New Roman" panose="02020603050405020304" pitchFamily="18" charset="0"/>
              </a:rPr>
              <a:t>(</a:t>
            </a:r>
            <a:r>
              <a:rPr lang="en-US" sz="3600" b="1" dirty="0" err="1">
                <a:solidFill>
                  <a:srgbClr val="FFFF00"/>
                </a:solidFill>
                <a:latin typeface="Times New Roman" panose="02020603050405020304" pitchFamily="18" charset="0"/>
                <a:cs typeface="Times New Roman" panose="02020603050405020304" pitchFamily="18" charset="0"/>
              </a:rPr>
              <a:t>Tiết</a:t>
            </a:r>
            <a:r>
              <a:rPr lang="en-US" sz="3600" b="1" dirty="0">
                <a:solidFill>
                  <a:srgbClr val="FFFF00"/>
                </a:solidFill>
                <a:latin typeface="Times New Roman" panose="02020603050405020304" pitchFamily="18" charset="0"/>
                <a:cs typeface="Times New Roman" panose="02020603050405020304" pitchFamily="18" charset="0"/>
              </a:rPr>
              <a:t> 3)</a:t>
            </a:r>
            <a:endParaRPr kumimoji="0" lang="en-US" sz="36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pic>
        <p:nvPicPr>
          <p:cNvPr id="4" name="Google Shape;54;p8"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1D0DC559-E816-6894-91E5-58A8531C2236}"/>
              </a:ext>
            </a:extLst>
          </p:cNvPr>
          <p:cNvPicPr preferRelativeResize="0"/>
          <p:nvPr/>
        </p:nvPicPr>
        <p:blipFill>
          <a:blip r:embed="rId2">
            <a:alphaModFix/>
          </a:blip>
          <a:stretch>
            <a:fillRect/>
          </a:stretch>
        </p:blipFill>
        <p:spPr>
          <a:xfrm>
            <a:off x="9781300" y="64328"/>
            <a:ext cx="2410700" cy="3403600"/>
          </a:xfrm>
          <a:prstGeom prst="rect">
            <a:avLst/>
          </a:prstGeom>
          <a:noFill/>
          <a:ln>
            <a:noFill/>
          </a:ln>
        </p:spPr>
      </p:pic>
      <p:pic>
        <p:nvPicPr>
          <p:cNvPr id="5" name="Google Shape;53;p8"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CDDE7E48-2BD0-5D2B-40A4-2A6D3FFB140D}"/>
              </a:ext>
            </a:extLst>
          </p:cNvPr>
          <p:cNvPicPr preferRelativeResize="0"/>
          <p:nvPr/>
        </p:nvPicPr>
        <p:blipFill>
          <a:blip r:embed="rId3">
            <a:alphaModFix/>
          </a:blip>
          <a:stretch>
            <a:fillRect/>
          </a:stretch>
        </p:blipFill>
        <p:spPr>
          <a:xfrm>
            <a:off x="73152" y="4282651"/>
            <a:ext cx="3308475" cy="2575349"/>
          </a:xfrm>
          <a:prstGeom prst="rect">
            <a:avLst/>
          </a:prstGeom>
          <a:noFill/>
          <a:ln>
            <a:noFill/>
          </a:ln>
        </p:spPr>
      </p:pic>
      <p:pic>
        <p:nvPicPr>
          <p:cNvPr id="6" name="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4B0E9D86-FFCE-1225-743D-3C31A8BD48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631394">
            <a:off x="7436249" y="3067771"/>
            <a:ext cx="3194131" cy="3194131"/>
          </a:xfrm>
          <a:prstGeom prst="rect">
            <a:avLst/>
          </a:prstGeom>
        </p:spPr>
      </p:pic>
      <p:pic>
        <p:nvPicPr>
          <p:cNvPr id="7" name="Graphic 6"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0F4B61C0-993C-71AA-2BF5-84BC50CFAFD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18889495">
            <a:off x="7963640" y="4019899"/>
            <a:ext cx="1574403" cy="1574403"/>
          </a:xfrm>
          <a:prstGeom prst="rect">
            <a:avLst/>
          </a:prstGeom>
        </p:spPr>
      </p:pic>
      <p:pic>
        <p:nvPicPr>
          <p:cNvPr id="8" name="Graphic 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4153854D-C107-5F14-99E6-EAEC58D8B0A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rot="20520790">
            <a:off x="8697815" y="4126106"/>
            <a:ext cx="1488402" cy="1488402"/>
          </a:xfrm>
          <a:prstGeom prst="rect">
            <a:avLst/>
          </a:prstGeom>
        </p:spPr>
      </p:pic>
    </p:spTree>
    <p:extLst>
      <p:ext uri="{BB962C8B-B14F-4D97-AF65-F5344CB8AC3E}">
        <p14:creationId xmlns:p14="http://schemas.microsoft.com/office/powerpoint/2010/main" val="3696891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1143000" y="838199"/>
            <a:ext cx="41910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HOẠT ĐỘNG</a:t>
            </a:r>
          </a:p>
        </p:txBody>
      </p:sp>
      <p:pic>
        <p:nvPicPr>
          <p:cNvPr id="6" name="Hình ảnh 5"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7035801" y="3511716"/>
            <a:ext cx="3073399" cy="2975312"/>
          </a:xfrm>
          <a:prstGeom prst="ellipse">
            <a:avLst/>
          </a:prstGeom>
        </p:spPr>
      </p:pic>
      <p:sp>
        <p:nvSpPr>
          <p:cNvPr id="2" name="TextBox 1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350A7B10-5C2D-C881-A29B-5722705F6F3C}"/>
              </a:ext>
            </a:extLst>
          </p:cNvPr>
          <p:cNvSpPr txBox="1"/>
          <p:nvPr/>
        </p:nvSpPr>
        <p:spPr>
          <a:xfrm>
            <a:off x="5530121" y="2480100"/>
            <a:ext cx="6084757" cy="830997"/>
          </a:xfrm>
          <a:prstGeom prst="rect">
            <a:avLst/>
          </a:prstGeom>
          <a:solidFill>
            <a:srgbClr val="FFFF00"/>
          </a:solid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Hình thành kiến thức</a:t>
            </a:r>
            <a:endParaRPr kumimoji="0" lang="en-US" sz="4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1974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92726841-2B10-B74D-5DAD-52BF801175D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24259" y="1954557"/>
            <a:ext cx="3385255" cy="225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E0FC1CF0-44D0-9233-9635-7EFFA79137C9}"/>
              </a:ext>
            </a:extLst>
          </p:cNvPr>
          <p:cNvSpPr txBox="1">
            <a:spLocks/>
          </p:cNvSpPr>
          <p:nvPr/>
        </p:nvSpPr>
        <p:spPr>
          <a:xfrm>
            <a:off x="682486" y="2134898"/>
            <a:ext cx="5241235" cy="78528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solidFill>
                  <a:srgbClr val="FFC000"/>
                </a:solidFill>
                <a:latin typeface="Times New Roman" panose="02020603050405020304" pitchFamily="18" charset="0"/>
                <a:cs typeface="Times New Roman" panose="02020603050405020304" pitchFamily="18" charset="0"/>
              </a:rPr>
              <a:t> HÌNH THÀNH KIẾN THỨC</a:t>
            </a:r>
            <a:endParaRPr lang="en-US" sz="3200" b="1" dirty="0">
              <a:solidFill>
                <a:srgbClr val="FFC000"/>
              </a:solidFill>
              <a:latin typeface="Times New Roman" panose="02020603050405020304" pitchFamily="18" charset="0"/>
              <a:cs typeface="Times New Roman" panose="02020603050405020304" pitchFamily="18" charset="0"/>
            </a:endParaRPr>
          </a:p>
        </p:txBody>
      </p:sp>
      <p:cxnSp>
        <p:nvCxnSpPr>
          <p:cNvPr id="3" name="Straight Connector 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37952358-6350-B399-46AC-7131915460A4}"/>
              </a:ext>
            </a:extLst>
          </p:cNvPr>
          <p:cNvCxnSpPr>
            <a:cxnSpLocks/>
          </p:cNvCxnSpPr>
          <p:nvPr/>
        </p:nvCxnSpPr>
        <p:spPr>
          <a:xfrm>
            <a:off x="682486" y="2970840"/>
            <a:ext cx="5241235" cy="0"/>
          </a:xfrm>
          <a:prstGeom prst="line">
            <a:avLst/>
          </a:prstGeom>
          <a:ln w="38100">
            <a:solidFill>
              <a:srgbClr val="E6E6E6"/>
            </a:solidFill>
          </a:ln>
        </p:spPr>
        <p:style>
          <a:lnRef idx="3">
            <a:schemeClr val="accent2"/>
          </a:lnRef>
          <a:fillRef idx="0">
            <a:schemeClr val="accent2"/>
          </a:fillRef>
          <a:effectRef idx="2">
            <a:schemeClr val="accent2"/>
          </a:effectRef>
          <a:fontRef idx="minor">
            <a:schemeClr val="tx1"/>
          </a:fontRef>
        </p:style>
      </p:cxnSp>
      <p:sp>
        <p:nvSpPr>
          <p:cNvPr id="9"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518E0D5F-0412-5538-B6CE-264EAEF22516}"/>
              </a:ext>
            </a:extLst>
          </p:cNvPr>
          <p:cNvSpPr txBox="1">
            <a:spLocks/>
          </p:cNvSpPr>
          <p:nvPr/>
        </p:nvSpPr>
        <p:spPr>
          <a:xfrm>
            <a:off x="-685800" y="-121936"/>
            <a:ext cx="13411200" cy="12362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1200"/>
              </a:spcBef>
              <a:spcAft>
                <a:spcPts val="1800"/>
              </a:spcAft>
            </a:pPr>
            <a:r>
              <a:rPr lang="vi-VN" sz="3000" b="1" dirty="0">
                <a:solidFill>
                  <a:srgbClr val="FFFF00"/>
                </a:solidFill>
                <a:latin typeface="Times New Roman" panose="02020603050405020304" pitchFamily="18" charset="0"/>
                <a:cs typeface="Times New Roman" panose="02020603050405020304" pitchFamily="18" charset="0"/>
              </a:rPr>
              <a:t>§3. TẦN SỐ GHÉP NHÓM.TẦN SỐ TƯƠNG ĐỐI GHÉP NHÓM</a:t>
            </a:r>
          </a:p>
        </p:txBody>
      </p:sp>
    </p:spTree>
    <p:extLst>
      <p:ext uri="{BB962C8B-B14F-4D97-AF65-F5344CB8AC3E}">
        <p14:creationId xmlns:p14="http://schemas.microsoft.com/office/powerpoint/2010/main" val="265939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14.xml>CĐHSG TOÁN 6 19
</file>

<file path=docProps/app.xml><?xml version="1.0" encoding="utf-8"?>
<Properties xmlns="http://schemas.openxmlformats.org/officeDocument/2006/extended-properties" xmlns:vt="http://schemas.openxmlformats.org/officeDocument/2006/docPropsVTypes">
  <Template/>
  <TotalTime>5295</TotalTime>
  <Words>1957</Words>
  <Application>Microsoft Office PowerPoint</Application>
  <PresentationFormat>Widescreen</PresentationFormat>
  <Paragraphs>279</Paragraphs>
  <Slides>34</Slides>
  <Notes>5</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34</vt:i4>
      </vt:variant>
    </vt:vector>
  </HeadingPairs>
  <TitlesOfParts>
    <vt:vector size="45" baseType="lpstr">
      <vt:lpstr>Aptos</vt:lpstr>
      <vt:lpstr>Arial</vt:lpstr>
      <vt:lpstr>Calibri</vt:lpstr>
      <vt:lpstr>Calibri Light</vt:lpstr>
      <vt:lpstr>Cambria Math</vt:lpstr>
      <vt:lpstr>Times New Roman</vt:lpstr>
      <vt:lpstr>Wingdings</vt:lpstr>
      <vt:lpstr>3_Office Theme</vt:lpstr>
      <vt:lpstr>1_Office Theme</vt:lpstr>
      <vt:lpstr>4_Office Theme</vt:lpstr>
      <vt:lpstr>Equation</vt:lpstr>
      <vt:lpstr>PowerPoint Presentation</vt:lpstr>
      <vt:lpstr>PowerPoint Presentation</vt:lpstr>
      <vt:lpstr>PowerPoint Presentation</vt:lpstr>
      <vt:lpstr>PowerPoint Presentation</vt:lpstr>
      <vt:lpstr>PowerPoint Presentation</vt:lpstr>
      <vt:lpstr>PowerPoint Presentation</vt:lpstr>
      <vt:lpstr>§3. TẦN SỐ GHÉP NHÓM. TẦN SỐ TƯƠNG ĐỐI GHÉP NHÓM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LUYỆN TẬP</vt:lpstr>
      <vt:lpstr>PowerPoint Presentation</vt:lpstr>
      <vt:lpstr>PowerPoint Presentation</vt:lpstr>
      <vt:lpstr>PowerPoint Presentation</vt:lpstr>
      <vt:lpstr>PowerPoint Presentation</vt:lpstr>
      <vt:lpstr> VẬN DỤNG</vt:lpstr>
      <vt:lpstr>PowerPoint Presentation</vt:lpstr>
      <vt:lpstr>PowerPoint Presentation</vt:lpstr>
      <vt:lpstr>PowerPoint Presentation</vt:lpstr>
    </vt:vector>
  </TitlesOfParts>
  <Company>vienlaptop115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MyPC</cp:lastModifiedBy>
  <cp:revision>482</cp:revision>
  <dcterms:created xsi:type="dcterms:W3CDTF">2014-05-08T07:15:53Z</dcterms:created>
  <dcterms:modified xsi:type="dcterms:W3CDTF">2025-02-27T13:46:29Z</dcterms:modified>
</cp:coreProperties>
</file>