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</p:sldMasterIdLst>
  <p:notesMasterIdLst>
    <p:notesMasterId r:id="rId25"/>
  </p:notesMasterIdLst>
  <p:sldIdLst>
    <p:sldId id="570" r:id="rId3"/>
    <p:sldId id="368" r:id="rId4"/>
    <p:sldId id="384" r:id="rId5"/>
    <p:sldId id="591" r:id="rId6"/>
    <p:sldId id="624" r:id="rId7"/>
    <p:sldId id="619" r:id="rId8"/>
    <p:sldId id="620" r:id="rId9"/>
    <p:sldId id="621" r:id="rId10"/>
    <p:sldId id="622" r:id="rId11"/>
    <p:sldId id="573" r:id="rId12"/>
    <p:sldId id="599" r:id="rId13"/>
    <p:sldId id="613" r:id="rId14"/>
    <p:sldId id="600" r:id="rId15"/>
    <p:sldId id="614" r:id="rId16"/>
    <p:sldId id="601" r:id="rId17"/>
    <p:sldId id="610" r:id="rId18"/>
    <p:sldId id="615" r:id="rId19"/>
    <p:sldId id="602" r:id="rId20"/>
    <p:sldId id="609" r:id="rId21"/>
    <p:sldId id="616" r:id="rId22"/>
    <p:sldId id="603" r:id="rId23"/>
    <p:sldId id="598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00"/>
    <a:srgbClr val="FF93FF"/>
    <a:srgbClr val="FFECAF"/>
    <a:srgbClr val="FF4FF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Start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quay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chữ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the end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chiếc</a:t>
            </a:r>
            <a:r>
              <a:rPr lang="en-US" baseline="0" dirty="0"/>
              <a:t> </a:t>
            </a:r>
            <a:r>
              <a:rPr lang="en-US" baseline="0" dirty="0" err="1"/>
              <a:t>nón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32755"/>
      </p:ext>
    </p:extLst>
  </p:cSld>
  <p:clrMapOvr>
    <a:masterClrMapping/>
  </p:clrMapOvr>
  <p:transition spd="slow" advTm="1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171231"/>
      </p:ext>
    </p:extLst>
  </p:cSld>
  <p:clrMapOvr>
    <a:masterClrMapping/>
  </p:clrMapOvr>
  <p:transition spd="slow" advTm="1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669516"/>
      </p:ext>
    </p:extLst>
  </p:cSld>
  <p:clrMapOvr>
    <a:masterClrMapping/>
  </p:clrMapOvr>
  <p:transition spd="slow" advTm="1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40412"/>
      </p:ext>
    </p:extLst>
  </p:cSld>
  <p:clrMapOvr>
    <a:masterClrMapping/>
  </p:clrMapOvr>
  <p:transition spd="slow" advTm="1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5567"/>
      </p:ext>
    </p:extLst>
  </p:cSld>
  <p:clrMapOvr>
    <a:masterClrMapping/>
  </p:clrMapOvr>
  <p:transition spd="slow" advTm="1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552957"/>
      </p:ext>
    </p:extLst>
  </p:cSld>
  <p:clrMapOvr>
    <a:masterClrMapping/>
  </p:clrMapOvr>
  <p:transition spd="slow" advTm="1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827202"/>
      </p:ext>
    </p:extLst>
  </p:cSld>
  <p:clrMapOvr>
    <a:masterClrMapping/>
  </p:clrMapOvr>
  <p:transition spd="slow" advTm="1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016533" y="3232356"/>
            <a:ext cx="1227819" cy="1187245"/>
          </a:xfrm>
          <a:custGeom>
            <a:avLst/>
            <a:gdLst>
              <a:gd name="connsiteX0" fmla="*/ 197878 w 1227818"/>
              <a:gd name="connsiteY0" fmla="*/ 0 h 1187245"/>
              <a:gd name="connsiteX1" fmla="*/ 1029940 w 1227818"/>
              <a:gd name="connsiteY1" fmla="*/ 0 h 1187245"/>
              <a:gd name="connsiteX2" fmla="*/ 1227818 w 1227818"/>
              <a:gd name="connsiteY2" fmla="*/ 197878 h 1187245"/>
              <a:gd name="connsiteX3" fmla="*/ 1227818 w 1227818"/>
              <a:gd name="connsiteY3" fmla="*/ 989367 h 1187245"/>
              <a:gd name="connsiteX4" fmla="*/ 1029940 w 1227818"/>
              <a:gd name="connsiteY4" fmla="*/ 1187245 h 1187245"/>
              <a:gd name="connsiteX5" fmla="*/ 197878 w 1227818"/>
              <a:gd name="connsiteY5" fmla="*/ 1187245 h 1187245"/>
              <a:gd name="connsiteX6" fmla="*/ 0 w 1227818"/>
              <a:gd name="connsiteY6" fmla="*/ 989367 h 1187245"/>
              <a:gd name="connsiteX7" fmla="*/ 0 w 1227818"/>
              <a:gd name="connsiteY7" fmla="*/ 197878 h 1187245"/>
              <a:gd name="connsiteX8" fmla="*/ 197878 w 1227818"/>
              <a:gd name="connsiteY8" fmla="*/ 0 h 1187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818" h="1187245">
                <a:moveTo>
                  <a:pt x="197878" y="0"/>
                </a:moveTo>
                <a:lnTo>
                  <a:pt x="1029940" y="0"/>
                </a:lnTo>
                <a:cubicBezTo>
                  <a:pt x="1139225" y="0"/>
                  <a:pt x="1227818" y="88593"/>
                  <a:pt x="1227818" y="197878"/>
                </a:cubicBezTo>
                <a:lnTo>
                  <a:pt x="1227818" y="989367"/>
                </a:lnTo>
                <a:cubicBezTo>
                  <a:pt x="1227818" y="1098652"/>
                  <a:pt x="1139225" y="1187245"/>
                  <a:pt x="1029940" y="1187245"/>
                </a:cubicBezTo>
                <a:lnTo>
                  <a:pt x="197878" y="1187245"/>
                </a:lnTo>
                <a:cubicBezTo>
                  <a:pt x="88593" y="1187245"/>
                  <a:pt x="0" y="1098652"/>
                  <a:pt x="0" y="989367"/>
                </a:cubicBezTo>
                <a:lnTo>
                  <a:pt x="0" y="197878"/>
                </a:lnTo>
                <a:cubicBezTo>
                  <a:pt x="0" y="88593"/>
                  <a:pt x="88593" y="0"/>
                  <a:pt x="197878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229173" y="4437609"/>
            <a:ext cx="1368571" cy="1456335"/>
          </a:xfrm>
          <a:custGeom>
            <a:avLst/>
            <a:gdLst>
              <a:gd name="connsiteX0" fmla="*/ 228100 w 1368571"/>
              <a:gd name="connsiteY0" fmla="*/ 0 h 1456335"/>
              <a:gd name="connsiteX1" fmla="*/ 1140471 w 1368571"/>
              <a:gd name="connsiteY1" fmla="*/ 0 h 1456335"/>
              <a:gd name="connsiteX2" fmla="*/ 1368571 w 1368571"/>
              <a:gd name="connsiteY2" fmla="*/ 228100 h 1456335"/>
              <a:gd name="connsiteX3" fmla="*/ 1368571 w 1368571"/>
              <a:gd name="connsiteY3" fmla="*/ 1228235 h 1456335"/>
              <a:gd name="connsiteX4" fmla="*/ 1140471 w 1368571"/>
              <a:gd name="connsiteY4" fmla="*/ 1456335 h 1456335"/>
              <a:gd name="connsiteX5" fmla="*/ 228100 w 1368571"/>
              <a:gd name="connsiteY5" fmla="*/ 1456335 h 1456335"/>
              <a:gd name="connsiteX6" fmla="*/ 0 w 1368571"/>
              <a:gd name="connsiteY6" fmla="*/ 1228235 h 1456335"/>
              <a:gd name="connsiteX7" fmla="*/ 0 w 1368571"/>
              <a:gd name="connsiteY7" fmla="*/ 228100 h 1456335"/>
              <a:gd name="connsiteX8" fmla="*/ 228100 w 1368571"/>
              <a:gd name="connsiteY8" fmla="*/ 0 h 145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571" h="1456335">
                <a:moveTo>
                  <a:pt x="228100" y="0"/>
                </a:moveTo>
                <a:lnTo>
                  <a:pt x="1140471" y="0"/>
                </a:lnTo>
                <a:cubicBezTo>
                  <a:pt x="1266447" y="0"/>
                  <a:pt x="1368571" y="102124"/>
                  <a:pt x="1368571" y="228100"/>
                </a:cubicBezTo>
                <a:lnTo>
                  <a:pt x="1368571" y="1228235"/>
                </a:lnTo>
                <a:cubicBezTo>
                  <a:pt x="1368571" y="1354211"/>
                  <a:pt x="1266447" y="1456335"/>
                  <a:pt x="1140471" y="1456335"/>
                </a:cubicBezTo>
                <a:lnTo>
                  <a:pt x="228100" y="1456335"/>
                </a:lnTo>
                <a:cubicBezTo>
                  <a:pt x="102124" y="1456335"/>
                  <a:pt x="0" y="1354211"/>
                  <a:pt x="0" y="1228235"/>
                </a:cubicBezTo>
                <a:lnTo>
                  <a:pt x="0" y="228100"/>
                </a:lnTo>
                <a:cubicBezTo>
                  <a:pt x="0" y="102124"/>
                  <a:pt x="102124" y="0"/>
                  <a:pt x="228100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779939" y="4097252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992499" y="2953852"/>
            <a:ext cx="1270644" cy="1208781"/>
          </a:xfrm>
          <a:custGeom>
            <a:avLst/>
            <a:gdLst>
              <a:gd name="connsiteX0" fmla="*/ 201468 w 1270644"/>
              <a:gd name="connsiteY0" fmla="*/ 0 h 1208781"/>
              <a:gd name="connsiteX1" fmla="*/ 1069176 w 1270644"/>
              <a:gd name="connsiteY1" fmla="*/ 0 h 1208781"/>
              <a:gd name="connsiteX2" fmla="*/ 1270644 w 1270644"/>
              <a:gd name="connsiteY2" fmla="*/ 201468 h 1208781"/>
              <a:gd name="connsiteX3" fmla="*/ 1270644 w 1270644"/>
              <a:gd name="connsiteY3" fmla="*/ 1007313 h 1208781"/>
              <a:gd name="connsiteX4" fmla="*/ 1069176 w 1270644"/>
              <a:gd name="connsiteY4" fmla="*/ 1208781 h 1208781"/>
              <a:gd name="connsiteX5" fmla="*/ 201468 w 1270644"/>
              <a:gd name="connsiteY5" fmla="*/ 1208781 h 1208781"/>
              <a:gd name="connsiteX6" fmla="*/ 0 w 1270644"/>
              <a:gd name="connsiteY6" fmla="*/ 1007313 h 1208781"/>
              <a:gd name="connsiteX7" fmla="*/ 0 w 1270644"/>
              <a:gd name="connsiteY7" fmla="*/ 201468 h 1208781"/>
              <a:gd name="connsiteX8" fmla="*/ 201468 w 1270644"/>
              <a:gd name="connsiteY8" fmla="*/ 0 h 120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0644" h="1208781">
                <a:moveTo>
                  <a:pt x="201468" y="0"/>
                </a:moveTo>
                <a:lnTo>
                  <a:pt x="1069176" y="0"/>
                </a:lnTo>
                <a:cubicBezTo>
                  <a:pt x="1180444" y="0"/>
                  <a:pt x="1270644" y="90200"/>
                  <a:pt x="1270644" y="201468"/>
                </a:cubicBezTo>
                <a:lnTo>
                  <a:pt x="1270644" y="1007313"/>
                </a:lnTo>
                <a:cubicBezTo>
                  <a:pt x="1270644" y="1118581"/>
                  <a:pt x="1180444" y="1208781"/>
                  <a:pt x="1069176" y="1208781"/>
                </a:cubicBezTo>
                <a:lnTo>
                  <a:pt x="201468" y="1208781"/>
                </a:lnTo>
                <a:cubicBezTo>
                  <a:pt x="90200" y="1208781"/>
                  <a:pt x="0" y="1118581"/>
                  <a:pt x="0" y="1007313"/>
                </a:cubicBezTo>
                <a:lnTo>
                  <a:pt x="0" y="201468"/>
                </a:lnTo>
                <a:cubicBezTo>
                  <a:pt x="0" y="90200"/>
                  <a:pt x="90200" y="0"/>
                  <a:pt x="201468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23483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3956381" y="2020139"/>
            <a:ext cx="1292131" cy="1294272"/>
          </a:xfrm>
          <a:custGeom>
            <a:avLst/>
            <a:gdLst>
              <a:gd name="connsiteX0" fmla="*/ 646065 w 1292130"/>
              <a:gd name="connsiteY0" fmla="*/ 0 h 1294272"/>
              <a:gd name="connsiteX1" fmla="*/ 1292130 w 1292130"/>
              <a:gd name="connsiteY1" fmla="*/ 647136 h 1294272"/>
              <a:gd name="connsiteX2" fmla="*/ 646065 w 1292130"/>
              <a:gd name="connsiteY2" fmla="*/ 1294272 h 1294272"/>
              <a:gd name="connsiteX3" fmla="*/ 0 w 1292130"/>
              <a:gd name="connsiteY3" fmla="*/ 647136 h 1294272"/>
              <a:gd name="connsiteX4" fmla="*/ 646065 w 1292130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30" h="1294272">
                <a:moveTo>
                  <a:pt x="646065" y="0"/>
                </a:moveTo>
                <a:cubicBezTo>
                  <a:pt x="1002877" y="0"/>
                  <a:pt x="1292130" y="289733"/>
                  <a:pt x="1292130" y="647136"/>
                </a:cubicBezTo>
                <a:cubicBezTo>
                  <a:pt x="1292130" y="1004539"/>
                  <a:pt x="1002877" y="1294272"/>
                  <a:pt x="646065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5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6932775" y="2020139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2"/>
          </p:nvPr>
        </p:nvSpPr>
        <p:spPr>
          <a:xfrm>
            <a:off x="8419901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5445649" y="4315113"/>
            <a:ext cx="1292128" cy="1294272"/>
          </a:xfrm>
          <a:custGeom>
            <a:avLst/>
            <a:gdLst>
              <a:gd name="connsiteX0" fmla="*/ 646064 w 1292128"/>
              <a:gd name="connsiteY0" fmla="*/ 0 h 1294272"/>
              <a:gd name="connsiteX1" fmla="*/ 1292128 w 1292128"/>
              <a:gd name="connsiteY1" fmla="*/ 647136 h 1294272"/>
              <a:gd name="connsiteX2" fmla="*/ 646064 w 1292128"/>
              <a:gd name="connsiteY2" fmla="*/ 1294272 h 1294272"/>
              <a:gd name="connsiteX3" fmla="*/ 0 w 1292128"/>
              <a:gd name="connsiteY3" fmla="*/ 647136 h 1294272"/>
              <a:gd name="connsiteX4" fmla="*/ 646064 w 1292128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128" h="1294272">
                <a:moveTo>
                  <a:pt x="646064" y="0"/>
                </a:moveTo>
                <a:cubicBezTo>
                  <a:pt x="1002875" y="0"/>
                  <a:pt x="1292128" y="289733"/>
                  <a:pt x="1292128" y="647136"/>
                </a:cubicBezTo>
                <a:cubicBezTo>
                  <a:pt x="1292128" y="1004539"/>
                  <a:pt x="1002875" y="1294272"/>
                  <a:pt x="646064" y="1294272"/>
                </a:cubicBezTo>
                <a:cubicBezTo>
                  <a:pt x="289253" y="1294272"/>
                  <a:pt x="0" y="1004539"/>
                  <a:pt x="0" y="647136"/>
                </a:cubicBezTo>
                <a:cubicBezTo>
                  <a:pt x="0" y="289733"/>
                  <a:pt x="289253" y="0"/>
                  <a:pt x="646064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2477824" y="4315113"/>
            <a:ext cx="1294272" cy="1294272"/>
          </a:xfrm>
          <a:custGeom>
            <a:avLst/>
            <a:gdLst>
              <a:gd name="connsiteX0" fmla="*/ 647136 w 1294272"/>
              <a:gd name="connsiteY0" fmla="*/ 0 h 1294272"/>
              <a:gd name="connsiteX1" fmla="*/ 1294272 w 1294272"/>
              <a:gd name="connsiteY1" fmla="*/ 647136 h 1294272"/>
              <a:gd name="connsiteX2" fmla="*/ 647136 w 1294272"/>
              <a:gd name="connsiteY2" fmla="*/ 1294272 h 1294272"/>
              <a:gd name="connsiteX3" fmla="*/ 0 w 1294272"/>
              <a:gd name="connsiteY3" fmla="*/ 647136 h 1294272"/>
              <a:gd name="connsiteX4" fmla="*/ 647136 w 1294272"/>
              <a:gd name="connsiteY4" fmla="*/ 0 h 129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4272" h="1294272">
                <a:moveTo>
                  <a:pt x="647136" y="0"/>
                </a:moveTo>
                <a:cubicBezTo>
                  <a:pt x="1004539" y="0"/>
                  <a:pt x="1294272" y="289733"/>
                  <a:pt x="1294272" y="647136"/>
                </a:cubicBezTo>
                <a:cubicBezTo>
                  <a:pt x="1294272" y="1004539"/>
                  <a:pt x="1004539" y="1294272"/>
                  <a:pt x="647136" y="1294272"/>
                </a:cubicBezTo>
                <a:cubicBezTo>
                  <a:pt x="289733" y="1294272"/>
                  <a:pt x="0" y="1004539"/>
                  <a:pt x="0" y="647136"/>
                </a:cubicBezTo>
                <a:cubicBezTo>
                  <a:pt x="0" y="289733"/>
                  <a:pt x="289733" y="0"/>
                  <a:pt x="647136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655500"/>
      </p:ext>
    </p:extLst>
  </p:cSld>
  <p:clrMapOvr>
    <a:masterClrMapping/>
  </p:clrMapOvr>
  <p:transition spd="slow" advTm="1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369281" y="2700483"/>
            <a:ext cx="2137680" cy="2182088"/>
          </a:xfrm>
          <a:custGeom>
            <a:avLst/>
            <a:gdLst>
              <a:gd name="connsiteX0" fmla="*/ 1068840 w 2137680"/>
              <a:gd name="connsiteY0" fmla="*/ 0 h 2182088"/>
              <a:gd name="connsiteX1" fmla="*/ 2137680 w 2137680"/>
              <a:gd name="connsiteY1" fmla="*/ 1091044 h 2182088"/>
              <a:gd name="connsiteX2" fmla="*/ 1068840 w 2137680"/>
              <a:gd name="connsiteY2" fmla="*/ 2182088 h 2182088"/>
              <a:gd name="connsiteX3" fmla="*/ 0 w 2137680"/>
              <a:gd name="connsiteY3" fmla="*/ 1091044 h 2182088"/>
              <a:gd name="connsiteX4" fmla="*/ 1068840 w 2137680"/>
              <a:gd name="connsiteY4" fmla="*/ 0 h 218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7680" h="2182088">
                <a:moveTo>
                  <a:pt x="1068840" y="0"/>
                </a:moveTo>
                <a:cubicBezTo>
                  <a:pt x="1659144" y="0"/>
                  <a:pt x="2137680" y="488477"/>
                  <a:pt x="2137680" y="1091044"/>
                </a:cubicBezTo>
                <a:cubicBezTo>
                  <a:pt x="2137680" y="1693611"/>
                  <a:pt x="1659144" y="2182088"/>
                  <a:pt x="1068840" y="2182088"/>
                </a:cubicBezTo>
                <a:cubicBezTo>
                  <a:pt x="478536" y="2182088"/>
                  <a:pt x="0" y="1693611"/>
                  <a:pt x="0" y="1091044"/>
                </a:cubicBezTo>
                <a:cubicBezTo>
                  <a:pt x="0" y="488477"/>
                  <a:pt x="478536" y="0"/>
                  <a:pt x="1068840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648188"/>
      </p:ext>
    </p:extLst>
  </p:cSld>
  <p:clrMapOvr>
    <a:masterClrMapping/>
  </p:clrMapOvr>
  <p:transition spd="slow" advTm="1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2443120" y="2260000"/>
            <a:ext cx="1129387" cy="1129387"/>
          </a:xfrm>
          <a:custGeom>
            <a:avLst/>
            <a:gdLst>
              <a:gd name="connsiteX0" fmla="*/ 564693 w 1129386"/>
              <a:gd name="connsiteY0" fmla="*/ 0 h 1129386"/>
              <a:gd name="connsiteX1" fmla="*/ 1129386 w 1129386"/>
              <a:gd name="connsiteY1" fmla="*/ 564693 h 1129386"/>
              <a:gd name="connsiteX2" fmla="*/ 564693 w 1129386"/>
              <a:gd name="connsiteY2" fmla="*/ 1129386 h 1129386"/>
              <a:gd name="connsiteX3" fmla="*/ 0 w 1129386"/>
              <a:gd name="connsiteY3" fmla="*/ 564693 h 1129386"/>
              <a:gd name="connsiteX4" fmla="*/ 564693 w 1129386"/>
              <a:gd name="connsiteY4" fmla="*/ 0 h 112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9386" h="1129386">
                <a:moveTo>
                  <a:pt x="564693" y="0"/>
                </a:moveTo>
                <a:cubicBezTo>
                  <a:pt x="876564" y="0"/>
                  <a:pt x="1129386" y="252822"/>
                  <a:pt x="1129386" y="564693"/>
                </a:cubicBezTo>
                <a:cubicBezTo>
                  <a:pt x="1129386" y="876564"/>
                  <a:pt x="876564" y="1129386"/>
                  <a:pt x="564693" y="1129386"/>
                </a:cubicBezTo>
                <a:cubicBezTo>
                  <a:pt x="252822" y="1129386"/>
                  <a:pt x="0" y="876564"/>
                  <a:pt x="0" y="564693"/>
                </a:cubicBezTo>
                <a:cubicBezTo>
                  <a:pt x="0" y="252822"/>
                  <a:pt x="252822" y="0"/>
                  <a:pt x="564693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43815" y="2260818"/>
            <a:ext cx="1663484" cy="1663484"/>
          </a:xfrm>
          <a:custGeom>
            <a:avLst/>
            <a:gdLst>
              <a:gd name="connsiteX0" fmla="*/ 831742 w 1663484"/>
              <a:gd name="connsiteY0" fmla="*/ 0 h 1663484"/>
              <a:gd name="connsiteX1" fmla="*/ 1663484 w 1663484"/>
              <a:gd name="connsiteY1" fmla="*/ 831742 h 1663484"/>
              <a:gd name="connsiteX2" fmla="*/ 831742 w 1663484"/>
              <a:gd name="connsiteY2" fmla="*/ 1663484 h 1663484"/>
              <a:gd name="connsiteX3" fmla="*/ 0 w 1663484"/>
              <a:gd name="connsiteY3" fmla="*/ 831742 h 1663484"/>
              <a:gd name="connsiteX4" fmla="*/ 831742 w 1663484"/>
              <a:gd name="connsiteY4" fmla="*/ 0 h 166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484" h="1663484">
                <a:moveTo>
                  <a:pt x="831742" y="0"/>
                </a:moveTo>
                <a:cubicBezTo>
                  <a:pt x="1291100" y="0"/>
                  <a:pt x="1663484" y="372384"/>
                  <a:pt x="1663484" y="831742"/>
                </a:cubicBezTo>
                <a:cubicBezTo>
                  <a:pt x="1663484" y="1291100"/>
                  <a:pt x="1291100" y="1663484"/>
                  <a:pt x="831742" y="1663484"/>
                </a:cubicBezTo>
                <a:cubicBezTo>
                  <a:pt x="372384" y="1663484"/>
                  <a:pt x="0" y="1291100"/>
                  <a:pt x="0" y="831742"/>
                </a:cubicBezTo>
                <a:cubicBezTo>
                  <a:pt x="0" y="372384"/>
                  <a:pt x="372384" y="0"/>
                  <a:pt x="831742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6254637" y="2930024"/>
            <a:ext cx="2223979" cy="2223979"/>
          </a:xfrm>
          <a:custGeom>
            <a:avLst/>
            <a:gdLst>
              <a:gd name="connsiteX0" fmla="*/ 1111989 w 2223978"/>
              <a:gd name="connsiteY0" fmla="*/ 0 h 2223978"/>
              <a:gd name="connsiteX1" fmla="*/ 2223978 w 2223978"/>
              <a:gd name="connsiteY1" fmla="*/ 1111989 h 2223978"/>
              <a:gd name="connsiteX2" fmla="*/ 1111989 w 2223978"/>
              <a:gd name="connsiteY2" fmla="*/ 2223978 h 2223978"/>
              <a:gd name="connsiteX3" fmla="*/ 0 w 2223978"/>
              <a:gd name="connsiteY3" fmla="*/ 1111989 h 2223978"/>
              <a:gd name="connsiteX4" fmla="*/ 1111989 w 2223978"/>
              <a:gd name="connsiteY4" fmla="*/ 0 h 222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78" h="2223978">
                <a:moveTo>
                  <a:pt x="1111989" y="0"/>
                </a:moveTo>
                <a:cubicBezTo>
                  <a:pt x="1726124" y="0"/>
                  <a:pt x="2223978" y="497854"/>
                  <a:pt x="2223978" y="1111989"/>
                </a:cubicBezTo>
                <a:cubicBezTo>
                  <a:pt x="2223978" y="1726124"/>
                  <a:pt x="1726124" y="2223978"/>
                  <a:pt x="1111989" y="2223978"/>
                </a:cubicBezTo>
                <a:cubicBezTo>
                  <a:pt x="497854" y="2223978"/>
                  <a:pt x="0" y="1726124"/>
                  <a:pt x="0" y="1111989"/>
                </a:cubicBezTo>
                <a:cubicBezTo>
                  <a:pt x="0" y="497854"/>
                  <a:pt x="497854" y="0"/>
                  <a:pt x="1111989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8587535" y="2105721"/>
            <a:ext cx="1225799" cy="1225799"/>
          </a:xfrm>
          <a:custGeom>
            <a:avLst/>
            <a:gdLst>
              <a:gd name="connsiteX0" fmla="*/ 612899 w 1225798"/>
              <a:gd name="connsiteY0" fmla="*/ 0 h 1225798"/>
              <a:gd name="connsiteX1" fmla="*/ 1225798 w 1225798"/>
              <a:gd name="connsiteY1" fmla="*/ 612899 h 1225798"/>
              <a:gd name="connsiteX2" fmla="*/ 612899 w 1225798"/>
              <a:gd name="connsiteY2" fmla="*/ 1225798 h 1225798"/>
              <a:gd name="connsiteX3" fmla="*/ 0 w 1225798"/>
              <a:gd name="connsiteY3" fmla="*/ 612899 h 1225798"/>
              <a:gd name="connsiteX4" fmla="*/ 612899 w 1225798"/>
              <a:gd name="connsiteY4" fmla="*/ 0 h 1225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798" h="1225798">
                <a:moveTo>
                  <a:pt x="612899" y="0"/>
                </a:moveTo>
                <a:cubicBezTo>
                  <a:pt x="951394" y="0"/>
                  <a:pt x="1225798" y="274404"/>
                  <a:pt x="1225798" y="612899"/>
                </a:cubicBezTo>
                <a:cubicBezTo>
                  <a:pt x="1225798" y="951394"/>
                  <a:pt x="951394" y="1225798"/>
                  <a:pt x="612899" y="1225798"/>
                </a:cubicBezTo>
                <a:cubicBezTo>
                  <a:pt x="274404" y="1225798"/>
                  <a:pt x="0" y="951394"/>
                  <a:pt x="0" y="612899"/>
                </a:cubicBezTo>
                <a:cubicBezTo>
                  <a:pt x="0" y="274404"/>
                  <a:pt x="274404" y="0"/>
                  <a:pt x="612899" y="0"/>
                </a:cubicBezTo>
                <a:close/>
              </a:path>
            </a:pathLst>
          </a:custGeom>
        </p:spPr>
        <p:txBody>
          <a:bodyPr wrap="square" lIns="91436" tIns="45718" rIns="91436" bIns="45718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1591635"/>
      </p:ext>
    </p:extLst>
  </p:cSld>
  <p:clrMapOvr>
    <a:masterClrMapping/>
  </p:clrMapOvr>
  <p:transition spd="slow" advTm="1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464716" y="2584217"/>
            <a:ext cx="2690741" cy="1549595"/>
          </a:xfrm>
          <a:custGeom>
            <a:avLst/>
            <a:gdLst>
              <a:gd name="connsiteX0" fmla="*/ 2478259 w 2690741"/>
              <a:gd name="connsiteY0" fmla="*/ 426 h 1549594"/>
              <a:gd name="connsiteX1" fmla="*/ 2585884 w 2690741"/>
              <a:gd name="connsiteY1" fmla="*/ 89859 h 1549594"/>
              <a:gd name="connsiteX2" fmla="*/ 2690316 w 2690741"/>
              <a:gd name="connsiteY2" fmla="*/ 1221046 h 1549594"/>
              <a:gd name="connsiteX3" fmla="*/ 2600883 w 2690741"/>
              <a:gd name="connsiteY3" fmla="*/ 1328671 h 1549594"/>
              <a:gd name="connsiteX4" fmla="*/ 212483 w 2690741"/>
              <a:gd name="connsiteY4" fmla="*/ 1549169 h 1549594"/>
              <a:gd name="connsiteX5" fmla="*/ 104857 w 2690741"/>
              <a:gd name="connsiteY5" fmla="*/ 1459736 h 1549594"/>
              <a:gd name="connsiteX6" fmla="*/ 426 w 2690741"/>
              <a:gd name="connsiteY6" fmla="*/ 328550 h 1549594"/>
              <a:gd name="connsiteX7" fmla="*/ 89858 w 2690741"/>
              <a:gd name="connsiteY7" fmla="*/ 220924 h 154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41" h="1549594">
                <a:moveTo>
                  <a:pt x="2478259" y="426"/>
                </a:moveTo>
                <a:cubicBezTo>
                  <a:pt x="2532674" y="-4597"/>
                  <a:pt x="2580860" y="35443"/>
                  <a:pt x="2585884" y="89859"/>
                </a:cubicBezTo>
                <a:lnTo>
                  <a:pt x="2690316" y="1221046"/>
                </a:lnTo>
                <a:cubicBezTo>
                  <a:pt x="2695339" y="1275461"/>
                  <a:pt x="2655298" y="1323647"/>
                  <a:pt x="2600883" y="1328671"/>
                </a:cubicBezTo>
                <a:lnTo>
                  <a:pt x="212483" y="1549169"/>
                </a:lnTo>
                <a:cubicBezTo>
                  <a:pt x="158067" y="1554193"/>
                  <a:pt x="109881" y="1514152"/>
                  <a:pt x="104857" y="1459736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8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105881" y="4155805"/>
            <a:ext cx="2690739" cy="1549593"/>
          </a:xfrm>
          <a:custGeom>
            <a:avLst/>
            <a:gdLst>
              <a:gd name="connsiteX0" fmla="*/ 2478258 w 2690739"/>
              <a:gd name="connsiteY0" fmla="*/ 426 h 1549593"/>
              <a:gd name="connsiteX1" fmla="*/ 2585883 w 2690739"/>
              <a:gd name="connsiteY1" fmla="*/ 89859 h 1549593"/>
              <a:gd name="connsiteX2" fmla="*/ 2690314 w 2690739"/>
              <a:gd name="connsiteY2" fmla="*/ 1221045 h 1549593"/>
              <a:gd name="connsiteX3" fmla="*/ 2600882 w 2690739"/>
              <a:gd name="connsiteY3" fmla="*/ 1328670 h 1549593"/>
              <a:gd name="connsiteX4" fmla="*/ 212483 w 2690739"/>
              <a:gd name="connsiteY4" fmla="*/ 1549168 h 1549593"/>
              <a:gd name="connsiteX5" fmla="*/ 104857 w 2690739"/>
              <a:gd name="connsiteY5" fmla="*/ 1459735 h 1549593"/>
              <a:gd name="connsiteX6" fmla="*/ 426 w 2690739"/>
              <a:gd name="connsiteY6" fmla="*/ 328550 h 1549593"/>
              <a:gd name="connsiteX7" fmla="*/ 89859 w 2690739"/>
              <a:gd name="connsiteY7" fmla="*/ 220924 h 154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0739" h="1549593">
                <a:moveTo>
                  <a:pt x="2478258" y="426"/>
                </a:moveTo>
                <a:cubicBezTo>
                  <a:pt x="2532673" y="-4597"/>
                  <a:pt x="2580859" y="35443"/>
                  <a:pt x="2585883" y="89859"/>
                </a:cubicBezTo>
                <a:lnTo>
                  <a:pt x="2690314" y="1221045"/>
                </a:lnTo>
                <a:cubicBezTo>
                  <a:pt x="2695338" y="1275460"/>
                  <a:pt x="2655297" y="1323646"/>
                  <a:pt x="2600882" y="1328670"/>
                </a:cubicBezTo>
                <a:lnTo>
                  <a:pt x="212483" y="1549168"/>
                </a:lnTo>
                <a:cubicBezTo>
                  <a:pt x="158067" y="1554192"/>
                  <a:pt x="109881" y="1514151"/>
                  <a:pt x="104857" y="1459735"/>
                </a:cubicBezTo>
                <a:lnTo>
                  <a:pt x="426" y="328550"/>
                </a:lnTo>
                <a:cubicBezTo>
                  <a:pt x="-4598" y="274134"/>
                  <a:pt x="35443" y="225948"/>
                  <a:pt x="89859" y="220924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974939"/>
      </p:ext>
    </p:extLst>
  </p:cSld>
  <p:clrMapOvr>
    <a:masterClrMapping/>
  </p:clrMapOvr>
  <p:transition spd="slow" advTm="1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62226" y="2382842"/>
            <a:ext cx="1325563" cy="1317625"/>
          </a:xfrm>
          <a:custGeom>
            <a:avLst/>
            <a:gdLst>
              <a:gd name="connsiteX0" fmla="*/ 0 w 1325563"/>
              <a:gd name="connsiteY0" fmla="*/ 0 h 1317625"/>
              <a:gd name="connsiteX1" fmla="*/ 1325563 w 1325563"/>
              <a:gd name="connsiteY1" fmla="*/ 0 h 1317625"/>
              <a:gd name="connsiteX2" fmla="*/ 1325563 w 1325563"/>
              <a:gd name="connsiteY2" fmla="*/ 1317625 h 1317625"/>
              <a:gd name="connsiteX3" fmla="*/ 0 w 1325563"/>
              <a:gd name="connsiteY3" fmla="*/ 1317625 h 131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5563" h="1317625">
                <a:moveTo>
                  <a:pt x="0" y="0"/>
                </a:moveTo>
                <a:lnTo>
                  <a:pt x="1325563" y="0"/>
                </a:lnTo>
                <a:lnTo>
                  <a:pt x="1325563" y="1317625"/>
                </a:lnTo>
                <a:lnTo>
                  <a:pt x="0" y="131762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576761" y="2382840"/>
            <a:ext cx="2325688" cy="2303463"/>
          </a:xfrm>
          <a:custGeom>
            <a:avLst/>
            <a:gdLst>
              <a:gd name="connsiteX0" fmla="*/ 0 w 2325688"/>
              <a:gd name="connsiteY0" fmla="*/ 0 h 2303462"/>
              <a:gd name="connsiteX1" fmla="*/ 2325688 w 2325688"/>
              <a:gd name="connsiteY1" fmla="*/ 0 h 2303462"/>
              <a:gd name="connsiteX2" fmla="*/ 2325688 w 2325688"/>
              <a:gd name="connsiteY2" fmla="*/ 2303462 h 2303462"/>
              <a:gd name="connsiteX3" fmla="*/ 0 w 2325688"/>
              <a:gd name="connsiteY3" fmla="*/ 2303462 h 230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5688" h="2303462">
                <a:moveTo>
                  <a:pt x="0" y="0"/>
                </a:moveTo>
                <a:lnTo>
                  <a:pt x="2325688" y="0"/>
                </a:lnTo>
                <a:lnTo>
                  <a:pt x="2325688" y="2303462"/>
                </a:lnTo>
                <a:lnTo>
                  <a:pt x="0" y="2303462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2551" y="1663702"/>
            <a:ext cx="2300288" cy="2281239"/>
          </a:xfrm>
          <a:custGeom>
            <a:avLst/>
            <a:gdLst>
              <a:gd name="connsiteX0" fmla="*/ 0 w 2300288"/>
              <a:gd name="connsiteY0" fmla="*/ 0 h 2281238"/>
              <a:gd name="connsiteX1" fmla="*/ 2300288 w 2300288"/>
              <a:gd name="connsiteY1" fmla="*/ 0 h 2281238"/>
              <a:gd name="connsiteX2" fmla="*/ 2300288 w 2300288"/>
              <a:gd name="connsiteY2" fmla="*/ 2281238 h 2281238"/>
              <a:gd name="connsiteX3" fmla="*/ 0 w 2300288"/>
              <a:gd name="connsiteY3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288" h="2281238">
                <a:moveTo>
                  <a:pt x="0" y="0"/>
                </a:moveTo>
                <a:lnTo>
                  <a:pt x="2300288" y="0"/>
                </a:lnTo>
                <a:lnTo>
                  <a:pt x="2300288" y="2281238"/>
                </a:lnTo>
                <a:lnTo>
                  <a:pt x="0" y="2281238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91436" tIns="45718" rIns="91436" bIns="45718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869575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t="15982" r="13050" b="15911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139703" y="127000"/>
            <a:ext cx="11912599" cy="660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zh-CN" alt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4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 spd="slow" advTm="1000">
    <p:fade/>
  </p:transition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0" Type="http://schemas.openxmlformats.org/officeDocument/2006/relationships/image" Target="../media/image50.png"/><Relationship Id="rId4" Type="http://schemas.openxmlformats.org/officeDocument/2006/relationships/audio" Target="../media/audio1.wav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4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26.png"/><Relationship Id="rId10" Type="http://schemas.openxmlformats.org/officeDocument/2006/relationships/image" Target="../media/image470.png"/><Relationship Id="rId4" Type="http://schemas.openxmlformats.org/officeDocument/2006/relationships/audio" Target="../media/audio1.wav"/><Relationship Id="rId9" Type="http://schemas.openxmlformats.org/officeDocument/2006/relationships/image" Target="../media/image46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10"/>
            <a:ext cx="12191999" cy="6857991"/>
          </a:xfrm>
          <a:prstGeom prst="rect">
            <a:avLst/>
          </a:prstGeom>
        </p:spPr>
      </p:pic>
      <p:sp>
        <p:nvSpPr>
          <p:cNvPr id="11" name="Hộp Văn bản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3050" y="6150104"/>
            <a:ext cx="12179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  <p:sp>
        <p:nvSpPr>
          <p:cNvPr id="2" name="Hộp Văn bản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920730-D53C-F858-323D-FA43876FC70C}"/>
              </a:ext>
            </a:extLst>
          </p:cNvPr>
          <p:cNvSpPr txBox="1"/>
          <p:nvPr/>
        </p:nvSpPr>
        <p:spPr>
          <a:xfrm>
            <a:off x="2998819" y="116100"/>
            <a:ext cx="5480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THỊ XÃ HOÀI NHƠN</a:t>
            </a:r>
          </a:p>
          <a:p>
            <a:pPr algn="ctr" defTabSz="914377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HOÀI MỸ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DD7228C-3CC2-EFCB-3D00-B4108892D4D5}"/>
              </a:ext>
            </a:extLst>
          </p:cNvPr>
          <p:cNvSpPr txBox="1"/>
          <p:nvPr/>
        </p:nvSpPr>
        <p:spPr>
          <a:xfrm>
            <a:off x="204293" y="2386625"/>
            <a:ext cx="3634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Aft>
                <a:spcPts val="600"/>
              </a:spcAft>
            </a:pP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E886A-B5C1-35B7-534D-9C454E223757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932380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991" y="668524"/>
                <a:ext cx="11749551" cy="1892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>
                    <a:solidFill>
                      <a:srgbClr val="FFC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Hoạt </a:t>
                </a:r>
                <a:r>
                  <a:rPr lang="en-US" sz="2800" b="1" dirty="0" err="1">
                    <a:solidFill>
                      <a:srgbClr val="FFC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động</a:t>
                </a:r>
                <a:r>
                  <a:rPr lang="vi-VN" sz="2800" b="1" dirty="0">
                    <a:solidFill>
                      <a:srgbClr val="FFC000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C000"/>
                        </a:solidFill>
                        <a:effectLst/>
                        <a:latin typeface="Cambria Math"/>
                        <a:ea typeface="Times New Roman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FFC000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(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sgk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/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trang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26)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thống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kê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ở 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Hoạt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động</a:t>
                </a:r>
                <a:r>
                  <a:rPr lang="en-US" sz="2800" i="1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1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thành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với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nửa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khoảng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150;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155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155;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160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160;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165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165;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170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170;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175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  <a:endParaRPr lang="en-US" sz="2800" dirty="0" smtClean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smtClean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Có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bao nhiêu số liệu trong mẫu số liệu trên thuộc nhóm 1?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1" y="668524"/>
                <a:ext cx="11749551" cy="1892826"/>
              </a:xfrm>
              <a:prstGeom prst="rect">
                <a:avLst/>
              </a:prstGeom>
              <a:blipFill>
                <a:blip r:embed="rId2"/>
                <a:stretch>
                  <a:fillRect l="-1090" t="-3548" r="-1038" b="-83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EC367C-A521-01D8-D53C-6523943369F2}"/>
              </a:ext>
            </a:extLst>
          </p:cNvPr>
          <p:cNvSpPr txBox="1"/>
          <p:nvPr/>
        </p:nvSpPr>
        <p:spPr>
          <a:xfrm>
            <a:off x="4956503" y="2352226"/>
            <a:ext cx="12698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89" y="2978187"/>
            <a:ext cx="11020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069" y="5857487"/>
            <a:ext cx="11576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-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mẫu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dạng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ngang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(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26) </a:t>
            </a:r>
            <a:r>
              <a:rPr lang="en-U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dọc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( </a:t>
            </a:r>
            <a:r>
              <a:rPr lang="en-US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prstClr val="white"/>
                </a:solidFill>
                <a:latin typeface="Times New Roman"/>
                <a:ea typeface="Times New Roman"/>
              </a:rPr>
              <a:t> 27).</a:t>
            </a:r>
            <a:endParaRPr lang="en-US" sz="2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071" y="3413539"/>
            <a:ext cx="17620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 i="1" dirty="0" err="1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Nhận</a:t>
            </a:r>
            <a:r>
              <a:rPr lang="en-US" sz="2800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en-US" sz="2800" b="1" i="1" dirty="0" err="1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xét</a:t>
            </a:r>
            <a:r>
              <a:rPr lang="en-US" sz="2800" b="1" i="1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:</a:t>
            </a:r>
            <a:r>
              <a:rPr lang="en-US" sz="2800" b="1" dirty="0">
                <a:solidFill>
                  <a:srgbClr val="FFC000">
                    <a:lumMod val="60000"/>
                    <a:lumOff val="40000"/>
                  </a:srgbClr>
                </a:solidFill>
                <a:latin typeface="Times New Roman"/>
                <a:ea typeface="Times New Roman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3070" y="3995188"/>
                <a:ext cx="11785861" cy="1943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thống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kê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liệu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thuộc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 Ta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ghép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(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tắt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prstClr val="white"/>
                        </a:solidFill>
                        <a:latin typeface="Cambria Math"/>
                        <a:ea typeface="Times New Roman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lần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lượt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tần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70" y="3995188"/>
                <a:ext cx="11785861" cy="1943289"/>
              </a:xfrm>
              <a:prstGeom prst="rect">
                <a:avLst/>
              </a:prstGeom>
              <a:blipFill>
                <a:blip r:embed="rId4"/>
                <a:stretch>
                  <a:fillRect l="-1034" t="-3135" r="-1034" b="-7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6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554835"/>
                  </p:ext>
                </p:extLst>
              </p:nvPr>
            </p:nvGraphicFramePr>
            <p:xfrm>
              <a:off x="4052759" y="2597547"/>
              <a:ext cx="3808441" cy="39841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9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9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870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</a:t>
                          </a:r>
                          <a:r>
                            <a:rPr lang="fr-FR" sz="28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số</a:t>
                          </a:r>
                          <a:r>
                            <a:rPr lang="fr-FR" sz="28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(n)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150;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155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155;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170;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Cộng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vi-VN" sz="2800" b="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5554835"/>
                  </p:ext>
                </p:extLst>
              </p:nvPr>
            </p:nvGraphicFramePr>
            <p:xfrm>
              <a:off x="4052759" y="2597547"/>
              <a:ext cx="3808441" cy="39841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92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91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8703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</a:t>
                          </a:r>
                          <a:r>
                            <a:rPr lang="fr-FR" sz="28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số</a:t>
                          </a:r>
                          <a:r>
                            <a:rPr lang="fr-FR" sz="28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(n)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" t="-111702" r="-86350" b="-5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111702" r="-692" b="-5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" t="-209474" r="-86350" b="-40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209474" r="-692" b="-40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" t="-312766" r="-86350" b="-3138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312766" r="-692" b="-3138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" t="-408421" r="-86350" b="-2105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408421" r="-692" b="-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7" t="-513830" r="-86350" b="-112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513830" r="-692" b="-112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75909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Cộng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6955" t="-607368" r="-692" b="-1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374958" y="3841536"/>
            <a:ext cx="2465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/>
                <a:ea typeface="Times New Roman"/>
              </a:rPr>
              <a:t>Bảng</a:t>
            </a:r>
            <a:r>
              <a:rPr lang="en-US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 27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958" y="638344"/>
            <a:ext cx="2465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/>
                <a:ea typeface="Times New Roman"/>
              </a:rPr>
              <a:t>Bảng</a:t>
            </a:r>
            <a:r>
              <a:rPr lang="en-US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 26</a:t>
            </a:r>
            <a:endParaRPr lang="en-US" b="1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6758468"/>
                  </p:ext>
                </p:extLst>
              </p:nvPr>
            </p:nvGraphicFramePr>
            <p:xfrm>
              <a:off x="374958" y="1338735"/>
              <a:ext cx="11579295" cy="9296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6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678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338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5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38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6136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6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3020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150;155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155;160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-68580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160;165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165;170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170;175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Cộng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6758468"/>
                  </p:ext>
                </p:extLst>
              </p:nvPr>
            </p:nvGraphicFramePr>
            <p:xfrm>
              <a:off x="374958" y="1338735"/>
              <a:ext cx="11579295" cy="92964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608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678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338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35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7338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6136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38638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6482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839" t="-22078" r="-489051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592" t="-22078" r="-371831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544" t="-22078" r="-270526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8944" t="-22078" r="-171479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1362" t="-22078" r="-89494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/>
                              <a:cs typeface="Times New Roman" panose="02020603050405020304" pitchFamily="18" charset="0"/>
                            </a:rPr>
                            <a:t>Cộng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5839" t="-122078" r="-489051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8592" t="-122078" r="-371831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7544" t="-122078" r="-270526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8944" t="-122078" r="-171479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1362" t="-122078" r="-89494" b="-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37445" t="-122078" r="-1322" b="-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6674" y="875563"/>
                <a:ext cx="11678651" cy="140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bg1"/>
                    </a:solidFill>
                    <a:latin typeface="Times New Roman"/>
                    <a:ea typeface="Times New Roman"/>
                  </a:rPr>
                  <a:t>* </a:t>
                </a:r>
                <a:r>
                  <a:rPr lang="en-US" sz="2800" b="1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Times New Roman"/>
                    <a:ea typeface="Times New Roman"/>
                  </a:rPr>
                  <a:t>Ghi nhớ: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Trong một mẫu số liệu ghép </a:t>
                </a:r>
                <a:r>
                  <a:rPr lang="en-US" sz="2800" dirty="0" smtClean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nhóm tần số ghép nhóm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( hay tần số) của một nhóm là số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liệu trong mẫu số liệu thuộc vào nhóm đó.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Tần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,…,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Cambria Math"/>
                        <a:ea typeface="Times New Roman"/>
                        <a:cs typeface="Times New Roman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kí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hiệu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;….;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vi-VN" sz="2800" b="0" i="0" smtClean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74" y="875563"/>
                <a:ext cx="11678651" cy="1406988"/>
              </a:xfrm>
              <a:prstGeom prst="rect">
                <a:avLst/>
              </a:prstGeom>
              <a:blipFill>
                <a:blip r:embed="rId2"/>
                <a:stretch>
                  <a:fillRect l="-1044" t="-4783" r="-109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56672" y="2576454"/>
            <a:ext cx="11678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ngang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674" y="3118328"/>
            <a:ext cx="11678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1.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dữ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liệu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ghép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dirty="0">
              <a:solidFill>
                <a:prstClr val="white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thứ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(n);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cuối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N =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060" y="915221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 (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sgk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trang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27)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6060" y="1557094"/>
                <a:ext cx="10255787" cy="2754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ở </a:t>
                </a:r>
                <a:r>
                  <a:rPr lang="en-US" sz="2800" b="1" i="1" dirty="0" err="1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V</a:t>
                </a:r>
                <a:r>
                  <a:rPr lang="en-US" sz="2800" b="1" i="1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í</a:t>
                </a:r>
                <a:r>
                  <a:rPr lang="en-US" sz="2800" b="1" i="1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b="1" i="1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dụ</a:t>
                </a:r>
                <a:r>
                  <a:rPr lang="en-US" sz="2800" b="1" i="1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1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thành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sáu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45;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55;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65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</a:t>
                </a:r>
                <a:r>
                  <a:rPr lang="en-US" sz="2800" dirty="0">
                    <a:solidFill>
                      <a:prstClr val="white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65;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b)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Lập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ảng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.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0" y="1557094"/>
                <a:ext cx="10255787" cy="2754087"/>
              </a:xfrm>
              <a:prstGeom prst="rect">
                <a:avLst/>
              </a:prstGeom>
              <a:blipFill>
                <a:blip r:embed="rId2"/>
                <a:stretch>
                  <a:fillRect l="-1188" r="-1188" b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370" y="84401"/>
            <a:ext cx="1210219" cy="10924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307168" y="84401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4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5221" y="1057997"/>
                <a:ext cx="10010273" cy="1923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lần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lượt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 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b)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Bảng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như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</a:t>
                </a:r>
                <a:r>
                  <a:rPr lang="fr-FR" sz="2800" dirty="0" err="1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Bảng</a:t>
                </a:r>
                <a:r>
                  <a:rPr lang="fr-FR" sz="2800" dirty="0"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29)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1" y="1057997"/>
                <a:ext cx="10010273" cy="1923604"/>
              </a:xfrm>
              <a:prstGeom prst="rect">
                <a:avLst/>
              </a:prstGeom>
              <a:blipFill>
                <a:blip r:embed="rId2"/>
                <a:stretch>
                  <a:fillRect l="-1218" t="-3492" r="-1279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629507"/>
                  </p:ext>
                </p:extLst>
              </p:nvPr>
            </p:nvGraphicFramePr>
            <p:xfrm>
              <a:off x="3370557" y="2865090"/>
              <a:ext cx="4885155" cy="3680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61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233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40;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45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45;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Cộng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=44</m:t>
                                </m:r>
                              </m:oMath>
                            </m:oMathPara>
                          </a14:m>
                          <a:endParaRPr lang="en-US" sz="2800" i="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629507"/>
                  </p:ext>
                </p:extLst>
              </p:nvPr>
            </p:nvGraphicFramePr>
            <p:xfrm>
              <a:off x="3370557" y="2865090"/>
              <a:ext cx="4885155" cy="3680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76176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2339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112987" r="-77313" b="-632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112987" r="-573" b="-6324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215789" r="-77313" b="-540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215789" r="-573" b="-540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315789" r="-77313" b="-440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315789" r="-573" b="-440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410390" r="-77313" b="-335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410390" r="-573" b="-335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517105" r="-77313" b="-2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517105" r="-573" b="-2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0" t="-609091" r="-77313" b="-13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609091" r="-573" b="-13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Cộng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372" t="-718421" r="-573" b="-38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588314" y="596488"/>
            <a:ext cx="3539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 (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sgk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fr-FR" sz="2800" b="1" dirty="0" err="1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trang</a:t>
            </a:r>
            <a:r>
              <a:rPr lang="fr-FR" sz="2800" b="1" dirty="0">
                <a:solidFill>
                  <a:schemeClr val="accent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27)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69C09E0-E339-45D3-ABE5-06A41C95191A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932380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57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686" y="785837"/>
            <a:ext cx="4257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FFC000"/>
                </a:solidFill>
                <a:latin typeface="Times New Roman"/>
                <a:ea typeface="Times New Roman"/>
              </a:rPr>
              <a:t>Luyện</a:t>
            </a:r>
            <a:r>
              <a:rPr lang="fr-FR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Times New Roman"/>
                <a:ea typeface="Times New Roman"/>
              </a:rPr>
              <a:t>tập</a:t>
            </a:r>
            <a:r>
              <a:rPr lang="fr-FR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 2</a:t>
            </a:r>
            <a:r>
              <a:rPr lang="fr-FR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 (</a:t>
            </a:r>
            <a:r>
              <a:rPr lang="fr-FR" sz="2800" b="1" dirty="0" err="1">
                <a:solidFill>
                  <a:prstClr val="white"/>
                </a:solidFill>
                <a:latin typeface="Times New Roman"/>
                <a:ea typeface="Times New Roman"/>
              </a:rPr>
              <a:t>sgk</a:t>
            </a:r>
            <a:r>
              <a:rPr lang="fr-FR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/</a:t>
            </a:r>
            <a:r>
              <a:rPr lang="fr-FR" sz="2800" b="1" dirty="0" err="1">
                <a:solidFill>
                  <a:prstClr val="white"/>
                </a:solidFill>
                <a:latin typeface="Times New Roman"/>
                <a:ea typeface="Times New Roman"/>
              </a:rPr>
              <a:t>trang</a:t>
            </a:r>
            <a:r>
              <a:rPr lang="fr-FR" sz="2800" b="1" dirty="0">
                <a:solidFill>
                  <a:prstClr val="white"/>
                </a:solidFill>
                <a:latin typeface="Times New Roman"/>
                <a:ea typeface="Times New Roman"/>
              </a:rPr>
              <a:t> 27)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6686" y="1510805"/>
                <a:ext cx="1155124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Thống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kê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lần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truy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nhập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Internet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của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30</m:t>
                    </m:r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người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trong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một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tuần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là:</a:t>
                </a:r>
                <a:endParaRPr lang="en-US" sz="28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86" y="1510805"/>
                <a:ext cx="11551244" cy="523220"/>
              </a:xfrm>
              <a:prstGeom prst="rect">
                <a:avLst/>
              </a:prstGeom>
              <a:blipFill>
                <a:blip r:embed="rId2"/>
                <a:stretch>
                  <a:fillRect l="-1109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163761"/>
                  </p:ext>
                </p:extLst>
              </p:nvPr>
            </p:nvGraphicFramePr>
            <p:xfrm>
              <a:off x="363432" y="2304433"/>
              <a:ext cx="10676602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64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68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75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37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163761"/>
                  </p:ext>
                </p:extLst>
              </p:nvPr>
            </p:nvGraphicFramePr>
            <p:xfrm>
              <a:off x="363432" y="2304433"/>
              <a:ext cx="10676602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6646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689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5753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67958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2632" r="-902857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35" t="-2632" r="-792655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874" t="-2632" r="-706322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3" t="-2632" r="-602286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3" t="-2632" r="-502286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295" t="-2632" r="-399432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714" t="-2632" r="-301714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1714" t="-2632" r="-201714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159" t="-2632" r="-100568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2286" t="-2632" r="-1143" b="-2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101299" r="-902857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35" t="-101299" r="-792655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874" t="-101299" r="-70632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3" t="-101299" r="-602286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3" t="-101299" r="-502286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295" t="-101299" r="-39943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714" t="-101299" r="-301714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1714" t="-101299" r="-201714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159" t="-101299" r="-100568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2286" t="-101299" r="-1143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203947" r="-902857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35" t="-203947" r="-792655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874" t="-203947" r="-70632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143" t="-203947" r="-60228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143" t="-203947" r="-50228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295" t="-203947" r="-39943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1714" t="-203947" r="-301714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01714" t="-203947" r="-201714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7159" t="-203947" r="-10056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2286" t="-203947" r="-114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6686" y="3937130"/>
                <a:ext cx="11551244" cy="1315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Lập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bảng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tần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của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mẫu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liệu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đó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sau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khi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được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theo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sáu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sau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:</a:t>
                </a:r>
                <a:r>
                  <a:rPr lang="vi-VN" sz="28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30;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60;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70;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,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80;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86" y="3937130"/>
                <a:ext cx="11551244" cy="1315873"/>
              </a:xfrm>
              <a:prstGeom prst="rect">
                <a:avLst/>
              </a:prstGeom>
              <a:blipFill>
                <a:blip r:embed="rId4"/>
                <a:stretch>
                  <a:fillRect l="-1109" r="-1109" b="-11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798832" y="5347195"/>
            <a:ext cx="1358150" cy="13158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74441" y="60869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33" y="688511"/>
            <a:ext cx="447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chemeClr val="accent4"/>
                </a:solidFill>
                <a:latin typeface="Times New Roman"/>
                <a:ea typeface="Times New Roman"/>
              </a:rPr>
              <a:t>Luyện</a:t>
            </a:r>
            <a:r>
              <a:rPr lang="fr-FR" sz="2800" b="1" dirty="0">
                <a:solidFill>
                  <a:schemeClr val="accent4"/>
                </a:solidFill>
                <a:latin typeface="Times New Roman"/>
                <a:ea typeface="Times New Roman"/>
              </a:rPr>
              <a:t> </a:t>
            </a:r>
            <a:r>
              <a:rPr lang="fr-FR" sz="2800" b="1" dirty="0" err="1">
                <a:solidFill>
                  <a:schemeClr val="accent4"/>
                </a:solidFill>
                <a:latin typeface="Times New Roman"/>
                <a:ea typeface="Times New Roman"/>
              </a:rPr>
              <a:t>tập</a:t>
            </a:r>
            <a:r>
              <a:rPr lang="fr-FR" sz="2800" b="1" dirty="0">
                <a:solidFill>
                  <a:schemeClr val="accent4"/>
                </a:solidFill>
                <a:latin typeface="Times New Roman"/>
                <a:ea typeface="Times New Roman"/>
              </a:rPr>
              <a:t> 2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 (</a:t>
            </a:r>
            <a:r>
              <a:rPr lang="fr-FR" sz="28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sgk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/</a:t>
            </a:r>
            <a:r>
              <a:rPr lang="fr-FR" sz="28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trang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ea typeface="Times New Roman"/>
              </a:rPr>
              <a:t> 27)</a:t>
            </a:r>
            <a:endParaRPr lang="en-US" sz="2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510196"/>
                  </p:ext>
                </p:extLst>
              </p:nvPr>
            </p:nvGraphicFramePr>
            <p:xfrm>
              <a:off x="7779077" y="520436"/>
              <a:ext cx="3713079" cy="3680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45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7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801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30;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40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40;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50;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60;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70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70;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80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80;90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176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Cộng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800" i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1510196"/>
                  </p:ext>
                </p:extLst>
              </p:nvPr>
            </p:nvGraphicFramePr>
            <p:xfrm>
              <a:off x="7779077" y="520436"/>
              <a:ext cx="3713079" cy="3680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9451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678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114286" r="-91250" b="-631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114286" r="-690" b="-631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217105" r="-91250" b="-5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217105" r="-690" b="-5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317105" r="-91250" b="-43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317105" r="-690" b="-4394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411688" r="-91250" b="-3337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411688" r="-690" b="-3337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518421" r="-91250" b="-238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518421" r="-690" b="-238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3" t="-610390" r="-91250" b="-1350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610390" r="-690" b="-135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Cộng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0690" t="-719737" r="-690" b="-368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tangle 5"/>
          <p:cNvSpPr/>
          <p:nvPr/>
        </p:nvSpPr>
        <p:spPr>
          <a:xfrm>
            <a:off x="26619" y="3509601"/>
            <a:ext cx="11614484" cy="3273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800" b="1" dirty="0" err="1">
                <a:solidFill>
                  <a:schemeClr val="accent4"/>
                </a:solidFill>
                <a:latin typeface="Times New Roman"/>
                <a:ea typeface="Times New Roman"/>
              </a:rPr>
              <a:t>Nhận</a:t>
            </a:r>
            <a:r>
              <a:rPr lang="fr-FR" sz="2800" b="1" dirty="0">
                <a:solidFill>
                  <a:schemeClr val="accent4"/>
                </a:solidFill>
                <a:latin typeface="Times New Roman"/>
                <a:ea typeface="Times New Roman"/>
              </a:rPr>
              <a:t> </a:t>
            </a:r>
            <a:r>
              <a:rPr lang="fr-FR" sz="2800" b="1" dirty="0" err="1">
                <a:solidFill>
                  <a:schemeClr val="accent4"/>
                </a:solidFill>
                <a:latin typeface="Times New Roman"/>
                <a:ea typeface="Times New Roman"/>
              </a:rPr>
              <a:t>xét</a:t>
            </a:r>
            <a:r>
              <a:rPr lang="fr-FR" sz="2800" b="1" dirty="0">
                <a:solidFill>
                  <a:schemeClr val="accent4"/>
                </a:solidFill>
                <a:latin typeface="Times New Roman"/>
                <a:ea typeface="Times New Roman"/>
              </a:rPr>
              <a:t>:</a:t>
            </a:r>
            <a:r>
              <a:rPr lang="fr-FR" sz="2800" dirty="0">
                <a:solidFill>
                  <a:schemeClr val="accent4"/>
                </a:solidFill>
                <a:latin typeface="Times New Roman"/>
                <a:ea typeface="Times New Roman"/>
              </a:rPr>
              <a:t> </a:t>
            </a:r>
            <a:endParaRPr lang="vi-VN" sz="2800" dirty="0">
              <a:solidFill>
                <a:schemeClr val="accent4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Đối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với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một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mẫu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dữ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thống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kê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của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một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phản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ánh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lượng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mẫu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thuộc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vào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đó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Cũng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như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mẫu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không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để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trình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bày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mẫu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một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cách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trực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quan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sinh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động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dễ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nhớ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và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gây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ấn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tượng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người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ta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sử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dụng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biểu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đồ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2033" y="1313167"/>
            <a:ext cx="6000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Bảng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tần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ghép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nhóm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của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mẫu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số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Times New Roman"/>
                <a:ea typeface="Times New Roman"/>
              </a:rPr>
              <a:t>liệu</a:t>
            </a:r>
            <a:r>
              <a:rPr lang="fr-FR" sz="2800" dirty="0">
                <a:solidFill>
                  <a:prstClr val="white"/>
                </a:solidFill>
                <a:latin typeface="Times New Roman"/>
                <a:ea typeface="Times New Roman"/>
              </a:rPr>
              <a:t>:</a:t>
            </a:r>
            <a:endParaRPr lang="en-US" sz="2800" dirty="0">
              <a:solidFill>
                <a:prstClr val="white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4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0AD35A6-D7A2-0C3E-0A62-AF328A3DE4BC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932380" cy="180663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83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8540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TẦN SỐ GHÉP NHÓM</a:t>
            </a:r>
            <a:b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TƯƠNG ĐỐI GHÉP NHÓM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4814" y="1229185"/>
                <a:ext cx="97696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b="1" dirty="0">
                    <a:solidFill>
                      <a:schemeClr val="accent4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Bài tập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4"/>
                        </a:solidFill>
                        <a:effectLst/>
                        <a:latin typeface="Cambria Math"/>
                        <a:ea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</a:t>
                </a:r>
                <a:r>
                  <a:rPr lang="fr-FR" sz="2800" b="1" dirty="0" err="1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sgk</a:t>
                </a:r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/</a:t>
                </a:r>
                <a:r>
                  <a:rPr lang="fr-FR" sz="2800" b="1" dirty="0" err="1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trang</a:t>
                </a:r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33)</a:t>
                </a:r>
                <a:r>
                  <a:rPr lang="nl-NL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chemeClr val="accent4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4" y="1229185"/>
                <a:ext cx="9769642" cy="523220"/>
              </a:xfrm>
              <a:prstGeom prst="rect">
                <a:avLst/>
              </a:prstGeom>
              <a:blipFill>
                <a:blip r:embed="rId2"/>
                <a:stretch>
                  <a:fillRect l="-124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64814" y="1858050"/>
            <a:ext cx="1177970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gam)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khoai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thu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hoạch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Ngọc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283547"/>
                  </p:ext>
                </p:extLst>
              </p:nvPr>
            </p:nvGraphicFramePr>
            <p:xfrm>
              <a:off x="799663" y="2718741"/>
              <a:ext cx="10270436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25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5283547"/>
                  </p:ext>
                </p:extLst>
              </p:nvPr>
            </p:nvGraphicFramePr>
            <p:xfrm>
              <a:off x="799663" y="2718741"/>
              <a:ext cx="10270436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25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" t="-1299" r="-904762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12" t="-1299" r="-794118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94" t="-1299" r="-708383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408" t="-1299" r="-600000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786" t="-1299" r="-503571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17" t="-1299" r="-400592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381" t="-1299" r="-302976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225" t="-1299" r="-201183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2976" t="-1299" r="-102381" b="-2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7633" t="-1299" r="-1775" b="-2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" t="-102632" r="-904762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12" t="-102632" r="-794118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94" t="-102632" r="-708383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408" t="-102632" r="-600000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786" t="-102632" r="-503571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17" t="-102632" r="-400592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381" t="-102632" r="-302976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225" t="-102632" r="-201183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2976" t="-102632" r="-102381" b="-1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7633" t="-102632" r="-1775" b="-1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5" t="-200000" r="-904762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9412" t="-200000" r="-794118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2994" t="-200000" r="-70838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9408" t="-200000" r="-600000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1786" t="-200000" r="-503571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8817" t="-200000" r="-400592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2381" t="-200000" r="-302976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98225" t="-200000" r="-201183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02976" t="-200000" r="-102381" b="-2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7633" t="-200000" r="-1775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4814" y="4113201"/>
                <a:ext cx="11613089" cy="2030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Hãy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các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trên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thành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70;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80;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,</a:t>
                </a:r>
                <a:r>
                  <a:rPr lang="en-US" sz="2800" dirty="0">
                    <a:solidFill>
                      <a:prstClr val="white"/>
                    </a:solidFill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90;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100;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110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110;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</m:d>
                    <m:r>
                      <a:rPr lang="en-US" sz="2800" b="0" i="0" smtClean="0">
                        <a:solidFill>
                          <a:prstClr val="white"/>
                        </a:solidFill>
                        <a:latin typeface="Cambria Math"/>
                        <a:ea typeface="Times New Roman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Tìm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mỗi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b)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Lập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bảng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prstClr val="white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14" y="4113201"/>
                <a:ext cx="11613089" cy="2030812"/>
              </a:xfrm>
              <a:prstGeom prst="rect">
                <a:avLst/>
              </a:prstGeom>
              <a:blipFill>
                <a:blip r:embed="rId4"/>
                <a:stretch>
                  <a:fillRect l="-1050" r="-1102" b="-7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639820" y="5278536"/>
            <a:ext cx="1704580" cy="15043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5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7519" y="672525"/>
                <a:ext cx="97696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2800" b="1" dirty="0">
                    <a:solidFill>
                      <a:schemeClr val="accent4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Bài tập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accent4"/>
                        </a:solidFill>
                        <a:effectLst/>
                        <a:latin typeface="Cambria Math"/>
                        <a:ea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(</a:t>
                </a:r>
                <a:r>
                  <a:rPr lang="fr-FR" sz="2800" b="1" dirty="0" err="1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sgk</a:t>
                </a:r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/</a:t>
                </a:r>
                <a:r>
                  <a:rPr lang="fr-FR" sz="2800" b="1" dirty="0" err="1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trang</a:t>
                </a:r>
                <a:r>
                  <a:rPr lang="fr-FR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33)</a:t>
                </a:r>
                <a:r>
                  <a:rPr lang="nl-NL" sz="2800" b="1" dirty="0">
                    <a:solidFill>
                      <a:schemeClr val="accent4"/>
                    </a:solidFill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schemeClr val="accent4"/>
                  </a:solidFill>
                  <a:effectLst/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9" y="672525"/>
                <a:ext cx="9769642" cy="523220"/>
              </a:xfrm>
              <a:prstGeom prst="rect">
                <a:avLst/>
              </a:prstGeom>
              <a:blipFill>
                <a:blip r:embed="rId2"/>
                <a:stretch>
                  <a:fillRect l="-131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156683"/>
                  </p:ext>
                </p:extLst>
              </p:nvPr>
            </p:nvGraphicFramePr>
            <p:xfrm>
              <a:off x="7741942" y="3098171"/>
              <a:ext cx="4331553" cy="37474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307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08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729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70;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80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80;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90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90;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100;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110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2800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110;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i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120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Cộng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N</m:t>
                                </m:r>
                                <m: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</a:rPr>
                                  <m:t>=30</m:t>
                                </m:r>
                              </m:oMath>
                            </m:oMathPara>
                          </a14:m>
                          <a:endParaRPr lang="en-US" sz="2800" i="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7156683"/>
                  </p:ext>
                </p:extLst>
              </p:nvPr>
            </p:nvGraphicFramePr>
            <p:xfrm>
              <a:off x="7741942" y="3098171"/>
              <a:ext cx="4331553" cy="374744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307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008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7291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Nhóm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Tần số (n)</a:t>
                          </a:r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112360" r="-86162" b="-517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112360" r="-610" b="-5179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214773" r="-86162" b="-423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214773" r="-610" b="-423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311236" r="-86162" b="-3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311236" r="-610" b="-3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411236" r="-86162" b="-2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411236" r="-610" b="-2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22" t="-511236" r="-86162" b="-1191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511236" r="-610" b="-1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41692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fr-FR" sz="28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itchFamily="18" charset="0"/>
                              <a:ea typeface="Times New Roman"/>
                              <a:cs typeface="Times New Roman" pitchFamily="18" charset="0"/>
                            </a:rPr>
                            <a:t>Cộng</a:t>
                          </a:r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ea typeface="Times New Roman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17378" t="-611236" r="-610" b="-1910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8505" y="3015557"/>
                <a:ext cx="7137702" cy="3475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AutoNum type="alphaLcParenR"/>
                </a:pPr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 số của nhóm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nhóm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nhóm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nhóm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white"/>
                        </a:solidFill>
                        <a:latin typeface="Cambria Math"/>
                        <a:ea typeface="Times New Roman"/>
                      </a:rPr>
                      <m:t>4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, nhóm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white"/>
                        </a:solidFill>
                        <a:latin typeface="Cambria Math"/>
                        <a:ea typeface="Times New Roman"/>
                      </a:rPr>
                      <m:t>5</m:t>
                    </m:r>
                  </m:oMath>
                </a14:m>
                <a:r>
                  <a:rPr lang="en-US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</a:t>
                </a:r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lần lượt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</a:t>
                </a:r>
                <a:endParaRPr lang="vi-VN" sz="2800" dirty="0">
                  <a:solidFill>
                    <a:prstClr val="white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.</a:t>
                </a:r>
                <a:r>
                  <a:rPr lang="nl-NL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white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b)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Bảng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tần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của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mẫu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số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liệu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ghép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nhóm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đó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như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r>
                  <a:rPr lang="fr-FR" sz="2800" dirty="0" err="1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sau</a:t>
                </a:r>
                <a:r>
                  <a:rPr lang="fr-FR" sz="2800" dirty="0">
                    <a:solidFill>
                      <a:prstClr val="white"/>
                    </a:solidFill>
                    <a:latin typeface="Times New Roman" pitchFamily="18" charset="0"/>
                    <a:ea typeface="Times New Roman"/>
                    <a:cs typeface="Times New Roman" pitchFamily="18" charset="0"/>
                  </a:rPr>
                  <a:t> </a:t>
                </a:r>
                <a:endParaRPr lang="en-US" sz="2800" dirty="0">
                  <a:solidFill>
                    <a:prstClr val="white"/>
                  </a:solidFill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05" y="3015557"/>
                <a:ext cx="7137702" cy="3475375"/>
              </a:xfrm>
              <a:prstGeom prst="rect">
                <a:avLst/>
              </a:prstGeom>
              <a:blipFill>
                <a:blip r:embed="rId4"/>
                <a:stretch>
                  <a:fillRect l="-1708" r="-179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961" y="75067"/>
            <a:ext cx="11552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 SỐ GHÉP NHÓM. TẦN SỐ TƯƠNG ĐỐI GHÉP NHÓM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6F1DD85-E376-6991-4532-8A0E8B9A9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240580"/>
                  </p:ext>
                </p:extLst>
              </p:nvPr>
            </p:nvGraphicFramePr>
            <p:xfrm>
              <a:off x="1084798" y="1408421"/>
              <a:ext cx="10270436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25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88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104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78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95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103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109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112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87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82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97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86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800" i="0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96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36F1DD85-E376-6991-4532-8A0E8B9A9F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48240580"/>
                  </p:ext>
                </p:extLst>
              </p:nvPr>
            </p:nvGraphicFramePr>
            <p:xfrm>
              <a:off x="1084798" y="1408421"/>
              <a:ext cx="10270436" cy="13944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2589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3592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3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1027330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</a:tblGrid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2632" r="-904762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412" t="-2632" r="-794118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994" t="-2632" r="-708383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408" t="-2632" r="-600000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408" t="-2632" r="-500000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381" t="-2632" r="-402976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8817" t="-2632" r="-300592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8817" t="-2632" r="-200592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3571" t="-2632" r="-101786" b="-203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98225" t="-2632" r="-1183" b="-2039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01299" r="-90476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412" t="-101299" r="-794118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994" t="-101299" r="-708383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408" t="-101299" r="-600000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408" t="-101299" r="-500000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381" t="-101299" r="-402976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8817" t="-101299" r="-30059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8817" t="-101299" r="-200592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3571" t="-101299" r="-101786" b="-101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98225" t="-101299" r="-1183" b="-101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48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203947" r="-90476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99412" t="-203947" r="-794118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02994" t="-203947" r="-708383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99408" t="-203947" r="-6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99408" t="-203947" r="-500000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02381" t="-203947" r="-40297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8817" t="-203947" r="-30059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698817" t="-203947" r="-200592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03571" t="-203947" r="-101786" b="-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898225" t="-203947" r="-1183" b="-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30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27" y="596244"/>
            <a:ext cx="116305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C000"/>
                </a:solidFill>
                <a:latin typeface="Times New Roman"/>
                <a:ea typeface="Times New Roman"/>
              </a:rPr>
              <a:t>Hướng dẫn tự học ở </a:t>
            </a:r>
            <a:r>
              <a:rPr lang="en-US" sz="2800" b="1" dirty="0" smtClean="0">
                <a:solidFill>
                  <a:srgbClr val="FFC000"/>
                </a:solidFill>
                <a:latin typeface="Times New Roman"/>
                <a:ea typeface="Times New Roman"/>
              </a:rPr>
              <a:t>nhà</a:t>
            </a:r>
            <a:endParaRPr lang="en-US" sz="2800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SBT.</a:t>
            </a: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dung III.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đồ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tần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tương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ghép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/>
                <a:ea typeface="Times New Roman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/>
                <a:ea typeface="Times New Roman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99A4E5-A243-DFE6-12E4-A3A0B1068507}"/>
              </a:ext>
            </a:extLst>
          </p:cNvPr>
          <p:cNvCxnSpPr>
            <a:cxnSpLocks/>
          </p:cNvCxnSpPr>
          <p:nvPr/>
        </p:nvCxnSpPr>
        <p:spPr>
          <a:xfrm flipV="1">
            <a:off x="6096000" y="3229620"/>
            <a:ext cx="4571999" cy="4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5ACC63-ED4D-E9EA-055F-7350F4D3DAC3}"/>
              </a:ext>
            </a:extLst>
          </p:cNvPr>
          <p:cNvCxnSpPr>
            <a:cxnSpLocks/>
          </p:cNvCxnSpPr>
          <p:nvPr/>
        </p:nvCxnSpPr>
        <p:spPr>
          <a:xfrm>
            <a:off x="1643271" y="2160397"/>
            <a:ext cx="4429048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A7B395-02D6-D52D-5BE4-52664FE113B5}"/>
              </a:ext>
            </a:extLst>
          </p:cNvPr>
          <p:cNvCxnSpPr>
            <a:cxnSpLocks/>
          </p:cNvCxnSpPr>
          <p:nvPr/>
        </p:nvCxnSpPr>
        <p:spPr>
          <a:xfrm>
            <a:off x="1948070" y="4630775"/>
            <a:ext cx="4111476" cy="0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CBA85D5-8ABA-5858-AE75-D5F13868CB9A}"/>
              </a:ext>
            </a:extLst>
          </p:cNvPr>
          <p:cNvSpPr/>
          <p:nvPr/>
        </p:nvSpPr>
        <p:spPr>
          <a:xfrm>
            <a:off x="6011536" y="1116688"/>
            <a:ext cx="195432" cy="1954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80EFB2E-33A0-E7A3-E43E-8FB31706D493}"/>
              </a:ext>
            </a:extLst>
          </p:cNvPr>
          <p:cNvGrpSpPr/>
          <p:nvPr/>
        </p:nvGrpSpPr>
        <p:grpSpPr>
          <a:xfrm>
            <a:off x="5896108" y="1987014"/>
            <a:ext cx="399784" cy="399784"/>
            <a:chOff x="5896108" y="4064132"/>
            <a:chExt cx="399784" cy="39978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2F8ECA9-BC52-E60F-E96A-B44B1120C0F1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E6EC3D8-4064-59B1-AB97-906A3B9749FE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80733C-1240-691D-A03A-1587D8850BC5}"/>
              </a:ext>
            </a:extLst>
          </p:cNvPr>
          <p:cNvGrpSpPr/>
          <p:nvPr/>
        </p:nvGrpSpPr>
        <p:grpSpPr>
          <a:xfrm>
            <a:off x="5896108" y="3029728"/>
            <a:ext cx="399784" cy="399784"/>
            <a:chOff x="5896108" y="5817086"/>
            <a:chExt cx="399784" cy="399784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A8C85F-CEED-E5BF-DD93-C9102284D9AD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4EA1BB-9D98-23F5-AFB5-643BA51CF008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1360ED-4632-BEFA-4A48-B77224BAB924}"/>
              </a:ext>
            </a:extLst>
          </p:cNvPr>
          <p:cNvSpPr txBox="1"/>
          <p:nvPr/>
        </p:nvSpPr>
        <p:spPr>
          <a:xfrm>
            <a:off x="4929208" y="141524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01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2" name="TextBox 2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46AC5B-9FF7-9652-C60D-2224CF1A734B}"/>
              </a:ext>
            </a:extLst>
          </p:cNvPr>
          <p:cNvSpPr txBox="1"/>
          <p:nvPr/>
        </p:nvSpPr>
        <p:spPr>
          <a:xfrm>
            <a:off x="4984845" y="3811980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03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TextBox 2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DC6385-D9BA-36A7-4325-F97E5AA57045}"/>
              </a:ext>
            </a:extLst>
          </p:cNvPr>
          <p:cNvSpPr txBox="1"/>
          <p:nvPr/>
        </p:nvSpPr>
        <p:spPr>
          <a:xfrm>
            <a:off x="6144859" y="2462431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Agency FB" panose="020B0503020202020204" pitchFamily="34" charset="0"/>
              </a:rPr>
              <a:t>02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24" name="TextBox 2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C3F27E-2B9E-506A-A052-C31AE7789F15}"/>
              </a:ext>
            </a:extLst>
          </p:cNvPr>
          <p:cNvSpPr txBox="1"/>
          <p:nvPr/>
        </p:nvSpPr>
        <p:spPr>
          <a:xfrm>
            <a:off x="3343058" y="1539204"/>
            <a:ext cx="1743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pt-BR" sz="3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336282-F778-62CF-7A6D-4E41AF3BF946}"/>
              </a:ext>
            </a:extLst>
          </p:cNvPr>
          <p:cNvSpPr txBox="1"/>
          <p:nvPr/>
        </p:nvSpPr>
        <p:spPr>
          <a:xfrm>
            <a:off x="3366778" y="3895612"/>
            <a:ext cx="196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86135-4389-B6B3-D45C-C792018BFB88}"/>
              </a:ext>
            </a:extLst>
          </p:cNvPr>
          <p:cNvGrpSpPr/>
          <p:nvPr/>
        </p:nvGrpSpPr>
        <p:grpSpPr>
          <a:xfrm>
            <a:off x="5896587" y="4430883"/>
            <a:ext cx="399784" cy="399784"/>
            <a:chOff x="5896108" y="4064132"/>
            <a:chExt cx="399784" cy="39978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89222DE-B8FA-0905-99C7-3B138A4F5135}"/>
                </a:ext>
              </a:extLst>
            </p:cNvPr>
            <p:cNvSpPr/>
            <p:nvPr/>
          </p:nvSpPr>
          <p:spPr>
            <a:xfrm>
              <a:off x="5896108" y="4064132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A774FAB-7DC0-30BF-8874-EF77D2A43BA8}"/>
                </a:ext>
              </a:extLst>
            </p:cNvPr>
            <p:cNvSpPr/>
            <p:nvPr/>
          </p:nvSpPr>
          <p:spPr>
            <a:xfrm>
              <a:off x="5961830" y="4129854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4E04F-D5D6-70D6-45AE-D1CFCFBE8867}"/>
              </a:ext>
            </a:extLst>
          </p:cNvPr>
          <p:cNvCxnSpPr>
            <a:cxnSpLocks/>
          </p:cNvCxnSpPr>
          <p:nvPr/>
        </p:nvCxnSpPr>
        <p:spPr>
          <a:xfrm>
            <a:off x="6096000" y="1206641"/>
            <a:ext cx="0" cy="5611602"/>
          </a:xfrm>
          <a:prstGeom prst="line">
            <a:avLst/>
          </a:prstGeom>
          <a:ln w="444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8053C84-2CAE-9092-30C3-4BB0D1E5F081}"/>
              </a:ext>
            </a:extLst>
          </p:cNvPr>
          <p:cNvCxnSpPr>
            <a:cxnSpLocks/>
          </p:cNvCxnSpPr>
          <p:nvPr/>
        </p:nvCxnSpPr>
        <p:spPr>
          <a:xfrm flipV="1">
            <a:off x="6089376" y="5910352"/>
            <a:ext cx="4114799" cy="29342"/>
          </a:xfrm>
          <a:prstGeom prst="line">
            <a:avLst/>
          </a:prstGeom>
          <a:ln w="412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EE7CF08-FF75-738C-2C7D-C87DD8EABD30}"/>
              </a:ext>
            </a:extLst>
          </p:cNvPr>
          <p:cNvGrpSpPr/>
          <p:nvPr/>
        </p:nvGrpSpPr>
        <p:grpSpPr>
          <a:xfrm>
            <a:off x="5889484" y="5739802"/>
            <a:ext cx="399784" cy="399784"/>
            <a:chOff x="5896108" y="5817086"/>
            <a:chExt cx="399784" cy="39978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7CC4CF-A45E-F986-37B2-414660A8B53C}"/>
                </a:ext>
              </a:extLst>
            </p:cNvPr>
            <p:cNvSpPr/>
            <p:nvPr/>
          </p:nvSpPr>
          <p:spPr>
            <a:xfrm>
              <a:off x="5896108" y="5817086"/>
              <a:ext cx="399784" cy="399784"/>
            </a:xfrm>
            <a:prstGeom prst="ellipse">
              <a:avLst/>
            </a:prstGeom>
            <a:solidFill>
              <a:srgbClr val="00206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5A7E1C4-34C4-80F7-D8BC-6D4419381991}"/>
                </a:ext>
              </a:extLst>
            </p:cNvPr>
            <p:cNvSpPr/>
            <p:nvPr/>
          </p:nvSpPr>
          <p:spPr>
            <a:xfrm>
              <a:off x="5961830" y="5882808"/>
              <a:ext cx="268340" cy="2683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0555476-C589-E22F-6BD1-65FFE32E3C2C}"/>
              </a:ext>
            </a:extLst>
          </p:cNvPr>
          <p:cNvSpPr txBox="1"/>
          <p:nvPr/>
        </p:nvSpPr>
        <p:spPr>
          <a:xfrm>
            <a:off x="6138235" y="5172505"/>
            <a:ext cx="1188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>
                <a:solidFill>
                  <a:srgbClr val="FFFF00"/>
                </a:solidFill>
                <a:latin typeface="Agency FB" panose="020B0503020202020204" pitchFamily="34" charset="0"/>
              </a:rPr>
              <a:t>0</a:t>
            </a:r>
            <a:r>
              <a:rPr lang="en-US" sz="4400" b="1">
                <a:solidFill>
                  <a:srgbClr val="FFFF00"/>
                </a:solidFill>
                <a:latin typeface="Agency FB" panose="020B0503020202020204" pitchFamily="34" charset="0"/>
              </a:rPr>
              <a:t>4</a:t>
            </a:r>
            <a:endParaRPr lang="en-US" sz="4400" b="1" dirty="0">
              <a:solidFill>
                <a:srgbClr val="FFFF00"/>
              </a:solidFill>
              <a:latin typeface="Agency FB" panose="020B0503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320571-B8DF-5096-444D-94A0460A13EF}"/>
              </a:ext>
            </a:extLst>
          </p:cNvPr>
          <p:cNvSpPr/>
          <p:nvPr/>
        </p:nvSpPr>
        <p:spPr>
          <a:xfrm>
            <a:off x="7052074" y="5325577"/>
            <a:ext cx="2052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2C01F8-8AE2-B236-27A2-6D1FCD8557F9}"/>
              </a:ext>
            </a:extLst>
          </p:cNvPr>
          <p:cNvSpPr/>
          <p:nvPr/>
        </p:nvSpPr>
        <p:spPr>
          <a:xfrm>
            <a:off x="6992252" y="2637649"/>
            <a:ext cx="36757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5544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39" grpId="0"/>
      <p:bldP spid="4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259" y="1954557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682486" y="2134898"/>
            <a:ext cx="5241235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THÀNH KIẾN THỨC</a:t>
            </a:r>
            <a:endParaRPr 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952358-6350-B399-46AC-7131915460A4}"/>
              </a:ext>
            </a:extLst>
          </p:cNvPr>
          <p:cNvCxnSpPr>
            <a:cxnSpLocks/>
          </p:cNvCxnSpPr>
          <p:nvPr/>
        </p:nvCxnSpPr>
        <p:spPr>
          <a:xfrm>
            <a:off x="682486" y="2970840"/>
            <a:ext cx="5241235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0E886A-B5C1-35B7-534D-9C454E223757}"/>
              </a:ext>
            </a:extLst>
          </p:cNvPr>
          <p:cNvSpPr txBox="1">
            <a:spLocks/>
          </p:cNvSpPr>
          <p:nvPr/>
        </p:nvSpPr>
        <p:spPr>
          <a:xfrm>
            <a:off x="589718" y="3202690"/>
            <a:ext cx="5241235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Tạo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hứng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hiểu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kiến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mới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8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58F684F-416E-5DBD-73F8-C2CAFB0BAF30}"/>
                  </a:ext>
                </a:extLst>
              </p:cNvPr>
              <p:cNvSpPr/>
              <p:nvPr/>
            </p:nvSpPr>
            <p:spPr>
              <a:xfrm>
                <a:off x="1027297" y="1952830"/>
                <a:ext cx="876610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defTabSz="914354"/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trái,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phải</a:t>
                </a: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58F684F-416E-5DBD-73F8-C2CAFB0BA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97" y="1952830"/>
                <a:ext cx="876610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EDF6FE3-DDD9-D7E0-7F3B-9FD5F698C314}"/>
                  </a:ext>
                </a:extLst>
              </p:cNvPr>
              <p:cNvSpPr/>
              <p:nvPr/>
            </p:nvSpPr>
            <p:spPr>
              <a:xfrm>
                <a:off x="1126038" y="4847006"/>
                <a:ext cx="876610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defTabSz="914354"/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trái,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phải.</a:t>
                </a: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6EDF6FE3-DDD9-D7E0-7F3B-9FD5F698C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38" y="4847006"/>
                <a:ext cx="876610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D3DEA9A1-1C78-F67F-29B0-764720EE94FC}"/>
              </a:ext>
            </a:extLst>
          </p:cNvPr>
          <p:cNvSpPr/>
          <p:nvPr/>
        </p:nvSpPr>
        <p:spPr>
          <a:xfrm>
            <a:off x="319861" y="83303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987676-C88F-F9D5-3E0D-58BE832BF8DC}"/>
              </a:ext>
            </a:extLst>
          </p:cNvPr>
          <p:cNvSpPr/>
          <p:nvPr/>
        </p:nvSpPr>
        <p:spPr>
          <a:xfrm>
            <a:off x="278923" y="496553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85B278-5AAB-9824-BB95-254F0B340A8D}"/>
              </a:ext>
            </a:extLst>
          </p:cNvPr>
          <p:cNvSpPr/>
          <p:nvPr/>
        </p:nvSpPr>
        <p:spPr>
          <a:xfrm>
            <a:off x="278923" y="350413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7A4760-324B-88A8-4696-3D6017C6DE30}"/>
              </a:ext>
            </a:extLst>
          </p:cNvPr>
          <p:cNvSpPr/>
          <p:nvPr/>
        </p:nvSpPr>
        <p:spPr>
          <a:xfrm>
            <a:off x="278923" y="209625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9CE3A8-4722-5608-4E6C-0207DFE203E3}"/>
              </a:ext>
            </a:extLst>
          </p:cNvPr>
          <p:cNvSpPr txBox="1"/>
          <p:nvPr/>
        </p:nvSpPr>
        <p:spPr>
          <a:xfrm>
            <a:off x="278923" y="159482"/>
            <a:ext cx="9218241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Câu 1: </a:t>
            </a:r>
            <a:r>
              <a:rPr lang="nl-NL" sz="2800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Nhóm số liệu ghép nhóm thường được cho dưới dạng: 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E226BFF-1F13-7A63-578E-B1FAE856744E}"/>
                  </a:ext>
                </a:extLst>
              </p:cNvPr>
              <p:cNvSpPr/>
              <p:nvPr/>
            </p:nvSpPr>
            <p:spPr>
              <a:xfrm>
                <a:off x="1027297" y="832891"/>
                <a:ext cx="8821889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defTabSz="914354"/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trái,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phải</a:t>
                </a: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E226BFF-1F13-7A63-578E-B1FAE8567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97" y="832891"/>
                <a:ext cx="8821889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8F6CBBC-A128-3B94-0FD5-39207612B685}"/>
                  </a:ext>
                </a:extLst>
              </p:cNvPr>
              <p:cNvSpPr/>
              <p:nvPr/>
            </p:nvSpPr>
            <p:spPr>
              <a:xfrm>
                <a:off x="1027297" y="3385605"/>
                <a:ext cx="876610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32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trong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trái,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nl-NL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là đầu mút phải</a:t>
                </a:r>
                <a:endParaRPr lang="en-US" sz="32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8F6CBBC-A128-3B94-0FD5-39207612B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97" y="3385605"/>
                <a:ext cx="8766107" cy="74814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CF565FB1-2C52-7C5C-CBE1-89AF3F109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47801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16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6" grpId="0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C9AB072-645A-64B3-5505-A2F9DADC3F88}"/>
                  </a:ext>
                </a:extLst>
              </p:cNvPr>
              <p:cNvSpPr/>
              <p:nvPr/>
            </p:nvSpPr>
            <p:spPr>
              <a:xfrm>
                <a:off x="1886153" y="326023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vi-VN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C9AB072-645A-64B3-5505-A2F9DADC3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153" y="326023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C7A006F-13AD-7BF5-10B8-818AAEFDBD26}"/>
                  </a:ext>
                </a:extLst>
              </p:cNvPr>
              <p:cNvSpPr/>
              <p:nvPr/>
            </p:nvSpPr>
            <p:spPr>
              <a:xfrm>
                <a:off x="7887723" y="1663634"/>
                <a:ext cx="345740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vi-VN" sz="3200" b="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C7A006F-13AD-7BF5-10B8-818AAEFDB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23" y="1663634"/>
                <a:ext cx="345740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F9481DFC-C996-403A-0DF2-7F6E4C3ABDDD}"/>
              </a:ext>
            </a:extLst>
          </p:cNvPr>
          <p:cNvSpPr/>
          <p:nvPr/>
        </p:nvSpPr>
        <p:spPr>
          <a:xfrm>
            <a:off x="7324157" y="3478907"/>
            <a:ext cx="498916" cy="446935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59E0D2F-CC42-9143-59D3-F0BFBC2F8CCB}"/>
              </a:ext>
            </a:extLst>
          </p:cNvPr>
          <p:cNvSpPr/>
          <p:nvPr/>
        </p:nvSpPr>
        <p:spPr>
          <a:xfrm>
            <a:off x="7202828" y="185318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F3768B-15B2-979C-47E4-4E9F7A88AEE9}"/>
              </a:ext>
            </a:extLst>
          </p:cNvPr>
          <p:cNvSpPr/>
          <p:nvPr/>
        </p:nvSpPr>
        <p:spPr>
          <a:xfrm>
            <a:off x="1000667" y="171308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D5578A-CA02-DD53-947B-92CC8463E77F}"/>
              </a:ext>
            </a:extLst>
          </p:cNvPr>
          <p:cNvSpPr/>
          <p:nvPr/>
        </p:nvSpPr>
        <p:spPr>
          <a:xfrm>
            <a:off x="1059301" y="3461209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F778B7-4E5B-BB23-A18E-72F33609306A}"/>
              </a:ext>
            </a:extLst>
          </p:cNvPr>
          <p:cNvSpPr txBox="1"/>
          <p:nvPr/>
        </p:nvSpPr>
        <p:spPr>
          <a:xfrm>
            <a:off x="3713021" y="831275"/>
            <a:ext cx="512618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endParaRPr lang="en-US" sz="19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B64880E-D79D-CCE9-8CF2-16CF8D7DA43F}"/>
                  </a:ext>
                </a:extLst>
              </p:cNvPr>
              <p:cNvSpPr/>
              <p:nvPr/>
            </p:nvSpPr>
            <p:spPr>
              <a:xfrm>
                <a:off x="8181921" y="3177697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:r>
                  <a:rPr lang="en-US" sz="3200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B64880E-D79D-CCE9-8CF2-16CF8D7DA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21" y="3177697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870F82-5DB1-62FE-08EE-5F33CF998E38}"/>
                  </a:ext>
                </a:extLst>
              </p:cNvPr>
              <p:cNvSpPr/>
              <p:nvPr/>
            </p:nvSpPr>
            <p:spPr>
              <a:xfrm>
                <a:off x="1731264" y="1594555"/>
                <a:ext cx="345740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vi-VN" sz="3200" b="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8A870F82-5DB1-62FE-08EE-5F33CF998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264" y="1594555"/>
                <a:ext cx="3457407" cy="74814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BC6BE15F-E0D4-3D44-76F0-449C464F28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/>
              <p:nvPr/>
            </p:nvSpPr>
            <p:spPr>
              <a:xfrm>
                <a:off x="2702566" y="97674"/>
                <a:ext cx="9218241" cy="584771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Câu 2: 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Độ dài của nửa khoảng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nl-NL" sz="3200" dirty="0">
                    <a:solidFill>
                      <a:srgbClr val="0000CC"/>
                    </a:solidFill>
                    <a:latin typeface="Times New Roman"/>
                    <a:ea typeface="Times New Roman"/>
                  </a:rPr>
                  <a:t> l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à 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3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66" y="97674"/>
                <a:ext cx="9218241" cy="584771"/>
              </a:xfrm>
              <a:prstGeom prst="rect">
                <a:avLst/>
              </a:prstGeom>
              <a:blipFill>
                <a:blip r:embed="rId12"/>
                <a:stretch>
                  <a:fillRect l="-1652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797404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00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35" grpId="0" animBg="1"/>
      <p:bldP spid="35" grpId="1" animBg="1"/>
      <p:bldP spid="36" grpId="0" animBg="1"/>
      <p:bldP spid="36" grpId="1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370821D-AB46-B164-A101-274F87321F24}"/>
                  </a:ext>
                </a:extLst>
              </p:cNvPr>
              <p:cNvSpPr/>
              <p:nvPr/>
            </p:nvSpPr>
            <p:spPr>
              <a:xfrm>
                <a:off x="1772252" y="3629916"/>
                <a:ext cx="3147627" cy="70788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và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endParaRPr lang="en-US" sz="32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370821D-AB46-B164-A101-274F87321F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52" y="3629916"/>
                <a:ext cx="3147627" cy="70788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5F517F-8A1D-16AC-2E64-98876D80ACA0}"/>
                  </a:ext>
                </a:extLst>
              </p:cNvPr>
              <p:cNvSpPr/>
              <p:nvPr/>
            </p:nvSpPr>
            <p:spPr>
              <a:xfrm>
                <a:off x="7995667" y="3693527"/>
                <a:ext cx="3147627" cy="64427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và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2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95F517F-8A1D-16AC-2E64-98876D80A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5667" y="3693527"/>
                <a:ext cx="3147627" cy="64427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396B8EF3-F996-7092-B0E3-6D341A45BC77}"/>
              </a:ext>
            </a:extLst>
          </p:cNvPr>
          <p:cNvSpPr/>
          <p:nvPr/>
        </p:nvSpPr>
        <p:spPr>
          <a:xfrm>
            <a:off x="767794" y="2037702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A6E4A-9137-6D60-3507-69087116F7EA}"/>
              </a:ext>
            </a:extLst>
          </p:cNvPr>
          <p:cNvSpPr/>
          <p:nvPr/>
        </p:nvSpPr>
        <p:spPr>
          <a:xfrm>
            <a:off x="7304859" y="3739484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51AF16-2028-A2C1-19CD-E6B375588706}"/>
              </a:ext>
            </a:extLst>
          </p:cNvPr>
          <p:cNvSpPr/>
          <p:nvPr/>
        </p:nvSpPr>
        <p:spPr>
          <a:xfrm>
            <a:off x="7220151" y="217575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CD44DB-8E0F-DC4B-2D63-30C668B6AF31}"/>
              </a:ext>
            </a:extLst>
          </p:cNvPr>
          <p:cNvSpPr/>
          <p:nvPr/>
        </p:nvSpPr>
        <p:spPr>
          <a:xfrm>
            <a:off x="716485" y="3693527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endParaRPr lang="en-US" sz="24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9F5BF-AA7A-5686-551A-E377EBAEABF1}"/>
              </a:ext>
            </a:extLst>
          </p:cNvPr>
          <p:cNvSpPr txBox="1"/>
          <p:nvPr/>
        </p:nvSpPr>
        <p:spPr>
          <a:xfrm>
            <a:off x="3713021" y="831275"/>
            <a:ext cx="512618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endParaRPr lang="en-US" sz="19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AA4CFE2-FFA0-D543-42BF-80512FA19EE9}"/>
                  </a:ext>
                </a:extLst>
              </p:cNvPr>
              <p:cNvSpPr/>
              <p:nvPr/>
            </p:nvSpPr>
            <p:spPr>
              <a:xfrm>
                <a:off x="1772253" y="1978968"/>
                <a:ext cx="3147627" cy="707887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và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endParaRPr lang="en-US" sz="32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0AA4CFE2-FFA0-D543-42BF-80512FA19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253" y="1978968"/>
                <a:ext cx="3147627" cy="70788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C7925AF-63C7-6E50-0B72-D5824900FDB7}"/>
                  </a:ext>
                </a:extLst>
              </p:cNvPr>
              <p:cNvSpPr/>
              <p:nvPr/>
            </p:nvSpPr>
            <p:spPr>
              <a:xfrm>
                <a:off x="7830938" y="2109814"/>
                <a:ext cx="3147627" cy="644276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≥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3200" i="1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và</a:t>
                </a:r>
                <a:r>
                  <a:rPr lang="en-US" sz="3200" i="1" dirty="0">
                    <a:solidFill>
                      <a:prstClr val="white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vi-VN" sz="3200" b="0" i="1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endParaRPr lang="en-US" sz="3200" b="1" i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C7925AF-63C7-6E50-0B72-D5824900F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938" y="2109814"/>
                <a:ext cx="3147627" cy="64427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E667790B-5BE0-CC3A-9153-3C7AD059E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/>
              <p:nvPr/>
            </p:nvSpPr>
            <p:spPr>
              <a:xfrm>
                <a:off x="318655" y="438863"/>
                <a:ext cx="11596254" cy="584771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Câu 3: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Nửa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khoảng</a:t>
                </a:r>
                <a:r>
                  <a:rPr lang="vi-VN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3200" i="0">
                            <a:solidFill>
                              <a:srgbClr val="0000CC"/>
                            </a:solidFill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là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tập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hợp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các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giá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trị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của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liệu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sao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cho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: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3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55" y="438863"/>
                <a:ext cx="11596254" cy="584771"/>
              </a:xfrm>
              <a:prstGeom prst="rect">
                <a:avLst/>
              </a:prstGeom>
              <a:blipFill>
                <a:blip r:embed="rId12"/>
                <a:stretch>
                  <a:fillRect l="-1314" t="-14583" r="-158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512427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60003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3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35" grpId="0" animBg="1"/>
      <p:bldP spid="35" grpId="1" animBg="1"/>
      <p:bldP spid="36" grpId="0" animBg="1"/>
      <p:bldP spid="36" grpId="1" animBg="1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BF8321F-F55C-3E01-1238-4D5B10E22B09}"/>
                  </a:ext>
                </a:extLst>
              </p:cNvPr>
              <p:cNvSpPr/>
              <p:nvPr/>
            </p:nvSpPr>
            <p:spPr>
              <a:xfrm>
                <a:off x="1574590" y="4064825"/>
                <a:ext cx="3193199" cy="64811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BF8321F-F55C-3E01-1238-4D5B10E22B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590" y="4064825"/>
                <a:ext cx="3193199" cy="64811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4F26FA8-D49F-33D5-9F4B-C7ED4DF948C9}"/>
                  </a:ext>
                </a:extLst>
              </p:cNvPr>
              <p:cNvSpPr/>
              <p:nvPr/>
            </p:nvSpPr>
            <p:spPr>
              <a:xfrm>
                <a:off x="8349790" y="5187007"/>
                <a:ext cx="3193199" cy="64811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en-US" sz="32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E4F26FA8-D49F-33D5-9F4B-C7ED4DF948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90" y="5187007"/>
                <a:ext cx="3193199" cy="648112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C30C5BDA-E48B-255C-5879-6CC08AF3D07B}"/>
              </a:ext>
            </a:extLst>
          </p:cNvPr>
          <p:cNvSpPr/>
          <p:nvPr/>
        </p:nvSpPr>
        <p:spPr>
          <a:xfrm>
            <a:off x="7672355" y="4225615"/>
            <a:ext cx="498916" cy="46408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6D5A845-A0C4-F4E3-29B1-13B42E04603D}"/>
              </a:ext>
            </a:extLst>
          </p:cNvPr>
          <p:cNvSpPr/>
          <p:nvPr/>
        </p:nvSpPr>
        <p:spPr>
          <a:xfrm>
            <a:off x="7746211" y="5281569"/>
            <a:ext cx="498916" cy="464081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C77712-5BA9-F2D5-CFC9-9B2E36E231CF}"/>
              </a:ext>
            </a:extLst>
          </p:cNvPr>
          <p:cNvSpPr/>
          <p:nvPr/>
        </p:nvSpPr>
        <p:spPr>
          <a:xfrm>
            <a:off x="686875" y="5141893"/>
            <a:ext cx="498916" cy="44275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D8F6CB-50C1-1930-9E30-186A513EB2EF}"/>
              </a:ext>
            </a:extLst>
          </p:cNvPr>
          <p:cNvSpPr/>
          <p:nvPr/>
        </p:nvSpPr>
        <p:spPr>
          <a:xfrm>
            <a:off x="686875" y="4177456"/>
            <a:ext cx="498916" cy="46463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CE052-4034-AF4B-6D43-38DD35F5EFC4}"/>
              </a:ext>
            </a:extLst>
          </p:cNvPr>
          <p:cNvSpPr txBox="1"/>
          <p:nvPr/>
        </p:nvSpPr>
        <p:spPr>
          <a:xfrm>
            <a:off x="3713021" y="831275"/>
            <a:ext cx="512618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C92361AA-E218-532C-2FAE-2B64065D2B72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4"/>
            <a:endParaRPr lang="en-US" sz="19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E74F6331-F73D-52F6-BA73-ED8647F1A4AB}"/>
                  </a:ext>
                </a:extLst>
              </p:cNvPr>
              <p:cNvSpPr/>
              <p:nvPr/>
            </p:nvSpPr>
            <p:spPr>
              <a:xfrm>
                <a:off x="8349789" y="4085718"/>
                <a:ext cx="3147627" cy="64811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i="0" smtClea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xmlns="" id="{E74F6331-F73D-52F6-BA73-ED8647F1A4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085718"/>
                <a:ext cx="3147627" cy="648111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84645CE-A7F1-2A54-4311-34FF76A0DE65}"/>
                  </a:ext>
                </a:extLst>
              </p:cNvPr>
              <p:cNvSpPr/>
              <p:nvPr/>
            </p:nvSpPr>
            <p:spPr>
              <a:xfrm>
                <a:off x="1666991" y="5106878"/>
                <a:ext cx="3147627" cy="648111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91436" tIns="45718" rIns="91436" bIns="45718" rtlCol="0" anchor="ctr"/>
              <a:lstStyle/>
              <a:p>
                <a:pPr algn="ctr" defTabSz="914354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 smtClean="0">
                        <a:solidFill>
                          <a:prstClr val="white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endParaRPr lang="en-US" sz="32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84645CE-A7F1-2A54-4311-34FF76A0D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91" y="5106878"/>
                <a:ext cx="3147627" cy="648111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6820419D-0EE8-5182-4C37-831E6AF2A6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/>
              <p:nvPr/>
            </p:nvSpPr>
            <p:spPr>
              <a:xfrm>
                <a:off x="637151" y="139152"/>
                <a:ext cx="11357413" cy="1077214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3200" b="1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Câu 4: 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Cho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mẫu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liệu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ghép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nhóm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về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thống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kê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nhiệt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độ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tại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một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địa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điểm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trong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, ta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bảng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số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liệu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sau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:</a:t>
                </a:r>
                <a:r>
                  <a:rPr lang="nl-NL" sz="3200" dirty="0">
                    <a:solidFill>
                      <a:srgbClr val="0000FF"/>
                    </a:solidFill>
                    <a:latin typeface="Times New Roman"/>
                    <a:ea typeface="Times New Roman"/>
                    <a:cs typeface="Times New Roman"/>
                  </a:rPr>
                  <a:t> </a:t>
                </a:r>
                <a:endParaRPr lang="en-US" sz="3200" dirty="0">
                  <a:solidFill>
                    <a:prstClr val="black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51" y="139152"/>
                <a:ext cx="11357413" cy="1077214"/>
              </a:xfrm>
              <a:prstGeom prst="rect">
                <a:avLst/>
              </a:prstGeom>
              <a:blipFill>
                <a:blip r:embed="rId13"/>
                <a:stretch>
                  <a:fillRect l="-1396" t="-7910" r="-751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18554"/>
                  </p:ext>
                </p:extLst>
              </p:nvPr>
            </p:nvGraphicFramePr>
            <p:xfrm>
              <a:off x="1979712" y="1636781"/>
              <a:ext cx="8592800" cy="1051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82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376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Nhiệt </a:t>
                          </a: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độ</a:t>
                          </a:r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 smtClean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i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/>
                                      <a:cs typeface="Times New Roman" panose="02020603050405020304" pitchFamily="18" charset="0"/>
                                    </a:rPr>
                                    <m:t>°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i="0">
                                      <a:solidFill>
                                        <a:srgbClr val="0000FF"/>
                                      </a:solidFill>
                                      <a:effectLst/>
                                      <a:latin typeface="Times New Roman" panose="02020603050405020304" pitchFamily="18" charset="0"/>
                                      <a:ea typeface="Times New Roman"/>
                                      <a:cs typeface="Times New Roman" panose="02020603050405020304" pitchFamily="18" charset="0"/>
                                    </a:rPr>
                                    <m:t>C</m:t>
                                  </m:r>
                                </m:e>
                              </m:d>
                            </m:oMath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19;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22;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25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25;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28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ctrlPr>
                                      <a:rPr lang="en-US" sz="3200" i="1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28;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b="0" i="0" smtClean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3200" i="0">
                                        <a:solidFill>
                                          <a:srgbClr val="0000FF"/>
                                        </a:solidFill>
                                        <a:effectLst/>
                                        <a:latin typeface="Times New Roman" panose="02020603050405020304" pitchFamily="18" charset="0"/>
                                        <a:ea typeface="Times New Roman"/>
                                        <a:cs typeface="Times New Roman" panose="02020603050405020304" pitchFamily="18" charset="0"/>
                                      </a:rPr>
                                      <m:t>31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257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Số</a:t>
                          </a:r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ngày</a:t>
                          </a:r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i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320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i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320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i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3200" i="0" smtClean="0">
                                    <a:solidFill>
                                      <a:srgbClr val="0000FF"/>
                                    </a:solidFill>
                                    <a:effectLst/>
                                    <a:latin typeface="Times New Roman" panose="02020603050405020304" pitchFamily="18" charset="0"/>
                                    <a:ea typeface="Times New Roman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 panose="02020603050405020304" pitchFamily="18" charset="0"/>
                            <a:ea typeface="Times New Roman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018554"/>
                  </p:ext>
                </p:extLst>
              </p:nvPr>
            </p:nvGraphicFramePr>
            <p:xfrm>
              <a:off x="1979712" y="1636781"/>
              <a:ext cx="8592800" cy="105156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4482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34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376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3614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614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25780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49" t="-24138" r="-251493" b="-1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59921" t="-24138" r="-301190" b="-1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58893" t="-24138" r="-200000" b="-1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360317" t="-24138" r="-100794" b="-1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60317" t="-24138" r="-794" b="-1367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Số</a:t>
                          </a:r>
                          <a:r>
                            <a:rPr lang="en-US" sz="3200" dirty="0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:r>
                            <a:rPr lang="en-US" sz="3200" dirty="0" err="1">
                              <a:solidFill>
                                <a:srgbClr val="0000FF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ngày</a:t>
                          </a:r>
                          <a:endParaRPr lang="en-US" sz="3200" dirty="0">
                            <a:solidFill>
                              <a:srgbClr val="0000FF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159921" t="-124138" r="-301190" b="-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58893" t="-124138" r="-200000" b="-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360317" t="-124138" r="-100794" b="-367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460317" t="-124138" r="-794" b="-367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/>
              <p:nvPr/>
            </p:nvSpPr>
            <p:spPr>
              <a:xfrm>
                <a:off x="1666991" y="2956954"/>
                <a:ext cx="9218241" cy="584771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Có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bao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nhiêu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ngày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có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nhiệt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độ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từ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28°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đến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dưới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31°</m:t>
                    </m:r>
                    <m:r>
                      <m:rPr>
                        <m:nor/>
                      </m:rPr>
                      <a:rPr lang="en-US" sz="3200" i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sz="3200" dirty="0">
                    <a:solidFill>
                      <a:srgbClr val="0000FF"/>
                    </a:solidFill>
                    <a:latin typeface="Times New Roman"/>
                    <a:ea typeface="Times New Roman"/>
                  </a:rPr>
                  <a:t>?</a:t>
                </a:r>
                <a:endParaRPr lang="en-US" sz="3200" dirty="0">
                  <a:solidFill>
                    <a:prstClr val="white"/>
                  </a:solidFill>
                  <a:latin typeface="Times New Roman"/>
                  <a:ea typeface="Times New Roman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9CE3A8-4722-5608-4E6C-0207DFE20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991" y="2956954"/>
                <a:ext cx="9218241" cy="584771"/>
              </a:xfrm>
              <a:prstGeom prst="rect">
                <a:avLst/>
              </a:prstGeom>
              <a:blipFill>
                <a:blip r:embed="rId15"/>
                <a:stretch>
                  <a:fillRect l="-1652" t="-14583" r="-1322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2952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6168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23" grpId="0" animBg="1"/>
      <p:bldP spid="35" grpId="0" animBg="1"/>
      <p:bldP spid="35" grpId="1" animBg="1"/>
      <p:bldP spid="36" grpId="0" animBg="1"/>
      <p:bldP spid="36" grpId="1" animBg="1"/>
      <p:bldP spid="43" grpId="0"/>
      <p:bldP spid="4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5E5D"/>
      </a:accent1>
      <a:accent2>
        <a:srgbClr val="60AC30"/>
      </a:accent2>
      <a:accent3>
        <a:srgbClr val="F29057"/>
      </a:accent3>
      <a:accent4>
        <a:srgbClr val="86C4EC"/>
      </a:accent4>
      <a:accent5>
        <a:srgbClr val="EB5E5D"/>
      </a:accent5>
      <a:accent6>
        <a:srgbClr val="60AC30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1190</Words>
  <Application>Microsoft Office PowerPoint</Application>
  <PresentationFormat>Widescreen</PresentationFormat>
  <Paragraphs>296</Paragraphs>
  <Slides>22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微软雅黑</vt:lpstr>
      <vt:lpstr>Agency FB</vt:lpstr>
      <vt:lpstr>Aharoni</vt:lpstr>
      <vt:lpstr>Arial</vt:lpstr>
      <vt:lpstr>Calibri</vt:lpstr>
      <vt:lpstr>Calibri Light</vt:lpstr>
      <vt:lpstr>Cambria Math</vt:lpstr>
      <vt:lpstr>Times New Roman</vt:lpstr>
      <vt:lpstr>1_Office Theme</vt:lpstr>
      <vt:lpstr>1_Office 主题​​</vt:lpstr>
      <vt:lpstr>PowerPoint Presentation</vt:lpstr>
      <vt:lpstr>BÀI 3. TẦN SỐ GHÉP NHÓM TẦN SỐ TƯƠNG ĐỐI GHÉP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MyPC</cp:lastModifiedBy>
  <cp:revision>474</cp:revision>
  <dcterms:created xsi:type="dcterms:W3CDTF">2022-08-03T11:07:12Z</dcterms:created>
  <dcterms:modified xsi:type="dcterms:W3CDTF">2025-02-09T14:05:06Z</dcterms:modified>
</cp:coreProperties>
</file>