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10" r:id="rId3"/>
  </p:sldMasterIdLst>
  <p:notesMasterIdLst>
    <p:notesMasterId r:id="rId26"/>
  </p:notesMasterIdLst>
  <p:sldIdLst>
    <p:sldId id="614" r:id="rId4"/>
    <p:sldId id="368" r:id="rId5"/>
    <p:sldId id="384" r:id="rId6"/>
    <p:sldId id="591" r:id="rId7"/>
    <p:sldId id="619" r:id="rId8"/>
    <p:sldId id="609" r:id="rId9"/>
    <p:sldId id="611" r:id="rId10"/>
    <p:sldId id="618" r:id="rId11"/>
    <p:sldId id="577" r:id="rId12"/>
    <p:sldId id="592" r:id="rId13"/>
    <p:sldId id="620" r:id="rId14"/>
    <p:sldId id="616" r:id="rId15"/>
    <p:sldId id="593" r:id="rId16"/>
    <p:sldId id="594" r:id="rId17"/>
    <p:sldId id="613" r:id="rId18"/>
    <p:sldId id="615" r:id="rId19"/>
    <p:sldId id="595" r:id="rId20"/>
    <p:sldId id="612" r:id="rId21"/>
    <p:sldId id="596" r:id="rId22"/>
    <p:sldId id="597" r:id="rId23"/>
    <p:sldId id="598" r:id="rId24"/>
    <p:sldId id="382" r:id="rId25"/>
  </p:sldIdLst>
  <p:sldSz cx="12192000" cy="6858000"/>
  <p:notesSz cx="6858000" cy="9144000"/>
  <p:defaultTextStyle>
    <a:defPPr>
      <a:defRPr lang="vi-VN"/>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8CBEBA-852E-30A6-EB1A-AA7F26E74419}" name="Ha Dinh Thi Thanh" initials="HD" userId="S::hadtt.halong@uka.edu.vn::64593a6b-5644-4556-a01c-75323b48d754" providerId="AD"/>
  <p188:author id="{AB2919D3-5177-BA82-EFAE-A5FEC2DA8087}" name="HONG" initials="H" userId="Anonymous_HON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ONG" initials="H" lastIdx="4" clrIdx="0"/>
  <p:cmAuthor id="1" name="Administrator" initials="A" lastIdx="1" clrIdx="1">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FF"/>
    <a:srgbClr val="FF93FF"/>
    <a:srgbClr val="FFECAF"/>
    <a:srgbClr val="FF4FFF"/>
    <a:srgbClr val="CC00CC"/>
    <a:srgbClr val="7F7F7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292D-5B6E-4748-BD46-8839EDC60379}"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8A89-F29B-44A5-93B5-548F33E52508}" type="slidenum">
              <a:rPr lang="en-US" smtClean="0"/>
              <a:t>‹#›</a:t>
            </a:fld>
            <a:endParaRPr lang="en-US"/>
          </a:p>
        </p:txBody>
      </p:sp>
    </p:spTree>
    <p:extLst>
      <p:ext uri="{BB962C8B-B14F-4D97-AF65-F5344CB8AC3E}">
        <p14:creationId xmlns:p14="http://schemas.microsoft.com/office/powerpoint/2010/main" val="849522394"/>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1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dirty="0"/>
              <a:t>Click </a:t>
            </a:r>
            <a:r>
              <a:rPr lang="en-US" dirty="0" err="1"/>
              <a:t>chuột</a:t>
            </a:r>
            <a:r>
              <a:rPr lang="en-US" dirty="0"/>
              <a:t> </a:t>
            </a:r>
            <a:r>
              <a:rPr lang="en-US" dirty="0" err="1"/>
              <a:t>lần</a:t>
            </a:r>
            <a:r>
              <a:rPr lang="en-US" dirty="0"/>
              <a:t> 1 </a:t>
            </a:r>
            <a:r>
              <a:rPr lang="en-US" dirty="0" err="1"/>
              <a:t>để</a:t>
            </a:r>
            <a:r>
              <a:rPr lang="en-US" dirty="0"/>
              <a:t> </a:t>
            </a:r>
            <a:r>
              <a:rPr lang="en-US" dirty="0" err="1"/>
              <a:t>đồng</a:t>
            </a:r>
            <a:r>
              <a:rPr lang="en-US" dirty="0"/>
              <a:t> </a:t>
            </a:r>
            <a:r>
              <a:rPr lang="en-US" dirty="0" err="1"/>
              <a:t>hồ</a:t>
            </a:r>
            <a:r>
              <a:rPr lang="en-US" dirty="0"/>
              <a:t> </a:t>
            </a:r>
            <a:r>
              <a:rPr lang="en-US" dirty="0" err="1"/>
              <a:t>chạy</a:t>
            </a:r>
            <a:r>
              <a:rPr lang="en-US" dirty="0"/>
              <a:t>. Click </a:t>
            </a:r>
            <a:r>
              <a:rPr lang="en-US" dirty="0" err="1"/>
              <a:t>chuột</a:t>
            </a:r>
            <a:r>
              <a:rPr lang="en-US" dirty="0"/>
              <a:t> </a:t>
            </a:r>
            <a:r>
              <a:rPr lang="en-US" dirty="0" err="1"/>
              <a:t>lần</a:t>
            </a:r>
            <a:r>
              <a:rPr lang="en-US" dirty="0"/>
              <a:t> 2 </a:t>
            </a:r>
            <a:r>
              <a:rPr lang="en-US" dirty="0" err="1"/>
              <a:t>để</a:t>
            </a:r>
            <a:r>
              <a:rPr lang="en-US" dirty="0"/>
              <a:t> </a:t>
            </a:r>
            <a:r>
              <a:rPr lang="en-US" dirty="0" err="1"/>
              <a:t>hiện</a:t>
            </a:r>
            <a:r>
              <a:rPr lang="en-US" dirty="0"/>
              <a:t> </a:t>
            </a:r>
            <a:r>
              <a:rPr lang="en-US" dirty="0" err="1"/>
              <a:t>nút</a:t>
            </a:r>
            <a:r>
              <a:rPr lang="en-US" dirty="0"/>
              <a:t> </a:t>
            </a:r>
            <a:r>
              <a:rPr lang="en-US" dirty="0" err="1"/>
              <a:t>đáp</a:t>
            </a:r>
            <a:r>
              <a:rPr lang="en-US" dirty="0"/>
              <a:t> </a:t>
            </a:r>
            <a:r>
              <a:rPr lang="en-US" dirty="0" err="1"/>
              <a:t>án</a:t>
            </a:r>
            <a:r>
              <a:rPr lang="en-US" dirty="0"/>
              <a:t>, </a:t>
            </a:r>
            <a:r>
              <a:rPr lang="en-US" dirty="0" err="1"/>
              <a:t>bấm</a:t>
            </a:r>
            <a:r>
              <a:rPr lang="en-US" dirty="0"/>
              <a:t> </a:t>
            </a:r>
            <a:r>
              <a:rPr lang="en-US" dirty="0" err="1"/>
              <a:t>nút</a:t>
            </a:r>
            <a:r>
              <a:rPr lang="en-US" dirty="0"/>
              <a:t> </a:t>
            </a:r>
            <a:r>
              <a:rPr lang="en-US" dirty="0" err="1"/>
              <a:t>đáp</a:t>
            </a:r>
            <a:r>
              <a:rPr lang="en-US" dirty="0"/>
              <a:t> </a:t>
            </a:r>
            <a:r>
              <a:rPr lang="en-US" dirty="0" err="1"/>
              <a:t>án</a:t>
            </a:r>
            <a:r>
              <a:rPr lang="en-US" dirty="0"/>
              <a:t> </a:t>
            </a:r>
            <a:r>
              <a:rPr lang="en-US" dirty="0" err="1"/>
              <a:t>hiện</a:t>
            </a:r>
            <a:r>
              <a:rPr lang="en-US" dirty="0"/>
              <a:t> </a:t>
            </a:r>
            <a:r>
              <a:rPr lang="en-US" dirty="0" err="1"/>
              <a:t>ra</a:t>
            </a:r>
            <a:r>
              <a:rPr lang="en-US" dirty="0"/>
              <a:t> </a:t>
            </a:r>
            <a:r>
              <a:rPr lang="en-US" dirty="0" err="1"/>
              <a:t>đáp</a:t>
            </a:r>
            <a:r>
              <a:rPr lang="en-US" dirty="0"/>
              <a:t> </a:t>
            </a:r>
            <a:r>
              <a:rPr lang="en-US" dirty="0" err="1"/>
              <a:t>án</a:t>
            </a:r>
            <a:r>
              <a:rPr lang="en-US" dirty="0"/>
              <a:t> </a:t>
            </a:r>
            <a:r>
              <a:rPr lang="en-US" dirty="0" err="1"/>
              <a:t>đúng</a:t>
            </a:r>
            <a:r>
              <a:rPr lang="en-US" dirty="0"/>
              <a:t>.</a:t>
            </a:r>
          </a:p>
          <a:p>
            <a:endParaRPr lang="en-US" dirty="0"/>
          </a:p>
        </p:txBody>
      </p:sp>
      <p:sp>
        <p:nvSpPr>
          <p:cNvPr id="4" name="Slide Number Placeholder 3"/>
          <p:cNvSpPr>
            <a:spLocks noGrp="1"/>
          </p:cNvSpPr>
          <p:nvPr>
            <p:ph type="sldNum" sz="quarter" idx="5"/>
          </p:nvPr>
        </p:nvSpPr>
        <p:spPr/>
        <p:txBody>
          <a:bodyPr/>
          <a:lstStyle/>
          <a:p>
            <a:fld id="{D6768A89-F29B-44A5-93B5-548F33E52508}" type="slidenum">
              <a:rPr lang="en-US" smtClean="0"/>
              <a:t>6</a:t>
            </a:fld>
            <a:endParaRPr lang="en-US"/>
          </a:p>
        </p:txBody>
      </p:sp>
    </p:spTree>
    <p:extLst>
      <p:ext uri="{BB962C8B-B14F-4D97-AF65-F5344CB8AC3E}">
        <p14:creationId xmlns:p14="http://schemas.microsoft.com/office/powerpoint/2010/main" val="152102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dirty="0"/>
              <a:t>Click </a:t>
            </a:r>
            <a:r>
              <a:rPr lang="en-US" dirty="0" err="1"/>
              <a:t>chuột</a:t>
            </a:r>
            <a:r>
              <a:rPr lang="en-US" dirty="0"/>
              <a:t> </a:t>
            </a:r>
            <a:r>
              <a:rPr lang="en-US" dirty="0" err="1"/>
              <a:t>lần</a:t>
            </a:r>
            <a:r>
              <a:rPr lang="en-US" dirty="0"/>
              <a:t> 1 </a:t>
            </a:r>
            <a:r>
              <a:rPr lang="en-US" dirty="0" err="1"/>
              <a:t>để</a:t>
            </a:r>
            <a:r>
              <a:rPr lang="en-US" dirty="0"/>
              <a:t> </a:t>
            </a:r>
            <a:r>
              <a:rPr lang="en-US" dirty="0" err="1"/>
              <a:t>đồng</a:t>
            </a:r>
            <a:r>
              <a:rPr lang="en-US" dirty="0"/>
              <a:t> </a:t>
            </a:r>
            <a:r>
              <a:rPr lang="en-US" dirty="0" err="1"/>
              <a:t>hồ</a:t>
            </a:r>
            <a:r>
              <a:rPr lang="en-US" dirty="0"/>
              <a:t> </a:t>
            </a:r>
            <a:r>
              <a:rPr lang="en-US" dirty="0" err="1"/>
              <a:t>chạy</a:t>
            </a:r>
            <a:r>
              <a:rPr lang="en-US" dirty="0"/>
              <a:t>. Click </a:t>
            </a:r>
            <a:r>
              <a:rPr lang="en-US" dirty="0" err="1"/>
              <a:t>chuột</a:t>
            </a:r>
            <a:r>
              <a:rPr lang="en-US" dirty="0"/>
              <a:t> </a:t>
            </a:r>
            <a:r>
              <a:rPr lang="en-US" dirty="0" err="1"/>
              <a:t>lần</a:t>
            </a:r>
            <a:r>
              <a:rPr lang="en-US" dirty="0"/>
              <a:t> 2 </a:t>
            </a:r>
            <a:r>
              <a:rPr lang="en-US" dirty="0" err="1"/>
              <a:t>để</a:t>
            </a:r>
            <a:r>
              <a:rPr lang="en-US" dirty="0"/>
              <a:t> </a:t>
            </a:r>
            <a:r>
              <a:rPr lang="en-US" dirty="0" err="1"/>
              <a:t>hiện</a:t>
            </a:r>
            <a:r>
              <a:rPr lang="en-US" dirty="0"/>
              <a:t> </a:t>
            </a:r>
            <a:r>
              <a:rPr lang="en-US" dirty="0" err="1"/>
              <a:t>nút</a:t>
            </a:r>
            <a:r>
              <a:rPr lang="en-US" dirty="0"/>
              <a:t> </a:t>
            </a:r>
            <a:r>
              <a:rPr lang="en-US" dirty="0" err="1"/>
              <a:t>đáp</a:t>
            </a:r>
            <a:r>
              <a:rPr lang="en-US" dirty="0"/>
              <a:t> </a:t>
            </a:r>
            <a:r>
              <a:rPr lang="en-US" dirty="0" err="1"/>
              <a:t>án</a:t>
            </a:r>
            <a:r>
              <a:rPr lang="en-US" dirty="0"/>
              <a:t>, </a:t>
            </a:r>
            <a:r>
              <a:rPr lang="en-US" dirty="0" err="1"/>
              <a:t>bấm</a:t>
            </a:r>
            <a:r>
              <a:rPr lang="en-US" dirty="0"/>
              <a:t> </a:t>
            </a:r>
            <a:r>
              <a:rPr lang="en-US" dirty="0" err="1"/>
              <a:t>nút</a:t>
            </a:r>
            <a:r>
              <a:rPr lang="en-US" dirty="0"/>
              <a:t> </a:t>
            </a:r>
            <a:r>
              <a:rPr lang="en-US" dirty="0" err="1"/>
              <a:t>đáp</a:t>
            </a:r>
            <a:r>
              <a:rPr lang="en-US" dirty="0"/>
              <a:t> </a:t>
            </a:r>
            <a:r>
              <a:rPr lang="en-US" dirty="0" err="1"/>
              <a:t>án</a:t>
            </a:r>
            <a:r>
              <a:rPr lang="en-US" dirty="0"/>
              <a:t> </a:t>
            </a:r>
            <a:r>
              <a:rPr lang="en-US" dirty="0" err="1"/>
              <a:t>hiện</a:t>
            </a:r>
            <a:r>
              <a:rPr lang="en-US" dirty="0"/>
              <a:t> </a:t>
            </a:r>
            <a:r>
              <a:rPr lang="en-US" dirty="0" err="1"/>
              <a:t>ra</a:t>
            </a:r>
            <a:r>
              <a:rPr lang="en-US" dirty="0"/>
              <a:t> </a:t>
            </a:r>
            <a:r>
              <a:rPr lang="en-US" dirty="0" err="1"/>
              <a:t>đáp</a:t>
            </a:r>
            <a:r>
              <a:rPr lang="en-US" dirty="0"/>
              <a:t> </a:t>
            </a:r>
            <a:r>
              <a:rPr lang="en-US" dirty="0" err="1"/>
              <a:t>án</a:t>
            </a:r>
            <a:r>
              <a:rPr lang="en-US" dirty="0"/>
              <a:t> </a:t>
            </a:r>
            <a:r>
              <a:rPr lang="en-US" dirty="0" err="1"/>
              <a:t>đúng</a:t>
            </a:r>
            <a:r>
              <a:rPr lang="en-US" dirty="0"/>
              <a:t>.</a:t>
            </a:r>
          </a:p>
          <a:p>
            <a:endParaRPr lang="en-US" dirty="0"/>
          </a:p>
        </p:txBody>
      </p:sp>
      <p:sp>
        <p:nvSpPr>
          <p:cNvPr id="4" name="Slide Number Placeholder 3"/>
          <p:cNvSpPr>
            <a:spLocks noGrp="1"/>
          </p:cNvSpPr>
          <p:nvPr>
            <p:ph type="sldNum" sz="quarter" idx="5"/>
          </p:nvPr>
        </p:nvSpPr>
        <p:spPr/>
        <p:txBody>
          <a:bodyPr/>
          <a:lstStyle/>
          <a:p>
            <a:fld id="{D6768A89-F29B-44A5-93B5-548F33E52508}" type="slidenum">
              <a:rPr lang="en-US" smtClean="0"/>
              <a:t>7</a:t>
            </a:fld>
            <a:endParaRPr lang="en-US"/>
          </a:p>
        </p:txBody>
      </p:sp>
    </p:spTree>
    <p:extLst>
      <p:ext uri="{BB962C8B-B14F-4D97-AF65-F5344CB8AC3E}">
        <p14:creationId xmlns:p14="http://schemas.microsoft.com/office/powerpoint/2010/main" val="196686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9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AE751-BC33-4D44-9EB8-F7A13F929D3E}"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35744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5394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85714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954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533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86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8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solidFill>
                  <a:prstClr val="black">
                    <a:tint val="75000"/>
                  </a:prstClr>
                </a:solidFill>
              </a:rPr>
              <a:pPr/>
              <a:t>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087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solidFill>
                  <a:prstClr val="black">
                    <a:tint val="75000"/>
                  </a:prstClr>
                </a:solidFill>
              </a:rPr>
              <a:pPr/>
              <a:t>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035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solidFill>
                  <a:prstClr val="black">
                    <a:tint val="75000"/>
                  </a:prstClr>
                </a:solidFill>
              </a:rPr>
              <a:pPr/>
              <a:t>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308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46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973790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093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33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28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AE751-BC33-4D44-9EB8-F7A13F929D3E}"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30055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548281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894231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AE751-BC33-4D44-9EB8-F7A13F929D3E}"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762922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AE751-BC33-4D44-9EB8-F7A13F929D3E}"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520565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AE751-BC33-4D44-9EB8-F7A13F929D3E}" type="datetimeFigureOut">
              <a:rPr lang="en-US" smtClean="0"/>
              <a:pPr/>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627582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pPr/>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06720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9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922438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346543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502727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438613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408360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AE751-BC33-4D44-9EB8-F7A13F929D3E}"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413359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AE751-BC33-4D44-9EB8-F7A13F929D3E}"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55272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AE751-BC33-4D44-9EB8-F7A13F929D3E}" type="datetimeFigureOut">
              <a:rPr lang="en-US" smtClean="0"/>
              <a:pPr/>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80447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pPr/>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34752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52600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18045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268AE751-BC33-4D44-9EB8-F7A13F929D3E}" type="datetimeFigureOut">
              <a:rPr lang="en-US" smtClean="0"/>
              <a:pPr/>
              <a:t>2/4/2025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45554624-F2E3-46CC-90C1-ED011B4189EB}" type="slidenum">
              <a:rPr lang="en-US" smtClean="0"/>
              <a:pPr/>
              <a:t>‹#›</a:t>
            </a:fld>
            <a:endParaRPr lang="en-US"/>
          </a:p>
        </p:txBody>
      </p:sp>
    </p:spTree>
    <p:extLst>
      <p:ext uri="{BB962C8B-B14F-4D97-AF65-F5344CB8AC3E}">
        <p14:creationId xmlns:p14="http://schemas.microsoft.com/office/powerpoint/2010/main" val="25988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121917" tIns="60958" rIns="121917" bIns="60958"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2/4/2025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2745418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pPr/>
              <a:t>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pPr/>
              <a:t>‹#›</a:t>
            </a:fld>
            <a:endParaRPr lang="en-US"/>
          </a:p>
        </p:txBody>
      </p:sp>
    </p:spTree>
    <p:extLst>
      <p:ext uri="{BB962C8B-B14F-4D97-AF65-F5344CB8AC3E}">
        <p14:creationId xmlns:p14="http://schemas.microsoft.com/office/powerpoint/2010/main" val="125435764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audio" Target="../media/audio1.wav"/><Relationship Id="rId7" Type="http://schemas.openxmlformats.org/officeDocument/2006/relationships/image" Target="../media/image33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20.png"/><Relationship Id="rId11" Type="http://schemas.openxmlformats.org/officeDocument/2006/relationships/image" Target="../media/image38.png"/><Relationship Id="rId10" Type="http://schemas.openxmlformats.org/officeDocument/2006/relationships/image" Target="../media/image1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1.wav"/><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38.png"/><Relationship Id="rId10" Type="http://schemas.openxmlformats.org/officeDocument/2006/relationships/image" Target="../media/image13.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3050" y="-29372"/>
            <a:ext cx="12191999" cy="6857991"/>
          </a:xfrm>
          <a:prstGeom prst="rect">
            <a:avLst/>
          </a:prstGeom>
        </p:spPr>
      </p:pic>
      <p:sp>
        <p:nvSpPr>
          <p:cNvPr id="10" name="Hộp Văn bản 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176584" y="2055162"/>
            <a:ext cx="3634282" cy="1015663"/>
          </a:xfrm>
          <a:prstGeom prst="rect">
            <a:avLst/>
          </a:prstGeom>
          <a:noFill/>
        </p:spPr>
        <p:txBody>
          <a:bodyPr wrap="square" rtlCol="0">
            <a:spAutoFit/>
          </a:bodyPr>
          <a:lstStyle/>
          <a:p>
            <a:pPr algn="ctr" defTabSz="914377">
              <a:spcAft>
                <a:spcPts val="600"/>
              </a:spcAft>
            </a:pPr>
            <a:r>
              <a:rPr lang="en-US" sz="6000" b="1" dirty="0">
                <a:solidFill>
                  <a:srgbClr val="C00000"/>
                </a:solidFill>
                <a:latin typeface="Times New Roman" panose="02020603050405020304" pitchFamily="18" charset="0"/>
                <a:cs typeface="Times New Roman" panose="02020603050405020304" pitchFamily="18" charset="0"/>
              </a:rPr>
              <a:t>TOÁN 9</a:t>
            </a:r>
          </a:p>
        </p:txBody>
      </p:sp>
      <p:sp>
        <p:nvSpPr>
          <p:cNvPr id="11" name="Hộp Văn bản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3050" y="6150104"/>
            <a:ext cx="12179809" cy="707886"/>
          </a:xfrm>
          <a:prstGeom prst="rect">
            <a:avLst/>
          </a:prstGeom>
          <a:noFill/>
        </p:spPr>
        <p:txBody>
          <a:bodyPr wrap="square" rtlCol="0">
            <a:spAutoFit/>
          </a:bodyPr>
          <a:lstStyle/>
          <a:p>
            <a:pPr algn="ctr" defTabSz="914377">
              <a:spcAft>
                <a:spcPts val="600"/>
              </a:spcAft>
            </a:pPr>
            <a:r>
              <a:rPr lang="en-US" sz="4000" b="1" dirty="0">
                <a:solidFill>
                  <a:srgbClr val="C00000"/>
                </a:solidFill>
                <a:latin typeface="Times New Roman" panose="02020603050405020304" pitchFamily="18" charset="0"/>
                <a:cs typeface="Times New Roman" panose="02020603050405020304" pitchFamily="18" charset="0"/>
              </a:rPr>
              <a:t>NĂM HỌC</a:t>
            </a:r>
            <a:r>
              <a:rPr lang="en-US" sz="4000" b="1">
                <a:solidFill>
                  <a:srgbClr val="C00000"/>
                </a:solidFill>
                <a:latin typeface="Times New Roman" panose="02020603050405020304" pitchFamily="18" charset="0"/>
                <a:cs typeface="Times New Roman" panose="02020603050405020304" pitchFamily="18" charset="0"/>
              </a:rPr>
              <a:t>: 2024 - 2025</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4" name="Hộp Văn bản 1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3AC0B02-5D75-D7CA-3E91-F132A5C6CD6B}"/>
              </a:ext>
            </a:extLst>
          </p:cNvPr>
          <p:cNvSpPr txBox="1"/>
          <p:nvPr/>
        </p:nvSpPr>
        <p:spPr>
          <a:xfrm>
            <a:off x="2656548" y="116099"/>
            <a:ext cx="5974834" cy="1077218"/>
          </a:xfrm>
          <a:prstGeom prst="rect">
            <a:avLst/>
          </a:prstGeom>
          <a:noFill/>
        </p:spPr>
        <p:txBody>
          <a:bodyPr wrap="square" rtlCol="0">
            <a:spAutoFit/>
          </a:bodyPr>
          <a:lstStyle/>
          <a:p>
            <a:pPr algn="ctr" defTabSz="914377"/>
            <a:r>
              <a:rPr lang="en-US" sz="3200" b="1" dirty="0" smtClean="0">
                <a:solidFill>
                  <a:srgbClr val="C00000"/>
                </a:solidFill>
                <a:latin typeface="Times New Roman" panose="02020603050405020304" pitchFamily="18" charset="0"/>
                <a:cs typeface="Times New Roman" panose="02020603050405020304" pitchFamily="18" charset="0"/>
              </a:rPr>
              <a:t>UBND THỊ XÃ HOÀI NHƠN</a:t>
            </a:r>
          </a:p>
          <a:p>
            <a:pPr algn="ctr" defTabSz="914377"/>
            <a:r>
              <a:rPr lang="en-US" sz="3200" b="1" dirty="0" smtClean="0">
                <a:solidFill>
                  <a:srgbClr val="C00000"/>
                </a:solidFill>
                <a:latin typeface="Times New Roman" panose="02020603050405020304" pitchFamily="18" charset="0"/>
                <a:cs typeface="Times New Roman" panose="02020603050405020304" pitchFamily="18" charset="0"/>
              </a:rPr>
              <a:t>TRƯỜNG THCS HOÀI MỸ</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9" name="Hộp Văn bản 1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3AC0B02-5D75-D7CA-3E91-F132A5C6CD6B}"/>
              </a:ext>
            </a:extLst>
          </p:cNvPr>
          <p:cNvSpPr txBox="1"/>
          <p:nvPr/>
        </p:nvSpPr>
        <p:spPr>
          <a:xfrm>
            <a:off x="277091" y="3399624"/>
            <a:ext cx="11665527" cy="1323439"/>
          </a:xfrm>
          <a:prstGeom prst="rect">
            <a:avLst/>
          </a:prstGeom>
          <a:noFill/>
        </p:spPr>
        <p:txBody>
          <a:bodyPr wrap="square" rtlCol="0">
            <a:spAutoFit/>
          </a:bodyPr>
          <a:lstStyle/>
          <a:p>
            <a:pPr algn="ctr" defTabSz="914377"/>
            <a:r>
              <a:rPr lang="en-US" sz="4000" b="1" dirty="0" smtClean="0">
                <a:solidFill>
                  <a:srgbClr val="C00000"/>
                </a:solidFill>
                <a:latin typeface="Times New Roman" panose="02020603050405020304" pitchFamily="18" charset="0"/>
                <a:cs typeface="Times New Roman" panose="02020603050405020304" pitchFamily="18" charset="0"/>
              </a:rPr>
              <a:t>CHÀO MỪNG QUÝ THẦY, CÔ VỀ DỰ GIỜ MÔN TOÁN LỚP 9A1</a:t>
            </a:r>
            <a:endParaRPr lang="en-US" sz="4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187620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044" y="431462"/>
            <a:ext cx="11646568" cy="2677652"/>
          </a:xfrm>
          <a:prstGeom prst="rect">
            <a:avLst/>
          </a:prstGeom>
        </p:spPr>
        <p:txBody>
          <a:bodyPr wrap="square" lIns="91436" tIns="45718" rIns="91436" bIns="45718">
            <a:spAutoFit/>
          </a:bodyPr>
          <a:lstStyle/>
          <a:p>
            <a:pPr algn="just">
              <a:lnSpc>
                <a:spcPct val="120000"/>
              </a:lnSpc>
              <a:spcAft>
                <a:spcPts val="300"/>
              </a:spcAft>
            </a:pPr>
            <a:r>
              <a:rPr lang="en-US" sz="2800" b="1" i="1" u="sng" dirty="0" err="1">
                <a:solidFill>
                  <a:schemeClr val="accent4"/>
                </a:solidFill>
                <a:latin typeface="Times New Roman"/>
                <a:ea typeface="Times New Roman"/>
              </a:rPr>
              <a:t>Nhận</a:t>
            </a:r>
            <a:r>
              <a:rPr lang="en-US" sz="2800" b="1" i="1" u="sng" dirty="0">
                <a:solidFill>
                  <a:schemeClr val="accent4"/>
                </a:solidFill>
                <a:latin typeface="Times New Roman"/>
                <a:ea typeface="Times New Roman"/>
              </a:rPr>
              <a:t> </a:t>
            </a:r>
            <a:r>
              <a:rPr lang="en-US" sz="2800" b="1" i="1" u="sng" dirty="0" err="1">
                <a:solidFill>
                  <a:schemeClr val="accent4"/>
                </a:solidFill>
                <a:latin typeface="Times New Roman"/>
                <a:ea typeface="Times New Roman"/>
              </a:rPr>
              <a:t>xét</a:t>
            </a:r>
            <a:r>
              <a:rPr lang="en-US" sz="2800" b="1" i="1" dirty="0">
                <a:solidFill>
                  <a:schemeClr val="accent4"/>
                </a:solidFill>
                <a:latin typeface="Times New Roman"/>
                <a:ea typeface="Times New Roman"/>
              </a:rPr>
              <a:t>:</a:t>
            </a:r>
            <a:r>
              <a:rPr lang="en-US" sz="2800" b="1" dirty="0">
                <a:solidFill>
                  <a:schemeClr val="accent4"/>
                </a:solidFill>
                <a:latin typeface="Times New Roman"/>
                <a:ea typeface="Times New Roman"/>
              </a:rPr>
              <a:t> </a:t>
            </a:r>
            <a:r>
              <a:rPr lang="en-US" sz="2800" dirty="0" err="1">
                <a:solidFill>
                  <a:schemeClr val="bg1"/>
                </a:solidFill>
                <a:latin typeface="Times New Roman"/>
                <a:ea typeface="Times New Roman"/>
              </a:rPr>
              <a:t>Vì</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mẫu</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số</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liệu</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trên</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có</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nhiều</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giá</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trị</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khác</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nhau</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nên</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nếu</a:t>
            </a:r>
            <a:r>
              <a:rPr lang="en-US" sz="2800" dirty="0">
                <a:solidFill>
                  <a:schemeClr val="bg1"/>
                </a:solidFill>
                <a:latin typeface="Times New Roman"/>
                <a:ea typeface="Times New Roman"/>
              </a:rPr>
              <a:t> ta </a:t>
            </a:r>
            <a:r>
              <a:rPr lang="en-US" sz="2800" dirty="0" err="1">
                <a:solidFill>
                  <a:schemeClr val="bg1"/>
                </a:solidFill>
                <a:latin typeface="Times New Roman"/>
                <a:ea typeface="Times New Roman"/>
              </a:rPr>
              <a:t>lập</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bảng</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tần</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số</a:t>
            </a:r>
            <a:r>
              <a:rPr lang="en-US" sz="2800" dirty="0">
                <a:solidFill>
                  <a:schemeClr val="bg1"/>
                </a:solidFill>
                <a:latin typeface="Times New Roman"/>
                <a:ea typeface="Times New Roman"/>
              </a:rPr>
              <a:t> ( hay </a:t>
            </a:r>
            <a:r>
              <a:rPr lang="en-US" sz="2800" dirty="0" err="1">
                <a:solidFill>
                  <a:schemeClr val="bg1"/>
                </a:solidFill>
                <a:latin typeface="Times New Roman"/>
                <a:ea typeface="Times New Roman"/>
              </a:rPr>
              <a:t>bảng</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tần</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số</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tương</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đối</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thì</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bảng</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sẽ</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rất</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dài</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gây</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khó</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khăn</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trong</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việc</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phân</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tích</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xử</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lí</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số</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liệu</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thu</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thập</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được</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Để</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khắc</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phục</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trở</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ngại</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đó</a:t>
            </a:r>
            <a:r>
              <a:rPr lang="en-US" sz="2800" dirty="0">
                <a:solidFill>
                  <a:schemeClr val="bg1"/>
                </a:solidFill>
                <a:latin typeface="Times New Roman"/>
                <a:ea typeface="Times New Roman"/>
              </a:rPr>
              <a:t>, ta </a:t>
            </a:r>
            <a:r>
              <a:rPr lang="en-US" sz="2800" dirty="0" err="1">
                <a:solidFill>
                  <a:schemeClr val="bg1"/>
                </a:solidFill>
                <a:latin typeface="Times New Roman"/>
                <a:ea typeface="Times New Roman"/>
              </a:rPr>
              <a:t>có</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thể</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ghép</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các</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số</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liệu</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trên</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thành</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các</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nhóm</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ví</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dụ</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có</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thể</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ghép</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các</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số</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liệu</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trên</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thành</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năm</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nhóm</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ứng</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với</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năm</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nửa</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khoảng</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có</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độ</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dài</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bằng</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nhau</a:t>
            </a:r>
            <a:r>
              <a:rPr lang="en-US" sz="2800" dirty="0">
                <a:solidFill>
                  <a:schemeClr val="bg1"/>
                </a:solidFill>
                <a:latin typeface="Times New Roman"/>
                <a:ea typeface="Times New Roman"/>
              </a:rPr>
              <a:t>. </a:t>
            </a:r>
          </a:p>
        </p:txBody>
      </p:sp>
      <p:sp>
        <p:nvSpPr>
          <p:cNvPr id="6" name="Rectangle 5"/>
          <p:cNvSpPr/>
          <p:nvPr/>
        </p:nvSpPr>
        <p:spPr>
          <a:xfrm>
            <a:off x="36961" y="3316993"/>
            <a:ext cx="12044203" cy="513730"/>
          </a:xfrm>
          <a:prstGeom prst="rect">
            <a:avLst/>
          </a:prstGeom>
        </p:spPr>
        <p:txBody>
          <a:bodyPr wrap="square">
            <a:spAutoFit/>
          </a:bodyPr>
          <a:lstStyle/>
          <a:p>
            <a:pPr algn="just">
              <a:lnSpc>
                <a:spcPct val="120000"/>
              </a:lnSpc>
              <a:spcBef>
                <a:spcPts val="300"/>
              </a:spcBef>
              <a:spcAft>
                <a:spcPts val="300"/>
              </a:spcAft>
            </a:pPr>
            <a:r>
              <a:rPr lang="en-US" sz="2500" b="1" dirty="0" smtClean="0">
                <a:solidFill>
                  <a:prstClr val="white"/>
                </a:solidFill>
                <a:latin typeface="Times New Roman"/>
                <a:ea typeface="Times New Roman"/>
              </a:rPr>
              <a:t>-Nhóm 1: [150; 155) gồm các số đo có chiều cao lớn hơn hoặc bằng 150 và nhỏ hơn 155</a:t>
            </a:r>
            <a:endParaRPr lang="en-US" sz="2500" b="1" dirty="0">
              <a:solidFill>
                <a:prstClr val="white"/>
              </a:solidFill>
              <a:latin typeface="Times New Roman"/>
              <a:ea typeface="Times New Roman"/>
            </a:endParaRPr>
          </a:p>
        </p:txBody>
      </p:sp>
      <p:sp>
        <p:nvSpPr>
          <p:cNvPr id="7" name="Rectangle 6"/>
          <p:cNvSpPr/>
          <p:nvPr/>
        </p:nvSpPr>
        <p:spPr>
          <a:xfrm>
            <a:off x="36961" y="75067"/>
            <a:ext cx="11552348" cy="523220"/>
          </a:xfrm>
          <a:prstGeom prst="rect">
            <a:avLst/>
          </a:prstGeom>
        </p:spPr>
        <p:txBody>
          <a:bodyPr wrap="square">
            <a:spAutoFit/>
          </a:bodyPr>
          <a:lstStyle/>
          <a:p>
            <a:pPr algn="ctr"/>
            <a:r>
              <a:rPr lang="vi-VN" sz="2800" b="1" dirty="0">
                <a:solidFill>
                  <a:srgbClr val="FFFF00"/>
                </a:solidFill>
                <a:latin typeface="Times New Roman" panose="02020603050405020304" pitchFamily="18" charset="0"/>
                <a:cs typeface="Times New Roman" panose="02020603050405020304" pitchFamily="18" charset="0"/>
              </a:rPr>
              <a:t>BÀI 3. </a:t>
            </a:r>
            <a:r>
              <a:rPr lang="en-US" sz="2800" b="1" dirty="0">
                <a:solidFill>
                  <a:srgbClr val="FFFF00"/>
                </a:solidFill>
                <a:latin typeface="Times New Roman" panose="02020603050405020304" pitchFamily="18" charset="0"/>
                <a:cs typeface="Times New Roman" panose="02020603050405020304" pitchFamily="18" charset="0"/>
              </a:rPr>
              <a:t>TẦN SỐ GHÉP NHÓM. TẦN SỐ TƯƠNG ĐỐI GHÉP NHÓM</a:t>
            </a:r>
            <a:endParaRPr lang="en-US" dirty="0"/>
          </a:p>
        </p:txBody>
      </p:sp>
      <p:sp>
        <p:nvSpPr>
          <p:cNvPr id="8" name="Rectangle 7"/>
          <p:cNvSpPr/>
          <p:nvPr/>
        </p:nvSpPr>
        <p:spPr>
          <a:xfrm>
            <a:off x="-3" y="3854769"/>
            <a:ext cx="12044203" cy="553998"/>
          </a:xfrm>
          <a:prstGeom prst="rect">
            <a:avLst/>
          </a:prstGeom>
        </p:spPr>
        <p:txBody>
          <a:bodyPr wrap="square">
            <a:spAutoFit/>
          </a:bodyPr>
          <a:lstStyle/>
          <a:p>
            <a:pPr algn="just">
              <a:lnSpc>
                <a:spcPct val="120000"/>
              </a:lnSpc>
              <a:spcBef>
                <a:spcPts val="300"/>
              </a:spcBef>
              <a:spcAft>
                <a:spcPts val="300"/>
              </a:spcAft>
            </a:pPr>
            <a:r>
              <a:rPr lang="en-US" sz="2500" b="1" dirty="0" smtClean="0">
                <a:solidFill>
                  <a:prstClr val="white"/>
                </a:solidFill>
                <a:latin typeface="Times New Roman"/>
                <a:ea typeface="Times New Roman"/>
              </a:rPr>
              <a:t>-Nhóm 2: [155; 160) gồm các số đo có chiều cao lớn hơn hoặc bằng 155 và nhỏ hơn 160</a:t>
            </a:r>
            <a:endParaRPr lang="en-US" sz="2500" b="1" dirty="0">
              <a:solidFill>
                <a:prstClr val="white"/>
              </a:solidFill>
              <a:latin typeface="Times New Roman"/>
              <a:ea typeface="Times New Roman"/>
            </a:endParaRPr>
          </a:p>
        </p:txBody>
      </p:sp>
      <p:sp>
        <p:nvSpPr>
          <p:cNvPr id="9" name="Rectangle 8"/>
          <p:cNvSpPr/>
          <p:nvPr/>
        </p:nvSpPr>
        <p:spPr>
          <a:xfrm>
            <a:off x="-2" y="4442012"/>
            <a:ext cx="12044203" cy="553998"/>
          </a:xfrm>
          <a:prstGeom prst="rect">
            <a:avLst/>
          </a:prstGeom>
        </p:spPr>
        <p:txBody>
          <a:bodyPr wrap="square">
            <a:spAutoFit/>
          </a:bodyPr>
          <a:lstStyle/>
          <a:p>
            <a:pPr algn="just">
              <a:lnSpc>
                <a:spcPct val="120000"/>
              </a:lnSpc>
              <a:spcBef>
                <a:spcPts val="300"/>
              </a:spcBef>
              <a:spcAft>
                <a:spcPts val="300"/>
              </a:spcAft>
            </a:pPr>
            <a:r>
              <a:rPr lang="en-US" sz="2500" b="1" dirty="0" smtClean="0">
                <a:solidFill>
                  <a:prstClr val="white"/>
                </a:solidFill>
                <a:latin typeface="Times New Roman"/>
                <a:ea typeface="Times New Roman"/>
              </a:rPr>
              <a:t>-Nhóm 3: [160; 165) gồm các số đo có chiều cao lớn hơn hoặc bằng 160 và nhỏ hơn 165</a:t>
            </a:r>
            <a:endParaRPr lang="en-US" sz="2500" b="1" dirty="0">
              <a:solidFill>
                <a:prstClr val="white"/>
              </a:solidFill>
              <a:latin typeface="Times New Roman"/>
              <a:ea typeface="Times New Roman"/>
            </a:endParaRPr>
          </a:p>
        </p:txBody>
      </p:sp>
      <p:sp>
        <p:nvSpPr>
          <p:cNvPr id="10" name="Rectangle 9"/>
          <p:cNvSpPr/>
          <p:nvPr/>
        </p:nvSpPr>
        <p:spPr>
          <a:xfrm>
            <a:off x="0" y="5007839"/>
            <a:ext cx="12044203" cy="553998"/>
          </a:xfrm>
          <a:prstGeom prst="rect">
            <a:avLst/>
          </a:prstGeom>
        </p:spPr>
        <p:txBody>
          <a:bodyPr wrap="square">
            <a:spAutoFit/>
          </a:bodyPr>
          <a:lstStyle/>
          <a:p>
            <a:pPr algn="just">
              <a:lnSpc>
                <a:spcPct val="120000"/>
              </a:lnSpc>
              <a:spcBef>
                <a:spcPts val="300"/>
              </a:spcBef>
              <a:spcAft>
                <a:spcPts val="300"/>
              </a:spcAft>
            </a:pPr>
            <a:r>
              <a:rPr lang="en-US" sz="2500" b="1" dirty="0" smtClean="0">
                <a:solidFill>
                  <a:prstClr val="white"/>
                </a:solidFill>
                <a:latin typeface="Times New Roman"/>
                <a:ea typeface="Times New Roman"/>
              </a:rPr>
              <a:t>-Nhóm 4: [165; 170) gồm các số đo có chiều cao lớn hơn hoặc bằng 165 và nhỏ hơn 170</a:t>
            </a:r>
            <a:endParaRPr lang="en-US" sz="2500" b="1" dirty="0">
              <a:solidFill>
                <a:prstClr val="white"/>
              </a:solidFill>
              <a:latin typeface="Times New Roman"/>
              <a:ea typeface="Times New Roman"/>
            </a:endParaRPr>
          </a:p>
        </p:txBody>
      </p:sp>
      <p:sp>
        <p:nvSpPr>
          <p:cNvPr id="11" name="Rectangle 10"/>
          <p:cNvSpPr/>
          <p:nvPr/>
        </p:nvSpPr>
        <p:spPr>
          <a:xfrm>
            <a:off x="-1" y="5583253"/>
            <a:ext cx="12044203" cy="553998"/>
          </a:xfrm>
          <a:prstGeom prst="rect">
            <a:avLst/>
          </a:prstGeom>
        </p:spPr>
        <p:txBody>
          <a:bodyPr wrap="square">
            <a:spAutoFit/>
          </a:bodyPr>
          <a:lstStyle/>
          <a:p>
            <a:pPr algn="just">
              <a:lnSpc>
                <a:spcPct val="120000"/>
              </a:lnSpc>
              <a:spcBef>
                <a:spcPts val="300"/>
              </a:spcBef>
              <a:spcAft>
                <a:spcPts val="300"/>
              </a:spcAft>
            </a:pPr>
            <a:r>
              <a:rPr lang="en-US" sz="2500" b="1" dirty="0" smtClean="0">
                <a:solidFill>
                  <a:prstClr val="white"/>
                </a:solidFill>
                <a:latin typeface="Times New Roman"/>
                <a:ea typeface="Times New Roman"/>
              </a:rPr>
              <a:t>-Nhóm 5: [170; 175) gồm các số đo có chiều cao lớn hơn hoặc bằng 170 và nhỏ hơn 175</a:t>
            </a:r>
            <a:endParaRPr lang="en-US" sz="2500" b="1" dirty="0">
              <a:solidFill>
                <a:prstClr val="white"/>
              </a:solidFill>
              <a:latin typeface="Times New Roman"/>
              <a:ea typeface="Times New Roman"/>
            </a:endParaRPr>
          </a:p>
        </p:txBody>
      </p:sp>
    </p:spTree>
    <p:extLst>
      <p:ext uri="{BB962C8B-B14F-4D97-AF65-F5344CB8AC3E}">
        <p14:creationId xmlns:p14="http://schemas.microsoft.com/office/powerpoint/2010/main" val="17964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782" y="830331"/>
            <a:ext cx="2201244" cy="523220"/>
          </a:xfrm>
          <a:prstGeom prst="rect">
            <a:avLst/>
          </a:prstGeom>
        </p:spPr>
        <p:txBody>
          <a:bodyPr wrap="none">
            <a:spAutoFit/>
          </a:bodyPr>
          <a:lstStyle/>
          <a:p>
            <a:pPr marR="0" lvl="0" algn="just" defTabSz="914354" rtl="0" eaLnBrk="1" fontAlgn="auto" latinLnBrk="0" hangingPunct="1">
              <a:lnSpc>
                <a:spcPct val="100000"/>
              </a:lnSpc>
              <a:spcBef>
                <a:spcPts val="300"/>
              </a:spcBef>
              <a:spcAft>
                <a:spcPts val="300"/>
              </a:spcAft>
              <a:buClrTx/>
              <a:buSzTx/>
              <a:tabLst/>
              <a:defRPr/>
            </a:pPr>
            <a:r>
              <a:rPr kumimoji="0" lang="en-US" sz="2800" b="1" i="0" u="none" strike="noStrike" kern="1200" cap="none" spc="0" normalizeH="0" baseline="0" noProof="0" dirty="0" smtClean="0">
                <a:ln>
                  <a:noFill/>
                </a:ln>
                <a:solidFill>
                  <a:srgbClr val="FFC000"/>
                </a:solidFill>
                <a:effectLst/>
                <a:uLnTx/>
                <a:uFillTx/>
                <a:latin typeface="Times New Roman"/>
                <a:ea typeface="Times New Roman"/>
                <a:cs typeface="+mn-cs"/>
              </a:rPr>
              <a:t>* </a:t>
            </a:r>
            <a:r>
              <a:rPr kumimoji="0" lang="en-US" sz="2800" b="1" i="0" u="sng" strike="noStrike" kern="1200" cap="none" spc="0" normalizeH="0" baseline="0" noProof="0" dirty="0" smtClean="0">
                <a:ln>
                  <a:noFill/>
                </a:ln>
                <a:solidFill>
                  <a:srgbClr val="FFC000"/>
                </a:solidFill>
                <a:effectLst/>
                <a:uLnTx/>
                <a:uFillTx/>
                <a:latin typeface="Times New Roman"/>
                <a:ea typeface="Times New Roman"/>
                <a:cs typeface="+mn-cs"/>
              </a:rPr>
              <a:t>Ghi</a:t>
            </a:r>
            <a:r>
              <a:rPr kumimoji="0" lang="en-US" sz="2800" b="1" i="0" u="sng" strike="noStrike" kern="1200" cap="none" spc="0" normalizeH="0" noProof="0" dirty="0" smtClean="0">
                <a:ln>
                  <a:noFill/>
                </a:ln>
                <a:solidFill>
                  <a:srgbClr val="FFC000"/>
                </a:solidFill>
                <a:effectLst/>
                <a:uLnTx/>
                <a:uFillTx/>
                <a:latin typeface="Times New Roman"/>
                <a:ea typeface="Times New Roman"/>
                <a:cs typeface="+mn-cs"/>
              </a:rPr>
              <a:t> nhớ 1</a:t>
            </a:r>
            <a:r>
              <a:rPr kumimoji="0" lang="en-US" sz="2800" b="1" i="0" u="none" strike="noStrike" kern="1200" cap="none" spc="0" normalizeH="0" baseline="0" noProof="0" dirty="0" smtClean="0">
                <a:ln>
                  <a:noFill/>
                </a:ln>
                <a:solidFill>
                  <a:srgbClr val="FFC000"/>
                </a:solidFill>
                <a:effectLst/>
                <a:uLnTx/>
                <a:uFillTx/>
                <a:latin typeface="Times New Roman"/>
                <a:ea typeface="Times New Roman"/>
                <a:cs typeface="+mn-cs"/>
              </a:rPr>
              <a:t>:</a:t>
            </a:r>
            <a:r>
              <a:rPr kumimoji="0" lang="en-US" sz="2800" b="0" i="0" u="none" strike="noStrike" kern="1200" cap="none" spc="0" normalizeH="0" baseline="0" noProof="0" dirty="0" smtClean="0">
                <a:ln>
                  <a:noFill/>
                </a:ln>
                <a:solidFill>
                  <a:srgbClr val="FFC000"/>
                </a:solidFill>
                <a:effectLst/>
                <a:uLnTx/>
                <a:uFillTx/>
                <a:latin typeface="Times New Roman"/>
                <a:ea typeface="Times New Roman"/>
                <a:cs typeface="+mn-cs"/>
              </a:rPr>
              <a:t> </a:t>
            </a:r>
            <a:endParaRPr kumimoji="0" lang="vi-VN" sz="2800" b="0" i="0" u="none" strike="noStrike" kern="1200" cap="none" spc="0" normalizeH="0" baseline="0" noProof="0" dirty="0">
              <a:ln>
                <a:noFill/>
              </a:ln>
              <a:solidFill>
                <a:srgbClr val="FFC000"/>
              </a:solidFill>
              <a:effectLst/>
              <a:uLnTx/>
              <a:uFillTx/>
              <a:latin typeface="Times New Roman"/>
              <a:ea typeface="Times New Roman"/>
              <a:cs typeface="+mn-cs"/>
            </a:endParaRPr>
          </a:p>
        </p:txBody>
      </p:sp>
      <mc:AlternateContent xmlns:mc="http://schemas.openxmlformats.org/markup-compatibility/2006" xmlns:a14="http://schemas.microsoft.com/office/drawing/2010/main">
        <mc:Choice Requires="a14">
          <p:sp>
            <p:nvSpPr>
              <p:cNvPr id="6" name="Rectangle 5"/>
              <p:cNvSpPr/>
              <p:nvPr/>
            </p:nvSpPr>
            <p:spPr>
              <a:xfrm>
                <a:off x="0" y="1686823"/>
                <a:ext cx="12192000" cy="2908489"/>
              </a:xfrm>
              <a:prstGeom prst="rect">
                <a:avLst/>
              </a:prstGeom>
            </p:spPr>
            <p:txBody>
              <a:bodyPr wrap="square">
                <a:spAutoFit/>
              </a:bodyPr>
              <a:lstStyle/>
              <a:p>
                <a:pPr marR="0" lvl="0" algn="just" defTabSz="914354" rtl="0" eaLnBrk="1" fontAlgn="auto" latinLnBrk="0" hangingPunct="1">
                  <a:lnSpc>
                    <a:spcPct val="120000"/>
                  </a:lnSpc>
                  <a:spcBef>
                    <a:spcPts val="300"/>
                  </a:spcBef>
                  <a:spcAft>
                    <a:spcPts val="300"/>
                  </a:spcAft>
                  <a:buClrTx/>
                  <a:buSzTx/>
                  <a:tabLst/>
                  <a:defRPr/>
                </a:pPr>
                <a:r>
                  <a:rPr kumimoji="0" lang="en-US" sz="2800" b="1" i="0" u="none" strike="noStrike" kern="1200" cap="none" spc="0" normalizeH="0" baseline="0" noProof="0" dirty="0" smtClean="0">
                    <a:ln>
                      <a:noFill/>
                    </a:ln>
                    <a:solidFill>
                      <a:prstClr val="white"/>
                    </a:solidFill>
                    <a:effectLst/>
                    <a:uLnTx/>
                    <a:uFillTx/>
                    <a:latin typeface="Times New Roman"/>
                    <a:ea typeface="Times New Roman"/>
                  </a:rPr>
                  <a:t>- Nửa </a:t>
                </a:r>
                <a:r>
                  <a:rPr kumimoji="0" lang="en-US" sz="2800" b="1" i="0" u="none" strike="noStrike" kern="1200" cap="none" spc="0" normalizeH="0" baseline="0" noProof="0" dirty="0">
                    <a:ln>
                      <a:noFill/>
                    </a:ln>
                    <a:solidFill>
                      <a:prstClr val="white"/>
                    </a:solidFill>
                    <a:effectLst/>
                    <a:uLnTx/>
                    <a:uFillTx/>
                    <a:latin typeface="Times New Roman"/>
                    <a:ea typeface="Times New Roman"/>
                  </a:rPr>
                  <a:t>khoảng </a:t>
                </a:r>
                <a14:m>
                  <m:oMath xmlns:m="http://schemas.openxmlformats.org/officeDocument/2006/math">
                    <m:d>
                      <m:dPr>
                        <m:begChr m:val="["/>
                        <m:ctrlPr>
                          <a:rPr kumimoji="0" lang="en-US" sz="2800" b="1" i="1" u="none" strike="noStrike" kern="1200" cap="none" spc="0" normalizeH="0" baseline="0" noProof="0">
                            <a:ln>
                              <a:noFill/>
                            </a:ln>
                            <a:solidFill>
                              <a:prstClr val="white"/>
                            </a:solidFill>
                            <a:effectLst/>
                            <a:uLnTx/>
                            <a:uFillTx/>
                            <a:latin typeface="Cambria Math" panose="02040503050406030204" pitchFamily="18" charset="0"/>
                            <a:ea typeface="Times New Roman"/>
                          </a:rPr>
                        </m:ctrlPr>
                      </m:dPr>
                      <m:e>
                        <m:r>
                          <m:rPr>
                            <m:nor/>
                          </m:rP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a:cs typeface="Times New Roman" panose="02020603050405020304" pitchFamily="18" charset="0"/>
                          </a:rPr>
                          <m:t>a</m:t>
                        </m:r>
                        <m:r>
                          <m:rPr>
                            <m:nor/>
                          </m:rP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a:cs typeface="Times New Roman" panose="02020603050405020304" pitchFamily="18" charset="0"/>
                          </a:rPr>
                          <m:t>; </m:t>
                        </m:r>
                        <m:r>
                          <m:rPr>
                            <m:nor/>
                          </m:rP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a:cs typeface="Times New Roman" panose="02020603050405020304" pitchFamily="18" charset="0"/>
                          </a:rPr>
                          <m:t>b</m:t>
                        </m:r>
                      </m:e>
                    </m:d>
                  </m:oMath>
                </a14:m>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là</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tập</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hợp</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các</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giá</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trị</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14:m>
                  <m:oMath xmlns:m="http://schemas.openxmlformats.org/officeDocument/2006/math">
                    <m:r>
                      <m:rPr>
                        <m:nor/>
                      </m:rP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a:cs typeface="Times New Roman" panose="02020603050405020304" pitchFamily="18" charset="0"/>
                      </a:rPr>
                      <m:t>x</m:t>
                    </m:r>
                  </m:oMath>
                </a14:m>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của</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số</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liệu</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sao</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cho</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14:m>
                  <m:oMath xmlns:m="http://schemas.openxmlformats.org/officeDocument/2006/math">
                    <m:r>
                      <m:rPr>
                        <m:nor/>
                      </m:rP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a:cs typeface="Times New Roman" panose="02020603050405020304" pitchFamily="18" charset="0"/>
                      </a:rPr>
                      <m:t>x</m:t>
                    </m:r>
                    <m:r>
                      <m:rPr>
                        <m:nor/>
                      </m:rPr>
                      <a:rPr kumimoji="0" lang="en-US" sz="28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a:cs typeface="Times New Roman" panose="02020603050405020304" pitchFamily="18" charset="0"/>
                      </a:rPr>
                      <m:t> </m:t>
                    </m:r>
                    <m:r>
                      <m:rPr>
                        <m:nor/>
                      </m:rP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a:cs typeface="Times New Roman" panose="02020603050405020304" pitchFamily="18" charset="0"/>
                      </a:rPr>
                      <m:t>≥</m:t>
                    </m:r>
                    <m:r>
                      <m:rPr>
                        <m:nor/>
                      </m:rPr>
                      <a:rPr kumimoji="0" lang="en-US" sz="28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a:cs typeface="Times New Roman" panose="02020603050405020304" pitchFamily="18" charset="0"/>
                      </a:rPr>
                      <m:t> </m:t>
                    </m:r>
                    <m:r>
                      <m:rPr>
                        <m:nor/>
                      </m:rP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a:cs typeface="Times New Roman" panose="02020603050405020304" pitchFamily="18" charset="0"/>
                      </a:rPr>
                      <m:t>a</m:t>
                    </m:r>
                  </m:oMath>
                </a14:m>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và</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14:m>
                  <m:oMath xmlns:m="http://schemas.openxmlformats.org/officeDocument/2006/math">
                    <m:r>
                      <m:rPr>
                        <m:nor/>
                      </m:rP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a:cs typeface="Times New Roman" panose="02020603050405020304" pitchFamily="18" charset="0"/>
                      </a:rPr>
                      <m:t>x</m:t>
                    </m:r>
                    <m:r>
                      <m:rPr>
                        <m:nor/>
                      </m:rPr>
                      <a:rPr kumimoji="0" lang="en-US" sz="28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a:cs typeface="Times New Roman" panose="02020603050405020304" pitchFamily="18" charset="0"/>
                      </a:rPr>
                      <m:t> </m:t>
                    </m:r>
                    <m:r>
                      <m:rPr>
                        <m:nor/>
                      </m:rP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a:cs typeface="Times New Roman" panose="02020603050405020304" pitchFamily="18" charset="0"/>
                      </a:rPr>
                      <m:t>&lt;</m:t>
                    </m:r>
                    <m:r>
                      <m:rPr>
                        <m:nor/>
                      </m:rPr>
                      <a:rPr kumimoji="0" lang="en-US" sz="2800" b="1"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a:cs typeface="Times New Roman" panose="02020603050405020304" pitchFamily="18" charset="0"/>
                      </a:rPr>
                      <m:t> </m:t>
                    </m:r>
                    <m:r>
                      <m:rPr>
                        <m:nor/>
                      </m:rP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a:cs typeface="Times New Roman" panose="02020603050405020304" pitchFamily="18" charset="0"/>
                      </a:rPr>
                      <m:t>b</m:t>
                    </m:r>
                  </m:oMath>
                </a14:m>
                <a:r>
                  <a:rPr kumimoji="0" lang="en-US" sz="2800" b="1" i="0" u="none" strike="noStrike" kern="1200" cap="none" spc="0" normalizeH="0" baseline="0" noProof="0" dirty="0">
                    <a:ln>
                      <a:noFill/>
                    </a:ln>
                    <a:solidFill>
                      <a:prstClr val="white"/>
                    </a:solidFill>
                    <a:effectLst/>
                    <a:uLnTx/>
                    <a:uFillTx/>
                    <a:latin typeface="Times New Roman"/>
                    <a:ea typeface="Times New Roman"/>
                  </a:rPr>
                  <a:t>. </a:t>
                </a:r>
                <a:endParaRPr kumimoji="0" lang="en-US" sz="2800" b="1" i="0" u="none" strike="noStrike" kern="1200" cap="none" spc="0" normalizeH="0" baseline="0" noProof="0" dirty="0" smtClean="0">
                  <a:ln>
                    <a:noFill/>
                  </a:ln>
                  <a:solidFill>
                    <a:prstClr val="white"/>
                  </a:solidFill>
                  <a:effectLst/>
                  <a:uLnTx/>
                  <a:uFillTx/>
                  <a:latin typeface="Times New Roman"/>
                  <a:ea typeface="Times New Roman"/>
                </a:endParaRPr>
              </a:p>
              <a:p>
                <a:pPr lvl="0" algn="just">
                  <a:lnSpc>
                    <a:spcPct val="120000"/>
                  </a:lnSpc>
                  <a:spcBef>
                    <a:spcPts val="300"/>
                  </a:spcBef>
                  <a:spcAft>
                    <a:spcPts val="300"/>
                  </a:spcAft>
                  <a:defRPr/>
                </a:pPr>
                <a:r>
                  <a:rPr lang="en-US" sz="2800" b="1" dirty="0">
                    <a:solidFill>
                      <a:prstClr val="white"/>
                    </a:solidFill>
                    <a:latin typeface="Times New Roman"/>
                    <a:ea typeface="Times New Roman"/>
                  </a:rPr>
                  <a:t>- Độ dài nửa khoảng </a:t>
                </a:r>
                <a14:m>
                  <m:oMath xmlns:m="http://schemas.openxmlformats.org/officeDocument/2006/math">
                    <m:d>
                      <m:dPr>
                        <m:begChr m:val="["/>
                        <m:ctrlPr>
                          <a:rPr lang="en-US" sz="2800" b="1" i="1">
                            <a:solidFill>
                              <a:prstClr val="white"/>
                            </a:solidFill>
                            <a:latin typeface="Cambria Math" panose="02040503050406030204" pitchFamily="18" charset="0"/>
                            <a:ea typeface="Times New Roman"/>
                          </a:rPr>
                        </m:ctrlPr>
                      </m:dPr>
                      <m:e>
                        <m:r>
                          <m:rPr>
                            <m:nor/>
                          </m:rPr>
                          <a:rPr lang="en-US" sz="2800" b="1">
                            <a:solidFill>
                              <a:prstClr val="white"/>
                            </a:solidFill>
                            <a:latin typeface="Times New Roman" panose="02020603050405020304" pitchFamily="18" charset="0"/>
                            <a:ea typeface="Times New Roman"/>
                            <a:cs typeface="Times New Roman" panose="02020603050405020304" pitchFamily="18" charset="0"/>
                          </a:rPr>
                          <m:t>a</m:t>
                        </m:r>
                        <m:r>
                          <m:rPr>
                            <m:nor/>
                          </m:rPr>
                          <a:rPr lang="en-US" sz="2800" b="1">
                            <a:solidFill>
                              <a:prstClr val="white"/>
                            </a:solidFill>
                            <a:latin typeface="Times New Roman" panose="02020603050405020304" pitchFamily="18" charset="0"/>
                            <a:ea typeface="Times New Roman"/>
                            <a:cs typeface="Times New Roman" panose="02020603050405020304" pitchFamily="18" charset="0"/>
                          </a:rPr>
                          <m:t>; </m:t>
                        </m:r>
                        <m:r>
                          <m:rPr>
                            <m:nor/>
                          </m:rPr>
                          <a:rPr lang="en-US" sz="2800" b="1">
                            <a:solidFill>
                              <a:prstClr val="white"/>
                            </a:solidFill>
                            <a:latin typeface="Times New Roman" panose="02020603050405020304" pitchFamily="18" charset="0"/>
                            <a:ea typeface="Times New Roman"/>
                            <a:cs typeface="Times New Roman" panose="02020603050405020304" pitchFamily="18" charset="0"/>
                          </a:rPr>
                          <m:t>b</m:t>
                        </m:r>
                      </m:e>
                    </m:d>
                  </m:oMath>
                </a14:m>
                <a:r>
                  <a:rPr lang="en-US" sz="2800" b="1" dirty="0">
                    <a:solidFill>
                      <a:prstClr val="white"/>
                    </a:solidFill>
                    <a:latin typeface="Times New Roman"/>
                    <a:ea typeface="Times New Roman"/>
                  </a:rPr>
                  <a:t> </a:t>
                </a:r>
                <a:r>
                  <a:rPr lang="en-US" sz="2800" b="1" dirty="0" err="1">
                    <a:solidFill>
                      <a:prstClr val="white"/>
                    </a:solidFill>
                    <a:latin typeface="Times New Roman"/>
                    <a:ea typeface="Times New Roman"/>
                  </a:rPr>
                  <a:t>là</a:t>
                </a:r>
                <a:r>
                  <a:rPr lang="en-US" sz="2800" b="1" dirty="0">
                    <a:solidFill>
                      <a:prstClr val="white"/>
                    </a:solidFill>
                    <a:latin typeface="Times New Roman"/>
                    <a:ea typeface="Times New Roman"/>
                  </a:rPr>
                  <a:t> </a:t>
                </a:r>
                <a14:m>
                  <m:oMath xmlns:m="http://schemas.openxmlformats.org/officeDocument/2006/math">
                    <m:r>
                      <m:rPr>
                        <m:nor/>
                      </m:rPr>
                      <a:rPr lang="en-US" sz="2800" b="1">
                        <a:solidFill>
                          <a:prstClr val="white"/>
                        </a:solidFill>
                        <a:latin typeface="Times New Roman" panose="02020603050405020304" pitchFamily="18" charset="0"/>
                        <a:ea typeface="Times New Roman"/>
                        <a:cs typeface="Times New Roman" panose="02020603050405020304" pitchFamily="18" charset="0"/>
                      </a:rPr>
                      <m:t>b</m:t>
                    </m:r>
                    <m:r>
                      <m:rPr>
                        <m:nor/>
                      </m:rPr>
                      <a:rPr lang="en-US" sz="2800" b="1" i="0" smtClean="0">
                        <a:solidFill>
                          <a:prstClr val="white"/>
                        </a:solidFill>
                        <a:latin typeface="Times New Roman" panose="02020603050405020304" pitchFamily="18" charset="0"/>
                        <a:ea typeface="Times New Roman"/>
                        <a:cs typeface="Times New Roman" panose="02020603050405020304" pitchFamily="18" charset="0"/>
                      </a:rPr>
                      <m:t> </m:t>
                    </m:r>
                    <m:r>
                      <m:rPr>
                        <m:nor/>
                      </m:rPr>
                      <a:rPr lang="en-US" sz="2800" b="1">
                        <a:solidFill>
                          <a:prstClr val="white"/>
                        </a:solidFill>
                        <a:latin typeface="Times New Roman" panose="02020603050405020304" pitchFamily="18" charset="0"/>
                        <a:ea typeface="Times New Roman"/>
                        <a:cs typeface="Times New Roman" panose="02020603050405020304" pitchFamily="18" charset="0"/>
                      </a:rPr>
                      <m:t>−</m:t>
                    </m:r>
                    <m:r>
                      <m:rPr>
                        <m:nor/>
                      </m:rPr>
                      <a:rPr lang="en-US" sz="2800" b="1" i="0" smtClean="0">
                        <a:solidFill>
                          <a:prstClr val="white"/>
                        </a:solidFill>
                        <a:latin typeface="Times New Roman" panose="02020603050405020304" pitchFamily="18" charset="0"/>
                        <a:ea typeface="Times New Roman"/>
                        <a:cs typeface="Times New Roman" panose="02020603050405020304" pitchFamily="18" charset="0"/>
                      </a:rPr>
                      <m:t> </m:t>
                    </m:r>
                    <m:r>
                      <m:rPr>
                        <m:nor/>
                      </m:rPr>
                      <a:rPr lang="en-US" sz="2800" b="1">
                        <a:solidFill>
                          <a:prstClr val="white"/>
                        </a:solidFill>
                        <a:latin typeface="Times New Roman" panose="02020603050405020304" pitchFamily="18" charset="0"/>
                        <a:ea typeface="Times New Roman"/>
                        <a:cs typeface="Times New Roman" panose="02020603050405020304" pitchFamily="18" charset="0"/>
                      </a:rPr>
                      <m:t>a</m:t>
                    </m:r>
                  </m:oMath>
                </a14:m>
                <a:r>
                  <a:rPr lang="en-US" sz="2800" b="1" dirty="0" smtClean="0">
                    <a:solidFill>
                      <a:prstClr val="white"/>
                    </a:solidFill>
                    <a:latin typeface="Times New Roman" panose="02020603050405020304" pitchFamily="18" charset="0"/>
                    <a:ea typeface="Times New Roman"/>
                    <a:cs typeface="Times New Roman" panose="02020603050405020304" pitchFamily="18" charset="0"/>
                  </a:rPr>
                  <a:t>.</a:t>
                </a:r>
                <a:endParaRPr kumimoji="0" lang="en-US" sz="2800" b="1" i="0" u="none" strike="noStrike" kern="1200" cap="none" spc="0" normalizeH="0" baseline="0" noProof="0" dirty="0">
                  <a:ln>
                    <a:noFill/>
                  </a:ln>
                  <a:solidFill>
                    <a:prstClr val="white"/>
                  </a:solidFill>
                  <a:effectLst/>
                  <a:uLnTx/>
                  <a:uFillTx/>
                  <a:latin typeface="Times New Roman"/>
                  <a:ea typeface="Times New Roman"/>
                </a:endParaRPr>
              </a:p>
              <a:p>
                <a:pPr marR="0" lvl="0" algn="just" defTabSz="914354" rtl="0" eaLnBrk="1" fontAlgn="auto" latinLnBrk="0" hangingPunct="1">
                  <a:lnSpc>
                    <a:spcPct val="120000"/>
                  </a:lnSpc>
                  <a:spcBef>
                    <a:spcPts val="300"/>
                  </a:spcBef>
                  <a:spcAft>
                    <a:spcPts val="300"/>
                  </a:spcAft>
                  <a:buClrTx/>
                  <a:buSzTx/>
                  <a:tabLst/>
                  <a:defRPr/>
                </a:pPr>
                <a:r>
                  <a:rPr kumimoji="0" lang="en-US" sz="2800" b="1" i="0" u="none" strike="noStrike" kern="1200" cap="none" spc="0" normalizeH="0" baseline="0" noProof="0" dirty="0" smtClean="0">
                    <a:ln>
                      <a:noFill/>
                    </a:ln>
                    <a:solidFill>
                      <a:prstClr val="white"/>
                    </a:solidFill>
                    <a:effectLst/>
                    <a:uLnTx/>
                    <a:uFillTx/>
                    <a:latin typeface="Times New Roman"/>
                    <a:ea typeface="Times New Roman"/>
                  </a:rPr>
                  <a:t>- Khi </a:t>
                </a:r>
                <a:r>
                  <a:rPr kumimoji="0" lang="en-US" sz="2800" b="1" i="0" u="none" strike="noStrike" kern="1200" cap="none" spc="0" normalizeH="0" baseline="0" noProof="0" dirty="0">
                    <a:ln>
                      <a:noFill/>
                    </a:ln>
                    <a:solidFill>
                      <a:prstClr val="white"/>
                    </a:solidFill>
                    <a:effectLst/>
                    <a:uLnTx/>
                    <a:uFillTx/>
                    <a:latin typeface="Times New Roman"/>
                    <a:ea typeface="Times New Roman"/>
                  </a:rPr>
                  <a:t>một nhóm ứng với nửa khoảng </a:t>
                </a:r>
                <a14:m>
                  <m:oMath xmlns:m="http://schemas.openxmlformats.org/officeDocument/2006/math">
                    <m:d>
                      <m:dPr>
                        <m:begChr m:val="["/>
                        <m:ctrlP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ctrlPr>
                      </m:dPr>
                      <m:e>
                        <m:r>
                          <m:rPr>
                            <m:nor/>
                          </m:rP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a:cs typeface="Times New Roman" panose="02020603050405020304" pitchFamily="18" charset="0"/>
                          </a:rPr>
                          <m:t>a</m:t>
                        </m:r>
                        <m:r>
                          <m:rPr>
                            <m:nor/>
                          </m:rP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a:cs typeface="Times New Roman" panose="02020603050405020304" pitchFamily="18" charset="0"/>
                          </a:rPr>
                          <m:t>; </m:t>
                        </m:r>
                        <m:r>
                          <m:rPr>
                            <m:nor/>
                          </m:rP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a:cs typeface="Times New Roman" panose="02020603050405020304" pitchFamily="18" charset="0"/>
                          </a:rPr>
                          <m:t>b</m:t>
                        </m:r>
                      </m:e>
                    </m:d>
                  </m:oMath>
                </a14:m>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thì</a:t>
                </a:r>
                <a:r>
                  <a:rPr kumimoji="0" lang="en-US" sz="2800" b="1" i="0" u="none" strike="noStrike" kern="1200" cap="none" spc="0" normalizeH="0" baseline="0" noProof="0" dirty="0">
                    <a:ln>
                      <a:noFill/>
                    </a:ln>
                    <a:solidFill>
                      <a:prstClr val="white"/>
                    </a:solidFill>
                    <a:effectLst/>
                    <a:uLnTx/>
                    <a:uFillTx/>
                    <a:latin typeface="Times New Roman"/>
                    <a:ea typeface="Times New Roman"/>
                  </a:rPr>
                  <a:t> ta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gọi</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14:m>
                  <m:oMath xmlns:m="http://schemas.openxmlformats.org/officeDocument/2006/math">
                    <m:r>
                      <m:rPr>
                        <m:nor/>
                      </m:rP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a:cs typeface="Times New Roman" panose="02020603050405020304" pitchFamily="18" charset="0"/>
                      </a:rPr>
                      <m:t>a</m:t>
                    </m:r>
                  </m:oMath>
                </a14:m>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là</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đầu</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mút</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trái</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và</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14:m>
                  <m:oMath xmlns:m="http://schemas.openxmlformats.org/officeDocument/2006/math">
                    <m:r>
                      <m:rPr>
                        <m:nor/>
                      </m:rP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imes New Roman"/>
                        <a:cs typeface="Times New Roman" panose="02020603050405020304" pitchFamily="18" charset="0"/>
                      </a:rPr>
                      <m:t>b</m:t>
                    </m:r>
                  </m:oMath>
                </a14:m>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là</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đầu</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mút</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phải</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của</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nhóm</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r>
                  <a:rPr kumimoji="0" lang="en-US" sz="2800" b="1" i="0" u="none" strike="noStrike" kern="1200" cap="none" spc="0" normalizeH="0" baseline="0" noProof="0" dirty="0" err="1">
                    <a:ln>
                      <a:noFill/>
                    </a:ln>
                    <a:solidFill>
                      <a:prstClr val="white"/>
                    </a:solidFill>
                    <a:effectLst/>
                    <a:uLnTx/>
                    <a:uFillTx/>
                    <a:latin typeface="Times New Roman"/>
                    <a:ea typeface="Times New Roman"/>
                  </a:rPr>
                  <a:t>đó</a:t>
                </a:r>
                <a:r>
                  <a:rPr kumimoji="0" lang="en-US" sz="2800" b="1" i="0" u="none" strike="noStrike" kern="1200" cap="none" spc="0" normalizeH="0" baseline="0" noProof="0" dirty="0">
                    <a:ln>
                      <a:noFill/>
                    </a:ln>
                    <a:solidFill>
                      <a:prstClr val="white"/>
                    </a:solidFill>
                    <a:effectLst/>
                    <a:uLnTx/>
                    <a:uFillTx/>
                    <a:latin typeface="Times New Roman"/>
                    <a:ea typeface="Times New Roman"/>
                  </a:rPr>
                  <a:t>. </a:t>
                </a:r>
                <a:endParaRPr kumimoji="0" lang="en-US" sz="2800" b="1" i="0" u="none" strike="noStrike" kern="1200" cap="none" spc="0" normalizeH="0" baseline="0" noProof="0" dirty="0">
                  <a:ln>
                    <a:noFill/>
                  </a:ln>
                  <a:solidFill>
                    <a:prstClr val="white"/>
                  </a:solidFill>
                  <a:effectLst/>
                  <a:uLnTx/>
                  <a:uFillTx/>
                  <a:latin typeface="Calibri"/>
                </a:endParaRPr>
              </a:p>
              <a:p>
                <a:pPr marL="457200" marR="0" lvl="0" indent="-457200" algn="just" defTabSz="914354" rtl="0" eaLnBrk="1" fontAlgn="auto" latinLnBrk="0" hangingPunct="1">
                  <a:lnSpc>
                    <a:spcPct val="120000"/>
                  </a:lnSpc>
                  <a:spcBef>
                    <a:spcPts val="300"/>
                  </a:spcBef>
                  <a:spcAft>
                    <a:spcPts val="300"/>
                  </a:spcAft>
                  <a:buClrTx/>
                  <a:buSzTx/>
                  <a:buFontTx/>
                  <a:buChar char="-"/>
                  <a:tabLst/>
                  <a:defRPr/>
                </a:pPr>
                <a:endParaRPr kumimoji="0" lang="en-US" sz="2800" b="0" i="0" u="none" strike="noStrike" kern="1200" cap="none" spc="0" normalizeH="0" baseline="0" noProof="0" dirty="0">
                  <a:ln>
                    <a:noFill/>
                  </a:ln>
                  <a:solidFill>
                    <a:prstClr val="white"/>
                  </a:solidFill>
                  <a:effectLst/>
                  <a:uLnTx/>
                  <a:uFillTx/>
                  <a:latin typeface="Times New Roman"/>
                  <a:ea typeface="Times New Roman"/>
                  <a:cs typeface="+mn-cs"/>
                </a:endParaRPr>
              </a:p>
            </p:txBody>
          </p:sp>
        </mc:Choice>
        <mc:Fallback xmlns="">
          <p:sp>
            <p:nvSpPr>
              <p:cNvPr id="6" name="Rectangle 5"/>
              <p:cNvSpPr>
                <a:spLocks noRot="1" noChangeAspect="1" noMove="1" noResize="1" noEditPoints="1" noAdjustHandles="1" noChangeArrowheads="1" noChangeShapeType="1" noTextEdit="1"/>
              </p:cNvSpPr>
              <p:nvPr/>
            </p:nvSpPr>
            <p:spPr>
              <a:xfrm>
                <a:off x="0" y="1686823"/>
                <a:ext cx="12192000" cy="2908489"/>
              </a:xfrm>
              <a:prstGeom prst="rect">
                <a:avLst/>
              </a:prstGeom>
              <a:blipFill>
                <a:blip r:embed="rId3"/>
                <a:stretch>
                  <a:fillRect l="-1000" t="-839" r="-1000"/>
                </a:stretch>
              </a:blipFill>
            </p:spPr>
            <p:txBody>
              <a:bodyPr/>
              <a:lstStyle/>
              <a:p>
                <a:r>
                  <a:rPr lang="vi-VN">
                    <a:noFill/>
                  </a:rPr>
                  <a:t> </a:t>
                </a:r>
              </a:p>
            </p:txBody>
          </p:sp>
        </mc:Fallback>
      </mc:AlternateContent>
      <p:sp>
        <p:nvSpPr>
          <p:cNvPr id="7" name="Rectangle 6"/>
          <p:cNvSpPr/>
          <p:nvPr/>
        </p:nvSpPr>
        <p:spPr>
          <a:xfrm>
            <a:off x="36961" y="75067"/>
            <a:ext cx="11552348" cy="523220"/>
          </a:xfrm>
          <a:prstGeom prst="rect">
            <a:avLst/>
          </a:prstGeom>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3. </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TẦN SỐ GHÉP NHÓM. TẦN SỐ TƯƠNG ĐỐI GHÉP NHÓM</a:t>
            </a:r>
            <a:endParaRPr kumimoji="0" lang="en-US" sz="1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134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67424" y="1349292"/>
                <a:ext cx="11811215" cy="954107"/>
              </a:xfrm>
              <a:prstGeom prst="rect">
                <a:avLst/>
              </a:prstGeom>
            </p:spPr>
            <p:txBody>
              <a:bodyPr wrap="square">
                <a:spAutoFit/>
              </a:bodyPr>
              <a:lstStyle/>
              <a:p>
                <a:pPr lvl="0">
                  <a:spcBef>
                    <a:spcPts val="300"/>
                  </a:spcBef>
                  <a:spcAft>
                    <a:spcPts val="300"/>
                  </a:spcAft>
                </a:pPr>
                <a:r>
                  <a:rPr lang="en-US" sz="2800" dirty="0">
                    <a:solidFill>
                      <a:prstClr val="white"/>
                    </a:solidFill>
                    <a:latin typeface="Times New Roman"/>
                    <a:ea typeface="Times New Roman"/>
                  </a:rPr>
                  <a:t>Mẫu </a:t>
                </a:r>
                <a:r>
                  <a:rPr lang="en-US" sz="2800" dirty="0" err="1">
                    <a:solidFill>
                      <a:prstClr val="white"/>
                    </a:solidFill>
                    <a:latin typeface="Times New Roman"/>
                    <a:ea typeface="Times New Roman"/>
                  </a:rPr>
                  <a:t>số</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liệu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dưới</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đây</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ghi</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lại</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tốc</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độ</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đơn</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vị</a:t>
                </a:r>
                <a:r>
                  <a:rPr lang="en-US" sz="2800" dirty="0">
                    <a:solidFill>
                      <a:prstClr val="white"/>
                    </a:solidFill>
                    <a:latin typeface="Times New Roman"/>
                    <a:ea typeface="Times New Roman"/>
                  </a:rPr>
                  <a:t>: km/h) </a:t>
                </a:r>
                <a:r>
                  <a:rPr lang="en-US" sz="2800" dirty="0" err="1">
                    <a:solidFill>
                      <a:prstClr val="white"/>
                    </a:solidFill>
                    <a:latin typeface="Times New Roman"/>
                    <a:ea typeface="Times New Roman"/>
                  </a:rPr>
                  <a:t>của</a:t>
                </a:r>
                <a:r>
                  <a:rPr lang="en-US" sz="2800" dirty="0">
                    <a:solidFill>
                      <a:prstClr val="white"/>
                    </a:solidFill>
                    <a:latin typeface="Times New Roman"/>
                    <a:ea typeface="Times New Roman"/>
                  </a:rPr>
                  <a:t>  </a:t>
                </a:r>
                <a14:m>
                  <m:oMath xmlns:m="http://schemas.openxmlformats.org/officeDocument/2006/math">
                    <m:r>
                      <m:rPr>
                        <m:nor/>
                      </m:rPr>
                      <a:rPr lang="en-US" sz="2800" b="0" i="0" smtClean="0">
                        <a:solidFill>
                          <a:prstClr val="white"/>
                        </a:solidFill>
                        <a:latin typeface="Times New Roman" panose="02020603050405020304" pitchFamily="18" charset="0"/>
                        <a:ea typeface="Times New Roman"/>
                        <a:cs typeface="Times New Roman" panose="02020603050405020304" pitchFamily="18" charset="0"/>
                      </a:rPr>
                      <m:t>44</m:t>
                    </m:r>
                  </m:oMath>
                </a14:m>
                <a:r>
                  <a:rPr lang="en-US" sz="2800" dirty="0">
                    <a:solidFill>
                      <a:prstClr val="white"/>
                    </a:solidFill>
                    <a:latin typeface="Times New Roman"/>
                    <a:ea typeface="Times New Roman"/>
                  </a:rPr>
                  <a:t> ô </a:t>
                </a:r>
                <a:r>
                  <a:rPr lang="en-US" sz="2800" dirty="0" err="1">
                    <a:solidFill>
                      <a:prstClr val="white"/>
                    </a:solidFill>
                    <a:latin typeface="Times New Roman"/>
                    <a:ea typeface="Times New Roman"/>
                  </a:rPr>
                  <a:t>tô</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khi</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đi</a:t>
                </a:r>
                <a:r>
                  <a:rPr lang="en-US" sz="2800" dirty="0">
                    <a:solidFill>
                      <a:prstClr val="white"/>
                    </a:solidFill>
                    <a:latin typeface="Times New Roman"/>
                    <a:ea typeface="Times New Roman"/>
                  </a:rPr>
                  <a:t> qua </a:t>
                </a:r>
                <a:r>
                  <a:rPr lang="en-US" sz="2800" dirty="0" err="1">
                    <a:solidFill>
                      <a:prstClr val="white"/>
                    </a:solidFill>
                    <a:latin typeface="Times New Roman"/>
                    <a:ea typeface="Times New Roman"/>
                  </a:rPr>
                  <a:t>một</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trạm</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đo</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tốc</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độ</a:t>
                </a:r>
                <a:r>
                  <a:rPr lang="en-US" sz="2800" dirty="0">
                    <a:solidFill>
                      <a:prstClr val="white"/>
                    </a:solidFill>
                    <a:latin typeface="Times New Roman"/>
                    <a:ea typeface="Times New Roman"/>
                  </a:rPr>
                  <a:t>:</a:t>
                </a:r>
                <a:endParaRPr lang="en-US"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67424" y="1349292"/>
                <a:ext cx="11811215" cy="954107"/>
              </a:xfrm>
              <a:prstGeom prst="rect">
                <a:avLst/>
              </a:prstGeom>
              <a:blipFill>
                <a:blip r:embed="rId2"/>
                <a:stretch>
                  <a:fillRect l="-1032" t="-6369" b="-15924"/>
                </a:stretch>
              </a:blipFill>
            </p:spPr>
            <p:txBody>
              <a:bodyPr/>
              <a:lstStyle/>
              <a:p>
                <a:r>
                  <a:rPr lang="vi-VN">
                    <a:noFill/>
                  </a:rPr>
                  <a:t> </a:t>
                </a:r>
              </a:p>
            </p:txBody>
          </p:sp>
        </mc:Fallback>
      </mc:AlternateContent>
      <p:sp>
        <p:nvSpPr>
          <p:cNvPr id="5" name="Rectangle 4"/>
          <p:cNvSpPr/>
          <p:nvPr/>
        </p:nvSpPr>
        <p:spPr>
          <a:xfrm>
            <a:off x="167425" y="693282"/>
            <a:ext cx="3539752" cy="523220"/>
          </a:xfrm>
          <a:prstGeom prst="rect">
            <a:avLst/>
          </a:prstGeom>
        </p:spPr>
        <p:txBody>
          <a:bodyPr wrap="none">
            <a:spAutoFit/>
          </a:bodyPr>
          <a:lstStyle/>
          <a:p>
            <a:pPr algn="just">
              <a:spcBef>
                <a:spcPts val="300"/>
              </a:spcBef>
              <a:spcAft>
                <a:spcPts val="300"/>
              </a:spcAft>
            </a:pPr>
            <a:r>
              <a:rPr lang="en-US" sz="2800" b="1" dirty="0" err="1">
                <a:solidFill>
                  <a:schemeClr val="accent4"/>
                </a:solidFill>
                <a:latin typeface="Times New Roman"/>
                <a:ea typeface="Times New Roman"/>
              </a:rPr>
              <a:t>Ví</a:t>
            </a:r>
            <a:r>
              <a:rPr lang="en-US" sz="2800" b="1" dirty="0">
                <a:solidFill>
                  <a:schemeClr val="accent4"/>
                </a:solidFill>
                <a:latin typeface="Times New Roman"/>
                <a:ea typeface="Times New Roman"/>
              </a:rPr>
              <a:t> </a:t>
            </a:r>
            <a:r>
              <a:rPr lang="en-US" sz="2800" b="1" dirty="0" err="1">
                <a:solidFill>
                  <a:schemeClr val="accent4"/>
                </a:solidFill>
                <a:latin typeface="Times New Roman"/>
                <a:ea typeface="Times New Roman"/>
              </a:rPr>
              <a:t>dụ</a:t>
            </a:r>
            <a:r>
              <a:rPr lang="en-US" sz="2800" b="1" dirty="0">
                <a:solidFill>
                  <a:schemeClr val="accent4"/>
                </a:solidFill>
                <a:latin typeface="Times New Roman"/>
                <a:ea typeface="Times New Roman"/>
              </a:rPr>
              <a:t> 1 (</a:t>
            </a:r>
            <a:r>
              <a:rPr lang="en-US" sz="2800" b="1" dirty="0" err="1">
                <a:solidFill>
                  <a:schemeClr val="accent4"/>
                </a:solidFill>
                <a:latin typeface="Times New Roman"/>
                <a:ea typeface="Times New Roman"/>
              </a:rPr>
              <a:t>sgk</a:t>
            </a:r>
            <a:r>
              <a:rPr lang="en-US" sz="2800" b="1" dirty="0">
                <a:solidFill>
                  <a:schemeClr val="accent4"/>
                </a:solidFill>
                <a:latin typeface="Times New Roman"/>
                <a:ea typeface="Times New Roman"/>
              </a:rPr>
              <a:t>/</a:t>
            </a:r>
            <a:r>
              <a:rPr lang="en-US" sz="2800" b="1" dirty="0" err="1">
                <a:solidFill>
                  <a:schemeClr val="accent4"/>
                </a:solidFill>
                <a:latin typeface="Times New Roman"/>
                <a:ea typeface="Times New Roman"/>
              </a:rPr>
              <a:t>trang</a:t>
            </a:r>
            <a:r>
              <a:rPr lang="en-US" sz="2800" b="1" dirty="0">
                <a:solidFill>
                  <a:schemeClr val="accent4"/>
                </a:solidFill>
                <a:latin typeface="Times New Roman"/>
                <a:ea typeface="Times New Roman"/>
              </a:rPr>
              <a:t> 25)</a:t>
            </a:r>
            <a:endParaRPr lang="en-US" sz="2800" dirty="0">
              <a:solidFill>
                <a:schemeClr val="accent4"/>
              </a:solidFill>
              <a:latin typeface="Times New Roman"/>
              <a:ea typeface="Times New Roman"/>
            </a:endParaRPr>
          </a:p>
        </p:txBody>
      </p:sp>
      <p:sp>
        <p:nvSpPr>
          <p:cNvPr id="8" name="Rectangle 7"/>
          <p:cNvSpPr/>
          <p:nvPr/>
        </p:nvSpPr>
        <p:spPr>
          <a:xfrm>
            <a:off x="76199" y="5023203"/>
            <a:ext cx="12039601" cy="523220"/>
          </a:xfrm>
          <a:prstGeom prst="rect">
            <a:avLst/>
          </a:prstGeom>
        </p:spPr>
        <p:txBody>
          <a:bodyPr wrap="square">
            <a:spAutoFit/>
          </a:bodyPr>
          <a:lstStyle/>
          <a:p>
            <a:r>
              <a:rPr lang="en-US" sz="2800" dirty="0" err="1">
                <a:solidFill>
                  <a:prstClr val="white"/>
                </a:solidFill>
                <a:latin typeface="Times New Roman"/>
                <a:ea typeface="Times New Roman"/>
              </a:rPr>
              <a:t>Hãy</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ghép</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các</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số</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liệu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thành</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sáu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nhóm</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ứng</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với</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sáu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nửa</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khoảng</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có</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độ</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dài</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bằng</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nhau</a:t>
            </a:r>
            <a:r>
              <a:rPr lang="en-US" sz="2800" dirty="0">
                <a:solidFill>
                  <a:prstClr val="white"/>
                </a:solidFill>
                <a:latin typeface="Times New Roman"/>
                <a:ea typeface="Times New Roman"/>
              </a:rPr>
              <a:t>.</a:t>
            </a:r>
            <a:endParaRPr lang="en-US" dirty="0">
              <a:solidFill>
                <a:prstClr val="black"/>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166420776"/>
                  </p:ext>
                </p:extLst>
              </p:nvPr>
            </p:nvGraphicFramePr>
            <p:xfrm>
              <a:off x="582896" y="2862008"/>
              <a:ext cx="11026209" cy="1859280"/>
            </p:xfrm>
            <a:graphic>
              <a:graphicData uri="http://schemas.openxmlformats.org/drawingml/2006/table">
                <a:tbl>
                  <a:tblPr firstRow="1" firstCol="1" bandRow="1"/>
                  <a:tblGrid>
                    <a:gridCol w="1001238">
                      <a:extLst>
                        <a:ext uri="{9D8B030D-6E8A-4147-A177-3AD203B41FA5}">
                          <a16:colId xmlns:a16="http://schemas.microsoft.com/office/drawing/2014/main" val="20000"/>
                        </a:ext>
                      </a:extLst>
                    </a:gridCol>
                    <a:gridCol w="1011026">
                      <a:extLst>
                        <a:ext uri="{9D8B030D-6E8A-4147-A177-3AD203B41FA5}">
                          <a16:colId xmlns:a16="http://schemas.microsoft.com/office/drawing/2014/main" val="20001"/>
                        </a:ext>
                      </a:extLst>
                    </a:gridCol>
                    <a:gridCol w="992849">
                      <a:extLst>
                        <a:ext uri="{9D8B030D-6E8A-4147-A177-3AD203B41FA5}">
                          <a16:colId xmlns:a16="http://schemas.microsoft.com/office/drawing/2014/main" val="20002"/>
                        </a:ext>
                      </a:extLst>
                    </a:gridCol>
                    <a:gridCol w="1002637">
                      <a:extLst>
                        <a:ext uri="{9D8B030D-6E8A-4147-A177-3AD203B41FA5}">
                          <a16:colId xmlns:a16="http://schemas.microsoft.com/office/drawing/2014/main" val="20003"/>
                        </a:ext>
                      </a:extLst>
                    </a:gridCol>
                    <a:gridCol w="1002637">
                      <a:extLst>
                        <a:ext uri="{9D8B030D-6E8A-4147-A177-3AD203B41FA5}">
                          <a16:colId xmlns:a16="http://schemas.microsoft.com/office/drawing/2014/main" val="20004"/>
                        </a:ext>
                      </a:extLst>
                    </a:gridCol>
                    <a:gridCol w="1002637">
                      <a:extLst>
                        <a:ext uri="{9D8B030D-6E8A-4147-A177-3AD203B41FA5}">
                          <a16:colId xmlns:a16="http://schemas.microsoft.com/office/drawing/2014/main" val="20005"/>
                        </a:ext>
                      </a:extLst>
                    </a:gridCol>
                    <a:gridCol w="1002637">
                      <a:extLst>
                        <a:ext uri="{9D8B030D-6E8A-4147-A177-3AD203B41FA5}">
                          <a16:colId xmlns:a16="http://schemas.microsoft.com/office/drawing/2014/main" val="20006"/>
                        </a:ext>
                      </a:extLst>
                    </a:gridCol>
                    <a:gridCol w="1002637">
                      <a:extLst>
                        <a:ext uri="{9D8B030D-6E8A-4147-A177-3AD203B41FA5}">
                          <a16:colId xmlns:a16="http://schemas.microsoft.com/office/drawing/2014/main" val="20007"/>
                        </a:ext>
                      </a:extLst>
                    </a:gridCol>
                    <a:gridCol w="1002637">
                      <a:extLst>
                        <a:ext uri="{9D8B030D-6E8A-4147-A177-3AD203B41FA5}">
                          <a16:colId xmlns:a16="http://schemas.microsoft.com/office/drawing/2014/main" val="20008"/>
                        </a:ext>
                      </a:extLst>
                    </a:gridCol>
                    <a:gridCol w="1002637">
                      <a:extLst>
                        <a:ext uri="{9D8B030D-6E8A-4147-A177-3AD203B41FA5}">
                          <a16:colId xmlns:a16="http://schemas.microsoft.com/office/drawing/2014/main" val="20009"/>
                        </a:ext>
                      </a:extLst>
                    </a:gridCol>
                    <a:gridCol w="1002637">
                      <a:extLst>
                        <a:ext uri="{9D8B030D-6E8A-4147-A177-3AD203B41FA5}">
                          <a16:colId xmlns:a16="http://schemas.microsoft.com/office/drawing/2014/main" val="20010"/>
                        </a:ext>
                      </a:extLst>
                    </a:gridCol>
                  </a:tblGrid>
                  <a:tr h="0">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48,5</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43</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53</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55,5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44</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54,5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51</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62,5</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41</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44,5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57</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57</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68</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46,5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53,5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61</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49,5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54</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62</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56</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47</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59,5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61</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46,5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49,5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52,5</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57</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47</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47,5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48</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61,5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48,5</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166420776"/>
                  </p:ext>
                </p:extLst>
              </p:nvPr>
            </p:nvGraphicFramePr>
            <p:xfrm>
              <a:off x="582896" y="2862008"/>
              <a:ext cx="11026209" cy="1859280"/>
            </p:xfrm>
            <a:graphic>
              <a:graphicData uri="http://schemas.openxmlformats.org/drawingml/2006/table">
                <a:tbl>
                  <a:tblPr firstRow="1" firstCol="1" bandRow="1"/>
                  <a:tblGrid>
                    <a:gridCol w="1001238">
                      <a:extLst>
                        <a:ext uri="{9D8B030D-6E8A-4147-A177-3AD203B41FA5}">
                          <a16:colId xmlns:a16="http://schemas.microsoft.com/office/drawing/2014/main" val="20000"/>
                        </a:ext>
                      </a:extLst>
                    </a:gridCol>
                    <a:gridCol w="1011026">
                      <a:extLst>
                        <a:ext uri="{9D8B030D-6E8A-4147-A177-3AD203B41FA5}">
                          <a16:colId xmlns:a16="http://schemas.microsoft.com/office/drawing/2014/main" val="20001"/>
                        </a:ext>
                      </a:extLst>
                    </a:gridCol>
                    <a:gridCol w="992849">
                      <a:extLst>
                        <a:ext uri="{9D8B030D-6E8A-4147-A177-3AD203B41FA5}">
                          <a16:colId xmlns:a16="http://schemas.microsoft.com/office/drawing/2014/main" val="20002"/>
                        </a:ext>
                      </a:extLst>
                    </a:gridCol>
                    <a:gridCol w="1002637">
                      <a:extLst>
                        <a:ext uri="{9D8B030D-6E8A-4147-A177-3AD203B41FA5}">
                          <a16:colId xmlns:a16="http://schemas.microsoft.com/office/drawing/2014/main" val="20003"/>
                        </a:ext>
                      </a:extLst>
                    </a:gridCol>
                    <a:gridCol w="1002637">
                      <a:extLst>
                        <a:ext uri="{9D8B030D-6E8A-4147-A177-3AD203B41FA5}">
                          <a16:colId xmlns:a16="http://schemas.microsoft.com/office/drawing/2014/main" val="20004"/>
                        </a:ext>
                      </a:extLst>
                    </a:gridCol>
                    <a:gridCol w="1002637">
                      <a:extLst>
                        <a:ext uri="{9D8B030D-6E8A-4147-A177-3AD203B41FA5}">
                          <a16:colId xmlns:a16="http://schemas.microsoft.com/office/drawing/2014/main" val="20005"/>
                        </a:ext>
                      </a:extLst>
                    </a:gridCol>
                    <a:gridCol w="1002637">
                      <a:extLst>
                        <a:ext uri="{9D8B030D-6E8A-4147-A177-3AD203B41FA5}">
                          <a16:colId xmlns:a16="http://schemas.microsoft.com/office/drawing/2014/main" val="20006"/>
                        </a:ext>
                      </a:extLst>
                    </a:gridCol>
                    <a:gridCol w="1002637">
                      <a:extLst>
                        <a:ext uri="{9D8B030D-6E8A-4147-A177-3AD203B41FA5}">
                          <a16:colId xmlns:a16="http://schemas.microsoft.com/office/drawing/2014/main" val="20007"/>
                        </a:ext>
                      </a:extLst>
                    </a:gridCol>
                    <a:gridCol w="1002637">
                      <a:extLst>
                        <a:ext uri="{9D8B030D-6E8A-4147-A177-3AD203B41FA5}">
                          <a16:colId xmlns:a16="http://schemas.microsoft.com/office/drawing/2014/main" val="20008"/>
                        </a:ext>
                      </a:extLst>
                    </a:gridCol>
                    <a:gridCol w="1002637">
                      <a:extLst>
                        <a:ext uri="{9D8B030D-6E8A-4147-A177-3AD203B41FA5}">
                          <a16:colId xmlns:a16="http://schemas.microsoft.com/office/drawing/2014/main" val="20009"/>
                        </a:ext>
                      </a:extLst>
                    </a:gridCol>
                    <a:gridCol w="1002637">
                      <a:extLst>
                        <a:ext uri="{9D8B030D-6E8A-4147-A177-3AD203B41FA5}">
                          <a16:colId xmlns:a16="http://schemas.microsoft.com/office/drawing/2014/main" val="20010"/>
                        </a:ext>
                      </a:extLst>
                    </a:gridCol>
                  </a:tblGrid>
                  <a:tr h="464820">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10" t="-1299" r="-1004878"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398" t="-1299" r="-892771"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3067" t="-1299" r="-809202"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99394" t="-1299" r="-699394"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829" t="-1299" r="-603659"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788" t="-1299" r="-500000"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98788" t="-1299" r="-400000"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703049" t="-1299" r="-302439"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798182" t="-1299" r="-200606"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03659" t="-1299" r="-101829"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7576" t="-1299" r="-1212" b="-300000"/>
                          </a:stretch>
                        </a:blipFill>
                      </a:tcPr>
                    </a:tc>
                    <a:extLst>
                      <a:ext uri="{0D108BD9-81ED-4DB2-BD59-A6C34878D82A}">
                        <a16:rowId xmlns:a16="http://schemas.microsoft.com/office/drawing/2014/main" val="10000"/>
                      </a:ext>
                    </a:extLst>
                  </a:tr>
                  <a:tr h="464820">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10" t="-102632" r="-1004878"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398" t="-102632" r="-892771"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3067" t="-102632" r="-809202"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99394" t="-102632" r="-699394"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829" t="-102632" r="-603659"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788" t="-102632" r="-500000"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98788" t="-102632" r="-400000"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703049" t="-102632" r="-302439"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798182" t="-102632" r="-200606"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03659" t="-102632" r="-101829"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7576" t="-102632" r="-1212" b="-203947"/>
                          </a:stretch>
                        </a:blipFill>
                      </a:tcPr>
                    </a:tc>
                    <a:extLst>
                      <a:ext uri="{0D108BD9-81ED-4DB2-BD59-A6C34878D82A}">
                        <a16:rowId xmlns:a16="http://schemas.microsoft.com/office/drawing/2014/main" val="10001"/>
                      </a:ext>
                    </a:extLst>
                  </a:tr>
                  <a:tr h="464820">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10" t="-200000" r="-1004878"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398" t="-200000" r="-892771"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3067" t="-200000" r="-809202"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99394" t="-200000" r="-699394"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829" t="-200000" r="-603659"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788" t="-200000" r="-500000"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98788" t="-200000" r="-400000"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703049" t="-200000" r="-302439"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798182" t="-200000" r="-200606"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03659" t="-200000" r="-101829"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7576" t="-200000" r="-1212" b="-101299"/>
                          </a:stretch>
                        </a:blipFill>
                      </a:tcPr>
                    </a:tc>
                    <a:extLst>
                      <a:ext uri="{0D108BD9-81ED-4DB2-BD59-A6C34878D82A}">
                        <a16:rowId xmlns:a16="http://schemas.microsoft.com/office/drawing/2014/main" val="10002"/>
                      </a:ext>
                    </a:extLst>
                  </a:tr>
                  <a:tr h="464820">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10" t="-303947" r="-1004878"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398" t="-303947" r="-892771"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3067" t="-303947" r="-809202"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99394" t="-303947" r="-699394"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829" t="-303947" r="-603659"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788" t="-303947" r="-500000"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98788" t="-303947" r="-400000"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703049" t="-303947" r="-302439"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798182" t="-303947" r="-200606"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03659" t="-303947" r="-101829"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7576" t="-303947" r="-1212" b="-2632"/>
                          </a:stretch>
                        </a:blipFill>
                      </a:tcPr>
                    </a:tc>
                    <a:extLst>
                      <a:ext uri="{0D108BD9-81ED-4DB2-BD59-A6C34878D82A}">
                        <a16:rowId xmlns:a16="http://schemas.microsoft.com/office/drawing/2014/main" val="10003"/>
                      </a:ext>
                    </a:extLst>
                  </a:tr>
                </a:tbl>
              </a:graphicData>
            </a:graphic>
          </p:graphicFrame>
        </mc:Fallback>
      </mc:AlternateContent>
      <p:sp>
        <p:nvSpPr>
          <p:cNvPr id="7" name="Rectangle 6"/>
          <p:cNvSpPr/>
          <p:nvPr/>
        </p:nvSpPr>
        <p:spPr>
          <a:xfrm>
            <a:off x="167425" y="47103"/>
            <a:ext cx="11281625" cy="523220"/>
          </a:xfrm>
          <a:prstGeom prst="rect">
            <a:avLst/>
          </a:prstGeom>
        </p:spPr>
        <p:txBody>
          <a:bodyPr wrap="square">
            <a:spAutoFit/>
          </a:bodyPr>
          <a:lstStyle/>
          <a:p>
            <a:pPr algn="ctr"/>
            <a:r>
              <a:rPr lang="vi-VN" sz="2800" b="1" dirty="0">
                <a:solidFill>
                  <a:srgbClr val="FFFF00"/>
                </a:solidFill>
                <a:latin typeface="Times New Roman" panose="02020603050405020304" pitchFamily="18" charset="0"/>
                <a:cs typeface="Times New Roman" panose="02020603050405020304" pitchFamily="18" charset="0"/>
              </a:rPr>
              <a:t>BÀI 3. </a:t>
            </a:r>
            <a:r>
              <a:rPr lang="en-US" sz="2800" b="1" dirty="0">
                <a:solidFill>
                  <a:srgbClr val="FFFF00"/>
                </a:solidFill>
                <a:latin typeface="Times New Roman" panose="02020603050405020304" pitchFamily="18" charset="0"/>
                <a:cs typeface="Times New Roman" panose="02020603050405020304" pitchFamily="18" charset="0"/>
              </a:rPr>
              <a:t>TẦN SỐ GHÉP NHÓM. TẦN SỐ TƯƠNG ĐỐI GHÉP NHÓM</a:t>
            </a:r>
            <a:endParaRPr lang="en-US" dirty="0"/>
          </a:p>
        </p:txBody>
      </p:sp>
    </p:spTree>
    <p:extLst>
      <p:ext uri="{BB962C8B-B14F-4D97-AF65-F5344CB8AC3E}">
        <p14:creationId xmlns:p14="http://schemas.microsoft.com/office/powerpoint/2010/main" val="66359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271102" y="2973095"/>
                <a:ext cx="11690138" cy="2985429"/>
              </a:xfrm>
              <a:prstGeom prst="rect">
                <a:avLst/>
              </a:prstGeom>
            </p:spPr>
            <p:txBody>
              <a:bodyPr wrap="square" lIns="91436" tIns="45718" rIns="91436" bIns="45718">
                <a:spAutoFit/>
              </a:bodyPr>
              <a:lstStyle/>
              <a:p>
                <a:pPr algn="just">
                  <a:spcBef>
                    <a:spcPts val="300"/>
                  </a:spcBef>
                  <a:spcAft>
                    <a:spcPts val="300"/>
                  </a:spcAft>
                </a:pPr>
                <a:r>
                  <a:rPr lang="en-US" sz="2800" dirty="0">
                    <a:solidFill>
                      <a:schemeClr val="bg1"/>
                    </a:solidFill>
                    <a:latin typeface="Times New Roman"/>
                    <a:ea typeface="Times New Roman"/>
                  </a:rPr>
                  <a:t>Trong mẫu số liệu </a:t>
                </a:r>
                <a:r>
                  <a:rPr lang="en-US" sz="2800" dirty="0" smtClean="0">
                    <a:solidFill>
                      <a:schemeClr val="bg1"/>
                    </a:solidFill>
                    <a:latin typeface="Times New Roman"/>
                    <a:ea typeface="Times New Roman"/>
                  </a:rPr>
                  <a:t>đó:</a:t>
                </a:r>
              </a:p>
              <a:p>
                <a:pPr algn="just">
                  <a:spcBef>
                    <a:spcPts val="300"/>
                  </a:spcBef>
                  <a:spcAft>
                    <a:spcPts val="300"/>
                  </a:spcAft>
                </a:pPr>
                <a:r>
                  <a:rPr lang="en-US" sz="2800" dirty="0" smtClean="0">
                    <a:solidFill>
                      <a:schemeClr val="bg1"/>
                    </a:solidFill>
                    <a:latin typeface="Times New Roman"/>
                    <a:ea typeface="Times New Roman"/>
                  </a:rPr>
                  <a:t>- Số </a:t>
                </a:r>
                <a:r>
                  <a:rPr lang="en-US" sz="2800" dirty="0">
                    <a:solidFill>
                      <a:schemeClr val="bg1"/>
                    </a:solidFill>
                    <a:latin typeface="Times New Roman"/>
                    <a:ea typeface="Times New Roman"/>
                  </a:rPr>
                  <a:t>liệu có giá trị nhỏ nhất là </a:t>
                </a:r>
                <a14:m>
                  <m:oMath xmlns:m="http://schemas.openxmlformats.org/officeDocument/2006/math">
                    <m:r>
                      <m:rPr>
                        <m:nor/>
                      </m:rPr>
                      <a:rPr lang="en-US" sz="2800" i="0">
                        <a:solidFill>
                          <a:schemeClr val="bg1"/>
                        </a:solidFill>
                        <a:latin typeface="Times New Roman" panose="02020603050405020304" pitchFamily="18" charset="0"/>
                        <a:ea typeface="Times New Roman"/>
                        <a:cs typeface="Times New Roman" panose="02020603050405020304" pitchFamily="18" charset="0"/>
                      </a:rPr>
                      <m:t>41</m:t>
                    </m:r>
                  </m:oMath>
                </a14:m>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số</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liệu</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có</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giá</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trị</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lớn</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nhất</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là</a:t>
                </a:r>
                <a:r>
                  <a:rPr lang="en-US" sz="2800" dirty="0">
                    <a:solidFill>
                      <a:schemeClr val="bg1"/>
                    </a:solidFill>
                    <a:latin typeface="Times New Roman"/>
                    <a:ea typeface="Times New Roman"/>
                  </a:rPr>
                  <a:t> </a:t>
                </a:r>
                <a14:m>
                  <m:oMath xmlns:m="http://schemas.openxmlformats.org/officeDocument/2006/math">
                    <m:r>
                      <m:rPr>
                        <m:nor/>
                      </m:rPr>
                      <a:rPr lang="en-US" sz="2800" i="0">
                        <a:solidFill>
                          <a:schemeClr val="bg1"/>
                        </a:solidFill>
                        <a:latin typeface="Times New Roman" panose="02020603050405020304" pitchFamily="18" charset="0"/>
                        <a:ea typeface="Times New Roman"/>
                        <a:cs typeface="Times New Roman" panose="02020603050405020304" pitchFamily="18" charset="0"/>
                      </a:rPr>
                      <m:t>68</m:t>
                    </m:r>
                  </m:oMath>
                </a14:m>
                <a:r>
                  <a:rPr lang="en-US" sz="2800" dirty="0" smtClean="0">
                    <a:solidFill>
                      <a:schemeClr val="bg1"/>
                    </a:solidFill>
                    <a:latin typeface="Times New Roman"/>
                    <a:ea typeface="Times New Roman"/>
                  </a:rPr>
                  <a:t>.</a:t>
                </a:r>
              </a:p>
              <a:p>
                <a:pPr algn="just">
                  <a:spcBef>
                    <a:spcPts val="300"/>
                  </a:spcBef>
                  <a:spcAft>
                    <a:spcPts val="300"/>
                  </a:spcAft>
                </a:pPr>
                <a:r>
                  <a:rPr lang="en-US" sz="2800" dirty="0" smtClean="0">
                    <a:solidFill>
                      <a:schemeClr val="bg1"/>
                    </a:solidFill>
                    <a:latin typeface="Times New Roman"/>
                    <a:ea typeface="Times New Roman"/>
                  </a:rPr>
                  <a:t>- Ta </a:t>
                </a:r>
                <a:r>
                  <a:rPr lang="en-US" sz="2800" dirty="0">
                    <a:solidFill>
                      <a:schemeClr val="bg1"/>
                    </a:solidFill>
                    <a:latin typeface="Times New Roman"/>
                    <a:ea typeface="Times New Roman"/>
                  </a:rPr>
                  <a:t>có thể chọn nửa khoảng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40;</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70</m:t>
                        </m:r>
                      </m:e>
                    </m:d>
                  </m:oMath>
                </a14:m>
                <a:r>
                  <a:rPr lang="vi-VN" sz="2800" dirty="0">
                    <a:solidFill>
                      <a:schemeClr val="bg1"/>
                    </a:solidFill>
                    <a:latin typeface="Times New Roman"/>
                    <a:ea typeface="Times New Roman"/>
                  </a:rPr>
                  <a:t> </a:t>
                </a:r>
                <a:endParaRPr lang="en-US" sz="2800" dirty="0" smtClean="0">
                  <a:solidFill>
                    <a:schemeClr val="bg1"/>
                  </a:solidFill>
                  <a:latin typeface="Times New Roman"/>
                  <a:ea typeface="Times New Roman"/>
                </a:endParaRPr>
              </a:p>
              <a:p>
                <a:pPr algn="just">
                  <a:spcBef>
                    <a:spcPts val="300"/>
                  </a:spcBef>
                  <a:spcAft>
                    <a:spcPts val="300"/>
                  </a:spcAft>
                </a:pPr>
                <a:r>
                  <a:rPr lang="en-US" sz="2800" dirty="0" smtClean="0">
                    <a:solidFill>
                      <a:schemeClr val="bg1"/>
                    </a:solidFill>
                    <a:latin typeface="Times New Roman"/>
                    <a:ea typeface="Times New Roman"/>
                  </a:rPr>
                  <a:t>- Độ </a:t>
                </a:r>
                <a:r>
                  <a:rPr lang="en-US" sz="2800" dirty="0">
                    <a:solidFill>
                      <a:schemeClr val="bg1"/>
                    </a:solidFill>
                    <a:latin typeface="Times New Roman"/>
                    <a:ea typeface="Times New Roman"/>
                  </a:rPr>
                  <a:t>dài của nửa khoảng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40;</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70</m:t>
                        </m:r>
                      </m:e>
                    </m:d>
                  </m:oMath>
                </a14:m>
                <a:r>
                  <a:rPr lang="en-US" sz="2800" dirty="0">
                    <a:solidFill>
                      <a:schemeClr val="bg1"/>
                    </a:solidFill>
                    <a:latin typeface="Times New Roman" panose="02020603050405020304" pitchFamily="18" charset="0"/>
                    <a:ea typeface="Times New Roman"/>
                    <a:cs typeface="Times New Roman" panose="02020603050405020304" pitchFamily="18" charset="0"/>
                  </a:rPr>
                  <a:t> </a:t>
                </a:r>
                <a:r>
                  <a:rPr lang="en-US" sz="2800" dirty="0" err="1">
                    <a:solidFill>
                      <a:schemeClr val="bg1"/>
                    </a:solidFill>
                    <a:latin typeface="Times New Roman"/>
                    <a:ea typeface="Times New Roman"/>
                  </a:rPr>
                  <a:t>bằng</a:t>
                </a:r>
                <a:r>
                  <a:rPr lang="en-US" sz="2800" dirty="0">
                    <a:solidFill>
                      <a:schemeClr val="bg1"/>
                    </a:solidFill>
                    <a:latin typeface="Times New Roman"/>
                    <a:ea typeface="Times New Roman"/>
                  </a:rPr>
                  <a:t> </a:t>
                </a:r>
                <a14:m>
                  <m:oMath xmlns:m="http://schemas.openxmlformats.org/officeDocument/2006/math">
                    <m:r>
                      <m:rPr>
                        <m:nor/>
                      </m:rPr>
                      <a:rPr lang="en-US" sz="2800" i="0">
                        <a:solidFill>
                          <a:schemeClr val="bg1"/>
                        </a:solidFill>
                        <a:latin typeface="Times New Roman" panose="02020603050405020304" pitchFamily="18" charset="0"/>
                        <a:ea typeface="Times New Roman"/>
                        <a:cs typeface="Times New Roman" panose="02020603050405020304" pitchFamily="18" charset="0"/>
                      </a:rPr>
                      <m:t>70</m:t>
                    </m:r>
                    <m:r>
                      <m:rPr>
                        <m:nor/>
                      </m:rPr>
                      <a:rPr lang="vi-VN"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m:t>
                    </m:r>
                    <m:r>
                      <m:rPr>
                        <m:nor/>
                      </m:rPr>
                      <a:rPr lang="vi-VN"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40</m:t>
                    </m:r>
                    <m:r>
                      <m:rPr>
                        <m:nor/>
                      </m:rPr>
                      <a:rPr lang="vi-VN"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m:t>
                    </m:r>
                    <m:r>
                      <m:rPr>
                        <m:nor/>
                      </m:rPr>
                      <a:rPr lang="vi-VN"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30</m:t>
                    </m:r>
                  </m:oMath>
                </a14:m>
                <a:r>
                  <a:rPr lang="en-US" sz="2800" dirty="0">
                    <a:solidFill>
                      <a:schemeClr val="bg1"/>
                    </a:solidFill>
                    <a:latin typeface="Times New Roman" panose="02020603050405020304" pitchFamily="18" charset="0"/>
                    <a:ea typeface="Times New Roman"/>
                    <a:cs typeface="Times New Roman" panose="02020603050405020304" pitchFamily="18" charset="0"/>
                  </a:rPr>
                  <a:t> </a:t>
                </a:r>
                <a:endParaRPr lang="en-US" sz="2800" dirty="0" smtClean="0">
                  <a:solidFill>
                    <a:schemeClr val="bg1"/>
                  </a:solidFill>
                  <a:latin typeface="Times New Roman" panose="02020603050405020304" pitchFamily="18" charset="0"/>
                  <a:ea typeface="Times New Roman"/>
                  <a:cs typeface="Times New Roman" panose="02020603050405020304" pitchFamily="18" charset="0"/>
                </a:endParaRPr>
              </a:p>
              <a:p>
                <a:pPr algn="just">
                  <a:spcBef>
                    <a:spcPts val="300"/>
                  </a:spcBef>
                  <a:spcAft>
                    <a:spcPts val="300"/>
                  </a:spcAft>
                </a:pPr>
                <a:r>
                  <a:rPr lang="en-US" sz="2800" dirty="0" smtClean="0">
                    <a:solidFill>
                      <a:schemeClr val="bg1"/>
                    </a:solidFill>
                    <a:latin typeface="Times New Roman"/>
                    <a:ea typeface="Times New Roman"/>
                  </a:rPr>
                  <a:t>- Ta </a:t>
                </a:r>
                <a:r>
                  <a:rPr lang="en-US" sz="2800" dirty="0">
                    <a:solidFill>
                      <a:schemeClr val="bg1"/>
                    </a:solidFill>
                    <a:latin typeface="Times New Roman"/>
                    <a:ea typeface="Times New Roman"/>
                  </a:rPr>
                  <a:t>có thể phân chia nửa khoảng đó thành sáu nửa khoảng có độ dài bằng nhau là: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40;</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45</m:t>
                        </m:r>
                      </m:e>
                    </m:d>
                  </m:oMath>
                </a14:m>
                <a:r>
                  <a:rPr lang="en-US" sz="2800" dirty="0">
                    <a:solidFill>
                      <a:schemeClr val="bg1"/>
                    </a:solidFill>
                    <a:latin typeface="Times New Roman"/>
                    <a:ea typeface="Times New Roman"/>
                  </a:rPr>
                  <a:t>;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45;</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50</m:t>
                        </m:r>
                      </m:e>
                    </m:d>
                  </m:oMath>
                </a14:m>
                <a:r>
                  <a:rPr lang="en-US" sz="2800" dirty="0">
                    <a:solidFill>
                      <a:schemeClr val="bg1"/>
                    </a:solidFill>
                    <a:latin typeface="Times New Roman"/>
                    <a:ea typeface="Times New Roman"/>
                  </a:rPr>
                  <a:t>;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50;</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55</m:t>
                        </m:r>
                      </m:e>
                    </m:d>
                  </m:oMath>
                </a14:m>
                <a:r>
                  <a:rPr lang="en-US" sz="2800" dirty="0">
                    <a:solidFill>
                      <a:schemeClr val="bg1"/>
                    </a:solidFill>
                    <a:latin typeface="Times New Roman"/>
                    <a:ea typeface="Times New Roman"/>
                  </a:rPr>
                  <a:t>;</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smtClean="0">
                            <a:solidFill>
                              <a:schemeClr val="bg1"/>
                            </a:solidFill>
                            <a:latin typeface="Times New Roman" panose="02020603050405020304" pitchFamily="18" charset="0"/>
                            <a:ea typeface="Times New Roman"/>
                            <a:cs typeface="Times New Roman" panose="02020603050405020304" pitchFamily="18" charset="0"/>
                          </a:rPr>
                          <m:t>55;</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smtClean="0">
                            <a:solidFill>
                              <a:schemeClr val="bg1"/>
                            </a:solidFill>
                            <a:latin typeface="Times New Roman" panose="02020603050405020304" pitchFamily="18" charset="0"/>
                            <a:ea typeface="Times New Roman"/>
                            <a:cs typeface="Times New Roman" panose="02020603050405020304" pitchFamily="18" charset="0"/>
                          </a:rPr>
                          <m:t>60</m:t>
                        </m:r>
                      </m:e>
                    </m:d>
                  </m:oMath>
                </a14:m>
                <a:r>
                  <a:rPr lang="en-US" sz="2800" dirty="0">
                    <a:solidFill>
                      <a:schemeClr val="bg1"/>
                    </a:solidFill>
                    <a:latin typeface="Times New Roman"/>
                    <a:ea typeface="Times New Roman"/>
                  </a:rPr>
                  <a:t>;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60;</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65</m:t>
                        </m:r>
                      </m:e>
                    </m:d>
                  </m:oMath>
                </a14:m>
                <a:r>
                  <a:rPr lang="en-US" sz="2800" dirty="0">
                    <a:solidFill>
                      <a:schemeClr val="bg1"/>
                    </a:solidFill>
                    <a:latin typeface="Times New Roman"/>
                    <a:ea typeface="Times New Roman"/>
                  </a:rPr>
                  <a:t>;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65;</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70</m:t>
                        </m:r>
                      </m:e>
                    </m:d>
                  </m:oMath>
                </a14:m>
                <a:r>
                  <a:rPr lang="en-US" sz="2800" dirty="0">
                    <a:solidFill>
                      <a:schemeClr val="bg1"/>
                    </a:solidFill>
                    <a:latin typeface="Times New Roman"/>
                    <a:ea typeface="Times New Roman"/>
                  </a:rPr>
                  <a:t>.</a:t>
                </a:r>
              </a:p>
            </p:txBody>
          </p:sp>
        </mc:Choice>
        <mc:Fallback xmlns="">
          <p:sp>
            <p:nvSpPr>
              <p:cNvPr id="5" name="Rectangle 4"/>
              <p:cNvSpPr>
                <a:spLocks noRot="1" noChangeAspect="1" noMove="1" noResize="1" noEditPoints="1" noAdjustHandles="1" noChangeArrowheads="1" noChangeShapeType="1" noTextEdit="1"/>
              </p:cNvSpPr>
              <p:nvPr/>
            </p:nvSpPr>
            <p:spPr>
              <a:xfrm>
                <a:off x="271102" y="2973095"/>
                <a:ext cx="11690138" cy="2985429"/>
              </a:xfrm>
              <a:prstGeom prst="rect">
                <a:avLst/>
              </a:prstGeom>
              <a:blipFill>
                <a:blip r:embed="rId2"/>
                <a:stretch>
                  <a:fillRect l="-1043" t="-2249" r="-1095" b="-4908"/>
                </a:stretch>
              </a:blipFill>
            </p:spPr>
            <p:txBody>
              <a:bodyPr/>
              <a:lstStyle/>
              <a:p>
                <a:r>
                  <a:rPr lang="vi-VN">
                    <a:noFill/>
                  </a:rPr>
                  <a:t> </a:t>
                </a:r>
              </a:p>
            </p:txBody>
          </p:sp>
        </mc:Fallback>
      </mc:AlternateContent>
      <p:sp>
        <p:nvSpPr>
          <p:cNvPr id="2" name="Rectangle 1"/>
          <p:cNvSpPr/>
          <p:nvPr/>
        </p:nvSpPr>
        <p:spPr>
          <a:xfrm>
            <a:off x="271102" y="463222"/>
            <a:ext cx="3539752" cy="523220"/>
          </a:xfrm>
          <a:prstGeom prst="rect">
            <a:avLst/>
          </a:prstGeom>
        </p:spPr>
        <p:txBody>
          <a:bodyPr wrap="none">
            <a:spAutoFit/>
          </a:bodyPr>
          <a:lstStyle/>
          <a:p>
            <a:pPr lvl="0" algn="just">
              <a:spcBef>
                <a:spcPts val="300"/>
              </a:spcBef>
              <a:spcAft>
                <a:spcPts val="300"/>
              </a:spcAft>
            </a:pPr>
            <a:r>
              <a:rPr lang="en-US" sz="2800" b="1" dirty="0" err="1">
                <a:solidFill>
                  <a:schemeClr val="accent4"/>
                </a:solidFill>
                <a:latin typeface="Times New Roman"/>
                <a:ea typeface="Times New Roman"/>
              </a:rPr>
              <a:t>Ví</a:t>
            </a:r>
            <a:r>
              <a:rPr lang="en-US" sz="2800" b="1" dirty="0">
                <a:solidFill>
                  <a:schemeClr val="accent4"/>
                </a:solidFill>
                <a:latin typeface="Times New Roman"/>
                <a:ea typeface="Times New Roman"/>
              </a:rPr>
              <a:t> </a:t>
            </a:r>
            <a:r>
              <a:rPr lang="en-US" sz="2800" b="1" dirty="0" err="1">
                <a:solidFill>
                  <a:schemeClr val="accent4"/>
                </a:solidFill>
                <a:latin typeface="Times New Roman"/>
                <a:ea typeface="Times New Roman"/>
              </a:rPr>
              <a:t>dụ</a:t>
            </a:r>
            <a:r>
              <a:rPr lang="en-US" sz="2800" b="1" dirty="0">
                <a:solidFill>
                  <a:schemeClr val="accent4"/>
                </a:solidFill>
                <a:latin typeface="Times New Roman"/>
                <a:ea typeface="Times New Roman"/>
              </a:rPr>
              <a:t> 1 (</a:t>
            </a:r>
            <a:r>
              <a:rPr lang="en-US" sz="2800" b="1" dirty="0" err="1">
                <a:solidFill>
                  <a:schemeClr val="accent4"/>
                </a:solidFill>
                <a:latin typeface="Times New Roman"/>
                <a:ea typeface="Times New Roman"/>
              </a:rPr>
              <a:t>sgk</a:t>
            </a:r>
            <a:r>
              <a:rPr lang="en-US" sz="2800" b="1" dirty="0">
                <a:solidFill>
                  <a:schemeClr val="accent4"/>
                </a:solidFill>
                <a:latin typeface="Times New Roman"/>
                <a:ea typeface="Times New Roman"/>
              </a:rPr>
              <a:t>/</a:t>
            </a:r>
            <a:r>
              <a:rPr lang="en-US" sz="2800" b="1" dirty="0" err="1">
                <a:solidFill>
                  <a:schemeClr val="accent4"/>
                </a:solidFill>
                <a:latin typeface="Times New Roman"/>
                <a:ea typeface="Times New Roman"/>
              </a:rPr>
              <a:t>trang</a:t>
            </a:r>
            <a:r>
              <a:rPr lang="en-US" sz="2800" b="1" dirty="0">
                <a:solidFill>
                  <a:schemeClr val="accent4"/>
                </a:solidFill>
                <a:latin typeface="Times New Roman"/>
                <a:ea typeface="Times New Roman"/>
              </a:rPr>
              <a:t> 25)</a:t>
            </a:r>
            <a:endParaRPr lang="en-US" sz="2800" dirty="0">
              <a:solidFill>
                <a:schemeClr val="accent4"/>
              </a:solidFill>
              <a:latin typeface="Times New Roman"/>
              <a:ea typeface="Times New Roman"/>
            </a:endParaRPr>
          </a:p>
        </p:txBody>
      </p:sp>
      <p:sp>
        <p:nvSpPr>
          <p:cNvPr id="4" name="Rectangle 3"/>
          <p:cNvSpPr/>
          <p:nvPr/>
        </p:nvSpPr>
        <p:spPr>
          <a:xfrm>
            <a:off x="319826" y="5793722"/>
            <a:ext cx="11461376" cy="954107"/>
          </a:xfrm>
          <a:prstGeom prst="rect">
            <a:avLst/>
          </a:prstGeom>
        </p:spPr>
        <p:txBody>
          <a:bodyPr wrap="square">
            <a:spAutoFit/>
          </a:bodyPr>
          <a:lstStyle/>
          <a:p>
            <a:pPr lvl="0" algn="just">
              <a:spcBef>
                <a:spcPts val="300"/>
              </a:spcBef>
              <a:spcAft>
                <a:spcPts val="300"/>
              </a:spcAft>
            </a:pPr>
            <a:r>
              <a:rPr lang="en-US" sz="2800" b="1" dirty="0" err="1">
                <a:solidFill>
                  <a:srgbClr val="FFFF00"/>
                </a:solidFill>
                <a:latin typeface="Times New Roman"/>
                <a:ea typeface="Times New Roman"/>
              </a:rPr>
              <a:t>Vậy</a:t>
            </a:r>
            <a:r>
              <a:rPr lang="en-US" sz="2800" b="1" dirty="0">
                <a:solidFill>
                  <a:srgbClr val="FFFF00"/>
                </a:solidFill>
                <a:latin typeface="Times New Roman"/>
                <a:ea typeface="Times New Roman"/>
              </a:rPr>
              <a:t> ta </a:t>
            </a:r>
            <a:r>
              <a:rPr lang="en-US" sz="2800" b="1" dirty="0" err="1">
                <a:solidFill>
                  <a:srgbClr val="FFFF00"/>
                </a:solidFill>
                <a:latin typeface="Times New Roman"/>
                <a:ea typeface="Times New Roman"/>
              </a:rPr>
              <a:t>có</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thể</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ghép</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nhóm</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mẫu</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số</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liệu</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đã</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cho</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theo</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sáu</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nhóm</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ứng</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với</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sáu</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nửa</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khoảng</a:t>
            </a:r>
            <a:r>
              <a:rPr lang="en-US" sz="2800" b="1" dirty="0">
                <a:solidFill>
                  <a:srgbClr val="FFFF00"/>
                </a:solidFill>
                <a:latin typeface="Times New Roman"/>
                <a:ea typeface="Times New Roman"/>
              </a:rPr>
              <a:t> </a:t>
            </a:r>
            <a:r>
              <a:rPr lang="en-US" sz="2800" b="1" dirty="0" err="1">
                <a:solidFill>
                  <a:srgbClr val="FFFF00"/>
                </a:solidFill>
                <a:latin typeface="Times New Roman"/>
                <a:ea typeface="Times New Roman"/>
              </a:rPr>
              <a:t>đó</a:t>
            </a:r>
            <a:r>
              <a:rPr lang="en-US" sz="2800" b="1" dirty="0">
                <a:solidFill>
                  <a:srgbClr val="FFFF00"/>
                </a:solidFill>
                <a:latin typeface="Times New Roman"/>
                <a:ea typeface="Times New Roman"/>
              </a:rPr>
              <a:t>.</a:t>
            </a:r>
          </a:p>
        </p:txBody>
      </p:sp>
      <p:sp>
        <p:nvSpPr>
          <p:cNvPr id="6" name="Rectangle 5"/>
          <p:cNvSpPr/>
          <p:nvPr/>
        </p:nvSpPr>
        <p:spPr>
          <a:xfrm>
            <a:off x="319826" y="75067"/>
            <a:ext cx="11552348" cy="523220"/>
          </a:xfrm>
          <a:prstGeom prst="rect">
            <a:avLst/>
          </a:prstGeom>
        </p:spPr>
        <p:txBody>
          <a:bodyPr wrap="square">
            <a:spAutoFit/>
          </a:bodyPr>
          <a:lstStyle/>
          <a:p>
            <a:pPr algn="ctr"/>
            <a:r>
              <a:rPr lang="vi-VN" sz="2800" b="1" dirty="0">
                <a:solidFill>
                  <a:srgbClr val="FFFF00"/>
                </a:solidFill>
                <a:latin typeface="Times New Roman" panose="02020603050405020304" pitchFamily="18" charset="0"/>
                <a:cs typeface="Times New Roman" panose="02020603050405020304" pitchFamily="18" charset="0"/>
              </a:rPr>
              <a:t>BÀI 3. </a:t>
            </a:r>
            <a:r>
              <a:rPr lang="en-US" sz="2800" b="1" dirty="0">
                <a:solidFill>
                  <a:srgbClr val="FFFF00"/>
                </a:solidFill>
                <a:latin typeface="Times New Roman" panose="02020603050405020304" pitchFamily="18" charset="0"/>
                <a:cs typeface="Times New Roman" panose="02020603050405020304" pitchFamily="18" charset="0"/>
              </a:rPr>
              <a:t>TẦN SỐ GHÉP NHÓM. TẦN SỐ TƯƠNG ĐỐI GHÉP NHÓM</a:t>
            </a:r>
            <a:endParaRPr lang="en-US"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2BD5EF21-94A8-E6AA-1457-FEB4A5C5214C}"/>
                  </a:ext>
                </a:extLst>
              </p:cNvPr>
              <p:cNvGraphicFramePr>
                <a:graphicFrameLocks noGrp="1"/>
              </p:cNvGraphicFramePr>
              <p:nvPr>
                <p:extLst>
                  <p:ext uri="{D42A27DB-BD31-4B8C-83A1-F6EECF244321}">
                    <p14:modId xmlns:p14="http://schemas.microsoft.com/office/powerpoint/2010/main" val="1008089880"/>
                  </p:ext>
                </p:extLst>
              </p:nvPr>
            </p:nvGraphicFramePr>
            <p:xfrm>
              <a:off x="563100" y="986442"/>
              <a:ext cx="11026209" cy="1859280"/>
            </p:xfrm>
            <a:graphic>
              <a:graphicData uri="http://schemas.openxmlformats.org/drawingml/2006/table">
                <a:tbl>
                  <a:tblPr firstRow="1" firstCol="1" bandRow="1"/>
                  <a:tblGrid>
                    <a:gridCol w="1001238">
                      <a:extLst>
                        <a:ext uri="{9D8B030D-6E8A-4147-A177-3AD203B41FA5}">
                          <a16:colId xmlns:a16="http://schemas.microsoft.com/office/drawing/2014/main" val="20000"/>
                        </a:ext>
                      </a:extLst>
                    </a:gridCol>
                    <a:gridCol w="1011026">
                      <a:extLst>
                        <a:ext uri="{9D8B030D-6E8A-4147-A177-3AD203B41FA5}">
                          <a16:colId xmlns:a16="http://schemas.microsoft.com/office/drawing/2014/main" val="20001"/>
                        </a:ext>
                      </a:extLst>
                    </a:gridCol>
                    <a:gridCol w="992849">
                      <a:extLst>
                        <a:ext uri="{9D8B030D-6E8A-4147-A177-3AD203B41FA5}">
                          <a16:colId xmlns:a16="http://schemas.microsoft.com/office/drawing/2014/main" val="20002"/>
                        </a:ext>
                      </a:extLst>
                    </a:gridCol>
                    <a:gridCol w="1002637">
                      <a:extLst>
                        <a:ext uri="{9D8B030D-6E8A-4147-A177-3AD203B41FA5}">
                          <a16:colId xmlns:a16="http://schemas.microsoft.com/office/drawing/2014/main" val="20003"/>
                        </a:ext>
                      </a:extLst>
                    </a:gridCol>
                    <a:gridCol w="1002637">
                      <a:extLst>
                        <a:ext uri="{9D8B030D-6E8A-4147-A177-3AD203B41FA5}">
                          <a16:colId xmlns:a16="http://schemas.microsoft.com/office/drawing/2014/main" val="20004"/>
                        </a:ext>
                      </a:extLst>
                    </a:gridCol>
                    <a:gridCol w="1002637">
                      <a:extLst>
                        <a:ext uri="{9D8B030D-6E8A-4147-A177-3AD203B41FA5}">
                          <a16:colId xmlns:a16="http://schemas.microsoft.com/office/drawing/2014/main" val="20005"/>
                        </a:ext>
                      </a:extLst>
                    </a:gridCol>
                    <a:gridCol w="1002637">
                      <a:extLst>
                        <a:ext uri="{9D8B030D-6E8A-4147-A177-3AD203B41FA5}">
                          <a16:colId xmlns:a16="http://schemas.microsoft.com/office/drawing/2014/main" val="20006"/>
                        </a:ext>
                      </a:extLst>
                    </a:gridCol>
                    <a:gridCol w="1002637">
                      <a:extLst>
                        <a:ext uri="{9D8B030D-6E8A-4147-A177-3AD203B41FA5}">
                          <a16:colId xmlns:a16="http://schemas.microsoft.com/office/drawing/2014/main" val="20007"/>
                        </a:ext>
                      </a:extLst>
                    </a:gridCol>
                    <a:gridCol w="1002637">
                      <a:extLst>
                        <a:ext uri="{9D8B030D-6E8A-4147-A177-3AD203B41FA5}">
                          <a16:colId xmlns:a16="http://schemas.microsoft.com/office/drawing/2014/main" val="20008"/>
                        </a:ext>
                      </a:extLst>
                    </a:gridCol>
                    <a:gridCol w="1002637">
                      <a:extLst>
                        <a:ext uri="{9D8B030D-6E8A-4147-A177-3AD203B41FA5}">
                          <a16:colId xmlns:a16="http://schemas.microsoft.com/office/drawing/2014/main" val="20009"/>
                        </a:ext>
                      </a:extLst>
                    </a:gridCol>
                    <a:gridCol w="1002637">
                      <a:extLst>
                        <a:ext uri="{9D8B030D-6E8A-4147-A177-3AD203B41FA5}">
                          <a16:colId xmlns:a16="http://schemas.microsoft.com/office/drawing/2014/main" val="20010"/>
                        </a:ext>
                      </a:extLst>
                    </a:gridCol>
                  </a:tblGrid>
                  <a:tr h="0">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48,5</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43</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50</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53</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55,5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44</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54,5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51</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62,5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41</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44,5</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57</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57</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68</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46,5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53,5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61</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49,5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54</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62</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59</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56</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47</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50</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59,5</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61</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46,5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49,5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52,5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57</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47</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55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47,5</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48</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61,5</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48,5</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 name="Table 2">
                <a:extLst>
                  <a:ext uri="{FF2B5EF4-FFF2-40B4-BE49-F238E27FC236}">
                    <a16:creationId xmlns:a16="http://schemas.microsoft.com/office/drawing/2014/main" id="{2BD5EF21-94A8-E6AA-1457-FEB4A5C5214C}"/>
                  </a:ext>
                </a:extLst>
              </p:cNvPr>
              <p:cNvGraphicFramePr>
                <a:graphicFrameLocks noGrp="1"/>
              </p:cNvGraphicFramePr>
              <p:nvPr>
                <p:extLst>
                  <p:ext uri="{D42A27DB-BD31-4B8C-83A1-F6EECF244321}">
                    <p14:modId xmlns:p14="http://schemas.microsoft.com/office/powerpoint/2010/main" val="1008089880"/>
                  </p:ext>
                </p:extLst>
              </p:nvPr>
            </p:nvGraphicFramePr>
            <p:xfrm>
              <a:off x="563100" y="986442"/>
              <a:ext cx="11026209" cy="1859280"/>
            </p:xfrm>
            <a:graphic>
              <a:graphicData uri="http://schemas.openxmlformats.org/drawingml/2006/table">
                <a:tbl>
                  <a:tblPr firstRow="1" firstCol="1" bandRow="1"/>
                  <a:tblGrid>
                    <a:gridCol w="1001238">
                      <a:extLst>
                        <a:ext uri="{9D8B030D-6E8A-4147-A177-3AD203B41FA5}">
                          <a16:colId xmlns:a16="http://schemas.microsoft.com/office/drawing/2014/main" val="20000"/>
                        </a:ext>
                      </a:extLst>
                    </a:gridCol>
                    <a:gridCol w="1011026">
                      <a:extLst>
                        <a:ext uri="{9D8B030D-6E8A-4147-A177-3AD203B41FA5}">
                          <a16:colId xmlns:a16="http://schemas.microsoft.com/office/drawing/2014/main" val="20001"/>
                        </a:ext>
                      </a:extLst>
                    </a:gridCol>
                    <a:gridCol w="992849">
                      <a:extLst>
                        <a:ext uri="{9D8B030D-6E8A-4147-A177-3AD203B41FA5}">
                          <a16:colId xmlns:a16="http://schemas.microsoft.com/office/drawing/2014/main" val="20002"/>
                        </a:ext>
                      </a:extLst>
                    </a:gridCol>
                    <a:gridCol w="1002637">
                      <a:extLst>
                        <a:ext uri="{9D8B030D-6E8A-4147-A177-3AD203B41FA5}">
                          <a16:colId xmlns:a16="http://schemas.microsoft.com/office/drawing/2014/main" val="20003"/>
                        </a:ext>
                      </a:extLst>
                    </a:gridCol>
                    <a:gridCol w="1002637">
                      <a:extLst>
                        <a:ext uri="{9D8B030D-6E8A-4147-A177-3AD203B41FA5}">
                          <a16:colId xmlns:a16="http://schemas.microsoft.com/office/drawing/2014/main" val="20004"/>
                        </a:ext>
                      </a:extLst>
                    </a:gridCol>
                    <a:gridCol w="1002637">
                      <a:extLst>
                        <a:ext uri="{9D8B030D-6E8A-4147-A177-3AD203B41FA5}">
                          <a16:colId xmlns:a16="http://schemas.microsoft.com/office/drawing/2014/main" val="20005"/>
                        </a:ext>
                      </a:extLst>
                    </a:gridCol>
                    <a:gridCol w="1002637">
                      <a:extLst>
                        <a:ext uri="{9D8B030D-6E8A-4147-A177-3AD203B41FA5}">
                          <a16:colId xmlns:a16="http://schemas.microsoft.com/office/drawing/2014/main" val="20006"/>
                        </a:ext>
                      </a:extLst>
                    </a:gridCol>
                    <a:gridCol w="1002637">
                      <a:extLst>
                        <a:ext uri="{9D8B030D-6E8A-4147-A177-3AD203B41FA5}">
                          <a16:colId xmlns:a16="http://schemas.microsoft.com/office/drawing/2014/main" val="20007"/>
                        </a:ext>
                      </a:extLst>
                    </a:gridCol>
                    <a:gridCol w="1002637">
                      <a:extLst>
                        <a:ext uri="{9D8B030D-6E8A-4147-A177-3AD203B41FA5}">
                          <a16:colId xmlns:a16="http://schemas.microsoft.com/office/drawing/2014/main" val="20008"/>
                        </a:ext>
                      </a:extLst>
                    </a:gridCol>
                    <a:gridCol w="1002637">
                      <a:extLst>
                        <a:ext uri="{9D8B030D-6E8A-4147-A177-3AD203B41FA5}">
                          <a16:colId xmlns:a16="http://schemas.microsoft.com/office/drawing/2014/main" val="20009"/>
                        </a:ext>
                      </a:extLst>
                    </a:gridCol>
                    <a:gridCol w="1002637">
                      <a:extLst>
                        <a:ext uri="{9D8B030D-6E8A-4147-A177-3AD203B41FA5}">
                          <a16:colId xmlns:a16="http://schemas.microsoft.com/office/drawing/2014/main" val="20010"/>
                        </a:ext>
                      </a:extLst>
                    </a:gridCol>
                  </a:tblGrid>
                  <a:tr h="464820">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10" t="-1299" r="-1004878"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398" t="-1299" r="-892771"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3067" t="-1299" r="-809202"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99394" t="-1299" r="-699394"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829" t="-1299" r="-603659"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788" t="-1299" r="-500000"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98788" t="-1299" r="-400000"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703049" t="-1299" r="-302439"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798182" t="-1299" r="-200606"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03659" t="-1299" r="-101829"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7576" t="-1299" r="-1212" b="-300000"/>
                          </a:stretch>
                        </a:blipFill>
                      </a:tcPr>
                    </a:tc>
                    <a:extLst>
                      <a:ext uri="{0D108BD9-81ED-4DB2-BD59-A6C34878D82A}">
                        <a16:rowId xmlns:a16="http://schemas.microsoft.com/office/drawing/2014/main" val="10000"/>
                      </a:ext>
                    </a:extLst>
                  </a:tr>
                  <a:tr h="464820">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10" t="-102632" r="-1004878"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398" t="-102632" r="-892771"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3067" t="-102632" r="-809202"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99394" t="-102632" r="-699394"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829" t="-102632" r="-603659"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788" t="-102632" r="-500000"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98788" t="-102632" r="-400000"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703049" t="-102632" r="-302439"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798182" t="-102632" r="-200606"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03659" t="-102632" r="-101829"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7576" t="-102632" r="-1212" b="-203947"/>
                          </a:stretch>
                        </a:blipFill>
                      </a:tcPr>
                    </a:tc>
                    <a:extLst>
                      <a:ext uri="{0D108BD9-81ED-4DB2-BD59-A6C34878D82A}">
                        <a16:rowId xmlns:a16="http://schemas.microsoft.com/office/drawing/2014/main" val="10001"/>
                      </a:ext>
                    </a:extLst>
                  </a:tr>
                  <a:tr h="464820">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10" t="-200000" r="-1004878"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398" t="-200000" r="-892771"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3067" t="-200000" r="-809202"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99394" t="-200000" r="-699394"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829" t="-200000" r="-603659"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788" t="-200000" r="-500000"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98788" t="-200000" r="-400000"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703049" t="-200000" r="-302439"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798182" t="-200000" r="-200606"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03659" t="-200000" r="-101829"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7576" t="-200000" r="-1212" b="-101299"/>
                          </a:stretch>
                        </a:blipFill>
                      </a:tcPr>
                    </a:tc>
                    <a:extLst>
                      <a:ext uri="{0D108BD9-81ED-4DB2-BD59-A6C34878D82A}">
                        <a16:rowId xmlns:a16="http://schemas.microsoft.com/office/drawing/2014/main" val="10002"/>
                      </a:ext>
                    </a:extLst>
                  </a:tr>
                  <a:tr h="464820">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10" t="-303947" r="-1004878"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398" t="-303947" r="-892771"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3067" t="-303947" r="-809202"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99394" t="-303947" r="-699394"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829" t="-303947" r="-603659"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788" t="-303947" r="-500000"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98788" t="-303947" r="-400000"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703049" t="-303947" r="-302439"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798182" t="-303947" r="-200606"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03659" t="-303947" r="-101829"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7576" t="-303947" r="-1212" b="-2632"/>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41313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ircle(in)">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ircle(in)">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circle(in)">
                                      <p:cBhvr>
                                        <p:cTn id="3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7563" y="4569365"/>
            <a:ext cx="11411485" cy="954107"/>
          </a:xfrm>
          <a:prstGeom prst="rect">
            <a:avLst/>
          </a:prstGeom>
        </p:spPr>
        <p:txBody>
          <a:bodyPr wrap="square" lIns="91436" tIns="45718" rIns="91436" bIns="45718">
            <a:spAutoFit/>
          </a:bodyPr>
          <a:lstStyle/>
          <a:p>
            <a:r>
              <a:rPr lang="en-US" sz="2800" b="1" u="sng" dirty="0" err="1">
                <a:solidFill>
                  <a:schemeClr val="accent4"/>
                </a:solidFill>
                <a:latin typeface="Times New Roman"/>
                <a:ea typeface="Times New Roman"/>
              </a:rPr>
              <a:t>Chú</a:t>
            </a:r>
            <a:r>
              <a:rPr lang="en-US" sz="2800" b="1" u="sng" dirty="0">
                <a:solidFill>
                  <a:schemeClr val="accent4"/>
                </a:solidFill>
                <a:latin typeface="Times New Roman"/>
                <a:ea typeface="Times New Roman"/>
              </a:rPr>
              <a:t> ý</a:t>
            </a:r>
            <a:r>
              <a:rPr lang="en-US" sz="2800" b="1" dirty="0">
                <a:solidFill>
                  <a:schemeClr val="accent4"/>
                </a:solidFill>
                <a:latin typeface="Times New Roman"/>
                <a:ea typeface="Times New Roman"/>
              </a:rPr>
              <a:t>:</a:t>
            </a:r>
            <a:r>
              <a:rPr lang="en-US" sz="2800" dirty="0">
                <a:solidFill>
                  <a:schemeClr val="accent4"/>
                </a:solidFill>
                <a:latin typeface="Times New Roman"/>
                <a:ea typeface="Times New Roman"/>
              </a:rPr>
              <a:t> </a:t>
            </a:r>
            <a:r>
              <a:rPr lang="en-US" sz="2800" dirty="0" err="1">
                <a:solidFill>
                  <a:schemeClr val="bg1"/>
                </a:solidFill>
                <a:latin typeface="Times New Roman"/>
                <a:ea typeface="Times New Roman"/>
              </a:rPr>
              <a:t>Khi</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ghép</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nhóm</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số</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liệu</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đầu</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mút</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của</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các</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nhóm</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có</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thể</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không</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phải</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là</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giá</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trị</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của</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mẫu</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số</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liệu</a:t>
            </a:r>
            <a:r>
              <a:rPr lang="en-US" sz="2800" dirty="0">
                <a:solidFill>
                  <a:schemeClr val="bg1"/>
                </a:solidFill>
                <a:latin typeface="Times New Roman"/>
                <a:ea typeface="Times New Roman"/>
              </a:rPr>
              <a:t>.</a:t>
            </a:r>
            <a:endParaRPr lang="en-US" sz="2800" dirty="0">
              <a:solidFill>
                <a:schemeClr val="bg1"/>
              </a:solidFill>
            </a:endParaRPr>
          </a:p>
        </p:txBody>
      </p:sp>
      <p:sp>
        <p:nvSpPr>
          <p:cNvPr id="2" name="Rectangle 1"/>
          <p:cNvSpPr/>
          <p:nvPr/>
        </p:nvSpPr>
        <p:spPr>
          <a:xfrm>
            <a:off x="397563" y="828317"/>
            <a:ext cx="1721946" cy="523220"/>
          </a:xfrm>
          <a:prstGeom prst="rect">
            <a:avLst/>
          </a:prstGeom>
        </p:spPr>
        <p:txBody>
          <a:bodyPr wrap="none">
            <a:spAutoFit/>
          </a:bodyPr>
          <a:lstStyle/>
          <a:p>
            <a:pPr lvl="0" algn="just">
              <a:spcBef>
                <a:spcPts val="300"/>
              </a:spcBef>
              <a:spcAft>
                <a:spcPts val="300"/>
              </a:spcAft>
            </a:pPr>
            <a:r>
              <a:rPr lang="en-US" sz="2800" b="1" u="sng" dirty="0" smtClean="0">
                <a:solidFill>
                  <a:schemeClr val="accent4"/>
                </a:solidFill>
                <a:latin typeface="Times New Roman"/>
                <a:ea typeface="Times New Roman"/>
              </a:rPr>
              <a:t>Ghi nhớ 2</a:t>
            </a:r>
            <a:endParaRPr lang="en-US" sz="2800" b="1" u="sng" dirty="0">
              <a:solidFill>
                <a:schemeClr val="accent4"/>
              </a:solidFill>
              <a:latin typeface="Times New Roman"/>
              <a:ea typeface="Times New Roman"/>
            </a:endParaRPr>
          </a:p>
        </p:txBody>
      </p:sp>
      <mc:AlternateContent xmlns:mc="http://schemas.openxmlformats.org/markup-compatibility/2006" xmlns:a14="http://schemas.microsoft.com/office/drawing/2010/main">
        <mc:Choice Requires="a14">
          <p:sp>
            <p:nvSpPr>
              <p:cNvPr id="3" name="Rectangle 2"/>
              <p:cNvSpPr/>
              <p:nvPr/>
            </p:nvSpPr>
            <p:spPr>
              <a:xfrm>
                <a:off x="437324" y="1351537"/>
                <a:ext cx="11357113" cy="3339376"/>
              </a:xfrm>
              <a:prstGeom prst="rect">
                <a:avLst/>
              </a:prstGeom>
            </p:spPr>
            <p:txBody>
              <a:bodyPr wrap="square">
                <a:spAutoFit/>
              </a:bodyPr>
              <a:lstStyle/>
              <a:p>
                <a:pPr lvl="0" algn="just">
                  <a:spcBef>
                    <a:spcPts val="300"/>
                  </a:spcBef>
                  <a:spcAft>
                    <a:spcPts val="300"/>
                  </a:spcAft>
                </a:pPr>
                <a:r>
                  <a:rPr lang="en-US" sz="2800" dirty="0" err="1">
                    <a:solidFill>
                      <a:prstClr val="white"/>
                    </a:solidFill>
                    <a:latin typeface="Times New Roman"/>
                    <a:ea typeface="Times New Roman"/>
                  </a:rPr>
                  <a:t>Để</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chuyển</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mẫu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số</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liệu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không</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ghép</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nhóm</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thành</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mẫu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số</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liệu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ghép</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nhóm</a:t>
                </a:r>
                <a:r>
                  <a:rPr lang="en-US" sz="2800" dirty="0">
                    <a:solidFill>
                      <a:prstClr val="white"/>
                    </a:solidFill>
                    <a:latin typeface="Times New Roman"/>
                    <a:ea typeface="Times New Roman"/>
                  </a:rPr>
                  <a:t> ta </a:t>
                </a:r>
                <a:r>
                  <a:rPr lang="en-US" sz="2800" dirty="0" err="1">
                    <a:solidFill>
                      <a:prstClr val="white"/>
                    </a:solidFill>
                    <a:latin typeface="Times New Roman"/>
                    <a:ea typeface="Times New Roman"/>
                  </a:rPr>
                  <a:t>có</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thể</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thực</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hiện</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như</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sau</a:t>
                </a:r>
                <a:r>
                  <a:rPr lang="en-US" sz="2800" dirty="0">
                    <a:solidFill>
                      <a:prstClr val="white"/>
                    </a:solidFill>
                    <a:latin typeface="Times New Roman"/>
                    <a:ea typeface="Times New Roman"/>
                  </a:rPr>
                  <a:t>: </a:t>
                </a:r>
                <a:endParaRPr lang="vi-VN" sz="2800" dirty="0">
                  <a:solidFill>
                    <a:prstClr val="white"/>
                  </a:solidFill>
                  <a:latin typeface="Times New Roman"/>
                  <a:ea typeface="Times New Roman"/>
                </a:endParaRPr>
              </a:p>
              <a:p>
                <a:pPr algn="just">
                  <a:spcBef>
                    <a:spcPts val="300"/>
                  </a:spcBef>
                  <a:spcAft>
                    <a:spcPts val="300"/>
                  </a:spcAft>
                </a:pPr>
                <a:r>
                  <a:rPr lang="en-US" sz="2800" dirty="0" smtClean="0">
                    <a:solidFill>
                      <a:prstClr val="white"/>
                    </a:solidFill>
                    <a:latin typeface="Times New Roman"/>
                    <a:ea typeface="Times New Roman"/>
                  </a:rPr>
                  <a:t>- Tìm </a:t>
                </a:r>
                <a:r>
                  <a:rPr lang="en-US" sz="2800" dirty="0">
                    <a:solidFill>
                      <a:prstClr val="white"/>
                    </a:solidFill>
                    <a:latin typeface="Times New Roman"/>
                    <a:ea typeface="Times New Roman"/>
                  </a:rPr>
                  <a:t>nửa khoảng </a:t>
                </a:r>
                <a14:m>
                  <m:oMath xmlns:m="http://schemas.openxmlformats.org/officeDocument/2006/math">
                    <m:d>
                      <m:dPr>
                        <m:begChr m:val="["/>
                        <m:ctrlPr>
                          <a:rPr lang="en-US" sz="2800" i="1">
                            <a:solidFill>
                              <a:prstClr val="white"/>
                            </a:solidFill>
                            <a:latin typeface="Cambria Math" panose="02040503050406030204" pitchFamily="18" charset="0"/>
                            <a:ea typeface="Times New Roman"/>
                          </a:rPr>
                        </m:ctrlPr>
                      </m:dPr>
                      <m:e>
                        <m:r>
                          <m:rPr>
                            <m:nor/>
                          </m:rPr>
                          <a:rPr lang="en-US" sz="2800" i="0">
                            <a:solidFill>
                              <a:prstClr val="white"/>
                            </a:solidFill>
                            <a:latin typeface="Times New Roman" panose="02020603050405020304" pitchFamily="18" charset="0"/>
                            <a:ea typeface="Times New Roman"/>
                            <a:cs typeface="Times New Roman" panose="02020603050405020304" pitchFamily="18" charset="0"/>
                          </a:rPr>
                          <m:t>a</m:t>
                        </m:r>
                        <m:r>
                          <m:rPr>
                            <m:nor/>
                          </m:rPr>
                          <a:rPr lang="en-US" sz="2800" i="0">
                            <a:solidFill>
                              <a:prstClr val="white"/>
                            </a:solidFill>
                            <a:latin typeface="Times New Roman" panose="02020603050405020304" pitchFamily="18" charset="0"/>
                            <a:ea typeface="Times New Roman"/>
                            <a:cs typeface="Times New Roman" panose="02020603050405020304" pitchFamily="18" charset="0"/>
                          </a:rPr>
                          <m:t>; </m:t>
                        </m:r>
                        <m:r>
                          <m:rPr>
                            <m:nor/>
                          </m:rPr>
                          <a:rPr lang="en-US" sz="2800" i="0">
                            <a:solidFill>
                              <a:prstClr val="white"/>
                            </a:solidFill>
                            <a:latin typeface="Times New Roman" panose="02020603050405020304" pitchFamily="18" charset="0"/>
                            <a:ea typeface="Times New Roman"/>
                            <a:cs typeface="Times New Roman" panose="02020603050405020304" pitchFamily="18" charset="0"/>
                          </a:rPr>
                          <m:t>b</m:t>
                        </m:r>
                      </m:e>
                    </m:d>
                  </m:oMath>
                </a14:m>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sao</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cho</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giá</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trị</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của</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mỗi</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số</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liệu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trong</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mẫu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số</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liệu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đều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thuộc</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nửa</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khoảng</a:t>
                </a:r>
                <a:r>
                  <a:rPr lang="en-US" sz="2800" dirty="0">
                    <a:solidFill>
                      <a:prstClr val="white"/>
                    </a:solidFill>
                    <a:latin typeface="Times New Roman"/>
                    <a:ea typeface="Times New Roman"/>
                  </a:rPr>
                  <a:t> </a:t>
                </a:r>
                <a14:m>
                  <m:oMath xmlns:m="http://schemas.openxmlformats.org/officeDocument/2006/math">
                    <m:d>
                      <m:dPr>
                        <m:begChr m:val="["/>
                        <m:ctrlPr>
                          <a:rPr lang="en-US" sz="2800" i="1">
                            <a:solidFill>
                              <a:prstClr val="white"/>
                            </a:solidFill>
                            <a:latin typeface="Cambria Math" panose="02040503050406030204" pitchFamily="18" charset="0"/>
                            <a:ea typeface="Times New Roman"/>
                          </a:rPr>
                        </m:ctrlPr>
                      </m:dPr>
                      <m:e>
                        <m:r>
                          <m:rPr>
                            <m:nor/>
                          </m:rPr>
                          <a:rPr lang="en-US" sz="2800" i="0">
                            <a:solidFill>
                              <a:prstClr val="white"/>
                            </a:solidFill>
                            <a:latin typeface="Times New Roman" panose="02020603050405020304" pitchFamily="18" charset="0"/>
                            <a:ea typeface="Times New Roman"/>
                            <a:cs typeface="Times New Roman" panose="02020603050405020304" pitchFamily="18" charset="0"/>
                          </a:rPr>
                          <m:t>a</m:t>
                        </m:r>
                        <m:r>
                          <m:rPr>
                            <m:nor/>
                          </m:rPr>
                          <a:rPr lang="en-US" sz="2800" i="0">
                            <a:solidFill>
                              <a:prstClr val="white"/>
                            </a:solidFill>
                            <a:latin typeface="Times New Roman" panose="02020603050405020304" pitchFamily="18" charset="0"/>
                            <a:ea typeface="Times New Roman"/>
                            <a:cs typeface="Times New Roman" panose="02020603050405020304" pitchFamily="18" charset="0"/>
                          </a:rPr>
                          <m:t>; </m:t>
                        </m:r>
                        <m:r>
                          <m:rPr>
                            <m:nor/>
                          </m:rPr>
                          <a:rPr lang="en-US" sz="2800" i="0">
                            <a:solidFill>
                              <a:prstClr val="white"/>
                            </a:solidFill>
                            <a:latin typeface="Times New Roman" panose="02020603050405020304" pitchFamily="18" charset="0"/>
                            <a:ea typeface="Times New Roman"/>
                            <a:cs typeface="Times New Roman" panose="02020603050405020304" pitchFamily="18" charset="0"/>
                          </a:rPr>
                          <m:t>b</m:t>
                        </m:r>
                      </m:e>
                    </m:d>
                  </m:oMath>
                </a14:m>
                <a:r>
                  <a:rPr lang="en-US" sz="2800" dirty="0">
                    <a:solidFill>
                      <a:prstClr val="white"/>
                    </a:solidFill>
                    <a:latin typeface="Times New Roman"/>
                    <a:ea typeface="Times New Roman"/>
                  </a:rPr>
                  <a:t>; </a:t>
                </a:r>
                <a:endParaRPr lang="vi-VN" sz="2800" dirty="0">
                  <a:solidFill>
                    <a:prstClr val="white"/>
                  </a:solidFill>
                  <a:latin typeface="Times New Roman"/>
                  <a:ea typeface="Times New Roman"/>
                </a:endParaRPr>
              </a:p>
              <a:p>
                <a:pPr algn="just">
                  <a:spcBef>
                    <a:spcPts val="300"/>
                  </a:spcBef>
                  <a:spcAft>
                    <a:spcPts val="300"/>
                  </a:spcAft>
                </a:pPr>
                <a:r>
                  <a:rPr lang="en-US" sz="2800" dirty="0" smtClean="0">
                    <a:solidFill>
                      <a:schemeClr val="bg1"/>
                    </a:solidFill>
                    <a:latin typeface="Times New Roman"/>
                    <a:ea typeface="Times New Roman"/>
                  </a:rPr>
                  <a:t>- Ta </a:t>
                </a:r>
                <a:r>
                  <a:rPr lang="en-US" sz="2800" dirty="0">
                    <a:solidFill>
                      <a:schemeClr val="bg1"/>
                    </a:solidFill>
                    <a:latin typeface="Times New Roman"/>
                    <a:ea typeface="Times New Roman"/>
                  </a:rPr>
                  <a:t>thường phân chia nửa khoảng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a</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b</m:t>
                        </m:r>
                      </m:e>
                    </m:d>
                  </m:oMath>
                </a14:m>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thành</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các</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nửa</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khoảng</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có</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độ</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dài</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bằng</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nhau</a:t>
                </a:r>
                <a:r>
                  <a:rPr lang="en-US" sz="2800" dirty="0">
                    <a:solidFill>
                      <a:schemeClr val="bg1"/>
                    </a:solidFill>
                    <a:latin typeface="Times New Roman"/>
                    <a:ea typeface="Times New Roman"/>
                  </a:rPr>
                  <a:t>.</a:t>
                </a:r>
                <a:endParaRPr lang="en-US" sz="2800" dirty="0">
                  <a:solidFill>
                    <a:prstClr val="white"/>
                  </a:solidFill>
                  <a:latin typeface="Times New Roman"/>
                  <a:ea typeface="Times New Roman"/>
                </a:endParaRPr>
              </a:p>
              <a:p>
                <a:pPr lvl="0" algn="just">
                  <a:spcBef>
                    <a:spcPts val="300"/>
                  </a:spcBef>
                  <a:spcAft>
                    <a:spcPts val="300"/>
                  </a:spcAft>
                </a:pPr>
                <a:endParaRPr lang="en-US" sz="2800" dirty="0">
                  <a:solidFill>
                    <a:prstClr val="white"/>
                  </a:solidFill>
                  <a:latin typeface="Times New Roman"/>
                  <a:ea typeface="Times New Roman"/>
                </a:endParaRPr>
              </a:p>
            </p:txBody>
          </p:sp>
        </mc:Choice>
        <mc:Fallback xmlns="">
          <p:sp>
            <p:nvSpPr>
              <p:cNvPr id="3" name="Rectangle 2"/>
              <p:cNvSpPr>
                <a:spLocks noRot="1" noChangeAspect="1" noMove="1" noResize="1" noEditPoints="1" noAdjustHandles="1" noChangeArrowheads="1" noChangeShapeType="1" noTextEdit="1"/>
              </p:cNvSpPr>
              <p:nvPr/>
            </p:nvSpPr>
            <p:spPr>
              <a:xfrm>
                <a:off x="437324" y="1351537"/>
                <a:ext cx="11357113" cy="3339376"/>
              </a:xfrm>
              <a:prstGeom prst="rect">
                <a:avLst/>
              </a:prstGeom>
              <a:blipFill>
                <a:blip r:embed="rId2"/>
                <a:stretch>
                  <a:fillRect l="-1127" t="-2007" r="-1074"/>
                </a:stretch>
              </a:blipFill>
            </p:spPr>
            <p:txBody>
              <a:bodyPr/>
              <a:lstStyle/>
              <a:p>
                <a:r>
                  <a:rPr lang="vi-VN">
                    <a:noFill/>
                  </a:rPr>
                  <a:t> </a:t>
                </a:r>
              </a:p>
            </p:txBody>
          </p:sp>
        </mc:Fallback>
      </mc:AlternateContent>
      <p:sp>
        <p:nvSpPr>
          <p:cNvPr id="7" name="Rectangle 6"/>
          <p:cNvSpPr/>
          <p:nvPr/>
        </p:nvSpPr>
        <p:spPr>
          <a:xfrm>
            <a:off x="36961" y="75067"/>
            <a:ext cx="11552348" cy="523220"/>
          </a:xfrm>
          <a:prstGeom prst="rect">
            <a:avLst/>
          </a:prstGeom>
        </p:spPr>
        <p:txBody>
          <a:bodyPr wrap="square">
            <a:spAutoFit/>
          </a:bodyPr>
          <a:lstStyle/>
          <a:p>
            <a:pPr algn="ctr"/>
            <a:r>
              <a:rPr lang="vi-VN" sz="2800" b="1" dirty="0">
                <a:solidFill>
                  <a:srgbClr val="FFFF00"/>
                </a:solidFill>
                <a:latin typeface="Times New Roman" panose="02020603050405020304" pitchFamily="18" charset="0"/>
                <a:cs typeface="Times New Roman" panose="02020603050405020304" pitchFamily="18" charset="0"/>
              </a:rPr>
              <a:t>BÀI 3. </a:t>
            </a:r>
            <a:r>
              <a:rPr lang="en-US" sz="2800" b="1" dirty="0">
                <a:solidFill>
                  <a:srgbClr val="FFFF00"/>
                </a:solidFill>
                <a:latin typeface="Times New Roman" panose="02020603050405020304" pitchFamily="18" charset="0"/>
                <a:cs typeface="Times New Roman" panose="02020603050405020304" pitchFamily="18" charset="0"/>
              </a:rPr>
              <a:t>TẦN SỐ GHÉP NHÓM. TẦN SỐ TƯƠNG ĐỐI GHÉP NHÓM</a:t>
            </a:r>
            <a:endParaRPr lang="en-US" dirty="0"/>
          </a:p>
        </p:txBody>
      </p:sp>
    </p:spTree>
    <p:extLst>
      <p:ext uri="{BB962C8B-B14F-4D97-AF65-F5344CB8AC3E}">
        <p14:creationId xmlns:p14="http://schemas.microsoft.com/office/powerpoint/2010/main" val="42794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4262" y="1954559"/>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682488" y="2134899"/>
            <a:ext cx="5241235" cy="785287"/>
          </a:xfrm>
          <a:prstGeom prst="rect">
            <a:avLst/>
          </a:prstGeom>
        </p:spPr>
        <p:txBody>
          <a:bodyPr vert="horz" lIns="91436" tIns="45718" rIns="91436" bIns="4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C000"/>
                </a:solidFill>
                <a:latin typeface="Times New Roman" panose="02020603050405020304" pitchFamily="18" charset="0"/>
                <a:cs typeface="Times New Roman" panose="02020603050405020304" pitchFamily="18" charset="0"/>
              </a:rPr>
              <a:t> LUYỆN TẬP</a:t>
            </a:r>
          </a:p>
        </p:txBody>
      </p:sp>
      <p:cxnSp>
        <p:nvCxnSpPr>
          <p:cNvPr id="3" name="Straight Connecto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37952358-6350-B399-46AC-7131915460A4}"/>
              </a:ext>
            </a:extLst>
          </p:cNvPr>
          <p:cNvCxnSpPr>
            <a:cxnSpLocks/>
          </p:cNvCxnSpPr>
          <p:nvPr/>
        </p:nvCxnSpPr>
        <p:spPr>
          <a:xfrm>
            <a:off x="682488" y="2970840"/>
            <a:ext cx="5241235"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21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17866" y="1456117"/>
                <a:ext cx="11590985" cy="523220"/>
              </a:xfrm>
              <a:prstGeom prst="rect">
                <a:avLst/>
              </a:prstGeom>
            </p:spPr>
            <p:txBody>
              <a:bodyPr wrap="square">
                <a:spAutoFit/>
              </a:bodyPr>
              <a:lstStyle/>
              <a:p>
                <a:r>
                  <a:rPr lang="en-US" sz="2800" dirty="0">
                    <a:solidFill>
                      <a:prstClr val="white"/>
                    </a:solidFill>
                    <a:latin typeface="Times New Roman"/>
                    <a:ea typeface="Times New Roman"/>
                  </a:rPr>
                  <a:t>Chiều </a:t>
                </a:r>
                <a:r>
                  <a:rPr lang="en-US" sz="2800" dirty="0" err="1">
                    <a:solidFill>
                      <a:prstClr val="white"/>
                    </a:solidFill>
                    <a:latin typeface="Times New Roman"/>
                    <a:ea typeface="Times New Roman"/>
                  </a:rPr>
                  <a:t>cao</a:t>
                </a:r>
                <a:r>
                  <a:rPr lang="en-US" sz="2800" dirty="0">
                    <a:solidFill>
                      <a:prstClr val="white"/>
                    </a:solidFill>
                    <a:latin typeface="Times New Roman"/>
                    <a:ea typeface="Times New Roman"/>
                  </a:rPr>
                  <a:t> ( </a:t>
                </a:r>
                <a:r>
                  <a:rPr lang="en-US" sz="2800" dirty="0" err="1">
                    <a:solidFill>
                      <a:prstClr val="white"/>
                    </a:solidFill>
                    <a:latin typeface="Times New Roman"/>
                    <a:ea typeface="Times New Roman"/>
                  </a:rPr>
                  <a:t>đơn</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vị</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mét</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của</a:t>
                </a:r>
                <a:r>
                  <a:rPr lang="en-US" sz="2800" dirty="0">
                    <a:solidFill>
                      <a:prstClr val="white"/>
                    </a:solidFill>
                    <a:latin typeface="Times New Roman"/>
                    <a:ea typeface="Times New Roman"/>
                  </a:rPr>
                  <a:t>  </a:t>
                </a:r>
                <a14:m>
                  <m:oMath xmlns:m="http://schemas.openxmlformats.org/officeDocument/2006/math">
                    <m:r>
                      <m:rPr>
                        <m:nor/>
                      </m:rPr>
                      <a:rPr lang="en-US" sz="2800" i="0" smtClean="0">
                        <a:solidFill>
                          <a:prstClr val="white"/>
                        </a:solidFill>
                        <a:latin typeface="Times New Roman" panose="02020603050405020304" pitchFamily="18" charset="0"/>
                        <a:ea typeface="Times New Roman"/>
                        <a:cs typeface="Times New Roman" panose="02020603050405020304" pitchFamily="18" charset="0"/>
                      </a:rPr>
                      <m:t>35</m:t>
                    </m:r>
                  </m:oMath>
                </a14:m>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cây</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bạch</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đàn</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được</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cho</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như</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sau</a:t>
                </a:r>
                <a:r>
                  <a:rPr lang="en-US" sz="2800" dirty="0">
                    <a:solidFill>
                      <a:prstClr val="white"/>
                    </a:solidFill>
                    <a:latin typeface="Times New Roman"/>
                    <a:ea typeface="Times New Roman"/>
                  </a:rPr>
                  <a:t>:</a:t>
                </a:r>
                <a:endParaRPr lang="en-US"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17866" y="1456117"/>
                <a:ext cx="11590985" cy="523220"/>
              </a:xfrm>
              <a:prstGeom prst="rect">
                <a:avLst/>
              </a:prstGeom>
              <a:blipFill>
                <a:blip r:embed="rId2"/>
                <a:stretch>
                  <a:fillRect l="-1105" t="-13953" b="-30233"/>
                </a:stretch>
              </a:blipFill>
            </p:spPr>
            <p:txBody>
              <a:bodyPr/>
              <a:lstStyle/>
              <a:p>
                <a:r>
                  <a:rPr lang="en-US">
                    <a:noFill/>
                  </a:rPr>
                  <a:t> </a:t>
                </a:r>
              </a:p>
            </p:txBody>
          </p:sp>
        </mc:Fallback>
      </mc:AlternateContent>
      <p:sp>
        <p:nvSpPr>
          <p:cNvPr id="5" name="Rectangle 4"/>
          <p:cNvSpPr/>
          <p:nvPr/>
        </p:nvSpPr>
        <p:spPr>
          <a:xfrm>
            <a:off x="217866" y="736035"/>
            <a:ext cx="4347665" cy="523220"/>
          </a:xfrm>
          <a:prstGeom prst="rect">
            <a:avLst/>
          </a:prstGeom>
        </p:spPr>
        <p:txBody>
          <a:bodyPr wrap="none">
            <a:spAutoFit/>
          </a:bodyPr>
          <a:lstStyle/>
          <a:p>
            <a:pPr algn="just">
              <a:spcBef>
                <a:spcPts val="300"/>
              </a:spcBef>
              <a:spcAft>
                <a:spcPts val="300"/>
              </a:spcAft>
            </a:pPr>
            <a:r>
              <a:rPr lang="en-US" sz="2800" b="1" dirty="0" err="1">
                <a:solidFill>
                  <a:schemeClr val="accent4"/>
                </a:solidFill>
                <a:latin typeface="Times New Roman"/>
                <a:ea typeface="Times New Roman"/>
              </a:rPr>
              <a:t>Luyện</a:t>
            </a:r>
            <a:r>
              <a:rPr lang="en-US" sz="2800" b="1" dirty="0">
                <a:solidFill>
                  <a:schemeClr val="accent4"/>
                </a:solidFill>
                <a:latin typeface="Times New Roman"/>
                <a:ea typeface="Times New Roman"/>
              </a:rPr>
              <a:t> </a:t>
            </a:r>
            <a:r>
              <a:rPr lang="en-US" sz="2800" b="1" dirty="0" err="1">
                <a:solidFill>
                  <a:schemeClr val="accent4"/>
                </a:solidFill>
                <a:latin typeface="Times New Roman"/>
                <a:ea typeface="Times New Roman"/>
              </a:rPr>
              <a:t>tập</a:t>
            </a:r>
            <a:r>
              <a:rPr lang="en-US" sz="2800" b="1" dirty="0">
                <a:solidFill>
                  <a:schemeClr val="accent4"/>
                </a:solidFill>
                <a:latin typeface="Times New Roman"/>
                <a:ea typeface="Times New Roman"/>
              </a:rPr>
              <a:t>  1 (</a:t>
            </a:r>
            <a:r>
              <a:rPr lang="en-US" sz="2800" b="1" dirty="0" err="1">
                <a:solidFill>
                  <a:schemeClr val="accent4"/>
                </a:solidFill>
                <a:latin typeface="Times New Roman"/>
                <a:ea typeface="Times New Roman"/>
              </a:rPr>
              <a:t>sgk</a:t>
            </a:r>
            <a:r>
              <a:rPr lang="en-US" sz="2800" b="1" dirty="0">
                <a:solidFill>
                  <a:schemeClr val="accent4"/>
                </a:solidFill>
                <a:latin typeface="Times New Roman"/>
                <a:ea typeface="Times New Roman"/>
              </a:rPr>
              <a:t>/</a:t>
            </a:r>
            <a:r>
              <a:rPr lang="en-US" sz="2800" b="1" dirty="0" err="1">
                <a:solidFill>
                  <a:schemeClr val="accent4"/>
                </a:solidFill>
                <a:latin typeface="Times New Roman"/>
                <a:ea typeface="Times New Roman"/>
              </a:rPr>
              <a:t>trang</a:t>
            </a:r>
            <a:r>
              <a:rPr lang="en-US" sz="2800" b="1" dirty="0">
                <a:solidFill>
                  <a:schemeClr val="accent4"/>
                </a:solidFill>
                <a:latin typeface="Times New Roman"/>
                <a:ea typeface="Times New Roman"/>
              </a:rPr>
              <a:t> 25)</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116020597"/>
                  </p:ext>
                </p:extLst>
              </p:nvPr>
            </p:nvGraphicFramePr>
            <p:xfrm>
              <a:off x="1637172" y="2159695"/>
              <a:ext cx="7559900" cy="2324100"/>
            </p:xfrm>
            <a:graphic>
              <a:graphicData uri="http://schemas.openxmlformats.org/drawingml/2006/table">
                <a:tbl>
                  <a:tblPr firstRow="1" firstCol="1" bandRow="1"/>
                  <a:tblGrid>
                    <a:gridCol w="1078910">
                      <a:extLst>
                        <a:ext uri="{9D8B030D-6E8A-4147-A177-3AD203B41FA5}">
                          <a16:colId xmlns:a16="http://schemas.microsoft.com/office/drawing/2014/main" val="20000"/>
                        </a:ext>
                      </a:extLst>
                    </a:gridCol>
                    <a:gridCol w="1089458">
                      <a:extLst>
                        <a:ext uri="{9D8B030D-6E8A-4147-A177-3AD203B41FA5}">
                          <a16:colId xmlns:a16="http://schemas.microsoft.com/office/drawing/2014/main" val="20001"/>
                        </a:ext>
                      </a:extLst>
                    </a:gridCol>
                    <a:gridCol w="1069868">
                      <a:extLst>
                        <a:ext uri="{9D8B030D-6E8A-4147-A177-3AD203B41FA5}">
                          <a16:colId xmlns:a16="http://schemas.microsoft.com/office/drawing/2014/main" val="20002"/>
                        </a:ext>
                      </a:extLst>
                    </a:gridCol>
                    <a:gridCol w="1080416">
                      <a:extLst>
                        <a:ext uri="{9D8B030D-6E8A-4147-A177-3AD203B41FA5}">
                          <a16:colId xmlns:a16="http://schemas.microsoft.com/office/drawing/2014/main" val="20003"/>
                        </a:ext>
                      </a:extLst>
                    </a:gridCol>
                    <a:gridCol w="1080416">
                      <a:extLst>
                        <a:ext uri="{9D8B030D-6E8A-4147-A177-3AD203B41FA5}">
                          <a16:colId xmlns:a16="http://schemas.microsoft.com/office/drawing/2014/main" val="20004"/>
                        </a:ext>
                      </a:extLst>
                    </a:gridCol>
                    <a:gridCol w="1080416">
                      <a:extLst>
                        <a:ext uri="{9D8B030D-6E8A-4147-A177-3AD203B41FA5}">
                          <a16:colId xmlns:a16="http://schemas.microsoft.com/office/drawing/2014/main" val="20005"/>
                        </a:ext>
                      </a:extLst>
                    </a:gridCol>
                    <a:gridCol w="1080416">
                      <a:extLst>
                        <a:ext uri="{9D8B030D-6E8A-4147-A177-3AD203B41FA5}">
                          <a16:colId xmlns:a16="http://schemas.microsoft.com/office/drawing/2014/main" val="20006"/>
                        </a:ext>
                      </a:extLst>
                    </a:gridCol>
                  </a:tblGrid>
                  <a:tr h="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6,6</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7,2</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7,7</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6,6</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7,2</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8,0</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7,7</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8,2</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8,3</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7,8</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8,2</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7,4</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8,3</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7,8</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8,7</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8,6</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7,7</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8,1</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9,0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8,1</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8,9</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9,4</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9,2</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116020597"/>
                  </p:ext>
                </p:extLst>
              </p:nvPr>
            </p:nvGraphicFramePr>
            <p:xfrm>
              <a:off x="1637172" y="2159695"/>
              <a:ext cx="7559900" cy="2324100"/>
            </p:xfrm>
            <a:graphic>
              <a:graphicData uri="http://schemas.openxmlformats.org/drawingml/2006/table">
                <a:tbl>
                  <a:tblPr firstRow="1" firstCol="1" bandRow="1"/>
                  <a:tblGrid>
                    <a:gridCol w="1078910">
                      <a:extLst>
                        <a:ext uri="{9D8B030D-6E8A-4147-A177-3AD203B41FA5}">
                          <a16:colId xmlns:a16="http://schemas.microsoft.com/office/drawing/2014/main" val="20000"/>
                        </a:ext>
                      </a:extLst>
                    </a:gridCol>
                    <a:gridCol w="1089458">
                      <a:extLst>
                        <a:ext uri="{9D8B030D-6E8A-4147-A177-3AD203B41FA5}">
                          <a16:colId xmlns:a16="http://schemas.microsoft.com/office/drawing/2014/main" val="20001"/>
                        </a:ext>
                      </a:extLst>
                    </a:gridCol>
                    <a:gridCol w="1069868">
                      <a:extLst>
                        <a:ext uri="{9D8B030D-6E8A-4147-A177-3AD203B41FA5}">
                          <a16:colId xmlns:a16="http://schemas.microsoft.com/office/drawing/2014/main" val="20002"/>
                        </a:ext>
                      </a:extLst>
                    </a:gridCol>
                    <a:gridCol w="1080416">
                      <a:extLst>
                        <a:ext uri="{9D8B030D-6E8A-4147-A177-3AD203B41FA5}">
                          <a16:colId xmlns:a16="http://schemas.microsoft.com/office/drawing/2014/main" val="20003"/>
                        </a:ext>
                      </a:extLst>
                    </a:gridCol>
                    <a:gridCol w="1080416">
                      <a:extLst>
                        <a:ext uri="{9D8B030D-6E8A-4147-A177-3AD203B41FA5}">
                          <a16:colId xmlns:a16="http://schemas.microsoft.com/office/drawing/2014/main" val="20004"/>
                        </a:ext>
                      </a:extLst>
                    </a:gridCol>
                    <a:gridCol w="1080416">
                      <a:extLst>
                        <a:ext uri="{9D8B030D-6E8A-4147-A177-3AD203B41FA5}">
                          <a16:colId xmlns:a16="http://schemas.microsoft.com/office/drawing/2014/main" val="20005"/>
                        </a:ext>
                      </a:extLst>
                    </a:gridCol>
                    <a:gridCol w="1080416">
                      <a:extLst>
                        <a:ext uri="{9D8B030D-6E8A-4147-A177-3AD203B41FA5}">
                          <a16:colId xmlns:a16="http://schemas.microsoft.com/office/drawing/2014/main" val="20006"/>
                        </a:ext>
                      </a:extLst>
                    </a:gridCol>
                  </a:tblGrid>
                  <a:tr h="464820">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65" t="-1316" r="-602260" b="-40526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441" t="-1316" r="-495531" b="-40526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2841" t="-1316" r="-403977" b="-40526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301130" t="-1316" r="-301695" b="-40526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130" t="-1316" r="-201695" b="-40526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315" t="-1316" r="-100562" b="-40526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01695" t="-1316" r="-1130" b="-405263"/>
                          </a:stretch>
                        </a:blipFill>
                      </a:tcPr>
                    </a:tc>
                    <a:extLst>
                      <a:ext uri="{0D108BD9-81ED-4DB2-BD59-A6C34878D82A}">
                        <a16:rowId xmlns:a16="http://schemas.microsoft.com/office/drawing/2014/main" val="10000"/>
                      </a:ext>
                    </a:extLst>
                  </a:tr>
                  <a:tr h="464820">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65" t="-100000" r="-602260"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441" t="-100000" r="-495531"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2841" t="-100000" r="-403977"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301130" t="-100000" r="-301695"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130" t="-100000" r="-201695"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315" t="-100000" r="-100562" b="-300000"/>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01695" t="-100000" r="-1130" b="-300000"/>
                          </a:stretch>
                        </a:blipFill>
                      </a:tcPr>
                    </a:tc>
                    <a:extLst>
                      <a:ext uri="{0D108BD9-81ED-4DB2-BD59-A6C34878D82A}">
                        <a16:rowId xmlns:a16="http://schemas.microsoft.com/office/drawing/2014/main" val="10001"/>
                      </a:ext>
                    </a:extLst>
                  </a:tr>
                  <a:tr h="464820">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65" t="-202632" r="-602260"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441" t="-202632" r="-495531"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2841" t="-202632" r="-403977"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301130" t="-202632" r="-301695"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130" t="-202632" r="-201695"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315" t="-202632" r="-100562" b="-203947"/>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01695" t="-202632" r="-1130" b="-203947"/>
                          </a:stretch>
                        </a:blipFill>
                      </a:tcPr>
                    </a:tc>
                    <a:extLst>
                      <a:ext uri="{0D108BD9-81ED-4DB2-BD59-A6C34878D82A}">
                        <a16:rowId xmlns:a16="http://schemas.microsoft.com/office/drawing/2014/main" val="10002"/>
                      </a:ext>
                    </a:extLst>
                  </a:tr>
                  <a:tr h="464820">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65" t="-298701" r="-602260"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441" t="-298701" r="-495531"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2841" t="-298701" r="-403977"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301130" t="-298701" r="-301695"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130" t="-298701" r="-201695"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315" t="-298701" r="-100562" b="-101299"/>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01695" t="-298701" r="-1130" b="-101299"/>
                          </a:stretch>
                        </a:blipFill>
                      </a:tcPr>
                    </a:tc>
                    <a:extLst>
                      <a:ext uri="{0D108BD9-81ED-4DB2-BD59-A6C34878D82A}">
                        <a16:rowId xmlns:a16="http://schemas.microsoft.com/office/drawing/2014/main" val="10003"/>
                      </a:ext>
                    </a:extLst>
                  </a:tr>
                  <a:tr h="464820">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65" t="-403947" r="-602260"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441" t="-403947" r="-495531"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2841" t="-403947" r="-403977"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301130" t="-403947" r="-301695"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130" t="-403947" r="-201695"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315" t="-403947" r="-100562" b="-2632"/>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01695" t="-403947" r="-1130" b="-2632"/>
                          </a:stretch>
                        </a:blipFill>
                      </a:tcPr>
                    </a:tc>
                    <a:extLst>
                      <a:ext uri="{0D108BD9-81ED-4DB2-BD59-A6C34878D82A}">
                        <a16:rowId xmlns:a16="http://schemas.microsoft.com/office/drawing/2014/main" val="10004"/>
                      </a:ext>
                    </a:extLst>
                  </a:tr>
                </a:tbl>
              </a:graphicData>
            </a:graphic>
          </p:graphicFrame>
        </mc:Fallback>
      </mc:AlternateContent>
      <p:sp>
        <p:nvSpPr>
          <p:cNvPr id="8" name="Rectangle 7"/>
          <p:cNvSpPr/>
          <p:nvPr/>
        </p:nvSpPr>
        <p:spPr>
          <a:xfrm>
            <a:off x="217866" y="4664153"/>
            <a:ext cx="11460048" cy="954107"/>
          </a:xfrm>
          <a:prstGeom prst="rect">
            <a:avLst/>
          </a:prstGeom>
        </p:spPr>
        <p:txBody>
          <a:bodyPr wrap="square">
            <a:spAutoFit/>
          </a:bodyPr>
          <a:lstStyle/>
          <a:p>
            <a:r>
              <a:rPr lang="en-US" sz="2800" dirty="0" err="1">
                <a:solidFill>
                  <a:prstClr val="white"/>
                </a:solidFill>
                <a:latin typeface="Times New Roman"/>
                <a:ea typeface="Times New Roman"/>
              </a:rPr>
              <a:t>Hãy</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ghép</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các</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số</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liệu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thành</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năm</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nhóm</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ứng</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với</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năm</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nửa</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khoảng</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có</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độ</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dài</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bằng</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nhau</a:t>
            </a:r>
            <a:r>
              <a:rPr lang="en-US" sz="2800" dirty="0">
                <a:solidFill>
                  <a:prstClr val="white"/>
                </a:solidFill>
                <a:latin typeface="Times New Roman"/>
                <a:ea typeface="Times New Roman"/>
              </a:rPr>
              <a:t>.</a:t>
            </a:r>
            <a:endParaRPr lang="en-US" dirty="0">
              <a:solidFill>
                <a:prstClr val="black"/>
              </a:solidFill>
            </a:endParaRPr>
          </a:p>
        </p:txBody>
      </p:sp>
      <p:sp>
        <p:nvSpPr>
          <p:cNvPr id="9" name="Rectangle 8"/>
          <p:cNvSpPr/>
          <p:nvPr/>
        </p:nvSpPr>
        <p:spPr>
          <a:xfrm>
            <a:off x="-158982" y="15953"/>
            <a:ext cx="11552348" cy="523220"/>
          </a:xfrm>
          <a:prstGeom prst="rect">
            <a:avLst/>
          </a:prstGeom>
        </p:spPr>
        <p:txBody>
          <a:bodyPr wrap="square">
            <a:spAutoFit/>
          </a:bodyPr>
          <a:lstStyle/>
          <a:p>
            <a:pPr algn="ctr"/>
            <a:r>
              <a:rPr lang="vi-VN" sz="2800" b="1" dirty="0">
                <a:solidFill>
                  <a:srgbClr val="FFFF00"/>
                </a:solidFill>
                <a:latin typeface="Times New Roman" panose="02020603050405020304" pitchFamily="18" charset="0"/>
                <a:cs typeface="Times New Roman" panose="02020603050405020304" pitchFamily="18" charset="0"/>
              </a:rPr>
              <a:t>BÀI 3. </a:t>
            </a:r>
            <a:r>
              <a:rPr lang="en-US" sz="2800" b="1" dirty="0">
                <a:solidFill>
                  <a:srgbClr val="FFFF00"/>
                </a:solidFill>
                <a:latin typeface="Times New Roman" panose="02020603050405020304" pitchFamily="18" charset="0"/>
                <a:cs typeface="Times New Roman" panose="02020603050405020304" pitchFamily="18" charset="0"/>
              </a:rPr>
              <a:t>TẦN SỐ GHÉP NHÓM. TẦN SỐ TƯƠNG ĐỐI GHÉP NHÓM</a:t>
            </a:r>
            <a:endParaRPr lang="en-US" dirty="0"/>
          </a:p>
        </p:txBody>
      </p:sp>
    </p:spTree>
    <p:extLst>
      <p:ext uri="{BB962C8B-B14F-4D97-AF65-F5344CB8AC3E}">
        <p14:creationId xmlns:p14="http://schemas.microsoft.com/office/powerpoint/2010/main" val="66359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75578" y="3641940"/>
                <a:ext cx="11767420" cy="1969766"/>
              </a:xfrm>
              <a:prstGeom prst="rect">
                <a:avLst/>
              </a:prstGeom>
            </p:spPr>
            <p:txBody>
              <a:bodyPr wrap="square" lIns="91436" tIns="45718" rIns="91436" bIns="45718">
                <a:spAutoFit/>
              </a:bodyPr>
              <a:lstStyle/>
              <a:p>
                <a:pPr algn="just">
                  <a:spcBef>
                    <a:spcPts val="300"/>
                  </a:spcBef>
                  <a:spcAft>
                    <a:spcPts val="300"/>
                  </a:spcAft>
                </a:pPr>
                <a:r>
                  <a:rPr lang="en-US" sz="2800" dirty="0" smtClean="0">
                    <a:solidFill>
                      <a:schemeClr val="bg1"/>
                    </a:solidFill>
                    <a:latin typeface="Times New Roman"/>
                    <a:ea typeface="Times New Roman"/>
                  </a:rPr>
                  <a:t>-Ta </a:t>
                </a:r>
                <a:r>
                  <a:rPr lang="en-US" sz="2800" dirty="0">
                    <a:solidFill>
                      <a:schemeClr val="bg1"/>
                    </a:solidFill>
                    <a:latin typeface="Times New Roman"/>
                    <a:ea typeface="Times New Roman"/>
                  </a:rPr>
                  <a:t>có thể chọn nửa khoảng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6,5;</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9,5</m:t>
                        </m:r>
                      </m:e>
                    </m:d>
                  </m:oMath>
                </a14:m>
                <a:r>
                  <a:rPr lang="en-US" sz="2800" dirty="0">
                    <a:solidFill>
                      <a:schemeClr val="bg1"/>
                    </a:solidFill>
                    <a:latin typeface="Times New Roman"/>
                    <a:ea typeface="Times New Roman"/>
                  </a:rPr>
                  <a:t> </a:t>
                </a:r>
                <a:endParaRPr lang="en-US" sz="2800" dirty="0" smtClean="0">
                  <a:solidFill>
                    <a:schemeClr val="bg1"/>
                  </a:solidFill>
                  <a:latin typeface="Times New Roman"/>
                  <a:ea typeface="Times New Roman"/>
                </a:endParaRPr>
              </a:p>
              <a:p>
                <a:pPr algn="just">
                  <a:spcBef>
                    <a:spcPts val="300"/>
                  </a:spcBef>
                  <a:spcAft>
                    <a:spcPts val="300"/>
                  </a:spcAft>
                </a:pPr>
                <a:r>
                  <a:rPr lang="en-US" sz="2800" dirty="0" smtClean="0">
                    <a:solidFill>
                      <a:schemeClr val="bg1"/>
                    </a:solidFill>
                    <a:latin typeface="Times New Roman"/>
                    <a:ea typeface="Times New Roman"/>
                  </a:rPr>
                  <a:t>- Độ </a:t>
                </a:r>
                <a:r>
                  <a:rPr lang="en-US" sz="2800" dirty="0">
                    <a:solidFill>
                      <a:schemeClr val="bg1"/>
                    </a:solidFill>
                    <a:latin typeface="Times New Roman"/>
                    <a:ea typeface="Times New Roman"/>
                  </a:rPr>
                  <a:t>dài của nửa khoảng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6,5;</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9,5</m:t>
                        </m:r>
                      </m:e>
                    </m:d>
                  </m:oMath>
                </a14:m>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bằng</a:t>
                </a:r>
                <a:r>
                  <a:rPr lang="en-US" sz="2800" dirty="0">
                    <a:solidFill>
                      <a:schemeClr val="bg1"/>
                    </a:solidFill>
                    <a:latin typeface="Times New Roman"/>
                    <a:ea typeface="Times New Roman"/>
                  </a:rPr>
                  <a:t> </a:t>
                </a:r>
                <a14:m>
                  <m:oMath xmlns:m="http://schemas.openxmlformats.org/officeDocument/2006/math">
                    <m:r>
                      <m:rPr>
                        <m:nor/>
                      </m:rPr>
                      <a:rPr lang="en-US" sz="2800" i="0">
                        <a:solidFill>
                          <a:schemeClr val="bg1"/>
                        </a:solidFill>
                        <a:latin typeface="Times New Roman" panose="02020603050405020304" pitchFamily="18" charset="0"/>
                        <a:ea typeface="Times New Roman"/>
                        <a:cs typeface="Times New Roman" panose="02020603050405020304" pitchFamily="18" charset="0"/>
                      </a:rPr>
                      <m:t>9,5</m:t>
                    </m:r>
                    <m:r>
                      <m:rPr>
                        <m:nor/>
                      </m:rPr>
                      <a:rPr lang="vi-VN"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m:t>
                    </m:r>
                    <m:r>
                      <m:rPr>
                        <m:nor/>
                      </m:rPr>
                      <a:rPr lang="vi-VN"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6,5</m:t>
                    </m:r>
                    <m:r>
                      <m:rPr>
                        <m:nor/>
                      </m:rPr>
                      <a:rPr lang="vi-VN"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m:t>
                    </m:r>
                    <m:r>
                      <m:rPr>
                        <m:nor/>
                      </m:rPr>
                      <a:rPr lang="vi-VN"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3</m:t>
                    </m:r>
                  </m:oMath>
                </a14:m>
                <a:r>
                  <a:rPr lang="en-US" sz="2800" dirty="0">
                    <a:solidFill>
                      <a:schemeClr val="bg1"/>
                    </a:solidFill>
                    <a:latin typeface="Times New Roman" panose="02020603050405020304" pitchFamily="18" charset="0"/>
                    <a:ea typeface="Times New Roman"/>
                    <a:cs typeface="Times New Roman" panose="02020603050405020304" pitchFamily="18" charset="0"/>
                  </a:rPr>
                  <a:t> </a:t>
                </a:r>
                <a:endParaRPr lang="en-US" sz="2800" dirty="0" smtClean="0">
                  <a:solidFill>
                    <a:schemeClr val="bg1"/>
                  </a:solidFill>
                  <a:latin typeface="Times New Roman" panose="02020603050405020304" pitchFamily="18" charset="0"/>
                  <a:ea typeface="Times New Roman"/>
                  <a:cs typeface="Times New Roman" panose="02020603050405020304" pitchFamily="18" charset="0"/>
                </a:endParaRPr>
              </a:p>
              <a:p>
                <a:pPr algn="just">
                  <a:spcBef>
                    <a:spcPts val="300"/>
                  </a:spcBef>
                  <a:spcAft>
                    <a:spcPts val="300"/>
                  </a:spcAft>
                </a:pPr>
                <a:r>
                  <a:rPr lang="en-US" sz="2800" dirty="0" smtClean="0">
                    <a:solidFill>
                      <a:schemeClr val="bg1"/>
                    </a:solidFill>
                    <a:latin typeface="Times New Roman"/>
                    <a:ea typeface="Times New Roman"/>
                  </a:rPr>
                  <a:t>- Ta </a:t>
                </a:r>
                <a:r>
                  <a:rPr lang="en-US" sz="2800" dirty="0">
                    <a:solidFill>
                      <a:schemeClr val="bg1"/>
                    </a:solidFill>
                    <a:latin typeface="Times New Roman"/>
                    <a:ea typeface="Times New Roman"/>
                  </a:rPr>
                  <a:t>có thể phân chia nửa khoảng đó thành </a:t>
                </a:r>
                <a:r>
                  <a:rPr lang="en-US" sz="2800" dirty="0" smtClean="0">
                    <a:solidFill>
                      <a:schemeClr val="bg1"/>
                    </a:solidFill>
                    <a:latin typeface="Times New Roman"/>
                    <a:ea typeface="Times New Roman"/>
                  </a:rPr>
                  <a:t>năm </a:t>
                </a:r>
                <a:r>
                  <a:rPr lang="en-US" sz="2800" dirty="0">
                    <a:solidFill>
                      <a:schemeClr val="bg1"/>
                    </a:solidFill>
                    <a:latin typeface="Times New Roman"/>
                    <a:ea typeface="Times New Roman"/>
                  </a:rPr>
                  <a:t>nửa khoảng có độ dài bằng nhau là: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6,5;</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7,</m:t>
                        </m:r>
                        <m:r>
                          <a:rPr lang="en-US" sz="2800" b="0" i="1" smtClean="0">
                            <a:solidFill>
                              <a:schemeClr val="bg1"/>
                            </a:solidFill>
                            <a:latin typeface="Cambria Math" panose="02040503050406030204" pitchFamily="18" charset="0"/>
                            <a:ea typeface="Times New Roman"/>
                            <a:cs typeface="Times New Roman" panose="02020603050405020304" pitchFamily="18" charset="0"/>
                          </a:rPr>
                          <m:t>1</m:t>
                        </m:r>
                      </m:e>
                    </m:d>
                  </m:oMath>
                </a14:m>
                <a:r>
                  <a:rPr lang="en-US" sz="2800" dirty="0">
                    <a:solidFill>
                      <a:schemeClr val="bg1"/>
                    </a:solidFill>
                    <a:latin typeface="Times New Roman"/>
                    <a:ea typeface="Times New Roman"/>
                  </a:rPr>
                  <a:t>; </a:t>
                </a:r>
                <a:r>
                  <a:rPr lang="en-US" sz="2800" dirty="0" smtClean="0">
                    <a:solidFill>
                      <a:schemeClr val="bg1"/>
                    </a:solidFill>
                    <a:latin typeface="Times New Roman"/>
                    <a:ea typeface="Times New Roman"/>
                  </a:rPr>
                  <a:t>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7,</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1</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7,</m:t>
                        </m:r>
                        <m:r>
                          <a:rPr lang="en-US" sz="2800" b="0" i="1" smtClean="0">
                            <a:solidFill>
                              <a:schemeClr val="bg1"/>
                            </a:solidFill>
                            <a:latin typeface="Cambria Math" panose="02040503050406030204" pitchFamily="18" charset="0"/>
                            <a:ea typeface="Times New Roman"/>
                            <a:cs typeface="Times New Roman" panose="02020603050405020304" pitchFamily="18" charset="0"/>
                          </a:rPr>
                          <m:t>7</m:t>
                        </m:r>
                      </m:e>
                    </m:d>
                  </m:oMath>
                </a14:m>
                <a:r>
                  <a:rPr lang="en-US" sz="2800" dirty="0">
                    <a:solidFill>
                      <a:schemeClr val="bg1"/>
                    </a:solidFill>
                    <a:latin typeface="Times New Roman"/>
                    <a:ea typeface="Times New Roman"/>
                  </a:rPr>
                  <a:t>; </a:t>
                </a:r>
                <a:r>
                  <a:rPr lang="en-US" sz="2800" dirty="0" smtClean="0">
                    <a:solidFill>
                      <a:schemeClr val="bg1"/>
                    </a:solidFill>
                    <a:latin typeface="Times New Roman"/>
                    <a:ea typeface="Times New Roman"/>
                  </a:rPr>
                  <a:t>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7,</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7</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8,</m:t>
                        </m:r>
                        <m:r>
                          <a:rPr lang="en-US" sz="2800" b="0" i="1" smtClean="0">
                            <a:solidFill>
                              <a:schemeClr val="bg1"/>
                            </a:solidFill>
                            <a:latin typeface="Cambria Math" panose="02040503050406030204" pitchFamily="18" charset="0"/>
                            <a:ea typeface="Times New Roman"/>
                            <a:cs typeface="Times New Roman" panose="02020603050405020304" pitchFamily="18" charset="0"/>
                          </a:rPr>
                          <m:t>3</m:t>
                        </m:r>
                      </m:e>
                    </m:d>
                  </m:oMath>
                </a14:m>
                <a:r>
                  <a:rPr lang="en-US" sz="2800" dirty="0" smtClean="0">
                    <a:solidFill>
                      <a:schemeClr val="bg1"/>
                    </a:solidFill>
                    <a:latin typeface="Times New Roman"/>
                    <a:ea typeface="Times New Roman"/>
                  </a:rPr>
                  <a:t>;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8,</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3</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8,</m:t>
                        </m:r>
                        <m:r>
                          <a:rPr lang="en-US" sz="2800" b="0" i="1" smtClean="0">
                            <a:solidFill>
                              <a:schemeClr val="bg1"/>
                            </a:solidFill>
                            <a:latin typeface="Cambria Math" panose="02040503050406030204" pitchFamily="18" charset="0"/>
                            <a:ea typeface="Times New Roman"/>
                            <a:cs typeface="Times New Roman" panose="02020603050405020304" pitchFamily="18" charset="0"/>
                          </a:rPr>
                          <m:t>9</m:t>
                        </m:r>
                      </m:e>
                    </m:d>
                  </m:oMath>
                </a14:m>
                <a:r>
                  <a:rPr lang="en-US" sz="2800" dirty="0">
                    <a:solidFill>
                      <a:schemeClr val="bg1"/>
                    </a:solidFill>
                    <a:latin typeface="Times New Roman"/>
                    <a:ea typeface="Times New Roman"/>
                  </a:rPr>
                  <a:t>; </a:t>
                </a:r>
                <a:r>
                  <a:rPr lang="en-US" sz="2800" dirty="0" smtClean="0">
                    <a:solidFill>
                      <a:schemeClr val="bg1"/>
                    </a:solidFill>
                    <a:latin typeface="Times New Roman"/>
                    <a:ea typeface="Times New Roman"/>
                  </a:rPr>
                  <a:t>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8,</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9</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9,</m:t>
                        </m:r>
                        <m:r>
                          <a:rPr lang="en-US" sz="2800" b="0" i="1" smtClean="0">
                            <a:solidFill>
                              <a:schemeClr val="bg1"/>
                            </a:solidFill>
                            <a:latin typeface="Cambria Math" panose="02040503050406030204" pitchFamily="18" charset="0"/>
                            <a:ea typeface="Times New Roman"/>
                            <a:cs typeface="Times New Roman" panose="02020603050405020304" pitchFamily="18" charset="0"/>
                          </a:rPr>
                          <m:t>5</m:t>
                        </m:r>
                      </m:e>
                    </m:d>
                    <m:r>
                      <a:rPr lang="en-US" sz="2800" b="0" i="0" smtClean="0">
                        <a:solidFill>
                          <a:schemeClr val="bg1"/>
                        </a:solidFill>
                        <a:latin typeface="Cambria Math" panose="02040503050406030204" pitchFamily="18" charset="0"/>
                        <a:ea typeface="Times New Roman"/>
                        <a:cs typeface="Times New Roman" panose="02020603050405020304" pitchFamily="18" charset="0"/>
                      </a:rPr>
                      <m:t>.</m:t>
                    </m:r>
                  </m:oMath>
                </a14:m>
                <a:endParaRPr lang="en-US" sz="2800" dirty="0">
                  <a:solidFill>
                    <a:schemeClr val="bg1"/>
                  </a:solidFill>
                  <a:latin typeface="Times New Roman"/>
                  <a:ea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175578" y="3641940"/>
                <a:ext cx="11767420" cy="1969766"/>
              </a:xfrm>
              <a:prstGeom prst="rect">
                <a:avLst/>
              </a:prstGeom>
              <a:blipFill>
                <a:blip r:embed="rId2"/>
                <a:stretch>
                  <a:fillRect l="-1088" t="-3086" r="-1036" b="-7407"/>
                </a:stretch>
              </a:blipFill>
            </p:spPr>
            <p:txBody>
              <a:bodyPr/>
              <a:lstStyle/>
              <a:p>
                <a:r>
                  <a:rPr lang="vi-VN">
                    <a:noFill/>
                  </a:rPr>
                  <a:t> </a:t>
                </a:r>
              </a:p>
            </p:txBody>
          </p:sp>
        </mc:Fallback>
      </mc:AlternateContent>
      <p:sp>
        <p:nvSpPr>
          <p:cNvPr id="2" name="Rectangle 1"/>
          <p:cNvSpPr/>
          <p:nvPr/>
        </p:nvSpPr>
        <p:spPr>
          <a:xfrm>
            <a:off x="175578" y="572262"/>
            <a:ext cx="4257897" cy="523220"/>
          </a:xfrm>
          <a:prstGeom prst="rect">
            <a:avLst/>
          </a:prstGeom>
        </p:spPr>
        <p:txBody>
          <a:bodyPr wrap="none">
            <a:spAutoFit/>
          </a:bodyPr>
          <a:lstStyle/>
          <a:p>
            <a:pPr lvl="0" algn="just">
              <a:spcBef>
                <a:spcPts val="300"/>
              </a:spcBef>
              <a:spcAft>
                <a:spcPts val="300"/>
              </a:spcAft>
            </a:pPr>
            <a:r>
              <a:rPr lang="en-US" sz="2800" b="1" dirty="0" err="1">
                <a:solidFill>
                  <a:schemeClr val="accent4"/>
                </a:solidFill>
                <a:latin typeface="Times New Roman"/>
                <a:ea typeface="Times New Roman"/>
              </a:rPr>
              <a:t>Luyện</a:t>
            </a:r>
            <a:r>
              <a:rPr lang="en-US" sz="2800" b="1" dirty="0">
                <a:solidFill>
                  <a:schemeClr val="accent4"/>
                </a:solidFill>
                <a:latin typeface="Times New Roman"/>
                <a:ea typeface="Times New Roman"/>
              </a:rPr>
              <a:t> </a:t>
            </a:r>
            <a:r>
              <a:rPr lang="en-US" sz="2800" b="1" dirty="0" err="1">
                <a:solidFill>
                  <a:schemeClr val="accent4"/>
                </a:solidFill>
                <a:latin typeface="Times New Roman"/>
                <a:ea typeface="Times New Roman"/>
              </a:rPr>
              <a:t>tập</a:t>
            </a:r>
            <a:r>
              <a:rPr lang="en-US" sz="2800" b="1" dirty="0">
                <a:solidFill>
                  <a:schemeClr val="accent4"/>
                </a:solidFill>
                <a:latin typeface="Times New Roman"/>
                <a:ea typeface="Times New Roman"/>
              </a:rPr>
              <a:t> 1 (</a:t>
            </a:r>
            <a:r>
              <a:rPr lang="en-US" sz="2800" b="1" dirty="0" err="1">
                <a:solidFill>
                  <a:schemeClr val="accent4"/>
                </a:solidFill>
                <a:latin typeface="Times New Roman"/>
                <a:ea typeface="Times New Roman"/>
              </a:rPr>
              <a:t>sgk</a:t>
            </a:r>
            <a:r>
              <a:rPr lang="en-US" sz="2800" b="1" dirty="0">
                <a:solidFill>
                  <a:schemeClr val="accent4"/>
                </a:solidFill>
                <a:latin typeface="Times New Roman"/>
                <a:ea typeface="Times New Roman"/>
              </a:rPr>
              <a:t>/</a:t>
            </a:r>
            <a:r>
              <a:rPr lang="en-US" sz="2800" b="1" dirty="0" err="1">
                <a:solidFill>
                  <a:schemeClr val="accent4"/>
                </a:solidFill>
                <a:latin typeface="Times New Roman"/>
                <a:ea typeface="Times New Roman"/>
              </a:rPr>
              <a:t>trang</a:t>
            </a:r>
            <a:r>
              <a:rPr lang="en-US" sz="2800" b="1" dirty="0">
                <a:solidFill>
                  <a:schemeClr val="accent4"/>
                </a:solidFill>
                <a:latin typeface="Times New Roman"/>
                <a:ea typeface="Times New Roman"/>
              </a:rPr>
              <a:t> 25)</a:t>
            </a:r>
            <a:endParaRPr lang="en-US" sz="2800" dirty="0">
              <a:solidFill>
                <a:schemeClr val="accent4"/>
              </a:solidFill>
              <a:latin typeface="Times New Roman"/>
              <a:ea typeface="Times New Roman"/>
            </a:endParaRPr>
          </a:p>
        </p:txBody>
      </p:sp>
      <p:sp>
        <p:nvSpPr>
          <p:cNvPr id="5" name="Rectangle 4"/>
          <p:cNvSpPr/>
          <p:nvPr/>
        </p:nvSpPr>
        <p:spPr>
          <a:xfrm>
            <a:off x="331304" y="5611706"/>
            <a:ext cx="11860696" cy="954107"/>
          </a:xfrm>
          <a:prstGeom prst="rect">
            <a:avLst/>
          </a:prstGeom>
        </p:spPr>
        <p:txBody>
          <a:bodyPr wrap="square">
            <a:spAutoFit/>
          </a:bodyPr>
          <a:lstStyle/>
          <a:p>
            <a:pPr lvl="0"/>
            <a:r>
              <a:rPr lang="en-US" sz="2800" b="1" dirty="0">
                <a:solidFill>
                  <a:srgbClr val="FFC000"/>
                </a:solidFill>
                <a:latin typeface="Times New Roman"/>
                <a:ea typeface="Times New Roman"/>
              </a:rPr>
              <a:t>Vậy ta có thể ghép nhóm mẫu số liệu đã cho theo </a:t>
            </a:r>
            <a:r>
              <a:rPr lang="en-US" sz="2800" b="1" dirty="0" smtClean="0">
                <a:solidFill>
                  <a:srgbClr val="FFC000"/>
                </a:solidFill>
                <a:latin typeface="Times New Roman"/>
                <a:ea typeface="Times New Roman"/>
              </a:rPr>
              <a:t>năm </a:t>
            </a:r>
            <a:r>
              <a:rPr lang="en-US" sz="2800" b="1" dirty="0">
                <a:solidFill>
                  <a:srgbClr val="FFC000"/>
                </a:solidFill>
                <a:latin typeface="Times New Roman"/>
                <a:ea typeface="Times New Roman"/>
              </a:rPr>
              <a:t>nhóm ứng với </a:t>
            </a:r>
            <a:r>
              <a:rPr lang="en-US" sz="2800" b="1" dirty="0" smtClean="0">
                <a:solidFill>
                  <a:srgbClr val="FFC000"/>
                </a:solidFill>
                <a:latin typeface="Times New Roman"/>
                <a:ea typeface="Times New Roman"/>
              </a:rPr>
              <a:t>năm </a:t>
            </a:r>
            <a:r>
              <a:rPr lang="en-US" sz="2800" b="1" dirty="0">
                <a:solidFill>
                  <a:srgbClr val="FFC000"/>
                </a:solidFill>
                <a:latin typeface="Times New Roman"/>
                <a:ea typeface="Times New Roman"/>
              </a:rPr>
              <a:t>nửa khoảng đó.</a:t>
            </a:r>
            <a:endParaRPr lang="en-US" sz="2800" b="1" dirty="0">
              <a:solidFill>
                <a:srgbClr val="FFC000"/>
              </a:solidFill>
            </a:endParaRPr>
          </a:p>
        </p:txBody>
      </p:sp>
      <p:sp>
        <p:nvSpPr>
          <p:cNvPr id="6" name="Rectangle 5"/>
          <p:cNvSpPr/>
          <p:nvPr/>
        </p:nvSpPr>
        <p:spPr>
          <a:xfrm>
            <a:off x="36961" y="75067"/>
            <a:ext cx="11552348" cy="523220"/>
          </a:xfrm>
          <a:prstGeom prst="rect">
            <a:avLst/>
          </a:prstGeom>
        </p:spPr>
        <p:txBody>
          <a:bodyPr wrap="square">
            <a:spAutoFit/>
          </a:bodyPr>
          <a:lstStyle/>
          <a:p>
            <a:pPr algn="ctr"/>
            <a:r>
              <a:rPr lang="vi-VN" sz="2800" b="1" dirty="0">
                <a:solidFill>
                  <a:srgbClr val="FFFF00"/>
                </a:solidFill>
                <a:latin typeface="Times New Roman" panose="02020603050405020304" pitchFamily="18" charset="0"/>
                <a:cs typeface="Times New Roman" panose="02020603050405020304" pitchFamily="18" charset="0"/>
              </a:rPr>
              <a:t>BÀI 3. </a:t>
            </a:r>
            <a:r>
              <a:rPr lang="en-US" sz="2800" b="1" dirty="0">
                <a:solidFill>
                  <a:srgbClr val="FFFF00"/>
                </a:solidFill>
                <a:latin typeface="Times New Roman" panose="02020603050405020304" pitchFamily="18" charset="0"/>
                <a:cs typeface="Times New Roman" panose="02020603050405020304" pitchFamily="18" charset="0"/>
              </a:rPr>
              <a:t>TẦN SỐ GHÉP NHÓM. TẦN SỐ TƯƠNG ĐỐI GHÉP NHÓM</a:t>
            </a:r>
            <a:endParaRPr lang="en-US"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D3002CF9-EF50-40AC-3AD9-75E5C6C6F780}"/>
                  </a:ext>
                </a:extLst>
              </p:cNvPr>
              <p:cNvGraphicFramePr>
                <a:graphicFrameLocks noGrp="1"/>
              </p:cNvGraphicFramePr>
              <p:nvPr>
                <p:extLst>
                  <p:ext uri="{D42A27DB-BD31-4B8C-83A1-F6EECF244321}">
                    <p14:modId xmlns:p14="http://schemas.microsoft.com/office/powerpoint/2010/main" val="2522759198"/>
                  </p:ext>
                </p:extLst>
              </p:nvPr>
            </p:nvGraphicFramePr>
            <p:xfrm>
              <a:off x="1932325" y="1206254"/>
              <a:ext cx="7559900" cy="2324100"/>
            </p:xfrm>
            <a:graphic>
              <a:graphicData uri="http://schemas.openxmlformats.org/drawingml/2006/table">
                <a:tbl>
                  <a:tblPr firstRow="1" firstCol="1" bandRow="1"/>
                  <a:tblGrid>
                    <a:gridCol w="1078910">
                      <a:extLst>
                        <a:ext uri="{9D8B030D-6E8A-4147-A177-3AD203B41FA5}">
                          <a16:colId xmlns:a16="http://schemas.microsoft.com/office/drawing/2014/main" val="20000"/>
                        </a:ext>
                      </a:extLst>
                    </a:gridCol>
                    <a:gridCol w="1089458">
                      <a:extLst>
                        <a:ext uri="{9D8B030D-6E8A-4147-A177-3AD203B41FA5}">
                          <a16:colId xmlns:a16="http://schemas.microsoft.com/office/drawing/2014/main" val="20001"/>
                        </a:ext>
                      </a:extLst>
                    </a:gridCol>
                    <a:gridCol w="1069868">
                      <a:extLst>
                        <a:ext uri="{9D8B030D-6E8A-4147-A177-3AD203B41FA5}">
                          <a16:colId xmlns:a16="http://schemas.microsoft.com/office/drawing/2014/main" val="20002"/>
                        </a:ext>
                      </a:extLst>
                    </a:gridCol>
                    <a:gridCol w="1080416">
                      <a:extLst>
                        <a:ext uri="{9D8B030D-6E8A-4147-A177-3AD203B41FA5}">
                          <a16:colId xmlns:a16="http://schemas.microsoft.com/office/drawing/2014/main" val="20003"/>
                        </a:ext>
                      </a:extLst>
                    </a:gridCol>
                    <a:gridCol w="1080416">
                      <a:extLst>
                        <a:ext uri="{9D8B030D-6E8A-4147-A177-3AD203B41FA5}">
                          <a16:colId xmlns:a16="http://schemas.microsoft.com/office/drawing/2014/main" val="20004"/>
                        </a:ext>
                      </a:extLst>
                    </a:gridCol>
                    <a:gridCol w="1080416">
                      <a:extLst>
                        <a:ext uri="{9D8B030D-6E8A-4147-A177-3AD203B41FA5}">
                          <a16:colId xmlns:a16="http://schemas.microsoft.com/office/drawing/2014/main" val="20005"/>
                        </a:ext>
                      </a:extLst>
                    </a:gridCol>
                    <a:gridCol w="1080416">
                      <a:extLst>
                        <a:ext uri="{9D8B030D-6E8A-4147-A177-3AD203B41FA5}">
                          <a16:colId xmlns:a16="http://schemas.microsoft.com/office/drawing/2014/main" val="20006"/>
                        </a:ext>
                      </a:extLst>
                    </a:gridCol>
                  </a:tblGrid>
                  <a:tr h="0">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6,6</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7,2</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7,7</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6,6</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7,2</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8,0</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8,0</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7,7</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8,2</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8,3</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7,8</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8,2</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7,4</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8,3</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7,8</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8,7</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8,6</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7,7</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8,1</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9,0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7,0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8,1</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8,9</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9,4</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9,2</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3" name="Table 2">
                <a:extLst>
                  <a:ext uri="{FF2B5EF4-FFF2-40B4-BE49-F238E27FC236}">
                    <a16:creationId xmlns:a16="http://schemas.microsoft.com/office/drawing/2014/main" id="{D3002CF9-EF50-40AC-3AD9-75E5C6C6F780}"/>
                  </a:ext>
                </a:extLst>
              </p:cNvPr>
              <p:cNvGraphicFramePr>
                <a:graphicFrameLocks noGrp="1"/>
              </p:cNvGraphicFramePr>
              <p:nvPr>
                <p:extLst>
                  <p:ext uri="{D42A27DB-BD31-4B8C-83A1-F6EECF244321}">
                    <p14:modId xmlns:p14="http://schemas.microsoft.com/office/powerpoint/2010/main" val="2522759198"/>
                  </p:ext>
                </p:extLst>
              </p:nvPr>
            </p:nvGraphicFramePr>
            <p:xfrm>
              <a:off x="1932325" y="1206254"/>
              <a:ext cx="7559900" cy="2324100"/>
            </p:xfrm>
            <a:graphic>
              <a:graphicData uri="http://schemas.openxmlformats.org/drawingml/2006/table">
                <a:tbl>
                  <a:tblPr firstRow="1" firstCol="1" bandRow="1"/>
                  <a:tblGrid>
                    <a:gridCol w="1078910">
                      <a:extLst>
                        <a:ext uri="{9D8B030D-6E8A-4147-A177-3AD203B41FA5}">
                          <a16:colId xmlns:a16="http://schemas.microsoft.com/office/drawing/2014/main" val="20000"/>
                        </a:ext>
                      </a:extLst>
                    </a:gridCol>
                    <a:gridCol w="1089458">
                      <a:extLst>
                        <a:ext uri="{9D8B030D-6E8A-4147-A177-3AD203B41FA5}">
                          <a16:colId xmlns:a16="http://schemas.microsoft.com/office/drawing/2014/main" val="20001"/>
                        </a:ext>
                      </a:extLst>
                    </a:gridCol>
                    <a:gridCol w="1069868">
                      <a:extLst>
                        <a:ext uri="{9D8B030D-6E8A-4147-A177-3AD203B41FA5}">
                          <a16:colId xmlns:a16="http://schemas.microsoft.com/office/drawing/2014/main" val="20002"/>
                        </a:ext>
                      </a:extLst>
                    </a:gridCol>
                    <a:gridCol w="1080416">
                      <a:extLst>
                        <a:ext uri="{9D8B030D-6E8A-4147-A177-3AD203B41FA5}">
                          <a16:colId xmlns:a16="http://schemas.microsoft.com/office/drawing/2014/main" val="20003"/>
                        </a:ext>
                      </a:extLst>
                    </a:gridCol>
                    <a:gridCol w="1080416">
                      <a:extLst>
                        <a:ext uri="{9D8B030D-6E8A-4147-A177-3AD203B41FA5}">
                          <a16:colId xmlns:a16="http://schemas.microsoft.com/office/drawing/2014/main" val="20004"/>
                        </a:ext>
                      </a:extLst>
                    </a:gridCol>
                    <a:gridCol w="1080416">
                      <a:extLst>
                        <a:ext uri="{9D8B030D-6E8A-4147-A177-3AD203B41FA5}">
                          <a16:colId xmlns:a16="http://schemas.microsoft.com/office/drawing/2014/main" val="20005"/>
                        </a:ext>
                      </a:extLst>
                    </a:gridCol>
                    <a:gridCol w="1080416">
                      <a:extLst>
                        <a:ext uri="{9D8B030D-6E8A-4147-A177-3AD203B41FA5}">
                          <a16:colId xmlns:a16="http://schemas.microsoft.com/office/drawing/2014/main" val="20006"/>
                        </a:ext>
                      </a:extLst>
                    </a:gridCol>
                  </a:tblGrid>
                  <a:tr h="464820">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65" t="-1299" r="-602825" b="-4000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441" t="-1299" r="-496089" b="-4000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2841" t="-1299" r="-404545" b="-4000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99438" t="-1299" r="-300000" b="-4000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695" t="-1299" r="-201695" b="-4000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876" t="-1299" r="-100562" b="-4000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02260" t="-1299" r="-1130" b="-400000"/>
                          </a:stretch>
                        </a:blipFill>
                      </a:tcPr>
                    </a:tc>
                    <a:extLst>
                      <a:ext uri="{0D108BD9-81ED-4DB2-BD59-A6C34878D82A}">
                        <a16:rowId xmlns:a16="http://schemas.microsoft.com/office/drawing/2014/main" val="10000"/>
                      </a:ext>
                    </a:extLst>
                  </a:tr>
                  <a:tr h="464820">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65" t="-102632" r="-602825" b="-305263"/>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441" t="-102632" r="-496089" b="-305263"/>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2841" t="-102632" r="-404545" b="-305263"/>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99438" t="-102632" r="-300000" b="-305263"/>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695" t="-102632" r="-201695" b="-305263"/>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876" t="-102632" r="-100562" b="-305263"/>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02260" t="-102632" r="-1130" b="-305263"/>
                          </a:stretch>
                        </a:blipFill>
                      </a:tcPr>
                    </a:tc>
                    <a:extLst>
                      <a:ext uri="{0D108BD9-81ED-4DB2-BD59-A6C34878D82A}">
                        <a16:rowId xmlns:a16="http://schemas.microsoft.com/office/drawing/2014/main" val="10001"/>
                      </a:ext>
                    </a:extLst>
                  </a:tr>
                  <a:tr h="464820">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65" t="-200000" r="-602825" b="-201299"/>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441" t="-200000" r="-496089" b="-201299"/>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2841" t="-200000" r="-404545" b="-201299"/>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99438" t="-200000" r="-300000" b="-201299"/>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695" t="-200000" r="-201695" b="-201299"/>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876" t="-200000" r="-100562" b="-201299"/>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02260" t="-200000" r="-1130" b="-201299"/>
                          </a:stretch>
                        </a:blipFill>
                      </a:tcPr>
                    </a:tc>
                    <a:extLst>
                      <a:ext uri="{0D108BD9-81ED-4DB2-BD59-A6C34878D82A}">
                        <a16:rowId xmlns:a16="http://schemas.microsoft.com/office/drawing/2014/main" val="10002"/>
                      </a:ext>
                    </a:extLst>
                  </a:tr>
                  <a:tr h="464820">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65" t="-303947" r="-602825" b="-103947"/>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441" t="-303947" r="-496089" b="-103947"/>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2841" t="-303947" r="-404545" b="-103947"/>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99438" t="-303947" r="-300000" b="-103947"/>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695" t="-303947" r="-201695" b="-103947"/>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876" t="-303947" r="-100562" b="-103947"/>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02260" t="-303947" r="-1130" b="-103947"/>
                          </a:stretch>
                        </a:blipFill>
                      </a:tcPr>
                    </a:tc>
                    <a:extLst>
                      <a:ext uri="{0D108BD9-81ED-4DB2-BD59-A6C34878D82A}">
                        <a16:rowId xmlns:a16="http://schemas.microsoft.com/office/drawing/2014/main" val="10003"/>
                      </a:ext>
                    </a:extLst>
                  </a:tr>
                  <a:tr h="464820">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65" t="-398701" r="-602825" b="-2597"/>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9441" t="-398701" r="-496089" b="-2597"/>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2841" t="-398701" r="-404545" b="-2597"/>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99438" t="-398701" r="-300000" b="-2597"/>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01695" t="-398701" r="-201695" b="-2597"/>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498876" t="-398701" r="-100562" b="-2597"/>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02260" t="-398701" r="-1130" b="-2597"/>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54323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ircle(in)">
                                      <p:cBhvr>
                                        <p:cTn id="16" dur="2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circle(in)">
                                      <p:cBhvr>
                                        <p:cTn id="21" dur="2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circle(in)">
                                      <p:cBhvr>
                                        <p:cTn id="26" dur="2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4262" y="1954559"/>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682488" y="2134899"/>
            <a:ext cx="5241235" cy="785287"/>
          </a:xfrm>
          <a:prstGeom prst="rect">
            <a:avLst/>
          </a:prstGeom>
        </p:spPr>
        <p:txBody>
          <a:bodyPr vert="horz" lIns="91436" tIns="45718" rIns="91436" bIns="4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C000"/>
                </a:solidFill>
                <a:latin typeface="Times New Roman" panose="02020603050405020304" pitchFamily="18" charset="0"/>
                <a:cs typeface="Times New Roman" panose="02020603050405020304" pitchFamily="18" charset="0"/>
              </a:rPr>
              <a:t> VẬN DỤNG</a:t>
            </a:r>
          </a:p>
        </p:txBody>
      </p:sp>
      <p:cxnSp>
        <p:nvCxnSpPr>
          <p:cNvPr id="3" name="Straight Connecto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37952358-6350-B399-46AC-7131915460A4}"/>
              </a:ext>
            </a:extLst>
          </p:cNvPr>
          <p:cNvCxnSpPr>
            <a:cxnSpLocks/>
          </p:cNvCxnSpPr>
          <p:nvPr/>
        </p:nvCxnSpPr>
        <p:spPr>
          <a:xfrm>
            <a:off x="682488" y="2970840"/>
            <a:ext cx="5241235"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21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429970689"/>
                  </p:ext>
                </p:extLst>
              </p:nvPr>
            </p:nvGraphicFramePr>
            <p:xfrm>
              <a:off x="446831" y="2759590"/>
              <a:ext cx="11142478" cy="1601289"/>
            </p:xfrm>
            <a:graphic>
              <a:graphicData uri="http://schemas.openxmlformats.org/drawingml/2006/table">
                <a:tbl>
                  <a:tblPr firstRow="1" firstCol="1" bandRow="1"/>
                  <a:tblGrid>
                    <a:gridCol w="1074157">
                      <a:extLst>
                        <a:ext uri="{9D8B030D-6E8A-4147-A177-3AD203B41FA5}">
                          <a16:colId xmlns:a16="http://schemas.microsoft.com/office/drawing/2014/main" val="20000"/>
                        </a:ext>
                      </a:extLst>
                    </a:gridCol>
                    <a:gridCol w="1071633">
                      <a:extLst>
                        <a:ext uri="{9D8B030D-6E8A-4147-A177-3AD203B41FA5}">
                          <a16:colId xmlns:a16="http://schemas.microsoft.com/office/drawing/2014/main" val="20001"/>
                        </a:ext>
                      </a:extLst>
                    </a:gridCol>
                    <a:gridCol w="1046419">
                      <a:extLst>
                        <a:ext uri="{9D8B030D-6E8A-4147-A177-3AD203B41FA5}">
                          <a16:colId xmlns:a16="http://schemas.microsoft.com/office/drawing/2014/main" val="20002"/>
                        </a:ext>
                      </a:extLst>
                    </a:gridCol>
                    <a:gridCol w="1046419">
                      <a:extLst>
                        <a:ext uri="{9D8B030D-6E8A-4147-A177-3AD203B41FA5}">
                          <a16:colId xmlns:a16="http://schemas.microsoft.com/office/drawing/2014/main" val="20003"/>
                        </a:ext>
                      </a:extLst>
                    </a:gridCol>
                    <a:gridCol w="1177539">
                      <a:extLst>
                        <a:ext uri="{9D8B030D-6E8A-4147-A177-3AD203B41FA5}">
                          <a16:colId xmlns:a16="http://schemas.microsoft.com/office/drawing/2014/main" val="20004"/>
                        </a:ext>
                      </a:extLst>
                    </a:gridCol>
                    <a:gridCol w="1074157">
                      <a:extLst>
                        <a:ext uri="{9D8B030D-6E8A-4147-A177-3AD203B41FA5}">
                          <a16:colId xmlns:a16="http://schemas.microsoft.com/office/drawing/2014/main" val="20005"/>
                        </a:ext>
                      </a:extLst>
                    </a:gridCol>
                    <a:gridCol w="1071633">
                      <a:extLst>
                        <a:ext uri="{9D8B030D-6E8A-4147-A177-3AD203B41FA5}">
                          <a16:colId xmlns:a16="http://schemas.microsoft.com/office/drawing/2014/main" val="20006"/>
                        </a:ext>
                      </a:extLst>
                    </a:gridCol>
                    <a:gridCol w="1437255">
                      <a:extLst>
                        <a:ext uri="{9D8B030D-6E8A-4147-A177-3AD203B41FA5}">
                          <a16:colId xmlns:a16="http://schemas.microsoft.com/office/drawing/2014/main" val="20007"/>
                        </a:ext>
                      </a:extLst>
                    </a:gridCol>
                    <a:gridCol w="1071633">
                      <a:extLst>
                        <a:ext uri="{9D8B030D-6E8A-4147-A177-3AD203B41FA5}">
                          <a16:colId xmlns:a16="http://schemas.microsoft.com/office/drawing/2014/main" val="20008"/>
                        </a:ext>
                      </a:extLst>
                    </a:gridCol>
                    <a:gridCol w="1071633">
                      <a:extLst>
                        <a:ext uri="{9D8B030D-6E8A-4147-A177-3AD203B41FA5}">
                          <a16:colId xmlns:a16="http://schemas.microsoft.com/office/drawing/2014/main" val="20009"/>
                        </a:ext>
                      </a:extLst>
                    </a:gridCol>
                  </a:tblGrid>
                  <a:tr h="533763">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160</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165</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170</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166</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172</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166</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167</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5715">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172</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171</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33763">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161</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168</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174</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171</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163</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168</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174</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5715">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166</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164</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33763">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173</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163</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167</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164</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162</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163</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171</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5715">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162</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429970689"/>
                  </p:ext>
                </p:extLst>
              </p:nvPr>
            </p:nvGraphicFramePr>
            <p:xfrm>
              <a:off x="446831" y="2759590"/>
              <a:ext cx="11142478" cy="1601289"/>
            </p:xfrm>
            <a:graphic>
              <a:graphicData uri="http://schemas.openxmlformats.org/drawingml/2006/table">
                <a:tbl>
                  <a:tblPr firstRow="1" firstCol="1" bandRow="1"/>
                  <a:tblGrid>
                    <a:gridCol w="1074157">
                      <a:extLst>
                        <a:ext uri="{9D8B030D-6E8A-4147-A177-3AD203B41FA5}">
                          <a16:colId xmlns:a16="http://schemas.microsoft.com/office/drawing/2014/main" val="20000"/>
                        </a:ext>
                      </a:extLst>
                    </a:gridCol>
                    <a:gridCol w="1071633">
                      <a:extLst>
                        <a:ext uri="{9D8B030D-6E8A-4147-A177-3AD203B41FA5}">
                          <a16:colId xmlns:a16="http://schemas.microsoft.com/office/drawing/2014/main" val="20001"/>
                        </a:ext>
                      </a:extLst>
                    </a:gridCol>
                    <a:gridCol w="1046419">
                      <a:extLst>
                        <a:ext uri="{9D8B030D-6E8A-4147-A177-3AD203B41FA5}">
                          <a16:colId xmlns:a16="http://schemas.microsoft.com/office/drawing/2014/main" val="20002"/>
                        </a:ext>
                      </a:extLst>
                    </a:gridCol>
                    <a:gridCol w="1046419">
                      <a:extLst>
                        <a:ext uri="{9D8B030D-6E8A-4147-A177-3AD203B41FA5}">
                          <a16:colId xmlns:a16="http://schemas.microsoft.com/office/drawing/2014/main" val="20003"/>
                        </a:ext>
                      </a:extLst>
                    </a:gridCol>
                    <a:gridCol w="1177539">
                      <a:extLst>
                        <a:ext uri="{9D8B030D-6E8A-4147-A177-3AD203B41FA5}">
                          <a16:colId xmlns:a16="http://schemas.microsoft.com/office/drawing/2014/main" val="20004"/>
                        </a:ext>
                      </a:extLst>
                    </a:gridCol>
                    <a:gridCol w="1074157">
                      <a:extLst>
                        <a:ext uri="{9D8B030D-6E8A-4147-A177-3AD203B41FA5}">
                          <a16:colId xmlns:a16="http://schemas.microsoft.com/office/drawing/2014/main" val="20005"/>
                        </a:ext>
                      </a:extLst>
                    </a:gridCol>
                    <a:gridCol w="1071633">
                      <a:extLst>
                        <a:ext uri="{9D8B030D-6E8A-4147-A177-3AD203B41FA5}">
                          <a16:colId xmlns:a16="http://schemas.microsoft.com/office/drawing/2014/main" val="20006"/>
                        </a:ext>
                      </a:extLst>
                    </a:gridCol>
                    <a:gridCol w="1437255">
                      <a:extLst>
                        <a:ext uri="{9D8B030D-6E8A-4147-A177-3AD203B41FA5}">
                          <a16:colId xmlns:a16="http://schemas.microsoft.com/office/drawing/2014/main" val="20007"/>
                        </a:ext>
                      </a:extLst>
                    </a:gridCol>
                    <a:gridCol w="1071633">
                      <a:extLst>
                        <a:ext uri="{9D8B030D-6E8A-4147-A177-3AD203B41FA5}">
                          <a16:colId xmlns:a16="http://schemas.microsoft.com/office/drawing/2014/main" val="20008"/>
                        </a:ext>
                      </a:extLst>
                    </a:gridCol>
                    <a:gridCol w="1071633">
                      <a:extLst>
                        <a:ext uri="{9D8B030D-6E8A-4147-A177-3AD203B41FA5}">
                          <a16:colId xmlns:a16="http://schemas.microsoft.com/office/drawing/2014/main" val="20009"/>
                        </a:ext>
                      </a:extLst>
                    </a:gridCol>
                  </a:tblGrid>
                  <a:tr h="533763">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568" t="-1136" r="-940341"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100568" t="-1136" r="-840341"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205233" t="-1136" r="-759884"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305233" t="-1136" r="-659884"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361140" t="-1136" r="-488083"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505682" t="-1136" r="-435227"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605682" t="-1136" r="-335227"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526271" t="-1136" r="-150000"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839773" t="-1136" r="-101136"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939773" t="-1136" r="-1136" b="-202273"/>
                          </a:stretch>
                        </a:blipFill>
                      </a:tcPr>
                    </a:tc>
                    <a:extLst>
                      <a:ext uri="{0D108BD9-81ED-4DB2-BD59-A6C34878D82A}">
                        <a16:rowId xmlns:a16="http://schemas.microsoft.com/office/drawing/2014/main" val="10000"/>
                      </a:ext>
                    </a:extLst>
                  </a:tr>
                  <a:tr h="533763">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568" t="-101136" r="-940341"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100568" t="-101136" r="-840341"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205233" t="-101136" r="-759884"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305233" t="-101136" r="-659884"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361140" t="-101136" r="-488083"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505682" t="-101136" r="-435227"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605682" t="-101136" r="-335227"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526271" t="-101136" r="-150000"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839773" t="-101136" r="-101136"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939773" t="-101136" r="-1136" b="-102273"/>
                          </a:stretch>
                        </a:blipFill>
                      </a:tcPr>
                    </a:tc>
                    <a:extLst>
                      <a:ext uri="{0D108BD9-81ED-4DB2-BD59-A6C34878D82A}">
                        <a16:rowId xmlns:a16="http://schemas.microsoft.com/office/drawing/2014/main" val="10001"/>
                      </a:ext>
                    </a:extLst>
                  </a:tr>
                  <a:tr h="533763">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568" t="-201136" r="-940341"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100568" t="-201136" r="-840341"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205233" t="-201136" r="-759884"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305233" t="-201136" r="-659884"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361140" t="-201136" r="-488083"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505682" t="-201136" r="-435227"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605682" t="-201136" r="-335227"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526271" t="-201136" r="-150000"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839773" t="-201136" r="-101136"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939773" t="-201136" r="-1136" b="-2273"/>
                          </a:stretch>
                        </a:blipFill>
                      </a:tcPr>
                    </a:tc>
                    <a:extLst>
                      <a:ext uri="{0D108BD9-81ED-4DB2-BD59-A6C34878D82A}">
                        <a16:rowId xmlns:a16="http://schemas.microsoft.com/office/drawing/2014/main" val="10002"/>
                      </a:ext>
                    </a:extLst>
                  </a:tr>
                </a:tbl>
              </a:graphicData>
            </a:graphic>
          </p:graphicFrame>
        </mc:Fallback>
      </mc:AlternateContent>
      <p:sp>
        <p:nvSpPr>
          <p:cNvPr id="5" name="Rectangle 1"/>
          <p:cNvSpPr>
            <a:spLocks noChangeArrowheads="1"/>
          </p:cNvSpPr>
          <p:nvPr/>
        </p:nvSpPr>
        <p:spPr bwMode="auto">
          <a:xfrm>
            <a:off x="187335" y="1033891"/>
            <a:ext cx="1177824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prstTxWarp prst="textNoShape">
              <a:avLst/>
            </a:prstTxWarp>
            <a:spAutoFit/>
          </a:bodyPr>
          <a:lstStyle/>
          <a:p>
            <a:pPr fontAlgn="base">
              <a:spcBef>
                <a:spcPct val="0"/>
              </a:spcBef>
              <a:spcAft>
                <a:spcPct val="0"/>
              </a:spcAft>
            </a:pPr>
            <a:r>
              <a:rPr lang="en-US" sz="2800" b="1" u="sng" dirty="0">
                <a:solidFill>
                  <a:schemeClr val="accent4"/>
                </a:solidFill>
                <a:latin typeface="Times New Roman" pitchFamily="18" charset="0"/>
                <a:ea typeface="Times New Roman" pitchFamily="18" charset="0"/>
                <a:cs typeface="Times New Roman" pitchFamily="18" charset="0"/>
              </a:rPr>
              <a:t>Bài tập </a:t>
            </a:r>
            <a:r>
              <a:rPr lang="en-US" sz="2800" dirty="0" smtClean="0">
                <a:solidFill>
                  <a:schemeClr val="accent4"/>
                </a:solidFill>
                <a:latin typeface="Times New Roman" pitchFamily="18" charset="0"/>
                <a:cs typeface="Times New Roman" pitchFamily="18" charset="0"/>
              </a:rPr>
              <a:t>: </a:t>
            </a:r>
            <a:r>
              <a:rPr lang="en-US" sz="2800" dirty="0">
                <a:solidFill>
                  <a:schemeClr val="bg1"/>
                </a:solidFill>
                <a:latin typeface="Times New Roman" pitchFamily="18" charset="0"/>
                <a:ea typeface="Times New Roman" pitchFamily="18" charset="0"/>
                <a:cs typeface="Times New Roman" pitchFamily="18" charset="0"/>
              </a:rPr>
              <a:t>Một trường trung học phổ thông chọn 30 học sinh nam của khối lớp 11, đo chiều cao của các bạn học sinh đó và thu được mẫu số liệu sau (đơn vị: </a:t>
            </a:r>
            <a:r>
              <a:rPr lang="en-US" sz="2800" dirty="0" err="1">
                <a:solidFill>
                  <a:schemeClr val="bg1"/>
                </a:solidFill>
                <a:latin typeface="Times New Roman" pitchFamily="18" charset="0"/>
                <a:ea typeface="Times New Roman" pitchFamily="18" charset="0"/>
                <a:cs typeface="Times New Roman" pitchFamily="18" charset="0"/>
              </a:rPr>
              <a:t>centimet</a:t>
            </a:r>
            <a:r>
              <a:rPr lang="en-US" sz="2800" dirty="0">
                <a:solidFill>
                  <a:schemeClr val="bg1"/>
                </a:solidFill>
                <a:latin typeface="Times New Roman" pitchFamily="18" charset="0"/>
                <a:ea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6" name="Rectangle 5"/>
          <p:cNvSpPr/>
          <p:nvPr/>
        </p:nvSpPr>
        <p:spPr>
          <a:xfrm>
            <a:off x="326492" y="4701584"/>
            <a:ext cx="11201091" cy="954107"/>
          </a:xfrm>
          <a:prstGeom prst="rect">
            <a:avLst/>
          </a:prstGeom>
        </p:spPr>
        <p:txBody>
          <a:bodyPr wrap="square" lIns="91436" tIns="45718" rIns="91436" bIns="45718">
            <a:spAutoFit/>
          </a:bodyPr>
          <a:lstStyle/>
          <a:p>
            <a:pPr lvl="0" eaLnBrk="0" fontAlgn="base" hangingPunct="0">
              <a:spcBef>
                <a:spcPct val="0"/>
              </a:spcBef>
              <a:spcAft>
                <a:spcPct val="0"/>
              </a:spcAft>
            </a:pPr>
            <a:r>
              <a:rPr lang="en-US" sz="2800" dirty="0" err="1">
                <a:solidFill>
                  <a:schemeClr val="bg1"/>
                </a:solidFill>
                <a:latin typeface="Times New Roman" pitchFamily="18" charset="0"/>
                <a:ea typeface="Times New Roman" pitchFamily="18" charset="0"/>
                <a:cs typeface="Times New Roman" pitchFamily="18" charset="0"/>
              </a:rPr>
              <a:t>Từ</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mẫu</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số</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liệu</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không</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ghép</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nhóm</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trên</a:t>
            </a:r>
            <a:r>
              <a:rPr lang="en-US" sz="2800" dirty="0">
                <a:solidFill>
                  <a:schemeClr val="bg1"/>
                </a:solidFill>
                <a:latin typeface="Times New Roman" pitchFamily="18" charset="0"/>
                <a:ea typeface="Times New Roman" pitchFamily="18" charset="0"/>
                <a:cs typeface="Times New Roman" pitchFamily="18" charset="0"/>
              </a:rPr>
              <a: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Hãy</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ghép</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các</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số</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liệu</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thành</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năm</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nhóm</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theo</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các</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nửa</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khoảng</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có</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độ</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dài</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bằng</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nhau</a:t>
            </a:r>
            <a:r>
              <a:rPr lang="en-US" sz="2800" dirty="0">
                <a:solidFill>
                  <a:schemeClr val="bg1"/>
                </a:solidFill>
                <a:latin typeface="Times New Roman" pitchFamily="18" charset="0"/>
                <a:ea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8" name="Rectangle 7"/>
          <p:cNvSpPr/>
          <p:nvPr/>
        </p:nvSpPr>
        <p:spPr>
          <a:xfrm>
            <a:off x="36961" y="75067"/>
            <a:ext cx="11552348" cy="523220"/>
          </a:xfrm>
          <a:prstGeom prst="rect">
            <a:avLst/>
          </a:prstGeom>
        </p:spPr>
        <p:txBody>
          <a:bodyPr wrap="square">
            <a:spAutoFit/>
          </a:bodyPr>
          <a:lstStyle/>
          <a:p>
            <a:pPr algn="ctr"/>
            <a:r>
              <a:rPr lang="vi-VN" sz="2800" b="1" dirty="0">
                <a:solidFill>
                  <a:srgbClr val="FFFF00"/>
                </a:solidFill>
                <a:latin typeface="Times New Roman" panose="02020603050405020304" pitchFamily="18" charset="0"/>
                <a:cs typeface="Times New Roman" panose="02020603050405020304" pitchFamily="18" charset="0"/>
              </a:rPr>
              <a:t>BÀI 3. </a:t>
            </a:r>
            <a:r>
              <a:rPr lang="en-US" sz="2800" b="1" dirty="0">
                <a:solidFill>
                  <a:srgbClr val="FFFF00"/>
                </a:solidFill>
                <a:latin typeface="Times New Roman" panose="02020603050405020304" pitchFamily="18" charset="0"/>
                <a:cs typeface="Times New Roman" panose="02020603050405020304" pitchFamily="18" charset="0"/>
              </a:rPr>
              <a:t>TẦN SỐ GHÉP NHÓM. TẦN SỐ TƯƠNG ĐỐI GHÉP NHÓM</a:t>
            </a:r>
            <a:endParaRPr lang="en-US" dirty="0"/>
          </a:p>
        </p:txBody>
      </p:sp>
    </p:spTree>
    <p:extLst>
      <p:ext uri="{BB962C8B-B14F-4D97-AF65-F5344CB8AC3E}">
        <p14:creationId xmlns:p14="http://schemas.microsoft.com/office/powerpoint/2010/main" val="263998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3570047-0C4B-697C-0A36-621A118120EB}"/>
              </a:ext>
            </a:extLst>
          </p:cNvPr>
          <p:cNvSpPr>
            <a:spLocks noGrp="1"/>
          </p:cNvSpPr>
          <p:nvPr>
            <p:ph type="title"/>
          </p:nvPr>
        </p:nvSpPr>
        <p:spPr>
          <a:xfrm>
            <a:off x="540854" y="1637339"/>
            <a:ext cx="11110293" cy="854075"/>
          </a:xfrm>
        </p:spPr>
        <p:txBody>
          <a:bodyPr>
            <a:noAutofit/>
          </a:bodyPr>
          <a:lstStyle/>
          <a:p>
            <a:pPr algn="ctr">
              <a:lnSpc>
                <a:spcPct val="150000"/>
              </a:lnSpc>
              <a:spcBef>
                <a:spcPts val="1200"/>
              </a:spcBef>
              <a:spcAft>
                <a:spcPts val="1800"/>
              </a:spcAft>
            </a:pPr>
            <a:r>
              <a:rPr lang="en-US" b="1" dirty="0">
                <a:solidFill>
                  <a:srgbClr val="FFFF00"/>
                </a:solidFill>
                <a:latin typeface="Times New Roman" panose="02020603050405020304" pitchFamily="18" charset="0"/>
                <a:cs typeface="Times New Roman" panose="02020603050405020304" pitchFamily="18" charset="0"/>
              </a:rPr>
              <a:t>BÀI 3. TẦN SỐ GHÉP NHÓM</a:t>
            </a:r>
            <a:br>
              <a:rPr lang="en-US" b="1" dirty="0">
                <a:solidFill>
                  <a:srgbClr val="FFFF00"/>
                </a:solidFill>
                <a:latin typeface="Times New Roman" panose="02020603050405020304" pitchFamily="18" charset="0"/>
                <a:cs typeface="Times New Roman" panose="02020603050405020304" pitchFamily="18" charset="0"/>
              </a:rPr>
            </a:br>
            <a:r>
              <a:rPr lang="en-US" b="1" dirty="0">
                <a:solidFill>
                  <a:srgbClr val="FFFF00"/>
                </a:solidFill>
                <a:latin typeface="Times New Roman" panose="02020603050405020304" pitchFamily="18" charset="0"/>
                <a:cs typeface="Times New Roman" panose="02020603050405020304" pitchFamily="18" charset="0"/>
              </a:rPr>
              <a:t>TẦN SỐ TƯƠNG ĐỐI GHÉP NHÓM</a:t>
            </a:r>
            <a:endParaRPr lang="en-US" dirty="0">
              <a:solidFill>
                <a:srgbClr val="FFFF00"/>
              </a:solidFill>
            </a:endParaRPr>
          </a:p>
        </p:txBody>
      </p:sp>
      <p:sp>
        <p:nvSpPr>
          <p:cNvPr id="3" name="Content Placeholde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0966A0B-CCC3-E8DD-2DB9-5FDCAFE2E76B}"/>
              </a:ext>
            </a:extLst>
          </p:cNvPr>
          <p:cNvSpPr>
            <a:spLocks noGrp="1"/>
          </p:cNvSpPr>
          <p:nvPr>
            <p:ph idx="1"/>
          </p:nvPr>
        </p:nvSpPr>
        <p:spPr>
          <a:xfrm>
            <a:off x="5399019" y="3202396"/>
            <a:ext cx="1393963" cy="531063"/>
          </a:xfrm>
        </p:spPr>
        <p:txBody>
          <a:bodyPr>
            <a:normAutofit/>
          </a:bodyPr>
          <a:lstStyle/>
          <a:p>
            <a:pPr marL="0" indent="0" algn="ctr">
              <a:buNone/>
            </a:pPr>
            <a:r>
              <a:rPr lang="en-US" b="1" dirty="0">
                <a:solidFill>
                  <a:srgbClr val="FFFF00"/>
                </a:solidFill>
                <a:latin typeface="Times New Roman" panose="02020603050405020304" pitchFamily="18" charset="0"/>
                <a:cs typeface="Times New Roman" panose="02020603050405020304" pitchFamily="18" charset="0"/>
              </a:rPr>
              <a:t>(</a:t>
            </a:r>
            <a:r>
              <a:rPr lang="en-US" b="1" dirty="0" err="1">
                <a:solidFill>
                  <a:srgbClr val="FFFF00"/>
                </a:solidFill>
                <a:latin typeface="Times New Roman" panose="02020603050405020304" pitchFamily="18" charset="0"/>
                <a:cs typeface="Times New Roman" panose="02020603050405020304" pitchFamily="18" charset="0"/>
              </a:rPr>
              <a:t>Tiết</a:t>
            </a:r>
            <a:r>
              <a:rPr lang="en-US" b="1" dirty="0">
                <a:solidFill>
                  <a:srgbClr val="FFFF00"/>
                </a:solidFill>
                <a:latin typeface="Times New Roman" panose="02020603050405020304" pitchFamily="18" charset="0"/>
                <a:cs typeface="Times New Roman" panose="02020603050405020304" pitchFamily="18" charset="0"/>
              </a:rPr>
              <a:t> 1)</a:t>
            </a:r>
          </a:p>
        </p:txBody>
      </p:sp>
      <p:pic>
        <p:nvPicPr>
          <p:cNvPr id="4" name="Google Shape;54;p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D0DC559-E816-6894-91E5-58A8531C2236}"/>
              </a:ext>
            </a:extLst>
          </p:cNvPr>
          <p:cNvPicPr preferRelativeResize="0"/>
          <p:nvPr/>
        </p:nvPicPr>
        <p:blipFill>
          <a:blip r:embed="rId2">
            <a:alphaModFix/>
          </a:blip>
          <a:stretch>
            <a:fillRect/>
          </a:stretch>
        </p:blipFill>
        <p:spPr>
          <a:xfrm>
            <a:off x="9781302" y="64328"/>
            <a:ext cx="2410700" cy="3403600"/>
          </a:xfrm>
          <a:prstGeom prst="rect">
            <a:avLst/>
          </a:prstGeom>
          <a:noFill/>
          <a:ln>
            <a:noFill/>
          </a:ln>
        </p:spPr>
      </p:pic>
      <p:pic>
        <p:nvPicPr>
          <p:cNvPr id="5" name="Google Shape;53;p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DDE7E48-2BD0-5D2B-40A4-2A6D3FFB140D}"/>
              </a:ext>
            </a:extLst>
          </p:cNvPr>
          <p:cNvPicPr preferRelativeResize="0"/>
          <p:nvPr/>
        </p:nvPicPr>
        <p:blipFill>
          <a:blip r:embed="rId3">
            <a:alphaModFix/>
          </a:blip>
          <a:stretch>
            <a:fillRect/>
          </a:stretch>
        </p:blipFill>
        <p:spPr>
          <a:xfrm>
            <a:off x="73153" y="4282652"/>
            <a:ext cx="3308475" cy="2575349"/>
          </a:xfrm>
          <a:prstGeom prst="rect">
            <a:avLst/>
          </a:prstGeom>
          <a:noFill/>
          <a:ln>
            <a:noFill/>
          </a:ln>
        </p:spPr>
      </p:pic>
      <p:pic>
        <p:nvPicPr>
          <p:cNvPr id="6" name="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4B0E9D86-FFCE-1225-743D-3C31A8BD48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7436249" y="3067773"/>
            <a:ext cx="3194131" cy="3194131"/>
          </a:xfrm>
          <a:prstGeom prst="rect">
            <a:avLst/>
          </a:prstGeom>
        </p:spPr>
      </p:pic>
      <p:pic>
        <p:nvPicPr>
          <p:cNvPr id="7" name="Graphic 6"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0F4B61C0-993C-71AA-2BF5-84BC50CFAF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8889495">
            <a:off x="7963641" y="4019901"/>
            <a:ext cx="1574403" cy="1574403"/>
          </a:xfrm>
          <a:prstGeom prst="rect">
            <a:avLst/>
          </a:prstGeom>
        </p:spPr>
      </p:pic>
      <p:pic>
        <p:nvPicPr>
          <p:cNvPr id="8" name="Graphic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4153854D-C107-5F14-99E6-EAEC58D8B0A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20520790">
            <a:off x="8697816" y="4126105"/>
            <a:ext cx="1488403" cy="1488403"/>
          </a:xfrm>
          <a:prstGeom prst="rect">
            <a:avLst/>
          </a:prstGeom>
        </p:spPr>
      </p:pic>
    </p:spTree>
    <p:extLst>
      <p:ext uri="{BB962C8B-B14F-4D97-AF65-F5344CB8AC3E}">
        <p14:creationId xmlns:p14="http://schemas.microsoft.com/office/powerpoint/2010/main" val="3696891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22185" y="2946464"/>
                <a:ext cx="11723636" cy="2314476"/>
              </a:xfrm>
              <a:prstGeom prst="rect">
                <a:avLst/>
              </a:prstGeom>
            </p:spPr>
            <p:txBody>
              <a:bodyPr wrap="square" lIns="91436" tIns="45718" rIns="91436" bIns="45718">
                <a:spAutoFit/>
              </a:bodyPr>
              <a:lstStyle/>
              <a:p>
                <a:pPr algn="just">
                  <a:lnSpc>
                    <a:spcPct val="120000"/>
                  </a:lnSpc>
                  <a:spcBef>
                    <a:spcPts val="300"/>
                  </a:spcBef>
                  <a:spcAft>
                    <a:spcPts val="300"/>
                  </a:spcAft>
                </a:pPr>
                <a:r>
                  <a:rPr lang="en-US" sz="2800" dirty="0" smtClean="0">
                    <a:solidFill>
                      <a:schemeClr val="bg1"/>
                    </a:solidFill>
                    <a:latin typeface="Times New Roman" pitchFamily="18" charset="0"/>
                    <a:ea typeface="Times New Roman"/>
                    <a:cs typeface="Times New Roman" pitchFamily="18" charset="0"/>
                  </a:rPr>
                  <a:t>-Ta </a:t>
                </a:r>
                <a:r>
                  <a:rPr lang="en-US" sz="2800" dirty="0">
                    <a:solidFill>
                      <a:schemeClr val="bg1"/>
                    </a:solidFill>
                    <a:latin typeface="Times New Roman" pitchFamily="18" charset="0"/>
                    <a:ea typeface="Times New Roman"/>
                    <a:cs typeface="Times New Roman" pitchFamily="18" charset="0"/>
                  </a:rPr>
                  <a:t>có thể chọn nửa khoảng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160;</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175</m:t>
                        </m:r>
                      </m:e>
                    </m:d>
                  </m:oMath>
                </a14:m>
                <a:r>
                  <a:rPr lang="en-US" sz="2800" dirty="0">
                    <a:solidFill>
                      <a:schemeClr val="bg1"/>
                    </a:solidFill>
                    <a:latin typeface="Times New Roman" pitchFamily="18" charset="0"/>
                    <a:ea typeface="Times New Roman"/>
                    <a:cs typeface="Times New Roman" pitchFamily="18" charset="0"/>
                  </a:rPr>
                  <a:t> </a:t>
                </a:r>
                <a:endParaRPr lang="en-US" sz="2800" dirty="0" smtClean="0">
                  <a:solidFill>
                    <a:schemeClr val="bg1"/>
                  </a:solidFill>
                  <a:latin typeface="Times New Roman" pitchFamily="18" charset="0"/>
                  <a:ea typeface="Times New Roman"/>
                  <a:cs typeface="Times New Roman" pitchFamily="18" charset="0"/>
                </a:endParaRPr>
              </a:p>
              <a:p>
                <a:pPr algn="just">
                  <a:lnSpc>
                    <a:spcPct val="120000"/>
                  </a:lnSpc>
                  <a:spcBef>
                    <a:spcPts val="300"/>
                  </a:spcBef>
                  <a:spcAft>
                    <a:spcPts val="300"/>
                  </a:spcAft>
                </a:pPr>
                <a:r>
                  <a:rPr lang="en-US" sz="2800" dirty="0" smtClean="0">
                    <a:solidFill>
                      <a:schemeClr val="bg1"/>
                    </a:solidFill>
                    <a:latin typeface="Times New Roman" pitchFamily="18" charset="0"/>
                    <a:ea typeface="Times New Roman"/>
                    <a:cs typeface="Times New Roman" pitchFamily="18" charset="0"/>
                  </a:rPr>
                  <a:t>- Độ </a:t>
                </a:r>
                <a:r>
                  <a:rPr lang="en-US" sz="2800" dirty="0">
                    <a:solidFill>
                      <a:schemeClr val="bg1"/>
                    </a:solidFill>
                    <a:latin typeface="Times New Roman" pitchFamily="18" charset="0"/>
                    <a:ea typeface="Times New Roman"/>
                    <a:cs typeface="Times New Roman" pitchFamily="18" charset="0"/>
                  </a:rPr>
                  <a:t>dài của nửa khoảng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160;</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175</m:t>
                        </m:r>
                      </m:e>
                    </m:d>
                  </m:oMath>
                </a14:m>
                <a:r>
                  <a:rPr lang="en-US" sz="2800" dirty="0">
                    <a:solidFill>
                      <a:schemeClr val="bg1"/>
                    </a:solidFill>
                    <a:latin typeface="Times New Roman" pitchFamily="18" charset="0"/>
                    <a:ea typeface="Times New Roman"/>
                    <a:cs typeface="Times New Roman" pitchFamily="18" charset="0"/>
                  </a:rPr>
                  <a:t> </a:t>
                </a:r>
                <a:r>
                  <a:rPr lang="en-US" sz="2800" dirty="0" err="1">
                    <a:solidFill>
                      <a:schemeClr val="bg1"/>
                    </a:solidFill>
                    <a:latin typeface="Times New Roman" pitchFamily="18" charset="0"/>
                    <a:ea typeface="Times New Roman"/>
                    <a:cs typeface="Times New Roman" pitchFamily="18" charset="0"/>
                  </a:rPr>
                  <a:t>bằng</a:t>
                </a:r>
                <a:r>
                  <a:rPr lang="en-US" sz="2800" dirty="0">
                    <a:solidFill>
                      <a:schemeClr val="bg1"/>
                    </a:solidFill>
                    <a:latin typeface="Times New Roman" pitchFamily="18" charset="0"/>
                    <a:ea typeface="Times New Roman"/>
                    <a:cs typeface="Times New Roman" pitchFamily="18" charset="0"/>
                  </a:rPr>
                  <a:t> </a:t>
                </a:r>
                <a14:m>
                  <m:oMath xmlns:m="http://schemas.openxmlformats.org/officeDocument/2006/math">
                    <m:r>
                      <m:rPr>
                        <m:nor/>
                      </m:rPr>
                      <a:rPr lang="en-US" sz="2800" i="0">
                        <a:solidFill>
                          <a:schemeClr val="bg1"/>
                        </a:solidFill>
                        <a:latin typeface="Times New Roman" panose="02020603050405020304" pitchFamily="18" charset="0"/>
                        <a:ea typeface="Times New Roman"/>
                        <a:cs typeface="Times New Roman" panose="02020603050405020304" pitchFamily="18" charset="0"/>
                      </a:rPr>
                      <m:t>175</m:t>
                    </m:r>
                    <m:r>
                      <m:rPr>
                        <m:nor/>
                      </m:rPr>
                      <a:rPr lang="vi-VN"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m:t>
                    </m:r>
                    <m:r>
                      <m:rPr>
                        <m:nor/>
                      </m:rPr>
                      <a:rPr lang="vi-VN"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160</m:t>
                    </m:r>
                    <m:r>
                      <m:rPr>
                        <m:nor/>
                      </m:rPr>
                      <a:rPr lang="vi-VN"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m:t>
                    </m:r>
                    <m:r>
                      <m:rPr>
                        <m:nor/>
                      </m:rPr>
                      <a:rPr lang="vi-VN"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15</m:t>
                    </m:r>
                  </m:oMath>
                </a14:m>
                <a:r>
                  <a:rPr lang="en-US" sz="2800" dirty="0">
                    <a:solidFill>
                      <a:schemeClr val="bg1"/>
                    </a:solidFill>
                    <a:latin typeface="Times New Roman" pitchFamily="18" charset="0"/>
                    <a:ea typeface="Times New Roman"/>
                    <a:cs typeface="Times New Roman" pitchFamily="18" charset="0"/>
                  </a:rPr>
                  <a:t> </a:t>
                </a:r>
              </a:p>
              <a:p>
                <a:pPr algn="just">
                  <a:lnSpc>
                    <a:spcPct val="120000"/>
                  </a:lnSpc>
                  <a:spcBef>
                    <a:spcPts val="300"/>
                  </a:spcBef>
                  <a:spcAft>
                    <a:spcPts val="300"/>
                  </a:spcAft>
                </a:pPr>
                <a:r>
                  <a:rPr lang="en-US" sz="2800" dirty="0" smtClean="0">
                    <a:solidFill>
                      <a:schemeClr val="bg1"/>
                    </a:solidFill>
                    <a:latin typeface="Times New Roman" pitchFamily="18" charset="0"/>
                    <a:ea typeface="Times New Roman"/>
                    <a:cs typeface="Times New Roman" pitchFamily="18" charset="0"/>
                  </a:rPr>
                  <a:t>- Ta </a:t>
                </a:r>
                <a:r>
                  <a:rPr lang="en-US" sz="2800" dirty="0">
                    <a:solidFill>
                      <a:schemeClr val="bg1"/>
                    </a:solidFill>
                    <a:latin typeface="Times New Roman" pitchFamily="18" charset="0"/>
                    <a:ea typeface="Times New Roman"/>
                    <a:cs typeface="Times New Roman" pitchFamily="18" charset="0"/>
                  </a:rPr>
                  <a:t>có thể phân chia nửa khoảng đó thành năm nửa khoảng có độ dài bằng nhau là</a:t>
                </a:r>
                <a:r>
                  <a:rPr lang="en-US" sz="2800" dirty="0" smtClean="0">
                    <a:solidFill>
                      <a:schemeClr val="bg1"/>
                    </a:solidFill>
                    <a:latin typeface="Times New Roman" pitchFamily="18" charset="0"/>
                    <a:ea typeface="Times New Roman"/>
                    <a:cs typeface="Times New Roman" pitchFamily="18" charset="0"/>
                  </a:rPr>
                  <a:t>: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160;</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163</m:t>
                        </m:r>
                      </m:e>
                    </m:d>
                  </m:oMath>
                </a14:m>
                <a:r>
                  <a:rPr lang="en-US" sz="2800" dirty="0">
                    <a:solidFill>
                      <a:schemeClr val="bg1"/>
                    </a:solidFill>
                    <a:latin typeface="Times New Roman" pitchFamily="18" charset="0"/>
                    <a:ea typeface="Times New Roman"/>
                    <a:cs typeface="Times New Roman" pitchFamily="18" charset="0"/>
                  </a:rPr>
                  <a:t>;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163;</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166</m:t>
                        </m:r>
                      </m:e>
                    </m:d>
                  </m:oMath>
                </a14:m>
                <a:r>
                  <a:rPr lang="en-US" sz="2800" dirty="0">
                    <a:solidFill>
                      <a:schemeClr val="bg1"/>
                    </a:solidFill>
                    <a:latin typeface="Times New Roman" pitchFamily="18" charset="0"/>
                    <a:ea typeface="Times New Roman"/>
                    <a:cs typeface="Times New Roman" pitchFamily="18" charset="0"/>
                  </a:rPr>
                  <a:t>;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166;</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169</m:t>
                        </m:r>
                      </m:e>
                    </m:d>
                  </m:oMath>
                </a14:m>
                <a:r>
                  <a:rPr lang="en-US" sz="2800" dirty="0">
                    <a:solidFill>
                      <a:schemeClr val="bg1"/>
                    </a:solidFill>
                    <a:latin typeface="Times New Roman" pitchFamily="18" charset="0"/>
                    <a:ea typeface="Times New Roman"/>
                    <a:cs typeface="Times New Roman" pitchFamily="18" charset="0"/>
                  </a:rPr>
                  <a:t>;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169;</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172</m:t>
                        </m:r>
                      </m:e>
                    </m:d>
                  </m:oMath>
                </a14:m>
                <a:r>
                  <a:rPr lang="en-US" sz="2800" dirty="0">
                    <a:solidFill>
                      <a:schemeClr val="bg1"/>
                    </a:solidFill>
                    <a:latin typeface="Times New Roman" pitchFamily="18" charset="0"/>
                    <a:ea typeface="Times New Roman"/>
                    <a:cs typeface="Times New Roman" pitchFamily="18" charset="0"/>
                  </a:rPr>
                  <a:t>; </a:t>
                </a:r>
                <a14:m>
                  <m:oMath xmlns:m="http://schemas.openxmlformats.org/officeDocument/2006/math">
                    <m:d>
                      <m:dPr>
                        <m:begChr m:val="["/>
                        <m:ctrlPr>
                          <a:rPr lang="en-US" sz="2800" i="1">
                            <a:solidFill>
                              <a:schemeClr val="bg1"/>
                            </a:solidFill>
                            <a:latin typeface="Cambria Math" panose="02040503050406030204" pitchFamily="18" charset="0"/>
                            <a:ea typeface="Times New Roman"/>
                          </a:rPr>
                        </m:ctrlPr>
                      </m:dPr>
                      <m:e>
                        <m:r>
                          <m:rPr>
                            <m:nor/>
                          </m:rPr>
                          <a:rPr lang="en-US" sz="2800" i="0">
                            <a:solidFill>
                              <a:schemeClr val="bg1"/>
                            </a:solidFill>
                            <a:latin typeface="Times New Roman" panose="02020603050405020304" pitchFamily="18" charset="0"/>
                            <a:ea typeface="Times New Roman"/>
                            <a:cs typeface="Times New Roman" panose="02020603050405020304" pitchFamily="18" charset="0"/>
                          </a:rPr>
                          <m:t>172;</m:t>
                        </m:r>
                        <m:r>
                          <m:rPr>
                            <m:nor/>
                          </m:rPr>
                          <a:rPr lang="en-US" sz="2800" b="0" i="0" smtClean="0">
                            <a:solidFill>
                              <a:schemeClr val="bg1"/>
                            </a:solidFill>
                            <a:latin typeface="Times New Roman" panose="02020603050405020304" pitchFamily="18" charset="0"/>
                            <a:ea typeface="Times New Roman"/>
                            <a:cs typeface="Times New Roman" panose="02020603050405020304" pitchFamily="18" charset="0"/>
                          </a:rPr>
                          <m:t> </m:t>
                        </m:r>
                        <m:r>
                          <m:rPr>
                            <m:nor/>
                          </m:rPr>
                          <a:rPr lang="en-US" sz="2800" i="0">
                            <a:solidFill>
                              <a:schemeClr val="bg1"/>
                            </a:solidFill>
                            <a:latin typeface="Times New Roman" panose="02020603050405020304" pitchFamily="18" charset="0"/>
                            <a:ea typeface="Times New Roman"/>
                            <a:cs typeface="Times New Roman" panose="02020603050405020304" pitchFamily="18" charset="0"/>
                          </a:rPr>
                          <m:t>175</m:t>
                        </m:r>
                      </m:e>
                    </m:d>
                  </m:oMath>
                </a14:m>
                <a:r>
                  <a:rPr lang="en-US" sz="2800" dirty="0">
                    <a:solidFill>
                      <a:schemeClr val="bg1"/>
                    </a:solidFill>
                    <a:latin typeface="Times New Roman" pitchFamily="18" charset="0"/>
                    <a:ea typeface="Times New Roman"/>
                    <a:cs typeface="Times New Roman"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322185" y="2946464"/>
                <a:ext cx="11723636" cy="2314476"/>
              </a:xfrm>
              <a:prstGeom prst="rect">
                <a:avLst/>
              </a:prstGeom>
              <a:blipFill>
                <a:blip r:embed="rId2"/>
                <a:stretch>
                  <a:fillRect l="-1092" t="-789" r="-1040" b="-4474"/>
                </a:stretch>
              </a:blipFill>
            </p:spPr>
            <p:txBody>
              <a:bodyPr/>
              <a:lstStyle/>
              <a:p>
                <a:r>
                  <a:rPr lang="vi-VN">
                    <a:noFill/>
                  </a:rPr>
                  <a:t> </a:t>
                </a:r>
              </a:p>
            </p:txBody>
          </p:sp>
        </mc:Fallback>
      </mc:AlternateContent>
      <p:sp>
        <p:nvSpPr>
          <p:cNvPr id="5" name="TextBox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83EC367C-A521-01D8-D53C-6523943369F2}"/>
              </a:ext>
            </a:extLst>
          </p:cNvPr>
          <p:cNvSpPr txBox="1"/>
          <p:nvPr/>
        </p:nvSpPr>
        <p:spPr>
          <a:xfrm>
            <a:off x="5363084" y="2497390"/>
            <a:ext cx="1309971" cy="507829"/>
          </a:xfrm>
          <a:prstGeom prst="rect">
            <a:avLst/>
          </a:prstGeom>
          <a:noFill/>
        </p:spPr>
        <p:txBody>
          <a:bodyPr wrap="none" lIns="91436" tIns="45718" rIns="91436" bIns="45718" rtlCol="0">
            <a:spAutoFit/>
          </a:bodyPr>
          <a:lstStyle/>
          <a:p>
            <a:r>
              <a:rPr lang="en-US" sz="2700" b="1" u="sng" dirty="0" err="1">
                <a:solidFill>
                  <a:srgbClr val="FFC000"/>
                </a:solidFill>
                <a:latin typeface="Times New Roman" pitchFamily="18" charset="0"/>
                <a:cs typeface="Times New Roman" pitchFamily="18" charset="0"/>
              </a:rPr>
              <a:t>Bài</a:t>
            </a:r>
            <a:r>
              <a:rPr lang="en-US" sz="2700" b="1" u="sng" dirty="0">
                <a:solidFill>
                  <a:srgbClr val="FFC000"/>
                </a:solidFill>
                <a:latin typeface="Times New Roman" pitchFamily="18" charset="0"/>
                <a:cs typeface="Times New Roman" pitchFamily="18" charset="0"/>
              </a:rPr>
              <a:t> </a:t>
            </a:r>
            <a:r>
              <a:rPr lang="en-US" sz="2700" b="1" u="sng" dirty="0" err="1">
                <a:solidFill>
                  <a:srgbClr val="FFC000"/>
                </a:solidFill>
                <a:latin typeface="Times New Roman" pitchFamily="18" charset="0"/>
                <a:cs typeface="Times New Roman" pitchFamily="18" charset="0"/>
              </a:rPr>
              <a:t>giải</a:t>
            </a:r>
            <a:endParaRPr lang="en-US" sz="2700" b="1" u="sng" dirty="0">
              <a:solidFill>
                <a:srgbClr val="FFC000"/>
              </a:solidFill>
              <a:latin typeface="Times New Roman" pitchFamily="18" charset="0"/>
              <a:cs typeface="Times New Roman" pitchFamily="18" charset="0"/>
            </a:endParaRPr>
          </a:p>
        </p:txBody>
      </p:sp>
      <p:sp>
        <p:nvSpPr>
          <p:cNvPr id="6" name="Rectangle 5"/>
          <p:cNvSpPr/>
          <p:nvPr/>
        </p:nvSpPr>
        <p:spPr>
          <a:xfrm>
            <a:off x="36961" y="75067"/>
            <a:ext cx="11552348" cy="523220"/>
          </a:xfrm>
          <a:prstGeom prst="rect">
            <a:avLst/>
          </a:prstGeom>
        </p:spPr>
        <p:txBody>
          <a:bodyPr wrap="square">
            <a:spAutoFit/>
          </a:bodyPr>
          <a:lstStyle/>
          <a:p>
            <a:pPr algn="ctr"/>
            <a:r>
              <a:rPr lang="vi-VN" sz="2800" b="1" dirty="0">
                <a:solidFill>
                  <a:srgbClr val="FFFF00"/>
                </a:solidFill>
                <a:latin typeface="Times New Roman" panose="02020603050405020304" pitchFamily="18" charset="0"/>
                <a:cs typeface="Times New Roman" panose="02020603050405020304" pitchFamily="18" charset="0"/>
              </a:rPr>
              <a:t>BÀI 3. </a:t>
            </a:r>
            <a:r>
              <a:rPr lang="en-US" sz="2800" b="1" dirty="0">
                <a:solidFill>
                  <a:srgbClr val="FFFF00"/>
                </a:solidFill>
                <a:latin typeface="Times New Roman" panose="02020603050405020304" pitchFamily="18" charset="0"/>
                <a:cs typeface="Times New Roman" panose="02020603050405020304" pitchFamily="18" charset="0"/>
              </a:rPr>
              <a:t>TẦN SỐ GHÉP NHÓM. TẦN SỐ TƯƠNG ĐỐI GHÉP NHÓM</a:t>
            </a:r>
            <a:endParaRPr lang="en-US" dirty="0"/>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7644D53C-6CEC-11A0-765F-3876ECEDA3B0}"/>
                  </a:ext>
                </a:extLst>
              </p:cNvPr>
              <p:cNvGraphicFramePr>
                <a:graphicFrameLocks noGrp="1"/>
              </p:cNvGraphicFramePr>
              <p:nvPr>
                <p:extLst>
                  <p:ext uri="{D42A27DB-BD31-4B8C-83A1-F6EECF244321}">
                    <p14:modId xmlns:p14="http://schemas.microsoft.com/office/powerpoint/2010/main" val="2055556236"/>
                  </p:ext>
                </p:extLst>
              </p:nvPr>
            </p:nvGraphicFramePr>
            <p:xfrm>
              <a:off x="446831" y="834162"/>
              <a:ext cx="11142478" cy="1601289"/>
            </p:xfrm>
            <a:graphic>
              <a:graphicData uri="http://schemas.openxmlformats.org/drawingml/2006/table">
                <a:tbl>
                  <a:tblPr firstRow="1" firstCol="1" bandRow="1"/>
                  <a:tblGrid>
                    <a:gridCol w="1074157">
                      <a:extLst>
                        <a:ext uri="{9D8B030D-6E8A-4147-A177-3AD203B41FA5}">
                          <a16:colId xmlns:a16="http://schemas.microsoft.com/office/drawing/2014/main" val="20000"/>
                        </a:ext>
                      </a:extLst>
                    </a:gridCol>
                    <a:gridCol w="1071633">
                      <a:extLst>
                        <a:ext uri="{9D8B030D-6E8A-4147-A177-3AD203B41FA5}">
                          <a16:colId xmlns:a16="http://schemas.microsoft.com/office/drawing/2014/main" val="20001"/>
                        </a:ext>
                      </a:extLst>
                    </a:gridCol>
                    <a:gridCol w="1046419">
                      <a:extLst>
                        <a:ext uri="{9D8B030D-6E8A-4147-A177-3AD203B41FA5}">
                          <a16:colId xmlns:a16="http://schemas.microsoft.com/office/drawing/2014/main" val="20002"/>
                        </a:ext>
                      </a:extLst>
                    </a:gridCol>
                    <a:gridCol w="1046419">
                      <a:extLst>
                        <a:ext uri="{9D8B030D-6E8A-4147-A177-3AD203B41FA5}">
                          <a16:colId xmlns:a16="http://schemas.microsoft.com/office/drawing/2014/main" val="20003"/>
                        </a:ext>
                      </a:extLst>
                    </a:gridCol>
                    <a:gridCol w="1177539">
                      <a:extLst>
                        <a:ext uri="{9D8B030D-6E8A-4147-A177-3AD203B41FA5}">
                          <a16:colId xmlns:a16="http://schemas.microsoft.com/office/drawing/2014/main" val="20004"/>
                        </a:ext>
                      </a:extLst>
                    </a:gridCol>
                    <a:gridCol w="1074157">
                      <a:extLst>
                        <a:ext uri="{9D8B030D-6E8A-4147-A177-3AD203B41FA5}">
                          <a16:colId xmlns:a16="http://schemas.microsoft.com/office/drawing/2014/main" val="20005"/>
                        </a:ext>
                      </a:extLst>
                    </a:gridCol>
                    <a:gridCol w="1071633">
                      <a:extLst>
                        <a:ext uri="{9D8B030D-6E8A-4147-A177-3AD203B41FA5}">
                          <a16:colId xmlns:a16="http://schemas.microsoft.com/office/drawing/2014/main" val="20006"/>
                        </a:ext>
                      </a:extLst>
                    </a:gridCol>
                    <a:gridCol w="1437255">
                      <a:extLst>
                        <a:ext uri="{9D8B030D-6E8A-4147-A177-3AD203B41FA5}">
                          <a16:colId xmlns:a16="http://schemas.microsoft.com/office/drawing/2014/main" val="20007"/>
                        </a:ext>
                      </a:extLst>
                    </a:gridCol>
                    <a:gridCol w="1071633">
                      <a:extLst>
                        <a:ext uri="{9D8B030D-6E8A-4147-A177-3AD203B41FA5}">
                          <a16:colId xmlns:a16="http://schemas.microsoft.com/office/drawing/2014/main" val="20008"/>
                        </a:ext>
                      </a:extLst>
                    </a:gridCol>
                    <a:gridCol w="1071633">
                      <a:extLst>
                        <a:ext uri="{9D8B030D-6E8A-4147-A177-3AD203B41FA5}">
                          <a16:colId xmlns:a16="http://schemas.microsoft.com/office/drawing/2014/main" val="20009"/>
                        </a:ext>
                      </a:extLst>
                    </a:gridCol>
                  </a:tblGrid>
                  <a:tr h="533763">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160</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165</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170</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166</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172</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166</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167</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5715">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172</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171</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33763">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161</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168</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174</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171</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163</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168</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174</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5715">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166</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164</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33763">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173</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169</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163</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167</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164</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162</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163</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171</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5715">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165</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162</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2" name="Table 1">
                <a:extLst>
                  <a:ext uri="{FF2B5EF4-FFF2-40B4-BE49-F238E27FC236}">
                    <a16:creationId xmlns:a16="http://schemas.microsoft.com/office/drawing/2014/main" id="{7644D53C-6CEC-11A0-765F-3876ECEDA3B0}"/>
                  </a:ext>
                </a:extLst>
              </p:cNvPr>
              <p:cNvGraphicFramePr>
                <a:graphicFrameLocks noGrp="1"/>
              </p:cNvGraphicFramePr>
              <p:nvPr>
                <p:extLst>
                  <p:ext uri="{D42A27DB-BD31-4B8C-83A1-F6EECF244321}">
                    <p14:modId xmlns:p14="http://schemas.microsoft.com/office/powerpoint/2010/main" val="2055556236"/>
                  </p:ext>
                </p:extLst>
              </p:nvPr>
            </p:nvGraphicFramePr>
            <p:xfrm>
              <a:off x="446831" y="834162"/>
              <a:ext cx="11142478" cy="1601289"/>
            </p:xfrm>
            <a:graphic>
              <a:graphicData uri="http://schemas.openxmlformats.org/drawingml/2006/table">
                <a:tbl>
                  <a:tblPr firstRow="1" firstCol="1" bandRow="1"/>
                  <a:tblGrid>
                    <a:gridCol w="1074157">
                      <a:extLst>
                        <a:ext uri="{9D8B030D-6E8A-4147-A177-3AD203B41FA5}">
                          <a16:colId xmlns:a16="http://schemas.microsoft.com/office/drawing/2014/main" val="20000"/>
                        </a:ext>
                      </a:extLst>
                    </a:gridCol>
                    <a:gridCol w="1071633">
                      <a:extLst>
                        <a:ext uri="{9D8B030D-6E8A-4147-A177-3AD203B41FA5}">
                          <a16:colId xmlns:a16="http://schemas.microsoft.com/office/drawing/2014/main" val="20001"/>
                        </a:ext>
                      </a:extLst>
                    </a:gridCol>
                    <a:gridCol w="1046419">
                      <a:extLst>
                        <a:ext uri="{9D8B030D-6E8A-4147-A177-3AD203B41FA5}">
                          <a16:colId xmlns:a16="http://schemas.microsoft.com/office/drawing/2014/main" val="20002"/>
                        </a:ext>
                      </a:extLst>
                    </a:gridCol>
                    <a:gridCol w="1046419">
                      <a:extLst>
                        <a:ext uri="{9D8B030D-6E8A-4147-A177-3AD203B41FA5}">
                          <a16:colId xmlns:a16="http://schemas.microsoft.com/office/drawing/2014/main" val="20003"/>
                        </a:ext>
                      </a:extLst>
                    </a:gridCol>
                    <a:gridCol w="1177539">
                      <a:extLst>
                        <a:ext uri="{9D8B030D-6E8A-4147-A177-3AD203B41FA5}">
                          <a16:colId xmlns:a16="http://schemas.microsoft.com/office/drawing/2014/main" val="20004"/>
                        </a:ext>
                      </a:extLst>
                    </a:gridCol>
                    <a:gridCol w="1074157">
                      <a:extLst>
                        <a:ext uri="{9D8B030D-6E8A-4147-A177-3AD203B41FA5}">
                          <a16:colId xmlns:a16="http://schemas.microsoft.com/office/drawing/2014/main" val="20005"/>
                        </a:ext>
                      </a:extLst>
                    </a:gridCol>
                    <a:gridCol w="1071633">
                      <a:extLst>
                        <a:ext uri="{9D8B030D-6E8A-4147-A177-3AD203B41FA5}">
                          <a16:colId xmlns:a16="http://schemas.microsoft.com/office/drawing/2014/main" val="20006"/>
                        </a:ext>
                      </a:extLst>
                    </a:gridCol>
                    <a:gridCol w="1437255">
                      <a:extLst>
                        <a:ext uri="{9D8B030D-6E8A-4147-A177-3AD203B41FA5}">
                          <a16:colId xmlns:a16="http://schemas.microsoft.com/office/drawing/2014/main" val="20007"/>
                        </a:ext>
                      </a:extLst>
                    </a:gridCol>
                    <a:gridCol w="1071633">
                      <a:extLst>
                        <a:ext uri="{9D8B030D-6E8A-4147-A177-3AD203B41FA5}">
                          <a16:colId xmlns:a16="http://schemas.microsoft.com/office/drawing/2014/main" val="20008"/>
                        </a:ext>
                      </a:extLst>
                    </a:gridCol>
                    <a:gridCol w="1071633">
                      <a:extLst>
                        <a:ext uri="{9D8B030D-6E8A-4147-A177-3AD203B41FA5}">
                          <a16:colId xmlns:a16="http://schemas.microsoft.com/office/drawing/2014/main" val="20009"/>
                        </a:ext>
                      </a:extLst>
                    </a:gridCol>
                  </a:tblGrid>
                  <a:tr h="533763">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68" t="-1136" r="-940341"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100568" t="-1136" r="-840341"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5233" t="-1136" r="-759884"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305233" t="-1136" r="-659884"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361140" t="-1136" r="-488083"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05682" t="-1136" r="-435227"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05682" t="-1136" r="-335227"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26271" t="-1136" r="-150000"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839773" t="-1136" r="-101136" b="-2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39773" t="-1136" r="-1136" b="-202273"/>
                          </a:stretch>
                        </a:blipFill>
                      </a:tcPr>
                    </a:tc>
                    <a:extLst>
                      <a:ext uri="{0D108BD9-81ED-4DB2-BD59-A6C34878D82A}">
                        <a16:rowId xmlns:a16="http://schemas.microsoft.com/office/drawing/2014/main" val="10000"/>
                      </a:ext>
                    </a:extLst>
                  </a:tr>
                  <a:tr h="533763">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68" t="-101136" r="-940341"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100568" t="-101136" r="-840341"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5233" t="-101136" r="-759884"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305233" t="-101136" r="-659884"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361140" t="-101136" r="-488083"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05682" t="-101136" r="-435227"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05682" t="-101136" r="-335227"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26271" t="-101136" r="-150000"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839773" t="-101136" r="-101136" b="-10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39773" t="-101136" r="-1136" b="-102273"/>
                          </a:stretch>
                        </a:blipFill>
                      </a:tcPr>
                    </a:tc>
                    <a:extLst>
                      <a:ext uri="{0D108BD9-81ED-4DB2-BD59-A6C34878D82A}">
                        <a16:rowId xmlns:a16="http://schemas.microsoft.com/office/drawing/2014/main" val="10001"/>
                      </a:ext>
                    </a:extLst>
                  </a:tr>
                  <a:tr h="533763">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68" t="-201136" r="-940341"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100568" t="-201136" r="-840341"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205233" t="-201136" r="-759884"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305233" t="-201136" r="-659884"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361140" t="-201136" r="-488083"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05682" t="-201136" r="-435227"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605682" t="-201136" r="-335227"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526271" t="-201136" r="-150000"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839773" t="-201136" r="-101136" b="-2273"/>
                          </a:stretch>
                        </a:blipFill>
                      </a:tcPr>
                    </a:tc>
                    <a:tc>
                      <a:txBody>
                        <a:bodyPr/>
                        <a:lstStyle/>
                        <a:p>
                          <a:endParaRPr lang="en-U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stretch>
                            <a:fillRect l="-939773" t="-201136" r="-1136" b="-2273"/>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345265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in)">
                                      <p:cBhvr>
                                        <p:cTn id="2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8734" y="472050"/>
            <a:ext cx="11234531" cy="5666932"/>
          </a:xfrm>
          <a:prstGeom prst="rect">
            <a:avLst/>
          </a:prstGeom>
        </p:spPr>
        <p:txBody>
          <a:bodyPr wrap="square" lIns="91436" tIns="45718" rIns="91436" bIns="45718">
            <a:spAutoFit/>
          </a:bodyPr>
          <a:lstStyle/>
          <a:p>
            <a:pPr algn="just">
              <a:lnSpc>
                <a:spcPct val="120000"/>
              </a:lnSpc>
              <a:spcBef>
                <a:spcPts val="300"/>
              </a:spcBef>
              <a:spcAft>
                <a:spcPts val="300"/>
              </a:spcAft>
            </a:pPr>
            <a:r>
              <a:rPr lang="en-US" sz="3200" b="1" dirty="0">
                <a:solidFill>
                  <a:srgbClr val="FFC000"/>
                </a:solidFill>
                <a:latin typeface="Times New Roman"/>
                <a:ea typeface="Times New Roman"/>
              </a:rPr>
              <a:t>Hướng dẫn tự học ở nhà</a:t>
            </a:r>
            <a:r>
              <a:rPr lang="en-US" sz="3200" b="1" dirty="0">
                <a:solidFill>
                  <a:schemeClr val="bg1"/>
                </a:solidFill>
                <a:latin typeface="Times New Roman"/>
                <a:ea typeface="Times New Roman"/>
              </a:rPr>
              <a:t> </a:t>
            </a:r>
            <a:endParaRPr lang="en-US" sz="3200" b="1" dirty="0" smtClean="0">
              <a:solidFill>
                <a:schemeClr val="bg1"/>
              </a:solidFill>
              <a:latin typeface="Times New Roman"/>
              <a:ea typeface="Times New Roman"/>
            </a:endParaRPr>
          </a:p>
          <a:p>
            <a:pPr algn="just">
              <a:lnSpc>
                <a:spcPct val="120000"/>
              </a:lnSpc>
              <a:spcBef>
                <a:spcPts val="300"/>
              </a:spcBef>
              <a:spcAft>
                <a:spcPts val="300"/>
              </a:spcAft>
            </a:pPr>
            <a:r>
              <a:rPr lang="en-US" sz="3200" dirty="0" smtClean="0">
                <a:solidFill>
                  <a:schemeClr val="bg1"/>
                </a:solidFill>
                <a:latin typeface="Times New Roman"/>
                <a:ea typeface="Times New Roman"/>
              </a:rPr>
              <a:t>- </a:t>
            </a:r>
            <a:r>
              <a:rPr lang="en-US" sz="3200" dirty="0">
                <a:solidFill>
                  <a:schemeClr val="bg1"/>
                </a:solidFill>
                <a:latin typeface="Times New Roman"/>
                <a:ea typeface="Times New Roman"/>
              </a:rPr>
              <a:t>Xem lại các bài tập đã làm trong tiết học.</a:t>
            </a:r>
          </a:p>
          <a:p>
            <a:pPr algn="just">
              <a:lnSpc>
                <a:spcPct val="120000"/>
              </a:lnSpc>
              <a:spcBef>
                <a:spcPts val="300"/>
              </a:spcBef>
              <a:spcAft>
                <a:spcPts val="300"/>
              </a:spcAft>
            </a:pP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Ghi</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nhớ</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các</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quy</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ước</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trong</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thống</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kê</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về</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nửa</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khoảng</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và</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độ</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dài</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nửa</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khoảng</a:t>
            </a:r>
            <a:r>
              <a:rPr lang="en-US" sz="3200" dirty="0">
                <a:solidFill>
                  <a:schemeClr val="bg1"/>
                </a:solidFill>
                <a:latin typeface="Times New Roman"/>
                <a:ea typeface="Times New Roman"/>
              </a:rPr>
              <a:t>.</a:t>
            </a:r>
          </a:p>
          <a:p>
            <a:pPr algn="just">
              <a:lnSpc>
                <a:spcPct val="120000"/>
              </a:lnSpc>
              <a:spcBef>
                <a:spcPts val="300"/>
              </a:spcBef>
              <a:spcAft>
                <a:spcPts val="300"/>
              </a:spcAft>
            </a:pP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Làm</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bài</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tập</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trên</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ra</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giấy</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và</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nộp</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vào</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tiết</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tiếp</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theo</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Tự</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tìm</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hiểu</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một</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bảng</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số</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liệu</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và</a:t>
            </a:r>
            <a:r>
              <a:rPr lang="en-US" sz="3200" dirty="0">
                <a:solidFill>
                  <a:schemeClr val="bg1"/>
                </a:solidFill>
                <a:latin typeface="Times New Roman"/>
                <a:ea typeface="Times New Roman"/>
              </a:rPr>
              <a:t> chia </a:t>
            </a:r>
            <a:r>
              <a:rPr lang="en-US" sz="3200" dirty="0" err="1">
                <a:solidFill>
                  <a:schemeClr val="bg1"/>
                </a:solidFill>
                <a:latin typeface="Times New Roman"/>
                <a:ea typeface="Times New Roman"/>
              </a:rPr>
              <a:t>bảng</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số</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liệu</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thành</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nửa</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khoảng</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có</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độ</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dài</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bằng</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nhau</a:t>
            </a:r>
            <a:r>
              <a:rPr lang="en-US" sz="3200" dirty="0">
                <a:solidFill>
                  <a:schemeClr val="bg1"/>
                </a:solidFill>
                <a:latin typeface="Times New Roman"/>
                <a:ea typeface="Times New Roman"/>
              </a:rPr>
              <a:t>.</a:t>
            </a:r>
          </a:p>
          <a:p>
            <a:pPr algn="just">
              <a:lnSpc>
                <a:spcPct val="120000"/>
              </a:lnSpc>
              <a:spcBef>
                <a:spcPts val="300"/>
              </a:spcBef>
              <a:spcAft>
                <a:spcPts val="300"/>
              </a:spcAft>
            </a:pP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Chuẩn</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bị</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bài</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mới</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đọc</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trước</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nội</a:t>
            </a:r>
            <a:r>
              <a:rPr lang="en-US" sz="3200" dirty="0">
                <a:solidFill>
                  <a:schemeClr val="bg1"/>
                </a:solidFill>
                <a:latin typeface="Times New Roman"/>
                <a:ea typeface="Times New Roman"/>
              </a:rPr>
              <a:t> dung II. </a:t>
            </a:r>
            <a:r>
              <a:rPr lang="en-US" sz="3200" dirty="0" err="1">
                <a:solidFill>
                  <a:schemeClr val="bg1"/>
                </a:solidFill>
                <a:latin typeface="Times New Roman"/>
                <a:ea typeface="Times New Roman"/>
              </a:rPr>
              <a:t>Tần</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số</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ghép</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Bảng</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tần</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số</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ghép</a:t>
            </a:r>
            <a:r>
              <a:rPr lang="en-US" sz="3200" dirty="0">
                <a:solidFill>
                  <a:schemeClr val="bg1"/>
                </a:solidFill>
                <a:latin typeface="Times New Roman"/>
                <a:ea typeface="Times New Roman"/>
              </a:rPr>
              <a:t> </a:t>
            </a:r>
            <a:r>
              <a:rPr lang="en-US" sz="3200" dirty="0" err="1">
                <a:solidFill>
                  <a:schemeClr val="bg1"/>
                </a:solidFill>
                <a:latin typeface="Times New Roman"/>
                <a:ea typeface="Times New Roman"/>
              </a:rPr>
              <a:t>nhóm</a:t>
            </a:r>
            <a:r>
              <a:rPr lang="en-US" sz="3200" dirty="0">
                <a:solidFill>
                  <a:schemeClr val="bg1"/>
                </a:solidFill>
                <a:latin typeface="Times New Roman"/>
                <a:ea typeface="Times New Roman"/>
              </a:rPr>
              <a:t>.</a:t>
            </a:r>
          </a:p>
        </p:txBody>
      </p:sp>
    </p:spTree>
    <p:extLst>
      <p:ext uri="{BB962C8B-B14F-4D97-AF65-F5344CB8AC3E}">
        <p14:creationId xmlns:p14="http://schemas.microsoft.com/office/powerpoint/2010/main" val="1759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01AEEBF-BFA7-40E1-50ED-E47FC2B6D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8475" y="-672150"/>
            <a:ext cx="4763527" cy="4041315"/>
          </a:xfrm>
          <a:prstGeom prst="rect">
            <a:avLst/>
          </a:prstGeom>
        </p:spPr>
      </p:pic>
      <p:sp>
        <p:nvSpPr>
          <p:cNvPr id="5" name="文本框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B3E0154-A4F4-4F64-810A-E5FEE04588D9}"/>
              </a:ext>
            </a:extLst>
          </p:cNvPr>
          <p:cNvSpPr txBox="1"/>
          <p:nvPr/>
        </p:nvSpPr>
        <p:spPr>
          <a:xfrm>
            <a:off x="1916795" y="1348510"/>
            <a:ext cx="8222568" cy="1200329"/>
          </a:xfrm>
          <a:prstGeom prst="rect">
            <a:avLst/>
          </a:prstGeom>
          <a:noFill/>
        </p:spPr>
        <p:txBody>
          <a:bodyPr wrap="square" lIns="91436" tIns="45718" rIns="91436" bIns="45718" rtlCol="0">
            <a:spAutoFit/>
          </a:bodyPr>
          <a:lstStyle/>
          <a:p>
            <a:pPr algn="ctr">
              <a:buClr>
                <a:srgbClr val="000000"/>
              </a:buClr>
              <a:defRPr/>
            </a:pPr>
            <a:r>
              <a:rPr lang="en-US" altLang="zh-CN" sz="3600" b="1" kern="0" dirty="0">
                <a:solidFill>
                  <a:srgbClr val="FFFF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CHÀO TẠM BIỆT </a:t>
            </a:r>
          </a:p>
          <a:p>
            <a:pPr algn="ctr">
              <a:buClr>
                <a:srgbClr val="000000"/>
              </a:buClr>
              <a:defRPr/>
            </a:pPr>
            <a:r>
              <a:rPr lang="en-US" altLang="zh-CN" sz="3600" b="1" kern="0" dirty="0">
                <a:solidFill>
                  <a:srgbClr val="FFFF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VÀ CHÚC CÁC CON HỌC TỐT!</a:t>
            </a:r>
            <a:endParaRPr lang="zh-CN" altLang="en-US" sz="3600" b="1" kern="0" dirty="0">
              <a:solidFill>
                <a:srgbClr val="FFFF00"/>
              </a:solidFill>
              <a:latin typeface="Times New Roman" panose="02020603050405020304" pitchFamily="18" charset="0"/>
              <a:ea typeface="Arial Unicode MS" panose="020B0604020202020204" pitchFamily="34" charset="-122"/>
              <a:cs typeface="Times New Roman" panose="02020603050405020304" pitchFamily="18" charset="0"/>
              <a:sym typeface="Arial"/>
            </a:endParaRPr>
          </a:p>
        </p:txBody>
      </p:sp>
      <p:pic>
        <p:nvPicPr>
          <p:cNvPr id="6" name="图片 2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5C743F1-E5D9-B753-2896-8C00F27849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187"/>
          <a:stretch/>
        </p:blipFill>
        <p:spPr>
          <a:xfrm>
            <a:off x="8086725" y="-256684"/>
            <a:ext cx="4105275" cy="1927487"/>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7" name="Picture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5EE1C1A-7A71-5267-28F7-9084B2A9EE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452"/>
          <a:stretch/>
        </p:blipFill>
        <p:spPr bwMode="auto">
          <a:xfrm>
            <a:off x="3002296" y="2860235"/>
            <a:ext cx="6204011" cy="363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F999A4E5-A243-DFE6-12E4-A3A0B1068507}"/>
              </a:ext>
            </a:extLst>
          </p:cNvPr>
          <p:cNvCxnSpPr>
            <a:cxnSpLocks/>
          </p:cNvCxnSpPr>
          <p:nvPr/>
        </p:nvCxnSpPr>
        <p:spPr>
          <a:xfrm flipV="1">
            <a:off x="6102622" y="3234826"/>
            <a:ext cx="4588824" cy="45033"/>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55ACC63-ED4D-E9EA-055F-7350F4D3DAC3}"/>
              </a:ext>
            </a:extLst>
          </p:cNvPr>
          <p:cNvCxnSpPr>
            <a:cxnSpLocks/>
          </p:cNvCxnSpPr>
          <p:nvPr/>
        </p:nvCxnSpPr>
        <p:spPr>
          <a:xfrm>
            <a:off x="1643271" y="2160397"/>
            <a:ext cx="4429048"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82A7B395-02D6-D52D-5BE4-52664FE113B5}"/>
              </a:ext>
            </a:extLst>
          </p:cNvPr>
          <p:cNvCxnSpPr>
            <a:cxnSpLocks/>
          </p:cNvCxnSpPr>
          <p:nvPr/>
        </p:nvCxnSpPr>
        <p:spPr>
          <a:xfrm>
            <a:off x="1948071" y="4630775"/>
            <a:ext cx="4111476"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Oval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CBA85D5-8ABA-5858-AE75-D5F13868CB9A}"/>
              </a:ext>
            </a:extLst>
          </p:cNvPr>
          <p:cNvSpPr/>
          <p:nvPr/>
        </p:nvSpPr>
        <p:spPr>
          <a:xfrm>
            <a:off x="6011536" y="1116688"/>
            <a:ext cx="195432" cy="195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grpSp>
        <p:nvGrpSpPr>
          <p:cNvPr id="15" name="Group 1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80EFB2E-33A0-E7A3-E43E-8FB31706D493}"/>
              </a:ext>
            </a:extLst>
          </p:cNvPr>
          <p:cNvGrpSpPr/>
          <p:nvPr/>
        </p:nvGrpSpPr>
        <p:grpSpPr>
          <a:xfrm>
            <a:off x="5896108" y="1987015"/>
            <a:ext cx="399784" cy="399784"/>
            <a:chOff x="5896108" y="4064132"/>
            <a:chExt cx="399784" cy="399784"/>
          </a:xfrm>
        </p:grpSpPr>
        <p:sp>
          <p:nvSpPr>
            <p:cNvPr id="16" name="Oval 15">
              <a:extLst>
                <a:ext uri="{FF2B5EF4-FFF2-40B4-BE49-F238E27FC236}">
                  <a16:creationId xmlns:a16="http://schemas.microsoft.com/office/drawing/2014/main" id="{32F8ECA9-BC52-E60F-E96A-B44B1120C0F1}"/>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E6EC3D8-4064-59B1-AB97-906A3B9749FE}"/>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4380733C-1240-691D-A03A-1587D8850BC5}"/>
              </a:ext>
            </a:extLst>
          </p:cNvPr>
          <p:cNvGrpSpPr/>
          <p:nvPr/>
        </p:nvGrpSpPr>
        <p:grpSpPr>
          <a:xfrm>
            <a:off x="5896108" y="3029728"/>
            <a:ext cx="399784" cy="399784"/>
            <a:chOff x="5896108" y="5817086"/>
            <a:chExt cx="399784" cy="399784"/>
          </a:xfrm>
        </p:grpSpPr>
        <p:sp>
          <p:nvSpPr>
            <p:cNvPr id="19" name="Oval 18">
              <a:extLst>
                <a:ext uri="{FF2B5EF4-FFF2-40B4-BE49-F238E27FC236}">
                  <a16:creationId xmlns:a16="http://schemas.microsoft.com/office/drawing/2014/main" id="{4EA8C85F-CEED-E5BF-DD93-C9102284D9AD}"/>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54EA1BB-9D98-23F5-AFB5-643BA51CF008}"/>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0C1360ED-4632-BEFA-4A48-B77224BAB924}"/>
              </a:ext>
            </a:extLst>
          </p:cNvPr>
          <p:cNvSpPr txBox="1"/>
          <p:nvPr/>
        </p:nvSpPr>
        <p:spPr>
          <a:xfrm>
            <a:off x="4929209" y="1415244"/>
            <a:ext cx="1188715" cy="769441"/>
          </a:xfrm>
          <a:prstGeom prst="rect">
            <a:avLst/>
          </a:prstGeom>
          <a:noFill/>
        </p:spPr>
        <p:txBody>
          <a:bodyPr wrap="square" lIns="91436" tIns="45718" rIns="91436" bIns="45718" rtlCol="0">
            <a:spAutoFit/>
          </a:bodyPr>
          <a:lstStyle/>
          <a:p>
            <a:pPr algn="ctr"/>
            <a:r>
              <a:rPr lang="vi-VN" sz="4400" b="1" dirty="0">
                <a:solidFill>
                  <a:srgbClr val="FFFF00"/>
                </a:solidFill>
                <a:latin typeface="Agency FB" panose="020B0503020202020204" pitchFamily="34" charset="0"/>
              </a:rPr>
              <a:t>01</a:t>
            </a:r>
            <a:endParaRPr lang="en-US" sz="4400" b="1" dirty="0">
              <a:solidFill>
                <a:srgbClr val="FFFF00"/>
              </a:solidFill>
              <a:latin typeface="Agency FB" panose="020B0503020202020204" pitchFamily="34" charset="0"/>
            </a:endParaRPr>
          </a:p>
        </p:txBody>
      </p:sp>
      <p:sp>
        <p:nvSpPr>
          <p:cNvPr id="22" name="TextBox 2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146AC5B-9FF7-9652-C60D-2224CF1A734B}"/>
              </a:ext>
            </a:extLst>
          </p:cNvPr>
          <p:cNvSpPr txBox="1"/>
          <p:nvPr/>
        </p:nvSpPr>
        <p:spPr>
          <a:xfrm>
            <a:off x="4984845" y="3811982"/>
            <a:ext cx="1188715" cy="769441"/>
          </a:xfrm>
          <a:prstGeom prst="rect">
            <a:avLst/>
          </a:prstGeom>
          <a:noFill/>
        </p:spPr>
        <p:txBody>
          <a:bodyPr wrap="square" lIns="91436" tIns="45718" rIns="91436" bIns="45718" rtlCol="0">
            <a:spAutoFit/>
          </a:bodyPr>
          <a:lstStyle/>
          <a:p>
            <a:pPr algn="ctr"/>
            <a:r>
              <a:rPr lang="vi-VN" sz="4400" b="1" dirty="0">
                <a:solidFill>
                  <a:srgbClr val="FFFF00"/>
                </a:solidFill>
                <a:latin typeface="Agency FB" panose="020B0503020202020204" pitchFamily="34" charset="0"/>
              </a:rPr>
              <a:t>03</a:t>
            </a:r>
            <a:endParaRPr lang="en-US" sz="4400" b="1" dirty="0">
              <a:solidFill>
                <a:srgbClr val="FFFF00"/>
              </a:solidFill>
              <a:latin typeface="Agency FB" panose="020B0503020202020204" pitchFamily="34" charset="0"/>
            </a:endParaRPr>
          </a:p>
        </p:txBody>
      </p:sp>
      <p:sp>
        <p:nvSpPr>
          <p:cNvPr id="23" name="TextBox 2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7DC6385-D9BA-36A7-4325-F97E5AA57045}"/>
              </a:ext>
            </a:extLst>
          </p:cNvPr>
          <p:cNvSpPr txBox="1"/>
          <p:nvPr/>
        </p:nvSpPr>
        <p:spPr>
          <a:xfrm>
            <a:off x="6151480" y="2512672"/>
            <a:ext cx="1188715" cy="769441"/>
          </a:xfrm>
          <a:prstGeom prst="rect">
            <a:avLst/>
          </a:prstGeom>
          <a:noFill/>
        </p:spPr>
        <p:txBody>
          <a:bodyPr wrap="square" lIns="91436" tIns="45718" rIns="91436" bIns="45718" rtlCol="0">
            <a:spAutoFit/>
          </a:bodyPr>
          <a:lstStyle/>
          <a:p>
            <a:pPr algn="ctr"/>
            <a:r>
              <a:rPr lang="vi-VN" sz="4400" b="1" dirty="0">
                <a:solidFill>
                  <a:srgbClr val="FFFF00"/>
                </a:solidFill>
                <a:latin typeface="Agency FB" panose="020B0503020202020204" pitchFamily="34" charset="0"/>
              </a:rPr>
              <a:t>02</a:t>
            </a:r>
            <a:endParaRPr lang="en-US" sz="4400" b="1" dirty="0">
              <a:solidFill>
                <a:srgbClr val="FFFF00"/>
              </a:solidFill>
              <a:latin typeface="Agency FB" panose="020B0503020202020204" pitchFamily="34" charset="0"/>
            </a:endParaRPr>
          </a:p>
        </p:txBody>
      </p:sp>
      <p:sp>
        <p:nvSpPr>
          <p:cNvPr id="24" name="TextBox 2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CC3F27E-2B9E-506A-A052-C31AE7789F15}"/>
              </a:ext>
            </a:extLst>
          </p:cNvPr>
          <p:cNvSpPr txBox="1"/>
          <p:nvPr/>
        </p:nvSpPr>
        <p:spPr>
          <a:xfrm>
            <a:off x="3505530" y="1515272"/>
            <a:ext cx="1565564" cy="569383"/>
          </a:xfrm>
          <a:prstGeom prst="rect">
            <a:avLst/>
          </a:prstGeom>
          <a:noFill/>
        </p:spPr>
        <p:txBody>
          <a:bodyPr wrap="square" lIns="91436" tIns="45718" rIns="91436" bIns="45718" rtlCol="0">
            <a:spAutoFit/>
          </a:bodyPr>
          <a:lstStyle/>
          <a:p>
            <a:pPr algn="just"/>
            <a:r>
              <a:rPr lang="pt-BR" sz="3100" dirty="0" smtClean="0">
                <a:solidFill>
                  <a:srgbClr val="FFFF00"/>
                </a:solidFill>
                <a:latin typeface="Times New Roman" panose="02020603050405020304" pitchFamily="18" charset="0"/>
                <a:cs typeface="Times New Roman" panose="02020603050405020304" pitchFamily="18" charset="0"/>
              </a:rPr>
              <a:t>Mở đầu</a:t>
            </a:r>
            <a:endParaRPr lang="en-US" sz="31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1336282-F778-62CF-7A6D-4E41AF3BF946}"/>
              </a:ext>
            </a:extLst>
          </p:cNvPr>
          <p:cNvSpPr txBox="1"/>
          <p:nvPr/>
        </p:nvSpPr>
        <p:spPr>
          <a:xfrm>
            <a:off x="3366779" y="3895615"/>
            <a:ext cx="1967140" cy="584775"/>
          </a:xfrm>
          <a:prstGeom prst="rect">
            <a:avLst/>
          </a:prstGeom>
          <a:noFill/>
        </p:spPr>
        <p:txBody>
          <a:bodyPr wrap="square" lIns="91436" tIns="45718" rIns="91436" bIns="45718" rtlCol="0">
            <a:spAutoFit/>
          </a:bodyPr>
          <a:lstStyle/>
          <a:p>
            <a:pPr lvl="0"/>
            <a:r>
              <a:rPr lang="en-US" sz="3200">
                <a:solidFill>
                  <a:srgbClr val="FFFF00"/>
                </a:solidFill>
                <a:latin typeface="Times New Roman" panose="02020603050405020304" pitchFamily="18" charset="0"/>
                <a:cs typeface="Times New Roman" panose="02020603050405020304" pitchFamily="18" charset="0"/>
              </a:rPr>
              <a:t>Luyện tập</a:t>
            </a:r>
            <a:endParaRPr lang="en-US" sz="3200" dirty="0">
              <a:solidFill>
                <a:srgbClr val="FFFF00"/>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A2A86135-4389-B6B3-D45C-C792018BFB88}"/>
              </a:ext>
            </a:extLst>
          </p:cNvPr>
          <p:cNvGrpSpPr/>
          <p:nvPr/>
        </p:nvGrpSpPr>
        <p:grpSpPr>
          <a:xfrm>
            <a:off x="5896587" y="4430883"/>
            <a:ext cx="399784" cy="399784"/>
            <a:chOff x="5896108" y="4064132"/>
            <a:chExt cx="399784" cy="399784"/>
          </a:xfrm>
        </p:grpSpPr>
        <p:sp>
          <p:nvSpPr>
            <p:cNvPr id="27" name="Oval 26">
              <a:extLst>
                <a:ext uri="{FF2B5EF4-FFF2-40B4-BE49-F238E27FC236}">
                  <a16:creationId xmlns:a16="http://schemas.microsoft.com/office/drawing/2014/main" id="{389222DE-B8FA-0905-99C7-3B138A4F5135}"/>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A774FAB-7DC0-30BF-8874-EF77D2A43BA8}"/>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3A2C01F8-8AE2-B236-27A2-6D1FCD8557F9}"/>
              </a:ext>
            </a:extLst>
          </p:cNvPr>
          <p:cNvSpPr/>
          <p:nvPr/>
        </p:nvSpPr>
        <p:spPr>
          <a:xfrm>
            <a:off x="6998871" y="2687887"/>
            <a:ext cx="4114799" cy="569383"/>
          </a:xfrm>
          <a:prstGeom prst="rect">
            <a:avLst/>
          </a:prstGeom>
        </p:spPr>
        <p:txBody>
          <a:bodyPr wrap="square" lIns="91436" tIns="45718" rIns="91436" bIns="45718">
            <a:spAutoFit/>
          </a:bodyPr>
          <a:lstStyle/>
          <a:p>
            <a:pPr lvl="0"/>
            <a:r>
              <a:rPr lang="en-US" sz="3100" dirty="0" err="1">
                <a:solidFill>
                  <a:srgbClr val="FFFF00"/>
                </a:solidFill>
                <a:latin typeface="Times New Roman" panose="02020603050405020304" pitchFamily="18" charset="0"/>
                <a:cs typeface="Times New Roman" panose="02020603050405020304" pitchFamily="18" charset="0"/>
              </a:rPr>
              <a:t>Hình</a:t>
            </a:r>
            <a:r>
              <a:rPr lang="en-US" sz="3100" dirty="0">
                <a:solidFill>
                  <a:srgbClr val="FFFF00"/>
                </a:solidFill>
                <a:latin typeface="Times New Roman" panose="02020603050405020304" pitchFamily="18" charset="0"/>
                <a:cs typeface="Times New Roman" panose="02020603050405020304" pitchFamily="18" charset="0"/>
              </a:rPr>
              <a:t> </a:t>
            </a:r>
            <a:r>
              <a:rPr lang="en-US" sz="3100" dirty="0" err="1">
                <a:solidFill>
                  <a:srgbClr val="FFFF00"/>
                </a:solidFill>
                <a:latin typeface="Times New Roman" panose="02020603050405020304" pitchFamily="18" charset="0"/>
                <a:cs typeface="Times New Roman" panose="02020603050405020304" pitchFamily="18" charset="0"/>
              </a:rPr>
              <a:t>thành</a:t>
            </a:r>
            <a:r>
              <a:rPr lang="en-US" sz="3100" dirty="0">
                <a:solidFill>
                  <a:srgbClr val="FFFF00"/>
                </a:solidFill>
                <a:latin typeface="Times New Roman" panose="02020603050405020304" pitchFamily="18" charset="0"/>
                <a:cs typeface="Times New Roman" panose="02020603050405020304" pitchFamily="18" charset="0"/>
              </a:rPr>
              <a:t> </a:t>
            </a:r>
            <a:r>
              <a:rPr lang="en-US" sz="3100" dirty="0" err="1">
                <a:solidFill>
                  <a:srgbClr val="FFFF00"/>
                </a:solidFill>
                <a:latin typeface="Times New Roman" panose="02020603050405020304" pitchFamily="18" charset="0"/>
                <a:cs typeface="Times New Roman" panose="02020603050405020304" pitchFamily="18" charset="0"/>
              </a:rPr>
              <a:t>kiến</a:t>
            </a:r>
            <a:r>
              <a:rPr lang="en-US" sz="3100" dirty="0">
                <a:solidFill>
                  <a:srgbClr val="FFFF00"/>
                </a:solidFill>
                <a:latin typeface="Times New Roman" panose="02020603050405020304" pitchFamily="18" charset="0"/>
                <a:cs typeface="Times New Roman" panose="02020603050405020304" pitchFamily="18" charset="0"/>
              </a:rPr>
              <a:t> </a:t>
            </a:r>
            <a:r>
              <a:rPr lang="en-US" sz="3100" dirty="0" err="1">
                <a:solidFill>
                  <a:srgbClr val="FFFF00"/>
                </a:solidFill>
                <a:latin typeface="Times New Roman" panose="02020603050405020304" pitchFamily="18" charset="0"/>
                <a:cs typeface="Times New Roman" panose="02020603050405020304" pitchFamily="18" charset="0"/>
              </a:rPr>
              <a:t>thức</a:t>
            </a:r>
            <a:r>
              <a:rPr lang="en-US" sz="3100" dirty="0">
                <a:solidFill>
                  <a:srgbClr val="FFFF00"/>
                </a:solidFill>
                <a:latin typeface="Times New Roman" panose="02020603050405020304" pitchFamily="18" charset="0"/>
                <a:cs typeface="Times New Roman" panose="02020603050405020304" pitchFamily="18" charset="0"/>
              </a:rPr>
              <a:t>: </a:t>
            </a:r>
          </a:p>
        </p:txBody>
      </p:sp>
      <p:cxnSp>
        <p:nvCxnSpPr>
          <p:cNvPr id="30" name="Straight Connector 29">
            <a:extLst>
              <a:ext uri="{FF2B5EF4-FFF2-40B4-BE49-F238E27FC236}">
                <a16:creationId xmlns:a16="http://schemas.microsoft.com/office/drawing/2014/main" id="{9B24E04F-D5D6-70D6-45AE-D1CFCFBE8867}"/>
              </a:ext>
            </a:extLst>
          </p:cNvPr>
          <p:cNvCxnSpPr>
            <a:cxnSpLocks/>
          </p:cNvCxnSpPr>
          <p:nvPr/>
        </p:nvCxnSpPr>
        <p:spPr>
          <a:xfrm>
            <a:off x="6096000" y="1206641"/>
            <a:ext cx="0" cy="5611603"/>
          </a:xfrm>
          <a:prstGeom prst="line">
            <a:avLst/>
          </a:prstGeom>
          <a:ln w="444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8053C84-2CAE-9092-30C3-4BB0D1E5F081}"/>
              </a:ext>
            </a:extLst>
          </p:cNvPr>
          <p:cNvCxnSpPr>
            <a:cxnSpLocks/>
          </p:cNvCxnSpPr>
          <p:nvPr/>
        </p:nvCxnSpPr>
        <p:spPr>
          <a:xfrm flipV="1">
            <a:off x="6089379" y="5910354"/>
            <a:ext cx="4114799" cy="29343"/>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EE7CF08-FF75-738C-2C7D-C87DD8EABD30}"/>
              </a:ext>
            </a:extLst>
          </p:cNvPr>
          <p:cNvGrpSpPr/>
          <p:nvPr/>
        </p:nvGrpSpPr>
        <p:grpSpPr>
          <a:xfrm>
            <a:off x="5889484" y="5739803"/>
            <a:ext cx="399784" cy="399784"/>
            <a:chOff x="5896108" y="5817086"/>
            <a:chExt cx="399784" cy="399784"/>
          </a:xfrm>
        </p:grpSpPr>
        <p:sp>
          <p:nvSpPr>
            <p:cNvPr id="37" name="Oval 36">
              <a:extLst>
                <a:ext uri="{FF2B5EF4-FFF2-40B4-BE49-F238E27FC236}">
                  <a16:creationId xmlns:a16="http://schemas.microsoft.com/office/drawing/2014/main" id="{9D7CC4CF-A45E-F986-37B2-414660A8B53C}"/>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5A7E1C4-34C4-80F7-D8BC-6D4419381991}"/>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C0555476-C589-E22F-6BD1-65FFE32E3C2C}"/>
              </a:ext>
            </a:extLst>
          </p:cNvPr>
          <p:cNvSpPr txBox="1"/>
          <p:nvPr/>
        </p:nvSpPr>
        <p:spPr>
          <a:xfrm>
            <a:off x="6138237" y="5172508"/>
            <a:ext cx="1188715" cy="769441"/>
          </a:xfrm>
          <a:prstGeom prst="rect">
            <a:avLst/>
          </a:prstGeom>
          <a:noFill/>
        </p:spPr>
        <p:txBody>
          <a:bodyPr wrap="square" lIns="91436" tIns="45718" rIns="91436" bIns="45718" rtlCol="0">
            <a:spAutoFit/>
          </a:bodyPr>
          <a:lstStyle/>
          <a:p>
            <a:pPr algn="ctr"/>
            <a:r>
              <a:rPr lang="vi-VN" sz="4400" b="1">
                <a:solidFill>
                  <a:srgbClr val="FFFF00"/>
                </a:solidFill>
                <a:latin typeface="Agency FB" panose="020B0503020202020204" pitchFamily="34" charset="0"/>
              </a:rPr>
              <a:t>0</a:t>
            </a:r>
            <a:r>
              <a:rPr lang="en-US" sz="4400" b="1">
                <a:solidFill>
                  <a:srgbClr val="FFFF00"/>
                </a:solidFill>
                <a:latin typeface="Agency FB" panose="020B0503020202020204" pitchFamily="34" charset="0"/>
              </a:rPr>
              <a:t>4</a:t>
            </a:r>
            <a:endParaRPr lang="en-US" sz="4400" b="1" dirty="0">
              <a:solidFill>
                <a:srgbClr val="FFFF00"/>
              </a:solidFill>
              <a:latin typeface="Agency FB" panose="020B0503020202020204" pitchFamily="34" charset="0"/>
            </a:endParaRPr>
          </a:p>
        </p:txBody>
      </p:sp>
      <p:sp>
        <p:nvSpPr>
          <p:cNvPr id="40" name="Rectangle 39">
            <a:extLst>
              <a:ext uri="{FF2B5EF4-FFF2-40B4-BE49-F238E27FC236}">
                <a16:creationId xmlns:a16="http://schemas.microsoft.com/office/drawing/2014/main" id="{79320571-B8DF-5096-444D-94A0460A13EF}"/>
              </a:ext>
            </a:extLst>
          </p:cNvPr>
          <p:cNvSpPr/>
          <p:nvPr/>
        </p:nvSpPr>
        <p:spPr>
          <a:xfrm>
            <a:off x="7052075" y="5325579"/>
            <a:ext cx="2052167" cy="584775"/>
          </a:xfrm>
          <a:prstGeom prst="rect">
            <a:avLst/>
          </a:prstGeom>
        </p:spPr>
        <p:txBody>
          <a:bodyPr wrap="square" lIns="91436" tIns="45718" rIns="91436" bIns="45718">
            <a:spAutoFit/>
          </a:bodyPr>
          <a:lstStyle/>
          <a:p>
            <a:pPr lvl="0"/>
            <a:r>
              <a:rPr lang="en-US" sz="3200">
                <a:solidFill>
                  <a:srgbClr val="FFFF00"/>
                </a:solidFill>
                <a:latin typeface="Times New Roman" panose="02020603050405020304" pitchFamily="18" charset="0"/>
                <a:cs typeface="Times New Roman" panose="02020603050405020304" pitchFamily="18" charset="0"/>
              </a:rPr>
              <a:t>Vận dụng</a:t>
            </a:r>
            <a:endParaRPr lang="en-US"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4472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par>
                                <p:cTn id="39" presetID="22" presetClass="entr" presetSubtype="2"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par>
                                <p:cTn id="42" presetID="22" presetClass="entr" presetSubtype="2"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righ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2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9"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defRPr/>
            </a:pP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7" y="2484511"/>
            <a:ext cx="2308447" cy="830997"/>
          </a:xfrm>
          <a:prstGeom prst="rect">
            <a:avLst/>
          </a:prstGeom>
          <a:solidFill>
            <a:srgbClr val="FFFF00"/>
          </a:solidFill>
        </p:spPr>
        <p:txBody>
          <a:bodyPr wrap="square" lIns="91436" tIns="45718" rIns="91436" bIns="45718">
            <a:spAutoFit/>
          </a:bodyPr>
          <a:lstStyle/>
          <a:p>
            <a:pPr>
              <a:defRPr/>
            </a:pPr>
            <a:r>
              <a:rPr lang="en-US" sz="4800" b="1" dirty="0" err="1">
                <a:solidFill>
                  <a:srgbClr val="FF0000"/>
                </a:solidFill>
                <a:latin typeface="Times New Roman" panose="02020603050405020304" pitchFamily="18" charset="0"/>
              </a:rPr>
              <a:t>Mở</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đầu</a:t>
            </a:r>
            <a:endParaRPr lang="en-US" sz="4800" dirty="0">
              <a:solidFill>
                <a:prstClr val="black"/>
              </a:solidFill>
              <a:latin typeface="Calibri"/>
            </a:endParaRPr>
          </a:p>
        </p:txBody>
      </p:sp>
      <p:pic>
        <p:nvPicPr>
          <p:cNvPr id="6" name="Hình ảnh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3" y="3511716"/>
            <a:ext cx="3073399" cy="2975312"/>
          </a:xfrm>
          <a:prstGeom prst="ellipse">
            <a:avLst/>
          </a:prstGeom>
        </p:spPr>
      </p:pic>
    </p:spTree>
    <p:extLst>
      <p:ext uri="{BB962C8B-B14F-4D97-AF65-F5344CB8AC3E}">
        <p14:creationId xmlns:p14="http://schemas.microsoft.com/office/powerpoint/2010/main" val="137939543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BBFB3FB-90D7-63C6-FEF9-0F275CC29CC6}"/>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BÀI </a:t>
            </a:r>
            <a:r>
              <a:rPr lang="en-US" sz="2800" b="1" dirty="0" smtClean="0">
                <a:solidFill>
                  <a:srgbClr val="FFFF00"/>
                </a:solidFill>
                <a:latin typeface="Times New Roman" panose="02020603050405020304" pitchFamily="18" charset="0"/>
                <a:cs typeface="Times New Roman" panose="02020603050405020304" pitchFamily="18" charset="0"/>
              </a:rPr>
              <a:t>3. TẦN SỐ GHÉP NHÓM. TẦN SỐ TƯƠNG ĐỐI GHÉP NHÓM</a:t>
            </a:r>
            <a:endParaRPr lang="en-US" sz="2800" dirty="0">
              <a:solidFill>
                <a:srgbClr val="FFFF00"/>
              </a:solidFill>
            </a:endParaRPr>
          </a:p>
        </p:txBody>
      </p:sp>
      <p:pic>
        <p:nvPicPr>
          <p:cNvPr id="8" name="Picture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4259" y="1954557"/>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682486" y="2134898"/>
            <a:ext cx="5241235" cy="7852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mj-ea"/>
                <a:cs typeface="Times New Roman" panose="02020603050405020304" pitchFamily="18" charset="0"/>
              </a:rPr>
              <a:t> MỞ</a:t>
            </a:r>
            <a:r>
              <a:rPr kumimoji="0" lang="en-US" sz="3200" b="1" i="0" u="none" strike="noStrike" kern="1200" cap="none" spc="0" normalizeH="0" noProof="0" dirty="0">
                <a:ln>
                  <a:noFill/>
                </a:ln>
                <a:solidFill>
                  <a:srgbClr val="FFC000"/>
                </a:solidFill>
                <a:effectLst/>
                <a:uLnTx/>
                <a:uFillTx/>
                <a:latin typeface="Times New Roman" panose="02020603050405020304" pitchFamily="18" charset="0"/>
                <a:ea typeface="+mj-ea"/>
                <a:cs typeface="Times New Roman" panose="02020603050405020304" pitchFamily="18" charset="0"/>
              </a:rPr>
              <a:t> ĐẦU</a:t>
            </a:r>
            <a:endPar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mj-ea"/>
              <a:cs typeface="Times New Roman" panose="02020603050405020304" pitchFamily="18" charset="0"/>
            </a:endParaRPr>
          </a:p>
        </p:txBody>
      </p:sp>
      <p:cxnSp>
        <p:nvCxnSpPr>
          <p:cNvPr id="3" name="Straight Connecto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37952358-6350-B399-46AC-7131915460A4}"/>
              </a:ext>
            </a:extLst>
          </p:cNvPr>
          <p:cNvCxnSpPr>
            <a:cxnSpLocks/>
          </p:cNvCxnSpPr>
          <p:nvPr/>
        </p:nvCxnSpPr>
        <p:spPr>
          <a:xfrm>
            <a:off x="682486" y="2970840"/>
            <a:ext cx="5241235"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3314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8016C5E6-007B-DF8A-69FD-DE53E5A84321}"/>
                  </a:ext>
                </a:extLst>
              </p:cNvPr>
              <p:cNvSpPr txBox="1"/>
              <p:nvPr/>
            </p:nvSpPr>
            <p:spPr>
              <a:xfrm>
                <a:off x="1155332" y="4670158"/>
                <a:ext cx="1635994" cy="800213"/>
              </a:xfrm>
              <a:prstGeom prst="rect">
                <a:avLst/>
              </a:prstGeom>
              <a:noFill/>
            </p:spPr>
            <p:txBody>
              <a:bodyPr wrap="square" lIns="121914" tIns="60957" rIns="121914" bIns="60957">
                <a:spAutoFit/>
              </a:bodyPr>
              <a:lstStyle/>
              <a:p>
                <a:pPr defTabSz="1219140"/>
                <a:r>
                  <a:rPr lang="vi-VN" sz="4300" dirty="0">
                    <a:solidFill>
                      <a:prstClr val="black"/>
                    </a:solidFill>
                    <a:latin typeface="Times New Roman" panose="02020603050405020304" pitchFamily="18" charset="0"/>
                    <a:ea typeface="Times New Roman" panose="02020603050405020304" pitchFamily="18" charset="0"/>
                  </a:rPr>
                  <a:t>A.</a:t>
                </a:r>
                <a:r>
                  <a:rPr lang="en-US" sz="4400" dirty="0">
                    <a:solidFill>
                      <a:srgbClr val="0000FF"/>
                    </a:solidFill>
                    <a:latin typeface="Times New Roman"/>
                    <a:ea typeface="Times New Roman"/>
                  </a:rPr>
                  <a:t> </a:t>
                </a:r>
                <a14:m>
                  <m:oMath xmlns:m="http://schemas.openxmlformats.org/officeDocument/2006/math">
                    <m:r>
                      <m:rPr>
                        <m:nor/>
                      </m:rPr>
                      <a:rPr lang="en-US" sz="4400" i="0">
                        <a:solidFill>
                          <a:srgbClr val="0000FF"/>
                        </a:solidFill>
                        <a:effectLst/>
                        <a:latin typeface="Times New Roman" panose="02020603050405020304" pitchFamily="18" charset="0"/>
                        <a:ea typeface="Times New Roman"/>
                        <a:cs typeface="Times New Roman" panose="02020603050405020304" pitchFamily="18" charset="0"/>
                      </a:rPr>
                      <m:t>15</m:t>
                    </m:r>
                  </m:oMath>
                </a14:m>
                <a:r>
                  <a:rPr lang="en-US" sz="4400" dirty="0">
                    <a:solidFill>
                      <a:srgbClr val="0000FF"/>
                    </a:solidFill>
                    <a:effectLst/>
                    <a:latin typeface="Times New Roman"/>
                    <a:ea typeface="Times New Roman"/>
                  </a:rPr>
                  <a:t> </a:t>
                </a:r>
                <a:r>
                  <a:rPr lang="vi-VN" sz="4300" dirty="0">
                    <a:solidFill>
                      <a:prstClr val="black"/>
                    </a:solidFill>
                    <a:latin typeface="Times New Roman" panose="02020603050405020304" pitchFamily="18" charset="0"/>
                    <a:ea typeface="Times New Roman" panose="02020603050405020304" pitchFamily="18" charset="0"/>
                  </a:rPr>
                  <a:t> </a:t>
                </a:r>
                <a:endParaRPr lang="vi-VN" sz="4300" dirty="0">
                  <a:solidFill>
                    <a:prstClr val="black"/>
                  </a:solidFill>
                </a:endParaRPr>
              </a:p>
            </p:txBody>
          </p:sp>
        </mc:Choice>
        <mc:Fallback xmlns="">
          <p:sp>
            <p:nvSpPr>
              <p:cNvPr id="17" name="Hộp Văn bản 16">
                <a:extLst>
                  <a:ext uri="{FF2B5EF4-FFF2-40B4-BE49-F238E27FC236}">
                    <a16:creationId xmlns:a16="http://schemas.microsoft.com/office/drawing/2014/main" xmlns="" id="{8016C5E6-007B-DF8A-69FD-DE53E5A84321}"/>
                  </a:ext>
                </a:extLst>
              </p:cNvPr>
              <p:cNvSpPr txBox="1">
                <a:spLocks noRot="1" noChangeAspect="1" noMove="1" noResize="1" noEditPoints="1" noAdjustHandles="1" noChangeArrowheads="1" noChangeShapeType="1" noTextEdit="1"/>
              </p:cNvSpPr>
              <p:nvPr/>
            </p:nvSpPr>
            <p:spPr>
              <a:xfrm>
                <a:off x="1155332" y="4670158"/>
                <a:ext cx="1635994" cy="800213"/>
              </a:xfrm>
              <a:prstGeom prst="rect">
                <a:avLst/>
              </a:prstGeom>
              <a:blipFill rotWithShape="1">
                <a:blip r:embed="rId6"/>
                <a:stretch>
                  <a:fillRect l="-13060" t="-11450" b="-33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0543DF85-CA5D-EE76-50AD-943B86A06F4C}"/>
                  </a:ext>
                </a:extLst>
              </p:cNvPr>
              <p:cNvSpPr txBox="1"/>
              <p:nvPr/>
            </p:nvSpPr>
            <p:spPr>
              <a:xfrm>
                <a:off x="3310020" y="4723308"/>
                <a:ext cx="1614905" cy="800213"/>
              </a:xfrm>
              <a:prstGeom prst="rect">
                <a:avLst/>
              </a:prstGeom>
              <a:noFill/>
            </p:spPr>
            <p:txBody>
              <a:bodyPr wrap="square" lIns="121914" tIns="60957" rIns="121914" bIns="60957">
                <a:spAutoFit/>
              </a:bodyPr>
              <a:lstStyle/>
              <a:p>
                <a:pPr defTabSz="1219140"/>
                <a:r>
                  <a:rPr lang="vi-VN" sz="4300" dirty="0">
                    <a:solidFill>
                      <a:prstClr val="black"/>
                    </a:solidFill>
                    <a:latin typeface="Times New Roman" panose="02020603050405020304" pitchFamily="18" charset="0"/>
                    <a:ea typeface="Times New Roman" panose="02020603050405020304" pitchFamily="18" charset="0"/>
                  </a:rPr>
                  <a:t>B.</a:t>
                </a:r>
                <a:r>
                  <a:rPr lang="en-US" sz="4400" dirty="0">
                    <a:solidFill>
                      <a:srgbClr val="0000FF"/>
                    </a:solidFill>
                    <a:latin typeface="Times New Roman"/>
                    <a:ea typeface="Times New Roman"/>
                  </a:rPr>
                  <a:t> </a:t>
                </a:r>
                <a14:m>
                  <m:oMath xmlns:m="http://schemas.openxmlformats.org/officeDocument/2006/math">
                    <m:r>
                      <m:rPr>
                        <m:nor/>
                      </m:rPr>
                      <a:rPr lang="en-US" sz="4400" i="0">
                        <a:solidFill>
                          <a:srgbClr val="0000FF"/>
                        </a:solidFill>
                        <a:effectLst/>
                        <a:latin typeface="Times New Roman" panose="02020603050405020304" pitchFamily="18" charset="0"/>
                        <a:ea typeface="Times New Roman"/>
                        <a:cs typeface="Times New Roman" panose="02020603050405020304" pitchFamily="18" charset="0"/>
                      </a:rPr>
                      <m:t>1</m:t>
                    </m:r>
                    <m:r>
                      <m:rPr>
                        <m:nor/>
                      </m:rPr>
                      <a:rPr lang="en-US" sz="4400" b="0" i="0" smtClean="0">
                        <a:solidFill>
                          <a:srgbClr val="0000FF"/>
                        </a:solidFill>
                        <a:effectLst/>
                        <a:latin typeface="Times New Roman" panose="02020603050405020304" pitchFamily="18" charset="0"/>
                        <a:ea typeface="Times New Roman"/>
                        <a:cs typeface="Times New Roman" panose="02020603050405020304" pitchFamily="18" charset="0"/>
                      </a:rPr>
                      <m:t>6</m:t>
                    </m:r>
                  </m:oMath>
                </a14:m>
                <a:r>
                  <a:rPr lang="en-US" sz="4400" dirty="0">
                    <a:solidFill>
                      <a:srgbClr val="0000FF"/>
                    </a:solidFill>
                    <a:effectLst/>
                    <a:latin typeface="Times New Roman"/>
                    <a:ea typeface="Times New Roman"/>
                  </a:rPr>
                  <a:t> </a:t>
                </a:r>
                <a:r>
                  <a:rPr lang="vi-VN" sz="4300" dirty="0">
                    <a:solidFill>
                      <a:prstClr val="black"/>
                    </a:solidFill>
                    <a:latin typeface="Times New Roman" panose="02020603050405020304" pitchFamily="18" charset="0"/>
                    <a:ea typeface="Times New Roman" panose="02020603050405020304" pitchFamily="18" charset="0"/>
                  </a:rPr>
                  <a:t> </a:t>
                </a:r>
                <a:endParaRPr lang="vi-VN" sz="4300" dirty="0">
                  <a:solidFill>
                    <a:prstClr val="black"/>
                  </a:solidFill>
                </a:endParaRPr>
              </a:p>
            </p:txBody>
          </p:sp>
        </mc:Choice>
        <mc:Fallback xmlns="">
          <p:sp>
            <p:nvSpPr>
              <p:cNvPr id="22" name="Hộp Văn bản 21">
                <a:extLst>
                  <a:ext uri="{FF2B5EF4-FFF2-40B4-BE49-F238E27FC236}">
                    <a16:creationId xmlns:a16="http://schemas.microsoft.com/office/drawing/2014/main" xmlns="" id="{0543DF85-CA5D-EE76-50AD-943B86A06F4C}"/>
                  </a:ext>
                </a:extLst>
              </p:cNvPr>
              <p:cNvSpPr txBox="1">
                <a:spLocks noRot="1" noChangeAspect="1" noMove="1" noResize="1" noEditPoints="1" noAdjustHandles="1" noChangeArrowheads="1" noChangeShapeType="1" noTextEdit="1"/>
              </p:cNvSpPr>
              <p:nvPr/>
            </p:nvSpPr>
            <p:spPr>
              <a:xfrm>
                <a:off x="3310020" y="4723308"/>
                <a:ext cx="1614905" cy="800213"/>
              </a:xfrm>
              <a:prstGeom prst="rect">
                <a:avLst/>
              </a:prstGeom>
              <a:blipFill rotWithShape="1">
                <a:blip r:embed="rId7"/>
                <a:stretch>
                  <a:fillRect l="-13208" t="-12214" b="-32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D5503C5C-BF7E-B132-F0ED-1589957748CA}"/>
                  </a:ext>
                </a:extLst>
              </p:cNvPr>
              <p:cNvSpPr txBox="1"/>
              <p:nvPr/>
            </p:nvSpPr>
            <p:spPr>
              <a:xfrm>
                <a:off x="5238128" y="4723308"/>
                <a:ext cx="1836440" cy="800213"/>
              </a:xfrm>
              <a:prstGeom prst="rect">
                <a:avLst/>
              </a:prstGeom>
              <a:noFill/>
            </p:spPr>
            <p:txBody>
              <a:bodyPr wrap="square" lIns="121914" tIns="60957" rIns="121914" bIns="60957">
                <a:spAutoFit/>
              </a:bodyPr>
              <a:lstStyle/>
              <a:p>
                <a:pPr defTabSz="1219140"/>
                <a:r>
                  <a:rPr lang="vi-VN" sz="4300" dirty="0">
                    <a:solidFill>
                      <a:prstClr val="black"/>
                    </a:solidFill>
                    <a:latin typeface="Times New Roman" panose="02020603050405020304" pitchFamily="18" charset="0"/>
                    <a:ea typeface="Times New Roman" panose="02020603050405020304" pitchFamily="18" charset="0"/>
                  </a:rPr>
                  <a:t>C.</a:t>
                </a:r>
                <a:r>
                  <a:rPr lang="en-US" sz="4400" dirty="0">
                    <a:solidFill>
                      <a:srgbClr val="0000FF"/>
                    </a:solidFill>
                    <a:latin typeface="Times New Roman"/>
                    <a:ea typeface="Times New Roman"/>
                  </a:rPr>
                  <a:t> </a:t>
                </a:r>
                <a14:m>
                  <m:oMath xmlns:m="http://schemas.openxmlformats.org/officeDocument/2006/math">
                    <m:r>
                      <m:rPr>
                        <m:nor/>
                      </m:rPr>
                      <a:rPr lang="en-US" sz="4400" i="0">
                        <a:solidFill>
                          <a:srgbClr val="0000FF"/>
                        </a:solidFill>
                        <a:effectLst/>
                        <a:latin typeface="Times New Roman" panose="02020603050405020304" pitchFamily="18" charset="0"/>
                        <a:ea typeface="Times New Roman"/>
                        <a:cs typeface="Times New Roman" panose="02020603050405020304" pitchFamily="18" charset="0"/>
                      </a:rPr>
                      <m:t>1</m:t>
                    </m:r>
                    <m:r>
                      <m:rPr>
                        <m:nor/>
                      </m:rPr>
                      <a:rPr lang="en-US" sz="4400" b="0" i="0" smtClean="0">
                        <a:solidFill>
                          <a:srgbClr val="0000FF"/>
                        </a:solidFill>
                        <a:effectLst/>
                        <a:latin typeface="Times New Roman" panose="02020603050405020304" pitchFamily="18" charset="0"/>
                        <a:ea typeface="Times New Roman"/>
                        <a:cs typeface="Times New Roman" panose="02020603050405020304" pitchFamily="18" charset="0"/>
                      </a:rPr>
                      <m:t>7</m:t>
                    </m:r>
                  </m:oMath>
                </a14:m>
                <a:r>
                  <a:rPr lang="en-US" sz="4400" dirty="0">
                    <a:solidFill>
                      <a:srgbClr val="0000FF"/>
                    </a:solidFill>
                    <a:effectLst/>
                    <a:latin typeface="Times New Roman"/>
                    <a:ea typeface="Times New Roman"/>
                  </a:rPr>
                  <a:t> </a:t>
                </a:r>
                <a:endParaRPr lang="vi-VN" sz="4300" dirty="0">
                  <a:solidFill>
                    <a:prstClr val="black"/>
                  </a:solidFill>
                </a:endParaRPr>
              </a:p>
            </p:txBody>
          </p:sp>
        </mc:Choice>
        <mc:Fallback xmlns="">
          <p:sp>
            <p:nvSpPr>
              <p:cNvPr id="25" name="Hộp Văn bản 24">
                <a:extLst>
                  <a:ext uri="{FF2B5EF4-FFF2-40B4-BE49-F238E27FC236}">
                    <a16:creationId xmlns:a16="http://schemas.microsoft.com/office/drawing/2014/main" xmlns="" id="{D5503C5C-BF7E-B132-F0ED-1589957748CA}"/>
                  </a:ext>
                </a:extLst>
              </p:cNvPr>
              <p:cNvSpPr txBox="1">
                <a:spLocks noRot="1" noChangeAspect="1" noMove="1" noResize="1" noEditPoints="1" noAdjustHandles="1" noChangeArrowheads="1" noChangeShapeType="1" noTextEdit="1"/>
              </p:cNvSpPr>
              <p:nvPr/>
            </p:nvSpPr>
            <p:spPr>
              <a:xfrm>
                <a:off x="5238128" y="4723308"/>
                <a:ext cx="1836440" cy="800213"/>
              </a:xfrm>
              <a:prstGeom prst="rect">
                <a:avLst/>
              </a:prstGeom>
              <a:blipFill rotWithShape="1">
                <a:blip r:embed="rId8"/>
                <a:stretch>
                  <a:fillRect l="-11258" t="-12214" b="-32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Hộp Văn bản 27">
                <a:extLst>
                  <a:ext uri="{FF2B5EF4-FFF2-40B4-BE49-F238E27FC236}">
                    <a16:creationId xmlns:a16="http://schemas.microsoft.com/office/drawing/2014/main" id="{DD3B3034-65CD-F705-001C-CE32AEE4A736}"/>
                  </a:ext>
                </a:extLst>
              </p:cNvPr>
              <p:cNvSpPr txBox="1"/>
              <p:nvPr/>
            </p:nvSpPr>
            <p:spPr>
              <a:xfrm>
                <a:off x="7364072" y="4803919"/>
                <a:ext cx="1643820" cy="800213"/>
              </a:xfrm>
              <a:prstGeom prst="rect">
                <a:avLst/>
              </a:prstGeom>
              <a:noFill/>
            </p:spPr>
            <p:txBody>
              <a:bodyPr wrap="square" lIns="121914" tIns="60957" rIns="121914" bIns="60957">
                <a:spAutoFit/>
              </a:bodyPr>
              <a:lstStyle/>
              <a:p>
                <a:pPr defTabSz="1219140"/>
                <a:r>
                  <a:rPr lang="vi-VN" sz="4300" dirty="0">
                    <a:solidFill>
                      <a:prstClr val="black"/>
                    </a:solidFill>
                    <a:latin typeface="Times New Roman" panose="02020603050405020304" pitchFamily="18" charset="0"/>
                    <a:ea typeface="Times New Roman" panose="02020603050405020304" pitchFamily="18" charset="0"/>
                  </a:rPr>
                  <a:t>D.</a:t>
                </a:r>
                <a:r>
                  <a:rPr lang="en-US" sz="4400" dirty="0">
                    <a:solidFill>
                      <a:srgbClr val="0000FF"/>
                    </a:solidFill>
                    <a:latin typeface="Times New Roman"/>
                    <a:ea typeface="Times New Roman"/>
                  </a:rPr>
                  <a:t> </a:t>
                </a:r>
                <a14:m>
                  <m:oMath xmlns:m="http://schemas.openxmlformats.org/officeDocument/2006/math">
                    <m:r>
                      <m:rPr>
                        <m:nor/>
                      </m:rPr>
                      <a:rPr lang="en-US" sz="4400" i="0">
                        <a:solidFill>
                          <a:srgbClr val="0000FF"/>
                        </a:solidFill>
                        <a:effectLst/>
                        <a:latin typeface="Times New Roman" panose="02020603050405020304" pitchFamily="18" charset="0"/>
                        <a:ea typeface="Times New Roman"/>
                        <a:cs typeface="Times New Roman" panose="02020603050405020304" pitchFamily="18" charset="0"/>
                      </a:rPr>
                      <m:t>1</m:t>
                    </m:r>
                    <m:r>
                      <m:rPr>
                        <m:nor/>
                      </m:rPr>
                      <a:rPr lang="en-US" sz="4400" b="0" i="0" smtClean="0">
                        <a:solidFill>
                          <a:srgbClr val="0000FF"/>
                        </a:solidFill>
                        <a:effectLst/>
                        <a:latin typeface="Times New Roman" panose="02020603050405020304" pitchFamily="18" charset="0"/>
                        <a:ea typeface="Times New Roman"/>
                        <a:cs typeface="Times New Roman" panose="02020603050405020304" pitchFamily="18" charset="0"/>
                      </a:rPr>
                      <m:t>8</m:t>
                    </m:r>
                  </m:oMath>
                </a14:m>
                <a:r>
                  <a:rPr lang="en-US" sz="4400" dirty="0">
                    <a:solidFill>
                      <a:srgbClr val="0000FF"/>
                    </a:solidFill>
                    <a:effectLst/>
                    <a:latin typeface="Times New Roman"/>
                    <a:ea typeface="Times New Roman"/>
                  </a:rPr>
                  <a:t> </a:t>
                </a:r>
                <a:endParaRPr lang="vi-VN" sz="4300" dirty="0">
                  <a:solidFill>
                    <a:prstClr val="black"/>
                  </a:solidFill>
                </a:endParaRPr>
              </a:p>
            </p:txBody>
          </p:sp>
        </mc:Choice>
        <mc:Fallback xmlns="">
          <p:sp>
            <p:nvSpPr>
              <p:cNvPr id="28" name="Hộp Văn bản 27">
                <a:extLst>
                  <a:ext uri="{FF2B5EF4-FFF2-40B4-BE49-F238E27FC236}">
                    <a16:creationId xmlns:a16="http://schemas.microsoft.com/office/drawing/2014/main" id="{DD3B3034-65CD-F705-001C-CE32AEE4A736}"/>
                  </a:ext>
                </a:extLst>
              </p:cNvPr>
              <p:cNvSpPr txBox="1">
                <a:spLocks noRot="1" noChangeAspect="1" noMove="1" noResize="1" noEditPoints="1" noAdjustHandles="1" noChangeArrowheads="1" noChangeShapeType="1" noTextEdit="1"/>
              </p:cNvSpPr>
              <p:nvPr/>
            </p:nvSpPr>
            <p:spPr>
              <a:xfrm>
                <a:off x="7364072" y="4803919"/>
                <a:ext cx="1643820" cy="800213"/>
              </a:xfrm>
              <a:prstGeom prst="rect">
                <a:avLst/>
              </a:prstGeom>
              <a:blipFill>
                <a:blip r:embed="rId9"/>
                <a:stretch>
                  <a:fillRect l="-12593" t="-11450" b="-33588"/>
                </a:stretch>
              </a:blipFill>
            </p:spPr>
            <p:txBody>
              <a:bodyPr/>
              <a:lstStyle/>
              <a:p>
                <a:r>
                  <a:rPr lang="en-US">
                    <a:noFill/>
                  </a:rPr>
                  <a:t> </a:t>
                </a:r>
              </a:p>
            </p:txBody>
          </p:sp>
        </mc:Fallback>
      </mc:AlternateContent>
      <p:sp>
        <p:nvSpPr>
          <p:cNvPr id="37" name="Hình Bầu dục 36">
            <a:extLst>
              <a:ext uri="{FF2B5EF4-FFF2-40B4-BE49-F238E27FC236}">
                <a16:creationId xmlns:a16="http://schemas.microsoft.com/office/drawing/2014/main" id="{9C7A1734-16B1-4567-10E2-B7C5135E83FC}"/>
              </a:ext>
            </a:extLst>
          </p:cNvPr>
          <p:cNvSpPr/>
          <p:nvPr/>
        </p:nvSpPr>
        <p:spPr>
          <a:xfrm>
            <a:off x="7364072" y="4935909"/>
            <a:ext cx="762000" cy="587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endParaRPr lang="vi-VN" sz="2400">
              <a:solidFill>
                <a:srgbClr val="FF0000"/>
              </a:solidFill>
            </a:endParaRPr>
          </a:p>
        </p:txBody>
      </p:sp>
      <p:sp>
        <p:nvSpPr>
          <p:cNvPr id="21" name="Hình chữ nhật: Góc Tròn 20">
            <a:extLst>
              <a:ext uri="{FF2B5EF4-FFF2-40B4-BE49-F238E27FC236}">
                <a16:creationId xmlns:a16="http://schemas.microsoft.com/office/drawing/2014/main" id="{2B8F3068-0ECC-B8AD-7291-AE5E6F1066DF}"/>
              </a:ext>
            </a:extLst>
          </p:cNvPr>
          <p:cNvSpPr/>
          <p:nvPr/>
        </p:nvSpPr>
        <p:spPr>
          <a:xfrm>
            <a:off x="9448800" y="5827294"/>
            <a:ext cx="2514601" cy="728900"/>
          </a:xfrm>
          <a:prstGeom prst="roundRect">
            <a:avLst/>
          </a:pr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3700" dirty="0">
                <a:solidFill>
                  <a:prstClr val="white"/>
                </a:solidFill>
              </a:rPr>
              <a:t>ĐÁP ÁN</a:t>
            </a:r>
            <a:endParaRPr lang="vi-VN" sz="3700" dirty="0">
              <a:solidFill>
                <a:prstClr val="white"/>
              </a:solidFill>
            </a:endParaRPr>
          </a:p>
        </p:txBody>
      </p:sp>
      <mc:AlternateContent xmlns:mc="http://schemas.openxmlformats.org/markup-compatibility/2006">
        <mc:Choice xmlns:a14="http://schemas.microsoft.com/office/drawing/2010/main" Requires="a14">
          <p:sp>
            <p:nvSpPr>
              <p:cNvPr id="6" name="Rectangle 5"/>
              <p:cNvSpPr/>
              <p:nvPr/>
            </p:nvSpPr>
            <p:spPr>
              <a:xfrm>
                <a:off x="401051" y="177969"/>
                <a:ext cx="10988843" cy="1384995"/>
              </a:xfrm>
              <a:prstGeom prst="rect">
                <a:avLst/>
              </a:prstGeom>
            </p:spPr>
            <p:txBody>
              <a:bodyPr wrap="square">
                <a:spAutoFit/>
              </a:bodyPr>
              <a:lstStyle/>
              <a:p>
                <a:pPr marR="30480" algn="just">
                  <a:spcBef>
                    <a:spcPts val="300"/>
                  </a:spcBef>
                  <a:spcAft>
                    <a:spcPts val="300"/>
                  </a:spcAft>
                </a:pPr>
                <a:r>
                  <a:rPr lang="en-US" sz="2800" b="1" dirty="0" smtClean="0">
                    <a:solidFill>
                      <a:srgbClr val="0000FF"/>
                    </a:solidFill>
                    <a:latin typeface="Times New Roman"/>
                    <a:ea typeface="Times New Roman"/>
                  </a:rPr>
                  <a:t>Bài </a:t>
                </a:r>
                <a:r>
                  <a:rPr lang="en-US" sz="2800" b="1" dirty="0" smtClean="0">
                    <a:solidFill>
                      <a:srgbClr val="0000FF"/>
                    </a:solidFill>
                    <a:latin typeface="Times New Roman"/>
                    <a:ea typeface="Times New Roman"/>
                  </a:rPr>
                  <a:t>tập: </a:t>
                </a:r>
                <a:r>
                  <a:rPr lang="en-US" sz="2800" dirty="0">
                    <a:solidFill>
                      <a:srgbClr val="0000FF"/>
                    </a:solidFill>
                    <a:latin typeface="Times New Roman"/>
                    <a:ea typeface="Times New Roman"/>
                  </a:rPr>
                  <a:t>Nhà may Hưng Thịnh tặng áo phông cho học sinh lớp 9A. </a:t>
                </a:r>
                <a:r>
                  <a:rPr lang="en-US" sz="2800" dirty="0" err="1">
                    <a:solidFill>
                      <a:srgbClr val="0000FF"/>
                    </a:solidFill>
                    <a:latin typeface="Times New Roman"/>
                    <a:ea typeface="Times New Roman"/>
                  </a:rPr>
                  <a:t>Nhà</a:t>
                </a:r>
                <a:r>
                  <a:rPr lang="en-US" sz="2800" dirty="0">
                    <a:solidFill>
                      <a:srgbClr val="0000FF"/>
                    </a:solidFill>
                    <a:latin typeface="Times New Roman"/>
                    <a:ea typeface="Times New Roman"/>
                  </a:rPr>
                  <a:t> may </a:t>
                </a:r>
                <a:r>
                  <a:rPr lang="en-US" sz="2800" dirty="0" err="1">
                    <a:solidFill>
                      <a:srgbClr val="0000FF"/>
                    </a:solidFill>
                    <a:latin typeface="Times New Roman"/>
                    <a:ea typeface="Times New Roman"/>
                  </a:rPr>
                  <a:t>đo</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chiều</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cao</a:t>
                </a:r>
                <a:r>
                  <a:rPr lang="en-US" sz="2800" dirty="0">
                    <a:solidFill>
                      <a:srgbClr val="0000FF"/>
                    </a:solidFill>
                    <a:latin typeface="Times New Roman"/>
                    <a:ea typeface="Times New Roman"/>
                  </a:rPr>
                  <a:t> ( </a:t>
                </a:r>
                <a:r>
                  <a:rPr lang="en-US" sz="2800" dirty="0" err="1">
                    <a:solidFill>
                      <a:srgbClr val="0000FF"/>
                    </a:solidFill>
                    <a:latin typeface="Times New Roman"/>
                    <a:ea typeface="Times New Roman"/>
                  </a:rPr>
                  <a:t>Đơn</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vị</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centimét</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của</a:t>
                </a:r>
                <a:r>
                  <a:rPr lang="en-US" sz="2800" dirty="0">
                    <a:solidFill>
                      <a:srgbClr val="0000FF"/>
                    </a:solidFill>
                    <a:latin typeface="Times New Roman"/>
                    <a:ea typeface="Times New Roman"/>
                  </a:rPr>
                  <a:t> </a:t>
                </a:r>
                <a14:m>
                  <m:oMath xmlns:m="http://schemas.openxmlformats.org/officeDocument/2006/math">
                    <m:r>
                      <m:rPr>
                        <m:nor/>
                      </m:rPr>
                      <a:rPr lang="en-US" sz="2800" b="0" i="0">
                        <a:solidFill>
                          <a:srgbClr val="0000FF"/>
                        </a:solidFill>
                        <a:effectLst/>
                        <a:latin typeface="Times New Roman" panose="02020603050405020304" pitchFamily="18" charset="0"/>
                        <a:ea typeface="Times New Roman"/>
                        <a:cs typeface="Times New Roman" panose="02020603050405020304" pitchFamily="18" charset="0"/>
                      </a:rPr>
                      <m:t>40</m:t>
                    </m:r>
                  </m:oMath>
                </a14:m>
                <a:r>
                  <a:rPr lang="en-US" sz="2800" dirty="0">
                    <a:solidFill>
                      <a:srgbClr val="0000FF"/>
                    </a:solidFill>
                    <a:effectLst/>
                    <a:latin typeface="Times New Roman"/>
                    <a:ea typeface="Times New Roman"/>
                  </a:rPr>
                  <a:t> </a:t>
                </a:r>
                <a:r>
                  <a:rPr lang="en-US" sz="2800" dirty="0" err="1">
                    <a:solidFill>
                      <a:srgbClr val="0000FF"/>
                    </a:solidFill>
                    <a:effectLst/>
                    <a:latin typeface="Times New Roman"/>
                    <a:ea typeface="Times New Roman"/>
                  </a:rPr>
                  <a:t>bạn</a:t>
                </a:r>
                <a:r>
                  <a:rPr lang="en-US" sz="2800" dirty="0">
                    <a:solidFill>
                      <a:srgbClr val="0000FF"/>
                    </a:solidFill>
                    <a:effectLst/>
                    <a:latin typeface="Times New Roman"/>
                    <a:ea typeface="Times New Roman"/>
                  </a:rPr>
                  <a:t> </a:t>
                </a:r>
                <a:r>
                  <a:rPr lang="en-US" sz="2800" dirty="0" err="1">
                    <a:solidFill>
                      <a:srgbClr val="0000FF"/>
                    </a:solidFill>
                    <a:effectLst/>
                    <a:latin typeface="Times New Roman"/>
                    <a:ea typeface="Times New Roman"/>
                  </a:rPr>
                  <a:t>để</a:t>
                </a:r>
                <a:r>
                  <a:rPr lang="en-US" sz="2800" dirty="0">
                    <a:solidFill>
                      <a:srgbClr val="0000FF"/>
                    </a:solidFill>
                    <a:effectLst/>
                    <a:latin typeface="Times New Roman"/>
                    <a:ea typeface="Times New Roman"/>
                  </a:rPr>
                  <a:t> </a:t>
                </a:r>
                <a:r>
                  <a:rPr lang="en-US" sz="2800" dirty="0" err="1">
                    <a:solidFill>
                      <a:srgbClr val="0000FF"/>
                    </a:solidFill>
                    <a:effectLst/>
                    <a:latin typeface="Times New Roman"/>
                    <a:ea typeface="Times New Roman"/>
                  </a:rPr>
                  <a:t>chọn</a:t>
                </a:r>
                <a:r>
                  <a:rPr lang="en-US" sz="2800" dirty="0">
                    <a:solidFill>
                      <a:srgbClr val="0000FF"/>
                    </a:solidFill>
                    <a:effectLst/>
                    <a:latin typeface="Times New Roman"/>
                    <a:ea typeface="Times New Roman"/>
                  </a:rPr>
                  <a:t> </a:t>
                </a:r>
                <a:r>
                  <a:rPr lang="en-US" sz="2800" dirty="0" err="1">
                    <a:solidFill>
                      <a:srgbClr val="0000FF"/>
                    </a:solidFill>
                    <a:effectLst/>
                    <a:latin typeface="Times New Roman"/>
                    <a:ea typeface="Times New Roman"/>
                  </a:rPr>
                  <a:t>cỡ</a:t>
                </a:r>
                <a:r>
                  <a:rPr lang="en-US" sz="2800" dirty="0">
                    <a:solidFill>
                      <a:srgbClr val="0000FF"/>
                    </a:solidFill>
                    <a:effectLst/>
                    <a:latin typeface="Times New Roman"/>
                    <a:ea typeface="Times New Roman"/>
                  </a:rPr>
                  <a:t> </a:t>
                </a:r>
                <a:r>
                  <a:rPr lang="en-US" sz="2800" dirty="0" err="1">
                    <a:solidFill>
                      <a:srgbClr val="0000FF"/>
                    </a:solidFill>
                    <a:effectLst/>
                    <a:latin typeface="Times New Roman"/>
                    <a:ea typeface="Times New Roman"/>
                  </a:rPr>
                  <a:t>áo</a:t>
                </a:r>
                <a:r>
                  <a:rPr lang="en-US" sz="2800" dirty="0">
                    <a:solidFill>
                      <a:srgbClr val="0000FF"/>
                    </a:solidFill>
                    <a:effectLst/>
                    <a:latin typeface="Times New Roman"/>
                    <a:ea typeface="Times New Roman"/>
                  </a:rPr>
                  <a:t> </a:t>
                </a:r>
                <a:r>
                  <a:rPr lang="en-US" sz="2800" dirty="0" err="1">
                    <a:solidFill>
                      <a:srgbClr val="0000FF"/>
                    </a:solidFill>
                    <a:effectLst/>
                    <a:latin typeface="Times New Roman"/>
                    <a:ea typeface="Times New Roman"/>
                  </a:rPr>
                  <a:t>khi</a:t>
                </a:r>
                <a:r>
                  <a:rPr lang="en-US" sz="2800" dirty="0">
                    <a:solidFill>
                      <a:srgbClr val="0000FF"/>
                    </a:solidFill>
                    <a:effectLst/>
                    <a:latin typeface="Times New Roman"/>
                    <a:ea typeface="Times New Roman"/>
                  </a:rPr>
                  <a:t> may, </a:t>
                </a:r>
                <a:r>
                  <a:rPr lang="en-US" sz="2800" dirty="0" err="1">
                    <a:solidFill>
                      <a:srgbClr val="0000FF"/>
                    </a:solidFill>
                    <a:effectLst/>
                    <a:latin typeface="Times New Roman"/>
                    <a:ea typeface="Times New Roman"/>
                  </a:rPr>
                  <a:t>kết</a:t>
                </a:r>
                <a:r>
                  <a:rPr lang="en-US" sz="2800" dirty="0">
                    <a:solidFill>
                      <a:srgbClr val="0000FF"/>
                    </a:solidFill>
                    <a:effectLst/>
                    <a:latin typeface="Times New Roman"/>
                    <a:ea typeface="Times New Roman"/>
                  </a:rPr>
                  <a:t> </a:t>
                </a:r>
                <a:r>
                  <a:rPr lang="en-US" sz="2800" dirty="0" err="1">
                    <a:solidFill>
                      <a:srgbClr val="0000FF"/>
                    </a:solidFill>
                    <a:effectLst/>
                    <a:latin typeface="Times New Roman"/>
                    <a:ea typeface="Times New Roman"/>
                  </a:rPr>
                  <a:t>quả</a:t>
                </a:r>
                <a:r>
                  <a:rPr lang="en-US" sz="2800" dirty="0">
                    <a:solidFill>
                      <a:srgbClr val="0000FF"/>
                    </a:solidFill>
                    <a:effectLst/>
                    <a:latin typeface="Times New Roman"/>
                    <a:ea typeface="Times New Roman"/>
                  </a:rPr>
                  <a:t> </a:t>
                </a:r>
                <a:r>
                  <a:rPr lang="en-US" sz="2800" dirty="0" err="1">
                    <a:solidFill>
                      <a:srgbClr val="0000FF"/>
                    </a:solidFill>
                    <a:effectLst/>
                    <a:latin typeface="Times New Roman"/>
                    <a:ea typeface="Times New Roman"/>
                  </a:rPr>
                  <a:t>như</a:t>
                </a:r>
                <a:r>
                  <a:rPr lang="en-US" sz="2800" dirty="0">
                    <a:solidFill>
                      <a:srgbClr val="0000FF"/>
                    </a:solidFill>
                    <a:effectLst/>
                    <a:latin typeface="Times New Roman"/>
                    <a:ea typeface="Times New Roman"/>
                  </a:rPr>
                  <a:t> </a:t>
                </a:r>
                <a:r>
                  <a:rPr lang="en-US" sz="2800" dirty="0" err="1">
                    <a:solidFill>
                      <a:srgbClr val="0000FF"/>
                    </a:solidFill>
                    <a:effectLst/>
                    <a:latin typeface="Times New Roman"/>
                    <a:ea typeface="Times New Roman"/>
                  </a:rPr>
                  <a:t>sau</a:t>
                </a:r>
                <a:r>
                  <a:rPr lang="en-US" sz="2800" dirty="0">
                    <a:solidFill>
                      <a:srgbClr val="0000FF"/>
                    </a:solidFill>
                    <a:effectLst/>
                    <a:latin typeface="Times New Roman"/>
                    <a:ea typeface="Times New Roman"/>
                  </a:rPr>
                  <a:t>:   </a:t>
                </a:r>
                <a:endParaRPr lang="en-US" sz="2800" dirty="0">
                  <a:effectLst/>
                  <a:latin typeface="Times New Roman"/>
                  <a:ea typeface="Times New Roman"/>
                </a:endParaRPr>
              </a:p>
            </p:txBody>
          </p:sp>
        </mc:Choice>
        <mc:Fallback>
          <p:sp>
            <p:nvSpPr>
              <p:cNvPr id="6" name="Rectangle 5"/>
              <p:cNvSpPr>
                <a:spLocks noRot="1" noChangeAspect="1" noMove="1" noResize="1" noEditPoints="1" noAdjustHandles="1" noChangeArrowheads="1" noChangeShapeType="1" noTextEdit="1"/>
              </p:cNvSpPr>
              <p:nvPr/>
            </p:nvSpPr>
            <p:spPr>
              <a:xfrm>
                <a:off x="401051" y="177969"/>
                <a:ext cx="10988843" cy="1384995"/>
              </a:xfrm>
              <a:prstGeom prst="rect">
                <a:avLst/>
              </a:prstGeom>
              <a:blipFill>
                <a:blip r:embed="rId10"/>
                <a:stretch>
                  <a:fillRect l="-1165" t="-4405" r="-832" b="-1145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ext uri="{D42A27DB-BD31-4B8C-83A1-F6EECF244321}">
                    <p14:modId xmlns:p14="http://schemas.microsoft.com/office/powerpoint/2010/main" val="979605206"/>
                  </p:ext>
                </p:extLst>
              </p:nvPr>
            </p:nvGraphicFramePr>
            <p:xfrm>
              <a:off x="374015" y="1828223"/>
              <a:ext cx="8733703" cy="1954060"/>
            </p:xfrm>
            <a:graphic>
              <a:graphicData uri="http://schemas.openxmlformats.org/drawingml/2006/table">
                <a:tbl>
                  <a:tblPr firstRow="1" firstCol="1" bandRow="1"/>
                  <a:tblGrid>
                    <a:gridCol w="872395">
                      <a:extLst>
                        <a:ext uri="{9D8B030D-6E8A-4147-A177-3AD203B41FA5}">
                          <a16:colId xmlns:a16="http://schemas.microsoft.com/office/drawing/2014/main" val="20000"/>
                        </a:ext>
                      </a:extLst>
                    </a:gridCol>
                    <a:gridCol w="880924">
                      <a:extLst>
                        <a:ext uri="{9D8B030D-6E8A-4147-A177-3AD203B41FA5}">
                          <a16:colId xmlns:a16="http://schemas.microsoft.com/office/drawing/2014/main" val="20001"/>
                        </a:ext>
                      </a:extLst>
                    </a:gridCol>
                    <a:gridCol w="865084">
                      <a:extLst>
                        <a:ext uri="{9D8B030D-6E8A-4147-A177-3AD203B41FA5}">
                          <a16:colId xmlns:a16="http://schemas.microsoft.com/office/drawing/2014/main" val="20002"/>
                        </a:ext>
                      </a:extLst>
                    </a:gridCol>
                    <a:gridCol w="873615">
                      <a:extLst>
                        <a:ext uri="{9D8B030D-6E8A-4147-A177-3AD203B41FA5}">
                          <a16:colId xmlns:a16="http://schemas.microsoft.com/office/drawing/2014/main" val="20003"/>
                        </a:ext>
                      </a:extLst>
                    </a:gridCol>
                    <a:gridCol w="762361">
                      <a:extLst>
                        <a:ext uri="{9D8B030D-6E8A-4147-A177-3AD203B41FA5}">
                          <a16:colId xmlns:a16="http://schemas.microsoft.com/office/drawing/2014/main" val="20004"/>
                        </a:ext>
                      </a:extLst>
                    </a:gridCol>
                    <a:gridCol w="984864">
                      <a:extLst>
                        <a:ext uri="{9D8B030D-6E8A-4147-A177-3AD203B41FA5}">
                          <a16:colId xmlns:a16="http://schemas.microsoft.com/office/drawing/2014/main" val="20005"/>
                        </a:ext>
                      </a:extLst>
                    </a:gridCol>
                    <a:gridCol w="873615">
                      <a:extLst>
                        <a:ext uri="{9D8B030D-6E8A-4147-A177-3AD203B41FA5}">
                          <a16:colId xmlns:a16="http://schemas.microsoft.com/office/drawing/2014/main" val="20006"/>
                        </a:ext>
                      </a:extLst>
                    </a:gridCol>
                    <a:gridCol w="873615">
                      <a:extLst>
                        <a:ext uri="{9D8B030D-6E8A-4147-A177-3AD203B41FA5}">
                          <a16:colId xmlns:a16="http://schemas.microsoft.com/office/drawing/2014/main" val="20007"/>
                        </a:ext>
                      </a:extLst>
                    </a:gridCol>
                    <a:gridCol w="873615">
                      <a:extLst>
                        <a:ext uri="{9D8B030D-6E8A-4147-A177-3AD203B41FA5}">
                          <a16:colId xmlns:a16="http://schemas.microsoft.com/office/drawing/2014/main" val="20008"/>
                        </a:ext>
                      </a:extLst>
                    </a:gridCol>
                    <a:gridCol w="873615">
                      <a:extLst>
                        <a:ext uri="{9D8B030D-6E8A-4147-A177-3AD203B41FA5}">
                          <a16:colId xmlns:a16="http://schemas.microsoft.com/office/drawing/2014/main" val="20009"/>
                        </a:ext>
                      </a:extLst>
                    </a:gridCol>
                  </a:tblGrid>
                  <a:tr h="488515">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161</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159</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168</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153</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150</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157</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172</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165</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161</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158</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8515">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169</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153</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164</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167</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172</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174</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163</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156</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166</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166</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8515">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161</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152</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165</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169</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160</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152</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165</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163</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174</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168</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8515">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159</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168</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164</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169</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156</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172</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167</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158</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161</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160</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979605206"/>
                  </p:ext>
                </p:extLst>
              </p:nvPr>
            </p:nvGraphicFramePr>
            <p:xfrm>
              <a:off x="374015" y="1828223"/>
              <a:ext cx="8733703" cy="1954060"/>
            </p:xfrm>
            <a:graphic>
              <a:graphicData uri="http://schemas.openxmlformats.org/drawingml/2006/table">
                <a:tbl>
                  <a:tblPr firstRow="1" firstCol="1" bandRow="1"/>
                  <a:tblGrid>
                    <a:gridCol w="872395">
                      <a:extLst>
                        <a:ext uri="{9D8B030D-6E8A-4147-A177-3AD203B41FA5}">
                          <a16:colId xmlns:a16="http://schemas.microsoft.com/office/drawing/2014/main" val="20000"/>
                        </a:ext>
                      </a:extLst>
                    </a:gridCol>
                    <a:gridCol w="880924">
                      <a:extLst>
                        <a:ext uri="{9D8B030D-6E8A-4147-A177-3AD203B41FA5}">
                          <a16:colId xmlns:a16="http://schemas.microsoft.com/office/drawing/2014/main" val="20001"/>
                        </a:ext>
                      </a:extLst>
                    </a:gridCol>
                    <a:gridCol w="865084">
                      <a:extLst>
                        <a:ext uri="{9D8B030D-6E8A-4147-A177-3AD203B41FA5}">
                          <a16:colId xmlns:a16="http://schemas.microsoft.com/office/drawing/2014/main" val="20002"/>
                        </a:ext>
                      </a:extLst>
                    </a:gridCol>
                    <a:gridCol w="873615">
                      <a:extLst>
                        <a:ext uri="{9D8B030D-6E8A-4147-A177-3AD203B41FA5}">
                          <a16:colId xmlns:a16="http://schemas.microsoft.com/office/drawing/2014/main" val="20003"/>
                        </a:ext>
                      </a:extLst>
                    </a:gridCol>
                    <a:gridCol w="762361">
                      <a:extLst>
                        <a:ext uri="{9D8B030D-6E8A-4147-A177-3AD203B41FA5}">
                          <a16:colId xmlns:a16="http://schemas.microsoft.com/office/drawing/2014/main" val="20004"/>
                        </a:ext>
                      </a:extLst>
                    </a:gridCol>
                    <a:gridCol w="984864">
                      <a:extLst>
                        <a:ext uri="{9D8B030D-6E8A-4147-A177-3AD203B41FA5}">
                          <a16:colId xmlns:a16="http://schemas.microsoft.com/office/drawing/2014/main" val="20005"/>
                        </a:ext>
                      </a:extLst>
                    </a:gridCol>
                    <a:gridCol w="873615">
                      <a:extLst>
                        <a:ext uri="{9D8B030D-6E8A-4147-A177-3AD203B41FA5}">
                          <a16:colId xmlns:a16="http://schemas.microsoft.com/office/drawing/2014/main" val="20006"/>
                        </a:ext>
                      </a:extLst>
                    </a:gridCol>
                    <a:gridCol w="873615">
                      <a:extLst>
                        <a:ext uri="{9D8B030D-6E8A-4147-A177-3AD203B41FA5}">
                          <a16:colId xmlns:a16="http://schemas.microsoft.com/office/drawing/2014/main" val="20007"/>
                        </a:ext>
                      </a:extLst>
                    </a:gridCol>
                    <a:gridCol w="873615">
                      <a:extLst>
                        <a:ext uri="{9D8B030D-6E8A-4147-A177-3AD203B41FA5}">
                          <a16:colId xmlns:a16="http://schemas.microsoft.com/office/drawing/2014/main" val="20008"/>
                        </a:ext>
                      </a:extLst>
                    </a:gridCol>
                    <a:gridCol w="873615">
                      <a:extLst>
                        <a:ext uri="{9D8B030D-6E8A-4147-A177-3AD203B41FA5}">
                          <a16:colId xmlns:a16="http://schemas.microsoft.com/office/drawing/2014/main" val="20009"/>
                        </a:ext>
                      </a:extLst>
                    </a:gridCol>
                  </a:tblGrid>
                  <a:tr h="48851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699" t="-1235" r="-904196"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99310" t="-1235" r="-791724"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203521" t="-1235" r="-708451"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301399" t="-1235" r="-603497"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455556" t="-1235" r="-584921"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434783" t="-1235" r="-357764"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597917" t="-1235" r="-300000"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702797" t="-1235" r="-202098"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797222" t="-1235" r="-100694"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903497" t="-1235" r="-1399" b="-300000"/>
                          </a:stretch>
                        </a:blipFill>
                      </a:tcPr>
                    </a:tc>
                    <a:extLst>
                      <a:ext uri="{0D108BD9-81ED-4DB2-BD59-A6C34878D82A}">
                        <a16:rowId xmlns:a16="http://schemas.microsoft.com/office/drawing/2014/main" val="10000"/>
                      </a:ext>
                    </a:extLst>
                  </a:tr>
                  <a:tr h="48851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699" t="-102500" r="-904196"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99310" t="-102500" r="-791724"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203521" t="-102500" r="-708451"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301399" t="-102500" r="-603497"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455556" t="-102500" r="-584921"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434783" t="-102500" r="-357764"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597917" t="-102500" r="-300000"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702797" t="-102500" r="-202098"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797222" t="-102500" r="-100694"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903497" t="-102500" r="-1399" b="-203750"/>
                          </a:stretch>
                        </a:blipFill>
                      </a:tcPr>
                    </a:tc>
                    <a:extLst>
                      <a:ext uri="{0D108BD9-81ED-4DB2-BD59-A6C34878D82A}">
                        <a16:rowId xmlns:a16="http://schemas.microsoft.com/office/drawing/2014/main" val="10001"/>
                      </a:ext>
                    </a:extLst>
                  </a:tr>
                  <a:tr h="48851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699" t="-200000" r="-904196"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99310" t="-200000" r="-791724"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203521" t="-200000" r="-708451"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301399" t="-200000" r="-603497"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455556" t="-200000" r="-584921"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434783" t="-200000" r="-357764"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597917" t="-200000" r="-300000"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702797" t="-200000" r="-202098"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797222" t="-200000" r="-100694"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903497" t="-200000" r="-1399" b="-101235"/>
                          </a:stretch>
                        </a:blipFill>
                      </a:tcPr>
                    </a:tc>
                    <a:extLst>
                      <a:ext uri="{0D108BD9-81ED-4DB2-BD59-A6C34878D82A}">
                        <a16:rowId xmlns:a16="http://schemas.microsoft.com/office/drawing/2014/main" val="10002"/>
                      </a:ext>
                    </a:extLst>
                  </a:tr>
                  <a:tr h="48851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699" t="-303750" r="-904196"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99310" t="-303750" r="-791724"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203521" t="-303750" r="-708451"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301399" t="-303750" r="-603497"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455556" t="-303750" r="-584921"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434783" t="-303750" r="-357764"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597917" t="-303750" r="-300000"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702797" t="-303750" r="-202098"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797222" t="-303750" r="-100694"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903497" t="-303750" r="-1399" b="-2500"/>
                          </a:stretch>
                        </a:blipFill>
                      </a:tcPr>
                    </a:tc>
                    <a:extLst>
                      <a:ext uri="{0D108BD9-81ED-4DB2-BD59-A6C34878D82A}">
                        <a16:rowId xmlns:a16="http://schemas.microsoft.com/office/drawing/2014/main" val="10003"/>
                      </a:ext>
                    </a:extLst>
                  </a:tr>
                </a:tbl>
              </a:graphicData>
            </a:graphic>
          </p:graphicFrame>
        </mc:Fallback>
      </mc:AlternateContent>
      <p:sp>
        <p:nvSpPr>
          <p:cNvPr id="7" name="Rectangle 6"/>
          <p:cNvSpPr/>
          <p:nvPr/>
        </p:nvSpPr>
        <p:spPr>
          <a:xfrm>
            <a:off x="257444" y="3876469"/>
            <a:ext cx="6537687" cy="523220"/>
          </a:xfrm>
          <a:prstGeom prst="rect">
            <a:avLst/>
          </a:prstGeom>
        </p:spPr>
        <p:txBody>
          <a:bodyPr wrap="none">
            <a:spAutoFit/>
          </a:bodyPr>
          <a:lstStyle/>
          <a:p>
            <a:pPr marR="30480" algn="just">
              <a:spcBef>
                <a:spcPts val="300"/>
              </a:spcBef>
              <a:spcAft>
                <a:spcPts val="300"/>
              </a:spcAft>
            </a:pPr>
            <a:r>
              <a:rPr lang="en-US" sz="2800" dirty="0" smtClean="0">
                <a:solidFill>
                  <a:srgbClr val="FF0000"/>
                </a:solidFill>
                <a:latin typeface="Times New Roman"/>
                <a:ea typeface="Times New Roman"/>
              </a:rPr>
              <a:t>1.1 Số </a:t>
            </a:r>
            <a:r>
              <a:rPr lang="en-US" sz="2800" dirty="0">
                <a:solidFill>
                  <a:srgbClr val="FF0000"/>
                </a:solidFill>
                <a:latin typeface="Times New Roman"/>
                <a:ea typeface="Times New Roman"/>
              </a:rPr>
              <a:t>các giá trị khác nhau của dấu hiệu là:</a:t>
            </a:r>
            <a:endParaRPr lang="en-US" sz="2800" dirty="0">
              <a:solidFill>
                <a:srgbClr val="FF0000"/>
              </a:solidFill>
              <a:effectLst/>
              <a:latin typeface="Times New Roman"/>
              <a:ea typeface="Times New Roman"/>
            </a:endParaRPr>
          </a:p>
        </p:txBody>
      </p:sp>
    </p:spTree>
    <p:extLst>
      <p:ext uri="{BB962C8B-B14F-4D97-AF65-F5344CB8AC3E}">
        <p14:creationId xmlns:p14="http://schemas.microsoft.com/office/powerpoint/2010/main" val="128402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heel(1)">
                                      <p:cBhvr>
                                        <p:cTn id="12" dur="2000"/>
                                        <p:tgtEl>
                                          <p:spTgt spid="37"/>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8016C5E6-007B-DF8A-69FD-DE53E5A84321}"/>
                  </a:ext>
                </a:extLst>
              </p:cNvPr>
              <p:cNvSpPr txBox="1"/>
              <p:nvPr/>
            </p:nvSpPr>
            <p:spPr>
              <a:xfrm>
                <a:off x="1155332" y="4670158"/>
                <a:ext cx="1635994" cy="800213"/>
              </a:xfrm>
              <a:prstGeom prst="rect">
                <a:avLst/>
              </a:prstGeom>
              <a:noFill/>
            </p:spPr>
            <p:txBody>
              <a:bodyPr wrap="square" lIns="121914" tIns="60957" rIns="121914" bIns="60957">
                <a:spAutoFit/>
              </a:bodyPr>
              <a:lstStyle/>
              <a:p>
                <a:pPr defTabSz="1219140"/>
                <a:r>
                  <a:rPr lang="vi-VN" sz="4300" dirty="0">
                    <a:solidFill>
                      <a:prstClr val="black"/>
                    </a:solidFill>
                    <a:latin typeface="Times New Roman" panose="02020603050405020304" pitchFamily="18" charset="0"/>
                    <a:ea typeface="Times New Roman" panose="02020603050405020304" pitchFamily="18" charset="0"/>
                  </a:rPr>
                  <a:t>A.</a:t>
                </a:r>
                <a:r>
                  <a:rPr lang="en-US" sz="4400" dirty="0">
                    <a:solidFill>
                      <a:srgbClr val="0000FF"/>
                    </a:solidFill>
                    <a:latin typeface="Times New Roman"/>
                    <a:ea typeface="Times New Roman"/>
                  </a:rPr>
                  <a:t> </a:t>
                </a:r>
                <a14:m>
                  <m:oMath xmlns:m="http://schemas.openxmlformats.org/officeDocument/2006/math">
                    <m:r>
                      <m:rPr>
                        <m:nor/>
                      </m:rPr>
                      <a:rPr lang="en-US" sz="4400" b="0" i="0" smtClean="0">
                        <a:solidFill>
                          <a:srgbClr val="0000FF"/>
                        </a:solidFill>
                        <a:latin typeface="Times New Roman" panose="02020603050405020304" pitchFamily="18" charset="0"/>
                        <a:ea typeface="Times New Roman"/>
                        <a:cs typeface="Times New Roman" panose="02020603050405020304" pitchFamily="18" charset="0"/>
                      </a:rPr>
                      <m:t>20</m:t>
                    </m:r>
                  </m:oMath>
                </a14:m>
                <a:r>
                  <a:rPr lang="en-US" sz="4400" dirty="0">
                    <a:solidFill>
                      <a:srgbClr val="0000FF"/>
                    </a:solidFill>
                    <a:latin typeface="Times New Roman"/>
                    <a:ea typeface="Times New Roman"/>
                  </a:rPr>
                  <a:t> </a:t>
                </a:r>
                <a:r>
                  <a:rPr lang="vi-VN" sz="4300" dirty="0">
                    <a:solidFill>
                      <a:prstClr val="black"/>
                    </a:solidFill>
                    <a:latin typeface="Times New Roman" panose="02020603050405020304" pitchFamily="18" charset="0"/>
                    <a:ea typeface="Times New Roman" panose="02020603050405020304" pitchFamily="18" charset="0"/>
                  </a:rPr>
                  <a:t> </a:t>
                </a:r>
                <a:endParaRPr lang="vi-VN" sz="4300" dirty="0">
                  <a:solidFill>
                    <a:prstClr val="black"/>
                  </a:solidFill>
                </a:endParaRPr>
              </a:p>
            </p:txBody>
          </p:sp>
        </mc:Choice>
        <mc:Fallback xmlns="">
          <p:sp>
            <p:nvSpPr>
              <p:cNvPr id="17" name="Hộp Văn bản 16">
                <a:extLst>
                  <a:ext uri="{FF2B5EF4-FFF2-40B4-BE49-F238E27FC236}">
                    <a16:creationId xmlns:a16="http://schemas.microsoft.com/office/drawing/2014/main" id="{8016C5E6-007B-DF8A-69FD-DE53E5A84321}"/>
                  </a:ext>
                </a:extLst>
              </p:cNvPr>
              <p:cNvSpPr txBox="1">
                <a:spLocks noRot="1" noChangeAspect="1" noMove="1" noResize="1" noEditPoints="1" noAdjustHandles="1" noChangeArrowheads="1" noChangeShapeType="1" noTextEdit="1"/>
              </p:cNvSpPr>
              <p:nvPr/>
            </p:nvSpPr>
            <p:spPr>
              <a:xfrm>
                <a:off x="1155332" y="4670158"/>
                <a:ext cx="1635994" cy="800213"/>
              </a:xfrm>
              <a:prstGeom prst="rect">
                <a:avLst/>
              </a:prstGeom>
              <a:blipFill>
                <a:blip r:embed="rId6"/>
                <a:stretch>
                  <a:fillRect l="-13060" t="-11450" b="-33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0543DF85-CA5D-EE76-50AD-943B86A06F4C}"/>
                  </a:ext>
                </a:extLst>
              </p:cNvPr>
              <p:cNvSpPr txBox="1"/>
              <p:nvPr/>
            </p:nvSpPr>
            <p:spPr>
              <a:xfrm>
                <a:off x="3310020" y="4723308"/>
                <a:ext cx="1614905" cy="800213"/>
              </a:xfrm>
              <a:prstGeom prst="rect">
                <a:avLst/>
              </a:prstGeom>
              <a:noFill/>
            </p:spPr>
            <p:txBody>
              <a:bodyPr wrap="square" lIns="121914" tIns="60957" rIns="121914" bIns="60957">
                <a:spAutoFit/>
              </a:bodyPr>
              <a:lstStyle/>
              <a:p>
                <a:pPr defTabSz="1219140"/>
                <a:r>
                  <a:rPr lang="vi-VN" sz="4300" dirty="0">
                    <a:solidFill>
                      <a:prstClr val="black"/>
                    </a:solidFill>
                    <a:latin typeface="Times New Roman" panose="02020603050405020304" pitchFamily="18" charset="0"/>
                    <a:ea typeface="Times New Roman" panose="02020603050405020304" pitchFamily="18" charset="0"/>
                  </a:rPr>
                  <a:t>B.</a:t>
                </a:r>
                <a:r>
                  <a:rPr lang="en-US" sz="4400" dirty="0">
                    <a:solidFill>
                      <a:srgbClr val="0000FF"/>
                    </a:solidFill>
                    <a:latin typeface="Times New Roman"/>
                    <a:ea typeface="Times New Roman"/>
                  </a:rPr>
                  <a:t> </a:t>
                </a:r>
                <a14:m>
                  <m:oMath xmlns:m="http://schemas.openxmlformats.org/officeDocument/2006/math">
                    <m:r>
                      <m:rPr>
                        <m:nor/>
                      </m:rPr>
                      <a:rPr lang="en-US" sz="4400" b="0" i="0" smtClean="0">
                        <a:solidFill>
                          <a:srgbClr val="0000FF"/>
                        </a:solidFill>
                        <a:latin typeface="Times New Roman" panose="02020603050405020304" pitchFamily="18" charset="0"/>
                        <a:ea typeface="Times New Roman"/>
                        <a:cs typeface="Times New Roman" panose="02020603050405020304" pitchFamily="18" charset="0"/>
                      </a:rPr>
                      <m:t>30</m:t>
                    </m:r>
                  </m:oMath>
                </a14:m>
                <a:r>
                  <a:rPr lang="en-US" sz="4400" dirty="0">
                    <a:solidFill>
                      <a:srgbClr val="0000FF"/>
                    </a:solidFill>
                    <a:latin typeface="Times New Roman"/>
                    <a:ea typeface="Times New Roman"/>
                  </a:rPr>
                  <a:t> </a:t>
                </a:r>
                <a:r>
                  <a:rPr lang="vi-VN" sz="4300" dirty="0">
                    <a:solidFill>
                      <a:prstClr val="black"/>
                    </a:solidFill>
                    <a:latin typeface="Times New Roman" panose="02020603050405020304" pitchFamily="18" charset="0"/>
                    <a:ea typeface="Times New Roman" panose="02020603050405020304" pitchFamily="18" charset="0"/>
                  </a:rPr>
                  <a:t> </a:t>
                </a:r>
                <a:endParaRPr lang="vi-VN" sz="4300" dirty="0">
                  <a:solidFill>
                    <a:prstClr val="black"/>
                  </a:solidFill>
                </a:endParaRPr>
              </a:p>
            </p:txBody>
          </p:sp>
        </mc:Choice>
        <mc:Fallback xmlns="">
          <p:sp>
            <p:nvSpPr>
              <p:cNvPr id="22" name="Hộp Văn bản 21">
                <a:extLst>
                  <a:ext uri="{FF2B5EF4-FFF2-40B4-BE49-F238E27FC236}">
                    <a16:creationId xmlns:a16="http://schemas.microsoft.com/office/drawing/2014/main" id="{0543DF85-CA5D-EE76-50AD-943B86A06F4C}"/>
                  </a:ext>
                </a:extLst>
              </p:cNvPr>
              <p:cNvSpPr txBox="1">
                <a:spLocks noRot="1" noChangeAspect="1" noMove="1" noResize="1" noEditPoints="1" noAdjustHandles="1" noChangeArrowheads="1" noChangeShapeType="1" noTextEdit="1"/>
              </p:cNvSpPr>
              <p:nvPr/>
            </p:nvSpPr>
            <p:spPr>
              <a:xfrm>
                <a:off x="3310020" y="4723308"/>
                <a:ext cx="1614905" cy="800213"/>
              </a:xfrm>
              <a:prstGeom prst="rect">
                <a:avLst/>
              </a:prstGeom>
              <a:blipFill>
                <a:blip r:embed="rId7"/>
                <a:stretch>
                  <a:fillRect l="-13208" t="-12214" b="-32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D5503C5C-BF7E-B132-F0ED-1589957748CA}"/>
                  </a:ext>
                </a:extLst>
              </p:cNvPr>
              <p:cNvSpPr txBox="1"/>
              <p:nvPr/>
            </p:nvSpPr>
            <p:spPr>
              <a:xfrm>
                <a:off x="5238128" y="4723308"/>
                <a:ext cx="1836440" cy="800213"/>
              </a:xfrm>
              <a:prstGeom prst="rect">
                <a:avLst/>
              </a:prstGeom>
              <a:noFill/>
            </p:spPr>
            <p:txBody>
              <a:bodyPr wrap="square" lIns="121914" tIns="60957" rIns="121914" bIns="60957">
                <a:spAutoFit/>
              </a:bodyPr>
              <a:lstStyle/>
              <a:p>
                <a:pPr defTabSz="1219140"/>
                <a:r>
                  <a:rPr lang="vi-VN" sz="4300" dirty="0">
                    <a:solidFill>
                      <a:prstClr val="black"/>
                    </a:solidFill>
                    <a:latin typeface="Times New Roman" panose="02020603050405020304" pitchFamily="18" charset="0"/>
                    <a:ea typeface="Times New Roman" panose="02020603050405020304" pitchFamily="18" charset="0"/>
                  </a:rPr>
                  <a:t>C.</a:t>
                </a:r>
                <a:r>
                  <a:rPr lang="en-US" sz="4400" dirty="0">
                    <a:solidFill>
                      <a:srgbClr val="0000FF"/>
                    </a:solidFill>
                    <a:latin typeface="Times New Roman"/>
                    <a:ea typeface="Times New Roman"/>
                  </a:rPr>
                  <a:t> </a:t>
                </a:r>
                <a14:m>
                  <m:oMath xmlns:m="http://schemas.openxmlformats.org/officeDocument/2006/math">
                    <m:r>
                      <m:rPr>
                        <m:nor/>
                      </m:rPr>
                      <a:rPr lang="en-US" sz="4400" b="0" i="0" smtClean="0">
                        <a:solidFill>
                          <a:srgbClr val="0000FF"/>
                        </a:solidFill>
                        <a:latin typeface="Times New Roman" panose="02020603050405020304" pitchFamily="18" charset="0"/>
                        <a:ea typeface="Times New Roman"/>
                        <a:cs typeface="Times New Roman" panose="02020603050405020304" pitchFamily="18" charset="0"/>
                      </a:rPr>
                      <m:t>40</m:t>
                    </m:r>
                  </m:oMath>
                </a14:m>
                <a:r>
                  <a:rPr lang="en-US" sz="4400" dirty="0">
                    <a:solidFill>
                      <a:srgbClr val="0000FF"/>
                    </a:solidFill>
                    <a:latin typeface="Times New Roman"/>
                    <a:ea typeface="Times New Roman"/>
                  </a:rPr>
                  <a:t> </a:t>
                </a:r>
                <a:endParaRPr lang="vi-VN" sz="4300" dirty="0">
                  <a:solidFill>
                    <a:prstClr val="black"/>
                  </a:solidFill>
                </a:endParaRPr>
              </a:p>
            </p:txBody>
          </p:sp>
        </mc:Choice>
        <mc:Fallback xmlns="">
          <p:sp>
            <p:nvSpPr>
              <p:cNvPr id="25" name="Hộp Văn bản 24">
                <a:extLst>
                  <a:ext uri="{FF2B5EF4-FFF2-40B4-BE49-F238E27FC236}">
                    <a16:creationId xmlns:a16="http://schemas.microsoft.com/office/drawing/2014/main" id="{D5503C5C-BF7E-B132-F0ED-1589957748CA}"/>
                  </a:ext>
                </a:extLst>
              </p:cNvPr>
              <p:cNvSpPr txBox="1">
                <a:spLocks noRot="1" noChangeAspect="1" noMove="1" noResize="1" noEditPoints="1" noAdjustHandles="1" noChangeArrowheads="1" noChangeShapeType="1" noTextEdit="1"/>
              </p:cNvSpPr>
              <p:nvPr/>
            </p:nvSpPr>
            <p:spPr>
              <a:xfrm>
                <a:off x="5238128" y="4723308"/>
                <a:ext cx="1836440" cy="800213"/>
              </a:xfrm>
              <a:prstGeom prst="rect">
                <a:avLst/>
              </a:prstGeom>
              <a:blipFill>
                <a:blip r:embed="rId8"/>
                <a:stretch>
                  <a:fillRect l="-11258" t="-12214" b="-32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Hộp Văn bản 27">
                <a:extLst>
                  <a:ext uri="{FF2B5EF4-FFF2-40B4-BE49-F238E27FC236}">
                    <a16:creationId xmlns:a16="http://schemas.microsoft.com/office/drawing/2014/main" id="{DD3B3034-65CD-F705-001C-CE32AEE4A736}"/>
                  </a:ext>
                </a:extLst>
              </p:cNvPr>
              <p:cNvSpPr txBox="1"/>
              <p:nvPr/>
            </p:nvSpPr>
            <p:spPr>
              <a:xfrm>
                <a:off x="7364072" y="4803919"/>
                <a:ext cx="1643820" cy="800213"/>
              </a:xfrm>
              <a:prstGeom prst="rect">
                <a:avLst/>
              </a:prstGeom>
              <a:noFill/>
            </p:spPr>
            <p:txBody>
              <a:bodyPr wrap="square" lIns="121914" tIns="60957" rIns="121914" bIns="60957">
                <a:spAutoFit/>
              </a:bodyPr>
              <a:lstStyle/>
              <a:p>
                <a:pPr defTabSz="1219140"/>
                <a:r>
                  <a:rPr lang="vi-VN" sz="4300" dirty="0">
                    <a:solidFill>
                      <a:prstClr val="black"/>
                    </a:solidFill>
                    <a:latin typeface="Times New Roman" panose="02020603050405020304" pitchFamily="18" charset="0"/>
                    <a:ea typeface="Times New Roman" panose="02020603050405020304" pitchFamily="18" charset="0"/>
                  </a:rPr>
                  <a:t>D.</a:t>
                </a:r>
                <a:r>
                  <a:rPr lang="en-US" sz="4400" dirty="0">
                    <a:solidFill>
                      <a:srgbClr val="0000FF"/>
                    </a:solidFill>
                    <a:latin typeface="Times New Roman"/>
                    <a:ea typeface="Times New Roman"/>
                  </a:rPr>
                  <a:t> </a:t>
                </a:r>
                <a14:m>
                  <m:oMath xmlns:m="http://schemas.openxmlformats.org/officeDocument/2006/math">
                    <m:r>
                      <m:rPr>
                        <m:nor/>
                      </m:rPr>
                      <a:rPr lang="en-US" sz="4400" i="0">
                        <a:solidFill>
                          <a:srgbClr val="0000FF"/>
                        </a:solidFill>
                        <a:latin typeface="Times New Roman" panose="02020603050405020304" pitchFamily="18" charset="0"/>
                        <a:ea typeface="Times New Roman"/>
                        <a:cs typeface="Times New Roman" panose="02020603050405020304" pitchFamily="18" charset="0"/>
                      </a:rPr>
                      <m:t>1</m:t>
                    </m:r>
                    <m:r>
                      <m:rPr>
                        <m:nor/>
                      </m:rPr>
                      <a:rPr lang="en-US" sz="4400" i="0" smtClean="0">
                        <a:solidFill>
                          <a:srgbClr val="0000FF"/>
                        </a:solidFill>
                        <a:latin typeface="Times New Roman" panose="02020603050405020304" pitchFamily="18" charset="0"/>
                        <a:ea typeface="Times New Roman"/>
                        <a:cs typeface="Times New Roman" panose="02020603050405020304" pitchFamily="18" charset="0"/>
                      </a:rPr>
                      <m:t>8</m:t>
                    </m:r>
                  </m:oMath>
                </a14:m>
                <a:r>
                  <a:rPr lang="en-US" sz="4400" dirty="0">
                    <a:solidFill>
                      <a:srgbClr val="0000FF"/>
                    </a:solidFill>
                    <a:latin typeface="Times New Roman"/>
                    <a:ea typeface="Times New Roman"/>
                  </a:rPr>
                  <a:t> </a:t>
                </a:r>
                <a:endParaRPr lang="vi-VN" sz="4300" dirty="0">
                  <a:solidFill>
                    <a:prstClr val="black"/>
                  </a:solidFill>
                </a:endParaRPr>
              </a:p>
            </p:txBody>
          </p:sp>
        </mc:Choice>
        <mc:Fallback xmlns="">
          <p:sp>
            <p:nvSpPr>
              <p:cNvPr id="28" name="Hộp Văn bản 27">
                <a:extLst>
                  <a:ext uri="{FF2B5EF4-FFF2-40B4-BE49-F238E27FC236}">
                    <a16:creationId xmlns:a16="http://schemas.microsoft.com/office/drawing/2014/main" id="{DD3B3034-65CD-F705-001C-CE32AEE4A736}"/>
                  </a:ext>
                </a:extLst>
              </p:cNvPr>
              <p:cNvSpPr txBox="1">
                <a:spLocks noRot="1" noChangeAspect="1" noMove="1" noResize="1" noEditPoints="1" noAdjustHandles="1" noChangeArrowheads="1" noChangeShapeType="1" noTextEdit="1"/>
              </p:cNvSpPr>
              <p:nvPr/>
            </p:nvSpPr>
            <p:spPr>
              <a:xfrm>
                <a:off x="7364072" y="4803919"/>
                <a:ext cx="1643820" cy="800213"/>
              </a:xfrm>
              <a:prstGeom prst="rect">
                <a:avLst/>
              </a:prstGeom>
              <a:blipFill>
                <a:blip r:embed="rId9"/>
                <a:stretch>
                  <a:fillRect l="-12593" t="-11450" b="-33588"/>
                </a:stretch>
              </a:blipFill>
            </p:spPr>
            <p:txBody>
              <a:bodyPr/>
              <a:lstStyle/>
              <a:p>
                <a:r>
                  <a:rPr lang="en-US">
                    <a:noFill/>
                  </a:rPr>
                  <a:t> </a:t>
                </a:r>
              </a:p>
            </p:txBody>
          </p:sp>
        </mc:Fallback>
      </mc:AlternateContent>
      <p:sp>
        <p:nvSpPr>
          <p:cNvPr id="37" name="Hình Bầu dục 36">
            <a:extLst>
              <a:ext uri="{FF2B5EF4-FFF2-40B4-BE49-F238E27FC236}">
                <a16:creationId xmlns:a16="http://schemas.microsoft.com/office/drawing/2014/main" id="{9C7A1734-16B1-4567-10E2-B7C5135E83FC}"/>
              </a:ext>
            </a:extLst>
          </p:cNvPr>
          <p:cNvSpPr/>
          <p:nvPr/>
        </p:nvSpPr>
        <p:spPr>
          <a:xfrm>
            <a:off x="5133472" y="4882759"/>
            <a:ext cx="762000" cy="587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endParaRPr lang="vi-VN" sz="2400">
              <a:solidFill>
                <a:srgbClr val="FF0000"/>
              </a:solidFill>
            </a:endParaRPr>
          </a:p>
        </p:txBody>
      </p:sp>
      <p:sp>
        <p:nvSpPr>
          <p:cNvPr id="14" name="Hình chữ nhật: Góc Tròn 13">
            <a:extLst>
              <a:ext uri="{FF2B5EF4-FFF2-40B4-BE49-F238E27FC236}">
                <a16:creationId xmlns:a16="http://schemas.microsoft.com/office/drawing/2014/main" id="{14977EB1-D40B-6BA3-B230-3608A929A069}"/>
              </a:ext>
            </a:extLst>
          </p:cNvPr>
          <p:cNvSpPr/>
          <p:nvPr/>
        </p:nvSpPr>
        <p:spPr>
          <a:xfrm>
            <a:off x="9448800" y="5947314"/>
            <a:ext cx="2514601" cy="728900"/>
          </a:xfrm>
          <a:prstGeom prst="roundRect">
            <a:avLst/>
          </a:pr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vi-VN" sz="3700" dirty="0">
                <a:solidFill>
                  <a:prstClr val="white"/>
                </a:solidFill>
              </a:rPr>
              <a:t>ĐÁP ÁN</a:t>
            </a:r>
          </a:p>
        </p:txBody>
      </p:sp>
      <mc:AlternateContent xmlns:mc="http://schemas.openxmlformats.org/markup-compatibility/2006" xmlns:a14="http://schemas.microsoft.com/office/drawing/2010/main">
        <mc:Choice Requires="a14">
          <p:sp>
            <p:nvSpPr>
              <p:cNvPr id="6" name="Rectangle 5"/>
              <p:cNvSpPr/>
              <p:nvPr/>
            </p:nvSpPr>
            <p:spPr>
              <a:xfrm>
                <a:off x="401051" y="177969"/>
                <a:ext cx="10988843" cy="1384995"/>
              </a:xfrm>
              <a:prstGeom prst="rect">
                <a:avLst/>
              </a:prstGeom>
            </p:spPr>
            <p:txBody>
              <a:bodyPr wrap="square">
                <a:spAutoFit/>
              </a:bodyPr>
              <a:lstStyle/>
              <a:p>
                <a:pPr marR="30480" algn="just">
                  <a:spcBef>
                    <a:spcPts val="300"/>
                  </a:spcBef>
                  <a:spcAft>
                    <a:spcPts val="300"/>
                  </a:spcAft>
                </a:pPr>
                <a:r>
                  <a:rPr lang="en-US" sz="2800" b="1" dirty="0" smtClean="0">
                    <a:solidFill>
                      <a:srgbClr val="0000FF"/>
                    </a:solidFill>
                    <a:latin typeface="Times New Roman"/>
                    <a:ea typeface="Times New Roman"/>
                  </a:rPr>
                  <a:t>Bài 1: </a:t>
                </a:r>
                <a:r>
                  <a:rPr lang="en-US" sz="2800" dirty="0">
                    <a:solidFill>
                      <a:srgbClr val="0000FF"/>
                    </a:solidFill>
                    <a:latin typeface="Times New Roman"/>
                    <a:ea typeface="Times New Roman"/>
                  </a:rPr>
                  <a:t>Nhà may Hưng Thịnh tặng áo phông cho học sinh lớp 9A. </a:t>
                </a:r>
                <a:r>
                  <a:rPr lang="en-US" sz="2800" dirty="0" err="1">
                    <a:solidFill>
                      <a:srgbClr val="0000FF"/>
                    </a:solidFill>
                    <a:latin typeface="Times New Roman"/>
                    <a:ea typeface="Times New Roman"/>
                  </a:rPr>
                  <a:t>Nhà</a:t>
                </a:r>
                <a:r>
                  <a:rPr lang="en-US" sz="2800" dirty="0">
                    <a:solidFill>
                      <a:srgbClr val="0000FF"/>
                    </a:solidFill>
                    <a:latin typeface="Times New Roman"/>
                    <a:ea typeface="Times New Roman"/>
                  </a:rPr>
                  <a:t> may </a:t>
                </a:r>
                <a:r>
                  <a:rPr lang="en-US" sz="2800" dirty="0" err="1">
                    <a:solidFill>
                      <a:srgbClr val="0000FF"/>
                    </a:solidFill>
                    <a:latin typeface="Times New Roman"/>
                    <a:ea typeface="Times New Roman"/>
                  </a:rPr>
                  <a:t>đo</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chiều</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cao</a:t>
                </a:r>
                <a:r>
                  <a:rPr lang="en-US" sz="2800" dirty="0">
                    <a:solidFill>
                      <a:srgbClr val="0000FF"/>
                    </a:solidFill>
                    <a:latin typeface="Times New Roman"/>
                    <a:ea typeface="Times New Roman"/>
                  </a:rPr>
                  <a:t> ( </a:t>
                </a:r>
                <a:r>
                  <a:rPr lang="en-US" sz="2800" dirty="0" err="1">
                    <a:solidFill>
                      <a:srgbClr val="0000FF"/>
                    </a:solidFill>
                    <a:latin typeface="Times New Roman"/>
                    <a:ea typeface="Times New Roman"/>
                  </a:rPr>
                  <a:t>Đơn</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vị</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centimét</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của</a:t>
                </a:r>
                <a:r>
                  <a:rPr lang="en-US" sz="2800" dirty="0">
                    <a:solidFill>
                      <a:srgbClr val="0000FF"/>
                    </a:solidFill>
                    <a:latin typeface="Times New Roman"/>
                    <a:ea typeface="Times New Roman"/>
                  </a:rPr>
                  <a:t> </a:t>
                </a:r>
                <a14:m>
                  <m:oMath xmlns:m="http://schemas.openxmlformats.org/officeDocument/2006/math">
                    <m:r>
                      <m:rPr>
                        <m:nor/>
                      </m:rPr>
                      <a:rPr lang="en-US" sz="2800" i="0">
                        <a:solidFill>
                          <a:srgbClr val="0000FF"/>
                        </a:solidFill>
                        <a:latin typeface="Times New Roman" panose="02020603050405020304" pitchFamily="18" charset="0"/>
                        <a:ea typeface="Times New Roman"/>
                        <a:cs typeface="Times New Roman" panose="02020603050405020304" pitchFamily="18" charset="0"/>
                      </a:rPr>
                      <m:t>40</m:t>
                    </m:r>
                  </m:oMath>
                </a14:m>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bạn</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để</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chọn</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cỡ</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áo</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khi</a:t>
                </a:r>
                <a:r>
                  <a:rPr lang="en-US" sz="2800" dirty="0">
                    <a:solidFill>
                      <a:srgbClr val="0000FF"/>
                    </a:solidFill>
                    <a:latin typeface="Times New Roman"/>
                    <a:ea typeface="Times New Roman"/>
                  </a:rPr>
                  <a:t> may, </a:t>
                </a:r>
                <a:r>
                  <a:rPr lang="en-US" sz="2800" dirty="0" err="1">
                    <a:solidFill>
                      <a:srgbClr val="0000FF"/>
                    </a:solidFill>
                    <a:latin typeface="Times New Roman"/>
                    <a:ea typeface="Times New Roman"/>
                  </a:rPr>
                  <a:t>kết</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quả</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như</a:t>
                </a:r>
                <a:r>
                  <a:rPr lang="en-US" sz="2800" dirty="0">
                    <a:solidFill>
                      <a:srgbClr val="0000FF"/>
                    </a:solidFill>
                    <a:latin typeface="Times New Roman"/>
                    <a:ea typeface="Times New Roman"/>
                  </a:rPr>
                  <a:t> </a:t>
                </a:r>
                <a:r>
                  <a:rPr lang="en-US" sz="2800" dirty="0" err="1">
                    <a:solidFill>
                      <a:srgbClr val="0000FF"/>
                    </a:solidFill>
                    <a:latin typeface="Times New Roman"/>
                    <a:ea typeface="Times New Roman"/>
                  </a:rPr>
                  <a:t>sau</a:t>
                </a:r>
                <a:r>
                  <a:rPr lang="en-US" sz="2800" dirty="0">
                    <a:solidFill>
                      <a:srgbClr val="0000FF"/>
                    </a:solidFill>
                    <a:latin typeface="Times New Roman"/>
                    <a:ea typeface="Times New Roman"/>
                  </a:rPr>
                  <a:t>:   </a:t>
                </a:r>
                <a:endParaRPr lang="en-US" sz="2800" dirty="0">
                  <a:solidFill>
                    <a:prstClr val="black"/>
                  </a:solidFill>
                  <a:latin typeface="Times New Roman"/>
                  <a:ea typeface="Times New Roman"/>
                </a:endParaRPr>
              </a:p>
            </p:txBody>
          </p:sp>
        </mc:Choice>
        <mc:Fallback xmlns="">
          <p:sp>
            <p:nvSpPr>
              <p:cNvPr id="6" name="Rectangle 5"/>
              <p:cNvSpPr>
                <a:spLocks noRot="1" noChangeAspect="1" noMove="1" noResize="1" noEditPoints="1" noAdjustHandles="1" noChangeArrowheads="1" noChangeShapeType="1" noTextEdit="1"/>
              </p:cNvSpPr>
              <p:nvPr/>
            </p:nvSpPr>
            <p:spPr>
              <a:xfrm>
                <a:off x="401051" y="177969"/>
                <a:ext cx="10988843" cy="1384995"/>
              </a:xfrm>
              <a:prstGeom prst="rect">
                <a:avLst/>
              </a:prstGeom>
              <a:blipFill>
                <a:blip r:embed="rId10"/>
                <a:stretch>
                  <a:fillRect l="-1165" t="-4405" r="-832" b="-1145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ext uri="{D42A27DB-BD31-4B8C-83A1-F6EECF244321}">
                    <p14:modId xmlns:p14="http://schemas.microsoft.com/office/powerpoint/2010/main" val="1263586516"/>
                  </p:ext>
                </p:extLst>
              </p:nvPr>
            </p:nvGraphicFramePr>
            <p:xfrm>
              <a:off x="374015" y="1828223"/>
              <a:ext cx="8733703" cy="1954060"/>
            </p:xfrm>
            <a:graphic>
              <a:graphicData uri="http://schemas.openxmlformats.org/drawingml/2006/table">
                <a:tbl>
                  <a:tblPr firstRow="1" firstCol="1" bandRow="1"/>
                  <a:tblGrid>
                    <a:gridCol w="872395">
                      <a:extLst>
                        <a:ext uri="{9D8B030D-6E8A-4147-A177-3AD203B41FA5}">
                          <a16:colId xmlns:a16="http://schemas.microsoft.com/office/drawing/2014/main" val="20000"/>
                        </a:ext>
                      </a:extLst>
                    </a:gridCol>
                    <a:gridCol w="880924">
                      <a:extLst>
                        <a:ext uri="{9D8B030D-6E8A-4147-A177-3AD203B41FA5}">
                          <a16:colId xmlns:a16="http://schemas.microsoft.com/office/drawing/2014/main" val="20001"/>
                        </a:ext>
                      </a:extLst>
                    </a:gridCol>
                    <a:gridCol w="865084">
                      <a:extLst>
                        <a:ext uri="{9D8B030D-6E8A-4147-A177-3AD203B41FA5}">
                          <a16:colId xmlns:a16="http://schemas.microsoft.com/office/drawing/2014/main" val="20002"/>
                        </a:ext>
                      </a:extLst>
                    </a:gridCol>
                    <a:gridCol w="873615">
                      <a:extLst>
                        <a:ext uri="{9D8B030D-6E8A-4147-A177-3AD203B41FA5}">
                          <a16:colId xmlns:a16="http://schemas.microsoft.com/office/drawing/2014/main" val="20003"/>
                        </a:ext>
                      </a:extLst>
                    </a:gridCol>
                    <a:gridCol w="762361">
                      <a:extLst>
                        <a:ext uri="{9D8B030D-6E8A-4147-A177-3AD203B41FA5}">
                          <a16:colId xmlns:a16="http://schemas.microsoft.com/office/drawing/2014/main" val="20004"/>
                        </a:ext>
                      </a:extLst>
                    </a:gridCol>
                    <a:gridCol w="984864">
                      <a:extLst>
                        <a:ext uri="{9D8B030D-6E8A-4147-A177-3AD203B41FA5}">
                          <a16:colId xmlns:a16="http://schemas.microsoft.com/office/drawing/2014/main" val="20005"/>
                        </a:ext>
                      </a:extLst>
                    </a:gridCol>
                    <a:gridCol w="873615">
                      <a:extLst>
                        <a:ext uri="{9D8B030D-6E8A-4147-A177-3AD203B41FA5}">
                          <a16:colId xmlns:a16="http://schemas.microsoft.com/office/drawing/2014/main" val="20006"/>
                        </a:ext>
                      </a:extLst>
                    </a:gridCol>
                    <a:gridCol w="873615">
                      <a:extLst>
                        <a:ext uri="{9D8B030D-6E8A-4147-A177-3AD203B41FA5}">
                          <a16:colId xmlns:a16="http://schemas.microsoft.com/office/drawing/2014/main" val="20007"/>
                        </a:ext>
                      </a:extLst>
                    </a:gridCol>
                    <a:gridCol w="873615">
                      <a:extLst>
                        <a:ext uri="{9D8B030D-6E8A-4147-A177-3AD203B41FA5}">
                          <a16:colId xmlns:a16="http://schemas.microsoft.com/office/drawing/2014/main" val="20008"/>
                        </a:ext>
                      </a:extLst>
                    </a:gridCol>
                    <a:gridCol w="873615">
                      <a:extLst>
                        <a:ext uri="{9D8B030D-6E8A-4147-A177-3AD203B41FA5}">
                          <a16:colId xmlns:a16="http://schemas.microsoft.com/office/drawing/2014/main" val="20009"/>
                        </a:ext>
                      </a:extLst>
                    </a:gridCol>
                  </a:tblGrid>
                  <a:tr h="488515">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161</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159</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168</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153</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150</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157</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172</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165</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161</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158</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8515">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169</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153</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164</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167</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172</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174</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163</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156</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166</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166</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8515">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161</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152</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165</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169</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160</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152</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165</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163</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174</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168</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8515">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159</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168</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164</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169</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156</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172</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167</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158</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161</m:t>
                                </m:r>
                              </m:oMath>
                            </m:oMathPara>
                          </a14:m>
                          <a:endParaRPr lang="en-US" sz="280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rgbClr val="0000FF"/>
                                    </a:solidFill>
                                    <a:effectLst/>
                                    <a:latin typeface="Times New Roman" panose="02020603050405020304" pitchFamily="18" charset="0"/>
                                    <a:ea typeface="Times New Roman"/>
                                    <a:cs typeface="Times New Roman" panose="02020603050405020304" pitchFamily="18" charset="0"/>
                                  </a:rPr>
                                  <m:t>160</m:t>
                                </m:r>
                              </m:oMath>
                            </m:oMathPara>
                          </a14:m>
                          <a:endParaRPr lang="en-US" sz="28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1263586516"/>
                  </p:ext>
                </p:extLst>
              </p:nvPr>
            </p:nvGraphicFramePr>
            <p:xfrm>
              <a:off x="374015" y="1828223"/>
              <a:ext cx="8733703" cy="1954060"/>
            </p:xfrm>
            <a:graphic>
              <a:graphicData uri="http://schemas.openxmlformats.org/drawingml/2006/table">
                <a:tbl>
                  <a:tblPr firstRow="1" firstCol="1" bandRow="1"/>
                  <a:tblGrid>
                    <a:gridCol w="872395">
                      <a:extLst>
                        <a:ext uri="{9D8B030D-6E8A-4147-A177-3AD203B41FA5}">
                          <a16:colId xmlns:a16="http://schemas.microsoft.com/office/drawing/2014/main" val="20000"/>
                        </a:ext>
                      </a:extLst>
                    </a:gridCol>
                    <a:gridCol w="880924">
                      <a:extLst>
                        <a:ext uri="{9D8B030D-6E8A-4147-A177-3AD203B41FA5}">
                          <a16:colId xmlns:a16="http://schemas.microsoft.com/office/drawing/2014/main" val="20001"/>
                        </a:ext>
                      </a:extLst>
                    </a:gridCol>
                    <a:gridCol w="865084">
                      <a:extLst>
                        <a:ext uri="{9D8B030D-6E8A-4147-A177-3AD203B41FA5}">
                          <a16:colId xmlns:a16="http://schemas.microsoft.com/office/drawing/2014/main" val="20002"/>
                        </a:ext>
                      </a:extLst>
                    </a:gridCol>
                    <a:gridCol w="873615">
                      <a:extLst>
                        <a:ext uri="{9D8B030D-6E8A-4147-A177-3AD203B41FA5}">
                          <a16:colId xmlns:a16="http://schemas.microsoft.com/office/drawing/2014/main" val="20003"/>
                        </a:ext>
                      </a:extLst>
                    </a:gridCol>
                    <a:gridCol w="762361">
                      <a:extLst>
                        <a:ext uri="{9D8B030D-6E8A-4147-A177-3AD203B41FA5}">
                          <a16:colId xmlns:a16="http://schemas.microsoft.com/office/drawing/2014/main" val="20004"/>
                        </a:ext>
                      </a:extLst>
                    </a:gridCol>
                    <a:gridCol w="984864">
                      <a:extLst>
                        <a:ext uri="{9D8B030D-6E8A-4147-A177-3AD203B41FA5}">
                          <a16:colId xmlns:a16="http://schemas.microsoft.com/office/drawing/2014/main" val="20005"/>
                        </a:ext>
                      </a:extLst>
                    </a:gridCol>
                    <a:gridCol w="873615">
                      <a:extLst>
                        <a:ext uri="{9D8B030D-6E8A-4147-A177-3AD203B41FA5}">
                          <a16:colId xmlns:a16="http://schemas.microsoft.com/office/drawing/2014/main" val="20006"/>
                        </a:ext>
                      </a:extLst>
                    </a:gridCol>
                    <a:gridCol w="873615">
                      <a:extLst>
                        <a:ext uri="{9D8B030D-6E8A-4147-A177-3AD203B41FA5}">
                          <a16:colId xmlns:a16="http://schemas.microsoft.com/office/drawing/2014/main" val="20007"/>
                        </a:ext>
                      </a:extLst>
                    </a:gridCol>
                    <a:gridCol w="873615">
                      <a:extLst>
                        <a:ext uri="{9D8B030D-6E8A-4147-A177-3AD203B41FA5}">
                          <a16:colId xmlns:a16="http://schemas.microsoft.com/office/drawing/2014/main" val="20008"/>
                        </a:ext>
                      </a:extLst>
                    </a:gridCol>
                    <a:gridCol w="873615">
                      <a:extLst>
                        <a:ext uri="{9D8B030D-6E8A-4147-A177-3AD203B41FA5}">
                          <a16:colId xmlns:a16="http://schemas.microsoft.com/office/drawing/2014/main" val="20009"/>
                        </a:ext>
                      </a:extLst>
                    </a:gridCol>
                  </a:tblGrid>
                  <a:tr h="48851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699" t="-1235" r="-904196"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99310" t="-1235" r="-791724"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203521" t="-1235" r="-708451"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301399" t="-1235" r="-603497"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455556" t="-1235" r="-584921"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434783" t="-1235" r="-357764"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597917" t="-1235" r="-300000"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702797" t="-1235" r="-202098"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797222" t="-1235" r="-100694" b="-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903497" t="-1235" r="-1399" b="-300000"/>
                          </a:stretch>
                        </a:blipFill>
                      </a:tcPr>
                    </a:tc>
                    <a:extLst>
                      <a:ext uri="{0D108BD9-81ED-4DB2-BD59-A6C34878D82A}">
                        <a16:rowId xmlns:a16="http://schemas.microsoft.com/office/drawing/2014/main" val="10000"/>
                      </a:ext>
                    </a:extLst>
                  </a:tr>
                  <a:tr h="48851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699" t="-102500" r="-904196"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99310" t="-102500" r="-791724"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203521" t="-102500" r="-708451"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301399" t="-102500" r="-603497"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455556" t="-102500" r="-584921"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434783" t="-102500" r="-357764"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597917" t="-102500" r="-300000"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702797" t="-102500" r="-202098"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797222" t="-102500" r="-100694" b="-20375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903497" t="-102500" r="-1399" b="-203750"/>
                          </a:stretch>
                        </a:blipFill>
                      </a:tcPr>
                    </a:tc>
                    <a:extLst>
                      <a:ext uri="{0D108BD9-81ED-4DB2-BD59-A6C34878D82A}">
                        <a16:rowId xmlns:a16="http://schemas.microsoft.com/office/drawing/2014/main" val="10001"/>
                      </a:ext>
                    </a:extLst>
                  </a:tr>
                  <a:tr h="48851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699" t="-200000" r="-904196"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99310" t="-200000" r="-791724"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203521" t="-200000" r="-708451"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301399" t="-200000" r="-603497"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455556" t="-200000" r="-584921"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434783" t="-200000" r="-357764"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597917" t="-200000" r="-300000"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702797" t="-200000" r="-202098"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797222" t="-200000" r="-100694" b="-10123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903497" t="-200000" r="-1399" b="-101235"/>
                          </a:stretch>
                        </a:blipFill>
                      </a:tcPr>
                    </a:tc>
                    <a:extLst>
                      <a:ext uri="{0D108BD9-81ED-4DB2-BD59-A6C34878D82A}">
                        <a16:rowId xmlns:a16="http://schemas.microsoft.com/office/drawing/2014/main" val="10002"/>
                      </a:ext>
                    </a:extLst>
                  </a:tr>
                  <a:tr h="488515">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699" t="-303750" r="-904196"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99310" t="-303750" r="-791724"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203521" t="-303750" r="-708451"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301399" t="-303750" r="-603497"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455556" t="-303750" r="-584921"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434783" t="-303750" r="-357764"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597917" t="-303750" r="-300000"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702797" t="-303750" r="-202098"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797222" t="-303750" r="-100694" b="-25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903497" t="-303750" r="-1399" b="-2500"/>
                          </a:stretch>
                        </a:blipFill>
                      </a:tcPr>
                    </a:tc>
                    <a:extLst>
                      <a:ext uri="{0D108BD9-81ED-4DB2-BD59-A6C34878D82A}">
                        <a16:rowId xmlns:a16="http://schemas.microsoft.com/office/drawing/2014/main" val="10003"/>
                      </a:ext>
                    </a:extLst>
                  </a:tr>
                </a:tbl>
              </a:graphicData>
            </a:graphic>
          </p:graphicFrame>
        </mc:Fallback>
      </mc:AlternateContent>
      <p:sp>
        <p:nvSpPr>
          <p:cNvPr id="2" name="Rectangle 1"/>
          <p:cNvSpPr/>
          <p:nvPr/>
        </p:nvSpPr>
        <p:spPr>
          <a:xfrm>
            <a:off x="513495" y="4023382"/>
            <a:ext cx="6833922" cy="523220"/>
          </a:xfrm>
          <a:prstGeom prst="rect">
            <a:avLst/>
          </a:prstGeom>
        </p:spPr>
        <p:txBody>
          <a:bodyPr wrap="none">
            <a:spAutoFit/>
          </a:bodyPr>
          <a:lstStyle/>
          <a:p>
            <a:r>
              <a:rPr lang="en-US" sz="2800" b="1" dirty="0" smtClean="0">
                <a:solidFill>
                  <a:srgbClr val="FF0000"/>
                </a:solidFill>
                <a:latin typeface="Times New Roman"/>
                <a:ea typeface="Times New Roman"/>
              </a:rPr>
              <a:t>1.2.  Có </a:t>
            </a:r>
            <a:r>
              <a:rPr lang="en-US" sz="2800" b="1" dirty="0">
                <a:solidFill>
                  <a:srgbClr val="FF0000"/>
                </a:solidFill>
                <a:latin typeface="Times New Roman"/>
                <a:ea typeface="Times New Roman"/>
              </a:rPr>
              <a:t>bao nhiêu học sinh tham gia đo áo?</a:t>
            </a:r>
            <a:endParaRPr lang="en-US" sz="2800" b="1" dirty="0">
              <a:solidFill>
                <a:srgbClr val="FF0000"/>
              </a:solidFill>
            </a:endParaRPr>
          </a:p>
        </p:txBody>
      </p:sp>
    </p:spTree>
    <p:extLst>
      <p:ext uri="{BB962C8B-B14F-4D97-AF65-F5344CB8AC3E}">
        <p14:creationId xmlns:p14="http://schemas.microsoft.com/office/powerpoint/2010/main" val="58502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heel(1)">
                                      <p:cBhvr>
                                        <p:cTn id="13" dur="2000"/>
                                        <p:tgtEl>
                                          <p:spTgt spid="3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childTnLst>
        </p:cTn>
      </p:par>
    </p:tnLst>
    <p:bldLst>
      <p:bldP spid="37"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BBFB3FB-90D7-63C6-FEF9-0F275CC29CC6}"/>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dirty="0" smtClean="0">
                <a:solidFill>
                  <a:srgbClr val="FFFF00"/>
                </a:solidFill>
                <a:latin typeface="Times New Roman" panose="02020603050405020304" pitchFamily="18" charset="0"/>
                <a:cs typeface="Times New Roman" panose="02020603050405020304" pitchFamily="18" charset="0"/>
              </a:rPr>
              <a:t>BÀI 3. TẦN SỐ GHÉP NHÓM. TẦN SỐ TƯƠNG ĐỐI GHÉP NHÓM</a:t>
            </a:r>
            <a:endParaRPr lang="en-US" sz="2800" dirty="0">
              <a:solidFill>
                <a:srgbClr val="FFFF00"/>
              </a:solidFill>
            </a:endParaRPr>
          </a:p>
        </p:txBody>
      </p:sp>
      <p:pic>
        <p:nvPicPr>
          <p:cNvPr id="8" name="Picture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4259" y="1954557"/>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682486" y="2134898"/>
            <a:ext cx="5241235" cy="78528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mj-ea"/>
                <a:cs typeface="Times New Roman" panose="02020603050405020304" pitchFamily="18" charset="0"/>
              </a:rPr>
              <a:t> HÌNH THÀNH KIẾN THỨC</a:t>
            </a:r>
          </a:p>
        </p:txBody>
      </p:sp>
      <p:cxnSp>
        <p:nvCxnSpPr>
          <p:cNvPr id="3" name="Straight Connector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37952358-6350-B399-46AC-7131915460A4}"/>
              </a:ext>
            </a:extLst>
          </p:cNvPr>
          <p:cNvCxnSpPr>
            <a:cxnSpLocks/>
          </p:cNvCxnSpPr>
          <p:nvPr/>
        </p:nvCxnSpPr>
        <p:spPr>
          <a:xfrm>
            <a:off x="682486" y="2970840"/>
            <a:ext cx="5241235"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1767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104408" y="1076002"/>
            <a:ext cx="11861169" cy="95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prstTxWarp prst="textNoShape">
              <a:avLst/>
            </a:prstTxWarp>
            <a:spAutoFit/>
          </a:bodyPr>
          <a:lstStyle/>
          <a:p>
            <a:pPr algn="just" fontAlgn="base">
              <a:spcBef>
                <a:spcPct val="0"/>
              </a:spcBef>
              <a:spcAft>
                <a:spcPct val="0"/>
              </a:spcAft>
            </a:pPr>
            <a:r>
              <a:rPr lang="en-US" sz="2800" b="1" u="sng" dirty="0" smtClean="0">
                <a:solidFill>
                  <a:schemeClr val="accent4"/>
                </a:solidFill>
                <a:latin typeface="Times New Roman" pitchFamily="18" charset="0"/>
                <a:ea typeface="Times New Roman" pitchFamily="18" charset="0"/>
                <a:cs typeface="Times New Roman" pitchFamily="18" charset="0"/>
              </a:rPr>
              <a:t>HĐ1</a:t>
            </a:r>
            <a:r>
              <a:rPr lang="en-US" sz="2800" b="1" dirty="0">
                <a:solidFill>
                  <a:schemeClr val="accent4"/>
                </a:solidFill>
                <a:latin typeface="Times New Roman" pitchFamily="18" charset="0"/>
                <a:ea typeface="Times New Roman" pitchFamily="18" charset="0"/>
                <a:cs typeface="Times New Roman" pitchFamily="18" charset="0"/>
              </a:rPr>
              <a:t>: </a:t>
            </a:r>
            <a:r>
              <a:rPr lang="en-US" sz="2800" dirty="0">
                <a:solidFill>
                  <a:schemeClr val="bg1"/>
                </a:solidFill>
                <a:latin typeface="Times New Roman" pitchFamily="18" charset="0"/>
                <a:ea typeface="Times New Roman" pitchFamily="18" charset="0"/>
                <a:cs typeface="Times New Roman" pitchFamily="18" charset="0"/>
              </a:rPr>
              <a:t>Nhà may Hưng Thịnh tặng áo phông cho học sinh lớp 9A. </a:t>
            </a:r>
            <a:r>
              <a:rPr lang="en-US" sz="2800" dirty="0" err="1">
                <a:solidFill>
                  <a:schemeClr val="bg1"/>
                </a:solidFill>
                <a:latin typeface="Times New Roman" pitchFamily="18" charset="0"/>
                <a:ea typeface="Times New Roman" pitchFamily="18" charset="0"/>
                <a:cs typeface="Times New Roman" pitchFamily="18" charset="0"/>
              </a:rPr>
              <a:t>Nhà</a:t>
            </a:r>
            <a:r>
              <a:rPr lang="en-US" sz="2800" dirty="0">
                <a:solidFill>
                  <a:schemeClr val="bg1"/>
                </a:solidFill>
                <a:latin typeface="Times New Roman" pitchFamily="18" charset="0"/>
                <a:ea typeface="Times New Roman" pitchFamily="18" charset="0"/>
                <a:cs typeface="Times New Roman" pitchFamily="18" charset="0"/>
              </a:rPr>
              <a:t> may </a:t>
            </a:r>
            <a:r>
              <a:rPr lang="en-US" sz="2800" dirty="0" err="1">
                <a:solidFill>
                  <a:schemeClr val="bg1"/>
                </a:solidFill>
                <a:latin typeface="Times New Roman" pitchFamily="18" charset="0"/>
                <a:ea typeface="Times New Roman" pitchFamily="18" charset="0"/>
                <a:cs typeface="Times New Roman" pitchFamily="18" charset="0"/>
              </a:rPr>
              <a:t>đo</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chiều</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cao</a:t>
            </a:r>
            <a:r>
              <a:rPr lang="en-US" sz="2800" dirty="0">
                <a:solidFill>
                  <a:schemeClr val="bg1"/>
                </a:solidFill>
                <a:latin typeface="Times New Roman" pitchFamily="18" charset="0"/>
                <a:ea typeface="Times New Roman" pitchFamily="18" charset="0"/>
                <a:cs typeface="Times New Roman" pitchFamily="18" charset="0"/>
              </a:rPr>
              <a:t> ( </a:t>
            </a:r>
            <a:r>
              <a:rPr lang="en-US" sz="2800" dirty="0" err="1">
                <a:solidFill>
                  <a:schemeClr val="bg1"/>
                </a:solidFill>
                <a:latin typeface="Times New Roman" pitchFamily="18" charset="0"/>
                <a:ea typeface="Times New Roman" pitchFamily="18" charset="0"/>
                <a:cs typeface="Times New Roman" pitchFamily="18" charset="0"/>
              </a:rPr>
              <a:t>Đơn</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vị</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centimét</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của</a:t>
            </a:r>
            <a:r>
              <a:rPr lang="en-US" sz="2800" dirty="0">
                <a:solidFill>
                  <a:schemeClr val="bg1"/>
                </a:solidFill>
                <a:latin typeface="Times New Roman" pitchFamily="18" charset="0"/>
                <a:ea typeface="Times New Roman" pitchFamily="18" charset="0"/>
                <a:cs typeface="Times New Roman" pitchFamily="18" charset="0"/>
              </a:rPr>
              <a:t> 40 </a:t>
            </a:r>
            <a:r>
              <a:rPr lang="en-US" sz="2800" dirty="0" err="1">
                <a:solidFill>
                  <a:schemeClr val="bg1"/>
                </a:solidFill>
                <a:latin typeface="Times New Roman" pitchFamily="18" charset="0"/>
                <a:ea typeface="Times New Roman" pitchFamily="18" charset="0"/>
                <a:cs typeface="Times New Roman" pitchFamily="18" charset="0"/>
              </a:rPr>
              <a:t>bạn</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để</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chọn</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cỡ</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áo</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khi</a:t>
            </a:r>
            <a:r>
              <a:rPr lang="en-US" sz="2800" dirty="0">
                <a:solidFill>
                  <a:schemeClr val="bg1"/>
                </a:solidFill>
                <a:latin typeface="Times New Roman" pitchFamily="18" charset="0"/>
                <a:ea typeface="Times New Roman" pitchFamily="18" charset="0"/>
                <a:cs typeface="Times New Roman" pitchFamily="18" charset="0"/>
              </a:rPr>
              <a:t> may, </a:t>
            </a:r>
            <a:r>
              <a:rPr lang="en-US" sz="2800" dirty="0" err="1">
                <a:solidFill>
                  <a:schemeClr val="bg1"/>
                </a:solidFill>
                <a:latin typeface="Times New Roman" pitchFamily="18" charset="0"/>
                <a:ea typeface="Times New Roman" pitchFamily="18" charset="0"/>
                <a:cs typeface="Times New Roman" pitchFamily="18" charset="0"/>
              </a:rPr>
              <a:t>kết</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quả</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như</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sau</a:t>
            </a:r>
            <a:r>
              <a:rPr lang="en-US" sz="2800" dirty="0">
                <a:solidFill>
                  <a:schemeClr val="bg1"/>
                </a:solidFill>
                <a:latin typeface="Times New Roman" pitchFamily="18" charset="0"/>
                <a:ea typeface="Times New Roman" pitchFamily="18" charset="0"/>
                <a:cs typeface="Times New Roman" pitchFamily="18" charset="0"/>
              </a:rPr>
              <a:t>:   </a:t>
            </a:r>
            <a:endParaRPr lang="en-US" sz="2800" dirty="0">
              <a:solidFill>
                <a:schemeClr val="bg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270328712"/>
                  </p:ext>
                </p:extLst>
              </p:nvPr>
            </p:nvGraphicFramePr>
            <p:xfrm>
              <a:off x="1965227" y="2137896"/>
              <a:ext cx="8733703" cy="1954060"/>
            </p:xfrm>
            <a:graphic>
              <a:graphicData uri="http://schemas.openxmlformats.org/drawingml/2006/table">
                <a:tbl>
                  <a:tblPr firstRow="1" firstCol="1" bandRow="1"/>
                  <a:tblGrid>
                    <a:gridCol w="872395">
                      <a:extLst>
                        <a:ext uri="{9D8B030D-6E8A-4147-A177-3AD203B41FA5}">
                          <a16:colId xmlns:a16="http://schemas.microsoft.com/office/drawing/2014/main" val="20000"/>
                        </a:ext>
                      </a:extLst>
                    </a:gridCol>
                    <a:gridCol w="880924">
                      <a:extLst>
                        <a:ext uri="{9D8B030D-6E8A-4147-A177-3AD203B41FA5}">
                          <a16:colId xmlns:a16="http://schemas.microsoft.com/office/drawing/2014/main" val="20001"/>
                        </a:ext>
                      </a:extLst>
                    </a:gridCol>
                    <a:gridCol w="865084">
                      <a:extLst>
                        <a:ext uri="{9D8B030D-6E8A-4147-A177-3AD203B41FA5}">
                          <a16:colId xmlns:a16="http://schemas.microsoft.com/office/drawing/2014/main" val="20002"/>
                        </a:ext>
                      </a:extLst>
                    </a:gridCol>
                    <a:gridCol w="873615">
                      <a:extLst>
                        <a:ext uri="{9D8B030D-6E8A-4147-A177-3AD203B41FA5}">
                          <a16:colId xmlns:a16="http://schemas.microsoft.com/office/drawing/2014/main" val="20003"/>
                        </a:ext>
                      </a:extLst>
                    </a:gridCol>
                    <a:gridCol w="762361">
                      <a:extLst>
                        <a:ext uri="{9D8B030D-6E8A-4147-A177-3AD203B41FA5}">
                          <a16:colId xmlns:a16="http://schemas.microsoft.com/office/drawing/2014/main" val="20004"/>
                        </a:ext>
                      </a:extLst>
                    </a:gridCol>
                    <a:gridCol w="984864">
                      <a:extLst>
                        <a:ext uri="{9D8B030D-6E8A-4147-A177-3AD203B41FA5}">
                          <a16:colId xmlns:a16="http://schemas.microsoft.com/office/drawing/2014/main" val="20005"/>
                        </a:ext>
                      </a:extLst>
                    </a:gridCol>
                    <a:gridCol w="873615">
                      <a:extLst>
                        <a:ext uri="{9D8B030D-6E8A-4147-A177-3AD203B41FA5}">
                          <a16:colId xmlns:a16="http://schemas.microsoft.com/office/drawing/2014/main" val="20006"/>
                        </a:ext>
                      </a:extLst>
                    </a:gridCol>
                    <a:gridCol w="873615">
                      <a:extLst>
                        <a:ext uri="{9D8B030D-6E8A-4147-A177-3AD203B41FA5}">
                          <a16:colId xmlns:a16="http://schemas.microsoft.com/office/drawing/2014/main" val="20007"/>
                        </a:ext>
                      </a:extLst>
                    </a:gridCol>
                    <a:gridCol w="873615">
                      <a:extLst>
                        <a:ext uri="{9D8B030D-6E8A-4147-A177-3AD203B41FA5}">
                          <a16:colId xmlns:a16="http://schemas.microsoft.com/office/drawing/2014/main" val="20008"/>
                        </a:ext>
                      </a:extLst>
                    </a:gridCol>
                    <a:gridCol w="873615">
                      <a:extLst>
                        <a:ext uri="{9D8B030D-6E8A-4147-A177-3AD203B41FA5}">
                          <a16:colId xmlns:a16="http://schemas.microsoft.com/office/drawing/2014/main" val="20009"/>
                        </a:ext>
                      </a:extLst>
                    </a:gridCol>
                  </a:tblGrid>
                  <a:tr h="488515">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161</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159</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168</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153</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150</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157</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172</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161</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158</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88515">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153</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164</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167</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172</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174</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163</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156</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166</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166</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88515">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161</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152</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169</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160</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152</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165</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163</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174</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168</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88515">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159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168</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164</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169</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156</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172</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167</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158</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161</m:t>
                                </m:r>
                              </m:oMath>
                            </m:oMathPara>
                          </a14:m>
                          <a:endParaRPr lang="en-US" sz="280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800" i="0" smtClean="0">
                                    <a:solidFill>
                                      <a:schemeClr val="bg1"/>
                                    </a:solidFill>
                                    <a:effectLst/>
                                    <a:latin typeface="Times New Roman" panose="02020603050405020304" pitchFamily="18" charset="0"/>
                                    <a:ea typeface="Times New Roman"/>
                                    <a:cs typeface="Times New Roman" panose="02020603050405020304" pitchFamily="18" charset="0"/>
                                  </a:rPr>
                                  <m:t>160</m:t>
                                </m:r>
                              </m:oMath>
                            </m:oMathPara>
                          </a14:m>
                          <a:endParaRPr lang="en-US" sz="2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270328712"/>
                  </p:ext>
                </p:extLst>
              </p:nvPr>
            </p:nvGraphicFramePr>
            <p:xfrm>
              <a:off x="1965227" y="2137896"/>
              <a:ext cx="8733703" cy="1954060"/>
            </p:xfrm>
            <a:graphic>
              <a:graphicData uri="http://schemas.openxmlformats.org/drawingml/2006/table">
                <a:tbl>
                  <a:tblPr firstRow="1" firstCol="1" bandRow="1"/>
                  <a:tblGrid>
                    <a:gridCol w="872395">
                      <a:extLst>
                        <a:ext uri="{9D8B030D-6E8A-4147-A177-3AD203B41FA5}">
                          <a16:colId xmlns:a16="http://schemas.microsoft.com/office/drawing/2014/main" val="20000"/>
                        </a:ext>
                      </a:extLst>
                    </a:gridCol>
                    <a:gridCol w="880924">
                      <a:extLst>
                        <a:ext uri="{9D8B030D-6E8A-4147-A177-3AD203B41FA5}">
                          <a16:colId xmlns:a16="http://schemas.microsoft.com/office/drawing/2014/main" val="20001"/>
                        </a:ext>
                      </a:extLst>
                    </a:gridCol>
                    <a:gridCol w="865084">
                      <a:extLst>
                        <a:ext uri="{9D8B030D-6E8A-4147-A177-3AD203B41FA5}">
                          <a16:colId xmlns:a16="http://schemas.microsoft.com/office/drawing/2014/main" val="20002"/>
                        </a:ext>
                      </a:extLst>
                    </a:gridCol>
                    <a:gridCol w="873615">
                      <a:extLst>
                        <a:ext uri="{9D8B030D-6E8A-4147-A177-3AD203B41FA5}">
                          <a16:colId xmlns:a16="http://schemas.microsoft.com/office/drawing/2014/main" val="20003"/>
                        </a:ext>
                      </a:extLst>
                    </a:gridCol>
                    <a:gridCol w="762361">
                      <a:extLst>
                        <a:ext uri="{9D8B030D-6E8A-4147-A177-3AD203B41FA5}">
                          <a16:colId xmlns:a16="http://schemas.microsoft.com/office/drawing/2014/main" val="20004"/>
                        </a:ext>
                      </a:extLst>
                    </a:gridCol>
                    <a:gridCol w="984864">
                      <a:extLst>
                        <a:ext uri="{9D8B030D-6E8A-4147-A177-3AD203B41FA5}">
                          <a16:colId xmlns:a16="http://schemas.microsoft.com/office/drawing/2014/main" val="20005"/>
                        </a:ext>
                      </a:extLst>
                    </a:gridCol>
                    <a:gridCol w="873615">
                      <a:extLst>
                        <a:ext uri="{9D8B030D-6E8A-4147-A177-3AD203B41FA5}">
                          <a16:colId xmlns:a16="http://schemas.microsoft.com/office/drawing/2014/main" val="20006"/>
                        </a:ext>
                      </a:extLst>
                    </a:gridCol>
                    <a:gridCol w="873615">
                      <a:extLst>
                        <a:ext uri="{9D8B030D-6E8A-4147-A177-3AD203B41FA5}">
                          <a16:colId xmlns:a16="http://schemas.microsoft.com/office/drawing/2014/main" val="20007"/>
                        </a:ext>
                      </a:extLst>
                    </a:gridCol>
                    <a:gridCol w="873615">
                      <a:extLst>
                        <a:ext uri="{9D8B030D-6E8A-4147-A177-3AD203B41FA5}">
                          <a16:colId xmlns:a16="http://schemas.microsoft.com/office/drawing/2014/main" val="20008"/>
                        </a:ext>
                      </a:extLst>
                    </a:gridCol>
                    <a:gridCol w="873615">
                      <a:extLst>
                        <a:ext uri="{9D8B030D-6E8A-4147-A177-3AD203B41FA5}">
                          <a16:colId xmlns:a16="http://schemas.microsoft.com/office/drawing/2014/main" val="20009"/>
                        </a:ext>
                      </a:extLst>
                    </a:gridCol>
                  </a:tblGrid>
                  <a:tr h="488515">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699" t="-1235" r="-904196" b="-3000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99310" t="-1235" r="-791724" b="-3000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203521" t="-1235" r="-708451" b="-3000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301399" t="-1235" r="-603497" b="-3000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455556" t="-1235" r="-584921" b="-3000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434783" t="-1235" r="-357764" b="-3000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597917" t="-1235" r="-300000" b="-3000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702797" t="-1235" r="-202098" b="-3000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797222" t="-1235" r="-100694" b="-3000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903497" t="-1235" r="-1399" b="-300000"/>
                          </a:stretch>
                        </a:blipFill>
                      </a:tcPr>
                    </a:tc>
                    <a:extLst>
                      <a:ext uri="{0D108BD9-81ED-4DB2-BD59-A6C34878D82A}">
                        <a16:rowId xmlns:a16="http://schemas.microsoft.com/office/drawing/2014/main" val="10000"/>
                      </a:ext>
                    </a:extLst>
                  </a:tr>
                  <a:tr h="488515">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699" t="-102500" r="-904196" b="-20375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99310" t="-102500" r="-791724" b="-20375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203521" t="-102500" r="-708451" b="-20375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301399" t="-102500" r="-603497" b="-20375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455556" t="-102500" r="-584921" b="-20375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434783" t="-102500" r="-357764" b="-20375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597917" t="-102500" r="-300000" b="-20375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702797" t="-102500" r="-202098" b="-20375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797222" t="-102500" r="-100694" b="-20375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903497" t="-102500" r="-1399" b="-203750"/>
                          </a:stretch>
                        </a:blipFill>
                      </a:tcPr>
                    </a:tc>
                    <a:extLst>
                      <a:ext uri="{0D108BD9-81ED-4DB2-BD59-A6C34878D82A}">
                        <a16:rowId xmlns:a16="http://schemas.microsoft.com/office/drawing/2014/main" val="10001"/>
                      </a:ext>
                    </a:extLst>
                  </a:tr>
                  <a:tr h="488515">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699" t="-200000" r="-904196" b="-101235"/>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99310" t="-200000" r="-791724" b="-101235"/>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203521" t="-200000" r="-708451" b="-101235"/>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301399" t="-200000" r="-603497" b="-101235"/>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455556" t="-200000" r="-584921" b="-101235"/>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434783" t="-200000" r="-357764" b="-101235"/>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597917" t="-200000" r="-300000" b="-101235"/>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702797" t="-200000" r="-202098" b="-101235"/>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797222" t="-200000" r="-100694" b="-101235"/>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903497" t="-200000" r="-1399" b="-101235"/>
                          </a:stretch>
                        </a:blipFill>
                      </a:tcPr>
                    </a:tc>
                    <a:extLst>
                      <a:ext uri="{0D108BD9-81ED-4DB2-BD59-A6C34878D82A}">
                        <a16:rowId xmlns:a16="http://schemas.microsoft.com/office/drawing/2014/main" val="10002"/>
                      </a:ext>
                    </a:extLst>
                  </a:tr>
                  <a:tr h="488515">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699" t="-303750" r="-904196" b="-25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99310" t="-303750" r="-791724" b="-25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203521" t="-303750" r="-708451" b="-25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301399" t="-303750" r="-603497" b="-25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455556" t="-303750" r="-584921" b="-25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434783" t="-303750" r="-357764" b="-25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597917" t="-303750" r="-300000" b="-25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702797" t="-303750" r="-202098" b="-25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797222" t="-303750" r="-100694" b="-2500"/>
                          </a:stretch>
                        </a:blipFill>
                      </a:tcPr>
                    </a:tc>
                    <a:tc>
                      <a:txBody>
                        <a:bodyPr/>
                        <a:lstStyle/>
                        <a:p>
                          <a:endParaRPr lang="vi-VN"/>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903497" t="-303750" r="-1399" b="-2500"/>
                          </a:stretch>
                        </a:blipFill>
                      </a:tcPr>
                    </a:tc>
                    <a:extLst>
                      <a:ext uri="{0D108BD9-81ED-4DB2-BD59-A6C34878D82A}">
                        <a16:rowId xmlns:a16="http://schemas.microsoft.com/office/drawing/2014/main" val="10003"/>
                      </a:ext>
                    </a:extLst>
                  </a:tr>
                </a:tbl>
              </a:graphicData>
            </a:graphic>
          </p:graphicFrame>
        </mc:Fallback>
      </mc:AlternateContent>
      <p:sp>
        <p:nvSpPr>
          <p:cNvPr id="45" name="TextBox 4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83EC367C-A521-01D8-D53C-6523943369F2}"/>
              </a:ext>
            </a:extLst>
          </p:cNvPr>
          <p:cNvSpPr txBox="1"/>
          <p:nvPr/>
        </p:nvSpPr>
        <p:spPr>
          <a:xfrm>
            <a:off x="5138115" y="5077326"/>
            <a:ext cx="1350041" cy="523216"/>
          </a:xfrm>
          <a:prstGeom prst="rect">
            <a:avLst/>
          </a:prstGeom>
          <a:noFill/>
        </p:spPr>
        <p:txBody>
          <a:bodyPr wrap="none" lIns="91436" tIns="45718" rIns="91436" bIns="45718" rtlCol="0">
            <a:spAutoFit/>
          </a:bodyPr>
          <a:lstStyle/>
          <a:p>
            <a:r>
              <a:rPr lang="en-US" sz="2800" b="1" u="sng" dirty="0" err="1">
                <a:solidFill>
                  <a:srgbClr val="FFC000"/>
                </a:solidFill>
                <a:latin typeface="Times New Roman" pitchFamily="18" charset="0"/>
                <a:cs typeface="Times New Roman" pitchFamily="18" charset="0"/>
              </a:rPr>
              <a:t>Bài</a:t>
            </a:r>
            <a:r>
              <a:rPr lang="en-US" sz="2800" b="1" u="sng" dirty="0">
                <a:solidFill>
                  <a:srgbClr val="FFC000"/>
                </a:solidFill>
                <a:latin typeface="Times New Roman" pitchFamily="18" charset="0"/>
                <a:cs typeface="Times New Roman" pitchFamily="18" charset="0"/>
              </a:rPr>
              <a:t> </a:t>
            </a:r>
            <a:r>
              <a:rPr lang="en-US" sz="2800" b="1" u="sng" dirty="0" err="1">
                <a:solidFill>
                  <a:srgbClr val="FFC000"/>
                </a:solidFill>
                <a:latin typeface="Times New Roman" pitchFamily="18" charset="0"/>
                <a:cs typeface="Times New Roman" pitchFamily="18" charset="0"/>
              </a:rPr>
              <a:t>giải</a:t>
            </a:r>
            <a:endParaRPr lang="en-US" sz="2800" b="1" u="sng" dirty="0">
              <a:solidFill>
                <a:srgbClr val="FFC000"/>
              </a:solidFill>
              <a:latin typeface="Times New Roman" pitchFamily="18" charset="0"/>
              <a:cs typeface="Times New Roman" pitchFamily="18" charset="0"/>
            </a:endParaRPr>
          </a:p>
        </p:txBody>
      </p:sp>
      <p:sp>
        <p:nvSpPr>
          <p:cNvPr id="46" name="Rectangle 14"/>
          <p:cNvSpPr>
            <a:spLocks noChangeArrowheads="1"/>
          </p:cNvSpPr>
          <p:nvPr/>
        </p:nvSpPr>
        <p:spPr bwMode="auto">
          <a:xfrm>
            <a:off x="221641" y="4044848"/>
            <a:ext cx="1159522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prstTxWarp prst="textNoShape">
              <a:avLst/>
            </a:prstTxWarp>
            <a:spAutoFit/>
          </a:bodyPr>
          <a:lstStyle/>
          <a:p>
            <a:pPr algn="just" fontAlgn="base">
              <a:spcBef>
                <a:spcPct val="0"/>
              </a:spcBef>
              <a:spcAft>
                <a:spcPct val="0"/>
              </a:spcAft>
            </a:pPr>
            <a:r>
              <a:rPr lang="en-US" sz="2800" dirty="0" smtClean="0">
                <a:solidFill>
                  <a:schemeClr val="bg1"/>
                </a:solidFill>
                <a:latin typeface="Times New Roman" pitchFamily="18" charset="0"/>
                <a:ea typeface="Times New Roman" pitchFamily="18" charset="0"/>
                <a:cs typeface="Times New Roman" pitchFamily="18" charset="0"/>
              </a:rPr>
              <a:t>a) Mẫu </a:t>
            </a:r>
            <a:r>
              <a:rPr lang="en-US" sz="2800" dirty="0">
                <a:solidFill>
                  <a:schemeClr val="bg1"/>
                </a:solidFill>
                <a:latin typeface="Times New Roman" pitchFamily="18" charset="0"/>
                <a:ea typeface="Times New Roman" pitchFamily="18" charset="0"/>
                <a:cs typeface="Times New Roman" pitchFamily="18" charset="0"/>
              </a:rPr>
              <a:t>số trên có bao nhiêu giá trị khác nhau? </a:t>
            </a:r>
          </a:p>
          <a:p>
            <a:pPr algn="just" fontAlgn="base">
              <a:spcBef>
                <a:spcPct val="0"/>
              </a:spcBef>
              <a:spcAft>
                <a:spcPct val="0"/>
              </a:spcAft>
            </a:pPr>
            <a:r>
              <a:rPr lang="en-US" sz="2800" dirty="0">
                <a:solidFill>
                  <a:schemeClr val="bg1"/>
                </a:solidFill>
                <a:latin typeface="Times New Roman" pitchFamily="18" charset="0"/>
                <a:cs typeface="Times New Roman" pitchFamily="18" charset="0"/>
              </a:rPr>
              <a:t>b) </a:t>
            </a:r>
            <a:r>
              <a:rPr lang="en-US" sz="2800" dirty="0" err="1">
                <a:solidFill>
                  <a:schemeClr val="bg1"/>
                </a:solidFill>
                <a:latin typeface="Times New Roman" pitchFamily="18" charset="0"/>
                <a:cs typeface="Times New Roman" pitchFamily="18" charset="0"/>
              </a:rPr>
              <a:t>Có</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nên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dùng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bảng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tần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số</a:t>
            </a:r>
            <a:r>
              <a:rPr lang="en-US" sz="2800" dirty="0">
                <a:solidFill>
                  <a:schemeClr val="bg1"/>
                </a:solidFill>
                <a:latin typeface="Times New Roman" pitchFamily="18" charset="0"/>
                <a:cs typeface="Times New Roman" pitchFamily="18" charset="0"/>
              </a:rPr>
              <a:t> ( hay </a:t>
            </a:r>
            <a:r>
              <a:rPr lang="en-US" sz="2800" dirty="0" err="1">
                <a:solidFill>
                  <a:schemeClr val="bg1"/>
                </a:solidFill>
                <a:latin typeface="Times New Roman" pitchFamily="18" charset="0"/>
                <a:cs typeface="Times New Roman" pitchFamily="18" charset="0"/>
              </a:rPr>
              <a:t>bảng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tần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số</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tương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đối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để</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biểu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diễn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mẫu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số</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liệu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thống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kê</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đó</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không</a:t>
            </a:r>
            <a:r>
              <a:rPr lang="en-US" sz="2800" dirty="0">
                <a:solidFill>
                  <a:schemeClr val="bg1"/>
                </a:solidFill>
                <a:latin typeface="Times New Roman" pitchFamily="18" charset="0"/>
                <a:cs typeface="Times New Roman" pitchFamily="18" charset="0"/>
              </a:rPr>
              <a:t>?</a:t>
            </a:r>
          </a:p>
        </p:txBody>
      </p:sp>
      <p:sp>
        <p:nvSpPr>
          <p:cNvPr id="47" name="Rectangle 14"/>
          <p:cNvSpPr>
            <a:spLocks noChangeArrowheads="1"/>
          </p:cNvSpPr>
          <p:nvPr/>
        </p:nvSpPr>
        <p:spPr bwMode="auto">
          <a:xfrm>
            <a:off x="221640" y="5473005"/>
            <a:ext cx="1159522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prstTxWarp prst="textNoShape">
              <a:avLst/>
            </a:prstTxWarp>
            <a:spAutoFit/>
          </a:bodyPr>
          <a:lstStyle/>
          <a:p>
            <a:pPr marL="514326" indent="-514326" algn="just" fontAlgn="base">
              <a:spcBef>
                <a:spcPct val="0"/>
              </a:spcBef>
              <a:spcAft>
                <a:spcPct val="0"/>
              </a:spcAft>
              <a:buFontTx/>
              <a:buAutoNum type="alphaLcParenR"/>
            </a:pPr>
            <a:r>
              <a:rPr lang="en-US" sz="2800" dirty="0" err="1">
                <a:solidFill>
                  <a:schemeClr val="bg1"/>
                </a:solidFill>
                <a:latin typeface="Times New Roman" pitchFamily="18" charset="0"/>
                <a:ea typeface="Times New Roman" pitchFamily="18" charset="0"/>
                <a:cs typeface="Times New Roman" pitchFamily="18" charset="0"/>
              </a:rPr>
              <a:t>Mẫu</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số</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trên</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có</a:t>
            </a:r>
            <a:r>
              <a:rPr lang="en-US" sz="2800" dirty="0">
                <a:solidFill>
                  <a:schemeClr val="bg1"/>
                </a:solidFill>
                <a:latin typeface="Times New Roman" pitchFamily="18" charset="0"/>
                <a:ea typeface="Times New Roman" pitchFamily="18" charset="0"/>
                <a:cs typeface="Times New Roman" pitchFamily="18" charset="0"/>
              </a:rPr>
              <a:t> 18 </a:t>
            </a:r>
            <a:r>
              <a:rPr lang="en-US" sz="2800" dirty="0" err="1">
                <a:solidFill>
                  <a:schemeClr val="bg1"/>
                </a:solidFill>
                <a:latin typeface="Times New Roman" pitchFamily="18" charset="0"/>
                <a:ea typeface="Times New Roman" pitchFamily="18" charset="0"/>
                <a:cs typeface="Times New Roman" pitchFamily="18" charset="0"/>
              </a:rPr>
              <a:t>giá</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trị</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khác</a:t>
            </a:r>
            <a:r>
              <a:rPr lang="en-US" sz="2800" dirty="0">
                <a:solidFill>
                  <a:schemeClr val="bg1"/>
                </a:solidFill>
                <a:latin typeface="Times New Roman" pitchFamily="18" charset="0"/>
                <a:ea typeface="Times New Roman" pitchFamily="18" charset="0"/>
                <a:cs typeface="Times New Roman" pitchFamily="18" charset="0"/>
              </a:rPr>
              <a:t> </a:t>
            </a:r>
            <a:r>
              <a:rPr lang="en-US" sz="2800" dirty="0" err="1">
                <a:solidFill>
                  <a:schemeClr val="bg1"/>
                </a:solidFill>
                <a:latin typeface="Times New Roman" pitchFamily="18" charset="0"/>
                <a:ea typeface="Times New Roman" pitchFamily="18" charset="0"/>
                <a:cs typeface="Times New Roman" pitchFamily="18" charset="0"/>
              </a:rPr>
              <a:t>nhau</a:t>
            </a:r>
            <a:r>
              <a:rPr lang="en-US" sz="2800" dirty="0">
                <a:solidFill>
                  <a:schemeClr val="bg1"/>
                </a:solidFill>
                <a:latin typeface="Times New Roman" pitchFamily="18" charset="0"/>
                <a:ea typeface="Times New Roman" pitchFamily="18" charset="0"/>
                <a:cs typeface="Times New Roman" pitchFamily="18" charset="0"/>
              </a:rPr>
              <a:t> </a:t>
            </a:r>
          </a:p>
          <a:p>
            <a:pPr algn="just" fontAlgn="base">
              <a:spcBef>
                <a:spcPct val="0"/>
              </a:spcBef>
              <a:spcAft>
                <a:spcPct val="0"/>
              </a:spcAft>
            </a:pPr>
            <a:r>
              <a:rPr lang="en-US" sz="2800" dirty="0">
                <a:solidFill>
                  <a:schemeClr val="bg1"/>
                </a:solidFill>
                <a:latin typeface="Times New Roman" pitchFamily="18" charset="0"/>
                <a:cs typeface="Times New Roman" pitchFamily="18" charset="0"/>
              </a:rPr>
              <a:t>b) </a:t>
            </a:r>
            <a:r>
              <a:rPr lang="en-US" sz="2800" dirty="0" err="1">
                <a:solidFill>
                  <a:schemeClr val="bg1"/>
                </a:solidFill>
                <a:latin typeface="Times New Roman" pitchFamily="18" charset="0"/>
                <a:cs typeface="Times New Roman" pitchFamily="18" charset="0"/>
              </a:rPr>
              <a:t>Không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nên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dùng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bảng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tần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số</a:t>
            </a:r>
            <a:r>
              <a:rPr lang="en-US" sz="2800" dirty="0">
                <a:solidFill>
                  <a:schemeClr val="bg1"/>
                </a:solidFill>
                <a:latin typeface="Times New Roman" pitchFamily="18" charset="0"/>
                <a:cs typeface="Times New Roman" pitchFamily="18" charset="0"/>
              </a:rPr>
              <a:t> ( hay </a:t>
            </a:r>
            <a:r>
              <a:rPr lang="en-US" sz="2800" dirty="0" err="1">
                <a:solidFill>
                  <a:schemeClr val="bg1"/>
                </a:solidFill>
                <a:latin typeface="Times New Roman" pitchFamily="18" charset="0"/>
                <a:cs typeface="Times New Roman" pitchFamily="18" charset="0"/>
              </a:rPr>
              <a:t>bảng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tần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số</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tương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đối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để</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biểu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diễn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mẫu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số</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liệu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thống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kê</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trên</a:t>
            </a:r>
            <a:endParaRPr lang="en-US" sz="2800" dirty="0">
              <a:solidFill>
                <a:schemeClr val="bg1"/>
              </a:solidFill>
              <a:latin typeface="Times New Roman" pitchFamily="18" charset="0"/>
              <a:cs typeface="Times New Roman" pitchFamily="18" charset="0"/>
            </a:endParaRPr>
          </a:p>
        </p:txBody>
      </p:sp>
      <p:sp>
        <p:nvSpPr>
          <p:cNvPr id="8" name="Rectangle 7"/>
          <p:cNvSpPr/>
          <p:nvPr/>
        </p:nvSpPr>
        <p:spPr>
          <a:xfrm>
            <a:off x="36961" y="7959"/>
            <a:ext cx="11552348" cy="523220"/>
          </a:xfrm>
          <a:prstGeom prst="rect">
            <a:avLst/>
          </a:prstGeom>
        </p:spPr>
        <p:txBody>
          <a:bodyPr wrap="square">
            <a:spAutoFit/>
          </a:bodyPr>
          <a:lstStyle/>
          <a:p>
            <a:pPr algn="ctr"/>
            <a:r>
              <a:rPr lang="vi-VN" sz="2800" b="1" dirty="0">
                <a:solidFill>
                  <a:srgbClr val="FFFF00"/>
                </a:solidFill>
                <a:latin typeface="Times New Roman" panose="02020603050405020304" pitchFamily="18" charset="0"/>
                <a:cs typeface="Times New Roman" panose="02020603050405020304" pitchFamily="18" charset="0"/>
              </a:rPr>
              <a:t>BÀI 3. </a:t>
            </a:r>
            <a:r>
              <a:rPr lang="en-US" sz="2800" b="1" dirty="0">
                <a:solidFill>
                  <a:srgbClr val="FFFF00"/>
                </a:solidFill>
                <a:latin typeface="Times New Roman" panose="02020603050405020304" pitchFamily="18" charset="0"/>
                <a:cs typeface="Times New Roman" panose="02020603050405020304" pitchFamily="18" charset="0"/>
              </a:rPr>
              <a:t>TẦN SỐ GHÉP NHÓM. TẦN SỐ TƯƠNG ĐỐI GHÉP NHÓM</a:t>
            </a:r>
            <a:endParaRPr lang="en-US" dirty="0"/>
          </a:p>
        </p:txBody>
      </p:sp>
      <p:sp>
        <p:nvSpPr>
          <p:cNvPr id="3" name="TextBox 2"/>
          <p:cNvSpPr txBox="1"/>
          <p:nvPr/>
        </p:nvSpPr>
        <p:spPr>
          <a:xfrm>
            <a:off x="221640" y="507625"/>
            <a:ext cx="8491286" cy="523220"/>
          </a:xfrm>
          <a:prstGeom prst="rect">
            <a:avLst/>
          </a:prstGeom>
          <a:noFill/>
        </p:spPr>
        <p:txBody>
          <a:bodyPr wrap="square" rtlCol="0">
            <a:spAutoFit/>
          </a:bodyPr>
          <a:lstStyle/>
          <a:p>
            <a:r>
              <a:rPr lang="en-US" sz="2800" b="1" dirty="0" smtClean="0">
                <a:solidFill>
                  <a:schemeClr val="bg1"/>
                </a:solidFill>
              </a:rPr>
              <a:t>I. </a:t>
            </a:r>
            <a:r>
              <a:rPr lang="en-US" sz="2800" b="1" u="sng" dirty="0" smtClean="0">
                <a:solidFill>
                  <a:schemeClr val="bg1"/>
                </a:solidFill>
              </a:rPr>
              <a:t>MẪU SỐ LIỆU GHÉP NHÓM</a:t>
            </a:r>
            <a:endParaRPr lang="vi-VN" sz="2800" b="1" u="sng" dirty="0">
              <a:solidFill>
                <a:schemeClr val="bg1"/>
              </a:solidFill>
            </a:endParaRPr>
          </a:p>
        </p:txBody>
      </p:sp>
    </p:spTree>
    <p:extLst>
      <p:ext uri="{BB962C8B-B14F-4D97-AF65-F5344CB8AC3E}">
        <p14:creationId xmlns:p14="http://schemas.microsoft.com/office/powerpoint/2010/main" val="240198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down)">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animEffect transition="in" filter="wipe(left)">
                                      <p:cBhvr>
                                        <p:cTn id="31" dur="500"/>
                                        <p:tgtEl>
                                          <p:spTgt spid="4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7">
                                            <p:txEl>
                                              <p:pRg st="1" end="1"/>
                                            </p:txEl>
                                          </p:spTgt>
                                        </p:tgtEl>
                                        <p:attrNameLst>
                                          <p:attrName>style.visibility</p:attrName>
                                        </p:attrNameLst>
                                      </p:cBhvr>
                                      <p:to>
                                        <p:strVal val="visible"/>
                                      </p:to>
                                    </p:set>
                                    <p:animEffect transition="in" filter="wipe(left)">
                                      <p:cBhvr>
                                        <p:cTn id="36" dur="500"/>
                                        <p:tgtEl>
                                          <p:spTgt spid="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5" grpId="0"/>
      <p:bldP spid="46" grpId="0"/>
      <p:bldP spid="4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5687</TotalTime>
  <Words>1557</Words>
  <Application>Microsoft Office PowerPoint</Application>
  <PresentationFormat>Widescreen</PresentationFormat>
  <Paragraphs>443</Paragraphs>
  <Slides>22</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 Unicode MS</vt:lpstr>
      <vt:lpstr>Agency FB</vt:lpstr>
      <vt:lpstr>Arial</vt:lpstr>
      <vt:lpstr>Calibri</vt:lpstr>
      <vt:lpstr>Calibri Light</vt:lpstr>
      <vt:lpstr>Cambria Math</vt:lpstr>
      <vt:lpstr>Times New Roman</vt:lpstr>
      <vt:lpstr>1_Office Theme</vt:lpstr>
      <vt:lpstr>2_Office Theme</vt:lpstr>
      <vt:lpstr>3_Office Theme</vt:lpstr>
      <vt:lpstr>PowerPoint Presentation</vt:lpstr>
      <vt:lpstr>BÀI 3. TẦN SỐ GHÉP NHÓM TẦN SỐ TƯƠNG ĐỐI GHÉP NHÓM</vt:lpstr>
      <vt:lpstr>PowerPoint Presentation</vt:lpstr>
      <vt:lpstr>PowerPoint Presentation</vt:lpstr>
      <vt:lpstr>BÀI 3. TẦN SỐ GHÉP NHÓM. TẦN SỐ TƯƠNG ĐỐI GHÉP NHÓM</vt:lpstr>
      <vt:lpstr>PowerPoint Presentation</vt:lpstr>
      <vt:lpstr>PowerPoint Presentation</vt:lpstr>
      <vt:lpstr>BÀI 3. TẦN SỐ GHÉP NHÓM. TẦN SỐ TƯƠNG ĐỐI GHÉP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Phuong</dc:creator>
  <cp:lastModifiedBy>MyPC</cp:lastModifiedBy>
  <cp:revision>461</cp:revision>
  <dcterms:created xsi:type="dcterms:W3CDTF">2022-08-03T11:07:12Z</dcterms:created>
  <dcterms:modified xsi:type="dcterms:W3CDTF">2025-02-04T14:34:28Z</dcterms:modified>
</cp:coreProperties>
</file>