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9"/>
  </p:notesMasterIdLst>
  <p:handoutMasterIdLst>
    <p:handoutMasterId r:id="rId20"/>
  </p:handoutMasterIdLst>
  <p:sldIdLst>
    <p:sldId id="256" r:id="rId3"/>
    <p:sldId id="3352" r:id="rId4"/>
    <p:sldId id="3342" r:id="rId5"/>
    <p:sldId id="295" r:id="rId6"/>
    <p:sldId id="3081" r:id="rId7"/>
    <p:sldId id="3309" r:id="rId8"/>
    <p:sldId id="3353" r:id="rId9"/>
    <p:sldId id="3354" r:id="rId10"/>
    <p:sldId id="3328" r:id="rId11"/>
    <p:sldId id="3355" r:id="rId12"/>
    <p:sldId id="3356" r:id="rId13"/>
    <p:sldId id="3357" r:id="rId14"/>
    <p:sldId id="3358" r:id="rId15"/>
    <p:sldId id="3083" r:id="rId16"/>
    <p:sldId id="3359" r:id="rId17"/>
    <p:sldId id="3226" r:id="rId18"/>
  </p:sldIdLst>
  <p:sldSz cx="12192000" cy="6858000"/>
  <p:notesSz cx="6858000" cy="9144000"/>
  <p:embeddedFontLst>
    <p:embeddedFont>
      <p:font typeface="Bahnschrift Condensed" panose="020B0502040204020203" pitchFamily="34" charset="0"/>
      <p:regular r:id="rId21"/>
      <p:bold r:id="rId22"/>
    </p:embeddedFont>
    <p:embeddedFont>
      <p:font typeface="Bahnschrift SemiBold SemiConden" panose="020B0502040204020203" pitchFamily="34" charset="0"/>
      <p:bold r:id="rId23"/>
    </p:embeddedFont>
    <p:embeddedFont>
      <p:font typeface="Segoe Print" panose="02000600000000000000" pitchFamily="2" charset="0"/>
      <p:regular r:id="rId24"/>
      <p:bold r:id="rId25"/>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8" autoAdjust="0"/>
    <p:restoredTop sz="94660"/>
  </p:normalViewPr>
  <p:slideViewPr>
    <p:cSldViewPr snapToGrid="0">
      <p:cViewPr varScale="1">
        <p:scale>
          <a:sx n="61" d="100"/>
          <a:sy n="61" d="100"/>
        </p:scale>
        <p:origin x="76" y="124"/>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09/02/2025</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09/02/2025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4a</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914751" y="338863"/>
            <a:ext cx="6888595" cy="523220"/>
          </a:xfrm>
          <a:prstGeom prst="rect">
            <a:avLst/>
          </a:prstGeom>
          <a:noFill/>
        </p:spPr>
        <p:txBody>
          <a:bodyPr wrap="square" rtlCol="0">
            <a:spAutoFit/>
          </a:bodyPr>
          <a:lstStyle/>
          <a:p>
            <a:pPr algn="ctr"/>
            <a:r>
              <a:rPr lang="en-US" sz="2800" b="1" dirty="0">
                <a:solidFill>
                  <a:schemeClr val="accent5">
                    <a:lumMod val="75000"/>
                  </a:schemeClr>
                </a:solidFill>
                <a:latin typeface="+mj-lt"/>
              </a:rPr>
              <a:t>SỬ DỤNG BẢNG TÍNH ĐIỆN TỬ NÂNG CAO</a:t>
            </a:r>
          </a:p>
        </p:txBody>
      </p:sp>
      <p:sp>
        <p:nvSpPr>
          <p:cNvPr id="8" name="TextBox 7">
            <a:extLst>
              <a:ext uri="{FF2B5EF4-FFF2-40B4-BE49-F238E27FC236}">
                <a16:creationId xmlns:a16="http://schemas.microsoft.com/office/drawing/2014/main" id="{D05E2FA4-701D-4C92-898E-7EE4AF07FEBA}"/>
              </a:ext>
            </a:extLst>
          </p:cNvPr>
          <p:cNvSpPr txBox="1"/>
          <p:nvPr/>
        </p:nvSpPr>
        <p:spPr>
          <a:xfrm>
            <a:off x="2595153" y="2752461"/>
            <a:ext cx="6761437" cy="1980094"/>
          </a:xfrm>
          <a:prstGeom prst="rect">
            <a:avLst/>
          </a:prstGeom>
          <a:noFill/>
          <a:ln>
            <a:noFill/>
          </a:ln>
        </p:spPr>
        <p:txBody>
          <a:bodyPr wrap="square" rtlCol="0">
            <a:spAutoFit/>
          </a:bodyPr>
          <a:lstStyle/>
          <a:p>
            <a:pPr algn="ctr">
              <a:lnSpc>
                <a:spcPct val="120000"/>
              </a:lnSpc>
            </a:pPr>
            <a:r>
              <a:rPr lang="en-US" sz="5400" b="1" dirty="0" err="1">
                <a:ln w="19050">
                  <a:solidFill>
                    <a:schemeClr val="bg1"/>
                  </a:solidFill>
                </a:ln>
                <a:solidFill>
                  <a:srgbClr val="002060"/>
                </a:solidFill>
                <a:latin typeface="Bahnschrift Condensed" panose="020B0502040204020203" pitchFamily="34" charset="0"/>
              </a:rPr>
              <a:t>Bài</a:t>
            </a:r>
            <a:r>
              <a:rPr lang="en-US" sz="5400" b="1" dirty="0">
                <a:ln w="19050">
                  <a:solidFill>
                    <a:schemeClr val="bg1"/>
                  </a:solidFill>
                </a:ln>
                <a:solidFill>
                  <a:srgbClr val="002060"/>
                </a:solidFill>
                <a:latin typeface="Bahnschrift Condensed" panose="020B0502040204020203" pitchFamily="34" charset="0"/>
              </a:rPr>
              <a:t> 10a. SỬ DỤNG HÀM COUNTIF</a:t>
            </a:r>
            <a:endParaRPr lang="vi-VN" sz="54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226490-43BD-45EC-84E2-AD43D581AB19}"/>
              </a:ext>
            </a:extLst>
          </p:cNvPr>
          <p:cNvSpPr txBox="1"/>
          <p:nvPr/>
        </p:nvSpPr>
        <p:spPr>
          <a:xfrm>
            <a:off x="940526" y="348738"/>
            <a:ext cx="9971314" cy="3365024"/>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Nhiệm vụ: </a:t>
            </a:r>
            <a:r>
              <a:rPr lang="vi-VN" sz="1800" dirty="0">
                <a:solidFill>
                  <a:srgbClr val="231F20"/>
                </a:solidFill>
                <a:effectLst/>
                <a:latin typeface="Arial" panose="020B0604020202020204" pitchFamily="34" charset="0"/>
              </a:rPr>
              <a:t>Sử dụng hàm COUNTIF để tổng hợp chi tiêu theo mỗi khoản. </a:t>
            </a:r>
            <a:endParaRPr lang="vi-VN" dirty="0"/>
          </a:p>
          <a:p>
            <a:pPr>
              <a:lnSpc>
                <a:spcPct val="150000"/>
              </a:lnSpc>
            </a:pPr>
            <a:r>
              <a:rPr lang="vi-VN" sz="1800" b="1" dirty="0">
                <a:solidFill>
                  <a:srgbClr val="EF387A"/>
                </a:solidFill>
                <a:effectLst/>
                <a:latin typeface="Arial" panose="020B0604020202020204" pitchFamily="34" charset="0"/>
              </a:rPr>
              <a:t>Hướng dẫn </a:t>
            </a:r>
            <a:endParaRPr lang="vi-VN" dirty="0"/>
          </a:p>
          <a:p>
            <a:pPr>
              <a:lnSpc>
                <a:spcPct val="150000"/>
              </a:lnSpc>
            </a:pPr>
            <a:r>
              <a:rPr lang="vi-VN" sz="1800" b="1" i="1" dirty="0">
                <a:solidFill>
                  <a:srgbClr val="231F20"/>
                </a:solidFill>
                <a:effectLst/>
                <a:latin typeface="Arial" panose="020B0604020202020204" pitchFamily="34" charset="0"/>
              </a:rPr>
              <a:t>a) Tính số lần chi của mỗi khoản chi trong trang tính </a:t>
            </a:r>
            <a:r>
              <a:rPr lang="vi-VN" sz="1800" b="1" i="1" dirty="0">
                <a:solidFill>
                  <a:srgbClr val="ED028C"/>
                </a:solidFill>
                <a:effectLst/>
                <a:latin typeface="Arial" panose="020B0604020202020204" pitchFamily="34" charset="0"/>
              </a:rPr>
              <a:t>Chi tiêu </a:t>
            </a:r>
            <a:endParaRPr lang="vi-VN" dirty="0"/>
          </a:p>
          <a:p>
            <a:pPr>
              <a:lnSpc>
                <a:spcPct val="150000"/>
              </a:lnSpc>
            </a:pPr>
            <a:r>
              <a:rPr lang="vi-VN" sz="1800" dirty="0">
                <a:solidFill>
                  <a:srgbClr val="231F20"/>
                </a:solidFill>
                <a:effectLst/>
                <a:latin typeface="Arial" panose="020B0604020202020204" pitchFamily="34" charset="0"/>
              </a:rPr>
              <a:t>– Mở tệp bảng tính </a:t>
            </a:r>
            <a:r>
              <a:rPr lang="vi-VN" sz="1800" dirty="0">
                <a:solidFill>
                  <a:srgbClr val="ED028C"/>
                </a:solidFill>
                <a:effectLst/>
                <a:latin typeface="Arial" panose="020B0604020202020204" pitchFamily="34" charset="0"/>
              </a:rPr>
              <a:t>TaiChinhGiaDinh.xlsx</a:t>
            </a:r>
            <a:r>
              <a:rPr lang="vi-VN" sz="1800" dirty="0">
                <a:solidFill>
                  <a:srgbClr val="231F20"/>
                </a:solidFill>
                <a:effectLst/>
                <a:latin typeface="Arial" panose="020B0604020202020204" pitchFamily="34" charset="0"/>
              </a:rPr>
              <a:t>, chọn trang tính </a:t>
            </a:r>
            <a:r>
              <a:rPr lang="vi-VN" sz="1800" dirty="0">
                <a:solidFill>
                  <a:srgbClr val="ED028C"/>
                </a:solidFill>
                <a:effectLst/>
                <a:latin typeface="Arial" panose="020B0604020202020204" pitchFamily="34" charset="0"/>
              </a:rPr>
              <a:t>Chi tiêu</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Nhập dữ liệu cho trang tính để được kết quả tương tự như Hình 10a.1. </a:t>
            </a:r>
            <a:endParaRPr lang="vi-VN" dirty="0"/>
          </a:p>
          <a:p>
            <a:pPr>
              <a:lnSpc>
                <a:spcPct val="150000"/>
              </a:lnSpc>
            </a:pPr>
            <a:r>
              <a:rPr lang="vi-VN" sz="1800" dirty="0">
                <a:solidFill>
                  <a:srgbClr val="231F20"/>
                </a:solidFill>
                <a:effectLst/>
                <a:latin typeface="Arial" panose="020B0604020202020204" pitchFamily="34" charset="0"/>
              </a:rPr>
              <a:t>– Tại ô </a:t>
            </a:r>
            <a:r>
              <a:rPr lang="vi-VN" sz="1800" dirty="0">
                <a:solidFill>
                  <a:srgbClr val="ED028C"/>
                </a:solidFill>
                <a:effectLst/>
                <a:latin typeface="Arial" panose="020B0604020202020204" pitchFamily="34" charset="0"/>
              </a:rPr>
              <a:t>G2</a:t>
            </a:r>
            <a:r>
              <a:rPr lang="vi-VN" sz="1800" dirty="0">
                <a:solidFill>
                  <a:srgbClr val="231F20"/>
                </a:solidFill>
                <a:effectLst/>
                <a:latin typeface="Arial" panose="020B0604020202020204" pitchFamily="34" charset="0"/>
              </a:rPr>
              <a:t>, nhập công thức </a:t>
            </a:r>
            <a:r>
              <a:rPr lang="vi-VN" sz="1800" dirty="0">
                <a:solidFill>
                  <a:srgbClr val="ED028C"/>
                </a:solidFill>
                <a:effectLst/>
                <a:latin typeface="Arial" panose="020B0604020202020204" pitchFamily="34" charset="0"/>
              </a:rPr>
              <a:t>=COUNTIF($B$3:$B$10,F2)</a:t>
            </a:r>
            <a:r>
              <a:rPr lang="vi-VN" sz="1800" dirty="0">
                <a:solidFill>
                  <a:srgbClr val="231F20"/>
                </a:solidFill>
                <a:effectLst/>
                <a:latin typeface="Arial" panose="020B0604020202020204" pitchFamily="34" charset="0"/>
              </a:rPr>
              <a:t> như minh hoạ trong Hình 10a.2. </a:t>
            </a:r>
            <a:endParaRPr lang="vi-VN" dirty="0"/>
          </a:p>
          <a:p>
            <a:pPr>
              <a:lnSpc>
                <a:spcPct val="150000"/>
              </a:lnSpc>
            </a:pPr>
            <a:r>
              <a:rPr lang="vi-VN" sz="1800" dirty="0">
                <a:solidFill>
                  <a:srgbClr val="231F20"/>
                </a:solidFill>
                <a:effectLst/>
                <a:latin typeface="Arial" panose="020B0604020202020204" pitchFamily="34" charset="0"/>
              </a:rPr>
              <a:t>– Sao chép công thức trong ô </a:t>
            </a:r>
            <a:r>
              <a:rPr lang="vi-VN" sz="1800" dirty="0">
                <a:solidFill>
                  <a:srgbClr val="ED028C"/>
                </a:solidFill>
                <a:effectLst/>
                <a:latin typeface="Arial" panose="020B0604020202020204" pitchFamily="34" charset="0"/>
              </a:rPr>
              <a:t>G2</a:t>
            </a:r>
            <a:r>
              <a:rPr lang="vi-VN" sz="1800" dirty="0">
                <a:solidFill>
                  <a:srgbClr val="231F20"/>
                </a:solidFill>
                <a:effectLst/>
                <a:latin typeface="Arial" panose="020B0604020202020204" pitchFamily="34" charset="0"/>
              </a:rPr>
              <a:t> sang các ô từ </a:t>
            </a:r>
            <a:r>
              <a:rPr lang="vi-VN" sz="1800" dirty="0">
                <a:solidFill>
                  <a:srgbClr val="ED028C"/>
                </a:solidFill>
                <a:effectLst/>
                <a:latin typeface="Arial" panose="020B0604020202020204" pitchFamily="34" charset="0"/>
              </a:rPr>
              <a:t>G3</a:t>
            </a:r>
            <a:r>
              <a:rPr lang="vi-VN" sz="1800" dirty="0">
                <a:solidFill>
                  <a:srgbClr val="231F20"/>
                </a:solidFill>
                <a:effectLst/>
                <a:latin typeface="Arial" panose="020B0604020202020204" pitchFamily="34" charset="0"/>
              </a:rPr>
              <a:t> đến </a:t>
            </a:r>
            <a:r>
              <a:rPr lang="vi-VN" sz="1800" dirty="0">
                <a:solidFill>
                  <a:srgbClr val="ED028C"/>
                </a:solidFill>
                <a:effectLst/>
                <a:latin typeface="Arial" panose="020B0604020202020204" pitchFamily="34" charset="0"/>
              </a:rPr>
              <a:t>G10</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Lưu bảng tính.</a:t>
            </a:r>
            <a:endParaRPr lang="en-US" dirty="0"/>
          </a:p>
        </p:txBody>
      </p:sp>
      <p:pic>
        <p:nvPicPr>
          <p:cNvPr id="5" name="Picture 4">
            <a:extLst>
              <a:ext uri="{FF2B5EF4-FFF2-40B4-BE49-F238E27FC236}">
                <a16:creationId xmlns:a16="http://schemas.microsoft.com/office/drawing/2014/main" id="{210358C6-C49B-4999-B5C2-B6FA84AC79C3}"/>
              </a:ext>
            </a:extLst>
          </p:cNvPr>
          <p:cNvPicPr>
            <a:picLocks noChangeAspect="1"/>
          </p:cNvPicPr>
          <p:nvPr/>
        </p:nvPicPr>
        <p:blipFill>
          <a:blip r:embed="rId2"/>
          <a:stretch>
            <a:fillRect/>
          </a:stretch>
        </p:blipFill>
        <p:spPr>
          <a:xfrm>
            <a:off x="3170656" y="3559629"/>
            <a:ext cx="7054359" cy="2809557"/>
          </a:xfrm>
          <a:prstGeom prst="rect">
            <a:avLst/>
          </a:prstGeom>
        </p:spPr>
      </p:pic>
    </p:spTree>
    <p:extLst>
      <p:ext uri="{BB962C8B-B14F-4D97-AF65-F5344CB8AC3E}">
        <p14:creationId xmlns:p14="http://schemas.microsoft.com/office/powerpoint/2010/main" val="2691596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E36BCE-FF90-4C72-A8B3-FD75B3032BE2}"/>
              </a:ext>
            </a:extLst>
          </p:cNvPr>
          <p:cNvSpPr txBox="1"/>
          <p:nvPr/>
        </p:nvSpPr>
        <p:spPr>
          <a:xfrm>
            <a:off x="1193075" y="689542"/>
            <a:ext cx="7950926" cy="1287532"/>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b) Tính số lần thu của mỗi khoản thu trong trang tính </a:t>
            </a:r>
            <a:r>
              <a:rPr lang="vi-VN" sz="1800" b="1" i="1" dirty="0">
                <a:solidFill>
                  <a:srgbClr val="ED028C"/>
                </a:solidFill>
                <a:effectLst/>
                <a:latin typeface="Arial" panose="020B0604020202020204" pitchFamily="34" charset="0"/>
              </a:rPr>
              <a:t>Thu nhập </a:t>
            </a:r>
            <a:endParaRPr lang="vi-VN" dirty="0"/>
          </a:p>
          <a:p>
            <a:pPr>
              <a:lnSpc>
                <a:spcPct val="150000"/>
              </a:lnSpc>
            </a:pPr>
            <a:r>
              <a:rPr lang="vi-VN" sz="1800" dirty="0">
                <a:solidFill>
                  <a:srgbClr val="231F20"/>
                </a:solidFill>
                <a:effectLst/>
                <a:latin typeface="Arial" panose="020B0604020202020204" pitchFamily="34" charset="0"/>
              </a:rPr>
              <a:t>– Chọn trang tính </a:t>
            </a:r>
            <a:r>
              <a:rPr lang="vi-VN" sz="1800" dirty="0">
                <a:solidFill>
                  <a:srgbClr val="ED028C"/>
                </a:solidFill>
                <a:effectLst/>
                <a:latin typeface="Arial" panose="020B0604020202020204" pitchFamily="34" charset="0"/>
              </a:rPr>
              <a:t>Thu Nhập</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Nhập dữ liệu cho trang tính để được nội dung tương tự như Hình 10a.3</a:t>
            </a:r>
            <a:endParaRPr lang="en-US" dirty="0"/>
          </a:p>
        </p:txBody>
      </p:sp>
      <p:pic>
        <p:nvPicPr>
          <p:cNvPr id="5" name="Picture 4">
            <a:extLst>
              <a:ext uri="{FF2B5EF4-FFF2-40B4-BE49-F238E27FC236}">
                <a16:creationId xmlns:a16="http://schemas.microsoft.com/office/drawing/2014/main" id="{4DFFF4F8-2AEB-4B81-B600-009FE7B427BC}"/>
              </a:ext>
            </a:extLst>
          </p:cNvPr>
          <p:cNvPicPr>
            <a:picLocks noChangeAspect="1"/>
          </p:cNvPicPr>
          <p:nvPr/>
        </p:nvPicPr>
        <p:blipFill>
          <a:blip r:embed="rId2"/>
          <a:stretch>
            <a:fillRect/>
          </a:stretch>
        </p:blipFill>
        <p:spPr>
          <a:xfrm>
            <a:off x="1193075" y="2452220"/>
            <a:ext cx="9379131" cy="3498799"/>
          </a:xfrm>
          <a:prstGeom prst="rect">
            <a:avLst/>
          </a:prstGeom>
        </p:spPr>
      </p:pic>
    </p:spTree>
    <p:extLst>
      <p:ext uri="{BB962C8B-B14F-4D97-AF65-F5344CB8AC3E}">
        <p14:creationId xmlns:p14="http://schemas.microsoft.com/office/powerpoint/2010/main" val="963964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9F5AA-35B6-4640-807C-07BE9D88B925}"/>
              </a:ext>
            </a:extLst>
          </p:cNvPr>
          <p:cNvSpPr txBox="1"/>
          <p:nvPr/>
        </p:nvSpPr>
        <p:spPr>
          <a:xfrm>
            <a:off x="1079862" y="715958"/>
            <a:ext cx="10032276" cy="872034"/>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 Tại ô </a:t>
            </a:r>
            <a:r>
              <a:rPr lang="vi-VN" sz="1800" dirty="0">
                <a:solidFill>
                  <a:srgbClr val="ED028C"/>
                </a:solidFill>
                <a:effectLst/>
                <a:latin typeface="Arial" panose="020B0604020202020204" pitchFamily="34" charset="0"/>
              </a:rPr>
              <a:t>G2</a:t>
            </a:r>
            <a:r>
              <a:rPr lang="vi-VN" sz="1800" dirty="0">
                <a:solidFill>
                  <a:srgbClr val="231F20"/>
                </a:solidFill>
                <a:effectLst/>
                <a:latin typeface="Arial" panose="020B0604020202020204" pitchFamily="34" charset="0"/>
              </a:rPr>
              <a:t>, nhập công thức </a:t>
            </a:r>
            <a:r>
              <a:rPr lang="vi-VN" sz="1800" dirty="0">
                <a:solidFill>
                  <a:srgbClr val="ED028C"/>
                </a:solidFill>
                <a:effectLst/>
                <a:latin typeface="Arial" panose="020B0604020202020204" pitchFamily="34" charset="0"/>
              </a:rPr>
              <a:t>=COUNTIF($B$3:$B$8,F2)</a:t>
            </a:r>
            <a:r>
              <a:rPr lang="vi-VN" sz="1800" dirty="0">
                <a:solidFill>
                  <a:srgbClr val="231F20"/>
                </a:solidFill>
                <a:effectLst/>
                <a:latin typeface="Arial" panose="020B0604020202020204" pitchFamily="34" charset="0"/>
              </a:rPr>
              <a:t> để tính số lần thu của khoản</a:t>
            </a:r>
            <a:r>
              <a:rPr lang="vi-VN" sz="1800" dirty="0">
                <a:solidFill>
                  <a:srgbClr val="ED028C"/>
                </a:solidFill>
                <a:effectLst/>
                <a:latin typeface="Arial" panose="020B0604020202020204" pitchFamily="34" charset="0"/>
              </a:rPr>
              <a:t> Lương </a:t>
            </a:r>
            <a:endParaRPr lang="vi-VN" dirty="0"/>
          </a:p>
          <a:p>
            <a:pPr>
              <a:lnSpc>
                <a:spcPct val="150000"/>
              </a:lnSpc>
            </a:pPr>
            <a:r>
              <a:rPr lang="vi-VN" sz="1800" dirty="0">
                <a:solidFill>
                  <a:srgbClr val="231F20"/>
                </a:solidFill>
                <a:effectLst/>
                <a:latin typeface="Arial" panose="020B0604020202020204" pitchFamily="34" charset="0"/>
              </a:rPr>
              <a:t>(Hình 10a.4). </a:t>
            </a:r>
            <a:endParaRPr lang="en-US" dirty="0"/>
          </a:p>
        </p:txBody>
      </p:sp>
      <p:pic>
        <p:nvPicPr>
          <p:cNvPr id="5" name="Picture 4">
            <a:extLst>
              <a:ext uri="{FF2B5EF4-FFF2-40B4-BE49-F238E27FC236}">
                <a16:creationId xmlns:a16="http://schemas.microsoft.com/office/drawing/2014/main" id="{28209BF6-1D40-49F5-A935-502BA4341F5D}"/>
              </a:ext>
            </a:extLst>
          </p:cNvPr>
          <p:cNvPicPr>
            <a:picLocks noChangeAspect="1"/>
          </p:cNvPicPr>
          <p:nvPr/>
        </p:nvPicPr>
        <p:blipFill>
          <a:blip r:embed="rId2"/>
          <a:stretch>
            <a:fillRect/>
          </a:stretch>
        </p:blipFill>
        <p:spPr>
          <a:xfrm>
            <a:off x="1241269" y="2142309"/>
            <a:ext cx="9256824" cy="3127699"/>
          </a:xfrm>
          <a:prstGeom prst="rect">
            <a:avLst/>
          </a:prstGeom>
        </p:spPr>
      </p:pic>
    </p:spTree>
    <p:extLst>
      <p:ext uri="{BB962C8B-B14F-4D97-AF65-F5344CB8AC3E}">
        <p14:creationId xmlns:p14="http://schemas.microsoft.com/office/powerpoint/2010/main" val="2316721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F00337-0FAC-4111-B860-51773BF15C6C}"/>
              </a:ext>
            </a:extLst>
          </p:cNvPr>
          <p:cNvSpPr txBox="1"/>
          <p:nvPr/>
        </p:nvSpPr>
        <p:spPr>
          <a:xfrm>
            <a:off x="1402080" y="661740"/>
            <a:ext cx="9257211" cy="1287532"/>
          </a:xfrm>
          <a:prstGeom prst="rect">
            <a:avLst/>
          </a:prstGeom>
          <a:noFill/>
        </p:spPr>
        <p:txBody>
          <a:bodyPr wrap="square">
            <a:spAutoFit/>
          </a:bodyPr>
          <a:lstStyle/>
          <a:p>
            <a:pPr>
              <a:lnSpc>
                <a:spcPct val="150000"/>
              </a:lnSpc>
            </a:pPr>
            <a:r>
              <a:rPr lang="en-US" sz="1800" dirty="0">
                <a:solidFill>
                  <a:srgbClr val="231F20"/>
                </a:solidFill>
                <a:effectLst/>
                <a:latin typeface="Arial" panose="020B0604020202020204" pitchFamily="34" charset="0"/>
              </a:rPr>
              <a:t>– Sao </a:t>
            </a:r>
            <a:r>
              <a:rPr lang="en-US" sz="1800" dirty="0" err="1">
                <a:solidFill>
                  <a:srgbClr val="231F20"/>
                </a:solidFill>
                <a:effectLst/>
                <a:latin typeface="Arial" panose="020B0604020202020204" pitchFamily="34" charset="0"/>
              </a:rPr>
              <a:t>chép</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công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thức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ô </a:t>
            </a:r>
            <a:r>
              <a:rPr lang="en-US" sz="1800" dirty="0">
                <a:solidFill>
                  <a:srgbClr val="ED028C"/>
                </a:solidFill>
                <a:effectLst/>
                <a:latin typeface="Arial" panose="020B0604020202020204" pitchFamily="34" charset="0"/>
              </a:rPr>
              <a:t>G2 </a:t>
            </a:r>
            <a:r>
              <a:rPr lang="en-US" sz="1800" dirty="0">
                <a:solidFill>
                  <a:srgbClr val="231F20"/>
                </a:solidFill>
                <a:effectLst/>
                <a:latin typeface="Arial" panose="020B0604020202020204" pitchFamily="34" charset="0"/>
              </a:rPr>
              <a:t>sang </a:t>
            </a:r>
            <a:r>
              <a:rPr lang="en-US" sz="1800" dirty="0" err="1">
                <a:solidFill>
                  <a:srgbClr val="231F20"/>
                </a:solidFill>
                <a:effectLst/>
                <a:latin typeface="Arial" panose="020B0604020202020204" pitchFamily="34" charset="0"/>
              </a:rPr>
              <a:t>các</a:t>
            </a:r>
            <a:r>
              <a:rPr lang="en-US" sz="1800" dirty="0">
                <a:solidFill>
                  <a:srgbClr val="231F20"/>
                </a:solidFill>
                <a:effectLst/>
                <a:latin typeface="Arial" panose="020B0604020202020204" pitchFamily="34" charset="0"/>
              </a:rPr>
              <a:t> ô </a:t>
            </a:r>
            <a:r>
              <a:rPr lang="en-US" sz="1800" dirty="0" err="1">
                <a:solidFill>
                  <a:srgbClr val="231F20"/>
                </a:solidFill>
                <a:effectLst/>
                <a:latin typeface="Arial" panose="020B0604020202020204" pitchFamily="34" charset="0"/>
              </a:rPr>
              <a:t>từ</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G3</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đến</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G6</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số</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của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các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khoản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còn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lại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Hình</a:t>
            </a:r>
            <a:r>
              <a:rPr lang="en-US" sz="1800" dirty="0">
                <a:solidFill>
                  <a:srgbClr val="231F20"/>
                </a:solidFill>
                <a:effectLst/>
                <a:latin typeface="Arial" panose="020B0604020202020204" pitchFamily="34" charset="0"/>
              </a:rPr>
              <a:t> 10a.5).</a:t>
            </a:r>
          </a:p>
          <a:p>
            <a:pPr>
              <a:lnSpc>
                <a:spcPct val="150000"/>
              </a:lnSpc>
            </a:pPr>
            <a:r>
              <a:rPr lang="en-US" sz="1800" dirty="0">
                <a:solidFill>
                  <a:srgbClr val="231F20"/>
                </a:solidFill>
                <a:effectLst/>
                <a:latin typeface="Arial" panose="020B0604020202020204" pitchFamily="34" charset="0"/>
              </a:rPr>
              <a:t>– Sau </a:t>
            </a:r>
            <a:r>
              <a:rPr lang="en-US" sz="1800" dirty="0" err="1">
                <a:solidFill>
                  <a:srgbClr val="231F20"/>
                </a:solidFill>
                <a:effectLst/>
                <a:latin typeface="Arial" panose="020B0604020202020204" pitchFamily="34" charset="0"/>
              </a:rPr>
              <a:t>đó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Lưu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tệp</a:t>
            </a:r>
            <a:endParaRPr lang="en-US" dirty="0"/>
          </a:p>
        </p:txBody>
      </p:sp>
      <p:pic>
        <p:nvPicPr>
          <p:cNvPr id="5" name="Picture 4">
            <a:extLst>
              <a:ext uri="{FF2B5EF4-FFF2-40B4-BE49-F238E27FC236}">
                <a16:creationId xmlns:a16="http://schemas.microsoft.com/office/drawing/2014/main" id="{F9D12F77-8D67-4C1A-A75D-99456257F22C}"/>
              </a:ext>
            </a:extLst>
          </p:cNvPr>
          <p:cNvPicPr>
            <a:picLocks noChangeAspect="1"/>
          </p:cNvPicPr>
          <p:nvPr/>
        </p:nvPicPr>
        <p:blipFill>
          <a:blip r:embed="rId2"/>
          <a:stretch>
            <a:fillRect/>
          </a:stretch>
        </p:blipFill>
        <p:spPr>
          <a:xfrm>
            <a:off x="1402080" y="2347997"/>
            <a:ext cx="8668192" cy="2813281"/>
          </a:xfrm>
          <a:prstGeom prst="rect">
            <a:avLst/>
          </a:prstGeom>
        </p:spPr>
      </p:pic>
    </p:spTree>
    <p:extLst>
      <p:ext uri="{BB962C8B-B14F-4D97-AF65-F5344CB8AC3E}">
        <p14:creationId xmlns:p14="http://schemas.microsoft.com/office/powerpoint/2010/main" val="1825859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1697068"/>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1. Em hãy bổ sung thêm một số dòng dữ liệu thu, chi vào cả hai trang tính Thu nhập và Chi tiêu. Hãy điều chỉnh công thức COUNTIF ở cột G để kết quả tổng hợp số lần thu, chi của mỗi khoản được chính xác.</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775064" y="1526665"/>
            <a:ext cx="4119154" cy="2814617"/>
          </a:xfrm>
          <a:prstGeom prst="rect">
            <a:avLst/>
          </a:prstGeom>
        </p:spPr>
        <p:txBody>
          <a:bodyPr wrap="square">
            <a:spAutoFit/>
          </a:bodyPr>
          <a:lstStyle/>
          <a:p>
            <a:pPr algn="just" defTabSz="342900">
              <a:lnSpc>
                <a:spcPct val="150000"/>
              </a:lnSpc>
            </a:pPr>
            <a:r>
              <a:rPr lang="vi-VN" sz="2000" dirty="0">
                <a:solidFill>
                  <a:schemeClr val="accent6">
                    <a:lumMod val="50000"/>
                  </a:schemeClr>
                </a:solidFill>
                <a:latin typeface="UTM Avo" panose="02040603050506020204" pitchFamily="18" charset="0"/>
                <a:cs typeface="Times New Roman" panose="02020603050405020304" pitchFamily="18" charset="0"/>
              </a:rPr>
              <a:t>1. Em hãy thực hiện cuộc khảo sát về việc chọn trường THPT của các bạn trong lớp. Nhập</a:t>
            </a:r>
            <a:r>
              <a:rPr lang="en-US" sz="2000" dirty="0">
                <a:solidFill>
                  <a:schemeClr val="accent6">
                    <a:lumMod val="50000"/>
                  </a:schemeClr>
                </a:solidFill>
                <a:latin typeface="UTM Avo" panose="02040603050506020204" pitchFamily="18" charset="0"/>
                <a:cs typeface="Times New Roman" panose="02020603050405020304" pitchFamily="18" charset="0"/>
              </a:rPr>
              <a:t> </a:t>
            </a:r>
            <a:r>
              <a:rPr lang="vi-VN" sz="2000" dirty="0">
                <a:solidFill>
                  <a:schemeClr val="accent6">
                    <a:lumMod val="50000"/>
                  </a:schemeClr>
                </a:solidFill>
                <a:latin typeface="UTM Avo" panose="02040603050506020204" pitchFamily="18" charset="0"/>
                <a:cs typeface="Times New Roman" panose="02020603050405020304" pitchFamily="18" charset="0"/>
              </a:rPr>
              <a:t>thông tin mà em thu thập được vào bảng tính và sử dụng hàm COUNTIF để tổng hợp kết quả khảo sát như minh hoạ ở Hình 10a.6.</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1CCFCA6-AE60-4187-8770-D2A1DCB54A19}"/>
              </a:ext>
            </a:extLst>
          </p:cNvPr>
          <p:cNvPicPr>
            <a:picLocks noChangeAspect="1"/>
          </p:cNvPicPr>
          <p:nvPr/>
        </p:nvPicPr>
        <p:blipFill>
          <a:blip r:embed="rId3"/>
          <a:stretch>
            <a:fillRect/>
          </a:stretch>
        </p:blipFill>
        <p:spPr>
          <a:xfrm>
            <a:off x="5146766" y="1433716"/>
            <a:ext cx="6041531" cy="4285810"/>
          </a:xfrm>
          <a:prstGeom prst="rect">
            <a:avLst/>
          </a:prstGeom>
        </p:spPr>
      </p:pic>
    </p:spTree>
    <p:extLst>
      <p:ext uri="{BB962C8B-B14F-4D97-AF65-F5344CB8AC3E}">
        <p14:creationId xmlns:p14="http://schemas.microsoft.com/office/powerpoint/2010/main" val="365168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933234" y="1661586"/>
            <a:ext cx="3795520" cy="3737946"/>
          </a:xfrm>
          <a:prstGeom prst="rect">
            <a:avLst/>
          </a:prstGeom>
        </p:spPr>
        <p:txBody>
          <a:bodyPr wrap="square">
            <a:spAutoFit/>
          </a:bodyPr>
          <a:lstStyle/>
          <a:p>
            <a:pPr lvl="0" defTabSz="342900">
              <a:lnSpc>
                <a:spcPct val="150000"/>
              </a:lnSpc>
              <a:defRPr/>
            </a:pPr>
            <a:r>
              <a:rPr lang="vi-VN" sz="2000" dirty="0">
                <a:solidFill>
                  <a:schemeClr val="accent6">
                    <a:lumMod val="50000"/>
                  </a:schemeClr>
                </a:solidFill>
                <a:latin typeface="UTM Avo" panose="02040603050506020204" pitchFamily="18" charset="0"/>
                <a:cs typeface="Times New Roman" panose="02020603050405020304" pitchFamily="18" charset="0"/>
              </a:rPr>
              <a:t>Em hãy mở bảng tính </a:t>
            </a:r>
            <a:r>
              <a:rPr lang="vi-VN" sz="2000" dirty="0">
                <a:solidFill>
                  <a:srgbClr val="C00000"/>
                </a:solidFill>
                <a:latin typeface="UTM Avo" panose="02040603050506020204" pitchFamily="18" charset="0"/>
                <a:cs typeface="Times New Roman" panose="02020603050405020304" pitchFamily="18" charset="0"/>
              </a:rPr>
              <a:t>KinhPhiTrienLam.xlsx </a:t>
            </a:r>
            <a:r>
              <a:rPr lang="vi-VN" sz="2000" dirty="0">
                <a:solidFill>
                  <a:schemeClr val="accent6">
                    <a:lumMod val="50000"/>
                  </a:schemeClr>
                </a:solidFill>
                <a:latin typeface="UTM Avo" panose="02040603050506020204" pitchFamily="18" charset="0"/>
                <a:cs typeface="Times New Roman" panose="02020603050405020304" pitchFamily="18" charset="0"/>
              </a:rPr>
              <a:t>đã tạo ở phần Vận dụng, Bài 9a và sử dụng hàm COUNTIF để tính số lần thu của mỗi khoản thu, số lần chi của mỗi khoản chi của dự án Triển lãm tin học. Lưu tệp sau khi hoàn thành công việc.</a:t>
            </a: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4642E0B-905B-4A1D-8F8F-5F97F32CBBC5}"/>
              </a:ext>
            </a:extLst>
          </p:cNvPr>
          <p:cNvPicPr>
            <a:picLocks noChangeAspect="1"/>
          </p:cNvPicPr>
          <p:nvPr/>
        </p:nvPicPr>
        <p:blipFill>
          <a:blip r:embed="rId3"/>
          <a:stretch>
            <a:fillRect/>
          </a:stretch>
        </p:blipFill>
        <p:spPr>
          <a:xfrm>
            <a:off x="4887138" y="1593875"/>
            <a:ext cx="6224006" cy="1628649"/>
          </a:xfrm>
          <a:prstGeom prst="rect">
            <a:avLst/>
          </a:prstGeom>
        </p:spPr>
      </p:pic>
      <p:pic>
        <p:nvPicPr>
          <p:cNvPr id="5" name="Picture 4">
            <a:extLst>
              <a:ext uri="{FF2B5EF4-FFF2-40B4-BE49-F238E27FC236}">
                <a16:creationId xmlns:a16="http://schemas.microsoft.com/office/drawing/2014/main" id="{C090A381-4A4C-428D-B8DA-67C10050D52B}"/>
              </a:ext>
            </a:extLst>
          </p:cNvPr>
          <p:cNvPicPr>
            <a:picLocks noChangeAspect="1"/>
          </p:cNvPicPr>
          <p:nvPr/>
        </p:nvPicPr>
        <p:blipFill>
          <a:blip r:embed="rId4"/>
          <a:stretch>
            <a:fillRect/>
          </a:stretch>
        </p:blipFill>
        <p:spPr>
          <a:xfrm>
            <a:off x="4854055" y="3530559"/>
            <a:ext cx="6257089" cy="1733566"/>
          </a:xfrm>
          <a:prstGeom prst="rect">
            <a:avLst/>
          </a:prstGeom>
        </p:spPr>
      </p:pic>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3D6BBB-77D6-41B7-991A-14E709209BA5}"/>
              </a:ext>
            </a:extLst>
          </p:cNvPr>
          <p:cNvPicPr>
            <a:picLocks noChangeAspect="1"/>
          </p:cNvPicPr>
          <p:nvPr/>
        </p:nvPicPr>
        <p:blipFill>
          <a:blip r:embed="rId2"/>
          <a:stretch>
            <a:fillRect/>
          </a:stretch>
        </p:blipFill>
        <p:spPr>
          <a:xfrm>
            <a:off x="1127012" y="3699658"/>
            <a:ext cx="1807776" cy="2658495"/>
          </a:xfrm>
          <a:prstGeom prst="rect">
            <a:avLst/>
          </a:prstGeom>
        </p:spPr>
      </p:pic>
      <p:sp>
        <p:nvSpPr>
          <p:cNvPr id="4" name="Speech Bubble: Rectangle with Corners Rounded 3">
            <a:extLst>
              <a:ext uri="{FF2B5EF4-FFF2-40B4-BE49-F238E27FC236}">
                <a16:creationId xmlns:a16="http://schemas.microsoft.com/office/drawing/2014/main" id="{0E1AA51E-A2C4-4B20-B9E1-38F93B834842}"/>
              </a:ext>
            </a:extLst>
          </p:cNvPr>
          <p:cNvSpPr/>
          <p:nvPr/>
        </p:nvSpPr>
        <p:spPr>
          <a:xfrm>
            <a:off x="2995748" y="1946660"/>
            <a:ext cx="7480663" cy="2423363"/>
          </a:xfrm>
          <a:prstGeom prst="wedgeRoundRectCallout">
            <a:avLst>
              <a:gd name="adj1" fmla="val -29217"/>
              <a:gd name="adj2" fmla="val 75907"/>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a:solidFill>
                  <a:srgbClr val="231F20"/>
                </a:solidFill>
                <a:effectLst/>
                <a:latin typeface="Arial" panose="020B0604020202020204" pitchFamily="34" charset="0"/>
              </a:rPr>
              <a:t>● Mỗi khoản chi đã được chi bao nhiêu lần? </a:t>
            </a:r>
            <a:endParaRPr lang="vi-VN"/>
          </a:p>
          <a:p>
            <a:pPr>
              <a:lnSpc>
                <a:spcPct val="150000"/>
              </a:lnSpc>
            </a:pPr>
            <a:r>
              <a:rPr lang="vi-VN" sz="1800">
                <a:solidFill>
                  <a:srgbClr val="231F20"/>
                </a:solidFill>
                <a:effectLst/>
                <a:latin typeface="Arial" panose="020B0604020202020204" pitchFamily="34" charset="0"/>
              </a:rPr>
              <a:t>● Mỗi khoản thu đã được thu bao nhiêu lần? </a:t>
            </a:r>
            <a:endParaRPr lang="vi-VN"/>
          </a:p>
          <a:p>
            <a:pPr>
              <a:lnSpc>
                <a:spcPct val="150000"/>
              </a:lnSpc>
            </a:pPr>
            <a:r>
              <a:rPr lang="vi-VN" sz="1800">
                <a:solidFill>
                  <a:srgbClr val="231F20"/>
                </a:solidFill>
                <a:effectLst/>
                <a:latin typeface="Arial" panose="020B0604020202020204" pitchFamily="34" charset="0"/>
              </a:rPr>
              <a:t>● Tổng số tiền đã chi tiêu của từng khoản chi là bao nhiêu? </a:t>
            </a:r>
            <a:endParaRPr lang="vi-VN"/>
          </a:p>
          <a:p>
            <a:pPr>
              <a:lnSpc>
                <a:spcPct val="150000"/>
              </a:lnSpc>
            </a:pPr>
            <a:r>
              <a:rPr lang="vi-VN" sz="1800">
                <a:solidFill>
                  <a:srgbClr val="231F20"/>
                </a:solidFill>
                <a:effectLst/>
                <a:latin typeface="Arial" panose="020B0604020202020204" pitchFamily="34" charset="0"/>
              </a:rPr>
              <a:t>● Tổng số tiền thu nhập của từng khoản thu là bao nhiêu? </a:t>
            </a:r>
            <a:endParaRPr lang="vi-VN"/>
          </a:p>
          <a:p>
            <a:pPr>
              <a:lnSpc>
                <a:spcPct val="150000"/>
              </a:lnSpc>
            </a:pPr>
            <a:r>
              <a:rPr lang="vi-VN" sz="1800">
                <a:solidFill>
                  <a:srgbClr val="231F20"/>
                </a:solidFill>
                <a:effectLst/>
                <a:latin typeface="Arial" panose="020B0604020202020204" pitchFamily="34" charset="0"/>
              </a:rPr>
              <a:t>● Thu nhập và chi tiêu của gia đình đã cân đối chưa?</a:t>
            </a:r>
            <a:endParaRPr lang="en-US"/>
          </a:p>
        </p:txBody>
      </p:sp>
      <p:pic>
        <p:nvPicPr>
          <p:cNvPr id="6" name="Picture 5">
            <a:extLst>
              <a:ext uri="{FF2B5EF4-FFF2-40B4-BE49-F238E27FC236}">
                <a16:creationId xmlns:a16="http://schemas.microsoft.com/office/drawing/2014/main" id="{065D30FD-B81A-49E9-A2DD-D0215332441A}"/>
              </a:ext>
            </a:extLst>
          </p:cNvPr>
          <p:cNvPicPr>
            <a:picLocks noChangeAspect="1"/>
          </p:cNvPicPr>
          <p:nvPr/>
        </p:nvPicPr>
        <p:blipFill>
          <a:blip r:embed="rId3"/>
          <a:stretch>
            <a:fillRect/>
          </a:stretch>
        </p:blipFill>
        <p:spPr>
          <a:xfrm>
            <a:off x="776311" y="499847"/>
            <a:ext cx="850944" cy="850944"/>
          </a:xfrm>
          <a:prstGeom prst="rect">
            <a:avLst/>
          </a:prstGeom>
        </p:spPr>
      </p:pic>
      <p:sp>
        <p:nvSpPr>
          <p:cNvPr id="8" name="TextBox 7">
            <a:extLst>
              <a:ext uri="{FF2B5EF4-FFF2-40B4-BE49-F238E27FC236}">
                <a16:creationId xmlns:a16="http://schemas.microsoft.com/office/drawing/2014/main" id="{44F23F64-EFFA-4476-881E-BD37A386D4EE}"/>
              </a:ext>
            </a:extLst>
          </p:cNvPr>
          <p:cNvSpPr txBox="1"/>
          <p:nvPr/>
        </p:nvSpPr>
        <p:spPr>
          <a:xfrm>
            <a:off x="1741714" y="469332"/>
            <a:ext cx="9405257" cy="128753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Để việc chi tiêu của gia đình được kiểm soát thường</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xuyên hoặc định kì theo khoảng thời gian nào đó tuỳ vào mỗi gia đình, dữ liệu thu và chi cần được tổng hợp để trả lời những câu hỏi sau:</a:t>
            </a:r>
            <a:endParaRPr lang="en-US" dirty="0"/>
          </a:p>
        </p:txBody>
      </p:sp>
    </p:spTree>
    <p:extLst>
      <p:ext uri="{BB962C8B-B14F-4D97-AF65-F5344CB8AC3E}">
        <p14:creationId xmlns:p14="http://schemas.microsoft.com/office/powerpoint/2010/main" val="523634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2769326" y="1636828"/>
            <a:ext cx="7289074" cy="2414946"/>
          </a:xfrm>
          <a:prstGeom prst="wedgeRoundRectCallout">
            <a:avLst>
              <a:gd name="adj1" fmla="val -35514"/>
              <a:gd name="adj2" fmla="val 78762"/>
              <a:gd name="adj3" fmla="val 16667"/>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2917371" y="1636828"/>
            <a:ext cx="6958149" cy="236846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800" b="1" dirty="0">
                <a:solidFill>
                  <a:schemeClr val="accent6">
                    <a:lumMod val="50000"/>
                  </a:schemeClr>
                </a:solidFill>
                <a:latin typeface="UTM Avo" panose="02040603050506020204" pitchFamily="18" charset="0"/>
                <a:cs typeface="Times New Roman" panose="02020603050405020304" pitchFamily="18" charset="0"/>
              </a:rPr>
              <a:t>Những bài học tiếp theo của chủ đề này sẽ hướng dẫn em trả lời các câu hỏi trên, giúp cho việc chi tiêu của gia đình được kiểm soát hiệu quả</a:t>
            </a:r>
            <a:endParaRPr kumimoji="0" lang="en-US" sz="2800" i="0" u="none" strike="noStrike" kern="1200" cap="none" spc="0" normalizeH="0" baseline="0" noProof="0" dirty="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a:blip r:embed="rId2">
            <a:extLst>
              <a:ext uri="{28A0092B-C50C-407E-A947-70E740481C1C}">
                <a14:useLocalDpi xmlns:a14="http://schemas.microsoft.com/office/drawing/2010/main" val="0"/>
              </a:ext>
            </a:extLst>
          </a:blip>
          <a:srcRect l="2619" r="2619"/>
          <a:stretch/>
        </p:blipFill>
        <p:spPr>
          <a:xfrm flipH="1">
            <a:off x="796443" y="3673094"/>
            <a:ext cx="2328197" cy="2771025"/>
          </a:xfrm>
          <a:prstGeom prst="rect">
            <a:avLst/>
          </a:prstGeom>
        </p:spPr>
      </p:pic>
    </p:spTree>
    <p:extLst>
      <p:ext uri="{BB962C8B-B14F-4D97-AF65-F5344CB8AC3E}">
        <p14:creationId xmlns:p14="http://schemas.microsoft.com/office/powerpoint/2010/main" val="370913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52906" y="1121787"/>
            <a:ext cx="9730899" cy="1713449"/>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015663"/>
          </a:xfrm>
          <a:prstGeom prst="rect">
            <a:avLst/>
          </a:prstGeom>
          <a:noFill/>
        </p:spPr>
        <p:txBody>
          <a:bodyPr wrap="square" rtlCol="0">
            <a:spAutoFit/>
          </a:bodyPr>
          <a:lstStyle/>
          <a:p>
            <a:pPr marL="1143000" indent="-1143000" algn="ctr">
              <a:buAutoNum type="arabicPeriod"/>
            </a:pPr>
            <a:r>
              <a:rPr lang="vi-VN" sz="6000" dirty="0">
                <a:solidFill>
                  <a:schemeClr val="accent3">
                    <a:lumMod val="50000"/>
                  </a:schemeClr>
                </a:solidFill>
                <a:latin typeface="Bahnschrift SemiBold SemiConden" panose="020B0502040204020203" pitchFamily="34" charset="0"/>
              </a:rPr>
              <a:t>HÀM COUNTIF</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90"/>
            <a:ext cx="10649995" cy="5711506"/>
            <a:chOff x="1117200" y="3528268"/>
            <a:chExt cx="10337399" cy="78162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81627"/>
              <a:chOff x="1493120" y="3891280"/>
              <a:chExt cx="10337399" cy="781627"/>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7085"/>
                <a:ext cx="10337000" cy="675822"/>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Các khoản chi được tổng hợp như thế nào?</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1267257" y="1467660"/>
            <a:ext cx="10650132" cy="967957"/>
          </a:xfrm>
          <a:prstGeom prst="rect">
            <a:avLst/>
          </a:prstGeom>
        </p:spPr>
        <p:txBody>
          <a:bodyPr wrap="square">
            <a:spAutoFit/>
          </a:bodyPr>
          <a:lstStyle/>
          <a:p>
            <a:pPr lvl="0" algn="just" defTabSz="342900">
              <a:lnSpc>
                <a:spcPct val="150000"/>
              </a:lnSpc>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Giả sử dữ liệu chi tiêu đã được cập nhật trong vùng A3:D10 (Hình 10a.1). Theo em, </a:t>
            </a:r>
          </a:p>
          <a:p>
            <a:pPr lvl="0" algn="just" defTabSz="342900">
              <a:lnSpc>
                <a:spcPct val="150000"/>
              </a:lnSpc>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công thức tại các ô G2, G3,..., G10 là gì để em có thể biết số lần chi tiêu của mỗi khoản?</a:t>
            </a:r>
          </a:p>
        </p:txBody>
      </p:sp>
      <p:pic>
        <p:nvPicPr>
          <p:cNvPr id="11" name="Picture 10">
            <a:extLst>
              <a:ext uri="{FF2B5EF4-FFF2-40B4-BE49-F238E27FC236}">
                <a16:creationId xmlns:a16="http://schemas.microsoft.com/office/drawing/2014/main" id="{AE7DEA2B-EA2B-47F5-A615-82560871ED2A}"/>
              </a:ext>
            </a:extLst>
          </p:cNvPr>
          <p:cNvPicPr>
            <a:picLocks noChangeAspect="1"/>
          </p:cNvPicPr>
          <p:nvPr/>
        </p:nvPicPr>
        <p:blipFill>
          <a:blip r:embed="rId2"/>
          <a:stretch>
            <a:fillRect/>
          </a:stretch>
        </p:blipFill>
        <p:spPr>
          <a:xfrm>
            <a:off x="1554414" y="2548425"/>
            <a:ext cx="8769531" cy="3419848"/>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446024" y="422728"/>
            <a:ext cx="9733604" cy="88716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Để đếm số ô tính mà dữ liệu của ô thoả mãn một điều kiện nào đó, em sử dụng hàm đếm theo điều kiện COUNTIF. Bảng 10a.1 dưới đây là một số ví dụ sử dụng hàm này.</a:t>
            </a:r>
          </a:p>
        </p:txBody>
      </p:sp>
      <p:pic>
        <p:nvPicPr>
          <p:cNvPr id="3" name="Picture 2">
            <a:extLst>
              <a:ext uri="{FF2B5EF4-FFF2-40B4-BE49-F238E27FC236}">
                <a16:creationId xmlns:a16="http://schemas.microsoft.com/office/drawing/2014/main" id="{ABCBB9C0-BB38-4D1F-840F-E58663C98152}"/>
              </a:ext>
            </a:extLst>
          </p:cNvPr>
          <p:cNvPicPr>
            <a:picLocks noChangeAspect="1"/>
          </p:cNvPicPr>
          <p:nvPr/>
        </p:nvPicPr>
        <p:blipFill>
          <a:blip r:embed="rId3"/>
          <a:stretch>
            <a:fillRect/>
          </a:stretch>
        </p:blipFill>
        <p:spPr>
          <a:xfrm>
            <a:off x="2424134" y="1615856"/>
            <a:ext cx="6821211" cy="2752074"/>
          </a:xfrm>
          <a:prstGeom prst="rect">
            <a:avLst/>
          </a:prstGeom>
        </p:spPr>
      </p:pic>
      <p:sp>
        <p:nvSpPr>
          <p:cNvPr id="8" name="TextBox 7">
            <a:extLst>
              <a:ext uri="{FF2B5EF4-FFF2-40B4-BE49-F238E27FC236}">
                <a16:creationId xmlns:a16="http://schemas.microsoft.com/office/drawing/2014/main" id="{D7004CC7-88CE-4C28-B29E-2B10361F3727}"/>
              </a:ext>
            </a:extLst>
          </p:cNvPr>
          <p:cNvSpPr txBox="1"/>
          <p:nvPr/>
        </p:nvSpPr>
        <p:spPr>
          <a:xfrm>
            <a:off x="2470454" y="4367930"/>
            <a:ext cx="6728573" cy="1703030"/>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Công thức chung của COUNTIF là: </a:t>
            </a:r>
            <a:r>
              <a:rPr lang="vi-VN" sz="1800" b="1" dirty="0">
                <a:solidFill>
                  <a:srgbClr val="231F20"/>
                </a:solidFill>
                <a:effectLst/>
                <a:latin typeface="Arial" panose="020B0604020202020204" pitchFamily="34" charset="0"/>
              </a:rPr>
              <a:t>=COUNTIF(range, criteria) </a:t>
            </a:r>
            <a:endParaRPr lang="vi-VN" dirty="0"/>
          </a:p>
          <a:p>
            <a:pPr>
              <a:lnSpc>
                <a:spcPct val="150000"/>
              </a:lnSpc>
            </a:pPr>
            <a:r>
              <a:rPr lang="vi-VN" sz="1800" dirty="0">
                <a:solidFill>
                  <a:srgbClr val="231F20"/>
                </a:solidFill>
                <a:effectLst/>
                <a:latin typeface="Arial" panose="020B0604020202020204" pitchFamily="34" charset="0"/>
              </a:rPr>
              <a:t>Trong đó, ý nghĩa của các tham số như sau: </a:t>
            </a:r>
            <a:endParaRPr lang="vi-VN" dirty="0"/>
          </a:p>
          <a:p>
            <a:pPr marL="285750" indent="-285750">
              <a:lnSpc>
                <a:spcPct val="150000"/>
              </a:lnSpc>
              <a:buFont typeface="Arial" panose="020B0604020202020204" pitchFamily="34" charset="0"/>
              <a:buChar char="•"/>
            </a:pPr>
            <a:r>
              <a:rPr lang="vi-VN" sz="1800" b="1" dirty="0">
                <a:solidFill>
                  <a:srgbClr val="231F20"/>
                </a:solidFill>
                <a:effectLst/>
                <a:latin typeface="Arial" panose="020B0604020202020204" pitchFamily="34" charset="0"/>
              </a:rPr>
              <a:t>range:</a:t>
            </a:r>
            <a:r>
              <a:rPr lang="vi-VN" sz="1800" dirty="0">
                <a:solidFill>
                  <a:srgbClr val="231F20"/>
                </a:solidFill>
                <a:effectLst/>
                <a:latin typeface="Arial" panose="020B0604020202020204" pitchFamily="34" charset="0"/>
              </a:rPr>
              <a:t> phạm vi chứa các ô tính cần kiểm tra để đếm. </a:t>
            </a:r>
            <a:endParaRPr lang="vi-VN" dirty="0"/>
          </a:p>
          <a:p>
            <a:pPr marL="285750" indent="-285750">
              <a:lnSpc>
                <a:spcPct val="150000"/>
              </a:lnSpc>
              <a:buFont typeface="Arial" panose="020B0604020202020204" pitchFamily="34" charset="0"/>
              <a:buChar char="•"/>
            </a:pPr>
            <a:r>
              <a:rPr lang="vi-VN" sz="1800" b="1" dirty="0">
                <a:solidFill>
                  <a:srgbClr val="231F20"/>
                </a:solidFill>
                <a:effectLst/>
                <a:latin typeface="Arial" panose="020B0604020202020204" pitchFamily="34" charset="0"/>
              </a:rPr>
              <a:t>criteria:</a:t>
            </a:r>
            <a:r>
              <a:rPr lang="vi-VN" sz="1800" dirty="0">
                <a:solidFill>
                  <a:srgbClr val="231F20"/>
                </a:solidFill>
                <a:effectLst/>
                <a:latin typeface="Arial" panose="020B0604020202020204" pitchFamily="34" charset="0"/>
              </a:rPr>
              <a:t> điều kiện kiểm tra các ô tính trong phạm vi </a:t>
            </a:r>
            <a:r>
              <a:rPr lang="vi-VN" sz="1800" b="1" dirty="0">
                <a:solidFill>
                  <a:srgbClr val="231F20"/>
                </a:solidFill>
                <a:effectLst/>
                <a:latin typeface="Arial" panose="020B0604020202020204" pitchFamily="34" charset="0"/>
              </a:rPr>
              <a:t>range</a:t>
            </a:r>
            <a:r>
              <a:rPr lang="vi-VN" sz="1800" dirty="0">
                <a:solidFill>
                  <a:srgbClr val="231F20"/>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9CB71-93C5-4DAC-B7F9-8E320CC55DE1}"/>
              </a:ext>
            </a:extLst>
          </p:cNvPr>
          <p:cNvSpPr txBox="1"/>
          <p:nvPr/>
        </p:nvSpPr>
        <p:spPr>
          <a:xfrm>
            <a:off x="792480" y="505824"/>
            <a:ext cx="10049691" cy="87203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Trong Hình 10a.1, để biết mỗi khoản chi đã được chi bao nhiêu lần, em dùng hàm COUNTIF để đếm số ô tính trong vùng </a:t>
            </a:r>
            <a:r>
              <a:rPr lang="vi-VN" sz="1800" dirty="0">
                <a:solidFill>
                  <a:srgbClr val="ED028C"/>
                </a:solidFill>
                <a:effectLst/>
                <a:latin typeface="Arial" panose="020B0604020202020204" pitchFamily="34" charset="0"/>
              </a:rPr>
              <a:t>B3:B10</a:t>
            </a:r>
            <a:r>
              <a:rPr lang="vi-VN" sz="1800" dirty="0">
                <a:solidFill>
                  <a:srgbClr val="231F20"/>
                </a:solidFill>
                <a:effectLst/>
                <a:latin typeface="Arial" panose="020B0604020202020204" pitchFamily="34" charset="0"/>
              </a:rPr>
              <a:t> chứa mỗi khoản chi. </a:t>
            </a:r>
            <a:endParaRPr lang="en-US" dirty="0"/>
          </a:p>
        </p:txBody>
      </p:sp>
      <p:sp>
        <p:nvSpPr>
          <p:cNvPr id="5" name="TextBox 4">
            <a:extLst>
              <a:ext uri="{FF2B5EF4-FFF2-40B4-BE49-F238E27FC236}">
                <a16:creationId xmlns:a16="http://schemas.microsoft.com/office/drawing/2014/main" id="{096AAB31-92E6-49D1-BBCC-1B4537959C92}"/>
              </a:ext>
            </a:extLst>
          </p:cNvPr>
          <p:cNvSpPr txBox="1"/>
          <p:nvPr/>
        </p:nvSpPr>
        <p:spPr>
          <a:xfrm>
            <a:off x="792480" y="1494919"/>
            <a:ext cx="10206445" cy="170303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Như vậy, công thức ở ô </a:t>
            </a:r>
            <a:r>
              <a:rPr lang="vi-VN" sz="1800" dirty="0">
                <a:solidFill>
                  <a:srgbClr val="ED028C"/>
                </a:solidFill>
                <a:effectLst/>
                <a:latin typeface="Arial" panose="020B0604020202020204" pitchFamily="34" charset="0"/>
              </a:rPr>
              <a:t>G2</a:t>
            </a:r>
            <a:r>
              <a:rPr lang="vi-VN" sz="1800" dirty="0">
                <a:solidFill>
                  <a:srgbClr val="231F20"/>
                </a:solidFill>
                <a:effectLst/>
                <a:latin typeface="Arial" panose="020B0604020202020204" pitchFamily="34" charset="0"/>
              </a:rPr>
              <a:t> là</a:t>
            </a:r>
            <a:r>
              <a:rPr lang="en-US" sz="1800" dirty="0">
                <a:solidFill>
                  <a:srgbClr val="231F20"/>
                </a:solidFill>
                <a:effectLst/>
                <a:latin typeface="Arial" panose="020B0604020202020204" pitchFamily="34" charset="0"/>
              </a:rPr>
              <a:t> </a:t>
            </a:r>
            <a:r>
              <a:rPr lang="vi-VN" sz="1800" dirty="0">
                <a:solidFill>
                  <a:srgbClr val="ED028C"/>
                </a:solidFill>
                <a:effectLst/>
                <a:latin typeface="Arial" panose="020B0604020202020204" pitchFamily="34" charset="0"/>
              </a:rPr>
              <a:t>=COUNTIF($B$3:$B$10,"Ở")</a:t>
            </a:r>
            <a:r>
              <a:rPr lang="vi-VN" sz="1800" dirty="0">
                <a:solidFill>
                  <a:srgbClr val="231F20"/>
                </a:solidFill>
                <a:effectLst/>
                <a:latin typeface="Arial" panose="020B0604020202020204" pitchFamily="34" charset="0"/>
              </a:rPr>
              <a:t> cho biết khoản </a:t>
            </a:r>
            <a:r>
              <a:rPr lang="vi-VN" sz="1800" dirty="0">
                <a:solidFill>
                  <a:srgbClr val="ED028C"/>
                </a:solidFill>
                <a:effectLst/>
                <a:latin typeface="Arial" panose="020B0604020202020204" pitchFamily="34" charset="0"/>
              </a:rPr>
              <a:t>Ở</a:t>
            </a:r>
            <a:r>
              <a:rPr lang="vi-VN" sz="1800" dirty="0">
                <a:solidFill>
                  <a:srgbClr val="231F20"/>
                </a:solidFill>
                <a:effectLst/>
                <a:latin typeface="Arial" panose="020B0604020202020204" pitchFamily="34" charset="0"/>
              </a:rPr>
              <a:t> đã được chi bao nhiêu lần. Tuy nhiên, tên của khoản chi này đã được lưu ở ô </a:t>
            </a:r>
            <a:r>
              <a:rPr lang="vi-VN" sz="1800" dirty="0">
                <a:solidFill>
                  <a:srgbClr val="ED028C"/>
                </a:solidFill>
                <a:effectLst/>
                <a:latin typeface="Arial" panose="020B0604020202020204" pitchFamily="34" charset="0"/>
              </a:rPr>
              <a:t>F2</a:t>
            </a:r>
            <a:r>
              <a:rPr lang="vi-VN" sz="1800" dirty="0">
                <a:solidFill>
                  <a:srgbClr val="231F20"/>
                </a:solidFill>
                <a:effectLst/>
                <a:latin typeface="Arial" panose="020B0604020202020204" pitchFamily="34" charset="0"/>
              </a:rPr>
              <a:t>. Vì vậy công thức tại ô </a:t>
            </a:r>
            <a:r>
              <a:rPr lang="vi-VN" sz="1800" dirty="0">
                <a:solidFill>
                  <a:srgbClr val="ED028C"/>
                </a:solidFill>
                <a:effectLst/>
                <a:latin typeface="Arial" panose="020B0604020202020204" pitchFamily="34" charset="0"/>
              </a:rPr>
              <a:t>G2</a:t>
            </a:r>
            <a:r>
              <a:rPr lang="vi-VN" sz="1800" dirty="0">
                <a:solidFill>
                  <a:srgbClr val="231F20"/>
                </a:solidFill>
                <a:effectLst/>
                <a:latin typeface="Arial" panose="020B0604020202020204" pitchFamily="34" charset="0"/>
              </a:rPr>
              <a:t> được sửa lại là</a:t>
            </a:r>
            <a:r>
              <a:rPr lang="vi-VN" sz="1800" dirty="0">
                <a:solidFill>
                  <a:srgbClr val="ED028C"/>
                </a:solidFill>
                <a:effectLst/>
                <a:latin typeface="Arial" panose="020B0604020202020204" pitchFamily="34" charset="0"/>
              </a:rPr>
              <a:t> =COUNTIF($B$3:$B$10,F2) </a:t>
            </a:r>
            <a:r>
              <a:rPr lang="vi-VN" sz="1800" dirty="0">
                <a:solidFill>
                  <a:srgbClr val="231F20"/>
                </a:solidFill>
                <a:effectLst/>
                <a:latin typeface="Arial" panose="020B0604020202020204" pitchFamily="34" charset="0"/>
              </a:rPr>
              <a:t>như Hình 10a.2. Khi sao chép công thức này sang các ô còn lại từ </a:t>
            </a:r>
            <a:r>
              <a:rPr lang="vi-VN" sz="1800" dirty="0">
                <a:solidFill>
                  <a:srgbClr val="ED028C"/>
                </a:solidFill>
                <a:effectLst/>
                <a:latin typeface="Arial" panose="020B0604020202020204" pitchFamily="34" charset="0"/>
              </a:rPr>
              <a:t>G3</a:t>
            </a:r>
            <a:r>
              <a:rPr lang="vi-VN" sz="1800" dirty="0">
                <a:solidFill>
                  <a:srgbClr val="231F20"/>
                </a:solidFill>
                <a:effectLst/>
                <a:latin typeface="Arial" panose="020B0604020202020204" pitchFamily="34" charset="0"/>
              </a:rPr>
              <a:t> đến </a:t>
            </a:r>
            <a:r>
              <a:rPr lang="vi-VN" sz="1800" dirty="0">
                <a:solidFill>
                  <a:srgbClr val="ED028C"/>
                </a:solidFill>
                <a:effectLst/>
                <a:latin typeface="Arial" panose="020B0604020202020204" pitchFamily="34" charset="0"/>
              </a:rPr>
              <a:t>G10</a:t>
            </a:r>
            <a:r>
              <a:rPr lang="vi-VN" sz="1800" dirty="0">
                <a:solidFill>
                  <a:srgbClr val="231F20"/>
                </a:solidFill>
                <a:effectLst/>
                <a:latin typeface="Arial" panose="020B0604020202020204" pitchFamily="34" charset="0"/>
              </a:rPr>
              <a:t>, công thức sẽ trả lại kết quả là số lần chi của các khoản</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chi còn lại.</a:t>
            </a:r>
            <a:endParaRPr lang="en-US" dirty="0"/>
          </a:p>
        </p:txBody>
      </p:sp>
      <p:pic>
        <p:nvPicPr>
          <p:cNvPr id="7" name="Picture 6">
            <a:extLst>
              <a:ext uri="{FF2B5EF4-FFF2-40B4-BE49-F238E27FC236}">
                <a16:creationId xmlns:a16="http://schemas.microsoft.com/office/drawing/2014/main" id="{FB814A32-94CE-4AE6-8D2B-770270C7B32E}"/>
              </a:ext>
            </a:extLst>
          </p:cNvPr>
          <p:cNvPicPr>
            <a:picLocks noChangeAspect="1"/>
          </p:cNvPicPr>
          <p:nvPr/>
        </p:nvPicPr>
        <p:blipFill>
          <a:blip r:embed="rId2"/>
          <a:stretch>
            <a:fillRect/>
          </a:stretch>
        </p:blipFill>
        <p:spPr>
          <a:xfrm>
            <a:off x="1627422" y="3315010"/>
            <a:ext cx="8700944" cy="3010884"/>
          </a:xfrm>
          <a:prstGeom prst="rect">
            <a:avLst/>
          </a:prstGeom>
        </p:spPr>
      </p:pic>
    </p:spTree>
    <p:extLst>
      <p:ext uri="{BB962C8B-B14F-4D97-AF65-F5344CB8AC3E}">
        <p14:creationId xmlns:p14="http://schemas.microsoft.com/office/powerpoint/2010/main" val="65729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6201E-15DB-435D-8EDD-5B2D0CBE4500}"/>
              </a:ext>
            </a:extLst>
          </p:cNvPr>
          <p:cNvPicPr>
            <a:picLocks noChangeAspect="1"/>
          </p:cNvPicPr>
          <p:nvPr/>
        </p:nvPicPr>
        <p:blipFill rotWithShape="1">
          <a:blip r:embed="rId2"/>
          <a:srcRect l="13958"/>
          <a:stretch/>
        </p:blipFill>
        <p:spPr>
          <a:xfrm>
            <a:off x="705585" y="522514"/>
            <a:ext cx="673782" cy="722847"/>
          </a:xfrm>
          <a:prstGeom prst="rect">
            <a:avLst/>
          </a:prstGeom>
        </p:spPr>
      </p:pic>
      <p:sp>
        <p:nvSpPr>
          <p:cNvPr id="3" name="Rectangle: Rounded Corners 2">
            <a:extLst>
              <a:ext uri="{FF2B5EF4-FFF2-40B4-BE49-F238E27FC236}">
                <a16:creationId xmlns:a16="http://schemas.microsoft.com/office/drawing/2014/main" id="{65C6B445-8E90-4870-8B4B-7BB0175012FC}"/>
              </a:ext>
            </a:extLst>
          </p:cNvPr>
          <p:cNvSpPr/>
          <p:nvPr/>
        </p:nvSpPr>
        <p:spPr>
          <a:xfrm>
            <a:off x="1379367" y="940526"/>
            <a:ext cx="9192839" cy="3100252"/>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17F2ABD-83A5-4207-BCDB-EE3A00451983}"/>
              </a:ext>
            </a:extLst>
          </p:cNvPr>
          <p:cNvSpPr txBox="1"/>
          <p:nvPr/>
        </p:nvSpPr>
        <p:spPr>
          <a:xfrm>
            <a:off x="1619794" y="1315169"/>
            <a:ext cx="8943704" cy="235096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nSpc>
                <a:spcPct val="150000"/>
              </a:lnSpc>
              <a:buFont typeface="Arial" panose="020B0604020202020204" pitchFamily="34" charset="0"/>
              <a:buChar char="•"/>
            </a:pPr>
            <a:r>
              <a:rPr lang="en-US" sz="2000" dirty="0" err="1"/>
              <a:t>Hàm</a:t>
            </a:r>
            <a:r>
              <a:rPr lang="en-US" sz="2000" dirty="0"/>
              <a:t> COUNTIF </a:t>
            </a:r>
            <a:r>
              <a:rPr lang="en-US" sz="2000" dirty="0" err="1"/>
              <a:t>đếm</a:t>
            </a:r>
            <a:r>
              <a:rPr lang="en-US" sz="2000" dirty="0"/>
              <a:t> </a:t>
            </a:r>
            <a:r>
              <a:rPr lang="en-US" sz="2000" dirty="0" err="1"/>
              <a:t>số</a:t>
            </a:r>
            <a:r>
              <a:rPr lang="en-US" sz="2000" dirty="0"/>
              <a:t> ô </a:t>
            </a:r>
            <a:r>
              <a:rPr lang="en-US" sz="2000" dirty="0" err="1"/>
              <a:t>tính</a:t>
            </a:r>
            <a:r>
              <a:rPr lang="en-US" sz="2000" dirty="0"/>
              <a:t> </a:t>
            </a:r>
            <a:r>
              <a:rPr lang="en-US" sz="2000" dirty="0" err="1"/>
              <a:t>trong</a:t>
            </a:r>
            <a:r>
              <a:rPr lang="en-US" sz="2000" dirty="0"/>
              <a:t> </a:t>
            </a:r>
            <a:r>
              <a:rPr lang="en-US" sz="2000" dirty="0" err="1"/>
              <a:t>vùng</a:t>
            </a:r>
            <a:r>
              <a:rPr lang="en-US" sz="2000" dirty="0"/>
              <a:t> </a:t>
            </a:r>
            <a:r>
              <a:rPr lang="en-US" sz="2000" dirty="0" err="1"/>
              <a:t>dữ</a:t>
            </a:r>
            <a:r>
              <a:rPr lang="en-US" sz="2000" dirty="0"/>
              <a:t> </a:t>
            </a:r>
            <a:r>
              <a:rPr lang="en-US" sz="2000" dirty="0" err="1"/>
              <a:t>liệu</a:t>
            </a:r>
            <a:r>
              <a:rPr lang="en-US" sz="2000" dirty="0"/>
              <a:t> (range) </a:t>
            </a:r>
            <a:r>
              <a:rPr lang="en-US" sz="2000" dirty="0" err="1"/>
              <a:t>thoả</a:t>
            </a:r>
            <a:r>
              <a:rPr lang="en-US" sz="2000" dirty="0"/>
              <a:t> </a:t>
            </a:r>
            <a:r>
              <a:rPr lang="en-US" sz="2000" dirty="0" err="1"/>
              <a:t>mãn</a:t>
            </a:r>
            <a:r>
              <a:rPr lang="en-US" sz="2000" dirty="0"/>
              <a:t> </a:t>
            </a:r>
            <a:r>
              <a:rPr lang="en-US" sz="2000" dirty="0" err="1"/>
              <a:t>điều</a:t>
            </a:r>
            <a:r>
              <a:rPr lang="en-US" sz="2000" dirty="0"/>
              <a:t> </a:t>
            </a:r>
            <a:r>
              <a:rPr lang="en-US" sz="2000" dirty="0" err="1"/>
              <a:t>kiện</a:t>
            </a:r>
            <a:r>
              <a:rPr lang="en-US" sz="2000" dirty="0"/>
              <a:t> (criteria). </a:t>
            </a:r>
            <a:endParaRPr lang="en-US" sz="2800" dirty="0"/>
          </a:p>
          <a:p>
            <a:pPr marL="342900" indent="-342900">
              <a:lnSpc>
                <a:spcPct val="150000"/>
              </a:lnSpc>
              <a:buFont typeface="Arial" panose="020B0604020202020204" pitchFamily="34" charset="0"/>
              <a:buChar char="•"/>
            </a:pPr>
            <a:r>
              <a:rPr lang="en-US" sz="2000" dirty="0" err="1"/>
              <a:t>Công</a:t>
            </a:r>
            <a:r>
              <a:rPr lang="en-US" sz="2000" dirty="0"/>
              <a:t> </a:t>
            </a:r>
            <a:r>
              <a:rPr lang="en-US" sz="2000" dirty="0" err="1"/>
              <a:t>thức</a:t>
            </a:r>
            <a:r>
              <a:rPr lang="en-US" sz="2000" dirty="0"/>
              <a:t>: </a:t>
            </a:r>
            <a:r>
              <a:rPr lang="en-US" sz="2000" b="1" dirty="0"/>
              <a:t>=COUNTIF(range, criteria) </a:t>
            </a:r>
            <a:endParaRPr lang="en-US" sz="2800" dirty="0"/>
          </a:p>
          <a:p>
            <a:pPr>
              <a:lnSpc>
                <a:spcPct val="150000"/>
              </a:lnSpc>
            </a:pPr>
            <a:r>
              <a:rPr lang="en-US" sz="2000" dirty="0"/>
              <a:t>–</a:t>
            </a:r>
            <a:r>
              <a:rPr lang="en-US" sz="2000" b="1" dirty="0"/>
              <a:t> range:</a:t>
            </a:r>
            <a:r>
              <a:rPr lang="en-US" sz="2000" dirty="0"/>
              <a:t> </a:t>
            </a:r>
            <a:r>
              <a:rPr lang="en-US" sz="2000" dirty="0" err="1"/>
              <a:t>phạm</a:t>
            </a:r>
            <a:r>
              <a:rPr lang="en-US" sz="2000" dirty="0"/>
              <a:t> vi </a:t>
            </a:r>
            <a:r>
              <a:rPr lang="en-US" sz="2000" dirty="0" err="1"/>
              <a:t>chứa</a:t>
            </a:r>
            <a:r>
              <a:rPr lang="en-US" sz="2000" dirty="0"/>
              <a:t> </a:t>
            </a:r>
            <a:r>
              <a:rPr lang="en-US" sz="2000" dirty="0" err="1"/>
              <a:t>các</a:t>
            </a:r>
            <a:r>
              <a:rPr lang="en-US" sz="2000" dirty="0"/>
              <a:t> ô </a:t>
            </a:r>
            <a:r>
              <a:rPr lang="en-US" sz="2000" dirty="0" err="1"/>
              <a:t>tính</a:t>
            </a:r>
            <a:r>
              <a:rPr lang="en-US" sz="2000" dirty="0"/>
              <a:t> </a:t>
            </a:r>
            <a:r>
              <a:rPr lang="en-US" sz="2000" dirty="0" err="1"/>
              <a:t>cần</a:t>
            </a:r>
            <a:r>
              <a:rPr lang="en-US" sz="2000" dirty="0"/>
              <a:t> </a:t>
            </a:r>
            <a:r>
              <a:rPr lang="en-US" sz="2000" dirty="0" err="1"/>
              <a:t>kiểm</a:t>
            </a:r>
            <a:r>
              <a:rPr lang="en-US" sz="2000" dirty="0"/>
              <a:t> </a:t>
            </a:r>
            <a:r>
              <a:rPr lang="en-US" sz="2000" dirty="0" err="1"/>
              <a:t>tra</a:t>
            </a:r>
            <a:r>
              <a:rPr lang="en-US" sz="2000" dirty="0"/>
              <a:t> </a:t>
            </a:r>
            <a:r>
              <a:rPr lang="en-US" sz="2000" dirty="0" err="1"/>
              <a:t>để</a:t>
            </a:r>
            <a:r>
              <a:rPr lang="en-US" sz="2000" dirty="0"/>
              <a:t> </a:t>
            </a:r>
            <a:r>
              <a:rPr lang="en-US" sz="2000" dirty="0" err="1"/>
              <a:t>đếm</a:t>
            </a:r>
            <a:r>
              <a:rPr lang="en-US" sz="2000" dirty="0"/>
              <a:t>. </a:t>
            </a:r>
            <a:endParaRPr lang="en-US" sz="2800" dirty="0"/>
          </a:p>
          <a:p>
            <a:pPr>
              <a:lnSpc>
                <a:spcPct val="150000"/>
              </a:lnSpc>
            </a:pPr>
            <a:r>
              <a:rPr lang="en-US" sz="2000" dirty="0"/>
              <a:t>–</a:t>
            </a:r>
            <a:r>
              <a:rPr lang="en-US" sz="2000" b="1" dirty="0"/>
              <a:t> criteria:</a:t>
            </a:r>
            <a:r>
              <a:rPr lang="en-US" sz="2000" dirty="0"/>
              <a:t> </a:t>
            </a:r>
            <a:r>
              <a:rPr lang="en-US" sz="2000" dirty="0" err="1"/>
              <a:t>điều</a:t>
            </a:r>
            <a:r>
              <a:rPr lang="en-US" sz="2000" dirty="0"/>
              <a:t> </a:t>
            </a:r>
            <a:r>
              <a:rPr lang="en-US" sz="2000" dirty="0" err="1"/>
              <a:t>kiện</a:t>
            </a:r>
            <a:r>
              <a:rPr lang="en-US" sz="2000" dirty="0"/>
              <a:t> </a:t>
            </a:r>
            <a:r>
              <a:rPr lang="en-US" sz="2000" dirty="0" err="1"/>
              <a:t>kiểm</a:t>
            </a:r>
            <a:r>
              <a:rPr lang="en-US" sz="2000" dirty="0"/>
              <a:t> </a:t>
            </a:r>
            <a:r>
              <a:rPr lang="en-US" sz="2000" dirty="0" err="1"/>
              <a:t>tra</a:t>
            </a:r>
            <a:r>
              <a:rPr lang="en-US" sz="2000" dirty="0"/>
              <a:t> </a:t>
            </a:r>
            <a:r>
              <a:rPr lang="en-US" sz="2000" dirty="0" err="1"/>
              <a:t>các</a:t>
            </a:r>
            <a:r>
              <a:rPr lang="en-US" sz="2000" dirty="0"/>
              <a:t> ô </a:t>
            </a:r>
            <a:r>
              <a:rPr lang="en-US" sz="2000" dirty="0" err="1"/>
              <a:t>tính</a:t>
            </a:r>
            <a:r>
              <a:rPr lang="en-US" sz="2000" dirty="0"/>
              <a:t> </a:t>
            </a:r>
            <a:r>
              <a:rPr lang="en-US" sz="2000" dirty="0" err="1"/>
              <a:t>trong</a:t>
            </a:r>
            <a:r>
              <a:rPr lang="en-US" sz="2000" dirty="0"/>
              <a:t> </a:t>
            </a:r>
            <a:r>
              <a:rPr lang="en-US" sz="2000" dirty="0" err="1"/>
              <a:t>phạm</a:t>
            </a:r>
            <a:r>
              <a:rPr lang="en-US" sz="2000" dirty="0"/>
              <a:t> vi </a:t>
            </a:r>
            <a:r>
              <a:rPr lang="en-US" sz="2000" b="1" dirty="0"/>
              <a:t>range</a:t>
            </a:r>
            <a:r>
              <a:rPr lang="en-US" sz="2000" dirty="0"/>
              <a:t>.</a:t>
            </a:r>
            <a:endParaRPr lang="vi-VN" sz="2800" dirty="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5488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8298" y="1114114"/>
            <a:ext cx="8856910" cy="3190054"/>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74794" y="1860446"/>
            <a:ext cx="9129910" cy="1938992"/>
          </a:xfrm>
          <a:prstGeom prst="rect">
            <a:avLst/>
          </a:prstGeom>
          <a:noFill/>
        </p:spPr>
        <p:txBody>
          <a:bodyPr wrap="square" rtlCol="0">
            <a:spAutoFit/>
          </a:bodyPr>
          <a:lstStyle/>
          <a:p>
            <a:pPr algn="ctr"/>
            <a:r>
              <a:rPr lang="en-US" sz="6000" dirty="0">
                <a:solidFill>
                  <a:schemeClr val="accent3">
                    <a:lumMod val="50000"/>
                  </a:schemeClr>
                </a:solidFill>
                <a:latin typeface="+mj-lt"/>
              </a:rPr>
              <a:t>2. </a:t>
            </a:r>
            <a:r>
              <a:rPr lang="vi-VN" sz="6000" dirty="0">
                <a:solidFill>
                  <a:schemeClr val="accent3">
                    <a:lumMod val="50000"/>
                  </a:schemeClr>
                </a:solidFill>
                <a:latin typeface="+mj-lt"/>
              </a:rPr>
              <a:t>THỰC HÀNH: SỬ DỤNG HÀM COUNTIF</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3611</TotalTime>
  <Words>937</Words>
  <Application>Microsoft Office PowerPoint</Application>
  <PresentationFormat>Widescreen</PresentationFormat>
  <Paragraphs>48</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Segoe Print</vt:lpstr>
      <vt:lpstr>Bahnschrift SemiBold SemiConden</vt:lpstr>
      <vt:lpstr>Bahnschrift Condensed</vt:lpstr>
      <vt:lpstr>Arial</vt:lpstr>
      <vt:lpstr>Calibri</vt:lpstr>
      <vt:lpstr>UTM Avo</vt:lpstr>
      <vt:lpstr>UTM Cookies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371</cp:revision>
  <dcterms:created xsi:type="dcterms:W3CDTF">2021-06-02T01:34:28Z</dcterms:created>
  <dcterms:modified xsi:type="dcterms:W3CDTF">2025-02-09T15:23:33Z</dcterms:modified>
</cp:coreProperties>
</file>