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9" r:id="rId3"/>
    <p:sldId id="267" r:id="rId4"/>
    <p:sldId id="269" r:id="rId5"/>
    <p:sldId id="1019" r:id="rId6"/>
    <p:sldId id="983" r:id="rId7"/>
    <p:sldId id="1020" r:id="rId8"/>
    <p:sldId id="1021" r:id="rId9"/>
    <p:sldId id="1022" r:id="rId10"/>
    <p:sldId id="918" r:id="rId11"/>
    <p:sldId id="912" r:id="rId12"/>
    <p:sldId id="1023" r:id="rId13"/>
    <p:sldId id="1024" r:id="rId14"/>
    <p:sldId id="1025" r:id="rId15"/>
    <p:sldId id="946" r:id="rId16"/>
    <p:sldId id="1027" r:id="rId17"/>
    <p:sldId id="1026" r:id="rId18"/>
    <p:sldId id="1028" r:id="rId19"/>
    <p:sldId id="1029" r:id="rId20"/>
    <p:sldId id="1030" r:id="rId21"/>
    <p:sldId id="947" r:id="rId22"/>
    <p:sldId id="1032" r:id="rId23"/>
    <p:sldId id="1031" r:id="rId24"/>
    <p:sldId id="1033" r:id="rId25"/>
    <p:sldId id="1034" r:id="rId26"/>
    <p:sldId id="1035" r:id="rId27"/>
    <p:sldId id="1036" r:id="rId28"/>
    <p:sldId id="1037" r:id="rId29"/>
    <p:sldId id="1038" r:id="rId30"/>
    <p:sldId id="1055" r:id="rId31"/>
    <p:sldId id="948" r:id="rId32"/>
    <p:sldId id="1041" r:id="rId33"/>
    <p:sldId id="1039" r:id="rId34"/>
    <p:sldId id="1040" r:id="rId35"/>
    <p:sldId id="1042" r:id="rId36"/>
    <p:sldId id="1043" r:id="rId37"/>
    <p:sldId id="1054" r:id="rId38"/>
    <p:sldId id="1044" r:id="rId39"/>
    <p:sldId id="1046" r:id="rId40"/>
    <p:sldId id="1048" r:id="rId41"/>
    <p:sldId id="1047" r:id="rId42"/>
    <p:sldId id="1049" r:id="rId43"/>
    <p:sldId id="1050" r:id="rId44"/>
    <p:sldId id="1053" r:id="rId45"/>
    <p:sldId id="1051" r:id="rId46"/>
    <p:sldId id="1052" r:id="rId47"/>
    <p:sldId id="927" r:id="rId48"/>
    <p:sldId id="1045" r:id="rId49"/>
    <p:sldId id="1056" r:id="rId50"/>
    <p:sldId id="1057" r:id="rId51"/>
    <p:sldId id="950" r:id="rId52"/>
    <p:sldId id="1063" r:id="rId53"/>
    <p:sldId id="1058" r:id="rId54"/>
    <p:sldId id="1059" r:id="rId55"/>
    <p:sldId id="1064" r:id="rId56"/>
    <p:sldId id="1065" r:id="rId57"/>
    <p:sldId id="1066" r:id="rId58"/>
    <p:sldId id="1067" r:id="rId59"/>
    <p:sldId id="1068" r:id="rId60"/>
    <p:sldId id="1069" r:id="rId61"/>
    <p:sldId id="1070" r:id="rId62"/>
    <p:sldId id="1071" r:id="rId63"/>
    <p:sldId id="1072" r:id="rId64"/>
    <p:sldId id="1073" r:id="rId65"/>
    <p:sldId id="1078" r:id="rId66"/>
    <p:sldId id="1075" r:id="rId67"/>
    <p:sldId id="1079" r:id="rId68"/>
    <p:sldId id="1080" r:id="rId69"/>
    <p:sldId id="1081" r:id="rId70"/>
    <p:sldId id="1082" r:id="rId71"/>
    <p:sldId id="294" r:id="rId72"/>
    <p:sldId id="1083" r:id="rId73"/>
    <p:sldId id="1084" r:id="rId74"/>
    <p:sldId id="1085" r:id="rId75"/>
    <p:sldId id="1086" r:id="rId76"/>
    <p:sldId id="296" r:id="rId77"/>
    <p:sldId id="298" r:id="rId78"/>
    <p:sldId id="299" r:id="rId79"/>
    <p:sldId id="30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1FF"/>
    <a:srgbClr val="CCECFF"/>
    <a:srgbClr val="99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7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B6A6247E-2CF8-4867-992B-D4F3199C50BD}"/>
    <pc:docChg chg="modSld">
      <pc:chgData name="Phan Van Rieu (Hugo)" userId="032e726b-b6b7-45df-b0ca-e82fb010a48a" providerId="ADAL" clId="{B6A6247E-2CF8-4867-992B-D4F3199C50BD}" dt="2024-06-01T07:08:56.135" v="1" actId="20577"/>
      <pc:docMkLst>
        <pc:docMk/>
      </pc:docMkLst>
      <pc:sldChg chg="modSp mod">
        <pc:chgData name="Phan Van Rieu (Hugo)" userId="032e726b-b6b7-45df-b0ca-e82fb010a48a" providerId="ADAL" clId="{B6A6247E-2CF8-4867-992B-D4F3199C50BD}" dt="2024-06-01T07:08:56.135" v="1" actId="20577"/>
        <pc:sldMkLst>
          <pc:docMk/>
          <pc:sldMk cId="1872779487" sldId="269"/>
        </pc:sldMkLst>
        <pc:spChg chg="mod">
          <ac:chgData name="Phan Van Rieu (Hugo)" userId="032e726b-b6b7-45df-b0ca-e82fb010a48a" providerId="ADAL" clId="{B6A6247E-2CF8-4867-992B-D4F3199C50BD}" dt="2024-06-01T07:08:56.135" v="1" actId="20577"/>
          <ac:spMkLst>
            <pc:docMk/>
            <pc:sldMk cId="1872779487" sldId="269"/>
            <ac:spMk id="7" creationId="{BA386DE9-345A-400C-B2BB-B32B155C2C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6/1/2024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6/1/2024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6/1/2024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6/1/2024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6/1/2024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546423" y="90766"/>
            <a:ext cx="3226477"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Lesson 3.2: Speaking &amp; Writing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459648"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6: Natural Wonders</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7"/>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89"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20304" y="0"/>
            <a:ext cx="12191999" cy="6858000"/>
          </a:xfrm>
          <a:prstGeom prst="rect">
            <a:avLst/>
          </a:prstGeom>
        </p:spPr>
      </p:pic>
      <p:sp>
        <p:nvSpPr>
          <p:cNvPr id="3" name="TextBox 2"/>
          <p:cNvSpPr txBox="1"/>
          <p:nvPr/>
        </p:nvSpPr>
        <p:spPr>
          <a:xfrm>
            <a:off x="5279065" y="3383548"/>
            <a:ext cx="6597502" cy="1508105"/>
          </a:xfrm>
          <a:prstGeom prst="rect">
            <a:avLst/>
          </a:prstGeom>
          <a:noFill/>
        </p:spPr>
        <p:txBody>
          <a:bodyPr wrap="square" rtlCol="0">
            <a:spAutoFit/>
          </a:bodyPr>
          <a:lstStyle/>
          <a:p>
            <a:pPr lvl="0" algn="ctr"/>
            <a:r>
              <a:rPr lang="en-US" sz="3200" b="1" dirty="0">
                <a:solidFill>
                  <a:srgbClr val="0070C0"/>
                </a:solidFill>
              </a:rPr>
              <a:t>Unit 6: Natural Wonders</a:t>
            </a:r>
            <a:endParaRPr lang="en-US" sz="2000" b="1" dirty="0">
              <a:solidFill>
                <a:srgbClr val="0070C0"/>
              </a:solidFill>
            </a:endParaRPr>
          </a:p>
          <a:p>
            <a:pPr lvl="0" algn="ctr"/>
            <a:r>
              <a:rPr lang="en-US" sz="2800" b="1" dirty="0">
                <a:solidFill>
                  <a:srgbClr val="00B050"/>
                </a:solidFill>
              </a:rPr>
              <a:t>Lesson 3.2: Speaking &amp; Writing</a:t>
            </a:r>
            <a:endParaRPr lang="en-US" sz="2800" dirty="0">
              <a:solidFill>
                <a:prstClr val="black"/>
              </a:solidFill>
            </a:endParaRPr>
          </a:p>
          <a:p>
            <a:pPr lvl="0" algn="ctr"/>
            <a:r>
              <a:rPr lang="en-US" sz="3200" dirty="0">
                <a:solidFill>
                  <a:srgbClr val="FF0000"/>
                </a:solidFill>
              </a:rPr>
              <a:t>Page</a:t>
            </a:r>
            <a:r>
              <a:rPr lang="en-US" sz="3200" dirty="0">
                <a:solidFill>
                  <a:prstClr val="black"/>
                </a:solidFill>
              </a:rPr>
              <a:t> </a:t>
            </a:r>
            <a:r>
              <a:rPr lang="en-US" sz="3200" dirty="0">
                <a:solidFill>
                  <a:srgbClr val="FF0000"/>
                </a:solidFill>
              </a:rPr>
              <a:t>63</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4" name="TextBox 3">
            <a:extLst>
              <a:ext uri="{FF2B5EF4-FFF2-40B4-BE49-F238E27FC236}">
                <a16:creationId xmlns:a16="http://schemas.microsoft.com/office/drawing/2014/main" id="{1EFD2A80-5B68-1EE9-E137-93B6B789872A}"/>
              </a:ext>
            </a:extLst>
          </p:cNvPr>
          <p:cNvSpPr txBox="1"/>
          <p:nvPr/>
        </p:nvSpPr>
        <p:spPr>
          <a:xfrm>
            <a:off x="4663934" y="3718765"/>
            <a:ext cx="3267732" cy="1569660"/>
          </a:xfrm>
          <a:prstGeom prst="rect">
            <a:avLst/>
          </a:prstGeom>
          <a:noFill/>
        </p:spPr>
        <p:txBody>
          <a:bodyPr wrap="square" rtlCol="0">
            <a:spAutoFit/>
          </a:bodyPr>
          <a:lstStyle/>
          <a:p>
            <a:pPr algn="ctr"/>
            <a:r>
              <a:rPr lang="en-US" sz="4800" dirty="0">
                <a:solidFill>
                  <a:schemeClr val="bg1"/>
                </a:solidFill>
              </a:rPr>
              <a:t>Writing</a:t>
            </a:r>
          </a:p>
          <a:p>
            <a:pPr algn="ctr"/>
            <a:r>
              <a:rPr lang="en-US" sz="4800" dirty="0">
                <a:solidFill>
                  <a:schemeClr val="bg1"/>
                </a:solidFill>
              </a:rPr>
              <a:t>skill </a:t>
            </a:r>
          </a:p>
        </p:txBody>
      </p:sp>
    </p:spTree>
    <p:extLst>
      <p:ext uri="{BB962C8B-B14F-4D97-AF65-F5344CB8AC3E}">
        <p14:creationId xmlns:p14="http://schemas.microsoft.com/office/powerpoint/2010/main" val="404944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78C6E5-96B9-72D9-DC6A-E043ED9FB16B}"/>
              </a:ext>
            </a:extLst>
          </p:cNvPr>
          <p:cNvSpPr txBox="1"/>
          <p:nvPr/>
        </p:nvSpPr>
        <p:spPr>
          <a:xfrm>
            <a:off x="1426594" y="1343888"/>
            <a:ext cx="10592774" cy="1569660"/>
          </a:xfrm>
          <a:prstGeom prst="rect">
            <a:avLst/>
          </a:prstGeom>
          <a:noFill/>
        </p:spPr>
        <p:txBody>
          <a:bodyPr wrap="square">
            <a:spAutoFit/>
          </a:bodyPr>
          <a:lstStyle/>
          <a:p>
            <a:pPr algn="just"/>
            <a:r>
              <a:rPr lang="en-US" sz="3200" dirty="0"/>
              <a:t>Read about using </a:t>
            </a:r>
            <a:r>
              <a:rPr lang="en-US" sz="3200" dirty="0">
                <a:highlight>
                  <a:srgbClr val="FFFF00"/>
                </a:highlight>
              </a:rPr>
              <a:t>non-defining relative clauses</a:t>
            </a:r>
            <a:r>
              <a:rPr lang="en-US" sz="3200" dirty="0"/>
              <a:t>, then read the article about Sơn </a:t>
            </a:r>
            <a:r>
              <a:rPr lang="en-US" sz="3200" dirty="0" err="1"/>
              <a:t>Đoòng</a:t>
            </a:r>
            <a:r>
              <a:rPr lang="en-US" sz="3200" dirty="0"/>
              <a:t> again. Underline the non-defining relative clauses.</a:t>
            </a:r>
          </a:p>
        </p:txBody>
      </p:sp>
      <p:sp>
        <p:nvSpPr>
          <p:cNvPr id="8" name="TextBox 7">
            <a:extLst>
              <a:ext uri="{FF2B5EF4-FFF2-40B4-BE49-F238E27FC236}">
                <a16:creationId xmlns:a16="http://schemas.microsoft.com/office/drawing/2014/main" id="{7A00D7C2-A768-5ED9-9D2B-AF46DB54252F}"/>
              </a:ext>
            </a:extLst>
          </p:cNvPr>
          <p:cNvSpPr txBox="1"/>
          <p:nvPr/>
        </p:nvSpPr>
        <p:spPr>
          <a:xfrm>
            <a:off x="61797" y="1343888"/>
            <a:ext cx="1467389" cy="646331"/>
          </a:xfrm>
          <a:prstGeom prst="rect">
            <a:avLst/>
          </a:prstGeom>
          <a:noFill/>
        </p:spPr>
        <p:txBody>
          <a:bodyPr wrap="none" rtlCol="0">
            <a:spAutoFit/>
          </a:bodyPr>
          <a:lstStyle/>
          <a:p>
            <a:r>
              <a:rPr lang="en-US" sz="3600" b="1" dirty="0">
                <a:highlight>
                  <a:srgbClr val="00FF00"/>
                </a:highlight>
              </a:rPr>
              <a:t>Task a.</a:t>
            </a:r>
          </a:p>
        </p:txBody>
      </p:sp>
      <p:pic>
        <p:nvPicPr>
          <p:cNvPr id="11" name="Picture 10">
            <a:extLst>
              <a:ext uri="{FF2B5EF4-FFF2-40B4-BE49-F238E27FC236}">
                <a16:creationId xmlns:a16="http://schemas.microsoft.com/office/drawing/2014/main" id="{C8D1DF69-A25B-83CF-DDF1-599304C3378A}"/>
              </a:ext>
            </a:extLst>
          </p:cNvPr>
          <p:cNvPicPr>
            <a:picLocks noChangeAspect="1"/>
          </p:cNvPicPr>
          <p:nvPr/>
        </p:nvPicPr>
        <p:blipFill>
          <a:blip r:embed="rId2"/>
          <a:stretch>
            <a:fillRect/>
          </a:stretch>
        </p:blipFill>
        <p:spPr>
          <a:xfrm>
            <a:off x="226435" y="498663"/>
            <a:ext cx="3762375" cy="828675"/>
          </a:xfrm>
          <a:prstGeom prst="rect">
            <a:avLst/>
          </a:prstGeom>
        </p:spPr>
      </p:pic>
      <p:sp>
        <p:nvSpPr>
          <p:cNvPr id="13" name="TextBox 12">
            <a:extLst>
              <a:ext uri="{FF2B5EF4-FFF2-40B4-BE49-F238E27FC236}">
                <a16:creationId xmlns:a16="http://schemas.microsoft.com/office/drawing/2014/main" id="{7D1A3389-541F-FCE4-B110-285D5EBAF0A3}"/>
              </a:ext>
            </a:extLst>
          </p:cNvPr>
          <p:cNvSpPr txBox="1"/>
          <p:nvPr/>
        </p:nvSpPr>
        <p:spPr>
          <a:xfrm>
            <a:off x="409589" y="3058053"/>
            <a:ext cx="11372821" cy="2308324"/>
          </a:xfrm>
          <a:prstGeom prst="rect">
            <a:avLst/>
          </a:prstGeom>
          <a:noFill/>
        </p:spPr>
        <p:txBody>
          <a:bodyPr wrap="square">
            <a:spAutoFit/>
          </a:bodyPr>
          <a:lstStyle/>
          <a:p>
            <a:r>
              <a:rPr lang="en-US" sz="3600" dirty="0">
                <a:solidFill>
                  <a:srgbClr val="0070C0"/>
                </a:solidFill>
              </a:rPr>
              <a:t>Using non-defining relative clauses to </a:t>
            </a:r>
            <a:r>
              <a:rPr lang="en-US" sz="3600" dirty="0">
                <a:solidFill>
                  <a:srgbClr val="0070C0"/>
                </a:solidFill>
                <a:highlight>
                  <a:srgbClr val="FFFF00"/>
                </a:highlight>
              </a:rPr>
              <a:t>write informative sentences</a:t>
            </a:r>
            <a:r>
              <a:rPr lang="en-US" sz="3600" dirty="0">
                <a:solidFill>
                  <a:srgbClr val="0070C0"/>
                </a:solidFill>
              </a:rPr>
              <a:t> </a:t>
            </a:r>
          </a:p>
          <a:p>
            <a:pPr marL="571500" indent="-571500">
              <a:buFont typeface="Wingdings" panose="05000000000000000000" pitchFamily="2" charset="2"/>
              <a:buChar char="ü"/>
            </a:pPr>
            <a:r>
              <a:rPr lang="en-US" sz="3600" dirty="0">
                <a:solidFill>
                  <a:srgbClr val="0070C0"/>
                </a:solidFill>
              </a:rPr>
              <a:t>We can add </a:t>
            </a:r>
            <a:r>
              <a:rPr lang="en-US" sz="3600" dirty="0">
                <a:solidFill>
                  <a:srgbClr val="0070C0"/>
                </a:solidFill>
                <a:highlight>
                  <a:srgbClr val="FFFF00"/>
                </a:highlight>
              </a:rPr>
              <a:t>additional information</a:t>
            </a:r>
            <a:r>
              <a:rPr lang="en-US" sz="3600" dirty="0">
                <a:solidFill>
                  <a:srgbClr val="0070C0"/>
                </a:solidFill>
              </a:rPr>
              <a:t> about a subject using non-defining relative clauses. </a:t>
            </a:r>
          </a:p>
        </p:txBody>
      </p:sp>
    </p:spTree>
    <p:extLst>
      <p:ext uri="{BB962C8B-B14F-4D97-AF65-F5344CB8AC3E}">
        <p14:creationId xmlns:p14="http://schemas.microsoft.com/office/powerpoint/2010/main" val="2967527447"/>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78C6E5-96B9-72D9-DC6A-E043ED9FB16B}"/>
              </a:ext>
            </a:extLst>
          </p:cNvPr>
          <p:cNvSpPr txBox="1"/>
          <p:nvPr/>
        </p:nvSpPr>
        <p:spPr>
          <a:xfrm>
            <a:off x="1426594" y="1343888"/>
            <a:ext cx="10592774" cy="1569660"/>
          </a:xfrm>
          <a:prstGeom prst="rect">
            <a:avLst/>
          </a:prstGeom>
          <a:noFill/>
        </p:spPr>
        <p:txBody>
          <a:bodyPr wrap="square">
            <a:spAutoFit/>
          </a:bodyPr>
          <a:lstStyle/>
          <a:p>
            <a:pPr algn="just"/>
            <a:r>
              <a:rPr lang="en-US" sz="3200" dirty="0"/>
              <a:t>Read the use of </a:t>
            </a:r>
            <a:r>
              <a:rPr lang="en-US" sz="3200" dirty="0">
                <a:highlight>
                  <a:srgbClr val="FFFF00"/>
                </a:highlight>
              </a:rPr>
              <a:t>non-defining relative clauses</a:t>
            </a:r>
            <a:r>
              <a:rPr lang="en-US" sz="3200" dirty="0"/>
              <a:t>, then read the article about Sơn </a:t>
            </a:r>
            <a:r>
              <a:rPr lang="en-US" sz="3200" dirty="0" err="1"/>
              <a:t>Đoòng</a:t>
            </a:r>
            <a:r>
              <a:rPr lang="en-US" sz="3200" dirty="0"/>
              <a:t> again. Underline the non-defining relative clauses.</a:t>
            </a:r>
          </a:p>
        </p:txBody>
      </p:sp>
      <p:sp>
        <p:nvSpPr>
          <p:cNvPr id="8" name="TextBox 7">
            <a:extLst>
              <a:ext uri="{FF2B5EF4-FFF2-40B4-BE49-F238E27FC236}">
                <a16:creationId xmlns:a16="http://schemas.microsoft.com/office/drawing/2014/main" id="{7A00D7C2-A768-5ED9-9D2B-AF46DB54252F}"/>
              </a:ext>
            </a:extLst>
          </p:cNvPr>
          <p:cNvSpPr txBox="1"/>
          <p:nvPr/>
        </p:nvSpPr>
        <p:spPr>
          <a:xfrm>
            <a:off x="61797" y="1343888"/>
            <a:ext cx="1467389" cy="646331"/>
          </a:xfrm>
          <a:prstGeom prst="rect">
            <a:avLst/>
          </a:prstGeom>
          <a:noFill/>
        </p:spPr>
        <p:txBody>
          <a:bodyPr wrap="none" rtlCol="0">
            <a:spAutoFit/>
          </a:bodyPr>
          <a:lstStyle/>
          <a:p>
            <a:r>
              <a:rPr lang="en-US" sz="3600" b="1" dirty="0">
                <a:highlight>
                  <a:srgbClr val="00FF00"/>
                </a:highlight>
              </a:rPr>
              <a:t>Task a.</a:t>
            </a:r>
          </a:p>
        </p:txBody>
      </p:sp>
      <p:pic>
        <p:nvPicPr>
          <p:cNvPr id="11" name="Picture 10">
            <a:extLst>
              <a:ext uri="{FF2B5EF4-FFF2-40B4-BE49-F238E27FC236}">
                <a16:creationId xmlns:a16="http://schemas.microsoft.com/office/drawing/2014/main" id="{C8D1DF69-A25B-83CF-DDF1-599304C3378A}"/>
              </a:ext>
            </a:extLst>
          </p:cNvPr>
          <p:cNvPicPr>
            <a:picLocks noChangeAspect="1"/>
          </p:cNvPicPr>
          <p:nvPr/>
        </p:nvPicPr>
        <p:blipFill>
          <a:blip r:embed="rId2"/>
          <a:stretch>
            <a:fillRect/>
          </a:stretch>
        </p:blipFill>
        <p:spPr>
          <a:xfrm>
            <a:off x="226435" y="498663"/>
            <a:ext cx="3762375" cy="828675"/>
          </a:xfrm>
          <a:prstGeom prst="rect">
            <a:avLst/>
          </a:prstGeom>
        </p:spPr>
      </p:pic>
      <p:sp>
        <p:nvSpPr>
          <p:cNvPr id="13" name="TextBox 12">
            <a:extLst>
              <a:ext uri="{FF2B5EF4-FFF2-40B4-BE49-F238E27FC236}">
                <a16:creationId xmlns:a16="http://schemas.microsoft.com/office/drawing/2014/main" id="{7D1A3389-541F-FCE4-B110-285D5EBAF0A3}"/>
              </a:ext>
            </a:extLst>
          </p:cNvPr>
          <p:cNvSpPr txBox="1"/>
          <p:nvPr/>
        </p:nvSpPr>
        <p:spPr>
          <a:xfrm>
            <a:off x="409589" y="3104235"/>
            <a:ext cx="11372821" cy="2862322"/>
          </a:xfrm>
          <a:prstGeom prst="rect">
            <a:avLst/>
          </a:prstGeom>
          <a:noFill/>
        </p:spPr>
        <p:txBody>
          <a:bodyPr wrap="square">
            <a:spAutoFit/>
          </a:bodyPr>
          <a:lstStyle/>
          <a:p>
            <a:pPr marL="571500" indent="-571500">
              <a:buFont typeface="Wingdings" panose="05000000000000000000" pitchFamily="2" charset="2"/>
              <a:buChar char="ü"/>
            </a:pPr>
            <a:r>
              <a:rPr lang="en-US" sz="3600" dirty="0">
                <a:solidFill>
                  <a:srgbClr val="0070C0"/>
                </a:solidFill>
              </a:rPr>
              <a:t>The relative pronouns/adverbs </a:t>
            </a:r>
            <a:r>
              <a:rPr lang="en-US" sz="3600" dirty="0">
                <a:solidFill>
                  <a:srgbClr val="0070C0"/>
                </a:solidFill>
                <a:highlight>
                  <a:srgbClr val="FFFF00"/>
                </a:highlight>
              </a:rPr>
              <a:t>who, which, when, and where</a:t>
            </a:r>
            <a:r>
              <a:rPr lang="en-US" sz="3600" dirty="0">
                <a:solidFill>
                  <a:srgbClr val="0070C0"/>
                </a:solidFill>
              </a:rPr>
              <a:t> introduce non-defining relative clauses. The clauses </a:t>
            </a:r>
            <a:r>
              <a:rPr lang="en-US" sz="3600" dirty="0">
                <a:solidFill>
                  <a:srgbClr val="0070C0"/>
                </a:solidFill>
                <a:highlight>
                  <a:srgbClr val="FFFF00"/>
                </a:highlight>
              </a:rPr>
              <a:t>are separated</a:t>
            </a:r>
            <a:r>
              <a:rPr lang="en-US" sz="3600" dirty="0">
                <a:solidFill>
                  <a:srgbClr val="0070C0"/>
                </a:solidFill>
              </a:rPr>
              <a:t> from the sentence with </a:t>
            </a:r>
            <a:r>
              <a:rPr lang="en-US" sz="3600" dirty="0">
                <a:solidFill>
                  <a:srgbClr val="0070C0"/>
                </a:solidFill>
                <a:highlight>
                  <a:srgbClr val="FFFF00"/>
                </a:highlight>
              </a:rPr>
              <a:t>commas</a:t>
            </a:r>
            <a:r>
              <a:rPr lang="en-US" sz="3600" dirty="0">
                <a:solidFill>
                  <a:srgbClr val="0070C0"/>
                </a:solidFill>
              </a:rPr>
              <a:t>. We </a:t>
            </a:r>
            <a:r>
              <a:rPr lang="en-US" sz="3600" dirty="0">
                <a:solidFill>
                  <a:srgbClr val="0070C0"/>
                </a:solidFill>
                <a:highlight>
                  <a:srgbClr val="FFFF00"/>
                </a:highlight>
              </a:rPr>
              <a:t>can't use </a:t>
            </a:r>
            <a:r>
              <a:rPr lang="en-US" sz="3600" dirty="0">
                <a:solidFill>
                  <a:srgbClr val="0070C0"/>
                </a:solidFill>
              </a:rPr>
              <a:t>the relative pronoun </a:t>
            </a:r>
            <a:r>
              <a:rPr lang="en-US" sz="3600" dirty="0">
                <a:solidFill>
                  <a:srgbClr val="0070C0"/>
                </a:solidFill>
                <a:highlight>
                  <a:srgbClr val="FFFF00"/>
                </a:highlight>
              </a:rPr>
              <a:t>“that”</a:t>
            </a:r>
            <a:r>
              <a:rPr lang="en-US" sz="3600" dirty="0">
                <a:solidFill>
                  <a:srgbClr val="0070C0"/>
                </a:solidFill>
              </a:rPr>
              <a:t> with non-defining relative clauses.</a:t>
            </a:r>
          </a:p>
        </p:txBody>
      </p:sp>
    </p:spTree>
    <p:extLst>
      <p:ext uri="{BB962C8B-B14F-4D97-AF65-F5344CB8AC3E}">
        <p14:creationId xmlns:p14="http://schemas.microsoft.com/office/powerpoint/2010/main" val="473824953"/>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78C6E5-96B9-72D9-DC6A-E043ED9FB16B}"/>
              </a:ext>
            </a:extLst>
          </p:cNvPr>
          <p:cNvSpPr txBox="1"/>
          <p:nvPr/>
        </p:nvSpPr>
        <p:spPr>
          <a:xfrm>
            <a:off x="1426594" y="1343888"/>
            <a:ext cx="10592774" cy="1569660"/>
          </a:xfrm>
          <a:prstGeom prst="rect">
            <a:avLst/>
          </a:prstGeom>
          <a:noFill/>
        </p:spPr>
        <p:txBody>
          <a:bodyPr wrap="square">
            <a:spAutoFit/>
          </a:bodyPr>
          <a:lstStyle/>
          <a:p>
            <a:pPr algn="just"/>
            <a:r>
              <a:rPr lang="en-US" sz="3200" dirty="0"/>
              <a:t>Read the use of </a:t>
            </a:r>
            <a:r>
              <a:rPr lang="en-US" sz="3200" dirty="0">
                <a:highlight>
                  <a:srgbClr val="FFFF00"/>
                </a:highlight>
              </a:rPr>
              <a:t>non-defining relative clauses</a:t>
            </a:r>
            <a:r>
              <a:rPr lang="en-US" sz="3200" dirty="0"/>
              <a:t>, then read the article about Sơn </a:t>
            </a:r>
            <a:r>
              <a:rPr lang="en-US" sz="3200" dirty="0" err="1"/>
              <a:t>Đoòng</a:t>
            </a:r>
            <a:r>
              <a:rPr lang="en-US" sz="3200" dirty="0"/>
              <a:t> again. Underline the non-defining relative clauses.</a:t>
            </a:r>
          </a:p>
        </p:txBody>
      </p:sp>
      <p:sp>
        <p:nvSpPr>
          <p:cNvPr id="8" name="TextBox 7">
            <a:extLst>
              <a:ext uri="{FF2B5EF4-FFF2-40B4-BE49-F238E27FC236}">
                <a16:creationId xmlns:a16="http://schemas.microsoft.com/office/drawing/2014/main" id="{7A00D7C2-A768-5ED9-9D2B-AF46DB54252F}"/>
              </a:ext>
            </a:extLst>
          </p:cNvPr>
          <p:cNvSpPr txBox="1"/>
          <p:nvPr/>
        </p:nvSpPr>
        <p:spPr>
          <a:xfrm>
            <a:off x="61797" y="1343888"/>
            <a:ext cx="1467389" cy="646331"/>
          </a:xfrm>
          <a:prstGeom prst="rect">
            <a:avLst/>
          </a:prstGeom>
          <a:noFill/>
        </p:spPr>
        <p:txBody>
          <a:bodyPr wrap="none" rtlCol="0">
            <a:spAutoFit/>
          </a:bodyPr>
          <a:lstStyle/>
          <a:p>
            <a:r>
              <a:rPr lang="en-US" sz="3600" b="1" dirty="0">
                <a:highlight>
                  <a:srgbClr val="00FF00"/>
                </a:highlight>
              </a:rPr>
              <a:t>Task a.</a:t>
            </a:r>
          </a:p>
        </p:txBody>
      </p:sp>
      <p:pic>
        <p:nvPicPr>
          <p:cNvPr id="11" name="Picture 10">
            <a:extLst>
              <a:ext uri="{FF2B5EF4-FFF2-40B4-BE49-F238E27FC236}">
                <a16:creationId xmlns:a16="http://schemas.microsoft.com/office/drawing/2014/main" id="{C8D1DF69-A25B-83CF-DDF1-599304C3378A}"/>
              </a:ext>
            </a:extLst>
          </p:cNvPr>
          <p:cNvPicPr>
            <a:picLocks noChangeAspect="1"/>
          </p:cNvPicPr>
          <p:nvPr/>
        </p:nvPicPr>
        <p:blipFill>
          <a:blip r:embed="rId2"/>
          <a:stretch>
            <a:fillRect/>
          </a:stretch>
        </p:blipFill>
        <p:spPr>
          <a:xfrm>
            <a:off x="226435" y="498663"/>
            <a:ext cx="3762375" cy="828675"/>
          </a:xfrm>
          <a:prstGeom prst="rect">
            <a:avLst/>
          </a:prstGeom>
        </p:spPr>
      </p:pic>
      <p:sp>
        <p:nvSpPr>
          <p:cNvPr id="3" name="TextBox 2">
            <a:extLst>
              <a:ext uri="{FF2B5EF4-FFF2-40B4-BE49-F238E27FC236}">
                <a16:creationId xmlns:a16="http://schemas.microsoft.com/office/drawing/2014/main" id="{D13E68E9-E5E4-C31A-3CDC-FFC88AFC78F6}"/>
              </a:ext>
            </a:extLst>
          </p:cNvPr>
          <p:cNvSpPr txBox="1"/>
          <p:nvPr/>
        </p:nvSpPr>
        <p:spPr>
          <a:xfrm>
            <a:off x="341745" y="2930098"/>
            <a:ext cx="11333018" cy="1754326"/>
          </a:xfrm>
          <a:prstGeom prst="rect">
            <a:avLst/>
          </a:prstGeom>
          <a:noFill/>
        </p:spPr>
        <p:txBody>
          <a:bodyPr wrap="square">
            <a:spAutoFit/>
          </a:bodyPr>
          <a:lstStyle/>
          <a:p>
            <a:pPr marL="571500" indent="-571500">
              <a:buFont typeface="Wingdings" panose="05000000000000000000" pitchFamily="2" charset="2"/>
              <a:buChar char="ü"/>
            </a:pPr>
            <a:r>
              <a:rPr lang="en-US" sz="3600" dirty="0">
                <a:solidFill>
                  <a:srgbClr val="0070C0"/>
                </a:solidFill>
                <a:highlight>
                  <a:srgbClr val="FFFF00"/>
                </a:highlight>
              </a:rPr>
              <a:t>Relative adverbs</a:t>
            </a:r>
            <a:r>
              <a:rPr lang="en-US" sz="3600" dirty="0">
                <a:solidFill>
                  <a:srgbClr val="0070C0"/>
                </a:solidFill>
              </a:rPr>
              <a:t> “when” “where” tell us about the time or place. Relative pronouns “who” “which” refer to the people or things.</a:t>
            </a:r>
          </a:p>
        </p:txBody>
      </p:sp>
      <p:sp>
        <p:nvSpPr>
          <p:cNvPr id="5" name="TextBox 4">
            <a:extLst>
              <a:ext uri="{FF2B5EF4-FFF2-40B4-BE49-F238E27FC236}">
                <a16:creationId xmlns:a16="http://schemas.microsoft.com/office/drawing/2014/main" id="{A4641D0C-3B66-B6FF-E175-8AA615C906F6}"/>
              </a:ext>
            </a:extLst>
          </p:cNvPr>
          <p:cNvSpPr txBox="1"/>
          <p:nvPr/>
        </p:nvSpPr>
        <p:spPr>
          <a:xfrm>
            <a:off x="274781" y="4774865"/>
            <a:ext cx="11466946" cy="1200329"/>
          </a:xfrm>
          <a:prstGeom prst="rect">
            <a:avLst/>
          </a:prstGeom>
          <a:noFill/>
        </p:spPr>
        <p:txBody>
          <a:bodyPr wrap="square">
            <a:spAutoFit/>
          </a:bodyPr>
          <a:lstStyle/>
          <a:p>
            <a:pPr algn="just"/>
            <a:r>
              <a:rPr lang="en-US" sz="3600" u="sng" dirty="0">
                <a:solidFill>
                  <a:srgbClr val="0070C0"/>
                </a:solidFill>
              </a:rPr>
              <a:t>e.g.</a:t>
            </a:r>
            <a:r>
              <a:rPr lang="en-US" sz="3600" dirty="0">
                <a:solidFill>
                  <a:srgbClr val="0070C0"/>
                </a:solidFill>
              </a:rPr>
              <a:t> Kami Rita Sherpa, </a:t>
            </a:r>
            <a:r>
              <a:rPr lang="en-US" sz="3600" u="sng" dirty="0">
                <a:solidFill>
                  <a:srgbClr val="0070C0"/>
                </a:solidFill>
                <a:highlight>
                  <a:srgbClr val="FFFF00"/>
                </a:highlight>
              </a:rPr>
              <a:t>who is 52 years old</a:t>
            </a:r>
            <a:r>
              <a:rPr lang="en-US" sz="3600" dirty="0">
                <a:solidFill>
                  <a:srgbClr val="0070C0"/>
                </a:solidFill>
              </a:rPr>
              <a:t>, has climbed Mount Everest more than anyone else. </a:t>
            </a:r>
          </a:p>
        </p:txBody>
      </p:sp>
    </p:spTree>
    <p:extLst>
      <p:ext uri="{BB962C8B-B14F-4D97-AF65-F5344CB8AC3E}">
        <p14:creationId xmlns:p14="http://schemas.microsoft.com/office/powerpoint/2010/main" val="1496536376"/>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78C6E5-96B9-72D9-DC6A-E043ED9FB16B}"/>
              </a:ext>
            </a:extLst>
          </p:cNvPr>
          <p:cNvSpPr txBox="1"/>
          <p:nvPr/>
        </p:nvSpPr>
        <p:spPr>
          <a:xfrm>
            <a:off x="1426594" y="1343888"/>
            <a:ext cx="10592774" cy="1569660"/>
          </a:xfrm>
          <a:prstGeom prst="rect">
            <a:avLst/>
          </a:prstGeom>
          <a:noFill/>
        </p:spPr>
        <p:txBody>
          <a:bodyPr wrap="square">
            <a:spAutoFit/>
          </a:bodyPr>
          <a:lstStyle/>
          <a:p>
            <a:pPr algn="just"/>
            <a:r>
              <a:rPr lang="en-US" sz="3200" dirty="0"/>
              <a:t>Read the use of </a:t>
            </a:r>
            <a:r>
              <a:rPr lang="en-US" sz="3200" dirty="0">
                <a:highlight>
                  <a:srgbClr val="FFFF00"/>
                </a:highlight>
              </a:rPr>
              <a:t>non-defining relative clauses</a:t>
            </a:r>
            <a:r>
              <a:rPr lang="en-US" sz="3200" dirty="0"/>
              <a:t>, then read the article about Sơn </a:t>
            </a:r>
            <a:r>
              <a:rPr lang="en-US" sz="3200" dirty="0" err="1"/>
              <a:t>Đoòng</a:t>
            </a:r>
            <a:r>
              <a:rPr lang="en-US" sz="3200" dirty="0"/>
              <a:t> again. Underline the non-defining relative clauses.</a:t>
            </a:r>
          </a:p>
        </p:txBody>
      </p:sp>
      <p:sp>
        <p:nvSpPr>
          <p:cNvPr id="8" name="TextBox 7">
            <a:extLst>
              <a:ext uri="{FF2B5EF4-FFF2-40B4-BE49-F238E27FC236}">
                <a16:creationId xmlns:a16="http://schemas.microsoft.com/office/drawing/2014/main" id="{7A00D7C2-A768-5ED9-9D2B-AF46DB54252F}"/>
              </a:ext>
            </a:extLst>
          </p:cNvPr>
          <p:cNvSpPr txBox="1"/>
          <p:nvPr/>
        </p:nvSpPr>
        <p:spPr>
          <a:xfrm>
            <a:off x="61797" y="1343888"/>
            <a:ext cx="1467389" cy="646331"/>
          </a:xfrm>
          <a:prstGeom prst="rect">
            <a:avLst/>
          </a:prstGeom>
          <a:noFill/>
        </p:spPr>
        <p:txBody>
          <a:bodyPr wrap="none" rtlCol="0">
            <a:spAutoFit/>
          </a:bodyPr>
          <a:lstStyle/>
          <a:p>
            <a:r>
              <a:rPr lang="en-US" sz="3600" b="1" dirty="0">
                <a:highlight>
                  <a:srgbClr val="00FF00"/>
                </a:highlight>
              </a:rPr>
              <a:t>Task a.</a:t>
            </a:r>
          </a:p>
        </p:txBody>
      </p:sp>
      <p:pic>
        <p:nvPicPr>
          <p:cNvPr id="11" name="Picture 10">
            <a:extLst>
              <a:ext uri="{FF2B5EF4-FFF2-40B4-BE49-F238E27FC236}">
                <a16:creationId xmlns:a16="http://schemas.microsoft.com/office/drawing/2014/main" id="{C8D1DF69-A25B-83CF-DDF1-599304C3378A}"/>
              </a:ext>
            </a:extLst>
          </p:cNvPr>
          <p:cNvPicPr>
            <a:picLocks noChangeAspect="1"/>
          </p:cNvPicPr>
          <p:nvPr/>
        </p:nvPicPr>
        <p:blipFill>
          <a:blip r:embed="rId2"/>
          <a:stretch>
            <a:fillRect/>
          </a:stretch>
        </p:blipFill>
        <p:spPr>
          <a:xfrm>
            <a:off x="226435" y="498663"/>
            <a:ext cx="3762375" cy="828675"/>
          </a:xfrm>
          <a:prstGeom prst="rect">
            <a:avLst/>
          </a:prstGeom>
        </p:spPr>
      </p:pic>
      <p:sp>
        <p:nvSpPr>
          <p:cNvPr id="4" name="TextBox 3">
            <a:extLst>
              <a:ext uri="{FF2B5EF4-FFF2-40B4-BE49-F238E27FC236}">
                <a16:creationId xmlns:a16="http://schemas.microsoft.com/office/drawing/2014/main" id="{E03C6BA7-B0A8-C1E4-9336-5AC67C0DAAE5}"/>
              </a:ext>
            </a:extLst>
          </p:cNvPr>
          <p:cNvSpPr txBox="1"/>
          <p:nvPr/>
        </p:nvSpPr>
        <p:spPr>
          <a:xfrm>
            <a:off x="475672" y="2943017"/>
            <a:ext cx="11716328" cy="3416320"/>
          </a:xfrm>
          <a:prstGeom prst="rect">
            <a:avLst/>
          </a:prstGeom>
          <a:noFill/>
        </p:spPr>
        <p:txBody>
          <a:bodyPr wrap="square">
            <a:spAutoFit/>
          </a:bodyPr>
          <a:lstStyle/>
          <a:p>
            <a:r>
              <a:rPr lang="en-US" sz="3600" dirty="0">
                <a:solidFill>
                  <a:srgbClr val="0070C0"/>
                </a:solidFill>
              </a:rPr>
              <a:t>e.g. Victoria Falls, </a:t>
            </a:r>
            <a:r>
              <a:rPr lang="en-US" sz="3600" u="sng" dirty="0">
                <a:solidFill>
                  <a:srgbClr val="0070C0"/>
                </a:solidFill>
                <a:highlight>
                  <a:srgbClr val="FFFF00"/>
                </a:highlight>
              </a:rPr>
              <a:t>which is on the border of Zambia and Zimbabwe</a:t>
            </a:r>
            <a:r>
              <a:rPr lang="en-US" sz="3600" dirty="0">
                <a:solidFill>
                  <a:srgbClr val="0070C0"/>
                </a:solidFill>
              </a:rPr>
              <a:t>, is one of the natural wonders of the world. </a:t>
            </a:r>
          </a:p>
          <a:p>
            <a:pPr marL="571500" indent="-571500">
              <a:buFont typeface="Wingdings" panose="05000000000000000000" pitchFamily="2" charset="2"/>
              <a:buChar char="ü"/>
            </a:pPr>
            <a:r>
              <a:rPr lang="en-US" sz="3600" dirty="0">
                <a:solidFill>
                  <a:srgbClr val="0070C0"/>
                </a:solidFill>
              </a:rPr>
              <a:t>The cave, </a:t>
            </a:r>
            <a:r>
              <a:rPr lang="en-US" sz="3600" u="sng" dirty="0">
                <a:solidFill>
                  <a:srgbClr val="0070C0"/>
                </a:solidFill>
                <a:highlight>
                  <a:srgbClr val="FFFF00"/>
                </a:highlight>
              </a:rPr>
              <a:t>where you can find many different types of bats</a:t>
            </a:r>
            <a:r>
              <a:rPr lang="en-US" sz="3600" dirty="0">
                <a:solidFill>
                  <a:srgbClr val="0070C0"/>
                </a:solidFill>
              </a:rPr>
              <a:t>, is popular with tourists. </a:t>
            </a:r>
          </a:p>
          <a:p>
            <a:pPr marL="285750" indent="-285750">
              <a:buFont typeface="Wingdings" panose="05000000000000000000" pitchFamily="2" charset="2"/>
              <a:buChar char="ü"/>
            </a:pPr>
            <a:r>
              <a:rPr lang="en-US" sz="3600" dirty="0">
                <a:solidFill>
                  <a:srgbClr val="0070C0"/>
                </a:solidFill>
              </a:rPr>
              <a:t> The summer, </a:t>
            </a:r>
            <a:r>
              <a:rPr lang="en-US" sz="3600" u="sng" dirty="0">
                <a:solidFill>
                  <a:srgbClr val="0070C0"/>
                </a:solidFill>
                <a:highlight>
                  <a:srgbClr val="FFFF00"/>
                </a:highlight>
              </a:rPr>
              <a:t>when the weather is the warmest</a:t>
            </a:r>
            <a:r>
              <a:rPr lang="en-US" sz="3600" dirty="0">
                <a:solidFill>
                  <a:srgbClr val="0070C0"/>
                </a:solidFill>
              </a:rPr>
              <a:t>, is the best time to visit.</a:t>
            </a:r>
          </a:p>
        </p:txBody>
      </p:sp>
    </p:spTree>
    <p:extLst>
      <p:ext uri="{BB962C8B-B14F-4D97-AF65-F5344CB8AC3E}">
        <p14:creationId xmlns:p14="http://schemas.microsoft.com/office/powerpoint/2010/main" val="1263252296"/>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86698" y="1475398"/>
            <a:ext cx="1488228" cy="646331"/>
          </a:xfrm>
          <a:prstGeom prst="rect">
            <a:avLst/>
          </a:prstGeom>
          <a:noFill/>
        </p:spPr>
        <p:txBody>
          <a:bodyPr wrap="none" rtlCol="0">
            <a:spAutoFit/>
          </a:bodyPr>
          <a:lstStyle/>
          <a:p>
            <a:r>
              <a:rPr lang="en-US" sz="3600" b="1" dirty="0">
                <a:highlight>
                  <a:srgbClr val="00FF00"/>
                </a:highlight>
              </a:rPr>
              <a:t>Task b.</a:t>
            </a:r>
          </a:p>
        </p:txBody>
      </p:sp>
      <p:pic>
        <p:nvPicPr>
          <p:cNvPr id="5" name="Picture 4">
            <a:extLst>
              <a:ext uri="{FF2B5EF4-FFF2-40B4-BE49-F238E27FC236}">
                <a16:creationId xmlns:a16="http://schemas.microsoft.com/office/drawing/2014/main" id="{9CA2E505-8CF4-4837-69B0-D7A48064B3EB}"/>
              </a:ext>
            </a:extLst>
          </p:cNvPr>
          <p:cNvPicPr>
            <a:picLocks noChangeAspect="1"/>
          </p:cNvPicPr>
          <p:nvPr/>
        </p:nvPicPr>
        <p:blipFill>
          <a:blip r:embed="rId2"/>
          <a:stretch>
            <a:fillRect/>
          </a:stretch>
        </p:blipFill>
        <p:spPr>
          <a:xfrm>
            <a:off x="153373" y="563317"/>
            <a:ext cx="3762375" cy="828675"/>
          </a:xfrm>
          <a:prstGeom prst="rect">
            <a:avLst/>
          </a:prstGeom>
        </p:spPr>
      </p:pic>
      <p:sp>
        <p:nvSpPr>
          <p:cNvPr id="10" name="TextBox 9">
            <a:extLst>
              <a:ext uri="{FF2B5EF4-FFF2-40B4-BE49-F238E27FC236}">
                <a16:creationId xmlns:a16="http://schemas.microsoft.com/office/drawing/2014/main" id="{A7EECD2E-3CA4-8DFF-FDCA-19A7C21E2222}"/>
              </a:ext>
            </a:extLst>
          </p:cNvPr>
          <p:cNvSpPr txBox="1"/>
          <p:nvPr/>
        </p:nvSpPr>
        <p:spPr>
          <a:xfrm>
            <a:off x="1451495" y="1475398"/>
            <a:ext cx="10315632" cy="1077218"/>
          </a:xfrm>
          <a:prstGeom prst="rect">
            <a:avLst/>
          </a:prstGeom>
          <a:noFill/>
        </p:spPr>
        <p:txBody>
          <a:bodyPr wrap="square">
            <a:spAutoFit/>
          </a:bodyPr>
          <a:lstStyle/>
          <a:p>
            <a:r>
              <a:rPr lang="en-US" sz="3200" dirty="0"/>
              <a:t>Read the article about Sơn </a:t>
            </a:r>
            <a:r>
              <a:rPr lang="en-US" sz="3200" dirty="0" err="1"/>
              <a:t>Đoòng</a:t>
            </a:r>
            <a:r>
              <a:rPr lang="en-US" sz="3200" dirty="0"/>
              <a:t> again. </a:t>
            </a:r>
            <a:r>
              <a:rPr lang="en-US" sz="3200" u="sng" dirty="0">
                <a:highlight>
                  <a:srgbClr val="FFFF00"/>
                </a:highlight>
              </a:rPr>
              <a:t>Underline</a:t>
            </a:r>
            <a:r>
              <a:rPr lang="en-US" sz="3200" dirty="0"/>
              <a:t> the non-defining relative clauses.</a:t>
            </a:r>
          </a:p>
        </p:txBody>
      </p:sp>
      <p:sp>
        <p:nvSpPr>
          <p:cNvPr id="12" name="TextBox 11">
            <a:extLst>
              <a:ext uri="{FF2B5EF4-FFF2-40B4-BE49-F238E27FC236}">
                <a16:creationId xmlns:a16="http://schemas.microsoft.com/office/drawing/2014/main" id="{CDF409A3-55C8-F96C-CBC1-9AE0ECF0FF2B}"/>
              </a:ext>
            </a:extLst>
          </p:cNvPr>
          <p:cNvSpPr txBox="1"/>
          <p:nvPr/>
        </p:nvSpPr>
        <p:spPr>
          <a:xfrm>
            <a:off x="406400" y="2648917"/>
            <a:ext cx="11554691" cy="3416320"/>
          </a:xfrm>
          <a:prstGeom prst="rect">
            <a:avLst/>
          </a:prstGeom>
          <a:noFill/>
        </p:spPr>
        <p:txBody>
          <a:bodyPr wrap="square">
            <a:spAutoFit/>
          </a:bodyPr>
          <a:lstStyle/>
          <a:p>
            <a:pPr algn="just"/>
            <a:r>
              <a:rPr lang="en-US" sz="3600" dirty="0">
                <a:solidFill>
                  <a:srgbClr val="0070C0"/>
                </a:solidFill>
              </a:rPr>
              <a:t>Next on our list is Sơn </a:t>
            </a:r>
            <a:r>
              <a:rPr lang="en-US" sz="3600" dirty="0" err="1">
                <a:solidFill>
                  <a:srgbClr val="0070C0"/>
                </a:solidFill>
              </a:rPr>
              <a:t>Đoòng</a:t>
            </a:r>
            <a:r>
              <a:rPr lang="en-US" sz="3600" dirty="0">
                <a:solidFill>
                  <a:srgbClr val="0070C0"/>
                </a:solidFill>
              </a:rPr>
              <a:t> Cave. It's one of the most impressive natural wonders in the world. You can find it in </a:t>
            </a:r>
            <a:r>
              <a:rPr lang="en-US" sz="3600" dirty="0" err="1">
                <a:solidFill>
                  <a:srgbClr val="0070C0"/>
                </a:solidFill>
              </a:rPr>
              <a:t>Quảng</a:t>
            </a:r>
            <a:r>
              <a:rPr lang="en-US" sz="3600" dirty="0">
                <a:solidFill>
                  <a:srgbClr val="0070C0"/>
                </a:solidFill>
              </a:rPr>
              <a:t> Bình Province, Vietnam. It is over 9 km long, up to 150 m wide, and up to 200 m deep. An underground river, which runs through the cave, created the cave's shape millions of years ago. Overall, it is 38.5 million m³ (cubic meters) in size. </a:t>
            </a:r>
          </a:p>
        </p:txBody>
      </p:sp>
    </p:spTree>
    <p:extLst>
      <p:ext uri="{BB962C8B-B14F-4D97-AF65-F5344CB8AC3E}">
        <p14:creationId xmlns:p14="http://schemas.microsoft.com/office/powerpoint/2010/main" val="12215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86698" y="1475398"/>
            <a:ext cx="1488228" cy="646331"/>
          </a:xfrm>
          <a:prstGeom prst="rect">
            <a:avLst/>
          </a:prstGeom>
          <a:noFill/>
        </p:spPr>
        <p:txBody>
          <a:bodyPr wrap="none" rtlCol="0">
            <a:spAutoFit/>
          </a:bodyPr>
          <a:lstStyle/>
          <a:p>
            <a:r>
              <a:rPr lang="en-US" sz="3600" b="1" dirty="0">
                <a:highlight>
                  <a:srgbClr val="00FF00"/>
                </a:highlight>
              </a:rPr>
              <a:t>Task b.</a:t>
            </a:r>
          </a:p>
        </p:txBody>
      </p:sp>
      <p:pic>
        <p:nvPicPr>
          <p:cNvPr id="5" name="Picture 4">
            <a:extLst>
              <a:ext uri="{FF2B5EF4-FFF2-40B4-BE49-F238E27FC236}">
                <a16:creationId xmlns:a16="http://schemas.microsoft.com/office/drawing/2014/main" id="{9CA2E505-8CF4-4837-69B0-D7A48064B3EB}"/>
              </a:ext>
            </a:extLst>
          </p:cNvPr>
          <p:cNvPicPr>
            <a:picLocks noChangeAspect="1"/>
          </p:cNvPicPr>
          <p:nvPr/>
        </p:nvPicPr>
        <p:blipFill>
          <a:blip r:embed="rId2"/>
          <a:stretch>
            <a:fillRect/>
          </a:stretch>
        </p:blipFill>
        <p:spPr>
          <a:xfrm>
            <a:off x="153373" y="563317"/>
            <a:ext cx="3762375" cy="828675"/>
          </a:xfrm>
          <a:prstGeom prst="rect">
            <a:avLst/>
          </a:prstGeom>
        </p:spPr>
      </p:pic>
      <p:sp>
        <p:nvSpPr>
          <p:cNvPr id="10" name="TextBox 9">
            <a:extLst>
              <a:ext uri="{FF2B5EF4-FFF2-40B4-BE49-F238E27FC236}">
                <a16:creationId xmlns:a16="http://schemas.microsoft.com/office/drawing/2014/main" id="{A7EECD2E-3CA4-8DFF-FDCA-19A7C21E2222}"/>
              </a:ext>
            </a:extLst>
          </p:cNvPr>
          <p:cNvSpPr txBox="1"/>
          <p:nvPr/>
        </p:nvSpPr>
        <p:spPr>
          <a:xfrm>
            <a:off x="1451495" y="1475398"/>
            <a:ext cx="10315632" cy="1077218"/>
          </a:xfrm>
          <a:prstGeom prst="rect">
            <a:avLst/>
          </a:prstGeom>
          <a:noFill/>
        </p:spPr>
        <p:txBody>
          <a:bodyPr wrap="square">
            <a:spAutoFit/>
          </a:bodyPr>
          <a:lstStyle/>
          <a:p>
            <a:r>
              <a:rPr lang="en-US" sz="3200" dirty="0"/>
              <a:t>Read the article about Sơn </a:t>
            </a:r>
            <a:r>
              <a:rPr lang="en-US" sz="3200" dirty="0" err="1"/>
              <a:t>Đoòng</a:t>
            </a:r>
            <a:r>
              <a:rPr lang="en-US" sz="3200" dirty="0"/>
              <a:t> again. </a:t>
            </a:r>
            <a:r>
              <a:rPr lang="en-US" sz="3200" u="sng" dirty="0">
                <a:highlight>
                  <a:srgbClr val="FFFF00"/>
                </a:highlight>
              </a:rPr>
              <a:t>Underline</a:t>
            </a:r>
            <a:r>
              <a:rPr lang="en-US" sz="3200" dirty="0"/>
              <a:t> the non-defining relative clauses.</a:t>
            </a:r>
          </a:p>
        </p:txBody>
      </p:sp>
      <p:sp>
        <p:nvSpPr>
          <p:cNvPr id="12" name="TextBox 11">
            <a:extLst>
              <a:ext uri="{FF2B5EF4-FFF2-40B4-BE49-F238E27FC236}">
                <a16:creationId xmlns:a16="http://schemas.microsoft.com/office/drawing/2014/main" id="{CDF409A3-55C8-F96C-CBC1-9AE0ECF0FF2B}"/>
              </a:ext>
            </a:extLst>
          </p:cNvPr>
          <p:cNvSpPr txBox="1"/>
          <p:nvPr/>
        </p:nvSpPr>
        <p:spPr>
          <a:xfrm>
            <a:off x="535710" y="2636022"/>
            <a:ext cx="11351490" cy="2862322"/>
          </a:xfrm>
          <a:prstGeom prst="rect">
            <a:avLst/>
          </a:prstGeom>
          <a:noFill/>
        </p:spPr>
        <p:txBody>
          <a:bodyPr wrap="square">
            <a:spAutoFit/>
          </a:bodyPr>
          <a:lstStyle/>
          <a:p>
            <a:pPr algn="just"/>
            <a:r>
              <a:rPr lang="en-US" sz="3600" dirty="0">
                <a:solidFill>
                  <a:srgbClr val="0070C0"/>
                </a:solidFill>
              </a:rPr>
              <a:t>This makes it the largest known cave passage in the world by volume. Mr. </a:t>
            </a:r>
            <a:r>
              <a:rPr lang="en-US" sz="3600" dirty="0" err="1">
                <a:solidFill>
                  <a:srgbClr val="0070C0"/>
                </a:solidFill>
              </a:rPr>
              <a:t>Hồ</a:t>
            </a:r>
            <a:r>
              <a:rPr lang="en-US" sz="3600" dirty="0">
                <a:solidFill>
                  <a:srgbClr val="0070C0"/>
                </a:solidFill>
              </a:rPr>
              <a:t> Khanh, who is a local man, discovered the cave in 1991. He found it again in 2008, and that was when the world first heard about the cave. You can only visit Sơn </a:t>
            </a:r>
            <a:r>
              <a:rPr lang="en-US" sz="3600" dirty="0" err="1">
                <a:solidFill>
                  <a:srgbClr val="0070C0"/>
                </a:solidFill>
              </a:rPr>
              <a:t>Đoòng</a:t>
            </a:r>
            <a:r>
              <a:rPr lang="en-US" sz="3600" dirty="0">
                <a:solidFill>
                  <a:srgbClr val="0070C0"/>
                </a:solidFill>
              </a:rPr>
              <a:t> Cave from January to August.</a:t>
            </a:r>
          </a:p>
        </p:txBody>
      </p:sp>
    </p:spTree>
    <p:extLst>
      <p:ext uri="{BB962C8B-B14F-4D97-AF65-F5344CB8AC3E}">
        <p14:creationId xmlns:p14="http://schemas.microsoft.com/office/powerpoint/2010/main" val="146728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86698" y="1475398"/>
            <a:ext cx="1488228" cy="646331"/>
          </a:xfrm>
          <a:prstGeom prst="rect">
            <a:avLst/>
          </a:prstGeom>
          <a:noFill/>
        </p:spPr>
        <p:txBody>
          <a:bodyPr wrap="none" rtlCol="0">
            <a:spAutoFit/>
          </a:bodyPr>
          <a:lstStyle/>
          <a:p>
            <a:r>
              <a:rPr lang="en-US" sz="3600" b="1" dirty="0">
                <a:highlight>
                  <a:srgbClr val="00FF00"/>
                </a:highlight>
              </a:rPr>
              <a:t>Task b.</a:t>
            </a:r>
          </a:p>
        </p:txBody>
      </p:sp>
      <p:pic>
        <p:nvPicPr>
          <p:cNvPr id="5" name="Picture 4">
            <a:extLst>
              <a:ext uri="{FF2B5EF4-FFF2-40B4-BE49-F238E27FC236}">
                <a16:creationId xmlns:a16="http://schemas.microsoft.com/office/drawing/2014/main" id="{9CA2E505-8CF4-4837-69B0-D7A48064B3EB}"/>
              </a:ext>
            </a:extLst>
          </p:cNvPr>
          <p:cNvPicPr>
            <a:picLocks noChangeAspect="1"/>
          </p:cNvPicPr>
          <p:nvPr/>
        </p:nvPicPr>
        <p:blipFill>
          <a:blip r:embed="rId2"/>
          <a:stretch>
            <a:fillRect/>
          </a:stretch>
        </p:blipFill>
        <p:spPr>
          <a:xfrm>
            <a:off x="153373" y="563317"/>
            <a:ext cx="3762375" cy="828675"/>
          </a:xfrm>
          <a:prstGeom prst="rect">
            <a:avLst/>
          </a:prstGeom>
        </p:spPr>
      </p:pic>
      <p:sp>
        <p:nvSpPr>
          <p:cNvPr id="10" name="TextBox 9">
            <a:extLst>
              <a:ext uri="{FF2B5EF4-FFF2-40B4-BE49-F238E27FC236}">
                <a16:creationId xmlns:a16="http://schemas.microsoft.com/office/drawing/2014/main" id="{A7EECD2E-3CA4-8DFF-FDCA-19A7C21E2222}"/>
              </a:ext>
            </a:extLst>
          </p:cNvPr>
          <p:cNvSpPr txBox="1"/>
          <p:nvPr/>
        </p:nvSpPr>
        <p:spPr>
          <a:xfrm>
            <a:off x="1451495" y="1475398"/>
            <a:ext cx="10315632" cy="1077218"/>
          </a:xfrm>
          <a:prstGeom prst="rect">
            <a:avLst/>
          </a:prstGeom>
          <a:noFill/>
        </p:spPr>
        <p:txBody>
          <a:bodyPr wrap="square">
            <a:spAutoFit/>
          </a:bodyPr>
          <a:lstStyle/>
          <a:p>
            <a:r>
              <a:rPr lang="en-US" sz="3200" dirty="0"/>
              <a:t>Read the article about Sơn </a:t>
            </a:r>
            <a:r>
              <a:rPr lang="en-US" sz="3200" dirty="0" err="1"/>
              <a:t>Đoòng</a:t>
            </a:r>
            <a:r>
              <a:rPr lang="en-US" sz="3200" dirty="0"/>
              <a:t> again. </a:t>
            </a:r>
            <a:r>
              <a:rPr lang="en-US" sz="3200" u="sng" dirty="0">
                <a:highlight>
                  <a:srgbClr val="FFFF00"/>
                </a:highlight>
              </a:rPr>
              <a:t>Underline</a:t>
            </a:r>
            <a:r>
              <a:rPr lang="en-US" sz="3200" dirty="0"/>
              <a:t> the non-defining relative clauses.</a:t>
            </a:r>
          </a:p>
        </p:txBody>
      </p:sp>
      <p:sp>
        <p:nvSpPr>
          <p:cNvPr id="3" name="TextBox 2">
            <a:extLst>
              <a:ext uri="{FF2B5EF4-FFF2-40B4-BE49-F238E27FC236}">
                <a16:creationId xmlns:a16="http://schemas.microsoft.com/office/drawing/2014/main" id="{F5B0CE95-5B6D-CCCE-38B1-5673C49DF71C}"/>
              </a:ext>
            </a:extLst>
          </p:cNvPr>
          <p:cNvSpPr txBox="1"/>
          <p:nvPr/>
        </p:nvSpPr>
        <p:spPr>
          <a:xfrm>
            <a:off x="341745" y="2434119"/>
            <a:ext cx="11508509" cy="3970318"/>
          </a:xfrm>
          <a:prstGeom prst="rect">
            <a:avLst/>
          </a:prstGeom>
          <a:noFill/>
        </p:spPr>
        <p:txBody>
          <a:bodyPr wrap="square">
            <a:spAutoFit/>
          </a:bodyPr>
          <a:lstStyle/>
          <a:p>
            <a:pPr algn="just"/>
            <a:r>
              <a:rPr lang="en-US" sz="3600" dirty="0">
                <a:solidFill>
                  <a:srgbClr val="0070C0"/>
                </a:solidFill>
              </a:rPr>
              <a:t>After August, heavy rains, which cause flooding, make it very difficult to get in and out of the cave. There is only one way to visit the cave. There is a special five-day tour, which has cave experts and tour guides. It's a challenging but unique experience, which you should try when you visit this cave. However, the number of visitors each year is limited to protect the cave from damage.</a:t>
            </a:r>
          </a:p>
        </p:txBody>
      </p:sp>
    </p:spTree>
    <p:extLst>
      <p:ext uri="{BB962C8B-B14F-4D97-AF65-F5344CB8AC3E}">
        <p14:creationId xmlns:p14="http://schemas.microsoft.com/office/powerpoint/2010/main" val="273133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86698" y="1475398"/>
            <a:ext cx="1488228" cy="646331"/>
          </a:xfrm>
          <a:prstGeom prst="rect">
            <a:avLst/>
          </a:prstGeom>
          <a:noFill/>
        </p:spPr>
        <p:txBody>
          <a:bodyPr wrap="none" rtlCol="0">
            <a:spAutoFit/>
          </a:bodyPr>
          <a:lstStyle/>
          <a:p>
            <a:r>
              <a:rPr lang="en-US" sz="3600" b="1" dirty="0">
                <a:highlight>
                  <a:srgbClr val="00FF00"/>
                </a:highlight>
              </a:rPr>
              <a:t>Task b.</a:t>
            </a:r>
          </a:p>
        </p:txBody>
      </p:sp>
      <p:pic>
        <p:nvPicPr>
          <p:cNvPr id="5" name="Picture 4">
            <a:extLst>
              <a:ext uri="{FF2B5EF4-FFF2-40B4-BE49-F238E27FC236}">
                <a16:creationId xmlns:a16="http://schemas.microsoft.com/office/drawing/2014/main" id="{9CA2E505-8CF4-4837-69B0-D7A48064B3EB}"/>
              </a:ext>
            </a:extLst>
          </p:cNvPr>
          <p:cNvPicPr>
            <a:picLocks noChangeAspect="1"/>
          </p:cNvPicPr>
          <p:nvPr/>
        </p:nvPicPr>
        <p:blipFill>
          <a:blip r:embed="rId2"/>
          <a:stretch>
            <a:fillRect/>
          </a:stretch>
        </p:blipFill>
        <p:spPr>
          <a:xfrm>
            <a:off x="153373" y="563317"/>
            <a:ext cx="3762375" cy="828675"/>
          </a:xfrm>
          <a:prstGeom prst="rect">
            <a:avLst/>
          </a:prstGeom>
        </p:spPr>
      </p:pic>
      <p:sp>
        <p:nvSpPr>
          <p:cNvPr id="10" name="TextBox 9">
            <a:extLst>
              <a:ext uri="{FF2B5EF4-FFF2-40B4-BE49-F238E27FC236}">
                <a16:creationId xmlns:a16="http://schemas.microsoft.com/office/drawing/2014/main" id="{A7EECD2E-3CA4-8DFF-FDCA-19A7C21E2222}"/>
              </a:ext>
            </a:extLst>
          </p:cNvPr>
          <p:cNvSpPr txBox="1"/>
          <p:nvPr/>
        </p:nvSpPr>
        <p:spPr>
          <a:xfrm>
            <a:off x="1451495" y="1475398"/>
            <a:ext cx="10315632" cy="1077218"/>
          </a:xfrm>
          <a:prstGeom prst="rect">
            <a:avLst/>
          </a:prstGeom>
          <a:noFill/>
        </p:spPr>
        <p:txBody>
          <a:bodyPr wrap="square">
            <a:spAutoFit/>
          </a:bodyPr>
          <a:lstStyle/>
          <a:p>
            <a:r>
              <a:rPr lang="en-US" sz="3200" dirty="0"/>
              <a:t>Read the article about Sơn </a:t>
            </a:r>
            <a:r>
              <a:rPr lang="en-US" sz="3200" dirty="0" err="1"/>
              <a:t>Đoòng</a:t>
            </a:r>
            <a:r>
              <a:rPr lang="en-US" sz="3200" dirty="0"/>
              <a:t> again. </a:t>
            </a:r>
            <a:r>
              <a:rPr lang="en-US" sz="3200" u="sng" dirty="0">
                <a:highlight>
                  <a:srgbClr val="FFFF00"/>
                </a:highlight>
              </a:rPr>
              <a:t>Underline</a:t>
            </a:r>
            <a:r>
              <a:rPr lang="en-US" sz="3200" dirty="0"/>
              <a:t> the non-defining relative clauses.</a:t>
            </a:r>
          </a:p>
        </p:txBody>
      </p:sp>
      <p:sp>
        <p:nvSpPr>
          <p:cNvPr id="12" name="TextBox 11">
            <a:extLst>
              <a:ext uri="{FF2B5EF4-FFF2-40B4-BE49-F238E27FC236}">
                <a16:creationId xmlns:a16="http://schemas.microsoft.com/office/drawing/2014/main" id="{CDF409A3-55C8-F96C-CBC1-9AE0ECF0FF2B}"/>
              </a:ext>
            </a:extLst>
          </p:cNvPr>
          <p:cNvSpPr txBox="1"/>
          <p:nvPr/>
        </p:nvSpPr>
        <p:spPr>
          <a:xfrm>
            <a:off x="406400" y="2648917"/>
            <a:ext cx="11554691" cy="3416320"/>
          </a:xfrm>
          <a:prstGeom prst="rect">
            <a:avLst/>
          </a:prstGeom>
          <a:noFill/>
        </p:spPr>
        <p:txBody>
          <a:bodyPr wrap="square">
            <a:spAutoFit/>
          </a:bodyPr>
          <a:lstStyle/>
          <a:p>
            <a:pPr algn="just"/>
            <a:r>
              <a:rPr lang="en-US" sz="3600" dirty="0">
                <a:solidFill>
                  <a:srgbClr val="0070C0"/>
                </a:solidFill>
              </a:rPr>
              <a:t>Next on our list is Sơn </a:t>
            </a:r>
            <a:r>
              <a:rPr lang="en-US" sz="3600" dirty="0" err="1">
                <a:solidFill>
                  <a:srgbClr val="0070C0"/>
                </a:solidFill>
              </a:rPr>
              <a:t>Đoòng</a:t>
            </a:r>
            <a:r>
              <a:rPr lang="en-US" sz="3600" dirty="0">
                <a:solidFill>
                  <a:srgbClr val="0070C0"/>
                </a:solidFill>
              </a:rPr>
              <a:t> Cave. It's one of the most impressive natural wonders in the world. You can find it in </a:t>
            </a:r>
            <a:r>
              <a:rPr lang="en-US" sz="3600" dirty="0" err="1">
                <a:solidFill>
                  <a:srgbClr val="0070C0"/>
                </a:solidFill>
              </a:rPr>
              <a:t>Quảng</a:t>
            </a:r>
            <a:r>
              <a:rPr lang="en-US" sz="3600" dirty="0">
                <a:solidFill>
                  <a:srgbClr val="0070C0"/>
                </a:solidFill>
              </a:rPr>
              <a:t> Bình Province, Vietnam. It is over 9 km long, up to 150 m wide, and up to 200 m deep. An underground river, </a:t>
            </a:r>
            <a:r>
              <a:rPr lang="en-US" sz="3600" u="sng" dirty="0">
                <a:solidFill>
                  <a:srgbClr val="0070C0"/>
                </a:solidFill>
                <a:highlight>
                  <a:srgbClr val="FFFF00"/>
                </a:highlight>
              </a:rPr>
              <a:t>which runs through the cave</a:t>
            </a:r>
            <a:r>
              <a:rPr lang="en-US" sz="3600" dirty="0">
                <a:solidFill>
                  <a:srgbClr val="0070C0"/>
                </a:solidFill>
              </a:rPr>
              <a:t>, created the cave's shape millions of years ago. Overall, it is 38.5 million m³ (cubic meters) in size. </a:t>
            </a:r>
          </a:p>
        </p:txBody>
      </p:sp>
      <p:sp>
        <p:nvSpPr>
          <p:cNvPr id="2" name="TextBox 1">
            <a:extLst>
              <a:ext uri="{FF2B5EF4-FFF2-40B4-BE49-F238E27FC236}">
                <a16:creationId xmlns:a16="http://schemas.microsoft.com/office/drawing/2014/main" id="{D3576B56-1225-522B-5CF1-D5E782D414C4}"/>
              </a:ext>
            </a:extLst>
          </p:cNvPr>
          <p:cNvSpPr txBox="1"/>
          <p:nvPr/>
        </p:nvSpPr>
        <p:spPr>
          <a:xfrm>
            <a:off x="10282553" y="473966"/>
            <a:ext cx="1632755" cy="646331"/>
          </a:xfrm>
          <a:prstGeom prst="rect">
            <a:avLst/>
          </a:prstGeom>
          <a:solidFill>
            <a:srgbClr val="F3C1FF"/>
          </a:solidFill>
        </p:spPr>
        <p:txBody>
          <a:bodyPr wrap="none" rtlCol="0">
            <a:spAutoFit/>
          </a:bodyPr>
          <a:lstStyle/>
          <a:p>
            <a:r>
              <a:rPr lang="en-US" sz="3600" b="1" dirty="0">
                <a:highlight>
                  <a:srgbClr val="F3C1FF"/>
                </a:highlight>
              </a:rPr>
              <a:t>Answer</a:t>
            </a:r>
          </a:p>
        </p:txBody>
      </p:sp>
    </p:spTree>
    <p:extLst>
      <p:ext uri="{BB962C8B-B14F-4D97-AF65-F5344CB8AC3E}">
        <p14:creationId xmlns:p14="http://schemas.microsoft.com/office/powerpoint/2010/main" val="86016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86698" y="1475398"/>
            <a:ext cx="1488228" cy="646331"/>
          </a:xfrm>
          <a:prstGeom prst="rect">
            <a:avLst/>
          </a:prstGeom>
          <a:noFill/>
        </p:spPr>
        <p:txBody>
          <a:bodyPr wrap="none" rtlCol="0">
            <a:spAutoFit/>
          </a:bodyPr>
          <a:lstStyle/>
          <a:p>
            <a:r>
              <a:rPr lang="en-US" sz="3600" b="1" dirty="0">
                <a:highlight>
                  <a:srgbClr val="00FF00"/>
                </a:highlight>
              </a:rPr>
              <a:t>Task b.</a:t>
            </a:r>
          </a:p>
        </p:txBody>
      </p:sp>
      <p:pic>
        <p:nvPicPr>
          <p:cNvPr id="5" name="Picture 4">
            <a:extLst>
              <a:ext uri="{FF2B5EF4-FFF2-40B4-BE49-F238E27FC236}">
                <a16:creationId xmlns:a16="http://schemas.microsoft.com/office/drawing/2014/main" id="{9CA2E505-8CF4-4837-69B0-D7A48064B3EB}"/>
              </a:ext>
            </a:extLst>
          </p:cNvPr>
          <p:cNvPicPr>
            <a:picLocks noChangeAspect="1"/>
          </p:cNvPicPr>
          <p:nvPr/>
        </p:nvPicPr>
        <p:blipFill>
          <a:blip r:embed="rId2"/>
          <a:stretch>
            <a:fillRect/>
          </a:stretch>
        </p:blipFill>
        <p:spPr>
          <a:xfrm>
            <a:off x="153373" y="563317"/>
            <a:ext cx="3762375" cy="828675"/>
          </a:xfrm>
          <a:prstGeom prst="rect">
            <a:avLst/>
          </a:prstGeom>
        </p:spPr>
      </p:pic>
      <p:sp>
        <p:nvSpPr>
          <p:cNvPr id="10" name="TextBox 9">
            <a:extLst>
              <a:ext uri="{FF2B5EF4-FFF2-40B4-BE49-F238E27FC236}">
                <a16:creationId xmlns:a16="http://schemas.microsoft.com/office/drawing/2014/main" id="{A7EECD2E-3CA4-8DFF-FDCA-19A7C21E2222}"/>
              </a:ext>
            </a:extLst>
          </p:cNvPr>
          <p:cNvSpPr txBox="1"/>
          <p:nvPr/>
        </p:nvSpPr>
        <p:spPr>
          <a:xfrm>
            <a:off x="1451495" y="1475398"/>
            <a:ext cx="10315632" cy="1077218"/>
          </a:xfrm>
          <a:prstGeom prst="rect">
            <a:avLst/>
          </a:prstGeom>
          <a:noFill/>
        </p:spPr>
        <p:txBody>
          <a:bodyPr wrap="square">
            <a:spAutoFit/>
          </a:bodyPr>
          <a:lstStyle/>
          <a:p>
            <a:r>
              <a:rPr lang="en-US" sz="3200" dirty="0"/>
              <a:t>Read the article about Sơn </a:t>
            </a:r>
            <a:r>
              <a:rPr lang="en-US" sz="3200" dirty="0" err="1"/>
              <a:t>Đoòng</a:t>
            </a:r>
            <a:r>
              <a:rPr lang="en-US" sz="3200" dirty="0"/>
              <a:t> again. </a:t>
            </a:r>
            <a:r>
              <a:rPr lang="en-US" sz="3200" u="sng" dirty="0">
                <a:highlight>
                  <a:srgbClr val="FFFF00"/>
                </a:highlight>
              </a:rPr>
              <a:t>Underline</a:t>
            </a:r>
            <a:r>
              <a:rPr lang="en-US" sz="3200" dirty="0"/>
              <a:t> the non-defining relative clauses.</a:t>
            </a:r>
          </a:p>
        </p:txBody>
      </p:sp>
      <p:sp>
        <p:nvSpPr>
          <p:cNvPr id="12" name="TextBox 11">
            <a:extLst>
              <a:ext uri="{FF2B5EF4-FFF2-40B4-BE49-F238E27FC236}">
                <a16:creationId xmlns:a16="http://schemas.microsoft.com/office/drawing/2014/main" id="{CDF409A3-55C8-F96C-CBC1-9AE0ECF0FF2B}"/>
              </a:ext>
            </a:extLst>
          </p:cNvPr>
          <p:cNvSpPr txBox="1"/>
          <p:nvPr/>
        </p:nvSpPr>
        <p:spPr>
          <a:xfrm>
            <a:off x="535710" y="2636022"/>
            <a:ext cx="11351490" cy="2862322"/>
          </a:xfrm>
          <a:prstGeom prst="rect">
            <a:avLst/>
          </a:prstGeom>
          <a:noFill/>
        </p:spPr>
        <p:txBody>
          <a:bodyPr wrap="square">
            <a:spAutoFit/>
          </a:bodyPr>
          <a:lstStyle/>
          <a:p>
            <a:pPr algn="just"/>
            <a:r>
              <a:rPr lang="en-US" sz="3600" dirty="0">
                <a:solidFill>
                  <a:srgbClr val="0070C0"/>
                </a:solidFill>
              </a:rPr>
              <a:t>This makes it the largest known cave passage in the world by volume. Mr. </a:t>
            </a:r>
            <a:r>
              <a:rPr lang="en-US" sz="3600" dirty="0" err="1">
                <a:solidFill>
                  <a:srgbClr val="0070C0"/>
                </a:solidFill>
              </a:rPr>
              <a:t>Hồ</a:t>
            </a:r>
            <a:r>
              <a:rPr lang="en-US" sz="3600" dirty="0">
                <a:solidFill>
                  <a:srgbClr val="0070C0"/>
                </a:solidFill>
              </a:rPr>
              <a:t> Khanh, </a:t>
            </a:r>
            <a:r>
              <a:rPr lang="en-US" sz="3600" u="sng" dirty="0">
                <a:solidFill>
                  <a:srgbClr val="0070C0"/>
                </a:solidFill>
                <a:highlight>
                  <a:srgbClr val="FFFF00"/>
                </a:highlight>
              </a:rPr>
              <a:t>who is a local man</a:t>
            </a:r>
            <a:r>
              <a:rPr lang="en-US" sz="3600" dirty="0">
                <a:solidFill>
                  <a:srgbClr val="0070C0"/>
                </a:solidFill>
              </a:rPr>
              <a:t>, discovered the cave in 1991. He found it again in 2008, and that was when the world first heard about the cave. You can only visit Sơn </a:t>
            </a:r>
            <a:r>
              <a:rPr lang="en-US" sz="3600" dirty="0" err="1">
                <a:solidFill>
                  <a:srgbClr val="0070C0"/>
                </a:solidFill>
              </a:rPr>
              <a:t>Đoòng</a:t>
            </a:r>
            <a:r>
              <a:rPr lang="en-US" sz="3600" dirty="0">
                <a:solidFill>
                  <a:srgbClr val="0070C0"/>
                </a:solidFill>
              </a:rPr>
              <a:t> Cave from January to August.</a:t>
            </a:r>
          </a:p>
        </p:txBody>
      </p:sp>
      <p:sp>
        <p:nvSpPr>
          <p:cNvPr id="2" name="TextBox 1">
            <a:extLst>
              <a:ext uri="{FF2B5EF4-FFF2-40B4-BE49-F238E27FC236}">
                <a16:creationId xmlns:a16="http://schemas.microsoft.com/office/drawing/2014/main" id="{DE9D4FF1-BBC3-2E8A-6C41-2DE3CB415081}"/>
              </a:ext>
            </a:extLst>
          </p:cNvPr>
          <p:cNvSpPr txBox="1"/>
          <p:nvPr/>
        </p:nvSpPr>
        <p:spPr>
          <a:xfrm>
            <a:off x="10282553" y="473966"/>
            <a:ext cx="1632755" cy="646331"/>
          </a:xfrm>
          <a:prstGeom prst="rect">
            <a:avLst/>
          </a:prstGeom>
          <a:solidFill>
            <a:srgbClr val="F3C1FF"/>
          </a:solidFill>
        </p:spPr>
        <p:txBody>
          <a:bodyPr wrap="none" rtlCol="0">
            <a:spAutoFit/>
          </a:bodyPr>
          <a:lstStyle/>
          <a:p>
            <a:r>
              <a:rPr lang="en-US" sz="3600" b="1" dirty="0">
                <a:highlight>
                  <a:srgbClr val="F3C1FF"/>
                </a:highlight>
              </a:rPr>
              <a:t>Answer</a:t>
            </a:r>
          </a:p>
        </p:txBody>
      </p:sp>
    </p:spTree>
    <p:extLst>
      <p:ext uri="{BB962C8B-B14F-4D97-AF65-F5344CB8AC3E}">
        <p14:creationId xmlns:p14="http://schemas.microsoft.com/office/powerpoint/2010/main" val="28944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99239" y="1389210"/>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799239" y="3865888"/>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4799239" y="4739997"/>
            <a:ext cx="3256378" cy="643436"/>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824125" y="5616447"/>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799239" y="2991779"/>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2" name="Rounded Rectangle 11">
            <a:extLst>
              <a:ext uri="{FF2B5EF4-FFF2-40B4-BE49-F238E27FC236}">
                <a16:creationId xmlns:a16="http://schemas.microsoft.com/office/drawing/2014/main" id="{21A01D7A-A49D-5B41-F5BC-4127719CC773}"/>
              </a:ext>
            </a:extLst>
          </p:cNvPr>
          <p:cNvSpPr/>
          <p:nvPr/>
        </p:nvSpPr>
        <p:spPr>
          <a:xfrm>
            <a:off x="4799239" y="2193918"/>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 skill</a:t>
            </a:r>
            <a:endParaRPr lang="en-US" b="1" dirty="0"/>
          </a:p>
        </p:txBody>
      </p:sp>
    </p:spTree>
    <p:extLst>
      <p:ext uri="{BB962C8B-B14F-4D97-AF65-F5344CB8AC3E}">
        <p14:creationId xmlns:p14="http://schemas.microsoft.com/office/powerpoint/2010/main" val="325448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86698" y="1475398"/>
            <a:ext cx="1488228" cy="646331"/>
          </a:xfrm>
          <a:prstGeom prst="rect">
            <a:avLst/>
          </a:prstGeom>
          <a:noFill/>
        </p:spPr>
        <p:txBody>
          <a:bodyPr wrap="none" rtlCol="0">
            <a:spAutoFit/>
          </a:bodyPr>
          <a:lstStyle/>
          <a:p>
            <a:r>
              <a:rPr lang="en-US" sz="3600" b="1" dirty="0">
                <a:highlight>
                  <a:srgbClr val="00FF00"/>
                </a:highlight>
              </a:rPr>
              <a:t>Task b.</a:t>
            </a:r>
          </a:p>
        </p:txBody>
      </p:sp>
      <p:pic>
        <p:nvPicPr>
          <p:cNvPr id="5" name="Picture 4">
            <a:extLst>
              <a:ext uri="{FF2B5EF4-FFF2-40B4-BE49-F238E27FC236}">
                <a16:creationId xmlns:a16="http://schemas.microsoft.com/office/drawing/2014/main" id="{9CA2E505-8CF4-4837-69B0-D7A48064B3EB}"/>
              </a:ext>
            </a:extLst>
          </p:cNvPr>
          <p:cNvPicPr>
            <a:picLocks noChangeAspect="1"/>
          </p:cNvPicPr>
          <p:nvPr/>
        </p:nvPicPr>
        <p:blipFill>
          <a:blip r:embed="rId2"/>
          <a:stretch>
            <a:fillRect/>
          </a:stretch>
        </p:blipFill>
        <p:spPr>
          <a:xfrm>
            <a:off x="153373" y="563317"/>
            <a:ext cx="3762375" cy="828675"/>
          </a:xfrm>
          <a:prstGeom prst="rect">
            <a:avLst/>
          </a:prstGeom>
        </p:spPr>
      </p:pic>
      <p:sp>
        <p:nvSpPr>
          <p:cNvPr id="10" name="TextBox 9">
            <a:extLst>
              <a:ext uri="{FF2B5EF4-FFF2-40B4-BE49-F238E27FC236}">
                <a16:creationId xmlns:a16="http://schemas.microsoft.com/office/drawing/2014/main" id="{A7EECD2E-3CA4-8DFF-FDCA-19A7C21E2222}"/>
              </a:ext>
            </a:extLst>
          </p:cNvPr>
          <p:cNvSpPr txBox="1"/>
          <p:nvPr/>
        </p:nvSpPr>
        <p:spPr>
          <a:xfrm>
            <a:off x="1451495" y="1475398"/>
            <a:ext cx="10315632" cy="1077218"/>
          </a:xfrm>
          <a:prstGeom prst="rect">
            <a:avLst/>
          </a:prstGeom>
          <a:noFill/>
        </p:spPr>
        <p:txBody>
          <a:bodyPr wrap="square">
            <a:spAutoFit/>
          </a:bodyPr>
          <a:lstStyle/>
          <a:p>
            <a:r>
              <a:rPr lang="en-US" sz="3200" dirty="0"/>
              <a:t>Read the article about Sơn </a:t>
            </a:r>
            <a:r>
              <a:rPr lang="en-US" sz="3200" dirty="0" err="1"/>
              <a:t>Đoòng</a:t>
            </a:r>
            <a:r>
              <a:rPr lang="en-US" sz="3200" dirty="0"/>
              <a:t> again. </a:t>
            </a:r>
            <a:r>
              <a:rPr lang="en-US" sz="3200" u="sng" dirty="0">
                <a:highlight>
                  <a:srgbClr val="FFFF00"/>
                </a:highlight>
              </a:rPr>
              <a:t>Underline</a:t>
            </a:r>
            <a:r>
              <a:rPr lang="en-US" sz="3200" dirty="0"/>
              <a:t> the non-defining relative clauses.</a:t>
            </a:r>
          </a:p>
        </p:txBody>
      </p:sp>
      <p:sp>
        <p:nvSpPr>
          <p:cNvPr id="3" name="TextBox 2">
            <a:extLst>
              <a:ext uri="{FF2B5EF4-FFF2-40B4-BE49-F238E27FC236}">
                <a16:creationId xmlns:a16="http://schemas.microsoft.com/office/drawing/2014/main" id="{F5B0CE95-5B6D-CCCE-38B1-5673C49DF71C}"/>
              </a:ext>
            </a:extLst>
          </p:cNvPr>
          <p:cNvSpPr txBox="1"/>
          <p:nvPr/>
        </p:nvSpPr>
        <p:spPr>
          <a:xfrm>
            <a:off x="341745" y="2434119"/>
            <a:ext cx="11508509" cy="3970318"/>
          </a:xfrm>
          <a:prstGeom prst="rect">
            <a:avLst/>
          </a:prstGeom>
          <a:noFill/>
        </p:spPr>
        <p:txBody>
          <a:bodyPr wrap="square">
            <a:spAutoFit/>
          </a:bodyPr>
          <a:lstStyle/>
          <a:p>
            <a:pPr algn="just"/>
            <a:r>
              <a:rPr lang="en-US" sz="3600" dirty="0">
                <a:solidFill>
                  <a:srgbClr val="0070C0"/>
                </a:solidFill>
              </a:rPr>
              <a:t>After August, heavy rains, </a:t>
            </a:r>
            <a:r>
              <a:rPr lang="en-US" sz="3600" u="sng" dirty="0">
                <a:solidFill>
                  <a:srgbClr val="0070C0"/>
                </a:solidFill>
                <a:highlight>
                  <a:srgbClr val="FFFF00"/>
                </a:highlight>
              </a:rPr>
              <a:t>which cause flooding</a:t>
            </a:r>
            <a:r>
              <a:rPr lang="en-US" sz="3600" dirty="0">
                <a:solidFill>
                  <a:srgbClr val="0070C0"/>
                </a:solidFill>
              </a:rPr>
              <a:t>, make it very difficult to get in and out of the cave. There is only one way to visit the cave. There is a special five-day tour, </a:t>
            </a:r>
            <a:r>
              <a:rPr lang="en-US" sz="3600" u="sng" dirty="0">
                <a:solidFill>
                  <a:srgbClr val="0070C0"/>
                </a:solidFill>
                <a:highlight>
                  <a:srgbClr val="FFFF00"/>
                </a:highlight>
              </a:rPr>
              <a:t>which has cave experts and tour guides</a:t>
            </a:r>
            <a:r>
              <a:rPr lang="en-US" sz="3600" dirty="0">
                <a:solidFill>
                  <a:srgbClr val="0070C0"/>
                </a:solidFill>
              </a:rPr>
              <a:t>. It's a challenging but unique experience, </a:t>
            </a:r>
            <a:r>
              <a:rPr lang="en-US" sz="3600" u="sng" dirty="0">
                <a:solidFill>
                  <a:srgbClr val="0070C0"/>
                </a:solidFill>
                <a:highlight>
                  <a:srgbClr val="FFFF00"/>
                </a:highlight>
              </a:rPr>
              <a:t>which you should try when you visit this cave</a:t>
            </a:r>
            <a:r>
              <a:rPr lang="en-US" sz="3600" dirty="0">
                <a:solidFill>
                  <a:srgbClr val="0070C0"/>
                </a:solidFill>
              </a:rPr>
              <a:t>. However, the number of visitors each year is limited to protect the cave from damage.</a:t>
            </a:r>
          </a:p>
        </p:txBody>
      </p:sp>
      <p:sp>
        <p:nvSpPr>
          <p:cNvPr id="2" name="TextBox 1">
            <a:extLst>
              <a:ext uri="{FF2B5EF4-FFF2-40B4-BE49-F238E27FC236}">
                <a16:creationId xmlns:a16="http://schemas.microsoft.com/office/drawing/2014/main" id="{7393A270-E105-A195-BD85-2D6038C1E2AF}"/>
              </a:ext>
            </a:extLst>
          </p:cNvPr>
          <p:cNvSpPr txBox="1"/>
          <p:nvPr/>
        </p:nvSpPr>
        <p:spPr>
          <a:xfrm>
            <a:off x="10282553" y="473966"/>
            <a:ext cx="1632755" cy="646331"/>
          </a:xfrm>
          <a:prstGeom prst="rect">
            <a:avLst/>
          </a:prstGeom>
          <a:solidFill>
            <a:srgbClr val="F3C1FF"/>
          </a:solidFill>
        </p:spPr>
        <p:txBody>
          <a:bodyPr wrap="none" rtlCol="0">
            <a:spAutoFit/>
          </a:bodyPr>
          <a:lstStyle/>
          <a:p>
            <a:r>
              <a:rPr lang="en-US" sz="3600" b="1" dirty="0">
                <a:highlight>
                  <a:srgbClr val="F3C1FF"/>
                </a:highlight>
              </a:rPr>
              <a:t>Answer</a:t>
            </a:r>
          </a:p>
        </p:txBody>
      </p:sp>
    </p:spTree>
    <p:extLst>
      <p:ext uri="{BB962C8B-B14F-4D97-AF65-F5344CB8AC3E}">
        <p14:creationId xmlns:p14="http://schemas.microsoft.com/office/powerpoint/2010/main" val="27768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137505" y="1391992"/>
            <a:ext cx="1506568" cy="646331"/>
          </a:xfrm>
          <a:prstGeom prst="rect">
            <a:avLst/>
          </a:prstGeom>
          <a:noFill/>
        </p:spPr>
        <p:txBody>
          <a:bodyPr wrap="square" rtlCol="0">
            <a:spAutoFit/>
          </a:bodyPr>
          <a:lstStyle/>
          <a:p>
            <a:r>
              <a:rPr lang="en-US" sz="3600" b="1" dirty="0">
                <a:highlight>
                  <a:srgbClr val="00FF00"/>
                </a:highlight>
              </a:rPr>
              <a:t>Task c.</a:t>
            </a:r>
          </a:p>
        </p:txBody>
      </p:sp>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6" name="TextBox 5">
            <a:extLst>
              <a:ext uri="{FF2B5EF4-FFF2-40B4-BE49-F238E27FC236}">
                <a16:creationId xmlns:a16="http://schemas.microsoft.com/office/drawing/2014/main" id="{C92A7462-7DC3-0AD0-1FB1-8C0661781F19}"/>
              </a:ext>
            </a:extLst>
          </p:cNvPr>
          <p:cNvSpPr txBox="1"/>
          <p:nvPr/>
        </p:nvSpPr>
        <p:spPr>
          <a:xfrm>
            <a:off x="1577110" y="1491780"/>
            <a:ext cx="10319326" cy="1077218"/>
          </a:xfrm>
          <a:prstGeom prst="rect">
            <a:avLst/>
          </a:prstGeom>
          <a:noFill/>
        </p:spPr>
        <p:txBody>
          <a:bodyPr wrap="square">
            <a:spAutoFit/>
          </a:bodyPr>
          <a:lstStyle/>
          <a:p>
            <a:pPr algn="just"/>
            <a:r>
              <a:rPr lang="en-US" sz="3200" dirty="0"/>
              <a:t>Rewrite the sentences using </a:t>
            </a:r>
            <a:r>
              <a:rPr lang="en-US" sz="3200" dirty="0">
                <a:highlight>
                  <a:srgbClr val="FFFF00"/>
                </a:highlight>
              </a:rPr>
              <a:t>non-defining relative clauses </a:t>
            </a:r>
            <a:r>
              <a:rPr lang="en-US" sz="3200" dirty="0"/>
              <a:t>and the given relative pronouns or adverbs.</a:t>
            </a:r>
          </a:p>
        </p:txBody>
      </p:sp>
      <p:sp>
        <p:nvSpPr>
          <p:cNvPr id="9" name="TextBox 8">
            <a:extLst>
              <a:ext uri="{FF2B5EF4-FFF2-40B4-BE49-F238E27FC236}">
                <a16:creationId xmlns:a16="http://schemas.microsoft.com/office/drawing/2014/main" id="{A75991C1-7579-CCEC-6073-42217F9D7B4B}"/>
              </a:ext>
            </a:extLst>
          </p:cNvPr>
          <p:cNvSpPr txBox="1"/>
          <p:nvPr/>
        </p:nvSpPr>
        <p:spPr>
          <a:xfrm>
            <a:off x="397163" y="3462066"/>
            <a:ext cx="11499273" cy="2308324"/>
          </a:xfrm>
          <a:prstGeom prst="rect">
            <a:avLst/>
          </a:prstGeom>
          <a:noFill/>
        </p:spPr>
        <p:txBody>
          <a:bodyPr wrap="square">
            <a:spAutoFit/>
          </a:bodyPr>
          <a:lstStyle/>
          <a:p>
            <a:r>
              <a:rPr lang="en-US" sz="3600" dirty="0"/>
              <a:t>1. The Mayans were an ancient group of people in Mexico. They built </a:t>
            </a:r>
            <a:r>
              <a:rPr lang="en-US" sz="3600" dirty="0" err="1"/>
              <a:t>Chichén</a:t>
            </a:r>
            <a:r>
              <a:rPr lang="en-US" sz="3600" dirty="0"/>
              <a:t> </a:t>
            </a:r>
            <a:r>
              <a:rPr lang="en-US" sz="3600" dirty="0" err="1"/>
              <a:t>Itzá</a:t>
            </a:r>
            <a:r>
              <a:rPr lang="en-US" sz="3600" dirty="0"/>
              <a:t>. (who) __________________________________________________________________________________________________</a:t>
            </a:r>
          </a:p>
        </p:txBody>
      </p:sp>
      <p:sp>
        <p:nvSpPr>
          <p:cNvPr id="10" name="TextBox 9">
            <a:extLst>
              <a:ext uri="{FF2B5EF4-FFF2-40B4-BE49-F238E27FC236}">
                <a16:creationId xmlns:a16="http://schemas.microsoft.com/office/drawing/2014/main" id="{5749BDB6-4595-67A3-570E-6A7EB3EED216}"/>
              </a:ext>
            </a:extLst>
          </p:cNvPr>
          <p:cNvSpPr txBox="1"/>
          <p:nvPr/>
        </p:nvSpPr>
        <p:spPr>
          <a:xfrm>
            <a:off x="249383" y="2668786"/>
            <a:ext cx="1884218" cy="646331"/>
          </a:xfrm>
          <a:prstGeom prst="rect">
            <a:avLst/>
          </a:prstGeom>
          <a:solidFill>
            <a:srgbClr val="F3C1FF"/>
          </a:solidFill>
        </p:spPr>
        <p:txBody>
          <a:bodyPr wrap="square" rtlCol="0">
            <a:spAutoFit/>
          </a:bodyPr>
          <a:lstStyle/>
          <a:p>
            <a:r>
              <a:rPr lang="en-US" sz="3600" b="1" dirty="0">
                <a:highlight>
                  <a:srgbClr val="F3C1FF"/>
                </a:highlight>
              </a:rPr>
              <a:t>Example</a:t>
            </a:r>
          </a:p>
        </p:txBody>
      </p:sp>
      <p:sp>
        <p:nvSpPr>
          <p:cNvPr id="12" name="TextBox 11">
            <a:extLst>
              <a:ext uri="{FF2B5EF4-FFF2-40B4-BE49-F238E27FC236}">
                <a16:creationId xmlns:a16="http://schemas.microsoft.com/office/drawing/2014/main" id="{9F0048D7-C43A-BC08-7BF5-705FC242B395}"/>
              </a:ext>
            </a:extLst>
          </p:cNvPr>
          <p:cNvSpPr txBox="1"/>
          <p:nvPr/>
        </p:nvSpPr>
        <p:spPr>
          <a:xfrm>
            <a:off x="497609" y="4616228"/>
            <a:ext cx="11196781" cy="1200329"/>
          </a:xfrm>
          <a:prstGeom prst="rect">
            <a:avLst/>
          </a:prstGeom>
          <a:noFill/>
        </p:spPr>
        <p:txBody>
          <a:bodyPr wrap="square">
            <a:spAutoFit/>
          </a:bodyPr>
          <a:lstStyle/>
          <a:p>
            <a:r>
              <a:rPr lang="en-US" sz="3600" dirty="0">
                <a:solidFill>
                  <a:srgbClr val="FF0000"/>
                </a:solidFill>
              </a:rPr>
              <a:t>The Mayans, </a:t>
            </a:r>
            <a:r>
              <a:rPr lang="en-US" sz="3600" u="sng" dirty="0">
                <a:solidFill>
                  <a:srgbClr val="FF0000"/>
                </a:solidFill>
                <a:highlight>
                  <a:srgbClr val="FFFF00"/>
                </a:highlight>
              </a:rPr>
              <a:t>who built </a:t>
            </a:r>
            <a:r>
              <a:rPr lang="en-US" sz="3600" u="sng" dirty="0" err="1">
                <a:solidFill>
                  <a:srgbClr val="FF0000"/>
                </a:solidFill>
                <a:highlight>
                  <a:srgbClr val="FFFF00"/>
                </a:highlight>
              </a:rPr>
              <a:t>Chichén</a:t>
            </a:r>
            <a:r>
              <a:rPr lang="en-US" sz="3600" u="sng" dirty="0">
                <a:solidFill>
                  <a:srgbClr val="FF0000"/>
                </a:solidFill>
                <a:highlight>
                  <a:srgbClr val="FFFF00"/>
                </a:highlight>
              </a:rPr>
              <a:t> </a:t>
            </a:r>
            <a:r>
              <a:rPr lang="en-US" sz="3600" u="sng" dirty="0" err="1">
                <a:solidFill>
                  <a:srgbClr val="FF0000"/>
                </a:solidFill>
                <a:highlight>
                  <a:srgbClr val="FFFF00"/>
                </a:highlight>
              </a:rPr>
              <a:t>Itzá</a:t>
            </a:r>
            <a:r>
              <a:rPr lang="en-US" sz="3600" dirty="0">
                <a:solidFill>
                  <a:srgbClr val="FF0000"/>
                </a:solidFill>
              </a:rPr>
              <a:t>, were an ancient group of people in Mexico.</a:t>
            </a:r>
          </a:p>
        </p:txBody>
      </p:sp>
    </p:spTree>
    <p:extLst>
      <p:ext uri="{BB962C8B-B14F-4D97-AF65-F5344CB8AC3E}">
        <p14:creationId xmlns:p14="http://schemas.microsoft.com/office/powerpoint/2010/main" val="260354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137505" y="1391992"/>
            <a:ext cx="1506568" cy="646331"/>
          </a:xfrm>
          <a:prstGeom prst="rect">
            <a:avLst/>
          </a:prstGeom>
          <a:noFill/>
        </p:spPr>
        <p:txBody>
          <a:bodyPr wrap="square" rtlCol="0">
            <a:spAutoFit/>
          </a:bodyPr>
          <a:lstStyle/>
          <a:p>
            <a:r>
              <a:rPr lang="en-US" sz="3600" b="1" dirty="0">
                <a:highlight>
                  <a:srgbClr val="00FF00"/>
                </a:highlight>
              </a:rPr>
              <a:t>Task c.</a:t>
            </a:r>
          </a:p>
        </p:txBody>
      </p:sp>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6" name="TextBox 5">
            <a:extLst>
              <a:ext uri="{FF2B5EF4-FFF2-40B4-BE49-F238E27FC236}">
                <a16:creationId xmlns:a16="http://schemas.microsoft.com/office/drawing/2014/main" id="{C92A7462-7DC3-0AD0-1FB1-8C0661781F19}"/>
              </a:ext>
            </a:extLst>
          </p:cNvPr>
          <p:cNvSpPr txBox="1"/>
          <p:nvPr/>
        </p:nvSpPr>
        <p:spPr>
          <a:xfrm>
            <a:off x="1577110" y="1491780"/>
            <a:ext cx="10319326" cy="1077218"/>
          </a:xfrm>
          <a:prstGeom prst="rect">
            <a:avLst/>
          </a:prstGeom>
          <a:noFill/>
        </p:spPr>
        <p:txBody>
          <a:bodyPr wrap="square">
            <a:spAutoFit/>
          </a:bodyPr>
          <a:lstStyle/>
          <a:p>
            <a:pPr algn="just"/>
            <a:r>
              <a:rPr lang="en-US" sz="3200" dirty="0"/>
              <a:t>Rewrite the sentences using </a:t>
            </a:r>
            <a:r>
              <a:rPr lang="en-US" sz="3200" dirty="0">
                <a:highlight>
                  <a:srgbClr val="FFFF00"/>
                </a:highlight>
              </a:rPr>
              <a:t>non-defining relative clauses </a:t>
            </a:r>
            <a:r>
              <a:rPr lang="en-US" sz="3200" dirty="0"/>
              <a:t>and the given relative pronouns or adverbs.</a:t>
            </a:r>
          </a:p>
        </p:txBody>
      </p:sp>
      <p:sp>
        <p:nvSpPr>
          <p:cNvPr id="5" name="TextBox 4">
            <a:extLst>
              <a:ext uri="{FF2B5EF4-FFF2-40B4-BE49-F238E27FC236}">
                <a16:creationId xmlns:a16="http://schemas.microsoft.com/office/drawing/2014/main" id="{85050A45-832D-96D4-82FB-0DB7244DE7AD}"/>
              </a:ext>
            </a:extLst>
          </p:cNvPr>
          <p:cNvSpPr txBox="1"/>
          <p:nvPr/>
        </p:nvSpPr>
        <p:spPr>
          <a:xfrm>
            <a:off x="496454" y="2790671"/>
            <a:ext cx="11196782" cy="2308324"/>
          </a:xfrm>
          <a:prstGeom prst="rect">
            <a:avLst/>
          </a:prstGeom>
          <a:noFill/>
        </p:spPr>
        <p:txBody>
          <a:bodyPr wrap="square">
            <a:spAutoFit/>
          </a:bodyPr>
          <a:lstStyle/>
          <a:p>
            <a:pPr algn="just"/>
            <a:r>
              <a:rPr lang="en-US" sz="3600" dirty="0"/>
              <a:t>2. Victoria Falls is 1.7 km wide. It is also known as "The Smoke That Thunders" in the local language. (which) ________________________________________________________________________________________________</a:t>
            </a:r>
          </a:p>
        </p:txBody>
      </p:sp>
    </p:spTree>
    <p:extLst>
      <p:ext uri="{BB962C8B-B14F-4D97-AF65-F5344CB8AC3E}">
        <p14:creationId xmlns:p14="http://schemas.microsoft.com/office/powerpoint/2010/main" val="360752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137505" y="1391992"/>
            <a:ext cx="1506568" cy="646331"/>
          </a:xfrm>
          <a:prstGeom prst="rect">
            <a:avLst/>
          </a:prstGeom>
          <a:noFill/>
        </p:spPr>
        <p:txBody>
          <a:bodyPr wrap="square" rtlCol="0">
            <a:spAutoFit/>
          </a:bodyPr>
          <a:lstStyle/>
          <a:p>
            <a:r>
              <a:rPr lang="en-US" sz="3600" b="1" dirty="0">
                <a:highlight>
                  <a:srgbClr val="00FF00"/>
                </a:highlight>
              </a:rPr>
              <a:t>Task c.</a:t>
            </a:r>
          </a:p>
        </p:txBody>
      </p:sp>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6" name="TextBox 5">
            <a:extLst>
              <a:ext uri="{FF2B5EF4-FFF2-40B4-BE49-F238E27FC236}">
                <a16:creationId xmlns:a16="http://schemas.microsoft.com/office/drawing/2014/main" id="{C92A7462-7DC3-0AD0-1FB1-8C0661781F19}"/>
              </a:ext>
            </a:extLst>
          </p:cNvPr>
          <p:cNvSpPr txBox="1"/>
          <p:nvPr/>
        </p:nvSpPr>
        <p:spPr>
          <a:xfrm>
            <a:off x="1577110" y="1491780"/>
            <a:ext cx="10319326" cy="1077218"/>
          </a:xfrm>
          <a:prstGeom prst="rect">
            <a:avLst/>
          </a:prstGeom>
          <a:noFill/>
        </p:spPr>
        <p:txBody>
          <a:bodyPr wrap="square">
            <a:spAutoFit/>
          </a:bodyPr>
          <a:lstStyle/>
          <a:p>
            <a:pPr algn="just"/>
            <a:r>
              <a:rPr lang="en-US" sz="3200" dirty="0"/>
              <a:t>Rewrite the sentences using </a:t>
            </a:r>
            <a:r>
              <a:rPr lang="en-US" sz="3200" dirty="0">
                <a:highlight>
                  <a:srgbClr val="FFFF00"/>
                </a:highlight>
              </a:rPr>
              <a:t>non-defining relative clauses </a:t>
            </a:r>
            <a:r>
              <a:rPr lang="en-US" sz="3200" dirty="0"/>
              <a:t>and the given relative pronouns or adverbs.</a:t>
            </a:r>
          </a:p>
        </p:txBody>
      </p:sp>
      <p:sp>
        <p:nvSpPr>
          <p:cNvPr id="5" name="TextBox 4">
            <a:extLst>
              <a:ext uri="{FF2B5EF4-FFF2-40B4-BE49-F238E27FC236}">
                <a16:creationId xmlns:a16="http://schemas.microsoft.com/office/drawing/2014/main" id="{85050A45-832D-96D4-82FB-0DB7244DE7AD}"/>
              </a:ext>
            </a:extLst>
          </p:cNvPr>
          <p:cNvSpPr txBox="1"/>
          <p:nvPr/>
        </p:nvSpPr>
        <p:spPr>
          <a:xfrm>
            <a:off x="474518" y="2781434"/>
            <a:ext cx="11242964" cy="2308324"/>
          </a:xfrm>
          <a:prstGeom prst="rect">
            <a:avLst/>
          </a:prstGeom>
          <a:noFill/>
        </p:spPr>
        <p:txBody>
          <a:bodyPr wrap="square">
            <a:spAutoFit/>
          </a:bodyPr>
          <a:lstStyle/>
          <a:p>
            <a:r>
              <a:rPr lang="en-US" sz="3600" dirty="0"/>
              <a:t>3. The Great Barrier Reef is over 2,600 km long. 10% of all fish species live there. (where) ________________________________________________________________________________________________</a:t>
            </a:r>
          </a:p>
        </p:txBody>
      </p:sp>
    </p:spTree>
    <p:extLst>
      <p:ext uri="{BB962C8B-B14F-4D97-AF65-F5344CB8AC3E}">
        <p14:creationId xmlns:p14="http://schemas.microsoft.com/office/powerpoint/2010/main" val="100915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137505" y="1391992"/>
            <a:ext cx="1506568" cy="646331"/>
          </a:xfrm>
          <a:prstGeom prst="rect">
            <a:avLst/>
          </a:prstGeom>
          <a:noFill/>
        </p:spPr>
        <p:txBody>
          <a:bodyPr wrap="square" rtlCol="0">
            <a:spAutoFit/>
          </a:bodyPr>
          <a:lstStyle/>
          <a:p>
            <a:r>
              <a:rPr lang="en-US" sz="3600" b="1" dirty="0">
                <a:highlight>
                  <a:srgbClr val="00FF00"/>
                </a:highlight>
              </a:rPr>
              <a:t>Task c.</a:t>
            </a:r>
          </a:p>
        </p:txBody>
      </p:sp>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6" name="TextBox 5">
            <a:extLst>
              <a:ext uri="{FF2B5EF4-FFF2-40B4-BE49-F238E27FC236}">
                <a16:creationId xmlns:a16="http://schemas.microsoft.com/office/drawing/2014/main" id="{C92A7462-7DC3-0AD0-1FB1-8C0661781F19}"/>
              </a:ext>
            </a:extLst>
          </p:cNvPr>
          <p:cNvSpPr txBox="1"/>
          <p:nvPr/>
        </p:nvSpPr>
        <p:spPr>
          <a:xfrm>
            <a:off x="1577110" y="1491780"/>
            <a:ext cx="10319326" cy="1077218"/>
          </a:xfrm>
          <a:prstGeom prst="rect">
            <a:avLst/>
          </a:prstGeom>
          <a:noFill/>
        </p:spPr>
        <p:txBody>
          <a:bodyPr wrap="square">
            <a:spAutoFit/>
          </a:bodyPr>
          <a:lstStyle/>
          <a:p>
            <a:pPr algn="just"/>
            <a:r>
              <a:rPr lang="en-US" sz="3200" dirty="0"/>
              <a:t>Rewrite the sentences using </a:t>
            </a:r>
            <a:r>
              <a:rPr lang="en-US" sz="3200" dirty="0">
                <a:highlight>
                  <a:srgbClr val="FFFF00"/>
                </a:highlight>
              </a:rPr>
              <a:t>non-defining relative clauses </a:t>
            </a:r>
            <a:r>
              <a:rPr lang="en-US" sz="3200" dirty="0"/>
              <a:t>and the given relative pronouns or adverbs.</a:t>
            </a:r>
          </a:p>
        </p:txBody>
      </p:sp>
      <p:sp>
        <p:nvSpPr>
          <p:cNvPr id="7" name="TextBox 6">
            <a:extLst>
              <a:ext uri="{FF2B5EF4-FFF2-40B4-BE49-F238E27FC236}">
                <a16:creationId xmlns:a16="http://schemas.microsoft.com/office/drawing/2014/main" id="{A695790C-A229-9758-930C-F3EB4084A677}"/>
              </a:ext>
            </a:extLst>
          </p:cNvPr>
          <p:cNvSpPr txBox="1"/>
          <p:nvPr/>
        </p:nvSpPr>
        <p:spPr>
          <a:xfrm>
            <a:off x="348673" y="2668786"/>
            <a:ext cx="11612417" cy="2308324"/>
          </a:xfrm>
          <a:prstGeom prst="rect">
            <a:avLst/>
          </a:prstGeom>
          <a:noFill/>
        </p:spPr>
        <p:txBody>
          <a:bodyPr wrap="square">
            <a:spAutoFit/>
          </a:bodyPr>
          <a:lstStyle/>
          <a:p>
            <a:r>
              <a:rPr lang="en-US" sz="3600" dirty="0"/>
              <a:t>4. Guanabara Bay is 31 km long and 28 km wide. It is in Rio de Janeiro, Brazil. (which) ____________________________________________________________________________________________________ </a:t>
            </a:r>
          </a:p>
        </p:txBody>
      </p:sp>
    </p:spTree>
    <p:extLst>
      <p:ext uri="{BB962C8B-B14F-4D97-AF65-F5344CB8AC3E}">
        <p14:creationId xmlns:p14="http://schemas.microsoft.com/office/powerpoint/2010/main" val="1845581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137505" y="1391992"/>
            <a:ext cx="1506568" cy="646331"/>
          </a:xfrm>
          <a:prstGeom prst="rect">
            <a:avLst/>
          </a:prstGeom>
          <a:noFill/>
        </p:spPr>
        <p:txBody>
          <a:bodyPr wrap="square" rtlCol="0">
            <a:spAutoFit/>
          </a:bodyPr>
          <a:lstStyle/>
          <a:p>
            <a:r>
              <a:rPr lang="en-US" sz="3600" b="1" dirty="0">
                <a:highlight>
                  <a:srgbClr val="00FF00"/>
                </a:highlight>
              </a:rPr>
              <a:t>Task c.</a:t>
            </a:r>
          </a:p>
        </p:txBody>
      </p:sp>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6" name="TextBox 5">
            <a:extLst>
              <a:ext uri="{FF2B5EF4-FFF2-40B4-BE49-F238E27FC236}">
                <a16:creationId xmlns:a16="http://schemas.microsoft.com/office/drawing/2014/main" id="{C92A7462-7DC3-0AD0-1FB1-8C0661781F19}"/>
              </a:ext>
            </a:extLst>
          </p:cNvPr>
          <p:cNvSpPr txBox="1"/>
          <p:nvPr/>
        </p:nvSpPr>
        <p:spPr>
          <a:xfrm>
            <a:off x="1577110" y="1491780"/>
            <a:ext cx="10319326" cy="1077218"/>
          </a:xfrm>
          <a:prstGeom prst="rect">
            <a:avLst/>
          </a:prstGeom>
          <a:noFill/>
        </p:spPr>
        <p:txBody>
          <a:bodyPr wrap="square">
            <a:spAutoFit/>
          </a:bodyPr>
          <a:lstStyle/>
          <a:p>
            <a:pPr algn="just"/>
            <a:r>
              <a:rPr lang="en-US" sz="3200" dirty="0"/>
              <a:t>Rewrite the sentences using </a:t>
            </a:r>
            <a:r>
              <a:rPr lang="en-US" sz="3200" dirty="0">
                <a:highlight>
                  <a:srgbClr val="FFFF00"/>
                </a:highlight>
              </a:rPr>
              <a:t>non-defining relative clauses </a:t>
            </a:r>
            <a:r>
              <a:rPr lang="en-US" sz="3200" dirty="0"/>
              <a:t>and the given relative pronouns or adverbs.</a:t>
            </a:r>
          </a:p>
        </p:txBody>
      </p:sp>
      <p:sp>
        <p:nvSpPr>
          <p:cNvPr id="7" name="TextBox 6">
            <a:extLst>
              <a:ext uri="{FF2B5EF4-FFF2-40B4-BE49-F238E27FC236}">
                <a16:creationId xmlns:a16="http://schemas.microsoft.com/office/drawing/2014/main" id="{A695790C-A229-9758-930C-F3EB4084A677}"/>
              </a:ext>
            </a:extLst>
          </p:cNvPr>
          <p:cNvSpPr txBox="1"/>
          <p:nvPr/>
        </p:nvSpPr>
        <p:spPr>
          <a:xfrm>
            <a:off x="348673" y="2668786"/>
            <a:ext cx="11612417" cy="2308324"/>
          </a:xfrm>
          <a:prstGeom prst="rect">
            <a:avLst/>
          </a:prstGeom>
          <a:noFill/>
        </p:spPr>
        <p:txBody>
          <a:bodyPr wrap="square">
            <a:spAutoFit/>
          </a:bodyPr>
          <a:lstStyle/>
          <a:p>
            <a:pPr algn="just"/>
            <a:r>
              <a:rPr lang="en-US" sz="3600" dirty="0"/>
              <a:t>5. Between August and April is the best time to see the Northern Lights. The sky is the clearest then. (when) ____________________________________________________________________________________________________</a:t>
            </a:r>
          </a:p>
        </p:txBody>
      </p:sp>
    </p:spTree>
    <p:extLst>
      <p:ext uri="{BB962C8B-B14F-4D97-AF65-F5344CB8AC3E}">
        <p14:creationId xmlns:p14="http://schemas.microsoft.com/office/powerpoint/2010/main" val="248498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137505" y="1391992"/>
            <a:ext cx="1506568" cy="646331"/>
          </a:xfrm>
          <a:prstGeom prst="rect">
            <a:avLst/>
          </a:prstGeom>
          <a:noFill/>
        </p:spPr>
        <p:txBody>
          <a:bodyPr wrap="square" rtlCol="0">
            <a:spAutoFit/>
          </a:bodyPr>
          <a:lstStyle/>
          <a:p>
            <a:r>
              <a:rPr lang="en-US" sz="3600" b="1" dirty="0">
                <a:highlight>
                  <a:srgbClr val="00FF00"/>
                </a:highlight>
              </a:rPr>
              <a:t>Task c.</a:t>
            </a:r>
          </a:p>
        </p:txBody>
      </p:sp>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6" name="TextBox 5">
            <a:extLst>
              <a:ext uri="{FF2B5EF4-FFF2-40B4-BE49-F238E27FC236}">
                <a16:creationId xmlns:a16="http://schemas.microsoft.com/office/drawing/2014/main" id="{C92A7462-7DC3-0AD0-1FB1-8C0661781F19}"/>
              </a:ext>
            </a:extLst>
          </p:cNvPr>
          <p:cNvSpPr txBox="1"/>
          <p:nvPr/>
        </p:nvSpPr>
        <p:spPr>
          <a:xfrm>
            <a:off x="1577110" y="1491780"/>
            <a:ext cx="10319326" cy="1077218"/>
          </a:xfrm>
          <a:prstGeom prst="rect">
            <a:avLst/>
          </a:prstGeom>
          <a:noFill/>
        </p:spPr>
        <p:txBody>
          <a:bodyPr wrap="square">
            <a:spAutoFit/>
          </a:bodyPr>
          <a:lstStyle/>
          <a:p>
            <a:pPr algn="just"/>
            <a:r>
              <a:rPr lang="en-US" sz="3200" dirty="0"/>
              <a:t>Rewrite the sentences using </a:t>
            </a:r>
            <a:r>
              <a:rPr lang="en-US" sz="3200" dirty="0">
                <a:highlight>
                  <a:srgbClr val="FFFF00"/>
                </a:highlight>
              </a:rPr>
              <a:t>non-defining relative clauses </a:t>
            </a:r>
            <a:r>
              <a:rPr lang="en-US" sz="3200" dirty="0"/>
              <a:t>and the given relative pronouns or adverbs.</a:t>
            </a:r>
          </a:p>
        </p:txBody>
      </p:sp>
      <p:sp>
        <p:nvSpPr>
          <p:cNvPr id="5" name="TextBox 4">
            <a:extLst>
              <a:ext uri="{FF2B5EF4-FFF2-40B4-BE49-F238E27FC236}">
                <a16:creationId xmlns:a16="http://schemas.microsoft.com/office/drawing/2014/main" id="{85050A45-832D-96D4-82FB-0DB7244DE7AD}"/>
              </a:ext>
            </a:extLst>
          </p:cNvPr>
          <p:cNvSpPr txBox="1"/>
          <p:nvPr/>
        </p:nvSpPr>
        <p:spPr>
          <a:xfrm>
            <a:off x="496454" y="2790671"/>
            <a:ext cx="11196782" cy="2308324"/>
          </a:xfrm>
          <a:prstGeom prst="rect">
            <a:avLst/>
          </a:prstGeom>
          <a:noFill/>
        </p:spPr>
        <p:txBody>
          <a:bodyPr wrap="square">
            <a:spAutoFit/>
          </a:bodyPr>
          <a:lstStyle/>
          <a:p>
            <a:pPr algn="just"/>
            <a:r>
              <a:rPr lang="en-US" sz="3600" dirty="0"/>
              <a:t>2. Victoria Falls is 1.7 km wide. It is also known as "The Smoke That Thunders" in the local language. (which) ________________________________________________________________________________________________</a:t>
            </a:r>
          </a:p>
        </p:txBody>
      </p:sp>
      <p:sp>
        <p:nvSpPr>
          <p:cNvPr id="3" name="TextBox 2">
            <a:extLst>
              <a:ext uri="{FF2B5EF4-FFF2-40B4-BE49-F238E27FC236}">
                <a16:creationId xmlns:a16="http://schemas.microsoft.com/office/drawing/2014/main" id="{80427C95-A783-F4DC-1610-A21B4DF53116}"/>
              </a:ext>
            </a:extLst>
          </p:cNvPr>
          <p:cNvSpPr txBox="1"/>
          <p:nvPr/>
        </p:nvSpPr>
        <p:spPr>
          <a:xfrm>
            <a:off x="10282553" y="473966"/>
            <a:ext cx="1632755" cy="646331"/>
          </a:xfrm>
          <a:prstGeom prst="rect">
            <a:avLst/>
          </a:prstGeom>
          <a:solidFill>
            <a:srgbClr val="F3C1FF"/>
          </a:solidFill>
        </p:spPr>
        <p:txBody>
          <a:bodyPr wrap="none" rtlCol="0">
            <a:spAutoFit/>
          </a:bodyPr>
          <a:lstStyle/>
          <a:p>
            <a:r>
              <a:rPr lang="en-US" sz="3600" b="1" dirty="0">
                <a:highlight>
                  <a:srgbClr val="F3C1FF"/>
                </a:highlight>
              </a:rPr>
              <a:t>Answer</a:t>
            </a:r>
          </a:p>
        </p:txBody>
      </p:sp>
      <p:sp>
        <p:nvSpPr>
          <p:cNvPr id="8" name="TextBox 7">
            <a:extLst>
              <a:ext uri="{FF2B5EF4-FFF2-40B4-BE49-F238E27FC236}">
                <a16:creationId xmlns:a16="http://schemas.microsoft.com/office/drawing/2014/main" id="{8762432F-701C-F9E0-6A27-3B0178348988}"/>
              </a:ext>
            </a:extLst>
          </p:cNvPr>
          <p:cNvSpPr txBox="1"/>
          <p:nvPr/>
        </p:nvSpPr>
        <p:spPr>
          <a:xfrm>
            <a:off x="496454" y="3898666"/>
            <a:ext cx="10890826" cy="1200329"/>
          </a:xfrm>
          <a:prstGeom prst="rect">
            <a:avLst/>
          </a:prstGeom>
          <a:noFill/>
        </p:spPr>
        <p:txBody>
          <a:bodyPr wrap="square">
            <a:spAutoFit/>
          </a:bodyPr>
          <a:lstStyle/>
          <a:p>
            <a:pPr algn="just"/>
            <a:r>
              <a:rPr lang="en-US" sz="3600" dirty="0">
                <a:solidFill>
                  <a:srgbClr val="FF0000"/>
                </a:solidFill>
              </a:rPr>
              <a:t>Victoria Falls, </a:t>
            </a:r>
            <a:r>
              <a:rPr lang="en-US" sz="3600" u="sng" dirty="0">
                <a:solidFill>
                  <a:srgbClr val="FF0000"/>
                </a:solidFill>
                <a:highlight>
                  <a:srgbClr val="FFFF00"/>
                </a:highlight>
              </a:rPr>
              <a:t>which is also known as "The Smoke That Thunders" in the local language</a:t>
            </a:r>
            <a:r>
              <a:rPr lang="en-US" sz="3600" dirty="0">
                <a:solidFill>
                  <a:srgbClr val="FF0000"/>
                </a:solidFill>
              </a:rPr>
              <a:t>, is 1.7 km wide.</a:t>
            </a:r>
          </a:p>
        </p:txBody>
      </p:sp>
    </p:spTree>
    <p:extLst>
      <p:ext uri="{BB962C8B-B14F-4D97-AF65-F5344CB8AC3E}">
        <p14:creationId xmlns:p14="http://schemas.microsoft.com/office/powerpoint/2010/main" val="247436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137505" y="1391992"/>
            <a:ext cx="1506568" cy="646331"/>
          </a:xfrm>
          <a:prstGeom prst="rect">
            <a:avLst/>
          </a:prstGeom>
          <a:noFill/>
        </p:spPr>
        <p:txBody>
          <a:bodyPr wrap="square" rtlCol="0">
            <a:spAutoFit/>
          </a:bodyPr>
          <a:lstStyle/>
          <a:p>
            <a:r>
              <a:rPr lang="en-US" sz="3600" b="1" dirty="0">
                <a:highlight>
                  <a:srgbClr val="00FF00"/>
                </a:highlight>
              </a:rPr>
              <a:t>Task c.</a:t>
            </a:r>
          </a:p>
        </p:txBody>
      </p:sp>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6" name="TextBox 5">
            <a:extLst>
              <a:ext uri="{FF2B5EF4-FFF2-40B4-BE49-F238E27FC236}">
                <a16:creationId xmlns:a16="http://schemas.microsoft.com/office/drawing/2014/main" id="{C92A7462-7DC3-0AD0-1FB1-8C0661781F19}"/>
              </a:ext>
            </a:extLst>
          </p:cNvPr>
          <p:cNvSpPr txBox="1"/>
          <p:nvPr/>
        </p:nvSpPr>
        <p:spPr>
          <a:xfrm>
            <a:off x="1577110" y="1491780"/>
            <a:ext cx="10319326" cy="1077218"/>
          </a:xfrm>
          <a:prstGeom prst="rect">
            <a:avLst/>
          </a:prstGeom>
          <a:noFill/>
        </p:spPr>
        <p:txBody>
          <a:bodyPr wrap="square">
            <a:spAutoFit/>
          </a:bodyPr>
          <a:lstStyle/>
          <a:p>
            <a:pPr algn="just"/>
            <a:r>
              <a:rPr lang="en-US" sz="3200" dirty="0"/>
              <a:t>Rewrite the sentences using </a:t>
            </a:r>
            <a:r>
              <a:rPr lang="en-US" sz="3200" dirty="0">
                <a:highlight>
                  <a:srgbClr val="FFFF00"/>
                </a:highlight>
              </a:rPr>
              <a:t>non-defining relative clauses </a:t>
            </a:r>
            <a:r>
              <a:rPr lang="en-US" sz="3200" dirty="0"/>
              <a:t>and the given relative pronouns or adverbs.</a:t>
            </a:r>
          </a:p>
        </p:txBody>
      </p:sp>
      <p:sp>
        <p:nvSpPr>
          <p:cNvPr id="5" name="TextBox 4">
            <a:extLst>
              <a:ext uri="{FF2B5EF4-FFF2-40B4-BE49-F238E27FC236}">
                <a16:creationId xmlns:a16="http://schemas.microsoft.com/office/drawing/2014/main" id="{85050A45-832D-96D4-82FB-0DB7244DE7AD}"/>
              </a:ext>
            </a:extLst>
          </p:cNvPr>
          <p:cNvSpPr txBox="1"/>
          <p:nvPr/>
        </p:nvSpPr>
        <p:spPr>
          <a:xfrm>
            <a:off x="474518" y="2781434"/>
            <a:ext cx="11242964" cy="2308324"/>
          </a:xfrm>
          <a:prstGeom prst="rect">
            <a:avLst/>
          </a:prstGeom>
          <a:noFill/>
        </p:spPr>
        <p:txBody>
          <a:bodyPr wrap="square">
            <a:spAutoFit/>
          </a:bodyPr>
          <a:lstStyle/>
          <a:p>
            <a:r>
              <a:rPr lang="en-US" sz="3600" dirty="0"/>
              <a:t>3. The Great Barrier Reef is over 2,600 km long. 10% of all fish species live there. (where) ________________________________________________________________________________________________</a:t>
            </a:r>
          </a:p>
        </p:txBody>
      </p:sp>
      <p:sp>
        <p:nvSpPr>
          <p:cNvPr id="3" name="TextBox 2">
            <a:extLst>
              <a:ext uri="{FF2B5EF4-FFF2-40B4-BE49-F238E27FC236}">
                <a16:creationId xmlns:a16="http://schemas.microsoft.com/office/drawing/2014/main" id="{EE7BC271-C6BF-01C6-41B6-4CEDD2D9E2E0}"/>
              </a:ext>
            </a:extLst>
          </p:cNvPr>
          <p:cNvSpPr txBox="1"/>
          <p:nvPr/>
        </p:nvSpPr>
        <p:spPr>
          <a:xfrm>
            <a:off x="10282553" y="473966"/>
            <a:ext cx="1632755" cy="646331"/>
          </a:xfrm>
          <a:prstGeom prst="rect">
            <a:avLst/>
          </a:prstGeom>
          <a:solidFill>
            <a:srgbClr val="F3C1FF"/>
          </a:solidFill>
        </p:spPr>
        <p:txBody>
          <a:bodyPr wrap="none" rtlCol="0">
            <a:spAutoFit/>
          </a:bodyPr>
          <a:lstStyle/>
          <a:p>
            <a:r>
              <a:rPr lang="en-US" sz="3600" b="1" dirty="0">
                <a:highlight>
                  <a:srgbClr val="F3C1FF"/>
                </a:highlight>
              </a:rPr>
              <a:t>Answer</a:t>
            </a:r>
          </a:p>
        </p:txBody>
      </p:sp>
      <p:sp>
        <p:nvSpPr>
          <p:cNvPr id="10" name="TextBox 9">
            <a:extLst>
              <a:ext uri="{FF2B5EF4-FFF2-40B4-BE49-F238E27FC236}">
                <a16:creationId xmlns:a16="http://schemas.microsoft.com/office/drawing/2014/main" id="{73C6E012-1976-3C50-6EB7-4ED9497446F5}"/>
              </a:ext>
            </a:extLst>
          </p:cNvPr>
          <p:cNvSpPr txBox="1"/>
          <p:nvPr/>
        </p:nvSpPr>
        <p:spPr>
          <a:xfrm>
            <a:off x="474518" y="3889429"/>
            <a:ext cx="10987809" cy="1200329"/>
          </a:xfrm>
          <a:prstGeom prst="rect">
            <a:avLst/>
          </a:prstGeom>
          <a:noFill/>
        </p:spPr>
        <p:txBody>
          <a:bodyPr wrap="square">
            <a:spAutoFit/>
          </a:bodyPr>
          <a:lstStyle/>
          <a:p>
            <a:r>
              <a:rPr lang="en-US" sz="3600" dirty="0">
                <a:solidFill>
                  <a:srgbClr val="FF0000"/>
                </a:solidFill>
              </a:rPr>
              <a:t>The Great Barrier Reef, </a:t>
            </a:r>
            <a:r>
              <a:rPr lang="en-US" sz="3600" u="sng" dirty="0">
                <a:solidFill>
                  <a:srgbClr val="FF0000"/>
                </a:solidFill>
                <a:highlight>
                  <a:srgbClr val="FFFF00"/>
                </a:highlight>
              </a:rPr>
              <a:t>where 10% of all fish species live</a:t>
            </a:r>
            <a:r>
              <a:rPr lang="en-US" sz="3600" dirty="0">
                <a:solidFill>
                  <a:srgbClr val="FF0000"/>
                </a:solidFill>
              </a:rPr>
              <a:t>, is over 2,600 km long.</a:t>
            </a:r>
          </a:p>
        </p:txBody>
      </p:sp>
    </p:spTree>
    <p:extLst>
      <p:ext uri="{BB962C8B-B14F-4D97-AF65-F5344CB8AC3E}">
        <p14:creationId xmlns:p14="http://schemas.microsoft.com/office/powerpoint/2010/main" val="38812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137505" y="1391992"/>
            <a:ext cx="1506568" cy="646331"/>
          </a:xfrm>
          <a:prstGeom prst="rect">
            <a:avLst/>
          </a:prstGeom>
          <a:noFill/>
        </p:spPr>
        <p:txBody>
          <a:bodyPr wrap="square" rtlCol="0">
            <a:spAutoFit/>
          </a:bodyPr>
          <a:lstStyle/>
          <a:p>
            <a:r>
              <a:rPr lang="en-US" sz="3600" b="1" dirty="0">
                <a:highlight>
                  <a:srgbClr val="00FF00"/>
                </a:highlight>
              </a:rPr>
              <a:t>Task c.</a:t>
            </a:r>
          </a:p>
        </p:txBody>
      </p:sp>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6" name="TextBox 5">
            <a:extLst>
              <a:ext uri="{FF2B5EF4-FFF2-40B4-BE49-F238E27FC236}">
                <a16:creationId xmlns:a16="http://schemas.microsoft.com/office/drawing/2014/main" id="{C92A7462-7DC3-0AD0-1FB1-8C0661781F19}"/>
              </a:ext>
            </a:extLst>
          </p:cNvPr>
          <p:cNvSpPr txBox="1"/>
          <p:nvPr/>
        </p:nvSpPr>
        <p:spPr>
          <a:xfrm>
            <a:off x="1577110" y="1491780"/>
            <a:ext cx="10319326" cy="1077218"/>
          </a:xfrm>
          <a:prstGeom prst="rect">
            <a:avLst/>
          </a:prstGeom>
          <a:noFill/>
        </p:spPr>
        <p:txBody>
          <a:bodyPr wrap="square">
            <a:spAutoFit/>
          </a:bodyPr>
          <a:lstStyle/>
          <a:p>
            <a:pPr algn="just"/>
            <a:r>
              <a:rPr lang="en-US" sz="3200" dirty="0"/>
              <a:t>Rewrite the sentences using </a:t>
            </a:r>
            <a:r>
              <a:rPr lang="en-US" sz="3200" dirty="0">
                <a:highlight>
                  <a:srgbClr val="FFFF00"/>
                </a:highlight>
              </a:rPr>
              <a:t>non-defining relative clauses </a:t>
            </a:r>
            <a:r>
              <a:rPr lang="en-US" sz="3200" dirty="0"/>
              <a:t>and the given relative pronouns or adverbs.</a:t>
            </a:r>
          </a:p>
        </p:txBody>
      </p:sp>
      <p:sp>
        <p:nvSpPr>
          <p:cNvPr id="7" name="TextBox 6">
            <a:extLst>
              <a:ext uri="{FF2B5EF4-FFF2-40B4-BE49-F238E27FC236}">
                <a16:creationId xmlns:a16="http://schemas.microsoft.com/office/drawing/2014/main" id="{A695790C-A229-9758-930C-F3EB4084A677}"/>
              </a:ext>
            </a:extLst>
          </p:cNvPr>
          <p:cNvSpPr txBox="1"/>
          <p:nvPr/>
        </p:nvSpPr>
        <p:spPr>
          <a:xfrm>
            <a:off x="348673" y="2668786"/>
            <a:ext cx="11612417" cy="2308324"/>
          </a:xfrm>
          <a:prstGeom prst="rect">
            <a:avLst/>
          </a:prstGeom>
          <a:noFill/>
        </p:spPr>
        <p:txBody>
          <a:bodyPr wrap="square">
            <a:spAutoFit/>
          </a:bodyPr>
          <a:lstStyle/>
          <a:p>
            <a:r>
              <a:rPr lang="en-US" sz="3600" dirty="0"/>
              <a:t>4. Guanabara Bay is 31 km long and 28 km wide. It is in Rio de Janeiro, Brazil. (which) ____________________________________________________________________________________________________ </a:t>
            </a:r>
          </a:p>
        </p:txBody>
      </p:sp>
      <p:sp>
        <p:nvSpPr>
          <p:cNvPr id="3" name="TextBox 2">
            <a:extLst>
              <a:ext uri="{FF2B5EF4-FFF2-40B4-BE49-F238E27FC236}">
                <a16:creationId xmlns:a16="http://schemas.microsoft.com/office/drawing/2014/main" id="{84A39723-FE40-D8E6-4C76-1CF2BCE7D69E}"/>
              </a:ext>
            </a:extLst>
          </p:cNvPr>
          <p:cNvSpPr txBox="1"/>
          <p:nvPr/>
        </p:nvSpPr>
        <p:spPr>
          <a:xfrm>
            <a:off x="10282553" y="473966"/>
            <a:ext cx="1632755" cy="646331"/>
          </a:xfrm>
          <a:prstGeom prst="rect">
            <a:avLst/>
          </a:prstGeom>
          <a:solidFill>
            <a:srgbClr val="F3C1FF"/>
          </a:solidFill>
        </p:spPr>
        <p:txBody>
          <a:bodyPr wrap="none" rtlCol="0">
            <a:spAutoFit/>
          </a:bodyPr>
          <a:lstStyle/>
          <a:p>
            <a:r>
              <a:rPr lang="en-US" sz="3600" b="1" dirty="0">
                <a:highlight>
                  <a:srgbClr val="F3C1FF"/>
                </a:highlight>
              </a:rPr>
              <a:t>Answer</a:t>
            </a:r>
          </a:p>
        </p:txBody>
      </p:sp>
      <p:sp>
        <p:nvSpPr>
          <p:cNvPr id="8" name="TextBox 7">
            <a:extLst>
              <a:ext uri="{FF2B5EF4-FFF2-40B4-BE49-F238E27FC236}">
                <a16:creationId xmlns:a16="http://schemas.microsoft.com/office/drawing/2014/main" id="{E00543D8-CB80-7B84-8942-747461FE5500}"/>
              </a:ext>
            </a:extLst>
          </p:cNvPr>
          <p:cNvSpPr txBox="1"/>
          <p:nvPr/>
        </p:nvSpPr>
        <p:spPr>
          <a:xfrm>
            <a:off x="457200" y="3776781"/>
            <a:ext cx="11277600" cy="1200329"/>
          </a:xfrm>
          <a:prstGeom prst="rect">
            <a:avLst/>
          </a:prstGeom>
          <a:noFill/>
        </p:spPr>
        <p:txBody>
          <a:bodyPr wrap="square">
            <a:spAutoFit/>
          </a:bodyPr>
          <a:lstStyle/>
          <a:p>
            <a:r>
              <a:rPr lang="en-US" sz="3600" dirty="0">
                <a:solidFill>
                  <a:srgbClr val="FF0000"/>
                </a:solidFill>
              </a:rPr>
              <a:t>Guanabara Bay, </a:t>
            </a:r>
            <a:r>
              <a:rPr lang="en-US" sz="3600" u="sng" dirty="0">
                <a:solidFill>
                  <a:srgbClr val="FF0000"/>
                </a:solidFill>
                <a:highlight>
                  <a:srgbClr val="FFFF00"/>
                </a:highlight>
              </a:rPr>
              <a:t>which is in Rio de Janeiro, Brazil</a:t>
            </a:r>
            <a:r>
              <a:rPr lang="en-US" sz="3600" dirty="0">
                <a:solidFill>
                  <a:srgbClr val="FF0000"/>
                </a:solidFill>
              </a:rPr>
              <a:t>, is 31 km long and 28 km wide.</a:t>
            </a:r>
          </a:p>
        </p:txBody>
      </p:sp>
    </p:spTree>
    <p:extLst>
      <p:ext uri="{BB962C8B-B14F-4D97-AF65-F5344CB8AC3E}">
        <p14:creationId xmlns:p14="http://schemas.microsoft.com/office/powerpoint/2010/main" val="11401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137505" y="1391992"/>
            <a:ext cx="1506568" cy="646331"/>
          </a:xfrm>
          <a:prstGeom prst="rect">
            <a:avLst/>
          </a:prstGeom>
          <a:noFill/>
        </p:spPr>
        <p:txBody>
          <a:bodyPr wrap="square" rtlCol="0">
            <a:spAutoFit/>
          </a:bodyPr>
          <a:lstStyle/>
          <a:p>
            <a:r>
              <a:rPr lang="en-US" sz="3600" b="1" dirty="0">
                <a:highlight>
                  <a:srgbClr val="00FF00"/>
                </a:highlight>
              </a:rPr>
              <a:t>Task c.</a:t>
            </a:r>
          </a:p>
        </p:txBody>
      </p:sp>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6" name="TextBox 5">
            <a:extLst>
              <a:ext uri="{FF2B5EF4-FFF2-40B4-BE49-F238E27FC236}">
                <a16:creationId xmlns:a16="http://schemas.microsoft.com/office/drawing/2014/main" id="{C92A7462-7DC3-0AD0-1FB1-8C0661781F19}"/>
              </a:ext>
            </a:extLst>
          </p:cNvPr>
          <p:cNvSpPr txBox="1"/>
          <p:nvPr/>
        </p:nvSpPr>
        <p:spPr>
          <a:xfrm>
            <a:off x="1577110" y="1491780"/>
            <a:ext cx="10319326" cy="1077218"/>
          </a:xfrm>
          <a:prstGeom prst="rect">
            <a:avLst/>
          </a:prstGeom>
          <a:noFill/>
        </p:spPr>
        <p:txBody>
          <a:bodyPr wrap="square">
            <a:spAutoFit/>
          </a:bodyPr>
          <a:lstStyle/>
          <a:p>
            <a:pPr algn="just"/>
            <a:r>
              <a:rPr lang="en-US" sz="3200" dirty="0"/>
              <a:t>Rewrite the sentences using </a:t>
            </a:r>
            <a:r>
              <a:rPr lang="en-US" sz="3200" dirty="0">
                <a:highlight>
                  <a:srgbClr val="FFFF00"/>
                </a:highlight>
              </a:rPr>
              <a:t>non-defining relative clauses </a:t>
            </a:r>
            <a:r>
              <a:rPr lang="en-US" sz="3200" dirty="0"/>
              <a:t>and the given relative pronouns or adverbs.</a:t>
            </a:r>
          </a:p>
        </p:txBody>
      </p:sp>
      <p:sp>
        <p:nvSpPr>
          <p:cNvPr id="7" name="TextBox 6">
            <a:extLst>
              <a:ext uri="{FF2B5EF4-FFF2-40B4-BE49-F238E27FC236}">
                <a16:creationId xmlns:a16="http://schemas.microsoft.com/office/drawing/2014/main" id="{A695790C-A229-9758-930C-F3EB4084A677}"/>
              </a:ext>
            </a:extLst>
          </p:cNvPr>
          <p:cNvSpPr txBox="1"/>
          <p:nvPr/>
        </p:nvSpPr>
        <p:spPr>
          <a:xfrm>
            <a:off x="348673" y="2668786"/>
            <a:ext cx="11612417" cy="2308324"/>
          </a:xfrm>
          <a:prstGeom prst="rect">
            <a:avLst/>
          </a:prstGeom>
          <a:noFill/>
        </p:spPr>
        <p:txBody>
          <a:bodyPr wrap="square">
            <a:spAutoFit/>
          </a:bodyPr>
          <a:lstStyle/>
          <a:p>
            <a:pPr algn="just"/>
            <a:r>
              <a:rPr lang="en-US" sz="3600" dirty="0"/>
              <a:t>5. Between August and April is the best time to see the Northern Lights. The sky is the clearest then. (when) ____________________________________________________________________________________________________</a:t>
            </a:r>
          </a:p>
        </p:txBody>
      </p:sp>
      <p:sp>
        <p:nvSpPr>
          <p:cNvPr id="3" name="TextBox 2">
            <a:extLst>
              <a:ext uri="{FF2B5EF4-FFF2-40B4-BE49-F238E27FC236}">
                <a16:creationId xmlns:a16="http://schemas.microsoft.com/office/drawing/2014/main" id="{DE136D9E-0DBA-0D17-0BAE-19DFF1EFD02C}"/>
              </a:ext>
            </a:extLst>
          </p:cNvPr>
          <p:cNvSpPr txBox="1"/>
          <p:nvPr/>
        </p:nvSpPr>
        <p:spPr>
          <a:xfrm>
            <a:off x="10282553" y="473966"/>
            <a:ext cx="1632755" cy="646331"/>
          </a:xfrm>
          <a:prstGeom prst="rect">
            <a:avLst/>
          </a:prstGeom>
          <a:solidFill>
            <a:srgbClr val="F3C1FF"/>
          </a:solidFill>
        </p:spPr>
        <p:txBody>
          <a:bodyPr wrap="none" rtlCol="0">
            <a:spAutoFit/>
          </a:bodyPr>
          <a:lstStyle/>
          <a:p>
            <a:r>
              <a:rPr lang="en-US" sz="3600" b="1" dirty="0">
                <a:highlight>
                  <a:srgbClr val="F3C1FF"/>
                </a:highlight>
              </a:rPr>
              <a:t>Answer</a:t>
            </a:r>
          </a:p>
        </p:txBody>
      </p:sp>
      <p:sp>
        <p:nvSpPr>
          <p:cNvPr id="8" name="TextBox 7">
            <a:extLst>
              <a:ext uri="{FF2B5EF4-FFF2-40B4-BE49-F238E27FC236}">
                <a16:creationId xmlns:a16="http://schemas.microsoft.com/office/drawing/2014/main" id="{94D93366-B6B0-4680-CD4C-BCA77B58835C}"/>
              </a:ext>
            </a:extLst>
          </p:cNvPr>
          <p:cNvSpPr txBox="1"/>
          <p:nvPr/>
        </p:nvSpPr>
        <p:spPr>
          <a:xfrm>
            <a:off x="348673" y="3776781"/>
            <a:ext cx="11252199" cy="1200329"/>
          </a:xfrm>
          <a:prstGeom prst="rect">
            <a:avLst/>
          </a:prstGeom>
          <a:noFill/>
        </p:spPr>
        <p:txBody>
          <a:bodyPr wrap="square">
            <a:spAutoFit/>
          </a:bodyPr>
          <a:lstStyle/>
          <a:p>
            <a:r>
              <a:rPr lang="en-US" sz="3600" dirty="0">
                <a:solidFill>
                  <a:srgbClr val="FF0000"/>
                </a:solidFill>
              </a:rPr>
              <a:t>Between August and April, </a:t>
            </a:r>
            <a:r>
              <a:rPr lang="en-US" sz="3600" u="sng" dirty="0">
                <a:solidFill>
                  <a:srgbClr val="FF0000"/>
                </a:solidFill>
                <a:highlight>
                  <a:srgbClr val="FFFF00"/>
                </a:highlight>
              </a:rPr>
              <a:t>when the sky is clearest</a:t>
            </a:r>
            <a:r>
              <a:rPr lang="en-US" sz="3600" dirty="0">
                <a:solidFill>
                  <a:srgbClr val="FF0000"/>
                </a:solidFill>
              </a:rPr>
              <a:t>, is the best time to see the Northern Lights.</a:t>
            </a:r>
          </a:p>
        </p:txBody>
      </p:sp>
    </p:spTree>
    <p:extLst>
      <p:ext uri="{BB962C8B-B14F-4D97-AF65-F5344CB8AC3E}">
        <p14:creationId xmlns:p14="http://schemas.microsoft.com/office/powerpoint/2010/main" val="28849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3" name="TextBox 2"/>
          <p:cNvSpPr txBox="1"/>
          <p:nvPr/>
        </p:nvSpPr>
        <p:spPr>
          <a:xfrm>
            <a:off x="5840085" y="536612"/>
            <a:ext cx="6139479" cy="5201424"/>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3600" dirty="0">
              <a:solidFill>
                <a:srgbClr val="FF0000"/>
              </a:solidFill>
              <a:ea typeface="Times New Roman" panose="02020603050405020304" pitchFamily="18" charset="0"/>
            </a:endParaRPr>
          </a:p>
          <a:p>
            <a:pPr marL="571500" indent="-571500">
              <a:buFont typeface="Wingdings" panose="05000000000000000000" pitchFamily="2" charset="2"/>
              <a:buChar char="Ø"/>
            </a:pPr>
            <a:r>
              <a:rPr lang="en-US" sz="3200" i="1" dirty="0">
                <a:solidFill>
                  <a:srgbClr val="002060"/>
                </a:solidFill>
                <a:ea typeface="Calibri" panose="020F0502020204030204" pitchFamily="34" charset="0"/>
              </a:rPr>
              <a:t>Practice </a:t>
            </a:r>
            <a:r>
              <a:rPr lang="en-US" sz="3200" i="1" dirty="0">
                <a:solidFill>
                  <a:srgbClr val="002060"/>
                </a:solidFill>
              </a:rPr>
              <a:t>using </a:t>
            </a:r>
            <a:r>
              <a:rPr lang="en-US" sz="3200" i="1" dirty="0">
                <a:solidFill>
                  <a:srgbClr val="002060"/>
                </a:solidFill>
                <a:highlight>
                  <a:srgbClr val="FFFF00"/>
                </a:highlight>
              </a:rPr>
              <a:t>non-defining relative clauses</a:t>
            </a:r>
            <a:r>
              <a:rPr lang="en-US" sz="3200" i="1" dirty="0">
                <a:solidFill>
                  <a:srgbClr val="002060"/>
                </a:solidFill>
              </a:rPr>
              <a:t> to write informative sentences. </a:t>
            </a:r>
          </a:p>
          <a:p>
            <a:pPr marL="571500" indent="-571500">
              <a:buFont typeface="Wingdings" panose="05000000000000000000" pitchFamily="2" charset="2"/>
              <a:buChar char="Ø"/>
            </a:pPr>
            <a:r>
              <a:rPr lang="en-US" sz="3200" i="1" dirty="0">
                <a:solidFill>
                  <a:srgbClr val="002060"/>
                </a:solidFill>
              </a:rPr>
              <a:t>Practice talking about amazing places around the world.  </a:t>
            </a:r>
          </a:p>
          <a:p>
            <a:pPr marL="571500" indent="-571500">
              <a:buFont typeface="Wingdings" panose="05000000000000000000" pitchFamily="2" charset="2"/>
              <a:buChar char="Ø"/>
            </a:pPr>
            <a:r>
              <a:rPr lang="en-US" sz="3200" i="1" dirty="0">
                <a:solidFill>
                  <a:srgbClr val="002060"/>
                </a:solidFill>
              </a:rPr>
              <a:t>Write an article about Mount Everest. </a:t>
            </a:r>
            <a:endParaRPr lang="en-US" sz="3200" i="1" dirty="0">
              <a:solidFill>
                <a:srgbClr val="00206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66B-82AB-908B-3C5D-90CE36B63B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6C468D-9703-A622-E644-B3F9136CEF07}"/>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05D3E56D-5ABE-D4C1-4350-62FB506A3C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EA75AB6A-9335-E1BD-9390-DCDBAE82A15A}"/>
              </a:ext>
            </a:extLst>
          </p:cNvPr>
          <p:cNvSpPr txBox="1"/>
          <p:nvPr/>
        </p:nvSpPr>
        <p:spPr>
          <a:xfrm>
            <a:off x="4867134" y="4143638"/>
            <a:ext cx="3267732" cy="830997"/>
          </a:xfrm>
          <a:prstGeom prst="rect">
            <a:avLst/>
          </a:prstGeom>
          <a:noFill/>
        </p:spPr>
        <p:txBody>
          <a:bodyPr wrap="square" rtlCol="0">
            <a:spAutoFit/>
          </a:bodyPr>
          <a:lstStyle/>
          <a:p>
            <a:pPr algn="ctr"/>
            <a:r>
              <a:rPr lang="en-US" sz="4800" dirty="0">
                <a:solidFill>
                  <a:schemeClr val="bg1"/>
                </a:solidFill>
              </a:rPr>
              <a:t>Speaking </a:t>
            </a:r>
          </a:p>
        </p:txBody>
      </p:sp>
    </p:spTree>
    <p:extLst>
      <p:ext uri="{BB962C8B-B14F-4D97-AF65-F5344CB8AC3E}">
        <p14:creationId xmlns:p14="http://schemas.microsoft.com/office/powerpoint/2010/main" val="56576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356874"/>
            <a:ext cx="9925119" cy="581902"/>
          </a:xfrm>
          <a:prstGeom prst="rect">
            <a:avLst/>
          </a:prstGeom>
        </p:spPr>
      </p:pic>
      <p:sp>
        <p:nvSpPr>
          <p:cNvPr id="11" name="TextBox 10">
            <a:extLst>
              <a:ext uri="{FF2B5EF4-FFF2-40B4-BE49-F238E27FC236}">
                <a16:creationId xmlns:a16="http://schemas.microsoft.com/office/drawing/2014/main" id="{EA90961C-A67B-AE5A-E635-165B98F277D8}"/>
              </a:ext>
            </a:extLst>
          </p:cNvPr>
          <p:cNvSpPr txBox="1"/>
          <p:nvPr/>
        </p:nvSpPr>
        <p:spPr>
          <a:xfrm>
            <a:off x="350983" y="2064390"/>
            <a:ext cx="11231418" cy="1200329"/>
          </a:xfrm>
          <a:prstGeom prst="rect">
            <a:avLst/>
          </a:prstGeom>
          <a:noFill/>
        </p:spPr>
        <p:txBody>
          <a:bodyPr wrap="square">
            <a:spAutoFit/>
          </a:bodyPr>
          <a:lstStyle/>
          <a:p>
            <a:pPr algn="just"/>
            <a:r>
              <a:rPr lang="en-US" sz="3600" dirty="0"/>
              <a:t>You're doing research for an article about Mount Everest with a friend.</a:t>
            </a:r>
          </a:p>
        </p:txBody>
      </p:sp>
      <p:sp>
        <p:nvSpPr>
          <p:cNvPr id="13" name="TextBox 12">
            <a:extLst>
              <a:ext uri="{FF2B5EF4-FFF2-40B4-BE49-F238E27FC236}">
                <a16:creationId xmlns:a16="http://schemas.microsoft.com/office/drawing/2014/main" id="{C09DF457-D925-5CED-0E49-9C38A4B26597}"/>
              </a:ext>
            </a:extLst>
          </p:cNvPr>
          <p:cNvSpPr txBox="1"/>
          <p:nvPr/>
        </p:nvSpPr>
        <p:spPr>
          <a:xfrm>
            <a:off x="350983" y="3621290"/>
            <a:ext cx="11307619" cy="2308324"/>
          </a:xfrm>
          <a:prstGeom prst="rect">
            <a:avLst/>
          </a:prstGeom>
          <a:noFill/>
        </p:spPr>
        <p:txBody>
          <a:bodyPr wrap="square">
            <a:spAutoFit/>
          </a:bodyPr>
          <a:lstStyle/>
          <a:p>
            <a:pPr algn="just"/>
            <a:r>
              <a:rPr lang="en-US" sz="3600" dirty="0">
                <a:solidFill>
                  <a:srgbClr val="0070C0"/>
                </a:solidFill>
              </a:rPr>
              <a:t>Student A, you have </a:t>
            </a:r>
            <a:r>
              <a:rPr lang="en-US" sz="3600" dirty="0">
                <a:solidFill>
                  <a:srgbClr val="0070C0"/>
                </a:solidFill>
                <a:highlight>
                  <a:srgbClr val="FFFF00"/>
                </a:highlight>
              </a:rPr>
              <a:t>some information</a:t>
            </a:r>
            <a:r>
              <a:rPr lang="en-US" sz="3600" dirty="0">
                <a:solidFill>
                  <a:srgbClr val="0070C0"/>
                </a:solidFill>
              </a:rPr>
              <a:t> about Mount Everest, but you </a:t>
            </a:r>
            <a:r>
              <a:rPr lang="en-US" sz="3600" dirty="0">
                <a:solidFill>
                  <a:srgbClr val="0070C0"/>
                </a:solidFill>
                <a:highlight>
                  <a:srgbClr val="FFFF00"/>
                </a:highlight>
              </a:rPr>
              <a:t>don’t know some other things</a:t>
            </a:r>
            <a:r>
              <a:rPr lang="en-US" sz="3600" dirty="0">
                <a:solidFill>
                  <a:srgbClr val="0070C0"/>
                </a:solidFill>
              </a:rPr>
              <a:t> about it. You will answer Student B's questions about Mount Everest. And then </a:t>
            </a:r>
            <a:r>
              <a:rPr lang="en-US" sz="3600" dirty="0">
                <a:solidFill>
                  <a:srgbClr val="0070C0"/>
                </a:solidFill>
                <a:highlight>
                  <a:srgbClr val="FFFF00"/>
                </a:highlight>
              </a:rPr>
              <a:t>swap the role</a:t>
            </a:r>
            <a:r>
              <a:rPr lang="en-US" sz="3600" dirty="0">
                <a:solidFill>
                  <a:srgbClr val="0070C0"/>
                </a:solidFill>
              </a:rPr>
              <a:t> with student B.</a:t>
            </a:r>
          </a:p>
        </p:txBody>
      </p:sp>
      <p:pic>
        <p:nvPicPr>
          <p:cNvPr id="14" name="Picture 13">
            <a:extLst>
              <a:ext uri="{FF2B5EF4-FFF2-40B4-BE49-F238E27FC236}">
                <a16:creationId xmlns:a16="http://schemas.microsoft.com/office/drawing/2014/main" id="{644FF16D-81C7-CE59-6495-BC3A78C6E7CC}"/>
              </a:ext>
            </a:extLst>
          </p:cNvPr>
          <p:cNvPicPr>
            <a:picLocks noChangeAspect="1"/>
          </p:cNvPicPr>
          <p:nvPr/>
        </p:nvPicPr>
        <p:blipFill>
          <a:blip r:embed="rId4"/>
          <a:stretch>
            <a:fillRect/>
          </a:stretch>
        </p:blipFill>
        <p:spPr>
          <a:xfrm>
            <a:off x="10734675" y="419809"/>
            <a:ext cx="1457325" cy="1195530"/>
          </a:xfrm>
          <a:prstGeom prst="rect">
            <a:avLst/>
          </a:prstGeom>
        </p:spPr>
      </p:pic>
    </p:spTree>
    <p:extLst>
      <p:ext uri="{BB962C8B-B14F-4D97-AF65-F5344CB8AC3E}">
        <p14:creationId xmlns:p14="http://schemas.microsoft.com/office/powerpoint/2010/main" val="2702086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356874"/>
            <a:ext cx="9925119" cy="581902"/>
          </a:xfrm>
          <a:prstGeom prst="rect">
            <a:avLst/>
          </a:prstGeom>
        </p:spPr>
      </p:pic>
      <p:sp>
        <p:nvSpPr>
          <p:cNvPr id="2" name="TextBox 1">
            <a:extLst>
              <a:ext uri="{FF2B5EF4-FFF2-40B4-BE49-F238E27FC236}">
                <a16:creationId xmlns:a16="http://schemas.microsoft.com/office/drawing/2014/main" id="{5E34008C-844D-3B1B-2A01-A581AF75463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A</a:t>
            </a:r>
          </a:p>
        </p:txBody>
      </p:sp>
      <p:pic>
        <p:nvPicPr>
          <p:cNvPr id="4" name="Picture 3">
            <a:extLst>
              <a:ext uri="{FF2B5EF4-FFF2-40B4-BE49-F238E27FC236}">
                <a16:creationId xmlns:a16="http://schemas.microsoft.com/office/drawing/2014/main" id="{7F79860C-0349-6600-1F88-04D051E7CCC4}"/>
              </a:ext>
            </a:extLst>
          </p:cNvPr>
          <p:cNvPicPr>
            <a:picLocks noChangeAspect="1"/>
          </p:cNvPicPr>
          <p:nvPr/>
        </p:nvPicPr>
        <p:blipFill>
          <a:blip r:embed="rId4"/>
          <a:stretch>
            <a:fillRect/>
          </a:stretch>
        </p:blipFill>
        <p:spPr>
          <a:xfrm>
            <a:off x="277091" y="2366613"/>
            <a:ext cx="11637818" cy="2618942"/>
          </a:xfrm>
          <a:prstGeom prst="rect">
            <a:avLst/>
          </a:prstGeom>
        </p:spPr>
      </p:pic>
    </p:spTree>
    <p:extLst>
      <p:ext uri="{BB962C8B-B14F-4D97-AF65-F5344CB8AC3E}">
        <p14:creationId xmlns:p14="http://schemas.microsoft.com/office/powerpoint/2010/main" val="2499301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4" name="TextBox 3">
            <a:extLst>
              <a:ext uri="{FF2B5EF4-FFF2-40B4-BE49-F238E27FC236}">
                <a16:creationId xmlns:a16="http://schemas.microsoft.com/office/drawing/2014/main" id="{ED0DA6AE-197F-2BFA-A13C-009649486B46}"/>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A</a:t>
            </a:r>
          </a:p>
        </p:txBody>
      </p:sp>
      <p:pic>
        <p:nvPicPr>
          <p:cNvPr id="8" name="Picture 7">
            <a:extLst>
              <a:ext uri="{FF2B5EF4-FFF2-40B4-BE49-F238E27FC236}">
                <a16:creationId xmlns:a16="http://schemas.microsoft.com/office/drawing/2014/main" id="{514930B4-B4F6-577F-943A-54D685DBAB17}"/>
              </a:ext>
            </a:extLst>
          </p:cNvPr>
          <p:cNvPicPr>
            <a:picLocks noChangeAspect="1"/>
          </p:cNvPicPr>
          <p:nvPr/>
        </p:nvPicPr>
        <p:blipFill>
          <a:blip r:embed="rId4"/>
          <a:stretch>
            <a:fillRect/>
          </a:stretch>
        </p:blipFill>
        <p:spPr>
          <a:xfrm>
            <a:off x="219266" y="2419927"/>
            <a:ext cx="11753467" cy="3556457"/>
          </a:xfrm>
          <a:prstGeom prst="rect">
            <a:avLst/>
          </a:prstGeom>
        </p:spPr>
      </p:pic>
    </p:spTree>
    <p:extLst>
      <p:ext uri="{BB962C8B-B14F-4D97-AF65-F5344CB8AC3E}">
        <p14:creationId xmlns:p14="http://schemas.microsoft.com/office/powerpoint/2010/main" val="3840321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6" name="TextBox 5">
            <a:extLst>
              <a:ext uri="{FF2B5EF4-FFF2-40B4-BE49-F238E27FC236}">
                <a16:creationId xmlns:a16="http://schemas.microsoft.com/office/drawing/2014/main" id="{14A3494A-5E7D-04DF-5D6D-18A5BE26AB0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A</a:t>
            </a:r>
          </a:p>
        </p:txBody>
      </p:sp>
      <p:pic>
        <p:nvPicPr>
          <p:cNvPr id="9" name="Picture 8">
            <a:extLst>
              <a:ext uri="{FF2B5EF4-FFF2-40B4-BE49-F238E27FC236}">
                <a16:creationId xmlns:a16="http://schemas.microsoft.com/office/drawing/2014/main" id="{A460A764-FDB7-85D7-7BBE-F78750764A82}"/>
              </a:ext>
            </a:extLst>
          </p:cNvPr>
          <p:cNvPicPr>
            <a:picLocks noChangeAspect="1"/>
          </p:cNvPicPr>
          <p:nvPr/>
        </p:nvPicPr>
        <p:blipFill>
          <a:blip r:embed="rId4"/>
          <a:stretch>
            <a:fillRect/>
          </a:stretch>
        </p:blipFill>
        <p:spPr>
          <a:xfrm>
            <a:off x="124691" y="2625758"/>
            <a:ext cx="11942618" cy="2489746"/>
          </a:xfrm>
          <a:prstGeom prst="rect">
            <a:avLst/>
          </a:prstGeom>
        </p:spPr>
      </p:pic>
    </p:spTree>
    <p:extLst>
      <p:ext uri="{BB962C8B-B14F-4D97-AF65-F5344CB8AC3E}">
        <p14:creationId xmlns:p14="http://schemas.microsoft.com/office/powerpoint/2010/main" val="1206228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6" name="TextBox 5">
            <a:extLst>
              <a:ext uri="{FF2B5EF4-FFF2-40B4-BE49-F238E27FC236}">
                <a16:creationId xmlns:a16="http://schemas.microsoft.com/office/drawing/2014/main" id="{14A3494A-5E7D-04DF-5D6D-18A5BE26AB0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B</a:t>
            </a:r>
          </a:p>
        </p:txBody>
      </p:sp>
      <p:pic>
        <p:nvPicPr>
          <p:cNvPr id="3" name="Picture 2">
            <a:extLst>
              <a:ext uri="{FF2B5EF4-FFF2-40B4-BE49-F238E27FC236}">
                <a16:creationId xmlns:a16="http://schemas.microsoft.com/office/drawing/2014/main" id="{0CB690D7-E14C-13C1-0C17-6D5345459F0F}"/>
              </a:ext>
            </a:extLst>
          </p:cNvPr>
          <p:cNvPicPr>
            <a:picLocks noChangeAspect="1"/>
          </p:cNvPicPr>
          <p:nvPr/>
        </p:nvPicPr>
        <p:blipFill>
          <a:blip r:embed="rId4"/>
          <a:stretch>
            <a:fillRect/>
          </a:stretch>
        </p:blipFill>
        <p:spPr>
          <a:xfrm>
            <a:off x="217053" y="2647300"/>
            <a:ext cx="11757891" cy="2527093"/>
          </a:xfrm>
          <a:prstGeom prst="rect">
            <a:avLst/>
          </a:prstGeom>
        </p:spPr>
      </p:pic>
    </p:spTree>
    <p:extLst>
      <p:ext uri="{BB962C8B-B14F-4D97-AF65-F5344CB8AC3E}">
        <p14:creationId xmlns:p14="http://schemas.microsoft.com/office/powerpoint/2010/main" val="3646218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6" name="TextBox 5">
            <a:extLst>
              <a:ext uri="{FF2B5EF4-FFF2-40B4-BE49-F238E27FC236}">
                <a16:creationId xmlns:a16="http://schemas.microsoft.com/office/drawing/2014/main" id="{14A3494A-5E7D-04DF-5D6D-18A5BE26AB0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B</a:t>
            </a:r>
          </a:p>
        </p:txBody>
      </p:sp>
      <p:pic>
        <p:nvPicPr>
          <p:cNvPr id="4" name="Picture 3">
            <a:extLst>
              <a:ext uri="{FF2B5EF4-FFF2-40B4-BE49-F238E27FC236}">
                <a16:creationId xmlns:a16="http://schemas.microsoft.com/office/drawing/2014/main" id="{C90523C7-C9F3-2631-4BDA-12F3748BAD70}"/>
              </a:ext>
            </a:extLst>
          </p:cNvPr>
          <p:cNvPicPr>
            <a:picLocks noChangeAspect="1"/>
          </p:cNvPicPr>
          <p:nvPr/>
        </p:nvPicPr>
        <p:blipFill rotWithShape="1">
          <a:blip r:embed="rId4"/>
          <a:srcRect r="12834" b="20795"/>
          <a:stretch/>
        </p:blipFill>
        <p:spPr>
          <a:xfrm>
            <a:off x="190201" y="2555986"/>
            <a:ext cx="11811597" cy="2165815"/>
          </a:xfrm>
          <a:prstGeom prst="rect">
            <a:avLst/>
          </a:prstGeom>
        </p:spPr>
      </p:pic>
    </p:spTree>
    <p:extLst>
      <p:ext uri="{BB962C8B-B14F-4D97-AF65-F5344CB8AC3E}">
        <p14:creationId xmlns:p14="http://schemas.microsoft.com/office/powerpoint/2010/main" val="2210896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6" name="TextBox 5">
            <a:extLst>
              <a:ext uri="{FF2B5EF4-FFF2-40B4-BE49-F238E27FC236}">
                <a16:creationId xmlns:a16="http://schemas.microsoft.com/office/drawing/2014/main" id="{14A3494A-5E7D-04DF-5D6D-18A5BE26AB0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B</a:t>
            </a:r>
          </a:p>
        </p:txBody>
      </p:sp>
      <p:pic>
        <p:nvPicPr>
          <p:cNvPr id="9" name="Picture 8">
            <a:extLst>
              <a:ext uri="{FF2B5EF4-FFF2-40B4-BE49-F238E27FC236}">
                <a16:creationId xmlns:a16="http://schemas.microsoft.com/office/drawing/2014/main" id="{307C9760-FBF0-8F33-D928-3F338AF5E79B}"/>
              </a:ext>
            </a:extLst>
          </p:cNvPr>
          <p:cNvPicPr>
            <a:picLocks noChangeAspect="1"/>
          </p:cNvPicPr>
          <p:nvPr/>
        </p:nvPicPr>
        <p:blipFill>
          <a:blip r:embed="rId4"/>
          <a:stretch>
            <a:fillRect/>
          </a:stretch>
        </p:blipFill>
        <p:spPr>
          <a:xfrm>
            <a:off x="0" y="2904243"/>
            <a:ext cx="3486150" cy="904875"/>
          </a:xfrm>
          <a:prstGeom prst="rect">
            <a:avLst/>
          </a:prstGeom>
        </p:spPr>
      </p:pic>
      <p:pic>
        <p:nvPicPr>
          <p:cNvPr id="15" name="Picture 14">
            <a:extLst>
              <a:ext uri="{FF2B5EF4-FFF2-40B4-BE49-F238E27FC236}">
                <a16:creationId xmlns:a16="http://schemas.microsoft.com/office/drawing/2014/main" id="{51C5E255-1207-28A2-D82B-0F2A1ACFBE9C}"/>
              </a:ext>
            </a:extLst>
          </p:cNvPr>
          <p:cNvPicPr>
            <a:picLocks noChangeAspect="1"/>
          </p:cNvPicPr>
          <p:nvPr/>
        </p:nvPicPr>
        <p:blipFill>
          <a:blip r:embed="rId5"/>
          <a:stretch>
            <a:fillRect/>
          </a:stretch>
        </p:blipFill>
        <p:spPr>
          <a:xfrm>
            <a:off x="-1" y="3803393"/>
            <a:ext cx="12192000" cy="657586"/>
          </a:xfrm>
          <a:prstGeom prst="rect">
            <a:avLst/>
          </a:prstGeom>
        </p:spPr>
      </p:pic>
    </p:spTree>
    <p:extLst>
      <p:ext uri="{BB962C8B-B14F-4D97-AF65-F5344CB8AC3E}">
        <p14:creationId xmlns:p14="http://schemas.microsoft.com/office/powerpoint/2010/main" val="3639260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6" name="TextBox 5">
            <a:extLst>
              <a:ext uri="{FF2B5EF4-FFF2-40B4-BE49-F238E27FC236}">
                <a16:creationId xmlns:a16="http://schemas.microsoft.com/office/drawing/2014/main" id="{14A3494A-5E7D-04DF-5D6D-18A5BE26AB0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B</a:t>
            </a:r>
          </a:p>
        </p:txBody>
      </p:sp>
      <p:pic>
        <p:nvPicPr>
          <p:cNvPr id="3" name="Picture 2">
            <a:extLst>
              <a:ext uri="{FF2B5EF4-FFF2-40B4-BE49-F238E27FC236}">
                <a16:creationId xmlns:a16="http://schemas.microsoft.com/office/drawing/2014/main" id="{C94DC8AA-C733-F11E-13C6-9CE0D1A02D3A}"/>
              </a:ext>
            </a:extLst>
          </p:cNvPr>
          <p:cNvPicPr>
            <a:picLocks noChangeAspect="1"/>
          </p:cNvPicPr>
          <p:nvPr/>
        </p:nvPicPr>
        <p:blipFill>
          <a:blip r:embed="rId4"/>
          <a:stretch>
            <a:fillRect/>
          </a:stretch>
        </p:blipFill>
        <p:spPr>
          <a:xfrm>
            <a:off x="170872" y="2708185"/>
            <a:ext cx="11850255" cy="1883886"/>
          </a:xfrm>
          <a:prstGeom prst="rect">
            <a:avLst/>
          </a:prstGeom>
        </p:spPr>
      </p:pic>
    </p:spTree>
    <p:extLst>
      <p:ext uri="{BB962C8B-B14F-4D97-AF65-F5344CB8AC3E}">
        <p14:creationId xmlns:p14="http://schemas.microsoft.com/office/powerpoint/2010/main" val="925920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356874"/>
            <a:ext cx="9925119" cy="581902"/>
          </a:xfrm>
          <a:prstGeom prst="rect">
            <a:avLst/>
          </a:prstGeom>
        </p:spPr>
      </p:pic>
      <p:sp>
        <p:nvSpPr>
          <p:cNvPr id="2" name="TextBox 1">
            <a:extLst>
              <a:ext uri="{FF2B5EF4-FFF2-40B4-BE49-F238E27FC236}">
                <a16:creationId xmlns:a16="http://schemas.microsoft.com/office/drawing/2014/main" id="{5E34008C-844D-3B1B-2A01-A581AF75463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A</a:t>
            </a:r>
          </a:p>
        </p:txBody>
      </p:sp>
      <p:pic>
        <p:nvPicPr>
          <p:cNvPr id="4" name="Picture 3">
            <a:extLst>
              <a:ext uri="{FF2B5EF4-FFF2-40B4-BE49-F238E27FC236}">
                <a16:creationId xmlns:a16="http://schemas.microsoft.com/office/drawing/2014/main" id="{7F79860C-0349-6600-1F88-04D051E7CCC4}"/>
              </a:ext>
            </a:extLst>
          </p:cNvPr>
          <p:cNvPicPr>
            <a:picLocks noChangeAspect="1"/>
          </p:cNvPicPr>
          <p:nvPr/>
        </p:nvPicPr>
        <p:blipFill>
          <a:blip r:embed="rId4"/>
          <a:stretch>
            <a:fillRect/>
          </a:stretch>
        </p:blipFill>
        <p:spPr>
          <a:xfrm>
            <a:off x="277090" y="2902761"/>
            <a:ext cx="11637818" cy="2618942"/>
          </a:xfrm>
          <a:prstGeom prst="rect">
            <a:avLst/>
          </a:prstGeom>
        </p:spPr>
      </p:pic>
      <p:sp>
        <p:nvSpPr>
          <p:cNvPr id="3" name="TextBox 2">
            <a:extLst>
              <a:ext uri="{FF2B5EF4-FFF2-40B4-BE49-F238E27FC236}">
                <a16:creationId xmlns:a16="http://schemas.microsoft.com/office/drawing/2014/main" id="{F1EAE699-4538-D9B6-C088-C94382D67CA0}"/>
              </a:ext>
            </a:extLst>
          </p:cNvPr>
          <p:cNvSpPr txBox="1"/>
          <p:nvPr/>
        </p:nvSpPr>
        <p:spPr>
          <a:xfrm>
            <a:off x="203200" y="2097603"/>
            <a:ext cx="6918036" cy="646331"/>
          </a:xfrm>
          <a:prstGeom prst="rect">
            <a:avLst/>
          </a:prstGeom>
          <a:solidFill>
            <a:srgbClr val="F3C1FF"/>
          </a:solidFill>
        </p:spPr>
        <p:txBody>
          <a:bodyPr wrap="square" rtlCol="0">
            <a:spAutoFit/>
          </a:bodyPr>
          <a:lstStyle/>
          <a:p>
            <a:pPr algn="ctr"/>
            <a:r>
              <a:rPr lang="en-US" sz="3600" b="1" dirty="0">
                <a:highlight>
                  <a:srgbClr val="F3C1FF"/>
                </a:highlight>
              </a:rPr>
              <a:t>Suggested questions and answers</a:t>
            </a:r>
          </a:p>
        </p:txBody>
      </p:sp>
      <p:sp>
        <p:nvSpPr>
          <p:cNvPr id="8" name="TextBox 7">
            <a:extLst>
              <a:ext uri="{FF2B5EF4-FFF2-40B4-BE49-F238E27FC236}">
                <a16:creationId xmlns:a16="http://schemas.microsoft.com/office/drawing/2014/main" id="{1A3C30E7-3E12-36FF-5835-97ED835E3CD7}"/>
              </a:ext>
            </a:extLst>
          </p:cNvPr>
          <p:cNvSpPr txBox="1"/>
          <p:nvPr/>
        </p:nvSpPr>
        <p:spPr>
          <a:xfrm>
            <a:off x="2415308" y="3645065"/>
            <a:ext cx="9499600" cy="646331"/>
          </a:xfrm>
          <a:prstGeom prst="rect">
            <a:avLst/>
          </a:prstGeom>
          <a:solidFill>
            <a:schemeClr val="accent4">
              <a:lumMod val="20000"/>
              <a:lumOff val="80000"/>
            </a:schemeClr>
          </a:solidFill>
        </p:spPr>
        <p:txBody>
          <a:bodyPr wrap="square" rtlCol="0">
            <a:spAutoFit/>
          </a:bodyPr>
          <a:lstStyle/>
          <a:p>
            <a:pPr algn="ctr"/>
            <a:r>
              <a:rPr lang="en-US" sz="3600" u="sng" dirty="0">
                <a:solidFill>
                  <a:srgbClr val="FF0000"/>
                </a:solidFill>
              </a:rPr>
              <a:t>Where is it</a:t>
            </a:r>
            <a:r>
              <a:rPr lang="en-US" sz="3600" dirty="0">
                <a:solidFill>
                  <a:srgbClr val="FF0000"/>
                </a:solidFill>
              </a:rPr>
              <a:t>? It’s on the border of Nepal and Tibet</a:t>
            </a:r>
            <a:r>
              <a:rPr lang="en-US" sz="3600" dirty="0">
                <a:solidFill>
                  <a:srgbClr val="FF0000"/>
                </a:solidFill>
                <a:highlight>
                  <a:srgbClr val="F3C1FF"/>
                </a:highlight>
              </a:rPr>
              <a:t> </a:t>
            </a:r>
          </a:p>
        </p:txBody>
      </p:sp>
    </p:spTree>
    <p:extLst>
      <p:ext uri="{BB962C8B-B14F-4D97-AF65-F5344CB8AC3E}">
        <p14:creationId xmlns:p14="http://schemas.microsoft.com/office/powerpoint/2010/main" val="287177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39" y="1386699"/>
            <a:ext cx="9925119" cy="581902"/>
          </a:xfrm>
          <a:prstGeom prst="rect">
            <a:avLst/>
          </a:prstGeom>
        </p:spPr>
      </p:pic>
      <p:sp>
        <p:nvSpPr>
          <p:cNvPr id="4" name="TextBox 3">
            <a:extLst>
              <a:ext uri="{FF2B5EF4-FFF2-40B4-BE49-F238E27FC236}">
                <a16:creationId xmlns:a16="http://schemas.microsoft.com/office/drawing/2014/main" id="{ED0DA6AE-197F-2BFA-A13C-009649486B46}"/>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A</a:t>
            </a:r>
          </a:p>
        </p:txBody>
      </p:sp>
      <p:pic>
        <p:nvPicPr>
          <p:cNvPr id="8" name="Picture 7">
            <a:extLst>
              <a:ext uri="{FF2B5EF4-FFF2-40B4-BE49-F238E27FC236}">
                <a16:creationId xmlns:a16="http://schemas.microsoft.com/office/drawing/2014/main" id="{514930B4-B4F6-577F-943A-54D685DBAB17}"/>
              </a:ext>
            </a:extLst>
          </p:cNvPr>
          <p:cNvPicPr>
            <a:picLocks noChangeAspect="1"/>
          </p:cNvPicPr>
          <p:nvPr/>
        </p:nvPicPr>
        <p:blipFill rotWithShape="1">
          <a:blip r:embed="rId4"/>
          <a:srcRect b="21308"/>
          <a:stretch/>
        </p:blipFill>
        <p:spPr>
          <a:xfrm>
            <a:off x="164348" y="3325090"/>
            <a:ext cx="11753467" cy="2798619"/>
          </a:xfrm>
          <a:prstGeom prst="rect">
            <a:avLst/>
          </a:prstGeom>
        </p:spPr>
      </p:pic>
      <p:sp>
        <p:nvSpPr>
          <p:cNvPr id="2" name="TextBox 1">
            <a:extLst>
              <a:ext uri="{FF2B5EF4-FFF2-40B4-BE49-F238E27FC236}">
                <a16:creationId xmlns:a16="http://schemas.microsoft.com/office/drawing/2014/main" id="{ED00C2AD-4450-4622-9CAA-740B21F63EC9}"/>
              </a:ext>
            </a:extLst>
          </p:cNvPr>
          <p:cNvSpPr txBox="1"/>
          <p:nvPr/>
        </p:nvSpPr>
        <p:spPr>
          <a:xfrm>
            <a:off x="66675" y="1940371"/>
            <a:ext cx="6918036" cy="646331"/>
          </a:xfrm>
          <a:prstGeom prst="rect">
            <a:avLst/>
          </a:prstGeom>
          <a:solidFill>
            <a:srgbClr val="F3C1FF"/>
          </a:solidFill>
        </p:spPr>
        <p:txBody>
          <a:bodyPr wrap="square" rtlCol="0">
            <a:spAutoFit/>
          </a:bodyPr>
          <a:lstStyle/>
          <a:p>
            <a:pPr algn="ctr"/>
            <a:r>
              <a:rPr lang="en-US" sz="3600" b="1" dirty="0">
                <a:highlight>
                  <a:srgbClr val="F3C1FF"/>
                </a:highlight>
              </a:rPr>
              <a:t>Suggested questions and answers</a:t>
            </a:r>
          </a:p>
        </p:txBody>
      </p:sp>
      <p:sp>
        <p:nvSpPr>
          <p:cNvPr id="3" name="TextBox 2">
            <a:extLst>
              <a:ext uri="{FF2B5EF4-FFF2-40B4-BE49-F238E27FC236}">
                <a16:creationId xmlns:a16="http://schemas.microsoft.com/office/drawing/2014/main" id="{9E29CD4B-3B8D-B5F7-7ED6-CC4E7ECF2A1F}"/>
              </a:ext>
            </a:extLst>
          </p:cNvPr>
          <p:cNvSpPr txBox="1"/>
          <p:nvPr/>
        </p:nvSpPr>
        <p:spPr>
          <a:xfrm>
            <a:off x="1735964" y="2678759"/>
            <a:ext cx="9499600" cy="646331"/>
          </a:xfrm>
          <a:prstGeom prst="rect">
            <a:avLst/>
          </a:prstGeom>
          <a:solidFill>
            <a:schemeClr val="accent4">
              <a:lumMod val="20000"/>
              <a:lumOff val="80000"/>
            </a:schemeClr>
          </a:solidFill>
        </p:spPr>
        <p:txBody>
          <a:bodyPr wrap="square" rtlCol="0">
            <a:spAutoFit/>
          </a:bodyPr>
          <a:lstStyle/>
          <a:p>
            <a:pPr algn="ctr"/>
            <a:r>
              <a:rPr lang="en-US" sz="3600" u="sng" dirty="0">
                <a:solidFill>
                  <a:srgbClr val="FF0000"/>
                </a:solidFill>
              </a:rPr>
              <a:t>Could you tell me some interesting facts about it</a:t>
            </a:r>
            <a:r>
              <a:rPr lang="en-US" sz="3600" dirty="0">
                <a:solidFill>
                  <a:srgbClr val="FF0000"/>
                </a:solidFill>
              </a:rPr>
              <a:t>? </a:t>
            </a:r>
            <a:endParaRPr lang="en-US" sz="3600" dirty="0">
              <a:solidFill>
                <a:srgbClr val="FF0000"/>
              </a:solidFill>
              <a:highlight>
                <a:srgbClr val="F3C1FF"/>
              </a:highlight>
            </a:endParaRPr>
          </a:p>
        </p:txBody>
      </p:sp>
      <p:sp>
        <p:nvSpPr>
          <p:cNvPr id="9" name="TextBox 8">
            <a:extLst>
              <a:ext uri="{FF2B5EF4-FFF2-40B4-BE49-F238E27FC236}">
                <a16:creationId xmlns:a16="http://schemas.microsoft.com/office/drawing/2014/main" id="{DA4197AE-515C-1EB4-6895-C48375899263}"/>
              </a:ext>
            </a:extLst>
          </p:cNvPr>
          <p:cNvSpPr txBox="1"/>
          <p:nvPr/>
        </p:nvSpPr>
        <p:spPr>
          <a:xfrm>
            <a:off x="3421601" y="3388395"/>
            <a:ext cx="6128326" cy="646331"/>
          </a:xfrm>
          <a:prstGeom prst="rect">
            <a:avLst/>
          </a:prstGeom>
          <a:noFill/>
        </p:spPr>
        <p:txBody>
          <a:bodyPr wrap="square">
            <a:spAutoFit/>
          </a:bodyPr>
          <a:lstStyle/>
          <a:p>
            <a:r>
              <a:rPr lang="en-US" sz="3600" dirty="0">
                <a:solidFill>
                  <a:srgbClr val="FF0000"/>
                </a:solidFill>
              </a:rPr>
              <a:t>It grows by around 4 mm a year.</a:t>
            </a:r>
          </a:p>
        </p:txBody>
      </p:sp>
      <p:sp>
        <p:nvSpPr>
          <p:cNvPr id="11" name="TextBox 10">
            <a:extLst>
              <a:ext uri="{FF2B5EF4-FFF2-40B4-BE49-F238E27FC236}">
                <a16:creationId xmlns:a16="http://schemas.microsoft.com/office/drawing/2014/main" id="{31E139E2-0235-4C99-03FB-FACC417D626E}"/>
              </a:ext>
            </a:extLst>
          </p:cNvPr>
          <p:cNvSpPr txBox="1"/>
          <p:nvPr/>
        </p:nvSpPr>
        <p:spPr>
          <a:xfrm>
            <a:off x="3421601" y="4484211"/>
            <a:ext cx="8885382" cy="646331"/>
          </a:xfrm>
          <a:prstGeom prst="rect">
            <a:avLst/>
          </a:prstGeom>
          <a:noFill/>
        </p:spPr>
        <p:txBody>
          <a:bodyPr wrap="square">
            <a:spAutoFit/>
          </a:bodyPr>
          <a:lstStyle/>
          <a:p>
            <a:r>
              <a:rPr lang="en-US" sz="3600" dirty="0">
                <a:solidFill>
                  <a:srgbClr val="FF0000"/>
                </a:solidFill>
              </a:rPr>
              <a:t>It takes around thirty to forty days to climb it.</a:t>
            </a:r>
          </a:p>
        </p:txBody>
      </p:sp>
    </p:spTree>
    <p:extLst>
      <p:ext uri="{BB962C8B-B14F-4D97-AF65-F5344CB8AC3E}">
        <p14:creationId xmlns:p14="http://schemas.microsoft.com/office/powerpoint/2010/main" val="151807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39" y="1386699"/>
            <a:ext cx="9925119" cy="581902"/>
          </a:xfrm>
          <a:prstGeom prst="rect">
            <a:avLst/>
          </a:prstGeom>
        </p:spPr>
      </p:pic>
      <p:sp>
        <p:nvSpPr>
          <p:cNvPr id="4" name="TextBox 3">
            <a:extLst>
              <a:ext uri="{FF2B5EF4-FFF2-40B4-BE49-F238E27FC236}">
                <a16:creationId xmlns:a16="http://schemas.microsoft.com/office/drawing/2014/main" id="{ED0DA6AE-197F-2BFA-A13C-009649486B46}"/>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A</a:t>
            </a:r>
          </a:p>
        </p:txBody>
      </p:sp>
      <p:pic>
        <p:nvPicPr>
          <p:cNvPr id="8" name="Picture 7">
            <a:extLst>
              <a:ext uri="{FF2B5EF4-FFF2-40B4-BE49-F238E27FC236}">
                <a16:creationId xmlns:a16="http://schemas.microsoft.com/office/drawing/2014/main" id="{514930B4-B4F6-577F-943A-54D685DBAB17}"/>
              </a:ext>
            </a:extLst>
          </p:cNvPr>
          <p:cNvPicPr>
            <a:picLocks noChangeAspect="1"/>
          </p:cNvPicPr>
          <p:nvPr/>
        </p:nvPicPr>
        <p:blipFill rotWithShape="1">
          <a:blip r:embed="rId4"/>
          <a:srcRect t="78172"/>
          <a:stretch/>
        </p:blipFill>
        <p:spPr>
          <a:xfrm>
            <a:off x="164348" y="3777672"/>
            <a:ext cx="11753467" cy="776311"/>
          </a:xfrm>
          <a:prstGeom prst="rect">
            <a:avLst/>
          </a:prstGeom>
        </p:spPr>
      </p:pic>
      <p:sp>
        <p:nvSpPr>
          <p:cNvPr id="2" name="TextBox 1">
            <a:extLst>
              <a:ext uri="{FF2B5EF4-FFF2-40B4-BE49-F238E27FC236}">
                <a16:creationId xmlns:a16="http://schemas.microsoft.com/office/drawing/2014/main" id="{ED00C2AD-4450-4622-9CAA-740B21F63EC9}"/>
              </a:ext>
            </a:extLst>
          </p:cNvPr>
          <p:cNvSpPr txBox="1"/>
          <p:nvPr/>
        </p:nvSpPr>
        <p:spPr>
          <a:xfrm>
            <a:off x="66675" y="1940371"/>
            <a:ext cx="6918036" cy="646331"/>
          </a:xfrm>
          <a:prstGeom prst="rect">
            <a:avLst/>
          </a:prstGeom>
          <a:solidFill>
            <a:srgbClr val="F3C1FF"/>
          </a:solidFill>
        </p:spPr>
        <p:txBody>
          <a:bodyPr wrap="square" rtlCol="0">
            <a:spAutoFit/>
          </a:bodyPr>
          <a:lstStyle/>
          <a:p>
            <a:pPr algn="ctr"/>
            <a:r>
              <a:rPr lang="en-US" sz="3600" b="1" dirty="0">
                <a:highlight>
                  <a:srgbClr val="F3C1FF"/>
                </a:highlight>
              </a:rPr>
              <a:t>Suggested questions and answers</a:t>
            </a:r>
          </a:p>
        </p:txBody>
      </p:sp>
      <p:sp>
        <p:nvSpPr>
          <p:cNvPr id="3" name="TextBox 2">
            <a:extLst>
              <a:ext uri="{FF2B5EF4-FFF2-40B4-BE49-F238E27FC236}">
                <a16:creationId xmlns:a16="http://schemas.microsoft.com/office/drawing/2014/main" id="{9E29CD4B-3B8D-B5F7-7ED6-CC4E7ECF2A1F}"/>
              </a:ext>
            </a:extLst>
          </p:cNvPr>
          <p:cNvSpPr txBox="1"/>
          <p:nvPr/>
        </p:nvSpPr>
        <p:spPr>
          <a:xfrm>
            <a:off x="1291281" y="2817208"/>
            <a:ext cx="9499600" cy="646331"/>
          </a:xfrm>
          <a:prstGeom prst="rect">
            <a:avLst/>
          </a:prstGeom>
          <a:solidFill>
            <a:schemeClr val="accent4">
              <a:lumMod val="20000"/>
              <a:lumOff val="80000"/>
            </a:schemeClr>
          </a:solidFill>
        </p:spPr>
        <p:txBody>
          <a:bodyPr wrap="square" rtlCol="0">
            <a:spAutoFit/>
          </a:bodyPr>
          <a:lstStyle/>
          <a:p>
            <a:pPr algn="ctr"/>
            <a:r>
              <a:rPr lang="en-US" sz="3600" u="sng" dirty="0">
                <a:solidFill>
                  <a:srgbClr val="FF0000"/>
                </a:solidFill>
              </a:rPr>
              <a:t>When is the best time to visit Mount Everest</a:t>
            </a:r>
            <a:r>
              <a:rPr lang="en-US" sz="3600" dirty="0">
                <a:solidFill>
                  <a:srgbClr val="FF0000"/>
                </a:solidFill>
              </a:rPr>
              <a:t>? </a:t>
            </a:r>
            <a:endParaRPr lang="en-US" sz="3600" dirty="0">
              <a:solidFill>
                <a:srgbClr val="FF0000"/>
              </a:solidFill>
              <a:highlight>
                <a:srgbClr val="F3C1FF"/>
              </a:highlight>
            </a:endParaRPr>
          </a:p>
        </p:txBody>
      </p:sp>
      <p:sp>
        <p:nvSpPr>
          <p:cNvPr id="9" name="TextBox 8">
            <a:extLst>
              <a:ext uri="{FF2B5EF4-FFF2-40B4-BE49-F238E27FC236}">
                <a16:creationId xmlns:a16="http://schemas.microsoft.com/office/drawing/2014/main" id="{C63123EC-8350-F408-EB9C-1E9CF45863FF}"/>
              </a:ext>
            </a:extLst>
          </p:cNvPr>
          <p:cNvSpPr txBox="1"/>
          <p:nvPr/>
        </p:nvSpPr>
        <p:spPr>
          <a:xfrm>
            <a:off x="3091872" y="3796144"/>
            <a:ext cx="8388928" cy="1200329"/>
          </a:xfrm>
          <a:prstGeom prst="rect">
            <a:avLst/>
          </a:prstGeom>
          <a:noFill/>
        </p:spPr>
        <p:txBody>
          <a:bodyPr wrap="square">
            <a:spAutoFit/>
          </a:bodyPr>
          <a:lstStyle/>
          <a:p>
            <a:r>
              <a:rPr lang="en-US" sz="3600" dirty="0">
                <a:solidFill>
                  <a:srgbClr val="FF0000"/>
                </a:solidFill>
              </a:rPr>
              <a:t>The weather is nicest between September–November and April–May.</a:t>
            </a:r>
          </a:p>
        </p:txBody>
      </p:sp>
    </p:spTree>
    <p:extLst>
      <p:ext uri="{BB962C8B-B14F-4D97-AF65-F5344CB8AC3E}">
        <p14:creationId xmlns:p14="http://schemas.microsoft.com/office/powerpoint/2010/main" val="31784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6" name="TextBox 5">
            <a:extLst>
              <a:ext uri="{FF2B5EF4-FFF2-40B4-BE49-F238E27FC236}">
                <a16:creationId xmlns:a16="http://schemas.microsoft.com/office/drawing/2014/main" id="{14A3494A-5E7D-04DF-5D6D-18A5BE26AB0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A</a:t>
            </a:r>
          </a:p>
        </p:txBody>
      </p:sp>
      <p:pic>
        <p:nvPicPr>
          <p:cNvPr id="9" name="Picture 8">
            <a:extLst>
              <a:ext uri="{FF2B5EF4-FFF2-40B4-BE49-F238E27FC236}">
                <a16:creationId xmlns:a16="http://schemas.microsoft.com/office/drawing/2014/main" id="{A460A764-FDB7-85D7-7BBE-F78750764A82}"/>
              </a:ext>
            </a:extLst>
          </p:cNvPr>
          <p:cNvPicPr>
            <a:picLocks noChangeAspect="1"/>
          </p:cNvPicPr>
          <p:nvPr/>
        </p:nvPicPr>
        <p:blipFill>
          <a:blip r:embed="rId4"/>
          <a:stretch>
            <a:fillRect/>
          </a:stretch>
        </p:blipFill>
        <p:spPr>
          <a:xfrm>
            <a:off x="66675" y="3593281"/>
            <a:ext cx="11942618" cy="2489746"/>
          </a:xfrm>
          <a:prstGeom prst="rect">
            <a:avLst/>
          </a:prstGeom>
        </p:spPr>
      </p:pic>
      <p:sp>
        <p:nvSpPr>
          <p:cNvPr id="2" name="TextBox 1">
            <a:extLst>
              <a:ext uri="{FF2B5EF4-FFF2-40B4-BE49-F238E27FC236}">
                <a16:creationId xmlns:a16="http://schemas.microsoft.com/office/drawing/2014/main" id="{DC29459E-20CA-EB8D-728F-3A60FDA6C932}"/>
              </a:ext>
            </a:extLst>
          </p:cNvPr>
          <p:cNvSpPr txBox="1"/>
          <p:nvPr/>
        </p:nvSpPr>
        <p:spPr>
          <a:xfrm>
            <a:off x="124690" y="2151912"/>
            <a:ext cx="6918036" cy="646331"/>
          </a:xfrm>
          <a:prstGeom prst="rect">
            <a:avLst/>
          </a:prstGeom>
          <a:solidFill>
            <a:srgbClr val="F3C1FF"/>
          </a:solidFill>
        </p:spPr>
        <p:txBody>
          <a:bodyPr wrap="square" rtlCol="0">
            <a:spAutoFit/>
          </a:bodyPr>
          <a:lstStyle/>
          <a:p>
            <a:pPr algn="ctr"/>
            <a:r>
              <a:rPr lang="en-US" sz="3600" b="1" dirty="0">
                <a:highlight>
                  <a:srgbClr val="F3C1FF"/>
                </a:highlight>
              </a:rPr>
              <a:t>Suggested questions and answers</a:t>
            </a:r>
          </a:p>
        </p:txBody>
      </p:sp>
      <p:sp>
        <p:nvSpPr>
          <p:cNvPr id="3" name="TextBox 2">
            <a:extLst>
              <a:ext uri="{FF2B5EF4-FFF2-40B4-BE49-F238E27FC236}">
                <a16:creationId xmlns:a16="http://schemas.microsoft.com/office/drawing/2014/main" id="{3A03141B-88D0-82F4-E0E9-39F48B73FA9F}"/>
              </a:ext>
            </a:extLst>
          </p:cNvPr>
          <p:cNvSpPr txBox="1"/>
          <p:nvPr/>
        </p:nvSpPr>
        <p:spPr>
          <a:xfrm>
            <a:off x="2486742" y="2868069"/>
            <a:ext cx="7899076" cy="646331"/>
          </a:xfrm>
          <a:prstGeom prst="rect">
            <a:avLst/>
          </a:prstGeom>
          <a:solidFill>
            <a:schemeClr val="accent4">
              <a:lumMod val="20000"/>
              <a:lumOff val="80000"/>
            </a:schemeClr>
          </a:solidFill>
        </p:spPr>
        <p:txBody>
          <a:bodyPr wrap="square" rtlCol="0">
            <a:spAutoFit/>
          </a:bodyPr>
          <a:lstStyle/>
          <a:p>
            <a:pPr algn="ctr"/>
            <a:r>
              <a:rPr lang="en-US" sz="3600" dirty="0">
                <a:solidFill>
                  <a:srgbClr val="FF0000"/>
                </a:solidFill>
              </a:rPr>
              <a:t>How can we visit Mount Everest? </a:t>
            </a:r>
            <a:endParaRPr lang="en-US" sz="3600" dirty="0">
              <a:solidFill>
                <a:srgbClr val="FF0000"/>
              </a:solidFill>
              <a:highlight>
                <a:srgbClr val="F3C1FF"/>
              </a:highlight>
            </a:endParaRPr>
          </a:p>
        </p:txBody>
      </p:sp>
      <p:sp>
        <p:nvSpPr>
          <p:cNvPr id="8" name="TextBox 7">
            <a:extLst>
              <a:ext uri="{FF2B5EF4-FFF2-40B4-BE49-F238E27FC236}">
                <a16:creationId xmlns:a16="http://schemas.microsoft.com/office/drawing/2014/main" id="{35092BFE-0CB2-6493-B0D4-D81599D2B187}"/>
              </a:ext>
            </a:extLst>
          </p:cNvPr>
          <p:cNvSpPr txBox="1"/>
          <p:nvPr/>
        </p:nvSpPr>
        <p:spPr>
          <a:xfrm>
            <a:off x="3519053" y="4781786"/>
            <a:ext cx="8334107" cy="646331"/>
          </a:xfrm>
          <a:prstGeom prst="rect">
            <a:avLst/>
          </a:prstGeom>
          <a:noFill/>
        </p:spPr>
        <p:txBody>
          <a:bodyPr wrap="square">
            <a:spAutoFit/>
          </a:bodyPr>
          <a:lstStyle/>
          <a:p>
            <a:r>
              <a:rPr lang="en-US" sz="3600" dirty="0">
                <a:solidFill>
                  <a:srgbClr val="FF0000"/>
                </a:solidFill>
              </a:rPr>
              <a:t>The hike to Everest Base Camp is 130 km.</a:t>
            </a:r>
          </a:p>
        </p:txBody>
      </p:sp>
    </p:spTree>
    <p:extLst>
      <p:ext uri="{BB962C8B-B14F-4D97-AF65-F5344CB8AC3E}">
        <p14:creationId xmlns:p14="http://schemas.microsoft.com/office/powerpoint/2010/main" val="405302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6" name="TextBox 5">
            <a:extLst>
              <a:ext uri="{FF2B5EF4-FFF2-40B4-BE49-F238E27FC236}">
                <a16:creationId xmlns:a16="http://schemas.microsoft.com/office/drawing/2014/main" id="{14A3494A-5E7D-04DF-5D6D-18A5BE26AB0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B</a:t>
            </a:r>
          </a:p>
        </p:txBody>
      </p:sp>
      <p:pic>
        <p:nvPicPr>
          <p:cNvPr id="3" name="Picture 2">
            <a:extLst>
              <a:ext uri="{FF2B5EF4-FFF2-40B4-BE49-F238E27FC236}">
                <a16:creationId xmlns:a16="http://schemas.microsoft.com/office/drawing/2014/main" id="{0CB690D7-E14C-13C1-0C17-6D5345459F0F}"/>
              </a:ext>
            </a:extLst>
          </p:cNvPr>
          <p:cNvPicPr>
            <a:picLocks noChangeAspect="1"/>
          </p:cNvPicPr>
          <p:nvPr/>
        </p:nvPicPr>
        <p:blipFill>
          <a:blip r:embed="rId4"/>
          <a:stretch>
            <a:fillRect/>
          </a:stretch>
        </p:blipFill>
        <p:spPr>
          <a:xfrm>
            <a:off x="159924" y="3563505"/>
            <a:ext cx="11757891" cy="2527093"/>
          </a:xfrm>
          <a:prstGeom prst="rect">
            <a:avLst/>
          </a:prstGeom>
        </p:spPr>
      </p:pic>
      <p:sp>
        <p:nvSpPr>
          <p:cNvPr id="2" name="TextBox 1">
            <a:extLst>
              <a:ext uri="{FF2B5EF4-FFF2-40B4-BE49-F238E27FC236}">
                <a16:creationId xmlns:a16="http://schemas.microsoft.com/office/drawing/2014/main" id="{D32D9743-AB43-7CC8-A0C3-C65207D7E538}"/>
              </a:ext>
            </a:extLst>
          </p:cNvPr>
          <p:cNvSpPr txBox="1"/>
          <p:nvPr/>
        </p:nvSpPr>
        <p:spPr>
          <a:xfrm>
            <a:off x="2848615" y="2857708"/>
            <a:ext cx="6121213" cy="646331"/>
          </a:xfrm>
          <a:prstGeom prst="rect">
            <a:avLst/>
          </a:prstGeom>
          <a:solidFill>
            <a:schemeClr val="accent4">
              <a:lumMod val="20000"/>
              <a:lumOff val="80000"/>
            </a:schemeClr>
          </a:solidFill>
        </p:spPr>
        <p:txBody>
          <a:bodyPr wrap="square" rtlCol="0">
            <a:spAutoFit/>
          </a:bodyPr>
          <a:lstStyle/>
          <a:p>
            <a:pPr algn="ctr"/>
            <a:r>
              <a:rPr lang="en-US" sz="3600" u="sng" dirty="0">
                <a:solidFill>
                  <a:srgbClr val="FF0000"/>
                </a:solidFill>
              </a:rPr>
              <a:t>How high is Mount Everest</a:t>
            </a:r>
            <a:r>
              <a:rPr lang="en-US" sz="3600" dirty="0">
                <a:solidFill>
                  <a:srgbClr val="FF0000"/>
                </a:solidFill>
              </a:rPr>
              <a:t>? </a:t>
            </a:r>
            <a:endParaRPr lang="en-US" sz="3600" dirty="0">
              <a:solidFill>
                <a:srgbClr val="FF0000"/>
              </a:solidFill>
              <a:highlight>
                <a:srgbClr val="F3C1FF"/>
              </a:highlight>
            </a:endParaRPr>
          </a:p>
        </p:txBody>
      </p:sp>
      <p:sp>
        <p:nvSpPr>
          <p:cNvPr id="4" name="TextBox 3">
            <a:extLst>
              <a:ext uri="{FF2B5EF4-FFF2-40B4-BE49-F238E27FC236}">
                <a16:creationId xmlns:a16="http://schemas.microsoft.com/office/drawing/2014/main" id="{3880E540-AC00-E448-15A4-84E64106AC6A}"/>
              </a:ext>
            </a:extLst>
          </p:cNvPr>
          <p:cNvSpPr txBox="1"/>
          <p:nvPr/>
        </p:nvSpPr>
        <p:spPr>
          <a:xfrm>
            <a:off x="124690" y="2151912"/>
            <a:ext cx="6918036" cy="646331"/>
          </a:xfrm>
          <a:prstGeom prst="rect">
            <a:avLst/>
          </a:prstGeom>
          <a:solidFill>
            <a:srgbClr val="F3C1FF"/>
          </a:solidFill>
        </p:spPr>
        <p:txBody>
          <a:bodyPr wrap="square" rtlCol="0">
            <a:spAutoFit/>
          </a:bodyPr>
          <a:lstStyle/>
          <a:p>
            <a:pPr algn="ctr"/>
            <a:r>
              <a:rPr lang="en-US" sz="3600" b="1" dirty="0">
                <a:highlight>
                  <a:srgbClr val="F3C1FF"/>
                </a:highlight>
              </a:rPr>
              <a:t>Suggested questions and answers</a:t>
            </a:r>
          </a:p>
        </p:txBody>
      </p:sp>
      <p:sp>
        <p:nvSpPr>
          <p:cNvPr id="9" name="TextBox 8">
            <a:extLst>
              <a:ext uri="{FF2B5EF4-FFF2-40B4-BE49-F238E27FC236}">
                <a16:creationId xmlns:a16="http://schemas.microsoft.com/office/drawing/2014/main" id="{E9E9F269-0410-A0E0-F51D-CDF388C0DDD2}"/>
              </a:ext>
            </a:extLst>
          </p:cNvPr>
          <p:cNvSpPr txBox="1"/>
          <p:nvPr/>
        </p:nvSpPr>
        <p:spPr>
          <a:xfrm>
            <a:off x="3412672" y="4931344"/>
            <a:ext cx="6128656" cy="646331"/>
          </a:xfrm>
          <a:prstGeom prst="rect">
            <a:avLst/>
          </a:prstGeom>
          <a:noFill/>
        </p:spPr>
        <p:txBody>
          <a:bodyPr wrap="square">
            <a:spAutoFit/>
          </a:bodyPr>
          <a:lstStyle/>
          <a:p>
            <a:r>
              <a:rPr lang="en-US" sz="3600" dirty="0">
                <a:solidFill>
                  <a:srgbClr val="FF0000"/>
                </a:solidFill>
              </a:rPr>
              <a:t>8,848 m above sea level</a:t>
            </a:r>
          </a:p>
        </p:txBody>
      </p:sp>
      <p:sp>
        <p:nvSpPr>
          <p:cNvPr id="11" name="TextBox 10">
            <a:extLst>
              <a:ext uri="{FF2B5EF4-FFF2-40B4-BE49-F238E27FC236}">
                <a16:creationId xmlns:a16="http://schemas.microsoft.com/office/drawing/2014/main" id="{981B3F29-EACF-3451-AD35-3BC6C93D4366}"/>
              </a:ext>
            </a:extLst>
          </p:cNvPr>
          <p:cNvSpPr txBox="1"/>
          <p:nvPr/>
        </p:nvSpPr>
        <p:spPr>
          <a:xfrm>
            <a:off x="3303814" y="5410611"/>
            <a:ext cx="8888186" cy="646331"/>
          </a:xfrm>
          <a:prstGeom prst="rect">
            <a:avLst/>
          </a:prstGeom>
          <a:noFill/>
        </p:spPr>
        <p:txBody>
          <a:bodyPr wrap="square">
            <a:spAutoFit/>
          </a:bodyPr>
          <a:lstStyle/>
          <a:p>
            <a:r>
              <a:rPr lang="en-US" sz="3600" dirty="0">
                <a:solidFill>
                  <a:srgbClr val="FF0000"/>
                </a:solidFill>
              </a:rPr>
              <a:t>It is the highest point on Earth above sea level.</a:t>
            </a:r>
          </a:p>
        </p:txBody>
      </p:sp>
    </p:spTree>
    <p:extLst>
      <p:ext uri="{BB962C8B-B14F-4D97-AF65-F5344CB8AC3E}">
        <p14:creationId xmlns:p14="http://schemas.microsoft.com/office/powerpoint/2010/main" val="24960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6" name="TextBox 5">
            <a:extLst>
              <a:ext uri="{FF2B5EF4-FFF2-40B4-BE49-F238E27FC236}">
                <a16:creationId xmlns:a16="http://schemas.microsoft.com/office/drawing/2014/main" id="{14A3494A-5E7D-04DF-5D6D-18A5BE26AB0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B</a:t>
            </a:r>
          </a:p>
        </p:txBody>
      </p:sp>
      <p:pic>
        <p:nvPicPr>
          <p:cNvPr id="4" name="Picture 3">
            <a:extLst>
              <a:ext uri="{FF2B5EF4-FFF2-40B4-BE49-F238E27FC236}">
                <a16:creationId xmlns:a16="http://schemas.microsoft.com/office/drawing/2014/main" id="{C90523C7-C9F3-2631-4BDA-12F3748BAD70}"/>
              </a:ext>
            </a:extLst>
          </p:cNvPr>
          <p:cNvPicPr>
            <a:picLocks noChangeAspect="1"/>
          </p:cNvPicPr>
          <p:nvPr/>
        </p:nvPicPr>
        <p:blipFill rotWithShape="1">
          <a:blip r:embed="rId4"/>
          <a:srcRect r="10601" b="23139"/>
          <a:stretch/>
        </p:blipFill>
        <p:spPr>
          <a:xfrm>
            <a:off x="66675" y="3873219"/>
            <a:ext cx="12039600" cy="2088768"/>
          </a:xfrm>
          <a:prstGeom prst="rect">
            <a:avLst/>
          </a:prstGeom>
        </p:spPr>
      </p:pic>
      <p:sp>
        <p:nvSpPr>
          <p:cNvPr id="2" name="TextBox 1">
            <a:extLst>
              <a:ext uri="{FF2B5EF4-FFF2-40B4-BE49-F238E27FC236}">
                <a16:creationId xmlns:a16="http://schemas.microsoft.com/office/drawing/2014/main" id="{D34A96DA-EB11-8340-10B0-123B1C915CDC}"/>
              </a:ext>
            </a:extLst>
          </p:cNvPr>
          <p:cNvSpPr txBox="1"/>
          <p:nvPr/>
        </p:nvSpPr>
        <p:spPr>
          <a:xfrm>
            <a:off x="1357273" y="3178073"/>
            <a:ext cx="9499600" cy="646331"/>
          </a:xfrm>
          <a:prstGeom prst="rect">
            <a:avLst/>
          </a:prstGeom>
          <a:solidFill>
            <a:schemeClr val="accent4">
              <a:lumMod val="20000"/>
              <a:lumOff val="80000"/>
            </a:schemeClr>
          </a:solidFill>
        </p:spPr>
        <p:txBody>
          <a:bodyPr wrap="square" rtlCol="0">
            <a:spAutoFit/>
          </a:bodyPr>
          <a:lstStyle/>
          <a:p>
            <a:pPr algn="ctr"/>
            <a:r>
              <a:rPr lang="en-US" sz="3600" u="sng" dirty="0">
                <a:solidFill>
                  <a:srgbClr val="FF0000"/>
                </a:solidFill>
              </a:rPr>
              <a:t>Could you tell me some interesting facts about it</a:t>
            </a:r>
            <a:r>
              <a:rPr lang="en-US" sz="3600" dirty="0">
                <a:solidFill>
                  <a:srgbClr val="FF0000"/>
                </a:solidFill>
              </a:rPr>
              <a:t>? </a:t>
            </a:r>
            <a:endParaRPr lang="en-US" sz="3600" dirty="0">
              <a:solidFill>
                <a:srgbClr val="FF0000"/>
              </a:solidFill>
              <a:highlight>
                <a:srgbClr val="F3C1FF"/>
              </a:highlight>
            </a:endParaRPr>
          </a:p>
        </p:txBody>
      </p:sp>
      <p:sp>
        <p:nvSpPr>
          <p:cNvPr id="3" name="TextBox 2">
            <a:extLst>
              <a:ext uri="{FF2B5EF4-FFF2-40B4-BE49-F238E27FC236}">
                <a16:creationId xmlns:a16="http://schemas.microsoft.com/office/drawing/2014/main" id="{7EA9C2FF-6A40-4BFC-35D5-B7F1A7B60277}"/>
              </a:ext>
            </a:extLst>
          </p:cNvPr>
          <p:cNvSpPr txBox="1"/>
          <p:nvPr/>
        </p:nvSpPr>
        <p:spPr>
          <a:xfrm>
            <a:off x="3203423" y="4438492"/>
            <a:ext cx="9064777" cy="646331"/>
          </a:xfrm>
          <a:prstGeom prst="rect">
            <a:avLst/>
          </a:prstGeom>
          <a:noFill/>
        </p:spPr>
        <p:txBody>
          <a:bodyPr wrap="square">
            <a:spAutoFit/>
          </a:bodyPr>
          <a:lstStyle/>
          <a:p>
            <a:r>
              <a:rPr lang="en-US" sz="3600" dirty="0">
                <a:solidFill>
                  <a:srgbClr val="FF0000"/>
                </a:solidFill>
              </a:rPr>
              <a:t>Around 3,000 people climbed to the summit.</a:t>
            </a:r>
          </a:p>
        </p:txBody>
      </p:sp>
      <p:sp>
        <p:nvSpPr>
          <p:cNvPr id="9" name="TextBox 8">
            <a:extLst>
              <a:ext uri="{FF2B5EF4-FFF2-40B4-BE49-F238E27FC236}">
                <a16:creationId xmlns:a16="http://schemas.microsoft.com/office/drawing/2014/main" id="{04D55DA8-FDDC-0686-2B87-65B10ABB9C16}"/>
              </a:ext>
            </a:extLst>
          </p:cNvPr>
          <p:cNvSpPr txBox="1"/>
          <p:nvPr/>
        </p:nvSpPr>
        <p:spPr>
          <a:xfrm>
            <a:off x="3203423" y="5237814"/>
            <a:ext cx="8689713" cy="1200329"/>
          </a:xfrm>
          <a:prstGeom prst="rect">
            <a:avLst/>
          </a:prstGeom>
          <a:noFill/>
        </p:spPr>
        <p:txBody>
          <a:bodyPr wrap="square">
            <a:spAutoFit/>
          </a:bodyPr>
          <a:lstStyle/>
          <a:p>
            <a:r>
              <a:rPr lang="en-US" sz="3600" dirty="0">
                <a:solidFill>
                  <a:srgbClr val="FF0000"/>
                </a:solidFill>
              </a:rPr>
              <a:t>The first people to climb to the summit were Edmund Hillary and </a:t>
            </a:r>
            <a:r>
              <a:rPr lang="en-US" sz="3600" dirty="0" err="1">
                <a:solidFill>
                  <a:srgbClr val="FF0000"/>
                </a:solidFill>
              </a:rPr>
              <a:t>Tenzing</a:t>
            </a:r>
            <a:r>
              <a:rPr lang="en-US" sz="3600" dirty="0">
                <a:solidFill>
                  <a:srgbClr val="FF0000"/>
                </a:solidFill>
              </a:rPr>
              <a:t> Norgay in 1952.</a:t>
            </a:r>
          </a:p>
        </p:txBody>
      </p:sp>
      <p:sp>
        <p:nvSpPr>
          <p:cNvPr id="10" name="TextBox 9">
            <a:extLst>
              <a:ext uri="{FF2B5EF4-FFF2-40B4-BE49-F238E27FC236}">
                <a16:creationId xmlns:a16="http://schemas.microsoft.com/office/drawing/2014/main" id="{7718E2DB-764F-2BF4-1523-1E576060ABB7}"/>
              </a:ext>
            </a:extLst>
          </p:cNvPr>
          <p:cNvSpPr txBox="1"/>
          <p:nvPr/>
        </p:nvSpPr>
        <p:spPr>
          <a:xfrm>
            <a:off x="146461" y="2249105"/>
            <a:ext cx="6918036" cy="646331"/>
          </a:xfrm>
          <a:prstGeom prst="rect">
            <a:avLst/>
          </a:prstGeom>
          <a:solidFill>
            <a:srgbClr val="F3C1FF"/>
          </a:solidFill>
        </p:spPr>
        <p:txBody>
          <a:bodyPr wrap="square" rtlCol="0">
            <a:spAutoFit/>
          </a:bodyPr>
          <a:lstStyle/>
          <a:p>
            <a:pPr algn="ctr"/>
            <a:r>
              <a:rPr lang="en-US" sz="3600" b="1" dirty="0">
                <a:highlight>
                  <a:srgbClr val="F3C1FF"/>
                </a:highlight>
              </a:rPr>
              <a:t>Suggested questions and answers</a:t>
            </a:r>
          </a:p>
        </p:txBody>
      </p:sp>
    </p:spTree>
    <p:extLst>
      <p:ext uri="{BB962C8B-B14F-4D97-AF65-F5344CB8AC3E}">
        <p14:creationId xmlns:p14="http://schemas.microsoft.com/office/powerpoint/2010/main" val="247578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6" name="TextBox 5">
            <a:extLst>
              <a:ext uri="{FF2B5EF4-FFF2-40B4-BE49-F238E27FC236}">
                <a16:creationId xmlns:a16="http://schemas.microsoft.com/office/drawing/2014/main" id="{14A3494A-5E7D-04DF-5D6D-18A5BE26AB0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B</a:t>
            </a:r>
          </a:p>
        </p:txBody>
      </p:sp>
      <p:pic>
        <p:nvPicPr>
          <p:cNvPr id="9" name="Picture 8">
            <a:extLst>
              <a:ext uri="{FF2B5EF4-FFF2-40B4-BE49-F238E27FC236}">
                <a16:creationId xmlns:a16="http://schemas.microsoft.com/office/drawing/2014/main" id="{307C9760-FBF0-8F33-D928-3F338AF5E79B}"/>
              </a:ext>
            </a:extLst>
          </p:cNvPr>
          <p:cNvPicPr>
            <a:picLocks noChangeAspect="1"/>
          </p:cNvPicPr>
          <p:nvPr/>
        </p:nvPicPr>
        <p:blipFill>
          <a:blip r:embed="rId4"/>
          <a:stretch>
            <a:fillRect/>
          </a:stretch>
        </p:blipFill>
        <p:spPr>
          <a:xfrm>
            <a:off x="0" y="2904243"/>
            <a:ext cx="3486150" cy="904875"/>
          </a:xfrm>
          <a:prstGeom prst="rect">
            <a:avLst/>
          </a:prstGeom>
        </p:spPr>
      </p:pic>
      <p:pic>
        <p:nvPicPr>
          <p:cNvPr id="15" name="Picture 14">
            <a:extLst>
              <a:ext uri="{FF2B5EF4-FFF2-40B4-BE49-F238E27FC236}">
                <a16:creationId xmlns:a16="http://schemas.microsoft.com/office/drawing/2014/main" id="{51C5E255-1207-28A2-D82B-0F2A1ACFBE9C}"/>
              </a:ext>
            </a:extLst>
          </p:cNvPr>
          <p:cNvPicPr>
            <a:picLocks noChangeAspect="1"/>
          </p:cNvPicPr>
          <p:nvPr/>
        </p:nvPicPr>
        <p:blipFill>
          <a:blip r:embed="rId5"/>
          <a:stretch>
            <a:fillRect/>
          </a:stretch>
        </p:blipFill>
        <p:spPr>
          <a:xfrm>
            <a:off x="-1" y="3803393"/>
            <a:ext cx="12192000" cy="657586"/>
          </a:xfrm>
          <a:prstGeom prst="rect">
            <a:avLst/>
          </a:prstGeom>
        </p:spPr>
      </p:pic>
    </p:spTree>
    <p:extLst>
      <p:ext uri="{BB962C8B-B14F-4D97-AF65-F5344CB8AC3E}">
        <p14:creationId xmlns:p14="http://schemas.microsoft.com/office/powerpoint/2010/main" val="2430676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DFD25-C9CD-350E-00D8-5E5E142BE6A8}"/>
              </a:ext>
            </a:extLst>
          </p:cNvPr>
          <p:cNvPicPr>
            <a:picLocks noChangeAspect="1"/>
          </p:cNvPicPr>
          <p:nvPr/>
        </p:nvPicPr>
        <p:blipFill>
          <a:blip r:embed="rId2"/>
          <a:stretch>
            <a:fillRect/>
          </a:stretch>
        </p:blipFill>
        <p:spPr>
          <a:xfrm>
            <a:off x="66675" y="449198"/>
            <a:ext cx="3764881" cy="907676"/>
          </a:xfrm>
          <a:prstGeom prst="rect">
            <a:avLst/>
          </a:prstGeom>
        </p:spPr>
      </p:pic>
      <p:pic>
        <p:nvPicPr>
          <p:cNvPr id="7" name="Picture 6">
            <a:extLst>
              <a:ext uri="{FF2B5EF4-FFF2-40B4-BE49-F238E27FC236}">
                <a16:creationId xmlns:a16="http://schemas.microsoft.com/office/drawing/2014/main" id="{5A5D97EA-0F5A-C6C8-63EC-26545B20E9A9}"/>
              </a:ext>
            </a:extLst>
          </p:cNvPr>
          <p:cNvPicPr>
            <a:picLocks noChangeAspect="1"/>
          </p:cNvPicPr>
          <p:nvPr/>
        </p:nvPicPr>
        <p:blipFill>
          <a:blip r:embed="rId3"/>
          <a:stretch>
            <a:fillRect/>
          </a:stretch>
        </p:blipFill>
        <p:spPr>
          <a:xfrm>
            <a:off x="1133440" y="1554298"/>
            <a:ext cx="9925119" cy="581902"/>
          </a:xfrm>
          <a:prstGeom prst="rect">
            <a:avLst/>
          </a:prstGeom>
        </p:spPr>
      </p:pic>
      <p:sp>
        <p:nvSpPr>
          <p:cNvPr id="6" name="TextBox 5">
            <a:extLst>
              <a:ext uri="{FF2B5EF4-FFF2-40B4-BE49-F238E27FC236}">
                <a16:creationId xmlns:a16="http://schemas.microsoft.com/office/drawing/2014/main" id="{14A3494A-5E7D-04DF-5D6D-18A5BE26AB03}"/>
              </a:ext>
            </a:extLst>
          </p:cNvPr>
          <p:cNvSpPr txBox="1"/>
          <p:nvPr/>
        </p:nvSpPr>
        <p:spPr>
          <a:xfrm>
            <a:off x="9795932" y="550141"/>
            <a:ext cx="2121883" cy="646331"/>
          </a:xfrm>
          <a:prstGeom prst="rect">
            <a:avLst/>
          </a:prstGeom>
          <a:solidFill>
            <a:srgbClr val="F3C1FF"/>
          </a:solidFill>
        </p:spPr>
        <p:txBody>
          <a:bodyPr wrap="square" rtlCol="0">
            <a:spAutoFit/>
          </a:bodyPr>
          <a:lstStyle/>
          <a:p>
            <a:r>
              <a:rPr lang="en-US" sz="3600" b="1" dirty="0">
                <a:highlight>
                  <a:srgbClr val="F3C1FF"/>
                </a:highlight>
              </a:rPr>
              <a:t>Student B</a:t>
            </a:r>
          </a:p>
        </p:txBody>
      </p:sp>
      <p:pic>
        <p:nvPicPr>
          <p:cNvPr id="3" name="Picture 2">
            <a:extLst>
              <a:ext uri="{FF2B5EF4-FFF2-40B4-BE49-F238E27FC236}">
                <a16:creationId xmlns:a16="http://schemas.microsoft.com/office/drawing/2014/main" id="{C94DC8AA-C733-F11E-13C6-9CE0D1A02D3A}"/>
              </a:ext>
            </a:extLst>
          </p:cNvPr>
          <p:cNvPicPr>
            <a:picLocks noChangeAspect="1"/>
          </p:cNvPicPr>
          <p:nvPr/>
        </p:nvPicPr>
        <p:blipFill>
          <a:blip r:embed="rId4"/>
          <a:stretch>
            <a:fillRect/>
          </a:stretch>
        </p:blipFill>
        <p:spPr>
          <a:xfrm>
            <a:off x="170871" y="3779858"/>
            <a:ext cx="11850255" cy="1883886"/>
          </a:xfrm>
          <a:prstGeom prst="rect">
            <a:avLst/>
          </a:prstGeom>
        </p:spPr>
      </p:pic>
      <p:sp>
        <p:nvSpPr>
          <p:cNvPr id="2" name="TextBox 1">
            <a:extLst>
              <a:ext uri="{FF2B5EF4-FFF2-40B4-BE49-F238E27FC236}">
                <a16:creationId xmlns:a16="http://schemas.microsoft.com/office/drawing/2014/main" id="{C5951F67-4536-4254-9BBD-7C57D4658338}"/>
              </a:ext>
            </a:extLst>
          </p:cNvPr>
          <p:cNvSpPr txBox="1"/>
          <p:nvPr/>
        </p:nvSpPr>
        <p:spPr>
          <a:xfrm>
            <a:off x="146461" y="2249105"/>
            <a:ext cx="6918036" cy="646331"/>
          </a:xfrm>
          <a:prstGeom prst="rect">
            <a:avLst/>
          </a:prstGeom>
          <a:solidFill>
            <a:srgbClr val="F3C1FF"/>
          </a:solidFill>
        </p:spPr>
        <p:txBody>
          <a:bodyPr wrap="square" rtlCol="0">
            <a:spAutoFit/>
          </a:bodyPr>
          <a:lstStyle/>
          <a:p>
            <a:pPr algn="ctr"/>
            <a:r>
              <a:rPr lang="en-US" sz="3600" b="1" dirty="0">
                <a:highlight>
                  <a:srgbClr val="F3C1FF"/>
                </a:highlight>
              </a:rPr>
              <a:t>Suggested questions and answers</a:t>
            </a:r>
          </a:p>
        </p:txBody>
      </p:sp>
      <p:sp>
        <p:nvSpPr>
          <p:cNvPr id="4" name="TextBox 3">
            <a:extLst>
              <a:ext uri="{FF2B5EF4-FFF2-40B4-BE49-F238E27FC236}">
                <a16:creationId xmlns:a16="http://schemas.microsoft.com/office/drawing/2014/main" id="{8A2E1F5F-6967-0434-386E-E4B3E90F591C}"/>
              </a:ext>
            </a:extLst>
          </p:cNvPr>
          <p:cNvSpPr txBox="1"/>
          <p:nvPr/>
        </p:nvSpPr>
        <p:spPr>
          <a:xfrm>
            <a:off x="2301684" y="2926100"/>
            <a:ext cx="7005602" cy="646331"/>
          </a:xfrm>
          <a:prstGeom prst="rect">
            <a:avLst/>
          </a:prstGeom>
          <a:solidFill>
            <a:schemeClr val="accent4">
              <a:lumMod val="20000"/>
              <a:lumOff val="80000"/>
            </a:schemeClr>
          </a:solidFill>
        </p:spPr>
        <p:txBody>
          <a:bodyPr wrap="square" rtlCol="0">
            <a:spAutoFit/>
          </a:bodyPr>
          <a:lstStyle/>
          <a:p>
            <a:pPr algn="ctr"/>
            <a:r>
              <a:rPr lang="en-US" sz="3600" dirty="0">
                <a:solidFill>
                  <a:srgbClr val="FF0000"/>
                </a:solidFill>
              </a:rPr>
              <a:t>How can we visit Mount Everest? </a:t>
            </a:r>
            <a:endParaRPr lang="en-US" sz="3600" dirty="0">
              <a:solidFill>
                <a:srgbClr val="FF0000"/>
              </a:solidFill>
              <a:highlight>
                <a:srgbClr val="F3C1FF"/>
              </a:highlight>
            </a:endParaRPr>
          </a:p>
        </p:txBody>
      </p:sp>
      <p:sp>
        <p:nvSpPr>
          <p:cNvPr id="9" name="TextBox 8">
            <a:extLst>
              <a:ext uri="{FF2B5EF4-FFF2-40B4-BE49-F238E27FC236}">
                <a16:creationId xmlns:a16="http://schemas.microsoft.com/office/drawing/2014/main" id="{14AED4EA-5FAF-C360-DEC0-423D86BE6F57}"/>
              </a:ext>
            </a:extLst>
          </p:cNvPr>
          <p:cNvSpPr txBox="1"/>
          <p:nvPr/>
        </p:nvSpPr>
        <p:spPr>
          <a:xfrm>
            <a:off x="2599878" y="3461876"/>
            <a:ext cx="9592122" cy="1077218"/>
          </a:xfrm>
          <a:prstGeom prst="rect">
            <a:avLst/>
          </a:prstGeom>
          <a:solidFill>
            <a:schemeClr val="accent4">
              <a:lumMod val="20000"/>
              <a:lumOff val="80000"/>
            </a:schemeClr>
          </a:solidFill>
        </p:spPr>
        <p:txBody>
          <a:bodyPr wrap="square">
            <a:spAutoFit/>
          </a:bodyPr>
          <a:lstStyle/>
          <a:p>
            <a:pPr marL="457200" indent="-457200">
              <a:buFont typeface="Arial" panose="020B0604020202020204" pitchFamily="34" charset="0"/>
              <a:buChar char="•"/>
            </a:pPr>
            <a:r>
              <a:rPr lang="en-US" sz="3200" dirty="0">
                <a:solidFill>
                  <a:srgbClr val="FF0000"/>
                </a:solidFill>
              </a:rPr>
              <a:t>Fly to Kathmandu, capital city of Nepal, and hike to Everest Base Camp</a:t>
            </a:r>
          </a:p>
        </p:txBody>
      </p:sp>
      <p:sp>
        <p:nvSpPr>
          <p:cNvPr id="11" name="TextBox 10">
            <a:extLst>
              <a:ext uri="{FF2B5EF4-FFF2-40B4-BE49-F238E27FC236}">
                <a16:creationId xmlns:a16="http://schemas.microsoft.com/office/drawing/2014/main" id="{7ABBA26B-8BBB-518C-DF7C-BBF275D5B401}"/>
              </a:ext>
            </a:extLst>
          </p:cNvPr>
          <p:cNvSpPr txBox="1"/>
          <p:nvPr/>
        </p:nvSpPr>
        <p:spPr>
          <a:xfrm>
            <a:off x="3605479" y="4857076"/>
            <a:ext cx="8312336" cy="1200329"/>
          </a:xfrm>
          <a:prstGeom prst="rect">
            <a:avLst/>
          </a:prstGeom>
          <a:noFill/>
        </p:spPr>
        <p:txBody>
          <a:bodyPr wrap="square">
            <a:spAutoFit/>
          </a:bodyPr>
          <a:lstStyle/>
          <a:p>
            <a:r>
              <a:rPr lang="en-US" sz="3600" dirty="0">
                <a:solidFill>
                  <a:srgbClr val="FF0000"/>
                </a:solidFill>
              </a:rPr>
              <a:t>It takes around 14 days to hike to Everest Base Camp.</a:t>
            </a:r>
          </a:p>
        </p:txBody>
      </p:sp>
    </p:spTree>
    <p:extLst>
      <p:ext uri="{BB962C8B-B14F-4D97-AF65-F5344CB8AC3E}">
        <p14:creationId xmlns:p14="http://schemas.microsoft.com/office/powerpoint/2010/main" val="34836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66B-82AB-908B-3C5D-90CE36B63B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6C468D-9703-A622-E644-B3F9136CEF07}"/>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05D3E56D-5ABE-D4C1-4350-62FB506A3C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EA75AB6A-9335-E1BD-9390-DCDBAE82A15A}"/>
              </a:ext>
            </a:extLst>
          </p:cNvPr>
          <p:cNvSpPr txBox="1"/>
          <p:nvPr/>
        </p:nvSpPr>
        <p:spPr>
          <a:xfrm>
            <a:off x="4867134" y="4143638"/>
            <a:ext cx="3267732" cy="830997"/>
          </a:xfrm>
          <a:prstGeom prst="rect">
            <a:avLst/>
          </a:prstGeom>
          <a:noFill/>
        </p:spPr>
        <p:txBody>
          <a:bodyPr wrap="square" rtlCol="0">
            <a:spAutoFit/>
          </a:bodyPr>
          <a:lstStyle/>
          <a:p>
            <a:pPr algn="ctr"/>
            <a:r>
              <a:rPr lang="en-US" sz="4800" dirty="0">
                <a:solidFill>
                  <a:schemeClr val="bg1"/>
                </a:solidFill>
              </a:rPr>
              <a:t>Writing </a:t>
            </a:r>
          </a:p>
        </p:txBody>
      </p:sp>
    </p:spTree>
    <p:extLst>
      <p:ext uri="{BB962C8B-B14F-4D97-AF65-F5344CB8AC3E}">
        <p14:creationId xmlns:p14="http://schemas.microsoft.com/office/powerpoint/2010/main" val="780914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C2F84-9771-1BF9-B071-157D9744097D}"/>
              </a:ext>
            </a:extLst>
          </p:cNvPr>
          <p:cNvPicPr>
            <a:picLocks noChangeAspect="1"/>
          </p:cNvPicPr>
          <p:nvPr/>
        </p:nvPicPr>
        <p:blipFill>
          <a:blip r:embed="rId2"/>
          <a:stretch>
            <a:fillRect/>
          </a:stretch>
        </p:blipFill>
        <p:spPr>
          <a:xfrm>
            <a:off x="88447" y="627289"/>
            <a:ext cx="4133850" cy="857250"/>
          </a:xfrm>
          <a:prstGeom prst="rect">
            <a:avLst/>
          </a:prstGeom>
        </p:spPr>
      </p:pic>
      <p:sp>
        <p:nvSpPr>
          <p:cNvPr id="9" name="TextBox 8">
            <a:extLst>
              <a:ext uri="{FF2B5EF4-FFF2-40B4-BE49-F238E27FC236}">
                <a16:creationId xmlns:a16="http://schemas.microsoft.com/office/drawing/2014/main" id="{23C9EC7A-B015-7E30-E594-843071A880F6}"/>
              </a:ext>
            </a:extLst>
          </p:cNvPr>
          <p:cNvSpPr txBox="1"/>
          <p:nvPr/>
        </p:nvSpPr>
        <p:spPr>
          <a:xfrm>
            <a:off x="370114" y="1900535"/>
            <a:ext cx="11451772" cy="1754326"/>
          </a:xfrm>
          <a:prstGeom prst="rect">
            <a:avLst/>
          </a:prstGeom>
          <a:noFill/>
        </p:spPr>
        <p:txBody>
          <a:bodyPr wrap="square">
            <a:spAutoFit/>
          </a:bodyPr>
          <a:lstStyle/>
          <a:p>
            <a:r>
              <a:rPr lang="en-US" sz="3600" dirty="0"/>
              <a:t>Now, write an </a:t>
            </a:r>
            <a:r>
              <a:rPr lang="en-US" sz="3600" dirty="0">
                <a:highlight>
                  <a:srgbClr val="FFFF00"/>
                </a:highlight>
              </a:rPr>
              <a:t>article</a:t>
            </a:r>
            <a:r>
              <a:rPr lang="en-US" sz="3600" dirty="0"/>
              <a:t> about </a:t>
            </a:r>
            <a:r>
              <a:rPr lang="en-US" sz="3600" dirty="0">
                <a:highlight>
                  <a:srgbClr val="FFFF00"/>
                </a:highlight>
              </a:rPr>
              <a:t>Mount Everest</a:t>
            </a:r>
            <a:r>
              <a:rPr lang="en-US" sz="3600" dirty="0"/>
              <a:t>. Use the Writing Skill box, the reading model, and your speaking notes to help you. Write 100 to 120 words.</a:t>
            </a:r>
          </a:p>
        </p:txBody>
      </p:sp>
    </p:spTree>
    <p:extLst>
      <p:ext uri="{BB962C8B-B14F-4D97-AF65-F5344CB8AC3E}">
        <p14:creationId xmlns:p14="http://schemas.microsoft.com/office/powerpoint/2010/main" val="3955360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C2F84-9771-1BF9-B071-157D9744097D}"/>
              </a:ext>
            </a:extLst>
          </p:cNvPr>
          <p:cNvPicPr>
            <a:picLocks noChangeAspect="1"/>
          </p:cNvPicPr>
          <p:nvPr/>
        </p:nvPicPr>
        <p:blipFill>
          <a:blip r:embed="rId2"/>
          <a:stretch>
            <a:fillRect/>
          </a:stretch>
        </p:blipFill>
        <p:spPr>
          <a:xfrm>
            <a:off x="88447" y="627289"/>
            <a:ext cx="4133850" cy="857250"/>
          </a:xfrm>
          <a:prstGeom prst="rect">
            <a:avLst/>
          </a:prstGeom>
        </p:spPr>
      </p:pic>
      <p:sp>
        <p:nvSpPr>
          <p:cNvPr id="2" name="TextBox 1">
            <a:extLst>
              <a:ext uri="{FF2B5EF4-FFF2-40B4-BE49-F238E27FC236}">
                <a16:creationId xmlns:a16="http://schemas.microsoft.com/office/drawing/2014/main" id="{5C7BDB24-7762-ABC5-AE43-0B2F4D4BBB97}"/>
              </a:ext>
            </a:extLst>
          </p:cNvPr>
          <p:cNvSpPr txBox="1"/>
          <p:nvPr/>
        </p:nvSpPr>
        <p:spPr>
          <a:xfrm>
            <a:off x="7688036" y="732748"/>
            <a:ext cx="4133850" cy="646331"/>
          </a:xfrm>
          <a:prstGeom prst="rect">
            <a:avLst/>
          </a:prstGeom>
          <a:solidFill>
            <a:srgbClr val="F3C1FF"/>
          </a:solidFill>
        </p:spPr>
        <p:txBody>
          <a:bodyPr wrap="square" rtlCol="0">
            <a:spAutoFit/>
          </a:bodyPr>
          <a:lstStyle/>
          <a:p>
            <a:pPr algn="ctr"/>
            <a:r>
              <a:rPr lang="en-US" sz="3600" b="1" dirty="0">
                <a:highlight>
                  <a:srgbClr val="F3C1FF"/>
                </a:highlight>
              </a:rPr>
              <a:t>Suggested answers</a:t>
            </a:r>
          </a:p>
        </p:txBody>
      </p:sp>
      <p:sp>
        <p:nvSpPr>
          <p:cNvPr id="5" name="TextBox 4">
            <a:extLst>
              <a:ext uri="{FF2B5EF4-FFF2-40B4-BE49-F238E27FC236}">
                <a16:creationId xmlns:a16="http://schemas.microsoft.com/office/drawing/2014/main" id="{9E4095E6-5288-D564-2F0A-7F88EAF51ED6}"/>
              </a:ext>
            </a:extLst>
          </p:cNvPr>
          <p:cNvSpPr txBox="1"/>
          <p:nvPr/>
        </p:nvSpPr>
        <p:spPr>
          <a:xfrm>
            <a:off x="283029" y="2161124"/>
            <a:ext cx="11332028" cy="2862322"/>
          </a:xfrm>
          <a:prstGeom prst="rect">
            <a:avLst/>
          </a:prstGeom>
          <a:noFill/>
        </p:spPr>
        <p:txBody>
          <a:bodyPr wrap="square">
            <a:spAutoFit/>
          </a:bodyPr>
          <a:lstStyle/>
          <a:p>
            <a:pPr algn="just"/>
            <a:r>
              <a:rPr lang="en-US" sz="3600" dirty="0">
                <a:solidFill>
                  <a:srgbClr val="FF0000"/>
                </a:solidFill>
              </a:rPr>
              <a:t>Mount Everest, which is also called "Goddess Mother of the World", is a mountain on the border of Nepal and Tibet. The summit, which is 8,848 m high, is the highest point above sea level. It grows by around 4 mm a year. Only around 3,000 people have climbed to this summit. </a:t>
            </a:r>
          </a:p>
        </p:txBody>
      </p:sp>
    </p:spTree>
    <p:extLst>
      <p:ext uri="{BB962C8B-B14F-4D97-AF65-F5344CB8AC3E}">
        <p14:creationId xmlns:p14="http://schemas.microsoft.com/office/powerpoint/2010/main" val="60934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73EBF-583D-7FA2-3AF4-2BFD6A7F30B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55592B8-9F90-F6B1-0A08-14411AF44774}"/>
              </a:ext>
            </a:extLst>
          </p:cNvPr>
          <p:cNvPicPr>
            <a:picLocks noChangeAspect="1"/>
          </p:cNvPicPr>
          <p:nvPr/>
        </p:nvPicPr>
        <p:blipFill>
          <a:blip r:embed="rId2"/>
          <a:stretch>
            <a:fillRect/>
          </a:stretch>
        </p:blipFill>
        <p:spPr>
          <a:xfrm>
            <a:off x="589596" y="1986467"/>
            <a:ext cx="5078159" cy="3365356"/>
          </a:xfrm>
          <a:prstGeom prst="rect">
            <a:avLst/>
          </a:prstGeom>
        </p:spPr>
      </p:pic>
      <p:sp>
        <p:nvSpPr>
          <p:cNvPr id="8" name="TextBox 7">
            <a:extLst>
              <a:ext uri="{FF2B5EF4-FFF2-40B4-BE49-F238E27FC236}">
                <a16:creationId xmlns:a16="http://schemas.microsoft.com/office/drawing/2014/main" id="{EBF95AE8-F96F-D4F3-276F-394520BD7BC8}"/>
              </a:ext>
            </a:extLst>
          </p:cNvPr>
          <p:cNvSpPr txBox="1"/>
          <p:nvPr/>
        </p:nvSpPr>
        <p:spPr>
          <a:xfrm>
            <a:off x="5945132" y="2282527"/>
            <a:ext cx="6128326" cy="646331"/>
          </a:xfrm>
          <a:prstGeom prst="rect">
            <a:avLst/>
          </a:prstGeom>
          <a:noFill/>
        </p:spPr>
        <p:txBody>
          <a:bodyPr wrap="square">
            <a:spAutoFit/>
          </a:bodyPr>
          <a:lstStyle/>
          <a:p>
            <a:pPr marL="571500" indent="-571500">
              <a:buFont typeface="Wingdings" panose="05000000000000000000" pitchFamily="2" charset="2"/>
              <a:buChar char="Ø"/>
            </a:pPr>
            <a:r>
              <a:rPr lang="en-US" sz="3600" dirty="0"/>
              <a:t>Mr. </a:t>
            </a:r>
            <a:r>
              <a:rPr lang="en-US" sz="3600" dirty="0" err="1"/>
              <a:t>Hồ</a:t>
            </a:r>
            <a:r>
              <a:rPr lang="en-US" sz="3600" dirty="0"/>
              <a:t> Khanh is a local man.</a:t>
            </a:r>
          </a:p>
        </p:txBody>
      </p:sp>
      <p:sp>
        <p:nvSpPr>
          <p:cNvPr id="10" name="TextBox 9">
            <a:extLst>
              <a:ext uri="{FF2B5EF4-FFF2-40B4-BE49-F238E27FC236}">
                <a16:creationId xmlns:a16="http://schemas.microsoft.com/office/drawing/2014/main" id="{BC19F1B2-DC8E-655F-DE4A-6007DE30C5DB}"/>
              </a:ext>
            </a:extLst>
          </p:cNvPr>
          <p:cNvSpPr txBox="1"/>
          <p:nvPr/>
        </p:nvSpPr>
        <p:spPr>
          <a:xfrm>
            <a:off x="5945132" y="3139774"/>
            <a:ext cx="6128326" cy="1200329"/>
          </a:xfrm>
          <a:prstGeom prst="rect">
            <a:avLst/>
          </a:prstGeom>
          <a:noFill/>
        </p:spPr>
        <p:txBody>
          <a:bodyPr wrap="square">
            <a:spAutoFit/>
          </a:bodyPr>
          <a:lstStyle/>
          <a:p>
            <a:pPr marL="571500" indent="-571500">
              <a:buFont typeface="Wingdings" panose="05000000000000000000" pitchFamily="2" charset="2"/>
              <a:buChar char="Ø"/>
            </a:pPr>
            <a:r>
              <a:rPr lang="en-US" sz="3600" dirty="0"/>
              <a:t>He discovered Sơn </a:t>
            </a:r>
            <a:r>
              <a:rPr lang="en-US" sz="3600" dirty="0" err="1"/>
              <a:t>Đoòng</a:t>
            </a:r>
            <a:r>
              <a:rPr lang="en-US" sz="3600" dirty="0"/>
              <a:t> cave in 1991</a:t>
            </a:r>
          </a:p>
        </p:txBody>
      </p:sp>
      <p:sp>
        <p:nvSpPr>
          <p:cNvPr id="11" name="TextBox 10">
            <a:extLst>
              <a:ext uri="{FF2B5EF4-FFF2-40B4-BE49-F238E27FC236}">
                <a16:creationId xmlns:a16="http://schemas.microsoft.com/office/drawing/2014/main" id="{B05EEDC0-E626-F4F3-D26E-18D0F5F41D56}"/>
              </a:ext>
            </a:extLst>
          </p:cNvPr>
          <p:cNvSpPr txBox="1"/>
          <p:nvPr/>
        </p:nvSpPr>
        <p:spPr>
          <a:xfrm>
            <a:off x="284559" y="594284"/>
            <a:ext cx="11622881" cy="1477328"/>
          </a:xfrm>
          <a:prstGeom prst="rect">
            <a:avLst/>
          </a:prstGeom>
          <a:noFill/>
        </p:spPr>
        <p:txBody>
          <a:bodyPr wrap="square">
            <a:spAutoFit/>
          </a:bodyPr>
          <a:lstStyle/>
          <a:p>
            <a:pPr algn="just"/>
            <a:r>
              <a:rPr lang="en-US" sz="3600" dirty="0"/>
              <a:t>In pairs – </a:t>
            </a:r>
            <a:r>
              <a:rPr lang="en-US" sz="3600" dirty="0">
                <a:highlight>
                  <a:srgbClr val="FFFF00"/>
                </a:highlight>
              </a:rPr>
              <a:t>Combine</a:t>
            </a:r>
            <a:r>
              <a:rPr lang="en-US" sz="3600" dirty="0"/>
              <a:t> these two sentences about this man, then compare with your partner.</a:t>
            </a:r>
          </a:p>
          <a:p>
            <a:pPr algn="just"/>
            <a:endParaRPr lang="en-US" dirty="0"/>
          </a:p>
        </p:txBody>
      </p:sp>
    </p:spTree>
    <p:extLst>
      <p:ext uri="{BB962C8B-B14F-4D97-AF65-F5344CB8AC3E}">
        <p14:creationId xmlns:p14="http://schemas.microsoft.com/office/powerpoint/2010/main" val="3214110342"/>
      </p:ext>
    </p:extLst>
  </p:cSld>
  <p:clrMapOvr>
    <a:masterClrMapping/>
  </p:clrMapOvr>
  <p:transition spd="med">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C2F84-9771-1BF9-B071-157D9744097D}"/>
              </a:ext>
            </a:extLst>
          </p:cNvPr>
          <p:cNvPicPr>
            <a:picLocks noChangeAspect="1"/>
          </p:cNvPicPr>
          <p:nvPr/>
        </p:nvPicPr>
        <p:blipFill>
          <a:blip r:embed="rId2"/>
          <a:stretch>
            <a:fillRect/>
          </a:stretch>
        </p:blipFill>
        <p:spPr>
          <a:xfrm>
            <a:off x="88447" y="627289"/>
            <a:ext cx="4133850" cy="857250"/>
          </a:xfrm>
          <a:prstGeom prst="rect">
            <a:avLst/>
          </a:prstGeom>
        </p:spPr>
      </p:pic>
      <p:sp>
        <p:nvSpPr>
          <p:cNvPr id="2" name="TextBox 1">
            <a:extLst>
              <a:ext uri="{FF2B5EF4-FFF2-40B4-BE49-F238E27FC236}">
                <a16:creationId xmlns:a16="http://schemas.microsoft.com/office/drawing/2014/main" id="{5C7BDB24-7762-ABC5-AE43-0B2F4D4BBB97}"/>
              </a:ext>
            </a:extLst>
          </p:cNvPr>
          <p:cNvSpPr txBox="1"/>
          <p:nvPr/>
        </p:nvSpPr>
        <p:spPr>
          <a:xfrm>
            <a:off x="7688036" y="732748"/>
            <a:ext cx="4133850" cy="646331"/>
          </a:xfrm>
          <a:prstGeom prst="rect">
            <a:avLst/>
          </a:prstGeom>
          <a:solidFill>
            <a:srgbClr val="F3C1FF"/>
          </a:solidFill>
        </p:spPr>
        <p:txBody>
          <a:bodyPr wrap="square" rtlCol="0">
            <a:spAutoFit/>
          </a:bodyPr>
          <a:lstStyle/>
          <a:p>
            <a:pPr algn="ctr"/>
            <a:r>
              <a:rPr lang="en-US" sz="3600" b="1" dirty="0">
                <a:highlight>
                  <a:srgbClr val="F3C1FF"/>
                </a:highlight>
              </a:rPr>
              <a:t>Suggested answers</a:t>
            </a:r>
          </a:p>
        </p:txBody>
      </p:sp>
      <p:sp>
        <p:nvSpPr>
          <p:cNvPr id="6" name="TextBox 5">
            <a:extLst>
              <a:ext uri="{FF2B5EF4-FFF2-40B4-BE49-F238E27FC236}">
                <a16:creationId xmlns:a16="http://schemas.microsoft.com/office/drawing/2014/main" id="{61E7BC31-FA94-F666-0CAD-03D4B7A7F9AB}"/>
              </a:ext>
            </a:extLst>
          </p:cNvPr>
          <p:cNvSpPr txBox="1"/>
          <p:nvPr/>
        </p:nvSpPr>
        <p:spPr>
          <a:xfrm>
            <a:off x="380999" y="1833381"/>
            <a:ext cx="11234057" cy="3970318"/>
          </a:xfrm>
          <a:prstGeom prst="rect">
            <a:avLst/>
          </a:prstGeom>
          <a:noFill/>
        </p:spPr>
        <p:txBody>
          <a:bodyPr wrap="square">
            <a:spAutoFit/>
          </a:bodyPr>
          <a:lstStyle/>
          <a:p>
            <a:pPr algn="just"/>
            <a:r>
              <a:rPr lang="en-US" sz="3600" dirty="0">
                <a:solidFill>
                  <a:srgbClr val="FF0000"/>
                </a:solidFill>
              </a:rPr>
              <a:t>It takes around thirty to forty days to climb. Edmund Hillary and </a:t>
            </a:r>
            <a:r>
              <a:rPr lang="en-US" sz="3600" dirty="0" err="1">
                <a:solidFill>
                  <a:srgbClr val="FF0000"/>
                </a:solidFill>
              </a:rPr>
              <a:t>Tenzing</a:t>
            </a:r>
            <a:r>
              <a:rPr lang="en-US" sz="3600" dirty="0">
                <a:solidFill>
                  <a:srgbClr val="FF0000"/>
                </a:solidFill>
              </a:rPr>
              <a:t> Norgay, who were the first people to climb Everest, climbed it in 1952. September to November and April to May, when the weather is nicest, are the best times to visit. To get to Everest Base Camp, you can fly to Kathmandu, which is the capital city of Nepal, and hike to Everest Base Camp.</a:t>
            </a:r>
          </a:p>
        </p:txBody>
      </p:sp>
    </p:spTree>
    <p:extLst>
      <p:ext uri="{BB962C8B-B14F-4D97-AF65-F5344CB8AC3E}">
        <p14:creationId xmlns:p14="http://schemas.microsoft.com/office/powerpoint/2010/main" val="2345138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5EB6AE-F47F-9235-DA82-9AC110661D51}"/>
              </a:ext>
            </a:extLst>
          </p:cNvPr>
          <p:cNvPicPr>
            <a:picLocks noChangeAspect="1"/>
          </p:cNvPicPr>
          <p:nvPr/>
        </p:nvPicPr>
        <p:blipFill>
          <a:blip r:embed="rId2"/>
          <a:stretch>
            <a:fillRect/>
          </a:stretch>
        </p:blipFill>
        <p:spPr>
          <a:xfrm>
            <a:off x="211456" y="1925598"/>
            <a:ext cx="11432737" cy="4114800"/>
          </a:xfrm>
          <a:prstGeom prst="rect">
            <a:avLst/>
          </a:prstGeom>
        </p:spPr>
      </p:pic>
      <p:sp>
        <p:nvSpPr>
          <p:cNvPr id="8" name="TextBox 7">
            <a:extLst>
              <a:ext uri="{FF2B5EF4-FFF2-40B4-BE49-F238E27FC236}">
                <a16:creationId xmlns:a16="http://schemas.microsoft.com/office/drawing/2014/main" id="{DE321E3A-88A4-855A-9FE4-154E7642398D}"/>
              </a:ext>
            </a:extLst>
          </p:cNvPr>
          <p:cNvSpPr txBox="1"/>
          <p:nvPr/>
        </p:nvSpPr>
        <p:spPr>
          <a:xfrm>
            <a:off x="211456" y="725269"/>
            <a:ext cx="11534229" cy="1200329"/>
          </a:xfrm>
          <a:prstGeom prst="rect">
            <a:avLst/>
          </a:prstGeom>
          <a:solidFill>
            <a:srgbClr val="F3C1FF"/>
          </a:solidFill>
        </p:spPr>
        <p:txBody>
          <a:bodyPr wrap="square" rtlCol="0">
            <a:spAutoFit/>
          </a:bodyPr>
          <a:lstStyle/>
          <a:p>
            <a:pPr algn="ctr"/>
            <a:r>
              <a:rPr lang="en-US" sz="3600" b="1" dirty="0">
                <a:highlight>
                  <a:srgbClr val="F3C1FF"/>
                </a:highlight>
              </a:rPr>
              <a:t>Let’s check your friend’s article and give your own feedback about his/her writing</a:t>
            </a:r>
          </a:p>
        </p:txBody>
      </p:sp>
    </p:spTree>
    <p:extLst>
      <p:ext uri="{BB962C8B-B14F-4D97-AF65-F5344CB8AC3E}">
        <p14:creationId xmlns:p14="http://schemas.microsoft.com/office/powerpoint/2010/main" val="1138740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66B-82AB-908B-3C5D-90CE36B63B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6C468D-9703-A622-E644-B3F9136CEF07}"/>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05D3E56D-5ABE-D4C1-4350-62FB506A3C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EA75AB6A-9335-E1BD-9390-DCDBAE82A15A}"/>
              </a:ext>
            </a:extLst>
          </p:cNvPr>
          <p:cNvSpPr txBox="1"/>
          <p:nvPr/>
        </p:nvSpPr>
        <p:spPr>
          <a:xfrm>
            <a:off x="4867134" y="3852739"/>
            <a:ext cx="3267732" cy="1569660"/>
          </a:xfrm>
          <a:prstGeom prst="rect">
            <a:avLst/>
          </a:prstGeom>
          <a:noFill/>
        </p:spPr>
        <p:txBody>
          <a:bodyPr wrap="square" rtlCol="0">
            <a:spAutoFit/>
          </a:bodyPr>
          <a:lstStyle/>
          <a:p>
            <a:pPr algn="ctr"/>
            <a:r>
              <a:rPr lang="en-US" sz="4800" dirty="0">
                <a:solidFill>
                  <a:schemeClr val="bg1"/>
                </a:solidFill>
              </a:rPr>
              <a:t>Extra activities </a:t>
            </a:r>
          </a:p>
        </p:txBody>
      </p:sp>
    </p:spTree>
    <p:extLst>
      <p:ext uri="{BB962C8B-B14F-4D97-AF65-F5344CB8AC3E}">
        <p14:creationId xmlns:p14="http://schemas.microsoft.com/office/powerpoint/2010/main" val="2719576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6" name="TextBox 5">
            <a:extLst>
              <a:ext uri="{FF2B5EF4-FFF2-40B4-BE49-F238E27FC236}">
                <a16:creationId xmlns:a16="http://schemas.microsoft.com/office/drawing/2014/main" id="{C92A7462-7DC3-0AD0-1FB1-8C0661781F19}"/>
              </a:ext>
            </a:extLst>
          </p:cNvPr>
          <p:cNvSpPr txBox="1"/>
          <p:nvPr/>
        </p:nvSpPr>
        <p:spPr>
          <a:xfrm>
            <a:off x="249383" y="1468457"/>
            <a:ext cx="11499273" cy="1200329"/>
          </a:xfrm>
          <a:prstGeom prst="rect">
            <a:avLst/>
          </a:prstGeom>
          <a:noFill/>
        </p:spPr>
        <p:txBody>
          <a:bodyPr wrap="square">
            <a:spAutoFit/>
          </a:bodyPr>
          <a:lstStyle/>
          <a:p>
            <a:pPr algn="just"/>
            <a:r>
              <a:rPr lang="en-US" sz="3600" dirty="0"/>
              <a:t>Rewrite the sentences using </a:t>
            </a:r>
            <a:r>
              <a:rPr lang="en-US" sz="3600" dirty="0">
                <a:highlight>
                  <a:srgbClr val="FFFF00"/>
                </a:highlight>
              </a:rPr>
              <a:t>non-defining relative clauses </a:t>
            </a:r>
            <a:r>
              <a:rPr lang="en-US" sz="3600" dirty="0"/>
              <a:t>and the given relative pronouns or adverbs.</a:t>
            </a:r>
          </a:p>
        </p:txBody>
      </p:sp>
      <p:sp>
        <p:nvSpPr>
          <p:cNvPr id="10" name="TextBox 9">
            <a:extLst>
              <a:ext uri="{FF2B5EF4-FFF2-40B4-BE49-F238E27FC236}">
                <a16:creationId xmlns:a16="http://schemas.microsoft.com/office/drawing/2014/main" id="{5749BDB6-4595-67A3-570E-6A7EB3EED216}"/>
              </a:ext>
            </a:extLst>
          </p:cNvPr>
          <p:cNvSpPr txBox="1"/>
          <p:nvPr/>
        </p:nvSpPr>
        <p:spPr>
          <a:xfrm>
            <a:off x="249383" y="2668786"/>
            <a:ext cx="1884218" cy="646331"/>
          </a:xfrm>
          <a:prstGeom prst="rect">
            <a:avLst/>
          </a:prstGeom>
          <a:solidFill>
            <a:srgbClr val="F3C1FF"/>
          </a:solidFill>
        </p:spPr>
        <p:txBody>
          <a:bodyPr wrap="square" rtlCol="0">
            <a:spAutoFit/>
          </a:bodyPr>
          <a:lstStyle/>
          <a:p>
            <a:r>
              <a:rPr lang="en-US" sz="3600" b="1" dirty="0">
                <a:highlight>
                  <a:srgbClr val="F3C1FF"/>
                </a:highlight>
              </a:rPr>
              <a:t>Example</a:t>
            </a:r>
          </a:p>
        </p:txBody>
      </p:sp>
      <p:sp>
        <p:nvSpPr>
          <p:cNvPr id="3" name="TextBox 2">
            <a:extLst>
              <a:ext uri="{FF2B5EF4-FFF2-40B4-BE49-F238E27FC236}">
                <a16:creationId xmlns:a16="http://schemas.microsoft.com/office/drawing/2014/main" id="{DFA19D5F-5065-EF23-48A2-E99AC9F6D8D6}"/>
              </a:ext>
            </a:extLst>
          </p:cNvPr>
          <p:cNvSpPr txBox="1"/>
          <p:nvPr/>
        </p:nvSpPr>
        <p:spPr>
          <a:xfrm>
            <a:off x="6531027" y="491731"/>
            <a:ext cx="5660973" cy="646331"/>
          </a:xfrm>
          <a:prstGeom prst="rect">
            <a:avLst/>
          </a:prstGeom>
          <a:noFill/>
        </p:spPr>
        <p:txBody>
          <a:bodyPr wrap="none" rtlCol="0">
            <a:spAutoFit/>
          </a:bodyPr>
          <a:lstStyle/>
          <a:p>
            <a:r>
              <a:rPr lang="en-US" sz="3600" b="1" dirty="0">
                <a:highlight>
                  <a:srgbClr val="F3C1FF"/>
                </a:highlight>
              </a:rPr>
              <a:t>Extra practice - WB - page 37</a:t>
            </a:r>
          </a:p>
        </p:txBody>
      </p:sp>
      <p:sp>
        <p:nvSpPr>
          <p:cNvPr id="7" name="TextBox 6">
            <a:extLst>
              <a:ext uri="{FF2B5EF4-FFF2-40B4-BE49-F238E27FC236}">
                <a16:creationId xmlns:a16="http://schemas.microsoft.com/office/drawing/2014/main" id="{A6D9A9C4-35D4-F7FF-E9F8-C0AFCB78E3CE}"/>
              </a:ext>
            </a:extLst>
          </p:cNvPr>
          <p:cNvSpPr txBox="1"/>
          <p:nvPr/>
        </p:nvSpPr>
        <p:spPr>
          <a:xfrm>
            <a:off x="342499" y="3485397"/>
            <a:ext cx="11406157" cy="1200329"/>
          </a:xfrm>
          <a:prstGeom prst="rect">
            <a:avLst/>
          </a:prstGeom>
          <a:noFill/>
        </p:spPr>
        <p:txBody>
          <a:bodyPr wrap="square">
            <a:spAutoFit/>
          </a:bodyPr>
          <a:lstStyle/>
          <a:p>
            <a:r>
              <a:rPr lang="en-US" sz="3600" dirty="0"/>
              <a:t>1. Sơn </a:t>
            </a:r>
            <a:r>
              <a:rPr lang="en-US" sz="3600" dirty="0" err="1"/>
              <a:t>Đoòng</a:t>
            </a:r>
            <a:r>
              <a:rPr lang="en-US" sz="3600" dirty="0"/>
              <a:t> Cave is the largest known cave in the world. It's in Vietnam. (which)</a:t>
            </a:r>
          </a:p>
        </p:txBody>
      </p:sp>
      <p:sp>
        <p:nvSpPr>
          <p:cNvPr id="11" name="TextBox 10">
            <a:extLst>
              <a:ext uri="{FF2B5EF4-FFF2-40B4-BE49-F238E27FC236}">
                <a16:creationId xmlns:a16="http://schemas.microsoft.com/office/drawing/2014/main" id="{916C682B-96D5-6D64-55BF-D0B40F3447C2}"/>
              </a:ext>
            </a:extLst>
          </p:cNvPr>
          <p:cNvSpPr txBox="1"/>
          <p:nvPr/>
        </p:nvSpPr>
        <p:spPr>
          <a:xfrm>
            <a:off x="443344" y="4685726"/>
            <a:ext cx="11406156" cy="1200329"/>
          </a:xfrm>
          <a:prstGeom prst="rect">
            <a:avLst/>
          </a:prstGeom>
          <a:noFill/>
        </p:spPr>
        <p:txBody>
          <a:bodyPr wrap="square">
            <a:spAutoFit/>
          </a:bodyPr>
          <a:lstStyle/>
          <a:p>
            <a:r>
              <a:rPr lang="en-US" sz="3600" dirty="0"/>
              <a:t>__________________________________________________________________________________________________</a:t>
            </a:r>
          </a:p>
        </p:txBody>
      </p:sp>
      <p:sp>
        <p:nvSpPr>
          <p:cNvPr id="14" name="TextBox 13">
            <a:extLst>
              <a:ext uri="{FF2B5EF4-FFF2-40B4-BE49-F238E27FC236}">
                <a16:creationId xmlns:a16="http://schemas.microsoft.com/office/drawing/2014/main" id="{0344F40F-55B3-44C6-3C67-4556CC71149B}"/>
              </a:ext>
            </a:extLst>
          </p:cNvPr>
          <p:cNvSpPr txBox="1"/>
          <p:nvPr/>
        </p:nvSpPr>
        <p:spPr>
          <a:xfrm>
            <a:off x="410285" y="4685726"/>
            <a:ext cx="11078935" cy="1200329"/>
          </a:xfrm>
          <a:prstGeom prst="rect">
            <a:avLst/>
          </a:prstGeom>
          <a:noFill/>
        </p:spPr>
        <p:txBody>
          <a:bodyPr wrap="square">
            <a:spAutoFit/>
          </a:bodyPr>
          <a:lstStyle/>
          <a:p>
            <a:pPr algn="just"/>
            <a:r>
              <a:rPr lang="en-US" sz="3600" dirty="0">
                <a:solidFill>
                  <a:srgbClr val="FF0000"/>
                </a:solidFill>
              </a:rPr>
              <a:t>Sơn </a:t>
            </a:r>
            <a:r>
              <a:rPr lang="en-US" sz="3600" dirty="0" err="1">
                <a:solidFill>
                  <a:srgbClr val="FF0000"/>
                </a:solidFill>
              </a:rPr>
              <a:t>Đoòng</a:t>
            </a:r>
            <a:r>
              <a:rPr lang="en-US" sz="3600" dirty="0">
                <a:solidFill>
                  <a:srgbClr val="FF0000"/>
                </a:solidFill>
              </a:rPr>
              <a:t> Cave, </a:t>
            </a:r>
            <a:r>
              <a:rPr lang="en-US" sz="3600" u="sng" dirty="0">
                <a:solidFill>
                  <a:srgbClr val="FF0000"/>
                </a:solidFill>
                <a:highlight>
                  <a:srgbClr val="FFFF00"/>
                </a:highlight>
              </a:rPr>
              <a:t>which is in Vietnam</a:t>
            </a:r>
            <a:r>
              <a:rPr lang="en-US" sz="3600" dirty="0">
                <a:solidFill>
                  <a:srgbClr val="FF0000"/>
                </a:solidFill>
              </a:rPr>
              <a:t>, is the largest known cave in the world.</a:t>
            </a:r>
          </a:p>
        </p:txBody>
      </p:sp>
    </p:spTree>
    <p:extLst>
      <p:ext uri="{BB962C8B-B14F-4D97-AF65-F5344CB8AC3E}">
        <p14:creationId xmlns:p14="http://schemas.microsoft.com/office/powerpoint/2010/main" val="25446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3" name="TextBox 2">
            <a:extLst>
              <a:ext uri="{FF2B5EF4-FFF2-40B4-BE49-F238E27FC236}">
                <a16:creationId xmlns:a16="http://schemas.microsoft.com/office/drawing/2014/main" id="{6D0CA648-4AFC-FA98-244B-97187A1227E5}"/>
              </a:ext>
            </a:extLst>
          </p:cNvPr>
          <p:cNvSpPr txBox="1"/>
          <p:nvPr/>
        </p:nvSpPr>
        <p:spPr>
          <a:xfrm>
            <a:off x="6531027" y="491731"/>
            <a:ext cx="5660973" cy="646331"/>
          </a:xfrm>
          <a:prstGeom prst="rect">
            <a:avLst/>
          </a:prstGeom>
          <a:noFill/>
        </p:spPr>
        <p:txBody>
          <a:bodyPr wrap="none" rtlCol="0">
            <a:spAutoFit/>
          </a:bodyPr>
          <a:lstStyle/>
          <a:p>
            <a:r>
              <a:rPr lang="en-US" sz="3600" b="1" dirty="0">
                <a:highlight>
                  <a:srgbClr val="F3C1FF"/>
                </a:highlight>
              </a:rPr>
              <a:t>Extra practice - WB - page 37</a:t>
            </a:r>
          </a:p>
        </p:txBody>
      </p:sp>
      <p:sp>
        <p:nvSpPr>
          <p:cNvPr id="7" name="TextBox 6">
            <a:extLst>
              <a:ext uri="{FF2B5EF4-FFF2-40B4-BE49-F238E27FC236}">
                <a16:creationId xmlns:a16="http://schemas.microsoft.com/office/drawing/2014/main" id="{A13C7CFC-B3BF-CDE3-6D62-EBF9B1D399D4}"/>
              </a:ext>
            </a:extLst>
          </p:cNvPr>
          <p:cNvSpPr txBox="1"/>
          <p:nvPr/>
        </p:nvSpPr>
        <p:spPr>
          <a:xfrm>
            <a:off x="249383" y="1468457"/>
            <a:ext cx="11499273" cy="1200329"/>
          </a:xfrm>
          <a:prstGeom prst="rect">
            <a:avLst/>
          </a:prstGeom>
          <a:noFill/>
        </p:spPr>
        <p:txBody>
          <a:bodyPr wrap="square">
            <a:spAutoFit/>
          </a:bodyPr>
          <a:lstStyle/>
          <a:p>
            <a:pPr algn="just"/>
            <a:r>
              <a:rPr lang="en-US" sz="3600" dirty="0"/>
              <a:t>Rewrite the sentences using </a:t>
            </a:r>
            <a:r>
              <a:rPr lang="en-US" sz="3600" dirty="0">
                <a:highlight>
                  <a:srgbClr val="FFFF00"/>
                </a:highlight>
              </a:rPr>
              <a:t>non-defining relative clauses </a:t>
            </a:r>
            <a:r>
              <a:rPr lang="en-US" sz="3600" dirty="0"/>
              <a:t>and the given relative pronouns or adverbs.</a:t>
            </a:r>
          </a:p>
        </p:txBody>
      </p:sp>
      <p:sp>
        <p:nvSpPr>
          <p:cNvPr id="9" name="TextBox 8">
            <a:extLst>
              <a:ext uri="{FF2B5EF4-FFF2-40B4-BE49-F238E27FC236}">
                <a16:creationId xmlns:a16="http://schemas.microsoft.com/office/drawing/2014/main" id="{DD76F9CF-405F-3D47-57C0-F3F01152D57A}"/>
              </a:ext>
            </a:extLst>
          </p:cNvPr>
          <p:cNvSpPr txBox="1"/>
          <p:nvPr/>
        </p:nvSpPr>
        <p:spPr>
          <a:xfrm>
            <a:off x="481692" y="2850169"/>
            <a:ext cx="11266964" cy="2862322"/>
          </a:xfrm>
          <a:prstGeom prst="rect">
            <a:avLst/>
          </a:prstGeom>
          <a:noFill/>
        </p:spPr>
        <p:txBody>
          <a:bodyPr wrap="square">
            <a:spAutoFit/>
          </a:bodyPr>
          <a:lstStyle/>
          <a:p>
            <a:r>
              <a:rPr lang="en-US" sz="3600" dirty="0"/>
              <a:t>2. Edmund Hillary and </a:t>
            </a:r>
            <a:r>
              <a:rPr lang="en-US" sz="3600" dirty="0" err="1"/>
              <a:t>Tenzing</a:t>
            </a:r>
            <a:r>
              <a:rPr lang="en-US" sz="3600" dirty="0"/>
              <a:t> Norgay climbed Mount Everest in 1952. They were the first people to ever climb it. (who) ________________________________________________________________________________________________ </a:t>
            </a:r>
          </a:p>
        </p:txBody>
      </p:sp>
    </p:spTree>
    <p:extLst>
      <p:ext uri="{BB962C8B-B14F-4D97-AF65-F5344CB8AC3E}">
        <p14:creationId xmlns:p14="http://schemas.microsoft.com/office/powerpoint/2010/main" val="2612030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3" name="TextBox 2">
            <a:extLst>
              <a:ext uri="{FF2B5EF4-FFF2-40B4-BE49-F238E27FC236}">
                <a16:creationId xmlns:a16="http://schemas.microsoft.com/office/drawing/2014/main" id="{6D0CA648-4AFC-FA98-244B-97187A1227E5}"/>
              </a:ext>
            </a:extLst>
          </p:cNvPr>
          <p:cNvSpPr txBox="1"/>
          <p:nvPr/>
        </p:nvSpPr>
        <p:spPr>
          <a:xfrm>
            <a:off x="6531027" y="491731"/>
            <a:ext cx="5660973" cy="646331"/>
          </a:xfrm>
          <a:prstGeom prst="rect">
            <a:avLst/>
          </a:prstGeom>
          <a:noFill/>
        </p:spPr>
        <p:txBody>
          <a:bodyPr wrap="none" rtlCol="0">
            <a:spAutoFit/>
          </a:bodyPr>
          <a:lstStyle/>
          <a:p>
            <a:r>
              <a:rPr lang="en-US" sz="3600" b="1" dirty="0">
                <a:highlight>
                  <a:srgbClr val="F3C1FF"/>
                </a:highlight>
              </a:rPr>
              <a:t>Extra practice - WB - page 37</a:t>
            </a:r>
          </a:p>
        </p:txBody>
      </p:sp>
      <p:sp>
        <p:nvSpPr>
          <p:cNvPr id="7" name="TextBox 6">
            <a:extLst>
              <a:ext uri="{FF2B5EF4-FFF2-40B4-BE49-F238E27FC236}">
                <a16:creationId xmlns:a16="http://schemas.microsoft.com/office/drawing/2014/main" id="{A13C7CFC-B3BF-CDE3-6D62-EBF9B1D399D4}"/>
              </a:ext>
            </a:extLst>
          </p:cNvPr>
          <p:cNvSpPr txBox="1"/>
          <p:nvPr/>
        </p:nvSpPr>
        <p:spPr>
          <a:xfrm>
            <a:off x="249383" y="1468457"/>
            <a:ext cx="11499273" cy="1200329"/>
          </a:xfrm>
          <a:prstGeom prst="rect">
            <a:avLst/>
          </a:prstGeom>
          <a:noFill/>
        </p:spPr>
        <p:txBody>
          <a:bodyPr wrap="square">
            <a:spAutoFit/>
          </a:bodyPr>
          <a:lstStyle/>
          <a:p>
            <a:pPr algn="just"/>
            <a:r>
              <a:rPr lang="en-US" sz="3600" dirty="0"/>
              <a:t>Rewrite the sentences using </a:t>
            </a:r>
            <a:r>
              <a:rPr lang="en-US" sz="3600" dirty="0">
                <a:highlight>
                  <a:srgbClr val="FFFF00"/>
                </a:highlight>
              </a:rPr>
              <a:t>non-defining relative clauses </a:t>
            </a:r>
            <a:r>
              <a:rPr lang="en-US" sz="3600" dirty="0"/>
              <a:t>and the given relative pronouns or adverbs.</a:t>
            </a:r>
          </a:p>
        </p:txBody>
      </p:sp>
      <p:sp>
        <p:nvSpPr>
          <p:cNvPr id="9" name="TextBox 8">
            <a:extLst>
              <a:ext uri="{FF2B5EF4-FFF2-40B4-BE49-F238E27FC236}">
                <a16:creationId xmlns:a16="http://schemas.microsoft.com/office/drawing/2014/main" id="{DD76F9CF-405F-3D47-57C0-F3F01152D57A}"/>
              </a:ext>
            </a:extLst>
          </p:cNvPr>
          <p:cNvSpPr txBox="1"/>
          <p:nvPr/>
        </p:nvSpPr>
        <p:spPr>
          <a:xfrm>
            <a:off x="443344" y="2668786"/>
            <a:ext cx="11062855" cy="2308324"/>
          </a:xfrm>
          <a:prstGeom prst="rect">
            <a:avLst/>
          </a:prstGeom>
          <a:noFill/>
        </p:spPr>
        <p:txBody>
          <a:bodyPr wrap="square">
            <a:spAutoFit/>
          </a:bodyPr>
          <a:lstStyle/>
          <a:p>
            <a:r>
              <a:rPr lang="en-US" sz="3600" dirty="0"/>
              <a:t>3. Summer is the best time to visit. It is warm and dry in the summer. (when) ______________________________________________________________________________________________</a:t>
            </a:r>
          </a:p>
        </p:txBody>
      </p:sp>
    </p:spTree>
    <p:extLst>
      <p:ext uri="{BB962C8B-B14F-4D97-AF65-F5344CB8AC3E}">
        <p14:creationId xmlns:p14="http://schemas.microsoft.com/office/powerpoint/2010/main" val="3368122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3" name="TextBox 2">
            <a:extLst>
              <a:ext uri="{FF2B5EF4-FFF2-40B4-BE49-F238E27FC236}">
                <a16:creationId xmlns:a16="http://schemas.microsoft.com/office/drawing/2014/main" id="{6D0CA648-4AFC-FA98-244B-97187A1227E5}"/>
              </a:ext>
            </a:extLst>
          </p:cNvPr>
          <p:cNvSpPr txBox="1"/>
          <p:nvPr/>
        </p:nvSpPr>
        <p:spPr>
          <a:xfrm>
            <a:off x="6531027" y="491731"/>
            <a:ext cx="5660973" cy="646331"/>
          </a:xfrm>
          <a:prstGeom prst="rect">
            <a:avLst/>
          </a:prstGeom>
          <a:noFill/>
        </p:spPr>
        <p:txBody>
          <a:bodyPr wrap="none" rtlCol="0">
            <a:spAutoFit/>
          </a:bodyPr>
          <a:lstStyle/>
          <a:p>
            <a:r>
              <a:rPr lang="en-US" sz="3600" b="1" dirty="0">
                <a:highlight>
                  <a:srgbClr val="F3C1FF"/>
                </a:highlight>
              </a:rPr>
              <a:t>Extra practice - WB - page 37</a:t>
            </a:r>
          </a:p>
        </p:txBody>
      </p:sp>
      <p:sp>
        <p:nvSpPr>
          <p:cNvPr id="7" name="TextBox 6">
            <a:extLst>
              <a:ext uri="{FF2B5EF4-FFF2-40B4-BE49-F238E27FC236}">
                <a16:creationId xmlns:a16="http://schemas.microsoft.com/office/drawing/2014/main" id="{A13C7CFC-B3BF-CDE3-6D62-EBF9B1D399D4}"/>
              </a:ext>
            </a:extLst>
          </p:cNvPr>
          <p:cNvSpPr txBox="1"/>
          <p:nvPr/>
        </p:nvSpPr>
        <p:spPr>
          <a:xfrm>
            <a:off x="249383" y="1468457"/>
            <a:ext cx="11499273" cy="1200329"/>
          </a:xfrm>
          <a:prstGeom prst="rect">
            <a:avLst/>
          </a:prstGeom>
          <a:noFill/>
        </p:spPr>
        <p:txBody>
          <a:bodyPr wrap="square">
            <a:spAutoFit/>
          </a:bodyPr>
          <a:lstStyle/>
          <a:p>
            <a:pPr algn="just"/>
            <a:r>
              <a:rPr lang="en-US" sz="3600" dirty="0"/>
              <a:t>Rewrite the sentences using </a:t>
            </a:r>
            <a:r>
              <a:rPr lang="en-US" sz="3600" dirty="0">
                <a:highlight>
                  <a:srgbClr val="FFFF00"/>
                </a:highlight>
              </a:rPr>
              <a:t>non-defining relative clauses </a:t>
            </a:r>
            <a:r>
              <a:rPr lang="en-US" sz="3600" dirty="0"/>
              <a:t>and the given relative pronouns or adverbs.</a:t>
            </a:r>
          </a:p>
        </p:txBody>
      </p:sp>
      <p:sp>
        <p:nvSpPr>
          <p:cNvPr id="9" name="TextBox 8">
            <a:extLst>
              <a:ext uri="{FF2B5EF4-FFF2-40B4-BE49-F238E27FC236}">
                <a16:creationId xmlns:a16="http://schemas.microsoft.com/office/drawing/2014/main" id="{DD76F9CF-405F-3D47-57C0-F3F01152D57A}"/>
              </a:ext>
            </a:extLst>
          </p:cNvPr>
          <p:cNvSpPr txBox="1"/>
          <p:nvPr/>
        </p:nvSpPr>
        <p:spPr>
          <a:xfrm>
            <a:off x="479962" y="2725001"/>
            <a:ext cx="11038114" cy="2308324"/>
          </a:xfrm>
          <a:prstGeom prst="rect">
            <a:avLst/>
          </a:prstGeom>
          <a:noFill/>
        </p:spPr>
        <p:txBody>
          <a:bodyPr wrap="square">
            <a:spAutoFit/>
          </a:bodyPr>
          <a:lstStyle/>
          <a:p>
            <a:r>
              <a:rPr lang="en-US" sz="3600" dirty="0"/>
              <a:t>4. Finland is a great place to see the Northern Lights. Many people go there. (where) ______________________________________________________________________________________________</a:t>
            </a:r>
          </a:p>
        </p:txBody>
      </p:sp>
    </p:spTree>
    <p:extLst>
      <p:ext uri="{BB962C8B-B14F-4D97-AF65-F5344CB8AC3E}">
        <p14:creationId xmlns:p14="http://schemas.microsoft.com/office/powerpoint/2010/main" val="388405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3" name="TextBox 2">
            <a:extLst>
              <a:ext uri="{FF2B5EF4-FFF2-40B4-BE49-F238E27FC236}">
                <a16:creationId xmlns:a16="http://schemas.microsoft.com/office/drawing/2014/main" id="{6D0CA648-4AFC-FA98-244B-97187A1227E5}"/>
              </a:ext>
            </a:extLst>
          </p:cNvPr>
          <p:cNvSpPr txBox="1"/>
          <p:nvPr/>
        </p:nvSpPr>
        <p:spPr>
          <a:xfrm>
            <a:off x="6531027" y="491731"/>
            <a:ext cx="5660973" cy="646331"/>
          </a:xfrm>
          <a:prstGeom prst="rect">
            <a:avLst/>
          </a:prstGeom>
          <a:noFill/>
        </p:spPr>
        <p:txBody>
          <a:bodyPr wrap="none" rtlCol="0">
            <a:spAutoFit/>
          </a:bodyPr>
          <a:lstStyle/>
          <a:p>
            <a:r>
              <a:rPr lang="en-US" sz="3600" b="1" dirty="0">
                <a:highlight>
                  <a:srgbClr val="F3C1FF"/>
                </a:highlight>
              </a:rPr>
              <a:t>Extra practice - WB - page 37</a:t>
            </a:r>
          </a:p>
        </p:txBody>
      </p:sp>
      <p:sp>
        <p:nvSpPr>
          <p:cNvPr id="7" name="TextBox 6">
            <a:extLst>
              <a:ext uri="{FF2B5EF4-FFF2-40B4-BE49-F238E27FC236}">
                <a16:creationId xmlns:a16="http://schemas.microsoft.com/office/drawing/2014/main" id="{A13C7CFC-B3BF-CDE3-6D62-EBF9B1D399D4}"/>
              </a:ext>
            </a:extLst>
          </p:cNvPr>
          <p:cNvSpPr txBox="1"/>
          <p:nvPr/>
        </p:nvSpPr>
        <p:spPr>
          <a:xfrm>
            <a:off x="249383" y="1468457"/>
            <a:ext cx="11499273" cy="1200329"/>
          </a:xfrm>
          <a:prstGeom prst="rect">
            <a:avLst/>
          </a:prstGeom>
          <a:noFill/>
        </p:spPr>
        <p:txBody>
          <a:bodyPr wrap="square">
            <a:spAutoFit/>
          </a:bodyPr>
          <a:lstStyle/>
          <a:p>
            <a:pPr algn="just"/>
            <a:r>
              <a:rPr lang="en-US" sz="3600" dirty="0"/>
              <a:t>Rewrite the sentences using </a:t>
            </a:r>
            <a:r>
              <a:rPr lang="en-US" sz="3600" dirty="0">
                <a:highlight>
                  <a:srgbClr val="FFFF00"/>
                </a:highlight>
              </a:rPr>
              <a:t>non-defining relative clauses </a:t>
            </a:r>
            <a:r>
              <a:rPr lang="en-US" sz="3600" dirty="0"/>
              <a:t>and the given relative pronouns or adverbs.</a:t>
            </a:r>
          </a:p>
        </p:txBody>
      </p:sp>
      <p:sp>
        <p:nvSpPr>
          <p:cNvPr id="9" name="TextBox 8">
            <a:extLst>
              <a:ext uri="{FF2B5EF4-FFF2-40B4-BE49-F238E27FC236}">
                <a16:creationId xmlns:a16="http://schemas.microsoft.com/office/drawing/2014/main" id="{DD76F9CF-405F-3D47-57C0-F3F01152D57A}"/>
              </a:ext>
            </a:extLst>
          </p:cNvPr>
          <p:cNvSpPr txBox="1"/>
          <p:nvPr/>
        </p:nvSpPr>
        <p:spPr>
          <a:xfrm>
            <a:off x="440871" y="2782669"/>
            <a:ext cx="11310257" cy="2308324"/>
          </a:xfrm>
          <a:prstGeom prst="rect">
            <a:avLst/>
          </a:prstGeom>
          <a:noFill/>
        </p:spPr>
        <p:txBody>
          <a:bodyPr wrap="square">
            <a:spAutoFit/>
          </a:bodyPr>
          <a:lstStyle/>
          <a:p>
            <a:r>
              <a:rPr lang="en-US" sz="3600" dirty="0"/>
              <a:t>5. The Grand Canyon is one of the natural wonders of the world. It is in Arizona, USA. (which) __________________________________________________________________________________________________</a:t>
            </a:r>
          </a:p>
        </p:txBody>
      </p:sp>
    </p:spTree>
    <p:extLst>
      <p:ext uri="{BB962C8B-B14F-4D97-AF65-F5344CB8AC3E}">
        <p14:creationId xmlns:p14="http://schemas.microsoft.com/office/powerpoint/2010/main" val="2545988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3" name="TextBox 2">
            <a:extLst>
              <a:ext uri="{FF2B5EF4-FFF2-40B4-BE49-F238E27FC236}">
                <a16:creationId xmlns:a16="http://schemas.microsoft.com/office/drawing/2014/main" id="{6D0CA648-4AFC-FA98-244B-97187A1227E5}"/>
              </a:ext>
            </a:extLst>
          </p:cNvPr>
          <p:cNvSpPr txBox="1"/>
          <p:nvPr/>
        </p:nvSpPr>
        <p:spPr>
          <a:xfrm>
            <a:off x="10115901" y="534188"/>
            <a:ext cx="1811458" cy="646331"/>
          </a:xfrm>
          <a:prstGeom prst="rect">
            <a:avLst/>
          </a:prstGeom>
          <a:noFill/>
        </p:spPr>
        <p:txBody>
          <a:bodyPr wrap="none" rtlCol="0">
            <a:spAutoFit/>
          </a:bodyPr>
          <a:lstStyle/>
          <a:p>
            <a:r>
              <a:rPr lang="en-US" sz="3600" b="1" dirty="0">
                <a:highlight>
                  <a:srgbClr val="F3C1FF"/>
                </a:highlight>
              </a:rPr>
              <a:t>Answers</a:t>
            </a:r>
          </a:p>
        </p:txBody>
      </p:sp>
      <p:sp>
        <p:nvSpPr>
          <p:cNvPr id="7" name="TextBox 6">
            <a:extLst>
              <a:ext uri="{FF2B5EF4-FFF2-40B4-BE49-F238E27FC236}">
                <a16:creationId xmlns:a16="http://schemas.microsoft.com/office/drawing/2014/main" id="{A13C7CFC-B3BF-CDE3-6D62-EBF9B1D399D4}"/>
              </a:ext>
            </a:extLst>
          </p:cNvPr>
          <p:cNvSpPr txBox="1"/>
          <p:nvPr/>
        </p:nvSpPr>
        <p:spPr>
          <a:xfrm>
            <a:off x="249383" y="1468457"/>
            <a:ext cx="11499273" cy="1200329"/>
          </a:xfrm>
          <a:prstGeom prst="rect">
            <a:avLst/>
          </a:prstGeom>
          <a:noFill/>
        </p:spPr>
        <p:txBody>
          <a:bodyPr wrap="square">
            <a:spAutoFit/>
          </a:bodyPr>
          <a:lstStyle/>
          <a:p>
            <a:pPr algn="just"/>
            <a:r>
              <a:rPr lang="en-US" sz="3600" dirty="0"/>
              <a:t>Rewrite the sentences using </a:t>
            </a:r>
            <a:r>
              <a:rPr lang="en-US" sz="3600" dirty="0">
                <a:highlight>
                  <a:srgbClr val="FFFF00"/>
                </a:highlight>
              </a:rPr>
              <a:t>non-defining relative clauses </a:t>
            </a:r>
            <a:r>
              <a:rPr lang="en-US" sz="3600" dirty="0"/>
              <a:t>and the given relative pronouns or adverbs.</a:t>
            </a:r>
          </a:p>
        </p:txBody>
      </p:sp>
      <p:sp>
        <p:nvSpPr>
          <p:cNvPr id="9" name="TextBox 8">
            <a:extLst>
              <a:ext uri="{FF2B5EF4-FFF2-40B4-BE49-F238E27FC236}">
                <a16:creationId xmlns:a16="http://schemas.microsoft.com/office/drawing/2014/main" id="{DD76F9CF-405F-3D47-57C0-F3F01152D57A}"/>
              </a:ext>
            </a:extLst>
          </p:cNvPr>
          <p:cNvSpPr txBox="1"/>
          <p:nvPr/>
        </p:nvSpPr>
        <p:spPr>
          <a:xfrm>
            <a:off x="481692" y="2850169"/>
            <a:ext cx="11266964" cy="2862322"/>
          </a:xfrm>
          <a:prstGeom prst="rect">
            <a:avLst/>
          </a:prstGeom>
          <a:noFill/>
        </p:spPr>
        <p:txBody>
          <a:bodyPr wrap="square">
            <a:spAutoFit/>
          </a:bodyPr>
          <a:lstStyle/>
          <a:p>
            <a:r>
              <a:rPr lang="en-US" sz="3600" dirty="0"/>
              <a:t>2. Edmund Hillary and </a:t>
            </a:r>
            <a:r>
              <a:rPr lang="en-US" sz="3600" dirty="0" err="1"/>
              <a:t>Tenzing</a:t>
            </a:r>
            <a:r>
              <a:rPr lang="en-US" sz="3600" dirty="0"/>
              <a:t> Norgay climbed Mount Everest in 1952. They were the first people to ever climb it. (who) ________________________________________________________________________________________________ </a:t>
            </a:r>
          </a:p>
        </p:txBody>
      </p:sp>
      <p:sp>
        <p:nvSpPr>
          <p:cNvPr id="11" name="TextBox 10">
            <a:extLst>
              <a:ext uri="{FF2B5EF4-FFF2-40B4-BE49-F238E27FC236}">
                <a16:creationId xmlns:a16="http://schemas.microsoft.com/office/drawing/2014/main" id="{2776FF49-7998-A0E3-9B3C-553F5D723879}"/>
              </a:ext>
            </a:extLst>
          </p:cNvPr>
          <p:cNvSpPr txBox="1"/>
          <p:nvPr/>
        </p:nvSpPr>
        <p:spPr>
          <a:xfrm>
            <a:off x="568708" y="4512162"/>
            <a:ext cx="11092931" cy="1200329"/>
          </a:xfrm>
          <a:prstGeom prst="rect">
            <a:avLst/>
          </a:prstGeom>
          <a:noFill/>
        </p:spPr>
        <p:txBody>
          <a:bodyPr wrap="square">
            <a:spAutoFit/>
          </a:bodyPr>
          <a:lstStyle/>
          <a:p>
            <a:r>
              <a:rPr lang="en-US" sz="3600" dirty="0">
                <a:solidFill>
                  <a:srgbClr val="FF0000"/>
                </a:solidFill>
              </a:rPr>
              <a:t>Edmund Hillary and </a:t>
            </a:r>
            <a:r>
              <a:rPr lang="en-US" sz="3600" dirty="0" err="1">
                <a:solidFill>
                  <a:srgbClr val="FF0000"/>
                </a:solidFill>
              </a:rPr>
              <a:t>Tenzing</a:t>
            </a:r>
            <a:r>
              <a:rPr lang="en-US" sz="3600" dirty="0">
                <a:solidFill>
                  <a:srgbClr val="FF0000"/>
                </a:solidFill>
              </a:rPr>
              <a:t> Norgay, </a:t>
            </a:r>
            <a:r>
              <a:rPr lang="en-US" sz="3600" u="sng" dirty="0">
                <a:solidFill>
                  <a:srgbClr val="FF0000"/>
                </a:solidFill>
                <a:highlight>
                  <a:srgbClr val="FFFF00"/>
                </a:highlight>
              </a:rPr>
              <a:t>who were the first people to climb Mount Everest</a:t>
            </a:r>
            <a:r>
              <a:rPr lang="en-US" sz="3600" dirty="0">
                <a:solidFill>
                  <a:srgbClr val="FF0000"/>
                </a:solidFill>
              </a:rPr>
              <a:t>, climbed it in 1952.</a:t>
            </a:r>
          </a:p>
        </p:txBody>
      </p:sp>
    </p:spTree>
    <p:extLst>
      <p:ext uri="{BB962C8B-B14F-4D97-AF65-F5344CB8AC3E}">
        <p14:creationId xmlns:p14="http://schemas.microsoft.com/office/powerpoint/2010/main" val="42537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7" name="TextBox 6">
            <a:extLst>
              <a:ext uri="{FF2B5EF4-FFF2-40B4-BE49-F238E27FC236}">
                <a16:creationId xmlns:a16="http://schemas.microsoft.com/office/drawing/2014/main" id="{A13C7CFC-B3BF-CDE3-6D62-EBF9B1D399D4}"/>
              </a:ext>
            </a:extLst>
          </p:cNvPr>
          <p:cNvSpPr txBox="1"/>
          <p:nvPr/>
        </p:nvSpPr>
        <p:spPr>
          <a:xfrm>
            <a:off x="249383" y="1468457"/>
            <a:ext cx="11499273" cy="1200329"/>
          </a:xfrm>
          <a:prstGeom prst="rect">
            <a:avLst/>
          </a:prstGeom>
          <a:noFill/>
        </p:spPr>
        <p:txBody>
          <a:bodyPr wrap="square">
            <a:spAutoFit/>
          </a:bodyPr>
          <a:lstStyle/>
          <a:p>
            <a:pPr algn="just"/>
            <a:r>
              <a:rPr lang="en-US" sz="3600" dirty="0"/>
              <a:t>Rewrite the sentences using </a:t>
            </a:r>
            <a:r>
              <a:rPr lang="en-US" sz="3600" dirty="0">
                <a:highlight>
                  <a:srgbClr val="FFFF00"/>
                </a:highlight>
              </a:rPr>
              <a:t>non-defining relative clauses </a:t>
            </a:r>
            <a:r>
              <a:rPr lang="en-US" sz="3600" dirty="0"/>
              <a:t>and the given relative pronouns or adverbs.</a:t>
            </a:r>
          </a:p>
        </p:txBody>
      </p:sp>
      <p:sp>
        <p:nvSpPr>
          <p:cNvPr id="9" name="TextBox 8">
            <a:extLst>
              <a:ext uri="{FF2B5EF4-FFF2-40B4-BE49-F238E27FC236}">
                <a16:creationId xmlns:a16="http://schemas.microsoft.com/office/drawing/2014/main" id="{DD76F9CF-405F-3D47-57C0-F3F01152D57A}"/>
              </a:ext>
            </a:extLst>
          </p:cNvPr>
          <p:cNvSpPr txBox="1"/>
          <p:nvPr/>
        </p:nvSpPr>
        <p:spPr>
          <a:xfrm>
            <a:off x="443344" y="2668786"/>
            <a:ext cx="11062855" cy="2308324"/>
          </a:xfrm>
          <a:prstGeom prst="rect">
            <a:avLst/>
          </a:prstGeom>
          <a:noFill/>
        </p:spPr>
        <p:txBody>
          <a:bodyPr wrap="square">
            <a:spAutoFit/>
          </a:bodyPr>
          <a:lstStyle/>
          <a:p>
            <a:r>
              <a:rPr lang="en-US" sz="3600" dirty="0"/>
              <a:t>3. Summer is the best time to visit. It is warm and dry in the summer. (when) ______________________________________________________________________________________________</a:t>
            </a:r>
          </a:p>
        </p:txBody>
      </p:sp>
      <p:sp>
        <p:nvSpPr>
          <p:cNvPr id="5" name="TextBox 4">
            <a:extLst>
              <a:ext uri="{FF2B5EF4-FFF2-40B4-BE49-F238E27FC236}">
                <a16:creationId xmlns:a16="http://schemas.microsoft.com/office/drawing/2014/main" id="{6435A7C0-2A72-FACC-08EA-56D6BA641EAE}"/>
              </a:ext>
            </a:extLst>
          </p:cNvPr>
          <p:cNvSpPr txBox="1"/>
          <p:nvPr/>
        </p:nvSpPr>
        <p:spPr>
          <a:xfrm>
            <a:off x="536120" y="3776781"/>
            <a:ext cx="10676165" cy="1200329"/>
          </a:xfrm>
          <a:prstGeom prst="rect">
            <a:avLst/>
          </a:prstGeom>
          <a:noFill/>
        </p:spPr>
        <p:txBody>
          <a:bodyPr wrap="square">
            <a:spAutoFit/>
          </a:bodyPr>
          <a:lstStyle/>
          <a:p>
            <a:r>
              <a:rPr lang="en-US" sz="3600" dirty="0">
                <a:solidFill>
                  <a:srgbClr val="FF0000"/>
                </a:solidFill>
              </a:rPr>
              <a:t>Summer, </a:t>
            </a:r>
            <a:r>
              <a:rPr lang="en-US" sz="3600" u="sng" dirty="0">
                <a:solidFill>
                  <a:srgbClr val="FF0000"/>
                </a:solidFill>
                <a:highlight>
                  <a:srgbClr val="FFFF00"/>
                </a:highlight>
              </a:rPr>
              <a:t>when it is warm and dry</a:t>
            </a:r>
            <a:r>
              <a:rPr lang="en-US" sz="3600" dirty="0">
                <a:solidFill>
                  <a:srgbClr val="FF0000"/>
                </a:solidFill>
              </a:rPr>
              <a:t>, is the best time to visit.</a:t>
            </a:r>
          </a:p>
        </p:txBody>
      </p:sp>
      <p:sp>
        <p:nvSpPr>
          <p:cNvPr id="4" name="TextBox 3">
            <a:extLst>
              <a:ext uri="{FF2B5EF4-FFF2-40B4-BE49-F238E27FC236}">
                <a16:creationId xmlns:a16="http://schemas.microsoft.com/office/drawing/2014/main" id="{A065FA35-9BC9-81F7-4958-50438274FE6B}"/>
              </a:ext>
            </a:extLst>
          </p:cNvPr>
          <p:cNvSpPr txBox="1"/>
          <p:nvPr/>
        </p:nvSpPr>
        <p:spPr>
          <a:xfrm>
            <a:off x="10115901" y="534188"/>
            <a:ext cx="1811458" cy="646331"/>
          </a:xfrm>
          <a:prstGeom prst="rect">
            <a:avLst/>
          </a:prstGeom>
          <a:noFill/>
        </p:spPr>
        <p:txBody>
          <a:bodyPr wrap="none" rtlCol="0">
            <a:spAutoFit/>
          </a:bodyPr>
          <a:lstStyle/>
          <a:p>
            <a:r>
              <a:rPr lang="en-US" sz="3600" b="1" dirty="0">
                <a:highlight>
                  <a:srgbClr val="F3C1FF"/>
                </a:highlight>
              </a:rPr>
              <a:t>Answers</a:t>
            </a:r>
          </a:p>
        </p:txBody>
      </p:sp>
    </p:spTree>
    <p:extLst>
      <p:ext uri="{BB962C8B-B14F-4D97-AF65-F5344CB8AC3E}">
        <p14:creationId xmlns:p14="http://schemas.microsoft.com/office/powerpoint/2010/main" val="9245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73EBF-583D-7FA2-3AF4-2BFD6A7F30B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55592B8-9F90-F6B1-0A08-14411AF44774}"/>
              </a:ext>
            </a:extLst>
          </p:cNvPr>
          <p:cNvPicPr>
            <a:picLocks noChangeAspect="1"/>
          </p:cNvPicPr>
          <p:nvPr/>
        </p:nvPicPr>
        <p:blipFill>
          <a:blip r:embed="rId2"/>
          <a:stretch>
            <a:fillRect/>
          </a:stretch>
        </p:blipFill>
        <p:spPr>
          <a:xfrm>
            <a:off x="589596" y="1986467"/>
            <a:ext cx="5078159" cy="3365356"/>
          </a:xfrm>
          <a:prstGeom prst="rect">
            <a:avLst/>
          </a:prstGeom>
        </p:spPr>
      </p:pic>
      <p:sp>
        <p:nvSpPr>
          <p:cNvPr id="8" name="TextBox 7">
            <a:extLst>
              <a:ext uri="{FF2B5EF4-FFF2-40B4-BE49-F238E27FC236}">
                <a16:creationId xmlns:a16="http://schemas.microsoft.com/office/drawing/2014/main" id="{EBF95AE8-F96F-D4F3-276F-394520BD7BC8}"/>
              </a:ext>
            </a:extLst>
          </p:cNvPr>
          <p:cNvSpPr txBox="1"/>
          <p:nvPr/>
        </p:nvSpPr>
        <p:spPr>
          <a:xfrm>
            <a:off x="5972792" y="2717943"/>
            <a:ext cx="5803572" cy="1754326"/>
          </a:xfrm>
          <a:prstGeom prst="rect">
            <a:avLst/>
          </a:prstGeom>
          <a:noFill/>
        </p:spPr>
        <p:txBody>
          <a:bodyPr wrap="square">
            <a:spAutoFit/>
          </a:bodyPr>
          <a:lstStyle/>
          <a:p>
            <a:pPr algn="just"/>
            <a:r>
              <a:rPr lang="en-US" sz="3600" dirty="0"/>
              <a:t>Mr. </a:t>
            </a:r>
            <a:r>
              <a:rPr lang="en-US" sz="3600" dirty="0" err="1"/>
              <a:t>Hồ</a:t>
            </a:r>
            <a:r>
              <a:rPr lang="en-US" sz="3600" dirty="0"/>
              <a:t> Khanh, who is a local man, discovered Sơn </a:t>
            </a:r>
            <a:r>
              <a:rPr lang="en-US" sz="3600" dirty="0" err="1"/>
              <a:t>Đoòng</a:t>
            </a:r>
            <a:r>
              <a:rPr lang="en-US" sz="3600" dirty="0"/>
              <a:t> cave in 1991.</a:t>
            </a:r>
          </a:p>
        </p:txBody>
      </p:sp>
      <p:sp>
        <p:nvSpPr>
          <p:cNvPr id="11" name="TextBox 10">
            <a:extLst>
              <a:ext uri="{FF2B5EF4-FFF2-40B4-BE49-F238E27FC236}">
                <a16:creationId xmlns:a16="http://schemas.microsoft.com/office/drawing/2014/main" id="{B05EEDC0-E626-F4F3-D26E-18D0F5F41D56}"/>
              </a:ext>
            </a:extLst>
          </p:cNvPr>
          <p:cNvSpPr txBox="1"/>
          <p:nvPr/>
        </p:nvSpPr>
        <p:spPr>
          <a:xfrm>
            <a:off x="284559" y="594284"/>
            <a:ext cx="11622881" cy="1477328"/>
          </a:xfrm>
          <a:prstGeom prst="rect">
            <a:avLst/>
          </a:prstGeom>
          <a:noFill/>
        </p:spPr>
        <p:txBody>
          <a:bodyPr wrap="square">
            <a:spAutoFit/>
          </a:bodyPr>
          <a:lstStyle/>
          <a:p>
            <a:pPr algn="just"/>
            <a:r>
              <a:rPr lang="en-US" sz="3600" dirty="0"/>
              <a:t>In pairs – </a:t>
            </a:r>
            <a:r>
              <a:rPr lang="en-US" sz="3600" dirty="0">
                <a:highlight>
                  <a:srgbClr val="FFFF00"/>
                </a:highlight>
              </a:rPr>
              <a:t>Combine</a:t>
            </a:r>
            <a:r>
              <a:rPr lang="en-US" sz="3600" dirty="0"/>
              <a:t> these two sentences about this man, then compare with your partner.</a:t>
            </a:r>
          </a:p>
          <a:p>
            <a:pPr algn="just"/>
            <a:endParaRPr lang="en-US" dirty="0"/>
          </a:p>
        </p:txBody>
      </p:sp>
      <p:sp>
        <p:nvSpPr>
          <p:cNvPr id="12" name="TextBox 11">
            <a:extLst>
              <a:ext uri="{FF2B5EF4-FFF2-40B4-BE49-F238E27FC236}">
                <a16:creationId xmlns:a16="http://schemas.microsoft.com/office/drawing/2014/main" id="{4FDBF842-4C91-00E3-385B-E16B5CB1D5AA}"/>
              </a:ext>
            </a:extLst>
          </p:cNvPr>
          <p:cNvSpPr txBox="1"/>
          <p:nvPr/>
        </p:nvSpPr>
        <p:spPr>
          <a:xfrm>
            <a:off x="10274685" y="1332948"/>
            <a:ext cx="1632755" cy="646331"/>
          </a:xfrm>
          <a:prstGeom prst="rect">
            <a:avLst/>
          </a:prstGeom>
          <a:solidFill>
            <a:srgbClr val="F3C1FF"/>
          </a:solidFill>
        </p:spPr>
        <p:txBody>
          <a:bodyPr wrap="none" rtlCol="0">
            <a:spAutoFit/>
          </a:bodyPr>
          <a:lstStyle/>
          <a:p>
            <a:r>
              <a:rPr lang="en-US" sz="3600" b="1" dirty="0">
                <a:highlight>
                  <a:srgbClr val="F3C1FF"/>
                </a:highlight>
              </a:rPr>
              <a:t>Answer</a:t>
            </a:r>
          </a:p>
        </p:txBody>
      </p:sp>
    </p:spTree>
    <p:extLst>
      <p:ext uri="{BB962C8B-B14F-4D97-AF65-F5344CB8AC3E}">
        <p14:creationId xmlns:p14="http://schemas.microsoft.com/office/powerpoint/2010/main" val="2699767459"/>
      </p:ext>
    </p:extLst>
  </p:cSld>
  <p:clrMapOvr>
    <a:masterClrMapping/>
  </p:clrMapOvr>
  <p:transition spd="med">
    <p:split orient="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7" name="TextBox 6">
            <a:extLst>
              <a:ext uri="{FF2B5EF4-FFF2-40B4-BE49-F238E27FC236}">
                <a16:creationId xmlns:a16="http://schemas.microsoft.com/office/drawing/2014/main" id="{A13C7CFC-B3BF-CDE3-6D62-EBF9B1D399D4}"/>
              </a:ext>
            </a:extLst>
          </p:cNvPr>
          <p:cNvSpPr txBox="1"/>
          <p:nvPr/>
        </p:nvSpPr>
        <p:spPr>
          <a:xfrm>
            <a:off x="249383" y="1468457"/>
            <a:ext cx="11499273" cy="1200329"/>
          </a:xfrm>
          <a:prstGeom prst="rect">
            <a:avLst/>
          </a:prstGeom>
          <a:noFill/>
        </p:spPr>
        <p:txBody>
          <a:bodyPr wrap="square">
            <a:spAutoFit/>
          </a:bodyPr>
          <a:lstStyle/>
          <a:p>
            <a:pPr algn="just"/>
            <a:r>
              <a:rPr lang="en-US" sz="3600" dirty="0"/>
              <a:t>Rewrite the sentences using </a:t>
            </a:r>
            <a:r>
              <a:rPr lang="en-US" sz="3600" dirty="0">
                <a:highlight>
                  <a:srgbClr val="FFFF00"/>
                </a:highlight>
              </a:rPr>
              <a:t>non-defining relative clauses </a:t>
            </a:r>
            <a:r>
              <a:rPr lang="en-US" sz="3600" dirty="0"/>
              <a:t>and the given relative pronouns or adverbs.</a:t>
            </a:r>
          </a:p>
        </p:txBody>
      </p:sp>
      <p:sp>
        <p:nvSpPr>
          <p:cNvPr id="9" name="TextBox 8">
            <a:extLst>
              <a:ext uri="{FF2B5EF4-FFF2-40B4-BE49-F238E27FC236}">
                <a16:creationId xmlns:a16="http://schemas.microsoft.com/office/drawing/2014/main" id="{DD76F9CF-405F-3D47-57C0-F3F01152D57A}"/>
              </a:ext>
            </a:extLst>
          </p:cNvPr>
          <p:cNvSpPr txBox="1"/>
          <p:nvPr/>
        </p:nvSpPr>
        <p:spPr>
          <a:xfrm>
            <a:off x="479962" y="2725001"/>
            <a:ext cx="11038114" cy="2308324"/>
          </a:xfrm>
          <a:prstGeom prst="rect">
            <a:avLst/>
          </a:prstGeom>
          <a:noFill/>
        </p:spPr>
        <p:txBody>
          <a:bodyPr wrap="square">
            <a:spAutoFit/>
          </a:bodyPr>
          <a:lstStyle/>
          <a:p>
            <a:r>
              <a:rPr lang="en-US" sz="3600" dirty="0"/>
              <a:t>4. Finland is a great place to see the Northern Lights. Many people go there. (where) ______________________________________________________________________________________________</a:t>
            </a:r>
          </a:p>
        </p:txBody>
      </p:sp>
      <p:sp>
        <p:nvSpPr>
          <p:cNvPr id="5" name="TextBox 4">
            <a:extLst>
              <a:ext uri="{FF2B5EF4-FFF2-40B4-BE49-F238E27FC236}">
                <a16:creationId xmlns:a16="http://schemas.microsoft.com/office/drawing/2014/main" id="{F43CC17B-AAB6-1118-3DB7-E9457BF80E7D}"/>
              </a:ext>
            </a:extLst>
          </p:cNvPr>
          <p:cNvSpPr txBox="1"/>
          <p:nvPr/>
        </p:nvSpPr>
        <p:spPr>
          <a:xfrm>
            <a:off x="479962" y="3832996"/>
            <a:ext cx="10841181" cy="1200329"/>
          </a:xfrm>
          <a:prstGeom prst="rect">
            <a:avLst/>
          </a:prstGeom>
          <a:noFill/>
        </p:spPr>
        <p:txBody>
          <a:bodyPr wrap="square">
            <a:spAutoFit/>
          </a:bodyPr>
          <a:lstStyle/>
          <a:p>
            <a:r>
              <a:rPr lang="en-US" sz="3600" dirty="0">
                <a:solidFill>
                  <a:srgbClr val="FF0000"/>
                </a:solidFill>
              </a:rPr>
              <a:t>Finland, </a:t>
            </a:r>
            <a:r>
              <a:rPr lang="en-US" sz="3600" u="sng" dirty="0">
                <a:solidFill>
                  <a:srgbClr val="FF0000"/>
                </a:solidFill>
                <a:highlight>
                  <a:srgbClr val="FFFF00"/>
                </a:highlight>
              </a:rPr>
              <a:t>where many people go</a:t>
            </a:r>
            <a:r>
              <a:rPr lang="en-US" sz="3600" dirty="0">
                <a:solidFill>
                  <a:srgbClr val="FF0000"/>
                </a:solidFill>
              </a:rPr>
              <a:t>, is a great place to see the Northern Lights.</a:t>
            </a:r>
          </a:p>
        </p:txBody>
      </p:sp>
      <p:sp>
        <p:nvSpPr>
          <p:cNvPr id="4" name="TextBox 3">
            <a:extLst>
              <a:ext uri="{FF2B5EF4-FFF2-40B4-BE49-F238E27FC236}">
                <a16:creationId xmlns:a16="http://schemas.microsoft.com/office/drawing/2014/main" id="{325A64FD-2716-F98C-3BD8-A75BEE110348}"/>
              </a:ext>
            </a:extLst>
          </p:cNvPr>
          <p:cNvSpPr txBox="1"/>
          <p:nvPr/>
        </p:nvSpPr>
        <p:spPr>
          <a:xfrm>
            <a:off x="10115901" y="534188"/>
            <a:ext cx="1811458" cy="646331"/>
          </a:xfrm>
          <a:prstGeom prst="rect">
            <a:avLst/>
          </a:prstGeom>
          <a:noFill/>
        </p:spPr>
        <p:txBody>
          <a:bodyPr wrap="none" rtlCol="0">
            <a:spAutoFit/>
          </a:bodyPr>
          <a:lstStyle/>
          <a:p>
            <a:r>
              <a:rPr lang="en-US" sz="3600" b="1" dirty="0">
                <a:highlight>
                  <a:srgbClr val="F3C1FF"/>
                </a:highlight>
              </a:rPr>
              <a:t>Answers</a:t>
            </a:r>
          </a:p>
        </p:txBody>
      </p:sp>
    </p:spTree>
    <p:extLst>
      <p:ext uri="{BB962C8B-B14F-4D97-AF65-F5344CB8AC3E}">
        <p14:creationId xmlns:p14="http://schemas.microsoft.com/office/powerpoint/2010/main" val="2084514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9D8DF-A574-2217-E7EA-B7DC23D56654}"/>
              </a:ext>
            </a:extLst>
          </p:cNvPr>
          <p:cNvPicPr>
            <a:picLocks noChangeAspect="1"/>
          </p:cNvPicPr>
          <p:nvPr/>
        </p:nvPicPr>
        <p:blipFill>
          <a:blip r:embed="rId2"/>
          <a:stretch>
            <a:fillRect/>
          </a:stretch>
        </p:blipFill>
        <p:spPr>
          <a:xfrm>
            <a:off x="153373" y="563317"/>
            <a:ext cx="3762375" cy="828675"/>
          </a:xfrm>
          <a:prstGeom prst="rect">
            <a:avLst/>
          </a:prstGeom>
        </p:spPr>
      </p:pic>
      <p:sp>
        <p:nvSpPr>
          <p:cNvPr id="7" name="TextBox 6">
            <a:extLst>
              <a:ext uri="{FF2B5EF4-FFF2-40B4-BE49-F238E27FC236}">
                <a16:creationId xmlns:a16="http://schemas.microsoft.com/office/drawing/2014/main" id="{A13C7CFC-B3BF-CDE3-6D62-EBF9B1D399D4}"/>
              </a:ext>
            </a:extLst>
          </p:cNvPr>
          <p:cNvSpPr txBox="1"/>
          <p:nvPr/>
        </p:nvSpPr>
        <p:spPr>
          <a:xfrm>
            <a:off x="249383" y="1468457"/>
            <a:ext cx="11499273" cy="1200329"/>
          </a:xfrm>
          <a:prstGeom prst="rect">
            <a:avLst/>
          </a:prstGeom>
          <a:noFill/>
        </p:spPr>
        <p:txBody>
          <a:bodyPr wrap="square">
            <a:spAutoFit/>
          </a:bodyPr>
          <a:lstStyle/>
          <a:p>
            <a:pPr algn="just"/>
            <a:r>
              <a:rPr lang="en-US" sz="3600" dirty="0"/>
              <a:t>Rewrite the sentences using </a:t>
            </a:r>
            <a:r>
              <a:rPr lang="en-US" sz="3600" dirty="0">
                <a:highlight>
                  <a:srgbClr val="FFFF00"/>
                </a:highlight>
              </a:rPr>
              <a:t>non-defining relative clauses </a:t>
            </a:r>
            <a:r>
              <a:rPr lang="en-US" sz="3600" dirty="0"/>
              <a:t>and the given relative pronouns or adverbs.</a:t>
            </a:r>
          </a:p>
        </p:txBody>
      </p:sp>
      <p:sp>
        <p:nvSpPr>
          <p:cNvPr id="9" name="TextBox 8">
            <a:extLst>
              <a:ext uri="{FF2B5EF4-FFF2-40B4-BE49-F238E27FC236}">
                <a16:creationId xmlns:a16="http://schemas.microsoft.com/office/drawing/2014/main" id="{DD76F9CF-405F-3D47-57C0-F3F01152D57A}"/>
              </a:ext>
            </a:extLst>
          </p:cNvPr>
          <p:cNvSpPr txBox="1"/>
          <p:nvPr/>
        </p:nvSpPr>
        <p:spPr>
          <a:xfrm>
            <a:off x="440871" y="2782669"/>
            <a:ext cx="11310257" cy="2308324"/>
          </a:xfrm>
          <a:prstGeom prst="rect">
            <a:avLst/>
          </a:prstGeom>
          <a:noFill/>
        </p:spPr>
        <p:txBody>
          <a:bodyPr wrap="square">
            <a:spAutoFit/>
          </a:bodyPr>
          <a:lstStyle/>
          <a:p>
            <a:r>
              <a:rPr lang="en-US" sz="3600" dirty="0"/>
              <a:t>5. The Grand Canyon is one of the natural wonders of the world. It is in Arizona, USA. (which) __________________________________________________________________________________________________</a:t>
            </a:r>
          </a:p>
        </p:txBody>
      </p:sp>
      <p:sp>
        <p:nvSpPr>
          <p:cNvPr id="5" name="TextBox 4">
            <a:extLst>
              <a:ext uri="{FF2B5EF4-FFF2-40B4-BE49-F238E27FC236}">
                <a16:creationId xmlns:a16="http://schemas.microsoft.com/office/drawing/2014/main" id="{3E555F4D-A17D-FB06-288F-9BE00B054E82}"/>
              </a:ext>
            </a:extLst>
          </p:cNvPr>
          <p:cNvSpPr txBox="1"/>
          <p:nvPr/>
        </p:nvSpPr>
        <p:spPr>
          <a:xfrm>
            <a:off x="448665" y="3890664"/>
            <a:ext cx="11100707" cy="1200329"/>
          </a:xfrm>
          <a:prstGeom prst="rect">
            <a:avLst/>
          </a:prstGeom>
          <a:noFill/>
        </p:spPr>
        <p:txBody>
          <a:bodyPr wrap="square">
            <a:spAutoFit/>
          </a:bodyPr>
          <a:lstStyle/>
          <a:p>
            <a:r>
              <a:rPr lang="en-US" sz="3600" dirty="0">
                <a:solidFill>
                  <a:srgbClr val="FF0000"/>
                </a:solidFill>
              </a:rPr>
              <a:t>The Grand Canyon, </a:t>
            </a:r>
            <a:r>
              <a:rPr lang="en-US" sz="3600" u="sng" dirty="0">
                <a:solidFill>
                  <a:srgbClr val="FF0000"/>
                </a:solidFill>
                <a:highlight>
                  <a:srgbClr val="FFFF00"/>
                </a:highlight>
              </a:rPr>
              <a:t>which is in Arizona, USA</a:t>
            </a:r>
            <a:r>
              <a:rPr lang="en-US" sz="3600" dirty="0">
                <a:solidFill>
                  <a:srgbClr val="FF0000"/>
                </a:solidFill>
              </a:rPr>
              <a:t>, is one of the natural wonders of the world.</a:t>
            </a:r>
          </a:p>
        </p:txBody>
      </p:sp>
      <p:sp>
        <p:nvSpPr>
          <p:cNvPr id="4" name="TextBox 3">
            <a:extLst>
              <a:ext uri="{FF2B5EF4-FFF2-40B4-BE49-F238E27FC236}">
                <a16:creationId xmlns:a16="http://schemas.microsoft.com/office/drawing/2014/main" id="{A087BB24-9CFC-9381-AECA-E51BFA1CC55E}"/>
              </a:ext>
            </a:extLst>
          </p:cNvPr>
          <p:cNvSpPr txBox="1"/>
          <p:nvPr/>
        </p:nvSpPr>
        <p:spPr>
          <a:xfrm>
            <a:off x="10115901" y="534188"/>
            <a:ext cx="1811458" cy="646331"/>
          </a:xfrm>
          <a:prstGeom prst="rect">
            <a:avLst/>
          </a:prstGeom>
          <a:noFill/>
        </p:spPr>
        <p:txBody>
          <a:bodyPr wrap="none" rtlCol="0">
            <a:spAutoFit/>
          </a:bodyPr>
          <a:lstStyle/>
          <a:p>
            <a:r>
              <a:rPr lang="en-US" sz="3600" b="1" dirty="0">
                <a:highlight>
                  <a:srgbClr val="F3C1FF"/>
                </a:highlight>
              </a:rPr>
              <a:t>Answers</a:t>
            </a:r>
          </a:p>
        </p:txBody>
      </p:sp>
    </p:spTree>
    <p:extLst>
      <p:ext uri="{BB962C8B-B14F-4D97-AF65-F5344CB8AC3E}">
        <p14:creationId xmlns:p14="http://schemas.microsoft.com/office/powerpoint/2010/main" val="3134983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02884-0959-EF69-B58D-7CE77342DE90}"/>
              </a:ext>
            </a:extLst>
          </p:cNvPr>
          <p:cNvPicPr>
            <a:picLocks noChangeAspect="1"/>
          </p:cNvPicPr>
          <p:nvPr/>
        </p:nvPicPr>
        <p:blipFill>
          <a:blip r:embed="rId2"/>
          <a:stretch>
            <a:fillRect/>
          </a:stretch>
        </p:blipFill>
        <p:spPr>
          <a:xfrm>
            <a:off x="0" y="422753"/>
            <a:ext cx="3457115" cy="861714"/>
          </a:xfrm>
          <a:prstGeom prst="rect">
            <a:avLst/>
          </a:prstGeom>
        </p:spPr>
      </p:pic>
      <p:pic>
        <p:nvPicPr>
          <p:cNvPr id="10" name="Picture 9">
            <a:extLst>
              <a:ext uri="{FF2B5EF4-FFF2-40B4-BE49-F238E27FC236}">
                <a16:creationId xmlns:a16="http://schemas.microsoft.com/office/drawing/2014/main" id="{59148D3F-DC00-1CF5-AAC3-F85897EBC668}"/>
              </a:ext>
            </a:extLst>
          </p:cNvPr>
          <p:cNvPicPr>
            <a:picLocks noChangeAspect="1"/>
          </p:cNvPicPr>
          <p:nvPr/>
        </p:nvPicPr>
        <p:blipFill>
          <a:blip r:embed="rId3"/>
          <a:stretch>
            <a:fillRect/>
          </a:stretch>
        </p:blipFill>
        <p:spPr>
          <a:xfrm>
            <a:off x="7121979" y="695325"/>
            <a:ext cx="4762500" cy="5619750"/>
          </a:xfrm>
          <a:prstGeom prst="rect">
            <a:avLst/>
          </a:prstGeom>
        </p:spPr>
      </p:pic>
      <p:sp>
        <p:nvSpPr>
          <p:cNvPr id="16" name="TextBox 15">
            <a:extLst>
              <a:ext uri="{FF2B5EF4-FFF2-40B4-BE49-F238E27FC236}">
                <a16:creationId xmlns:a16="http://schemas.microsoft.com/office/drawing/2014/main" id="{FCB523CA-60D8-C1B8-073F-695A5CA27892}"/>
              </a:ext>
            </a:extLst>
          </p:cNvPr>
          <p:cNvSpPr txBox="1"/>
          <p:nvPr/>
        </p:nvSpPr>
        <p:spPr>
          <a:xfrm>
            <a:off x="512529" y="1361934"/>
            <a:ext cx="6128656" cy="1200329"/>
          </a:xfrm>
          <a:prstGeom prst="rect">
            <a:avLst/>
          </a:prstGeom>
          <a:noFill/>
        </p:spPr>
        <p:txBody>
          <a:bodyPr wrap="square">
            <a:spAutoFit/>
          </a:bodyPr>
          <a:lstStyle/>
          <a:p>
            <a:pPr algn="ctr"/>
            <a:r>
              <a:rPr lang="en-US" sz="3600" dirty="0">
                <a:highlight>
                  <a:srgbClr val="FFFF00"/>
                </a:highlight>
              </a:rPr>
              <a:t>Victoria Falls </a:t>
            </a:r>
          </a:p>
          <a:p>
            <a:r>
              <a:rPr lang="en-US" sz="3600" dirty="0"/>
              <a:t>( ________________________)</a:t>
            </a:r>
          </a:p>
        </p:txBody>
      </p:sp>
      <p:sp>
        <p:nvSpPr>
          <p:cNvPr id="18" name="TextBox 17">
            <a:extLst>
              <a:ext uri="{FF2B5EF4-FFF2-40B4-BE49-F238E27FC236}">
                <a16:creationId xmlns:a16="http://schemas.microsoft.com/office/drawing/2014/main" id="{65249A76-D747-AEE7-F7B3-A2FAAF6904C3}"/>
              </a:ext>
            </a:extLst>
          </p:cNvPr>
          <p:cNvSpPr txBox="1"/>
          <p:nvPr/>
        </p:nvSpPr>
        <p:spPr>
          <a:xfrm>
            <a:off x="2899222" y="4392304"/>
            <a:ext cx="1115786" cy="646331"/>
          </a:xfrm>
          <a:prstGeom prst="rect">
            <a:avLst/>
          </a:prstGeom>
          <a:noFill/>
        </p:spPr>
        <p:txBody>
          <a:bodyPr wrap="square">
            <a:spAutoFit/>
          </a:bodyPr>
          <a:lstStyle/>
          <a:p>
            <a:pPr algn="ctr"/>
            <a:r>
              <a:rPr lang="en-US" sz="3600" dirty="0">
                <a:highlight>
                  <a:srgbClr val="FFFF00"/>
                </a:highlight>
              </a:rPr>
              <a:t>Size</a:t>
            </a:r>
            <a:r>
              <a:rPr lang="en-US" sz="3600" dirty="0"/>
              <a:t>:</a:t>
            </a:r>
          </a:p>
        </p:txBody>
      </p:sp>
      <p:sp>
        <p:nvSpPr>
          <p:cNvPr id="20" name="TextBox 19">
            <a:extLst>
              <a:ext uri="{FF2B5EF4-FFF2-40B4-BE49-F238E27FC236}">
                <a16:creationId xmlns:a16="http://schemas.microsoft.com/office/drawing/2014/main" id="{F39D0F13-2559-0121-2200-B00530A4ED93}"/>
              </a:ext>
            </a:extLst>
          </p:cNvPr>
          <p:cNvSpPr txBox="1"/>
          <p:nvPr/>
        </p:nvSpPr>
        <p:spPr>
          <a:xfrm>
            <a:off x="212261" y="4963175"/>
            <a:ext cx="6729192" cy="1200329"/>
          </a:xfrm>
          <a:prstGeom prst="rect">
            <a:avLst/>
          </a:prstGeom>
          <a:noFill/>
        </p:spPr>
        <p:txBody>
          <a:bodyPr wrap="square">
            <a:spAutoFit/>
          </a:bodyPr>
          <a:lstStyle/>
          <a:p>
            <a:r>
              <a:rPr lang="en-US" sz="3600" dirty="0"/>
              <a:t>• It's ________________________ </a:t>
            </a:r>
          </a:p>
          <a:p>
            <a:r>
              <a:rPr lang="en-US" sz="3600" dirty="0"/>
              <a:t>• It's ________________________</a:t>
            </a:r>
          </a:p>
        </p:txBody>
      </p:sp>
      <p:sp>
        <p:nvSpPr>
          <p:cNvPr id="22" name="TextBox 21">
            <a:extLst>
              <a:ext uri="{FF2B5EF4-FFF2-40B4-BE49-F238E27FC236}">
                <a16:creationId xmlns:a16="http://schemas.microsoft.com/office/drawing/2014/main" id="{DBD5CFB4-BD0C-89CA-899A-9F8AC65949FB}"/>
              </a:ext>
            </a:extLst>
          </p:cNvPr>
          <p:cNvSpPr txBox="1"/>
          <p:nvPr/>
        </p:nvSpPr>
        <p:spPr>
          <a:xfrm>
            <a:off x="2672442" y="2652922"/>
            <a:ext cx="1801587" cy="646331"/>
          </a:xfrm>
          <a:prstGeom prst="rect">
            <a:avLst/>
          </a:prstGeom>
          <a:noFill/>
        </p:spPr>
        <p:txBody>
          <a:bodyPr wrap="square">
            <a:spAutoFit/>
          </a:bodyPr>
          <a:lstStyle/>
          <a:p>
            <a:r>
              <a:rPr lang="en-US" sz="3600" dirty="0">
                <a:highlight>
                  <a:srgbClr val="FFFF00"/>
                </a:highlight>
              </a:rPr>
              <a:t>Where:</a:t>
            </a:r>
          </a:p>
        </p:txBody>
      </p:sp>
      <p:sp>
        <p:nvSpPr>
          <p:cNvPr id="24" name="TextBox 23">
            <a:extLst>
              <a:ext uri="{FF2B5EF4-FFF2-40B4-BE49-F238E27FC236}">
                <a16:creationId xmlns:a16="http://schemas.microsoft.com/office/drawing/2014/main" id="{0B1E98C0-21C4-8A49-D099-1F7C6418757C}"/>
              </a:ext>
            </a:extLst>
          </p:cNvPr>
          <p:cNvSpPr txBox="1"/>
          <p:nvPr/>
        </p:nvSpPr>
        <p:spPr>
          <a:xfrm>
            <a:off x="267601" y="3238340"/>
            <a:ext cx="6373584" cy="1200329"/>
          </a:xfrm>
          <a:prstGeom prst="rect">
            <a:avLst/>
          </a:prstGeom>
          <a:noFill/>
        </p:spPr>
        <p:txBody>
          <a:bodyPr wrap="square">
            <a:spAutoFit/>
          </a:bodyPr>
          <a:lstStyle/>
          <a:p>
            <a:pPr algn="ctr"/>
            <a:r>
              <a:rPr lang="en-US" sz="3600" dirty="0"/>
              <a:t>It's on </a:t>
            </a:r>
          </a:p>
          <a:p>
            <a:pPr algn="ctr"/>
            <a:r>
              <a:rPr lang="en-US" sz="3600" dirty="0"/>
              <a:t>__________________________ </a:t>
            </a:r>
          </a:p>
        </p:txBody>
      </p:sp>
    </p:spTree>
    <p:extLst>
      <p:ext uri="{BB962C8B-B14F-4D97-AF65-F5344CB8AC3E}">
        <p14:creationId xmlns:p14="http://schemas.microsoft.com/office/powerpoint/2010/main" val="35514458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02884-0959-EF69-B58D-7CE77342DE90}"/>
              </a:ext>
            </a:extLst>
          </p:cNvPr>
          <p:cNvPicPr>
            <a:picLocks noChangeAspect="1"/>
          </p:cNvPicPr>
          <p:nvPr/>
        </p:nvPicPr>
        <p:blipFill>
          <a:blip r:embed="rId2"/>
          <a:stretch>
            <a:fillRect/>
          </a:stretch>
        </p:blipFill>
        <p:spPr>
          <a:xfrm>
            <a:off x="0" y="561593"/>
            <a:ext cx="3457115" cy="861714"/>
          </a:xfrm>
          <a:prstGeom prst="rect">
            <a:avLst/>
          </a:prstGeom>
        </p:spPr>
      </p:pic>
      <p:pic>
        <p:nvPicPr>
          <p:cNvPr id="10" name="Picture 9">
            <a:extLst>
              <a:ext uri="{FF2B5EF4-FFF2-40B4-BE49-F238E27FC236}">
                <a16:creationId xmlns:a16="http://schemas.microsoft.com/office/drawing/2014/main" id="{59148D3F-DC00-1CF5-AAC3-F85897EBC668}"/>
              </a:ext>
            </a:extLst>
          </p:cNvPr>
          <p:cNvPicPr>
            <a:picLocks noChangeAspect="1"/>
          </p:cNvPicPr>
          <p:nvPr/>
        </p:nvPicPr>
        <p:blipFill>
          <a:blip r:embed="rId3"/>
          <a:stretch>
            <a:fillRect/>
          </a:stretch>
        </p:blipFill>
        <p:spPr>
          <a:xfrm>
            <a:off x="7121979" y="695325"/>
            <a:ext cx="4762500" cy="5619750"/>
          </a:xfrm>
          <a:prstGeom prst="rect">
            <a:avLst/>
          </a:prstGeom>
        </p:spPr>
      </p:pic>
      <p:sp>
        <p:nvSpPr>
          <p:cNvPr id="3" name="TextBox 2">
            <a:extLst>
              <a:ext uri="{FF2B5EF4-FFF2-40B4-BE49-F238E27FC236}">
                <a16:creationId xmlns:a16="http://schemas.microsoft.com/office/drawing/2014/main" id="{68F4E0FD-0D69-C4D0-F9F0-C0D5F2D20028}"/>
              </a:ext>
            </a:extLst>
          </p:cNvPr>
          <p:cNvSpPr txBox="1"/>
          <p:nvPr/>
        </p:nvSpPr>
        <p:spPr>
          <a:xfrm>
            <a:off x="2106385" y="1535276"/>
            <a:ext cx="3380014" cy="646331"/>
          </a:xfrm>
          <a:prstGeom prst="rect">
            <a:avLst/>
          </a:prstGeom>
          <a:noFill/>
        </p:spPr>
        <p:txBody>
          <a:bodyPr wrap="square">
            <a:spAutoFit/>
          </a:bodyPr>
          <a:lstStyle/>
          <a:p>
            <a:r>
              <a:rPr lang="en-US" sz="3600" dirty="0">
                <a:highlight>
                  <a:srgbClr val="FFFF00"/>
                </a:highlight>
              </a:rPr>
              <a:t>Interesting facts</a:t>
            </a:r>
            <a:r>
              <a:rPr lang="en-US" sz="3600" dirty="0"/>
              <a:t>:</a:t>
            </a:r>
          </a:p>
        </p:txBody>
      </p:sp>
      <p:sp>
        <p:nvSpPr>
          <p:cNvPr id="5" name="TextBox 4">
            <a:extLst>
              <a:ext uri="{FF2B5EF4-FFF2-40B4-BE49-F238E27FC236}">
                <a16:creationId xmlns:a16="http://schemas.microsoft.com/office/drawing/2014/main" id="{17C38FFB-A63F-656A-7D48-1D8C12801776}"/>
              </a:ext>
            </a:extLst>
          </p:cNvPr>
          <p:cNvSpPr txBox="1"/>
          <p:nvPr/>
        </p:nvSpPr>
        <p:spPr>
          <a:xfrm>
            <a:off x="392787" y="2293576"/>
            <a:ext cx="6729192" cy="3416320"/>
          </a:xfrm>
          <a:prstGeom prst="rect">
            <a:avLst/>
          </a:prstGeom>
          <a:noFill/>
        </p:spPr>
        <p:txBody>
          <a:bodyPr wrap="square">
            <a:spAutoFit/>
          </a:bodyPr>
          <a:lstStyle/>
          <a:p>
            <a:r>
              <a:rPr lang="en-US" sz="3600" dirty="0"/>
              <a:t>• David Livingstone first saw the waterfall __________ </a:t>
            </a:r>
          </a:p>
          <a:p>
            <a:r>
              <a:rPr lang="en-US" sz="3600" dirty="0"/>
              <a:t>• He named it after _______________________ </a:t>
            </a:r>
          </a:p>
          <a:p>
            <a:r>
              <a:rPr lang="en-US" sz="3600" dirty="0"/>
              <a:t>• __________ of water fall every minute</a:t>
            </a:r>
          </a:p>
        </p:txBody>
      </p:sp>
    </p:spTree>
    <p:extLst>
      <p:ext uri="{BB962C8B-B14F-4D97-AF65-F5344CB8AC3E}">
        <p14:creationId xmlns:p14="http://schemas.microsoft.com/office/powerpoint/2010/main" val="3498154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02884-0959-EF69-B58D-7CE77342DE90}"/>
              </a:ext>
            </a:extLst>
          </p:cNvPr>
          <p:cNvPicPr>
            <a:picLocks noChangeAspect="1"/>
          </p:cNvPicPr>
          <p:nvPr/>
        </p:nvPicPr>
        <p:blipFill>
          <a:blip r:embed="rId2"/>
          <a:stretch>
            <a:fillRect/>
          </a:stretch>
        </p:blipFill>
        <p:spPr>
          <a:xfrm>
            <a:off x="0" y="561593"/>
            <a:ext cx="3457115" cy="861714"/>
          </a:xfrm>
          <a:prstGeom prst="rect">
            <a:avLst/>
          </a:prstGeom>
        </p:spPr>
      </p:pic>
      <p:pic>
        <p:nvPicPr>
          <p:cNvPr id="10" name="Picture 9">
            <a:extLst>
              <a:ext uri="{FF2B5EF4-FFF2-40B4-BE49-F238E27FC236}">
                <a16:creationId xmlns:a16="http://schemas.microsoft.com/office/drawing/2014/main" id="{59148D3F-DC00-1CF5-AAC3-F85897EBC668}"/>
              </a:ext>
            </a:extLst>
          </p:cNvPr>
          <p:cNvPicPr>
            <a:picLocks noChangeAspect="1"/>
          </p:cNvPicPr>
          <p:nvPr/>
        </p:nvPicPr>
        <p:blipFill>
          <a:blip r:embed="rId3"/>
          <a:stretch>
            <a:fillRect/>
          </a:stretch>
        </p:blipFill>
        <p:spPr>
          <a:xfrm>
            <a:off x="7121979" y="695325"/>
            <a:ext cx="4762500" cy="5619750"/>
          </a:xfrm>
          <a:prstGeom prst="rect">
            <a:avLst/>
          </a:prstGeom>
        </p:spPr>
      </p:pic>
      <p:sp>
        <p:nvSpPr>
          <p:cNvPr id="4" name="TextBox 3">
            <a:extLst>
              <a:ext uri="{FF2B5EF4-FFF2-40B4-BE49-F238E27FC236}">
                <a16:creationId xmlns:a16="http://schemas.microsoft.com/office/drawing/2014/main" id="{94E4AB7E-0159-1559-AC9F-B6B632ABA1D2}"/>
              </a:ext>
            </a:extLst>
          </p:cNvPr>
          <p:cNvSpPr txBox="1"/>
          <p:nvPr/>
        </p:nvSpPr>
        <p:spPr>
          <a:xfrm>
            <a:off x="1910443" y="1763877"/>
            <a:ext cx="3815443" cy="646331"/>
          </a:xfrm>
          <a:prstGeom prst="rect">
            <a:avLst/>
          </a:prstGeom>
          <a:noFill/>
        </p:spPr>
        <p:txBody>
          <a:bodyPr wrap="square">
            <a:spAutoFit/>
          </a:bodyPr>
          <a:lstStyle/>
          <a:p>
            <a:r>
              <a:rPr lang="en-US" sz="3600" dirty="0">
                <a:highlight>
                  <a:srgbClr val="FFFF00"/>
                </a:highlight>
              </a:rPr>
              <a:t>Best time to visit</a:t>
            </a:r>
            <a:r>
              <a:rPr lang="en-US" sz="3600" dirty="0"/>
              <a:t>:</a:t>
            </a:r>
          </a:p>
        </p:txBody>
      </p:sp>
      <p:sp>
        <p:nvSpPr>
          <p:cNvPr id="8" name="TextBox 7">
            <a:extLst>
              <a:ext uri="{FF2B5EF4-FFF2-40B4-BE49-F238E27FC236}">
                <a16:creationId xmlns:a16="http://schemas.microsoft.com/office/drawing/2014/main" id="{3F5D0238-5CF0-BE98-1BB1-59F65393E112}"/>
              </a:ext>
            </a:extLst>
          </p:cNvPr>
          <p:cNvSpPr txBox="1"/>
          <p:nvPr/>
        </p:nvSpPr>
        <p:spPr>
          <a:xfrm>
            <a:off x="604158" y="2750778"/>
            <a:ext cx="6128656" cy="1200329"/>
          </a:xfrm>
          <a:prstGeom prst="rect">
            <a:avLst/>
          </a:prstGeom>
          <a:noFill/>
        </p:spPr>
        <p:txBody>
          <a:bodyPr wrap="square">
            <a:spAutoFit/>
          </a:bodyPr>
          <a:lstStyle/>
          <a:p>
            <a:pPr algn="ctr"/>
            <a:r>
              <a:rPr lang="en-US" sz="3600" dirty="0"/>
              <a:t>__________________________  water is strongest</a:t>
            </a:r>
          </a:p>
        </p:txBody>
      </p:sp>
    </p:spTree>
    <p:extLst>
      <p:ext uri="{BB962C8B-B14F-4D97-AF65-F5344CB8AC3E}">
        <p14:creationId xmlns:p14="http://schemas.microsoft.com/office/powerpoint/2010/main" val="1690843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02884-0959-EF69-B58D-7CE77342DE90}"/>
              </a:ext>
            </a:extLst>
          </p:cNvPr>
          <p:cNvPicPr>
            <a:picLocks noChangeAspect="1"/>
          </p:cNvPicPr>
          <p:nvPr/>
        </p:nvPicPr>
        <p:blipFill>
          <a:blip r:embed="rId2"/>
          <a:stretch>
            <a:fillRect/>
          </a:stretch>
        </p:blipFill>
        <p:spPr>
          <a:xfrm>
            <a:off x="0" y="422753"/>
            <a:ext cx="3457115" cy="861714"/>
          </a:xfrm>
          <a:prstGeom prst="rect">
            <a:avLst/>
          </a:prstGeom>
        </p:spPr>
      </p:pic>
      <p:pic>
        <p:nvPicPr>
          <p:cNvPr id="10" name="Picture 9">
            <a:extLst>
              <a:ext uri="{FF2B5EF4-FFF2-40B4-BE49-F238E27FC236}">
                <a16:creationId xmlns:a16="http://schemas.microsoft.com/office/drawing/2014/main" id="{59148D3F-DC00-1CF5-AAC3-F85897EBC668}"/>
              </a:ext>
            </a:extLst>
          </p:cNvPr>
          <p:cNvPicPr>
            <a:picLocks noChangeAspect="1"/>
          </p:cNvPicPr>
          <p:nvPr/>
        </p:nvPicPr>
        <p:blipFill>
          <a:blip r:embed="rId3"/>
          <a:stretch>
            <a:fillRect/>
          </a:stretch>
        </p:blipFill>
        <p:spPr>
          <a:xfrm>
            <a:off x="7121979" y="695325"/>
            <a:ext cx="4762500" cy="5619750"/>
          </a:xfrm>
          <a:prstGeom prst="rect">
            <a:avLst/>
          </a:prstGeom>
        </p:spPr>
      </p:pic>
      <p:sp>
        <p:nvSpPr>
          <p:cNvPr id="16" name="TextBox 15">
            <a:extLst>
              <a:ext uri="{FF2B5EF4-FFF2-40B4-BE49-F238E27FC236}">
                <a16:creationId xmlns:a16="http://schemas.microsoft.com/office/drawing/2014/main" id="{FCB523CA-60D8-C1B8-073F-695A5CA27892}"/>
              </a:ext>
            </a:extLst>
          </p:cNvPr>
          <p:cNvSpPr txBox="1"/>
          <p:nvPr/>
        </p:nvSpPr>
        <p:spPr>
          <a:xfrm>
            <a:off x="512529" y="1361934"/>
            <a:ext cx="6128656" cy="1200329"/>
          </a:xfrm>
          <a:prstGeom prst="rect">
            <a:avLst/>
          </a:prstGeom>
          <a:noFill/>
        </p:spPr>
        <p:txBody>
          <a:bodyPr wrap="square">
            <a:spAutoFit/>
          </a:bodyPr>
          <a:lstStyle/>
          <a:p>
            <a:pPr algn="ctr"/>
            <a:r>
              <a:rPr lang="en-US" sz="3600">
                <a:highlight>
                  <a:srgbClr val="FFFF00"/>
                </a:highlight>
              </a:rPr>
              <a:t>Victoria Falls </a:t>
            </a:r>
          </a:p>
          <a:p>
            <a:r>
              <a:rPr lang="en-US" sz="3600"/>
              <a:t>( ________________________)</a:t>
            </a:r>
            <a:endParaRPr lang="en-US" sz="3600" dirty="0"/>
          </a:p>
        </p:txBody>
      </p:sp>
      <p:sp>
        <p:nvSpPr>
          <p:cNvPr id="18" name="TextBox 17">
            <a:extLst>
              <a:ext uri="{FF2B5EF4-FFF2-40B4-BE49-F238E27FC236}">
                <a16:creationId xmlns:a16="http://schemas.microsoft.com/office/drawing/2014/main" id="{65249A76-D747-AEE7-F7B3-A2FAAF6904C3}"/>
              </a:ext>
            </a:extLst>
          </p:cNvPr>
          <p:cNvSpPr txBox="1"/>
          <p:nvPr/>
        </p:nvSpPr>
        <p:spPr>
          <a:xfrm>
            <a:off x="2899222" y="4392304"/>
            <a:ext cx="1115786" cy="646331"/>
          </a:xfrm>
          <a:prstGeom prst="rect">
            <a:avLst/>
          </a:prstGeom>
          <a:noFill/>
        </p:spPr>
        <p:txBody>
          <a:bodyPr wrap="square">
            <a:spAutoFit/>
          </a:bodyPr>
          <a:lstStyle/>
          <a:p>
            <a:pPr algn="ctr"/>
            <a:r>
              <a:rPr lang="en-US" sz="3600" dirty="0">
                <a:highlight>
                  <a:srgbClr val="FFFF00"/>
                </a:highlight>
              </a:rPr>
              <a:t>Size</a:t>
            </a:r>
            <a:r>
              <a:rPr lang="en-US" sz="3600" dirty="0"/>
              <a:t>:</a:t>
            </a:r>
          </a:p>
        </p:txBody>
      </p:sp>
      <p:sp>
        <p:nvSpPr>
          <p:cNvPr id="20" name="TextBox 19">
            <a:extLst>
              <a:ext uri="{FF2B5EF4-FFF2-40B4-BE49-F238E27FC236}">
                <a16:creationId xmlns:a16="http://schemas.microsoft.com/office/drawing/2014/main" id="{F39D0F13-2559-0121-2200-B00530A4ED93}"/>
              </a:ext>
            </a:extLst>
          </p:cNvPr>
          <p:cNvSpPr txBox="1"/>
          <p:nvPr/>
        </p:nvSpPr>
        <p:spPr>
          <a:xfrm>
            <a:off x="212261" y="4963175"/>
            <a:ext cx="6729192" cy="1200329"/>
          </a:xfrm>
          <a:prstGeom prst="rect">
            <a:avLst/>
          </a:prstGeom>
          <a:noFill/>
        </p:spPr>
        <p:txBody>
          <a:bodyPr wrap="square">
            <a:spAutoFit/>
          </a:bodyPr>
          <a:lstStyle/>
          <a:p>
            <a:r>
              <a:rPr lang="en-US" sz="3600" dirty="0"/>
              <a:t>• It's ________________________ </a:t>
            </a:r>
          </a:p>
          <a:p>
            <a:r>
              <a:rPr lang="en-US" sz="3600" dirty="0"/>
              <a:t>• It's ________________________</a:t>
            </a:r>
          </a:p>
        </p:txBody>
      </p:sp>
      <p:sp>
        <p:nvSpPr>
          <p:cNvPr id="22" name="TextBox 21">
            <a:extLst>
              <a:ext uri="{FF2B5EF4-FFF2-40B4-BE49-F238E27FC236}">
                <a16:creationId xmlns:a16="http://schemas.microsoft.com/office/drawing/2014/main" id="{DBD5CFB4-BD0C-89CA-899A-9F8AC65949FB}"/>
              </a:ext>
            </a:extLst>
          </p:cNvPr>
          <p:cNvSpPr txBox="1"/>
          <p:nvPr/>
        </p:nvSpPr>
        <p:spPr>
          <a:xfrm>
            <a:off x="2672442" y="2652922"/>
            <a:ext cx="1801587" cy="646331"/>
          </a:xfrm>
          <a:prstGeom prst="rect">
            <a:avLst/>
          </a:prstGeom>
          <a:noFill/>
        </p:spPr>
        <p:txBody>
          <a:bodyPr wrap="square">
            <a:spAutoFit/>
          </a:bodyPr>
          <a:lstStyle/>
          <a:p>
            <a:r>
              <a:rPr lang="en-US" sz="3600" dirty="0">
                <a:highlight>
                  <a:srgbClr val="FFFF00"/>
                </a:highlight>
              </a:rPr>
              <a:t>Where:</a:t>
            </a:r>
          </a:p>
        </p:txBody>
      </p:sp>
      <p:sp>
        <p:nvSpPr>
          <p:cNvPr id="24" name="TextBox 23">
            <a:extLst>
              <a:ext uri="{FF2B5EF4-FFF2-40B4-BE49-F238E27FC236}">
                <a16:creationId xmlns:a16="http://schemas.microsoft.com/office/drawing/2014/main" id="{0B1E98C0-21C4-8A49-D099-1F7C6418757C}"/>
              </a:ext>
            </a:extLst>
          </p:cNvPr>
          <p:cNvSpPr txBox="1"/>
          <p:nvPr/>
        </p:nvSpPr>
        <p:spPr>
          <a:xfrm>
            <a:off x="267601" y="3238340"/>
            <a:ext cx="6373584" cy="1200329"/>
          </a:xfrm>
          <a:prstGeom prst="rect">
            <a:avLst/>
          </a:prstGeom>
          <a:noFill/>
        </p:spPr>
        <p:txBody>
          <a:bodyPr wrap="square">
            <a:spAutoFit/>
          </a:bodyPr>
          <a:lstStyle/>
          <a:p>
            <a:pPr algn="ctr"/>
            <a:r>
              <a:rPr lang="en-US" sz="3600" dirty="0"/>
              <a:t>It's on </a:t>
            </a:r>
          </a:p>
          <a:p>
            <a:pPr algn="ctr"/>
            <a:r>
              <a:rPr lang="en-US" sz="3600" dirty="0"/>
              <a:t>__________________________ </a:t>
            </a:r>
          </a:p>
        </p:txBody>
      </p:sp>
      <p:sp>
        <p:nvSpPr>
          <p:cNvPr id="2" name="TextBox 1">
            <a:extLst>
              <a:ext uri="{FF2B5EF4-FFF2-40B4-BE49-F238E27FC236}">
                <a16:creationId xmlns:a16="http://schemas.microsoft.com/office/drawing/2014/main" id="{2B66DD26-C813-5B82-5566-91E012853B3D}"/>
              </a:ext>
            </a:extLst>
          </p:cNvPr>
          <p:cNvSpPr txBox="1"/>
          <p:nvPr/>
        </p:nvSpPr>
        <p:spPr>
          <a:xfrm>
            <a:off x="3573235" y="600983"/>
            <a:ext cx="1811458" cy="646331"/>
          </a:xfrm>
          <a:prstGeom prst="rect">
            <a:avLst/>
          </a:prstGeom>
          <a:noFill/>
        </p:spPr>
        <p:txBody>
          <a:bodyPr wrap="none" rtlCol="0">
            <a:spAutoFit/>
          </a:bodyPr>
          <a:lstStyle/>
          <a:p>
            <a:r>
              <a:rPr lang="en-US" sz="3600" b="1" dirty="0">
                <a:highlight>
                  <a:srgbClr val="F3C1FF"/>
                </a:highlight>
              </a:rPr>
              <a:t>Answers</a:t>
            </a:r>
          </a:p>
        </p:txBody>
      </p:sp>
      <p:sp>
        <p:nvSpPr>
          <p:cNvPr id="4" name="TextBox 3">
            <a:extLst>
              <a:ext uri="{FF2B5EF4-FFF2-40B4-BE49-F238E27FC236}">
                <a16:creationId xmlns:a16="http://schemas.microsoft.com/office/drawing/2014/main" id="{75F239AF-ACA7-71BD-C352-BCAF84191E2C}"/>
              </a:ext>
            </a:extLst>
          </p:cNvPr>
          <p:cNvSpPr txBox="1"/>
          <p:nvPr/>
        </p:nvSpPr>
        <p:spPr>
          <a:xfrm>
            <a:off x="1084950" y="1923391"/>
            <a:ext cx="6128656" cy="646331"/>
          </a:xfrm>
          <a:prstGeom prst="rect">
            <a:avLst/>
          </a:prstGeom>
          <a:noFill/>
        </p:spPr>
        <p:txBody>
          <a:bodyPr wrap="square">
            <a:spAutoFit/>
          </a:bodyPr>
          <a:lstStyle/>
          <a:p>
            <a:r>
              <a:rPr lang="en-US" sz="3600" dirty="0">
                <a:solidFill>
                  <a:srgbClr val="FF0000"/>
                </a:solidFill>
              </a:rPr>
              <a:t>The Smoke That Thunders</a:t>
            </a:r>
          </a:p>
        </p:txBody>
      </p:sp>
      <p:cxnSp>
        <p:nvCxnSpPr>
          <p:cNvPr id="5" name="Straight Connector 4">
            <a:extLst>
              <a:ext uri="{FF2B5EF4-FFF2-40B4-BE49-F238E27FC236}">
                <a16:creationId xmlns:a16="http://schemas.microsoft.com/office/drawing/2014/main" id="{7DC0696C-AFEC-E754-E9F7-BF1E0A62F142}"/>
              </a:ext>
            </a:extLst>
          </p:cNvPr>
          <p:cNvCxnSpPr/>
          <p:nvPr/>
        </p:nvCxnSpPr>
        <p:spPr>
          <a:xfrm>
            <a:off x="7761514" y="5190946"/>
            <a:ext cx="37773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A5EA582-E4A7-A5FB-66F3-55376DC257D8}"/>
              </a:ext>
            </a:extLst>
          </p:cNvPr>
          <p:cNvSpPr txBox="1"/>
          <p:nvPr/>
        </p:nvSpPr>
        <p:spPr>
          <a:xfrm>
            <a:off x="212261" y="3797788"/>
            <a:ext cx="7001345" cy="646331"/>
          </a:xfrm>
          <a:prstGeom prst="rect">
            <a:avLst/>
          </a:prstGeom>
          <a:noFill/>
        </p:spPr>
        <p:txBody>
          <a:bodyPr wrap="square">
            <a:spAutoFit/>
          </a:bodyPr>
          <a:lstStyle/>
          <a:p>
            <a:r>
              <a:rPr lang="en-US" sz="3600" dirty="0">
                <a:solidFill>
                  <a:srgbClr val="FF0000"/>
                </a:solidFill>
              </a:rPr>
              <a:t>the border of Zimbabwe and Zambia</a:t>
            </a:r>
          </a:p>
        </p:txBody>
      </p:sp>
      <p:cxnSp>
        <p:nvCxnSpPr>
          <p:cNvPr id="9" name="Straight Connector 8">
            <a:extLst>
              <a:ext uri="{FF2B5EF4-FFF2-40B4-BE49-F238E27FC236}">
                <a16:creationId xmlns:a16="http://schemas.microsoft.com/office/drawing/2014/main" id="{BCC1D91B-CD30-A0B9-06DD-BD1CADB627B4}"/>
              </a:ext>
            </a:extLst>
          </p:cNvPr>
          <p:cNvCxnSpPr/>
          <p:nvPr/>
        </p:nvCxnSpPr>
        <p:spPr>
          <a:xfrm>
            <a:off x="7761514" y="1923391"/>
            <a:ext cx="37773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C2FB3B-A998-379F-9B3A-D95995B389CC}"/>
              </a:ext>
            </a:extLst>
          </p:cNvPr>
          <p:cNvCxnSpPr>
            <a:cxnSpLocks/>
          </p:cNvCxnSpPr>
          <p:nvPr/>
        </p:nvCxnSpPr>
        <p:spPr>
          <a:xfrm>
            <a:off x="7761514" y="2273575"/>
            <a:ext cx="19703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F962DA8-5944-1B09-623C-6B05AEF70829}"/>
              </a:ext>
            </a:extLst>
          </p:cNvPr>
          <p:cNvSpPr txBox="1"/>
          <p:nvPr/>
        </p:nvSpPr>
        <p:spPr>
          <a:xfrm>
            <a:off x="1253219" y="4998117"/>
            <a:ext cx="6188528" cy="646331"/>
          </a:xfrm>
          <a:prstGeom prst="rect">
            <a:avLst/>
          </a:prstGeom>
          <a:noFill/>
        </p:spPr>
        <p:txBody>
          <a:bodyPr wrap="square">
            <a:spAutoFit/>
          </a:bodyPr>
          <a:lstStyle/>
          <a:p>
            <a:r>
              <a:rPr lang="en-US" sz="3600" dirty="0">
                <a:solidFill>
                  <a:srgbClr val="FF0000"/>
                </a:solidFill>
              </a:rPr>
              <a:t>over 100 m tall</a:t>
            </a:r>
          </a:p>
        </p:txBody>
      </p:sp>
      <p:sp>
        <p:nvSpPr>
          <p:cNvPr id="17" name="TextBox 16">
            <a:extLst>
              <a:ext uri="{FF2B5EF4-FFF2-40B4-BE49-F238E27FC236}">
                <a16:creationId xmlns:a16="http://schemas.microsoft.com/office/drawing/2014/main" id="{B9306FE7-68D8-99B2-C2ED-AD85BA930F13}"/>
              </a:ext>
            </a:extLst>
          </p:cNvPr>
          <p:cNvSpPr txBox="1"/>
          <p:nvPr/>
        </p:nvSpPr>
        <p:spPr>
          <a:xfrm>
            <a:off x="1233719" y="5540321"/>
            <a:ext cx="6188528" cy="646331"/>
          </a:xfrm>
          <a:prstGeom prst="rect">
            <a:avLst/>
          </a:prstGeom>
          <a:noFill/>
        </p:spPr>
        <p:txBody>
          <a:bodyPr wrap="square">
            <a:spAutoFit/>
          </a:bodyPr>
          <a:lstStyle/>
          <a:p>
            <a:r>
              <a:rPr lang="en-US" sz="3600" dirty="0">
                <a:solidFill>
                  <a:srgbClr val="FF0000"/>
                </a:solidFill>
              </a:rPr>
              <a:t>more than 1,700 m wide</a:t>
            </a:r>
          </a:p>
        </p:txBody>
      </p:sp>
      <p:cxnSp>
        <p:nvCxnSpPr>
          <p:cNvPr id="19" name="Straight Connector 18">
            <a:extLst>
              <a:ext uri="{FF2B5EF4-FFF2-40B4-BE49-F238E27FC236}">
                <a16:creationId xmlns:a16="http://schemas.microsoft.com/office/drawing/2014/main" id="{029A588A-4BD5-B2E3-698D-55FC38283DFA}"/>
              </a:ext>
            </a:extLst>
          </p:cNvPr>
          <p:cNvCxnSpPr>
            <a:cxnSpLocks/>
          </p:cNvCxnSpPr>
          <p:nvPr/>
        </p:nvCxnSpPr>
        <p:spPr>
          <a:xfrm>
            <a:off x="7761514" y="1361934"/>
            <a:ext cx="23730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AF3AF7-593B-3435-FC34-5D3B440F0C3F}"/>
              </a:ext>
            </a:extLst>
          </p:cNvPr>
          <p:cNvCxnSpPr>
            <a:cxnSpLocks/>
          </p:cNvCxnSpPr>
          <p:nvPr/>
        </p:nvCxnSpPr>
        <p:spPr>
          <a:xfrm>
            <a:off x="7761514" y="3797788"/>
            <a:ext cx="37773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93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4"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02884-0959-EF69-B58D-7CE77342DE90}"/>
              </a:ext>
            </a:extLst>
          </p:cNvPr>
          <p:cNvPicPr>
            <a:picLocks noChangeAspect="1"/>
          </p:cNvPicPr>
          <p:nvPr/>
        </p:nvPicPr>
        <p:blipFill>
          <a:blip r:embed="rId2"/>
          <a:stretch>
            <a:fillRect/>
          </a:stretch>
        </p:blipFill>
        <p:spPr>
          <a:xfrm>
            <a:off x="0" y="561593"/>
            <a:ext cx="3457115" cy="861714"/>
          </a:xfrm>
          <a:prstGeom prst="rect">
            <a:avLst/>
          </a:prstGeom>
        </p:spPr>
      </p:pic>
      <p:pic>
        <p:nvPicPr>
          <p:cNvPr id="10" name="Picture 9">
            <a:extLst>
              <a:ext uri="{FF2B5EF4-FFF2-40B4-BE49-F238E27FC236}">
                <a16:creationId xmlns:a16="http://schemas.microsoft.com/office/drawing/2014/main" id="{59148D3F-DC00-1CF5-AAC3-F85897EBC668}"/>
              </a:ext>
            </a:extLst>
          </p:cNvPr>
          <p:cNvPicPr>
            <a:picLocks noChangeAspect="1"/>
          </p:cNvPicPr>
          <p:nvPr/>
        </p:nvPicPr>
        <p:blipFill>
          <a:blip r:embed="rId3"/>
          <a:stretch>
            <a:fillRect/>
          </a:stretch>
        </p:blipFill>
        <p:spPr>
          <a:xfrm>
            <a:off x="7121979" y="695325"/>
            <a:ext cx="4762500" cy="5619750"/>
          </a:xfrm>
          <a:prstGeom prst="rect">
            <a:avLst/>
          </a:prstGeom>
        </p:spPr>
      </p:pic>
      <p:sp>
        <p:nvSpPr>
          <p:cNvPr id="3" name="TextBox 2">
            <a:extLst>
              <a:ext uri="{FF2B5EF4-FFF2-40B4-BE49-F238E27FC236}">
                <a16:creationId xmlns:a16="http://schemas.microsoft.com/office/drawing/2014/main" id="{68F4E0FD-0D69-C4D0-F9F0-C0D5F2D20028}"/>
              </a:ext>
            </a:extLst>
          </p:cNvPr>
          <p:cNvSpPr txBox="1"/>
          <p:nvPr/>
        </p:nvSpPr>
        <p:spPr>
          <a:xfrm>
            <a:off x="2106385" y="1535276"/>
            <a:ext cx="3380014" cy="646331"/>
          </a:xfrm>
          <a:prstGeom prst="rect">
            <a:avLst/>
          </a:prstGeom>
          <a:noFill/>
        </p:spPr>
        <p:txBody>
          <a:bodyPr wrap="square">
            <a:spAutoFit/>
          </a:bodyPr>
          <a:lstStyle/>
          <a:p>
            <a:r>
              <a:rPr lang="en-US" sz="3600" dirty="0">
                <a:highlight>
                  <a:srgbClr val="FFFF00"/>
                </a:highlight>
              </a:rPr>
              <a:t>Interesting facts</a:t>
            </a:r>
            <a:r>
              <a:rPr lang="en-US" sz="3600" dirty="0"/>
              <a:t>:</a:t>
            </a:r>
          </a:p>
        </p:txBody>
      </p:sp>
      <p:sp>
        <p:nvSpPr>
          <p:cNvPr id="5" name="TextBox 4">
            <a:extLst>
              <a:ext uri="{FF2B5EF4-FFF2-40B4-BE49-F238E27FC236}">
                <a16:creationId xmlns:a16="http://schemas.microsoft.com/office/drawing/2014/main" id="{17C38FFB-A63F-656A-7D48-1D8C12801776}"/>
              </a:ext>
            </a:extLst>
          </p:cNvPr>
          <p:cNvSpPr txBox="1"/>
          <p:nvPr/>
        </p:nvSpPr>
        <p:spPr>
          <a:xfrm>
            <a:off x="576943" y="2293576"/>
            <a:ext cx="6545036" cy="3416320"/>
          </a:xfrm>
          <a:prstGeom prst="rect">
            <a:avLst/>
          </a:prstGeom>
          <a:noFill/>
        </p:spPr>
        <p:txBody>
          <a:bodyPr wrap="square">
            <a:spAutoFit/>
          </a:bodyPr>
          <a:lstStyle/>
          <a:p>
            <a:r>
              <a:rPr lang="en-US" sz="3600" dirty="0"/>
              <a:t>• David Livingstone first saw the waterfall __________ </a:t>
            </a:r>
          </a:p>
          <a:p>
            <a:r>
              <a:rPr lang="en-US" sz="3600" dirty="0"/>
              <a:t>• He named it after _______________________ </a:t>
            </a:r>
          </a:p>
          <a:p>
            <a:r>
              <a:rPr lang="en-US" sz="3600" dirty="0"/>
              <a:t>• __________ of water fall every minute</a:t>
            </a:r>
          </a:p>
        </p:txBody>
      </p:sp>
      <p:sp>
        <p:nvSpPr>
          <p:cNvPr id="2" name="TextBox 1">
            <a:extLst>
              <a:ext uri="{FF2B5EF4-FFF2-40B4-BE49-F238E27FC236}">
                <a16:creationId xmlns:a16="http://schemas.microsoft.com/office/drawing/2014/main" id="{B6888BAF-B03F-CB88-7723-CF7C8BE2873E}"/>
              </a:ext>
            </a:extLst>
          </p:cNvPr>
          <p:cNvSpPr txBox="1"/>
          <p:nvPr/>
        </p:nvSpPr>
        <p:spPr>
          <a:xfrm>
            <a:off x="3478089" y="695325"/>
            <a:ext cx="1811458" cy="646331"/>
          </a:xfrm>
          <a:prstGeom prst="rect">
            <a:avLst/>
          </a:prstGeom>
          <a:noFill/>
        </p:spPr>
        <p:txBody>
          <a:bodyPr wrap="none" rtlCol="0">
            <a:spAutoFit/>
          </a:bodyPr>
          <a:lstStyle/>
          <a:p>
            <a:r>
              <a:rPr lang="en-US" sz="3600" b="1" dirty="0">
                <a:highlight>
                  <a:srgbClr val="F3C1FF"/>
                </a:highlight>
              </a:rPr>
              <a:t>Answers</a:t>
            </a:r>
          </a:p>
        </p:txBody>
      </p:sp>
      <p:cxnSp>
        <p:nvCxnSpPr>
          <p:cNvPr id="4" name="Straight Connector 3">
            <a:extLst>
              <a:ext uri="{FF2B5EF4-FFF2-40B4-BE49-F238E27FC236}">
                <a16:creationId xmlns:a16="http://schemas.microsoft.com/office/drawing/2014/main" id="{D0F076A5-5D2A-64F2-3B9B-FB613A91AA7B}"/>
              </a:ext>
            </a:extLst>
          </p:cNvPr>
          <p:cNvCxnSpPr>
            <a:cxnSpLocks/>
          </p:cNvCxnSpPr>
          <p:nvPr/>
        </p:nvCxnSpPr>
        <p:spPr>
          <a:xfrm>
            <a:off x="7761514" y="1361934"/>
            <a:ext cx="23730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CDC6264-67FD-C2C1-35F6-E5F726D7BF9F}"/>
              </a:ext>
            </a:extLst>
          </p:cNvPr>
          <p:cNvCxnSpPr>
            <a:cxnSpLocks/>
          </p:cNvCxnSpPr>
          <p:nvPr/>
        </p:nvCxnSpPr>
        <p:spPr>
          <a:xfrm>
            <a:off x="7761514" y="1840905"/>
            <a:ext cx="373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0B2464-69DB-3225-55E6-B6579A7F1B23}"/>
              </a:ext>
            </a:extLst>
          </p:cNvPr>
          <p:cNvCxnSpPr>
            <a:cxnSpLocks/>
          </p:cNvCxnSpPr>
          <p:nvPr/>
        </p:nvCxnSpPr>
        <p:spPr>
          <a:xfrm>
            <a:off x="7761514" y="2293576"/>
            <a:ext cx="19267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89E724-6E43-68E1-4CF0-3C60F7DD13D4}"/>
              </a:ext>
            </a:extLst>
          </p:cNvPr>
          <p:cNvCxnSpPr>
            <a:cxnSpLocks/>
          </p:cNvCxnSpPr>
          <p:nvPr/>
        </p:nvCxnSpPr>
        <p:spPr>
          <a:xfrm>
            <a:off x="7761514" y="3789448"/>
            <a:ext cx="373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12F57B9-D64A-34BA-AD04-CFE2B8A2ABF0}"/>
              </a:ext>
            </a:extLst>
          </p:cNvPr>
          <p:cNvCxnSpPr>
            <a:cxnSpLocks/>
          </p:cNvCxnSpPr>
          <p:nvPr/>
        </p:nvCxnSpPr>
        <p:spPr>
          <a:xfrm>
            <a:off x="7761514" y="5226362"/>
            <a:ext cx="373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BDEBB71-F1BD-B322-6DD8-1CB6C244BB3C}"/>
              </a:ext>
            </a:extLst>
          </p:cNvPr>
          <p:cNvSpPr txBox="1"/>
          <p:nvPr/>
        </p:nvSpPr>
        <p:spPr>
          <a:xfrm>
            <a:off x="2422071" y="2840680"/>
            <a:ext cx="2432958" cy="646331"/>
          </a:xfrm>
          <a:prstGeom prst="rect">
            <a:avLst/>
          </a:prstGeom>
          <a:noFill/>
        </p:spPr>
        <p:txBody>
          <a:bodyPr wrap="square">
            <a:spAutoFit/>
          </a:bodyPr>
          <a:lstStyle/>
          <a:p>
            <a:r>
              <a:rPr lang="en-US" sz="3600" dirty="0">
                <a:solidFill>
                  <a:srgbClr val="FF0000"/>
                </a:solidFill>
              </a:rPr>
              <a:t>in 1855</a:t>
            </a:r>
          </a:p>
        </p:txBody>
      </p:sp>
      <p:cxnSp>
        <p:nvCxnSpPr>
          <p:cNvPr id="18" name="Straight Connector 17">
            <a:extLst>
              <a:ext uri="{FF2B5EF4-FFF2-40B4-BE49-F238E27FC236}">
                <a16:creationId xmlns:a16="http://schemas.microsoft.com/office/drawing/2014/main" id="{332C18E1-B103-5F79-4FBC-CD0168195445}"/>
              </a:ext>
            </a:extLst>
          </p:cNvPr>
          <p:cNvCxnSpPr>
            <a:cxnSpLocks/>
          </p:cNvCxnSpPr>
          <p:nvPr/>
        </p:nvCxnSpPr>
        <p:spPr>
          <a:xfrm>
            <a:off x="7761514" y="2739891"/>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2E489CE-85BE-BE84-3320-10F192E51A04}"/>
              </a:ext>
            </a:extLst>
          </p:cNvPr>
          <p:cNvSpPr txBox="1"/>
          <p:nvPr/>
        </p:nvSpPr>
        <p:spPr>
          <a:xfrm>
            <a:off x="16328" y="3952122"/>
            <a:ext cx="7244443" cy="646331"/>
          </a:xfrm>
          <a:prstGeom prst="rect">
            <a:avLst/>
          </a:prstGeom>
          <a:noFill/>
        </p:spPr>
        <p:txBody>
          <a:bodyPr wrap="square">
            <a:spAutoFit/>
          </a:bodyPr>
          <a:lstStyle/>
          <a:p>
            <a:r>
              <a:rPr lang="en-US" sz="3600" dirty="0">
                <a:solidFill>
                  <a:srgbClr val="FF0000"/>
                </a:solidFill>
              </a:rPr>
              <a:t>the queen of England, Queen Victoria</a:t>
            </a:r>
          </a:p>
        </p:txBody>
      </p:sp>
      <p:cxnSp>
        <p:nvCxnSpPr>
          <p:cNvPr id="22" name="Straight Connector 21">
            <a:extLst>
              <a:ext uri="{FF2B5EF4-FFF2-40B4-BE49-F238E27FC236}">
                <a16:creationId xmlns:a16="http://schemas.microsoft.com/office/drawing/2014/main" id="{1DCA7D1D-1C7E-6216-0BD2-B9986FA56D56}"/>
              </a:ext>
            </a:extLst>
          </p:cNvPr>
          <p:cNvCxnSpPr>
            <a:cxnSpLocks/>
          </p:cNvCxnSpPr>
          <p:nvPr/>
        </p:nvCxnSpPr>
        <p:spPr>
          <a:xfrm>
            <a:off x="7761514" y="4275287"/>
            <a:ext cx="33745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D8791F-E57B-B994-2A26-F2373CC64E92}"/>
              </a:ext>
            </a:extLst>
          </p:cNvPr>
          <p:cNvCxnSpPr>
            <a:cxnSpLocks/>
          </p:cNvCxnSpPr>
          <p:nvPr/>
        </p:nvCxnSpPr>
        <p:spPr>
          <a:xfrm>
            <a:off x="7761514" y="4736505"/>
            <a:ext cx="23730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DBCA7E-95E6-6BD5-B9B9-136CD24F787E}"/>
              </a:ext>
            </a:extLst>
          </p:cNvPr>
          <p:cNvSpPr txBox="1"/>
          <p:nvPr/>
        </p:nvSpPr>
        <p:spPr>
          <a:xfrm>
            <a:off x="76200" y="4507843"/>
            <a:ext cx="3265714" cy="646331"/>
          </a:xfrm>
          <a:prstGeom prst="rect">
            <a:avLst/>
          </a:prstGeom>
          <a:solidFill>
            <a:schemeClr val="bg1"/>
          </a:solidFill>
        </p:spPr>
        <p:txBody>
          <a:bodyPr wrap="square">
            <a:spAutoFit/>
          </a:bodyPr>
          <a:lstStyle/>
          <a:p>
            <a:r>
              <a:rPr lang="en-US" sz="3600" dirty="0">
                <a:solidFill>
                  <a:srgbClr val="FF0000"/>
                </a:solidFill>
              </a:rPr>
              <a:t>500 million liters</a:t>
            </a:r>
          </a:p>
        </p:txBody>
      </p:sp>
      <p:cxnSp>
        <p:nvCxnSpPr>
          <p:cNvPr id="28" name="Straight Connector 27">
            <a:extLst>
              <a:ext uri="{FF2B5EF4-FFF2-40B4-BE49-F238E27FC236}">
                <a16:creationId xmlns:a16="http://schemas.microsoft.com/office/drawing/2014/main" id="{7A98B86C-0AF1-059F-6261-048CF14D3FB5}"/>
              </a:ext>
            </a:extLst>
          </p:cNvPr>
          <p:cNvCxnSpPr>
            <a:cxnSpLocks/>
          </p:cNvCxnSpPr>
          <p:nvPr/>
        </p:nvCxnSpPr>
        <p:spPr>
          <a:xfrm>
            <a:off x="7761514" y="3327720"/>
            <a:ext cx="24928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1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02884-0959-EF69-B58D-7CE77342DE90}"/>
              </a:ext>
            </a:extLst>
          </p:cNvPr>
          <p:cNvPicPr>
            <a:picLocks noChangeAspect="1"/>
          </p:cNvPicPr>
          <p:nvPr/>
        </p:nvPicPr>
        <p:blipFill>
          <a:blip r:embed="rId2"/>
          <a:stretch>
            <a:fillRect/>
          </a:stretch>
        </p:blipFill>
        <p:spPr>
          <a:xfrm>
            <a:off x="0" y="561593"/>
            <a:ext cx="3457115" cy="861714"/>
          </a:xfrm>
          <a:prstGeom prst="rect">
            <a:avLst/>
          </a:prstGeom>
        </p:spPr>
      </p:pic>
      <p:pic>
        <p:nvPicPr>
          <p:cNvPr id="10" name="Picture 9">
            <a:extLst>
              <a:ext uri="{FF2B5EF4-FFF2-40B4-BE49-F238E27FC236}">
                <a16:creationId xmlns:a16="http://schemas.microsoft.com/office/drawing/2014/main" id="{59148D3F-DC00-1CF5-AAC3-F85897EBC668}"/>
              </a:ext>
            </a:extLst>
          </p:cNvPr>
          <p:cNvPicPr>
            <a:picLocks noChangeAspect="1"/>
          </p:cNvPicPr>
          <p:nvPr/>
        </p:nvPicPr>
        <p:blipFill>
          <a:blip r:embed="rId3"/>
          <a:stretch>
            <a:fillRect/>
          </a:stretch>
        </p:blipFill>
        <p:spPr>
          <a:xfrm>
            <a:off x="7121979" y="695325"/>
            <a:ext cx="4762500" cy="5619750"/>
          </a:xfrm>
          <a:prstGeom prst="rect">
            <a:avLst/>
          </a:prstGeom>
        </p:spPr>
      </p:pic>
      <p:sp>
        <p:nvSpPr>
          <p:cNvPr id="2" name="TextBox 1">
            <a:extLst>
              <a:ext uri="{FF2B5EF4-FFF2-40B4-BE49-F238E27FC236}">
                <a16:creationId xmlns:a16="http://schemas.microsoft.com/office/drawing/2014/main" id="{B6888BAF-B03F-CB88-7723-CF7C8BE2873E}"/>
              </a:ext>
            </a:extLst>
          </p:cNvPr>
          <p:cNvSpPr txBox="1"/>
          <p:nvPr/>
        </p:nvSpPr>
        <p:spPr>
          <a:xfrm>
            <a:off x="3478089" y="695325"/>
            <a:ext cx="1811458" cy="646331"/>
          </a:xfrm>
          <a:prstGeom prst="rect">
            <a:avLst/>
          </a:prstGeom>
          <a:noFill/>
        </p:spPr>
        <p:txBody>
          <a:bodyPr wrap="none" rtlCol="0">
            <a:spAutoFit/>
          </a:bodyPr>
          <a:lstStyle/>
          <a:p>
            <a:r>
              <a:rPr lang="en-US" sz="3600" b="1" dirty="0">
                <a:highlight>
                  <a:srgbClr val="F3C1FF"/>
                </a:highlight>
              </a:rPr>
              <a:t>Answers</a:t>
            </a:r>
          </a:p>
        </p:txBody>
      </p:sp>
      <p:cxnSp>
        <p:nvCxnSpPr>
          <p:cNvPr id="4" name="Straight Connector 3">
            <a:extLst>
              <a:ext uri="{FF2B5EF4-FFF2-40B4-BE49-F238E27FC236}">
                <a16:creationId xmlns:a16="http://schemas.microsoft.com/office/drawing/2014/main" id="{D0F076A5-5D2A-64F2-3B9B-FB613A91AA7B}"/>
              </a:ext>
            </a:extLst>
          </p:cNvPr>
          <p:cNvCxnSpPr>
            <a:cxnSpLocks/>
          </p:cNvCxnSpPr>
          <p:nvPr/>
        </p:nvCxnSpPr>
        <p:spPr>
          <a:xfrm>
            <a:off x="7761514" y="1361934"/>
            <a:ext cx="23730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CDC6264-67FD-C2C1-35F6-E5F726D7BF9F}"/>
              </a:ext>
            </a:extLst>
          </p:cNvPr>
          <p:cNvCxnSpPr>
            <a:cxnSpLocks/>
          </p:cNvCxnSpPr>
          <p:nvPr/>
        </p:nvCxnSpPr>
        <p:spPr>
          <a:xfrm>
            <a:off x="7761514" y="1840905"/>
            <a:ext cx="373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0B2464-69DB-3225-55E6-B6579A7F1B23}"/>
              </a:ext>
            </a:extLst>
          </p:cNvPr>
          <p:cNvCxnSpPr>
            <a:cxnSpLocks/>
          </p:cNvCxnSpPr>
          <p:nvPr/>
        </p:nvCxnSpPr>
        <p:spPr>
          <a:xfrm>
            <a:off x="7761514" y="2293576"/>
            <a:ext cx="19267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89E724-6E43-68E1-4CF0-3C60F7DD13D4}"/>
              </a:ext>
            </a:extLst>
          </p:cNvPr>
          <p:cNvCxnSpPr>
            <a:cxnSpLocks/>
          </p:cNvCxnSpPr>
          <p:nvPr/>
        </p:nvCxnSpPr>
        <p:spPr>
          <a:xfrm>
            <a:off x="7761514" y="3789448"/>
            <a:ext cx="373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12F57B9-D64A-34BA-AD04-CFE2B8A2ABF0}"/>
              </a:ext>
            </a:extLst>
          </p:cNvPr>
          <p:cNvCxnSpPr>
            <a:cxnSpLocks/>
          </p:cNvCxnSpPr>
          <p:nvPr/>
        </p:nvCxnSpPr>
        <p:spPr>
          <a:xfrm>
            <a:off x="7761514" y="5226362"/>
            <a:ext cx="373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32C18E1-B103-5F79-4FBC-CD0168195445}"/>
              </a:ext>
            </a:extLst>
          </p:cNvPr>
          <p:cNvCxnSpPr>
            <a:cxnSpLocks/>
          </p:cNvCxnSpPr>
          <p:nvPr/>
        </p:nvCxnSpPr>
        <p:spPr>
          <a:xfrm>
            <a:off x="7761514" y="2739891"/>
            <a:ext cx="1295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DCA7D1D-1C7E-6216-0BD2-B9986FA56D56}"/>
              </a:ext>
            </a:extLst>
          </p:cNvPr>
          <p:cNvCxnSpPr>
            <a:cxnSpLocks/>
          </p:cNvCxnSpPr>
          <p:nvPr/>
        </p:nvCxnSpPr>
        <p:spPr>
          <a:xfrm>
            <a:off x="7761514" y="4275287"/>
            <a:ext cx="33745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D8791F-E57B-B994-2A26-F2373CC64E92}"/>
              </a:ext>
            </a:extLst>
          </p:cNvPr>
          <p:cNvCxnSpPr>
            <a:cxnSpLocks/>
          </p:cNvCxnSpPr>
          <p:nvPr/>
        </p:nvCxnSpPr>
        <p:spPr>
          <a:xfrm>
            <a:off x="7761514" y="4736505"/>
            <a:ext cx="23730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DBCA7E-95E6-6BD5-B9B9-136CD24F787E}"/>
              </a:ext>
            </a:extLst>
          </p:cNvPr>
          <p:cNvSpPr txBox="1"/>
          <p:nvPr/>
        </p:nvSpPr>
        <p:spPr>
          <a:xfrm>
            <a:off x="1845232" y="2858868"/>
            <a:ext cx="3265714" cy="646331"/>
          </a:xfrm>
          <a:prstGeom prst="rect">
            <a:avLst/>
          </a:prstGeom>
          <a:solidFill>
            <a:schemeClr val="bg1"/>
          </a:solidFill>
        </p:spPr>
        <p:txBody>
          <a:bodyPr wrap="square">
            <a:spAutoFit/>
          </a:bodyPr>
          <a:lstStyle/>
          <a:p>
            <a:r>
              <a:rPr lang="en-US" sz="3600" dirty="0">
                <a:solidFill>
                  <a:srgbClr val="FF0000"/>
                </a:solidFill>
              </a:rPr>
              <a:t>February to May</a:t>
            </a:r>
          </a:p>
        </p:txBody>
      </p:sp>
      <p:cxnSp>
        <p:nvCxnSpPr>
          <p:cNvPr id="28" name="Straight Connector 27">
            <a:extLst>
              <a:ext uri="{FF2B5EF4-FFF2-40B4-BE49-F238E27FC236}">
                <a16:creationId xmlns:a16="http://schemas.microsoft.com/office/drawing/2014/main" id="{7A98B86C-0AF1-059F-6261-048CF14D3FB5}"/>
              </a:ext>
            </a:extLst>
          </p:cNvPr>
          <p:cNvCxnSpPr>
            <a:cxnSpLocks/>
          </p:cNvCxnSpPr>
          <p:nvPr/>
        </p:nvCxnSpPr>
        <p:spPr>
          <a:xfrm>
            <a:off x="7761514" y="3327720"/>
            <a:ext cx="24928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7E25FF7-A50C-8752-6353-203CD44E4667}"/>
              </a:ext>
            </a:extLst>
          </p:cNvPr>
          <p:cNvSpPr txBox="1"/>
          <p:nvPr/>
        </p:nvSpPr>
        <p:spPr>
          <a:xfrm>
            <a:off x="392787" y="2905034"/>
            <a:ext cx="6128656" cy="1200329"/>
          </a:xfrm>
          <a:prstGeom prst="rect">
            <a:avLst/>
          </a:prstGeom>
          <a:noFill/>
        </p:spPr>
        <p:txBody>
          <a:bodyPr wrap="square">
            <a:spAutoFit/>
          </a:bodyPr>
          <a:lstStyle/>
          <a:p>
            <a:pPr algn="ctr"/>
            <a:r>
              <a:rPr lang="en-US" sz="3600" dirty="0"/>
              <a:t>_____________________  water is strongest</a:t>
            </a:r>
          </a:p>
        </p:txBody>
      </p:sp>
      <p:sp>
        <p:nvSpPr>
          <p:cNvPr id="13" name="TextBox 12">
            <a:extLst>
              <a:ext uri="{FF2B5EF4-FFF2-40B4-BE49-F238E27FC236}">
                <a16:creationId xmlns:a16="http://schemas.microsoft.com/office/drawing/2014/main" id="{3515AD0E-4738-0E8F-BA98-62AEA8D9FD29}"/>
              </a:ext>
            </a:extLst>
          </p:cNvPr>
          <p:cNvSpPr txBox="1"/>
          <p:nvPr/>
        </p:nvSpPr>
        <p:spPr>
          <a:xfrm>
            <a:off x="1804308" y="2006235"/>
            <a:ext cx="3815443" cy="646331"/>
          </a:xfrm>
          <a:prstGeom prst="rect">
            <a:avLst/>
          </a:prstGeom>
          <a:noFill/>
        </p:spPr>
        <p:txBody>
          <a:bodyPr wrap="square">
            <a:spAutoFit/>
          </a:bodyPr>
          <a:lstStyle/>
          <a:p>
            <a:r>
              <a:rPr lang="en-US" sz="3600" dirty="0">
                <a:highlight>
                  <a:srgbClr val="FFFF00"/>
                </a:highlight>
              </a:rPr>
              <a:t>Best time to visit</a:t>
            </a:r>
            <a:r>
              <a:rPr lang="en-US" sz="3600" dirty="0"/>
              <a:t>:</a:t>
            </a:r>
          </a:p>
        </p:txBody>
      </p:sp>
      <p:cxnSp>
        <p:nvCxnSpPr>
          <p:cNvPr id="14" name="Straight Connector 13">
            <a:extLst>
              <a:ext uri="{FF2B5EF4-FFF2-40B4-BE49-F238E27FC236}">
                <a16:creationId xmlns:a16="http://schemas.microsoft.com/office/drawing/2014/main" id="{8A9E003C-9D02-7AAC-6D46-46DE05D1BC2C}"/>
              </a:ext>
            </a:extLst>
          </p:cNvPr>
          <p:cNvCxnSpPr>
            <a:cxnSpLocks/>
          </p:cNvCxnSpPr>
          <p:nvPr/>
        </p:nvCxnSpPr>
        <p:spPr>
          <a:xfrm>
            <a:off x="7701642" y="5711692"/>
            <a:ext cx="25527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04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C2F84-9771-1BF9-B071-157D9744097D}"/>
              </a:ext>
            </a:extLst>
          </p:cNvPr>
          <p:cNvPicPr>
            <a:picLocks noChangeAspect="1"/>
          </p:cNvPicPr>
          <p:nvPr/>
        </p:nvPicPr>
        <p:blipFill>
          <a:blip r:embed="rId2"/>
          <a:stretch>
            <a:fillRect/>
          </a:stretch>
        </p:blipFill>
        <p:spPr>
          <a:xfrm>
            <a:off x="88447" y="627289"/>
            <a:ext cx="4133850" cy="857250"/>
          </a:xfrm>
          <a:prstGeom prst="rect">
            <a:avLst/>
          </a:prstGeom>
        </p:spPr>
      </p:pic>
      <p:sp>
        <p:nvSpPr>
          <p:cNvPr id="3" name="TextBox 2">
            <a:extLst>
              <a:ext uri="{FF2B5EF4-FFF2-40B4-BE49-F238E27FC236}">
                <a16:creationId xmlns:a16="http://schemas.microsoft.com/office/drawing/2014/main" id="{1FB27164-4978-4C9F-D177-96CFFB59E364}"/>
              </a:ext>
            </a:extLst>
          </p:cNvPr>
          <p:cNvSpPr txBox="1"/>
          <p:nvPr/>
        </p:nvSpPr>
        <p:spPr>
          <a:xfrm>
            <a:off x="381000" y="1794416"/>
            <a:ext cx="11430000" cy="1754326"/>
          </a:xfrm>
          <a:prstGeom prst="rect">
            <a:avLst/>
          </a:prstGeom>
          <a:noFill/>
        </p:spPr>
        <p:txBody>
          <a:bodyPr wrap="square">
            <a:spAutoFit/>
          </a:bodyPr>
          <a:lstStyle/>
          <a:p>
            <a:pPr algn="just"/>
            <a:r>
              <a:rPr lang="en-US" sz="3600" dirty="0"/>
              <a:t>Now, write a paragraph about </a:t>
            </a:r>
            <a:r>
              <a:rPr lang="en-US" sz="3600" dirty="0">
                <a:highlight>
                  <a:srgbClr val="FFFF00"/>
                </a:highlight>
              </a:rPr>
              <a:t>Victoria Falls</a:t>
            </a:r>
            <a:r>
              <a:rPr lang="en-US" sz="3600" dirty="0"/>
              <a:t>. Use the Writing Skill box, the reading model, and your planning notes to help you. Write 100 to 120 words.</a:t>
            </a:r>
          </a:p>
        </p:txBody>
      </p:sp>
      <p:sp>
        <p:nvSpPr>
          <p:cNvPr id="2" name="TextBox 1">
            <a:extLst>
              <a:ext uri="{FF2B5EF4-FFF2-40B4-BE49-F238E27FC236}">
                <a16:creationId xmlns:a16="http://schemas.microsoft.com/office/drawing/2014/main" id="{E2F457CC-2091-71B5-C7AA-4F67CF01BBDD}"/>
              </a:ext>
            </a:extLst>
          </p:cNvPr>
          <p:cNvSpPr txBox="1"/>
          <p:nvPr/>
        </p:nvSpPr>
        <p:spPr>
          <a:xfrm>
            <a:off x="6531027" y="627289"/>
            <a:ext cx="5660973" cy="646331"/>
          </a:xfrm>
          <a:prstGeom prst="rect">
            <a:avLst/>
          </a:prstGeom>
          <a:noFill/>
        </p:spPr>
        <p:txBody>
          <a:bodyPr wrap="none" rtlCol="0">
            <a:spAutoFit/>
          </a:bodyPr>
          <a:lstStyle/>
          <a:p>
            <a:r>
              <a:rPr lang="en-US" sz="3600" b="1" dirty="0">
                <a:highlight>
                  <a:srgbClr val="F3C1FF"/>
                </a:highlight>
              </a:rPr>
              <a:t>Extra practice - WB - page 37</a:t>
            </a:r>
          </a:p>
        </p:txBody>
      </p:sp>
      <p:pic>
        <p:nvPicPr>
          <p:cNvPr id="6" name="Picture 5">
            <a:extLst>
              <a:ext uri="{FF2B5EF4-FFF2-40B4-BE49-F238E27FC236}">
                <a16:creationId xmlns:a16="http://schemas.microsoft.com/office/drawing/2014/main" id="{DBBC2023-396E-9A5A-71B3-F92AB913C4D2}"/>
              </a:ext>
            </a:extLst>
          </p:cNvPr>
          <p:cNvPicPr>
            <a:picLocks noChangeAspect="1"/>
          </p:cNvPicPr>
          <p:nvPr/>
        </p:nvPicPr>
        <p:blipFill>
          <a:blip r:embed="rId3"/>
          <a:stretch>
            <a:fillRect/>
          </a:stretch>
        </p:blipFill>
        <p:spPr>
          <a:xfrm>
            <a:off x="381000" y="3858619"/>
            <a:ext cx="11430000" cy="1926960"/>
          </a:xfrm>
          <a:prstGeom prst="rect">
            <a:avLst/>
          </a:prstGeom>
        </p:spPr>
      </p:pic>
    </p:spTree>
    <p:extLst>
      <p:ext uri="{BB962C8B-B14F-4D97-AF65-F5344CB8AC3E}">
        <p14:creationId xmlns:p14="http://schemas.microsoft.com/office/powerpoint/2010/main" val="2358565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C2F84-9771-1BF9-B071-157D9744097D}"/>
              </a:ext>
            </a:extLst>
          </p:cNvPr>
          <p:cNvPicPr>
            <a:picLocks noChangeAspect="1"/>
          </p:cNvPicPr>
          <p:nvPr/>
        </p:nvPicPr>
        <p:blipFill>
          <a:blip r:embed="rId2"/>
          <a:stretch>
            <a:fillRect/>
          </a:stretch>
        </p:blipFill>
        <p:spPr>
          <a:xfrm>
            <a:off x="88447" y="627289"/>
            <a:ext cx="4133850" cy="857250"/>
          </a:xfrm>
          <a:prstGeom prst="rect">
            <a:avLst/>
          </a:prstGeom>
        </p:spPr>
      </p:pic>
      <p:sp>
        <p:nvSpPr>
          <p:cNvPr id="2" name="TextBox 1">
            <a:extLst>
              <a:ext uri="{FF2B5EF4-FFF2-40B4-BE49-F238E27FC236}">
                <a16:creationId xmlns:a16="http://schemas.microsoft.com/office/drawing/2014/main" id="{5C7BDB24-7762-ABC5-AE43-0B2F4D4BBB97}"/>
              </a:ext>
            </a:extLst>
          </p:cNvPr>
          <p:cNvSpPr txBox="1"/>
          <p:nvPr/>
        </p:nvSpPr>
        <p:spPr>
          <a:xfrm>
            <a:off x="7688036" y="732748"/>
            <a:ext cx="4133850" cy="646331"/>
          </a:xfrm>
          <a:prstGeom prst="rect">
            <a:avLst/>
          </a:prstGeom>
          <a:solidFill>
            <a:srgbClr val="F3C1FF"/>
          </a:solidFill>
        </p:spPr>
        <p:txBody>
          <a:bodyPr wrap="square" rtlCol="0">
            <a:spAutoFit/>
          </a:bodyPr>
          <a:lstStyle/>
          <a:p>
            <a:pPr algn="ctr"/>
            <a:r>
              <a:rPr lang="en-US" sz="3600" b="1" dirty="0">
                <a:highlight>
                  <a:srgbClr val="F3C1FF"/>
                </a:highlight>
              </a:rPr>
              <a:t>Suggested answers</a:t>
            </a:r>
          </a:p>
        </p:txBody>
      </p:sp>
      <p:sp>
        <p:nvSpPr>
          <p:cNvPr id="6" name="TextBox 5">
            <a:extLst>
              <a:ext uri="{FF2B5EF4-FFF2-40B4-BE49-F238E27FC236}">
                <a16:creationId xmlns:a16="http://schemas.microsoft.com/office/drawing/2014/main" id="{4613E88A-CCB7-F5AC-E526-96CE920B1E0F}"/>
              </a:ext>
            </a:extLst>
          </p:cNvPr>
          <p:cNvSpPr txBox="1"/>
          <p:nvPr/>
        </p:nvSpPr>
        <p:spPr>
          <a:xfrm>
            <a:off x="337458" y="1997839"/>
            <a:ext cx="11212286" cy="2862322"/>
          </a:xfrm>
          <a:prstGeom prst="rect">
            <a:avLst/>
          </a:prstGeom>
          <a:noFill/>
        </p:spPr>
        <p:txBody>
          <a:bodyPr wrap="square">
            <a:spAutoFit/>
          </a:bodyPr>
          <a:lstStyle/>
          <a:p>
            <a:pPr algn="just"/>
            <a:r>
              <a:rPr lang="en-US" sz="3600" dirty="0">
                <a:solidFill>
                  <a:srgbClr val="FF0000"/>
                </a:solidFill>
              </a:rPr>
              <a:t>Victoria Falls, which is also known as “The Smoke That Thunders,” is one of the natural wonders of the world. The waterfall, which is on the border of Zimbabwe and Zambia, is more than 100 m tall and over 1,700 m wide. It is very big and impressive. </a:t>
            </a:r>
          </a:p>
        </p:txBody>
      </p:sp>
    </p:spTree>
    <p:extLst>
      <p:ext uri="{BB962C8B-B14F-4D97-AF65-F5344CB8AC3E}">
        <p14:creationId xmlns:p14="http://schemas.microsoft.com/office/powerpoint/2010/main" val="76314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73EBF-583D-7FA2-3AF4-2BFD6A7F30B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55592B8-9F90-F6B1-0A08-14411AF44774}"/>
              </a:ext>
            </a:extLst>
          </p:cNvPr>
          <p:cNvPicPr>
            <a:picLocks noChangeAspect="1"/>
          </p:cNvPicPr>
          <p:nvPr/>
        </p:nvPicPr>
        <p:blipFill>
          <a:blip r:embed="rId2"/>
          <a:stretch>
            <a:fillRect/>
          </a:stretch>
        </p:blipFill>
        <p:spPr>
          <a:xfrm>
            <a:off x="589596" y="1986467"/>
            <a:ext cx="5078159" cy="3365356"/>
          </a:xfrm>
          <a:prstGeom prst="rect">
            <a:avLst/>
          </a:prstGeom>
        </p:spPr>
      </p:pic>
      <p:sp>
        <p:nvSpPr>
          <p:cNvPr id="8" name="TextBox 7">
            <a:extLst>
              <a:ext uri="{FF2B5EF4-FFF2-40B4-BE49-F238E27FC236}">
                <a16:creationId xmlns:a16="http://schemas.microsoft.com/office/drawing/2014/main" id="{EBF95AE8-F96F-D4F3-276F-394520BD7BC8}"/>
              </a:ext>
            </a:extLst>
          </p:cNvPr>
          <p:cNvSpPr txBox="1"/>
          <p:nvPr/>
        </p:nvSpPr>
        <p:spPr>
          <a:xfrm>
            <a:off x="5972792" y="2717943"/>
            <a:ext cx="5803572" cy="1754326"/>
          </a:xfrm>
          <a:prstGeom prst="rect">
            <a:avLst/>
          </a:prstGeom>
          <a:noFill/>
        </p:spPr>
        <p:txBody>
          <a:bodyPr wrap="square">
            <a:spAutoFit/>
          </a:bodyPr>
          <a:lstStyle/>
          <a:p>
            <a:pPr algn="just"/>
            <a:r>
              <a:rPr lang="en-US" sz="3600" dirty="0"/>
              <a:t>Mr. </a:t>
            </a:r>
            <a:r>
              <a:rPr lang="en-US" sz="3600" dirty="0" err="1"/>
              <a:t>Hồ</a:t>
            </a:r>
            <a:r>
              <a:rPr lang="en-US" sz="3600" dirty="0"/>
              <a:t> Khanh, who is a local man, discovered Sơn </a:t>
            </a:r>
            <a:r>
              <a:rPr lang="en-US" sz="3600" dirty="0" err="1"/>
              <a:t>Đoòng</a:t>
            </a:r>
            <a:r>
              <a:rPr lang="en-US" sz="3600" dirty="0"/>
              <a:t> cave in 1991.</a:t>
            </a:r>
          </a:p>
        </p:txBody>
      </p:sp>
      <p:sp>
        <p:nvSpPr>
          <p:cNvPr id="11" name="TextBox 10">
            <a:extLst>
              <a:ext uri="{FF2B5EF4-FFF2-40B4-BE49-F238E27FC236}">
                <a16:creationId xmlns:a16="http://schemas.microsoft.com/office/drawing/2014/main" id="{B05EEDC0-E626-F4F3-D26E-18D0F5F41D56}"/>
              </a:ext>
            </a:extLst>
          </p:cNvPr>
          <p:cNvSpPr txBox="1"/>
          <p:nvPr/>
        </p:nvSpPr>
        <p:spPr>
          <a:xfrm>
            <a:off x="292427" y="778950"/>
            <a:ext cx="11622881" cy="923330"/>
          </a:xfrm>
          <a:prstGeom prst="rect">
            <a:avLst/>
          </a:prstGeom>
          <a:noFill/>
        </p:spPr>
        <p:txBody>
          <a:bodyPr wrap="square">
            <a:spAutoFit/>
          </a:bodyPr>
          <a:lstStyle/>
          <a:p>
            <a:pPr algn="just"/>
            <a:r>
              <a:rPr lang="en-US" sz="3600" dirty="0"/>
              <a:t>In pairs – </a:t>
            </a:r>
            <a:r>
              <a:rPr lang="en-US" sz="3600" dirty="0">
                <a:highlight>
                  <a:srgbClr val="FFFF00"/>
                </a:highlight>
              </a:rPr>
              <a:t>Look at this sentence and answer some questions</a:t>
            </a:r>
            <a:endParaRPr lang="en-US" sz="3600" dirty="0"/>
          </a:p>
          <a:p>
            <a:pPr algn="just"/>
            <a:endParaRPr lang="en-US" dirty="0"/>
          </a:p>
        </p:txBody>
      </p:sp>
      <p:sp>
        <p:nvSpPr>
          <p:cNvPr id="12" name="TextBox 11">
            <a:extLst>
              <a:ext uri="{FF2B5EF4-FFF2-40B4-BE49-F238E27FC236}">
                <a16:creationId xmlns:a16="http://schemas.microsoft.com/office/drawing/2014/main" id="{4FDBF842-4C91-00E3-385B-E16B5CB1D5AA}"/>
              </a:ext>
            </a:extLst>
          </p:cNvPr>
          <p:cNvSpPr txBox="1"/>
          <p:nvPr/>
        </p:nvSpPr>
        <p:spPr>
          <a:xfrm>
            <a:off x="10274685" y="1332948"/>
            <a:ext cx="1632755" cy="646331"/>
          </a:xfrm>
          <a:prstGeom prst="rect">
            <a:avLst/>
          </a:prstGeom>
          <a:solidFill>
            <a:srgbClr val="F3C1FF"/>
          </a:solidFill>
        </p:spPr>
        <p:txBody>
          <a:bodyPr wrap="none" rtlCol="0">
            <a:spAutoFit/>
          </a:bodyPr>
          <a:lstStyle/>
          <a:p>
            <a:r>
              <a:rPr lang="en-US" sz="3600" b="1" dirty="0">
                <a:highlight>
                  <a:srgbClr val="F3C1FF"/>
                </a:highlight>
              </a:rPr>
              <a:t>Answer</a:t>
            </a:r>
          </a:p>
        </p:txBody>
      </p:sp>
    </p:spTree>
    <p:extLst>
      <p:ext uri="{BB962C8B-B14F-4D97-AF65-F5344CB8AC3E}">
        <p14:creationId xmlns:p14="http://schemas.microsoft.com/office/powerpoint/2010/main" val="407548093"/>
      </p:ext>
    </p:extLst>
  </p:cSld>
  <p:clrMapOvr>
    <a:masterClrMapping/>
  </p:clrMapOvr>
  <p:transition spd="med">
    <p:split orient="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C2F84-9771-1BF9-B071-157D9744097D}"/>
              </a:ext>
            </a:extLst>
          </p:cNvPr>
          <p:cNvPicPr>
            <a:picLocks noChangeAspect="1"/>
          </p:cNvPicPr>
          <p:nvPr/>
        </p:nvPicPr>
        <p:blipFill>
          <a:blip r:embed="rId2"/>
          <a:stretch>
            <a:fillRect/>
          </a:stretch>
        </p:blipFill>
        <p:spPr>
          <a:xfrm>
            <a:off x="88447" y="627289"/>
            <a:ext cx="4133850" cy="857250"/>
          </a:xfrm>
          <a:prstGeom prst="rect">
            <a:avLst/>
          </a:prstGeom>
        </p:spPr>
      </p:pic>
      <p:sp>
        <p:nvSpPr>
          <p:cNvPr id="2" name="TextBox 1">
            <a:extLst>
              <a:ext uri="{FF2B5EF4-FFF2-40B4-BE49-F238E27FC236}">
                <a16:creationId xmlns:a16="http://schemas.microsoft.com/office/drawing/2014/main" id="{5C7BDB24-7762-ABC5-AE43-0B2F4D4BBB97}"/>
              </a:ext>
            </a:extLst>
          </p:cNvPr>
          <p:cNvSpPr txBox="1"/>
          <p:nvPr/>
        </p:nvSpPr>
        <p:spPr>
          <a:xfrm>
            <a:off x="7688036" y="732748"/>
            <a:ext cx="4133850" cy="646331"/>
          </a:xfrm>
          <a:prstGeom prst="rect">
            <a:avLst/>
          </a:prstGeom>
          <a:solidFill>
            <a:srgbClr val="F3C1FF"/>
          </a:solidFill>
        </p:spPr>
        <p:txBody>
          <a:bodyPr wrap="square" rtlCol="0">
            <a:spAutoFit/>
          </a:bodyPr>
          <a:lstStyle/>
          <a:p>
            <a:pPr algn="ctr"/>
            <a:r>
              <a:rPr lang="en-US" sz="3600" b="1" dirty="0">
                <a:highlight>
                  <a:srgbClr val="F3C1FF"/>
                </a:highlight>
              </a:rPr>
              <a:t>Suggested answers</a:t>
            </a:r>
          </a:p>
        </p:txBody>
      </p:sp>
      <p:sp>
        <p:nvSpPr>
          <p:cNvPr id="6" name="TextBox 5">
            <a:extLst>
              <a:ext uri="{FF2B5EF4-FFF2-40B4-BE49-F238E27FC236}">
                <a16:creationId xmlns:a16="http://schemas.microsoft.com/office/drawing/2014/main" id="{4613E88A-CCB7-F5AC-E526-96CE920B1E0F}"/>
              </a:ext>
            </a:extLst>
          </p:cNvPr>
          <p:cNvSpPr txBox="1"/>
          <p:nvPr/>
        </p:nvSpPr>
        <p:spPr>
          <a:xfrm>
            <a:off x="272143" y="1720840"/>
            <a:ext cx="11549743" cy="3416320"/>
          </a:xfrm>
          <a:prstGeom prst="rect">
            <a:avLst/>
          </a:prstGeom>
          <a:noFill/>
        </p:spPr>
        <p:txBody>
          <a:bodyPr wrap="square">
            <a:spAutoFit/>
          </a:bodyPr>
          <a:lstStyle/>
          <a:p>
            <a:pPr algn="just"/>
            <a:r>
              <a:rPr lang="en-US" sz="3600" dirty="0">
                <a:solidFill>
                  <a:srgbClr val="FF0000"/>
                </a:solidFill>
              </a:rPr>
              <a:t>A man named David Livingstone, who first saw the waterfall in 1855, named it after the queen of England. On average, 500 million liters of water fall every minute. The best time to visit, when the water is the strongest, is between February and May. It is a really amazing place. I would love to travel there and see it.</a:t>
            </a:r>
          </a:p>
        </p:txBody>
      </p:sp>
    </p:spTree>
    <p:extLst>
      <p:ext uri="{BB962C8B-B14F-4D97-AF65-F5344CB8AC3E}">
        <p14:creationId xmlns:p14="http://schemas.microsoft.com/office/powerpoint/2010/main" val="3884195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D1DF69-A25B-83CF-DDF1-599304C3378A}"/>
              </a:ext>
            </a:extLst>
          </p:cNvPr>
          <p:cNvPicPr>
            <a:picLocks noChangeAspect="1"/>
          </p:cNvPicPr>
          <p:nvPr/>
        </p:nvPicPr>
        <p:blipFill>
          <a:blip r:embed="rId2"/>
          <a:stretch>
            <a:fillRect/>
          </a:stretch>
        </p:blipFill>
        <p:spPr>
          <a:xfrm>
            <a:off x="226435" y="651063"/>
            <a:ext cx="3762375" cy="828675"/>
          </a:xfrm>
          <a:prstGeom prst="rect">
            <a:avLst/>
          </a:prstGeom>
        </p:spPr>
      </p:pic>
      <p:sp>
        <p:nvSpPr>
          <p:cNvPr id="13" name="TextBox 12">
            <a:extLst>
              <a:ext uri="{FF2B5EF4-FFF2-40B4-BE49-F238E27FC236}">
                <a16:creationId xmlns:a16="http://schemas.microsoft.com/office/drawing/2014/main" id="{7D1A3389-541F-FCE4-B110-285D5EBAF0A3}"/>
              </a:ext>
            </a:extLst>
          </p:cNvPr>
          <p:cNvSpPr txBox="1"/>
          <p:nvPr/>
        </p:nvSpPr>
        <p:spPr>
          <a:xfrm>
            <a:off x="485789" y="2023911"/>
            <a:ext cx="11372821" cy="2308324"/>
          </a:xfrm>
          <a:prstGeom prst="rect">
            <a:avLst/>
          </a:prstGeom>
          <a:noFill/>
        </p:spPr>
        <p:txBody>
          <a:bodyPr wrap="square">
            <a:spAutoFit/>
          </a:bodyPr>
          <a:lstStyle/>
          <a:p>
            <a:pPr algn="just"/>
            <a:r>
              <a:rPr lang="en-US" sz="3600" dirty="0"/>
              <a:t>Using non-defining relative clauses to </a:t>
            </a:r>
            <a:r>
              <a:rPr lang="en-US" sz="3600" dirty="0">
                <a:highlight>
                  <a:srgbClr val="FFFF00"/>
                </a:highlight>
              </a:rPr>
              <a:t>write informative sentences</a:t>
            </a:r>
            <a:r>
              <a:rPr lang="en-US" sz="3600" dirty="0"/>
              <a:t> </a:t>
            </a:r>
          </a:p>
          <a:p>
            <a:pPr marL="571500" indent="-571500">
              <a:buFont typeface="Wingdings" panose="05000000000000000000" pitchFamily="2" charset="2"/>
              <a:buChar char="ü"/>
            </a:pPr>
            <a:r>
              <a:rPr lang="en-US" sz="3600" dirty="0"/>
              <a:t>We can add </a:t>
            </a:r>
            <a:r>
              <a:rPr lang="en-US" sz="3600" dirty="0">
                <a:highlight>
                  <a:srgbClr val="FFFF00"/>
                </a:highlight>
              </a:rPr>
              <a:t>additional information</a:t>
            </a:r>
            <a:r>
              <a:rPr lang="en-US" sz="3600" dirty="0"/>
              <a:t> about a subject using non-defining relative clauses. </a:t>
            </a:r>
          </a:p>
        </p:txBody>
      </p:sp>
    </p:spTree>
    <p:extLst>
      <p:ext uri="{BB962C8B-B14F-4D97-AF65-F5344CB8AC3E}">
        <p14:creationId xmlns:p14="http://schemas.microsoft.com/office/powerpoint/2010/main" val="20095536"/>
      </p:ext>
    </p:extLst>
  </p:cSld>
  <p:clrMapOvr>
    <a:masterClrMapping/>
  </p:clrMapOvr>
  <p:transition spd="med">
    <p:split orient="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D1DF69-A25B-83CF-DDF1-599304C3378A}"/>
              </a:ext>
            </a:extLst>
          </p:cNvPr>
          <p:cNvPicPr>
            <a:picLocks noChangeAspect="1"/>
          </p:cNvPicPr>
          <p:nvPr/>
        </p:nvPicPr>
        <p:blipFill>
          <a:blip r:embed="rId2"/>
          <a:stretch>
            <a:fillRect/>
          </a:stretch>
        </p:blipFill>
        <p:spPr>
          <a:xfrm>
            <a:off x="226435" y="498663"/>
            <a:ext cx="3762375" cy="828675"/>
          </a:xfrm>
          <a:prstGeom prst="rect">
            <a:avLst/>
          </a:prstGeom>
        </p:spPr>
      </p:pic>
      <p:sp>
        <p:nvSpPr>
          <p:cNvPr id="13" name="TextBox 12">
            <a:extLst>
              <a:ext uri="{FF2B5EF4-FFF2-40B4-BE49-F238E27FC236}">
                <a16:creationId xmlns:a16="http://schemas.microsoft.com/office/drawing/2014/main" id="{7D1A3389-541F-FCE4-B110-285D5EBAF0A3}"/>
              </a:ext>
            </a:extLst>
          </p:cNvPr>
          <p:cNvSpPr txBox="1"/>
          <p:nvPr/>
        </p:nvSpPr>
        <p:spPr>
          <a:xfrm>
            <a:off x="409589" y="1997839"/>
            <a:ext cx="11372821" cy="2862322"/>
          </a:xfrm>
          <a:prstGeom prst="rect">
            <a:avLst/>
          </a:prstGeom>
          <a:noFill/>
        </p:spPr>
        <p:txBody>
          <a:bodyPr wrap="square">
            <a:spAutoFit/>
          </a:bodyPr>
          <a:lstStyle/>
          <a:p>
            <a:pPr marL="571500" indent="-571500" algn="just">
              <a:buFont typeface="Wingdings" panose="05000000000000000000" pitchFamily="2" charset="2"/>
              <a:buChar char="ü"/>
            </a:pPr>
            <a:r>
              <a:rPr lang="en-US" sz="3600" dirty="0"/>
              <a:t>The relative pronouns/adverbs </a:t>
            </a:r>
            <a:r>
              <a:rPr lang="en-US" sz="3600" dirty="0">
                <a:highlight>
                  <a:srgbClr val="FFFF00"/>
                </a:highlight>
              </a:rPr>
              <a:t>who, which, when, and where</a:t>
            </a:r>
            <a:r>
              <a:rPr lang="en-US" sz="3600" dirty="0"/>
              <a:t> introduce non-defining relative clauses. The clauses </a:t>
            </a:r>
            <a:r>
              <a:rPr lang="en-US" sz="3600" dirty="0">
                <a:highlight>
                  <a:srgbClr val="FFFF00"/>
                </a:highlight>
              </a:rPr>
              <a:t>are separated</a:t>
            </a:r>
            <a:r>
              <a:rPr lang="en-US" sz="3600" dirty="0"/>
              <a:t> from the sentence with </a:t>
            </a:r>
            <a:r>
              <a:rPr lang="en-US" sz="3600" dirty="0">
                <a:highlight>
                  <a:srgbClr val="FFFF00"/>
                </a:highlight>
              </a:rPr>
              <a:t>commas</a:t>
            </a:r>
            <a:r>
              <a:rPr lang="en-US" sz="3600" dirty="0"/>
              <a:t>. We </a:t>
            </a:r>
            <a:r>
              <a:rPr lang="en-US" sz="3600" dirty="0">
                <a:highlight>
                  <a:srgbClr val="FFFF00"/>
                </a:highlight>
              </a:rPr>
              <a:t>can't use </a:t>
            </a:r>
            <a:r>
              <a:rPr lang="en-US" sz="3600" dirty="0"/>
              <a:t>the relative pronoun </a:t>
            </a:r>
            <a:r>
              <a:rPr lang="en-US" sz="3600" dirty="0">
                <a:highlight>
                  <a:srgbClr val="FFFF00"/>
                </a:highlight>
              </a:rPr>
              <a:t>“that”</a:t>
            </a:r>
            <a:r>
              <a:rPr lang="en-US" sz="3600" dirty="0"/>
              <a:t> with non-defining relative clauses.</a:t>
            </a:r>
          </a:p>
        </p:txBody>
      </p:sp>
    </p:spTree>
    <p:extLst>
      <p:ext uri="{BB962C8B-B14F-4D97-AF65-F5344CB8AC3E}">
        <p14:creationId xmlns:p14="http://schemas.microsoft.com/office/powerpoint/2010/main" val="3763174815"/>
      </p:ext>
    </p:extLst>
  </p:cSld>
  <p:clrMapOvr>
    <a:masterClrMapping/>
  </p:clrMapOvr>
  <p:transition spd="med">
    <p:split orient="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D1DF69-A25B-83CF-DDF1-599304C3378A}"/>
              </a:ext>
            </a:extLst>
          </p:cNvPr>
          <p:cNvPicPr>
            <a:picLocks noChangeAspect="1"/>
          </p:cNvPicPr>
          <p:nvPr/>
        </p:nvPicPr>
        <p:blipFill>
          <a:blip r:embed="rId2"/>
          <a:stretch>
            <a:fillRect/>
          </a:stretch>
        </p:blipFill>
        <p:spPr>
          <a:xfrm>
            <a:off x="226435" y="498663"/>
            <a:ext cx="3762375" cy="828675"/>
          </a:xfrm>
          <a:prstGeom prst="rect">
            <a:avLst/>
          </a:prstGeom>
        </p:spPr>
      </p:pic>
      <p:sp>
        <p:nvSpPr>
          <p:cNvPr id="3" name="TextBox 2">
            <a:extLst>
              <a:ext uri="{FF2B5EF4-FFF2-40B4-BE49-F238E27FC236}">
                <a16:creationId xmlns:a16="http://schemas.microsoft.com/office/drawing/2014/main" id="{D13E68E9-E5E4-C31A-3CDC-FFC88AFC78F6}"/>
              </a:ext>
            </a:extLst>
          </p:cNvPr>
          <p:cNvSpPr txBox="1"/>
          <p:nvPr/>
        </p:nvSpPr>
        <p:spPr>
          <a:xfrm>
            <a:off x="341745" y="1536727"/>
            <a:ext cx="11333018" cy="1754326"/>
          </a:xfrm>
          <a:prstGeom prst="rect">
            <a:avLst/>
          </a:prstGeom>
          <a:noFill/>
        </p:spPr>
        <p:txBody>
          <a:bodyPr wrap="square">
            <a:spAutoFit/>
          </a:bodyPr>
          <a:lstStyle/>
          <a:p>
            <a:pPr marL="571500" indent="-571500" algn="just">
              <a:buFont typeface="Wingdings" panose="05000000000000000000" pitchFamily="2" charset="2"/>
              <a:buChar char="ü"/>
            </a:pPr>
            <a:r>
              <a:rPr lang="en-US" sz="3600" dirty="0">
                <a:highlight>
                  <a:srgbClr val="FFFF00"/>
                </a:highlight>
              </a:rPr>
              <a:t>Relative adverbs</a:t>
            </a:r>
            <a:r>
              <a:rPr lang="en-US" sz="3600" dirty="0"/>
              <a:t> “when” “where” tell us about the time or place. Relative pronouns “who” “which” refer to the people or things.</a:t>
            </a:r>
          </a:p>
        </p:txBody>
      </p:sp>
      <p:sp>
        <p:nvSpPr>
          <p:cNvPr id="5" name="TextBox 4">
            <a:extLst>
              <a:ext uri="{FF2B5EF4-FFF2-40B4-BE49-F238E27FC236}">
                <a16:creationId xmlns:a16="http://schemas.microsoft.com/office/drawing/2014/main" id="{A4641D0C-3B66-B6FF-E175-8AA615C906F6}"/>
              </a:ext>
            </a:extLst>
          </p:cNvPr>
          <p:cNvSpPr txBox="1"/>
          <p:nvPr/>
        </p:nvSpPr>
        <p:spPr>
          <a:xfrm>
            <a:off x="341745" y="3664522"/>
            <a:ext cx="11466946" cy="1200329"/>
          </a:xfrm>
          <a:prstGeom prst="rect">
            <a:avLst/>
          </a:prstGeom>
          <a:noFill/>
        </p:spPr>
        <p:txBody>
          <a:bodyPr wrap="square">
            <a:spAutoFit/>
          </a:bodyPr>
          <a:lstStyle/>
          <a:p>
            <a:pPr algn="just"/>
            <a:r>
              <a:rPr lang="en-US" sz="3600" u="sng" dirty="0"/>
              <a:t>e.g.</a:t>
            </a:r>
            <a:r>
              <a:rPr lang="en-US" sz="3600" dirty="0"/>
              <a:t> Kami Rita Sherpa, </a:t>
            </a:r>
            <a:r>
              <a:rPr lang="en-US" sz="3600" u="sng" dirty="0">
                <a:highlight>
                  <a:srgbClr val="FFFF00"/>
                </a:highlight>
              </a:rPr>
              <a:t>who is 52 years old</a:t>
            </a:r>
            <a:r>
              <a:rPr lang="en-US" sz="3600" dirty="0"/>
              <a:t>, has climbed Mount Everest more than anyone else. </a:t>
            </a:r>
          </a:p>
        </p:txBody>
      </p:sp>
    </p:spTree>
    <p:extLst>
      <p:ext uri="{BB962C8B-B14F-4D97-AF65-F5344CB8AC3E}">
        <p14:creationId xmlns:p14="http://schemas.microsoft.com/office/powerpoint/2010/main" val="2773869085"/>
      </p:ext>
    </p:extLst>
  </p:cSld>
  <p:clrMapOvr>
    <a:masterClrMapping/>
  </p:clrMapOvr>
  <p:transition spd="med">
    <p:split orient="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D1DF69-A25B-83CF-DDF1-599304C3378A}"/>
              </a:ext>
            </a:extLst>
          </p:cNvPr>
          <p:cNvPicPr>
            <a:picLocks noChangeAspect="1"/>
          </p:cNvPicPr>
          <p:nvPr/>
        </p:nvPicPr>
        <p:blipFill>
          <a:blip r:embed="rId2"/>
          <a:stretch>
            <a:fillRect/>
          </a:stretch>
        </p:blipFill>
        <p:spPr>
          <a:xfrm>
            <a:off x="226435" y="498663"/>
            <a:ext cx="3762375" cy="828675"/>
          </a:xfrm>
          <a:prstGeom prst="rect">
            <a:avLst/>
          </a:prstGeom>
        </p:spPr>
      </p:pic>
      <p:sp>
        <p:nvSpPr>
          <p:cNvPr id="4" name="TextBox 3">
            <a:extLst>
              <a:ext uri="{FF2B5EF4-FFF2-40B4-BE49-F238E27FC236}">
                <a16:creationId xmlns:a16="http://schemas.microsoft.com/office/drawing/2014/main" id="{E03C6BA7-B0A8-C1E4-9336-5AC67C0DAAE5}"/>
              </a:ext>
            </a:extLst>
          </p:cNvPr>
          <p:cNvSpPr txBox="1"/>
          <p:nvPr/>
        </p:nvSpPr>
        <p:spPr>
          <a:xfrm>
            <a:off x="366814" y="1908874"/>
            <a:ext cx="11237357" cy="3416320"/>
          </a:xfrm>
          <a:prstGeom prst="rect">
            <a:avLst/>
          </a:prstGeom>
          <a:noFill/>
        </p:spPr>
        <p:txBody>
          <a:bodyPr wrap="square">
            <a:spAutoFit/>
          </a:bodyPr>
          <a:lstStyle/>
          <a:p>
            <a:pPr algn="just"/>
            <a:r>
              <a:rPr lang="en-US" sz="3600" dirty="0"/>
              <a:t>e.g. Victoria Falls, </a:t>
            </a:r>
            <a:r>
              <a:rPr lang="en-US" sz="3600" u="sng" dirty="0">
                <a:highlight>
                  <a:srgbClr val="FFFF00"/>
                </a:highlight>
              </a:rPr>
              <a:t>which is on the border of Zambia and Zimbabwe</a:t>
            </a:r>
            <a:r>
              <a:rPr lang="en-US" sz="3600" dirty="0"/>
              <a:t>, is one of the natural wonders of the world. </a:t>
            </a:r>
          </a:p>
          <a:p>
            <a:pPr marL="571500" indent="-571500" algn="just">
              <a:buFont typeface="Wingdings" panose="05000000000000000000" pitchFamily="2" charset="2"/>
              <a:buChar char="ü"/>
            </a:pPr>
            <a:r>
              <a:rPr lang="en-US" sz="3600" dirty="0"/>
              <a:t>The cave, </a:t>
            </a:r>
            <a:r>
              <a:rPr lang="en-US" sz="3600" u="sng" dirty="0">
                <a:highlight>
                  <a:srgbClr val="FFFF00"/>
                </a:highlight>
              </a:rPr>
              <a:t>where you can find many different types of bats</a:t>
            </a:r>
            <a:r>
              <a:rPr lang="en-US" sz="3600" dirty="0"/>
              <a:t>, is popular with tourists. </a:t>
            </a:r>
          </a:p>
          <a:p>
            <a:pPr marL="285750" indent="-285750" algn="just">
              <a:buFont typeface="Wingdings" panose="05000000000000000000" pitchFamily="2" charset="2"/>
              <a:buChar char="ü"/>
            </a:pPr>
            <a:r>
              <a:rPr lang="en-US" sz="3600" dirty="0"/>
              <a:t> The summer, </a:t>
            </a:r>
            <a:r>
              <a:rPr lang="en-US" sz="3600" u="sng" dirty="0">
                <a:highlight>
                  <a:srgbClr val="FFFF00"/>
                </a:highlight>
              </a:rPr>
              <a:t>when the weather is the warmest</a:t>
            </a:r>
            <a:r>
              <a:rPr lang="en-US" sz="3600" dirty="0"/>
              <a:t>, is the best time to visit.</a:t>
            </a:r>
          </a:p>
        </p:txBody>
      </p:sp>
    </p:spTree>
    <p:extLst>
      <p:ext uri="{BB962C8B-B14F-4D97-AF65-F5344CB8AC3E}">
        <p14:creationId xmlns:p14="http://schemas.microsoft.com/office/powerpoint/2010/main" val="3211979511"/>
      </p:ext>
    </p:extLst>
  </p:cSld>
  <p:clrMapOvr>
    <a:masterClrMapping/>
  </p:clrMapOvr>
  <p:transition spd="med">
    <p:split orient="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10"/>
            <a:ext cx="8787102" cy="5991206"/>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396679" y="1443841"/>
            <a:ext cx="11398642"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2060"/>
                </a:solidFill>
                <a:highlight>
                  <a:srgbClr val="FFFF00"/>
                </a:highlight>
              </a:rPr>
              <a:t>Writing</a:t>
            </a:r>
            <a:r>
              <a:rPr lang="en-US" sz="3600" b="1" i="1" dirty="0">
                <a:solidFill>
                  <a:srgbClr val="002060"/>
                </a:solidFill>
              </a:rPr>
              <a:t>:</a:t>
            </a:r>
          </a:p>
          <a:p>
            <a:pPr marL="571500" indent="-571500">
              <a:buFont typeface="Wingdings" panose="05000000000000000000" pitchFamily="2" charset="2"/>
              <a:buChar char="Ø"/>
            </a:pPr>
            <a:r>
              <a:rPr lang="en-US" sz="3600" dirty="0">
                <a:solidFill>
                  <a:srgbClr val="002060"/>
                </a:solidFill>
                <a:ea typeface="Calibri" panose="020F0502020204030204" pitchFamily="34" charset="0"/>
              </a:rPr>
              <a:t>Practice </a:t>
            </a:r>
            <a:r>
              <a:rPr lang="en-US" sz="3600" dirty="0">
                <a:solidFill>
                  <a:srgbClr val="002060"/>
                </a:solidFill>
              </a:rPr>
              <a:t>using </a:t>
            </a:r>
            <a:r>
              <a:rPr lang="en-US" sz="3600" dirty="0">
                <a:solidFill>
                  <a:srgbClr val="002060"/>
                </a:solidFill>
                <a:highlight>
                  <a:srgbClr val="FFFF00"/>
                </a:highlight>
              </a:rPr>
              <a:t>non-defining relative clauses</a:t>
            </a:r>
            <a:r>
              <a:rPr lang="en-US" sz="3600" dirty="0">
                <a:solidFill>
                  <a:srgbClr val="002060"/>
                </a:solidFill>
              </a:rPr>
              <a:t> to write informative sentences. </a:t>
            </a:r>
          </a:p>
          <a:p>
            <a:pPr marL="571500" indent="-571500">
              <a:buFont typeface="Wingdings" panose="05000000000000000000" pitchFamily="2" charset="2"/>
              <a:buChar char="Ø"/>
            </a:pPr>
            <a:r>
              <a:rPr lang="en-US" sz="3600" dirty="0">
                <a:solidFill>
                  <a:srgbClr val="002060"/>
                </a:solidFill>
              </a:rPr>
              <a:t>Write an article about Mount Everest. </a:t>
            </a:r>
          </a:p>
          <a:p>
            <a:pPr>
              <a:lnSpc>
                <a:spcPct val="150000"/>
              </a:lnSpc>
            </a:pPr>
            <a:r>
              <a:rPr lang="en-US" sz="3600" b="1" i="1" dirty="0">
                <a:solidFill>
                  <a:srgbClr val="002060"/>
                </a:solidFill>
                <a:highlight>
                  <a:srgbClr val="FFFF00"/>
                </a:highlight>
                <a:ea typeface="Calibri" panose="020F0502020204030204" pitchFamily="34" charset="0"/>
              </a:rPr>
              <a:t>Speaking</a:t>
            </a:r>
            <a:r>
              <a:rPr lang="en-US" sz="3600" b="1" i="1" dirty="0">
                <a:solidFill>
                  <a:srgbClr val="002060"/>
                </a:solidFill>
                <a:ea typeface="Calibri" panose="020F0502020204030204" pitchFamily="34" charset="0"/>
              </a:rPr>
              <a:t>:</a:t>
            </a:r>
          </a:p>
          <a:p>
            <a:pPr marL="571500" indent="-571500">
              <a:buFont typeface="Wingdings" panose="05000000000000000000" pitchFamily="2" charset="2"/>
              <a:buChar char="Ø"/>
            </a:pPr>
            <a:r>
              <a:rPr lang="en-US" sz="3600" dirty="0">
                <a:solidFill>
                  <a:srgbClr val="002060"/>
                </a:solidFill>
              </a:rPr>
              <a:t>Practice talking about amazing places around the world.  </a:t>
            </a:r>
          </a:p>
        </p:txBody>
      </p:sp>
    </p:spTree>
    <p:extLst>
      <p:ext uri="{BB962C8B-B14F-4D97-AF65-F5344CB8AC3E}">
        <p14:creationId xmlns:p14="http://schemas.microsoft.com/office/powerpoint/2010/main" val="2781470669"/>
      </p:ext>
    </p:extLst>
  </p:cSld>
  <p:clrMapOvr>
    <a:masterClrMapping/>
  </p:clrMapOvr>
  <p:transition spd="med">
    <p:split orient="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480157"/>
            <a:ext cx="11764213" cy="4438459"/>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 typeface="Wingdings" panose="05000000000000000000" pitchFamily="2" charset="2"/>
              <a:buChar char="q"/>
            </a:pPr>
            <a:r>
              <a:rPr lang="en-US" sz="3600" i="1" dirty="0">
                <a:solidFill>
                  <a:schemeClr val="accent5">
                    <a:lumMod val="75000"/>
                  </a:schemeClr>
                </a:solidFill>
                <a:ea typeface="Calibri" panose="020F0502020204030204" pitchFamily="34" charset="0"/>
              </a:rPr>
              <a:t>Practice and review </a:t>
            </a:r>
            <a:r>
              <a:rPr lang="en-US" sz="3600" i="1" dirty="0">
                <a:solidFill>
                  <a:schemeClr val="accent5">
                    <a:lumMod val="75000"/>
                  </a:schemeClr>
                </a:solidFill>
              </a:rPr>
              <a:t>writing skill in page 63 (SB) </a:t>
            </a:r>
          </a:p>
          <a:p>
            <a:pPr marL="571500" indent="-571500">
              <a:buFont typeface="Wingdings" panose="05000000000000000000" pitchFamily="2" charset="2"/>
              <a:buChar char="q"/>
            </a:pPr>
            <a:r>
              <a:rPr lang="en-US" sz="3600" i="1" dirty="0">
                <a:solidFill>
                  <a:schemeClr val="accent5">
                    <a:lumMod val="75000"/>
                  </a:schemeClr>
                </a:solidFill>
              </a:rPr>
              <a:t>Do exercise on page 37 – Writing skill and writing an article.</a:t>
            </a:r>
          </a:p>
          <a:p>
            <a:pPr marL="571500" indent="-571500">
              <a:lnSpc>
                <a:spcPct val="150000"/>
              </a:lnSpc>
              <a:buFont typeface="Wingdings" panose="05000000000000000000" pitchFamily="2" charset="2"/>
              <a:buChar char="q"/>
            </a:pPr>
            <a:r>
              <a:rPr lang="en-US" sz="3600" i="1" dirty="0">
                <a:solidFill>
                  <a:schemeClr val="accent5">
                    <a:lumMod val="75000"/>
                  </a:schemeClr>
                </a:solidFill>
              </a:rPr>
              <a:t>Prepare for the next lesson (Listening, Reading &amp; Voc. - pages 103 &amp; 104 - SB).</a:t>
            </a:r>
          </a:p>
          <a:p>
            <a:pPr marL="571500" indent="-571500">
              <a:lnSpc>
                <a:spcPct val="150000"/>
              </a:lnSpc>
              <a:buFont typeface="Wingdings" panose="05000000000000000000" pitchFamily="2" charset="2"/>
              <a:buChar char="q"/>
            </a:pPr>
            <a:r>
              <a:rPr lang="en-US" sz="3600" i="1" dirty="0">
                <a:solidFill>
                  <a:schemeClr val="accent5">
                    <a:lumMod val="75000"/>
                  </a:schemeClr>
                </a:solidFill>
              </a:rPr>
              <a:t>Play the consolidation games on </a:t>
            </a:r>
            <a:r>
              <a:rPr lang="en-US" sz="3600" i="1" dirty="0">
                <a:solidFill>
                  <a:schemeClr val="accent5">
                    <a:lumMod val="75000"/>
                  </a:schemeClr>
                </a:solidFill>
                <a:hlinkClick r:id="rId2">
                  <a:extLst>
                    <a:ext uri="{A12FA001-AC4F-418D-AE19-62706E023703}">
                      <ahyp:hlinkClr xmlns:ahyp="http://schemas.microsoft.com/office/drawing/2018/hyperlinkcolor" val="tx"/>
                    </a:ext>
                  </a:extLst>
                </a:hlinkClick>
              </a:rPr>
              <a:t>www.eduhome.com.vn</a:t>
            </a:r>
            <a:r>
              <a:rPr lang="en-US" sz="3600" i="1" dirty="0">
                <a:solidFill>
                  <a:schemeClr val="accent5">
                    <a:lumMod val="75000"/>
                  </a:schemeClr>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73EBF-583D-7FA2-3AF4-2BFD6A7F30B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BF95AE8-F96F-D4F3-276F-394520BD7BC8}"/>
              </a:ext>
            </a:extLst>
          </p:cNvPr>
          <p:cNvSpPr txBox="1"/>
          <p:nvPr/>
        </p:nvSpPr>
        <p:spPr>
          <a:xfrm>
            <a:off x="672885" y="1794644"/>
            <a:ext cx="10861964" cy="1200329"/>
          </a:xfrm>
          <a:prstGeom prst="rect">
            <a:avLst/>
          </a:prstGeom>
          <a:noFill/>
        </p:spPr>
        <p:txBody>
          <a:bodyPr wrap="square">
            <a:spAutoFit/>
          </a:bodyPr>
          <a:lstStyle/>
          <a:p>
            <a:pPr algn="just"/>
            <a:r>
              <a:rPr lang="en-US" sz="3600" dirty="0">
                <a:solidFill>
                  <a:srgbClr val="0070C0"/>
                </a:solidFill>
              </a:rPr>
              <a:t>Mr. </a:t>
            </a:r>
            <a:r>
              <a:rPr lang="en-US" sz="3600" dirty="0" err="1">
                <a:solidFill>
                  <a:srgbClr val="0070C0"/>
                </a:solidFill>
              </a:rPr>
              <a:t>Hồ</a:t>
            </a:r>
            <a:r>
              <a:rPr lang="en-US" sz="3600" dirty="0">
                <a:solidFill>
                  <a:srgbClr val="0070C0"/>
                </a:solidFill>
              </a:rPr>
              <a:t> Khanh, who is a local man, discovered Sơn </a:t>
            </a:r>
            <a:r>
              <a:rPr lang="en-US" sz="3600" dirty="0" err="1">
                <a:solidFill>
                  <a:srgbClr val="0070C0"/>
                </a:solidFill>
              </a:rPr>
              <a:t>Đoòng</a:t>
            </a:r>
            <a:r>
              <a:rPr lang="en-US" sz="3600" dirty="0">
                <a:solidFill>
                  <a:srgbClr val="0070C0"/>
                </a:solidFill>
              </a:rPr>
              <a:t> cave in 1991.</a:t>
            </a:r>
          </a:p>
        </p:txBody>
      </p:sp>
      <p:sp>
        <p:nvSpPr>
          <p:cNvPr id="11" name="TextBox 10">
            <a:extLst>
              <a:ext uri="{FF2B5EF4-FFF2-40B4-BE49-F238E27FC236}">
                <a16:creationId xmlns:a16="http://schemas.microsoft.com/office/drawing/2014/main" id="{B05EEDC0-E626-F4F3-D26E-18D0F5F41D56}"/>
              </a:ext>
            </a:extLst>
          </p:cNvPr>
          <p:cNvSpPr txBox="1"/>
          <p:nvPr/>
        </p:nvSpPr>
        <p:spPr>
          <a:xfrm>
            <a:off x="284559" y="871314"/>
            <a:ext cx="11622881" cy="923330"/>
          </a:xfrm>
          <a:prstGeom prst="rect">
            <a:avLst/>
          </a:prstGeom>
          <a:noFill/>
        </p:spPr>
        <p:txBody>
          <a:bodyPr wrap="square">
            <a:spAutoFit/>
          </a:bodyPr>
          <a:lstStyle/>
          <a:p>
            <a:pPr algn="just"/>
            <a:r>
              <a:rPr lang="en-US" sz="3600" dirty="0"/>
              <a:t>In pairs – Look at this sentence and answer some questions</a:t>
            </a:r>
          </a:p>
          <a:p>
            <a:pPr algn="just"/>
            <a:endParaRPr lang="en-US" dirty="0"/>
          </a:p>
        </p:txBody>
      </p:sp>
      <p:sp>
        <p:nvSpPr>
          <p:cNvPr id="2" name="TextBox 1">
            <a:extLst>
              <a:ext uri="{FF2B5EF4-FFF2-40B4-BE49-F238E27FC236}">
                <a16:creationId xmlns:a16="http://schemas.microsoft.com/office/drawing/2014/main" id="{98450FD8-62E9-6E06-C987-BE4B05602407}"/>
              </a:ext>
            </a:extLst>
          </p:cNvPr>
          <p:cNvSpPr txBox="1"/>
          <p:nvPr/>
        </p:nvSpPr>
        <p:spPr>
          <a:xfrm>
            <a:off x="292427" y="3320391"/>
            <a:ext cx="11622881" cy="2031325"/>
          </a:xfrm>
          <a:prstGeom prst="rect">
            <a:avLst/>
          </a:prstGeom>
          <a:noFill/>
        </p:spPr>
        <p:txBody>
          <a:bodyPr wrap="square">
            <a:spAutoFit/>
          </a:bodyPr>
          <a:lstStyle/>
          <a:p>
            <a:pPr algn="just"/>
            <a:r>
              <a:rPr lang="en-US" sz="3600" dirty="0"/>
              <a:t>1. Which is more important information? A local man or discovered Sơn </a:t>
            </a:r>
            <a:r>
              <a:rPr lang="en-US" sz="3600" dirty="0" err="1"/>
              <a:t>Đoòng</a:t>
            </a:r>
            <a:r>
              <a:rPr lang="en-US" sz="3600" dirty="0"/>
              <a:t> cave in 1991.</a:t>
            </a:r>
          </a:p>
          <a:p>
            <a:pPr algn="just"/>
            <a:r>
              <a:rPr lang="en-US" sz="3600" dirty="0"/>
              <a:t>2. What puts after Mr. </a:t>
            </a:r>
            <a:r>
              <a:rPr lang="en-US" sz="3600" dirty="0" err="1"/>
              <a:t>Hồ</a:t>
            </a:r>
            <a:r>
              <a:rPr lang="en-US" sz="3600" dirty="0"/>
              <a:t> Khanh? What is it called?</a:t>
            </a:r>
          </a:p>
          <a:p>
            <a:pPr algn="just"/>
            <a:endParaRPr lang="en-US" dirty="0"/>
          </a:p>
        </p:txBody>
      </p:sp>
    </p:spTree>
    <p:extLst>
      <p:ext uri="{BB962C8B-B14F-4D97-AF65-F5344CB8AC3E}">
        <p14:creationId xmlns:p14="http://schemas.microsoft.com/office/powerpoint/2010/main" val="1463970269"/>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73EBF-583D-7FA2-3AF4-2BFD6A7F30B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BF95AE8-F96F-D4F3-276F-394520BD7BC8}"/>
              </a:ext>
            </a:extLst>
          </p:cNvPr>
          <p:cNvSpPr txBox="1"/>
          <p:nvPr/>
        </p:nvSpPr>
        <p:spPr>
          <a:xfrm>
            <a:off x="665016" y="1913961"/>
            <a:ext cx="10861964" cy="1200329"/>
          </a:xfrm>
          <a:prstGeom prst="rect">
            <a:avLst/>
          </a:prstGeom>
          <a:noFill/>
        </p:spPr>
        <p:txBody>
          <a:bodyPr wrap="square">
            <a:spAutoFit/>
          </a:bodyPr>
          <a:lstStyle/>
          <a:p>
            <a:pPr algn="just"/>
            <a:r>
              <a:rPr lang="en-US" sz="3600" dirty="0">
                <a:solidFill>
                  <a:srgbClr val="0070C0"/>
                </a:solidFill>
              </a:rPr>
              <a:t>Mr. </a:t>
            </a:r>
            <a:r>
              <a:rPr lang="en-US" sz="3600" dirty="0" err="1">
                <a:solidFill>
                  <a:srgbClr val="0070C0"/>
                </a:solidFill>
              </a:rPr>
              <a:t>Hồ</a:t>
            </a:r>
            <a:r>
              <a:rPr lang="en-US" sz="3600" dirty="0">
                <a:solidFill>
                  <a:srgbClr val="0070C0"/>
                </a:solidFill>
              </a:rPr>
              <a:t> Khanh, who is a local man, discovered Sơn </a:t>
            </a:r>
            <a:r>
              <a:rPr lang="en-US" sz="3600" dirty="0" err="1">
                <a:solidFill>
                  <a:srgbClr val="0070C0"/>
                </a:solidFill>
              </a:rPr>
              <a:t>Đoòng</a:t>
            </a:r>
            <a:r>
              <a:rPr lang="en-US" sz="3600" dirty="0">
                <a:solidFill>
                  <a:srgbClr val="0070C0"/>
                </a:solidFill>
              </a:rPr>
              <a:t> cave in 1991.</a:t>
            </a:r>
          </a:p>
        </p:txBody>
      </p:sp>
      <p:sp>
        <p:nvSpPr>
          <p:cNvPr id="11" name="TextBox 10">
            <a:extLst>
              <a:ext uri="{FF2B5EF4-FFF2-40B4-BE49-F238E27FC236}">
                <a16:creationId xmlns:a16="http://schemas.microsoft.com/office/drawing/2014/main" id="{B05EEDC0-E626-F4F3-D26E-18D0F5F41D56}"/>
              </a:ext>
            </a:extLst>
          </p:cNvPr>
          <p:cNvSpPr txBox="1"/>
          <p:nvPr/>
        </p:nvSpPr>
        <p:spPr>
          <a:xfrm>
            <a:off x="292427" y="1197089"/>
            <a:ext cx="11622881" cy="923330"/>
          </a:xfrm>
          <a:prstGeom prst="rect">
            <a:avLst/>
          </a:prstGeom>
          <a:noFill/>
        </p:spPr>
        <p:txBody>
          <a:bodyPr wrap="square">
            <a:spAutoFit/>
          </a:bodyPr>
          <a:lstStyle/>
          <a:p>
            <a:pPr algn="just"/>
            <a:r>
              <a:rPr lang="en-US" sz="3600" dirty="0"/>
              <a:t>In pairs – Look at this sentence and answer some questions</a:t>
            </a:r>
          </a:p>
          <a:p>
            <a:pPr algn="just"/>
            <a:endParaRPr lang="en-US" dirty="0"/>
          </a:p>
        </p:txBody>
      </p:sp>
      <p:sp>
        <p:nvSpPr>
          <p:cNvPr id="2" name="TextBox 1">
            <a:extLst>
              <a:ext uri="{FF2B5EF4-FFF2-40B4-BE49-F238E27FC236}">
                <a16:creationId xmlns:a16="http://schemas.microsoft.com/office/drawing/2014/main" id="{98450FD8-62E9-6E06-C987-BE4B05602407}"/>
              </a:ext>
            </a:extLst>
          </p:cNvPr>
          <p:cNvSpPr txBox="1"/>
          <p:nvPr/>
        </p:nvSpPr>
        <p:spPr>
          <a:xfrm>
            <a:off x="292427" y="3218790"/>
            <a:ext cx="11622881" cy="2862322"/>
          </a:xfrm>
          <a:prstGeom prst="rect">
            <a:avLst/>
          </a:prstGeom>
          <a:noFill/>
        </p:spPr>
        <p:txBody>
          <a:bodyPr wrap="square">
            <a:spAutoFit/>
          </a:bodyPr>
          <a:lstStyle/>
          <a:p>
            <a:pPr algn="just"/>
            <a:r>
              <a:rPr lang="en-US" sz="3600" dirty="0"/>
              <a:t>1. Discovered Sơn </a:t>
            </a:r>
            <a:r>
              <a:rPr lang="en-US" sz="3600" dirty="0" err="1"/>
              <a:t>Đoòng</a:t>
            </a:r>
            <a:r>
              <a:rPr lang="en-US" sz="3600" dirty="0"/>
              <a:t> cave in 1991 is more important, and “a local man” is just additional information. If we omit that, the sentence still makes sense.</a:t>
            </a:r>
          </a:p>
          <a:p>
            <a:pPr algn="just"/>
            <a:r>
              <a:rPr lang="en-US" sz="3600" dirty="0"/>
              <a:t>2. A </a:t>
            </a:r>
            <a:r>
              <a:rPr lang="en-US" sz="3600" dirty="0">
                <a:highlight>
                  <a:srgbClr val="FFFF00"/>
                </a:highlight>
              </a:rPr>
              <a:t>comma</a:t>
            </a:r>
            <a:r>
              <a:rPr lang="en-US" sz="3600" dirty="0"/>
              <a:t> and </a:t>
            </a:r>
            <a:r>
              <a:rPr lang="en-US" sz="3600" dirty="0">
                <a:highlight>
                  <a:srgbClr val="FFFF00"/>
                </a:highlight>
              </a:rPr>
              <a:t>“who”</a:t>
            </a:r>
            <a:r>
              <a:rPr lang="en-US" sz="3600" dirty="0"/>
              <a:t> put after Mr. </a:t>
            </a:r>
            <a:r>
              <a:rPr lang="en-US" sz="3600" dirty="0" err="1"/>
              <a:t>Hồ</a:t>
            </a:r>
            <a:r>
              <a:rPr lang="en-US" sz="3600" dirty="0"/>
              <a:t> Khanh? It’s called a </a:t>
            </a:r>
            <a:r>
              <a:rPr lang="en-US" sz="3600" dirty="0">
                <a:highlight>
                  <a:srgbClr val="FFFF00"/>
                </a:highlight>
              </a:rPr>
              <a:t>relative pronoun</a:t>
            </a:r>
            <a:r>
              <a:rPr lang="en-US" sz="3600" dirty="0"/>
              <a:t>.</a:t>
            </a:r>
          </a:p>
        </p:txBody>
      </p:sp>
      <p:sp>
        <p:nvSpPr>
          <p:cNvPr id="3" name="TextBox 2">
            <a:extLst>
              <a:ext uri="{FF2B5EF4-FFF2-40B4-BE49-F238E27FC236}">
                <a16:creationId xmlns:a16="http://schemas.microsoft.com/office/drawing/2014/main" id="{223DBBA6-06BA-CD00-C230-70273893D302}"/>
              </a:ext>
            </a:extLst>
          </p:cNvPr>
          <p:cNvSpPr txBox="1"/>
          <p:nvPr/>
        </p:nvSpPr>
        <p:spPr>
          <a:xfrm>
            <a:off x="10282553" y="473966"/>
            <a:ext cx="1632755" cy="646331"/>
          </a:xfrm>
          <a:prstGeom prst="rect">
            <a:avLst/>
          </a:prstGeom>
          <a:solidFill>
            <a:srgbClr val="F3C1FF"/>
          </a:solidFill>
        </p:spPr>
        <p:txBody>
          <a:bodyPr wrap="none" rtlCol="0">
            <a:spAutoFit/>
          </a:bodyPr>
          <a:lstStyle/>
          <a:p>
            <a:r>
              <a:rPr lang="en-US" sz="3600" b="1" dirty="0">
                <a:highlight>
                  <a:srgbClr val="F3C1FF"/>
                </a:highlight>
              </a:rPr>
              <a:t>Answer</a:t>
            </a:r>
          </a:p>
        </p:txBody>
      </p:sp>
    </p:spTree>
    <p:extLst>
      <p:ext uri="{BB962C8B-B14F-4D97-AF65-F5344CB8AC3E}">
        <p14:creationId xmlns:p14="http://schemas.microsoft.com/office/powerpoint/2010/main" val="108391267"/>
      </p:ext>
    </p:extLst>
  </p:cSld>
  <p:clrMapOvr>
    <a:masterClrMapping/>
  </p:clrMapOvr>
  <p:transition spd="med">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3937</TotalTime>
  <Words>3220</Words>
  <Application>Microsoft Office PowerPoint</Application>
  <PresentationFormat>Widescreen</PresentationFormat>
  <Paragraphs>265</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Phan Van Rieu (Hugo)</cp:lastModifiedBy>
  <cp:revision>781</cp:revision>
  <dcterms:created xsi:type="dcterms:W3CDTF">2023-02-01T04:45:54Z</dcterms:created>
  <dcterms:modified xsi:type="dcterms:W3CDTF">2024-06-01T07:09:21Z</dcterms:modified>
</cp:coreProperties>
</file>