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9" r:id="rId3"/>
    <p:sldId id="267" r:id="rId4"/>
    <p:sldId id="269" r:id="rId5"/>
    <p:sldId id="303" r:id="rId6"/>
    <p:sldId id="949" r:id="rId7"/>
    <p:sldId id="313" r:id="rId8"/>
    <p:sldId id="856" r:id="rId9"/>
    <p:sldId id="951" r:id="rId10"/>
    <p:sldId id="950" r:id="rId11"/>
    <p:sldId id="908" r:id="rId12"/>
    <p:sldId id="952" r:id="rId13"/>
    <p:sldId id="953" r:id="rId14"/>
    <p:sldId id="954" r:id="rId15"/>
    <p:sldId id="955" r:id="rId16"/>
    <p:sldId id="956" r:id="rId17"/>
    <p:sldId id="958" r:id="rId18"/>
    <p:sldId id="962" r:id="rId19"/>
    <p:sldId id="960" r:id="rId20"/>
    <p:sldId id="959" r:id="rId21"/>
    <p:sldId id="961" r:id="rId22"/>
    <p:sldId id="963" r:id="rId23"/>
    <p:sldId id="964" r:id="rId24"/>
    <p:sldId id="965" r:id="rId25"/>
    <p:sldId id="966" r:id="rId26"/>
    <p:sldId id="967" r:id="rId27"/>
    <p:sldId id="957" r:id="rId28"/>
    <p:sldId id="968" r:id="rId29"/>
    <p:sldId id="969" r:id="rId30"/>
    <p:sldId id="970" r:id="rId31"/>
    <p:sldId id="971" r:id="rId32"/>
    <p:sldId id="972" r:id="rId33"/>
    <p:sldId id="973" r:id="rId34"/>
    <p:sldId id="974" r:id="rId35"/>
    <p:sldId id="926" r:id="rId36"/>
    <p:sldId id="922" r:id="rId37"/>
    <p:sldId id="982" r:id="rId38"/>
    <p:sldId id="983" r:id="rId39"/>
    <p:sldId id="984" r:id="rId40"/>
    <p:sldId id="931" r:id="rId41"/>
    <p:sldId id="977" r:id="rId42"/>
    <p:sldId id="976" r:id="rId43"/>
    <p:sldId id="978" r:id="rId44"/>
    <p:sldId id="979" r:id="rId45"/>
    <p:sldId id="980" r:id="rId46"/>
    <p:sldId id="981" r:id="rId47"/>
    <p:sldId id="932" r:id="rId48"/>
    <p:sldId id="985" r:id="rId49"/>
    <p:sldId id="986" r:id="rId50"/>
    <p:sldId id="987" r:id="rId51"/>
    <p:sldId id="989" r:id="rId52"/>
    <p:sldId id="988" r:id="rId53"/>
    <p:sldId id="991" r:id="rId54"/>
    <p:sldId id="992" r:id="rId55"/>
    <p:sldId id="990" r:id="rId56"/>
    <p:sldId id="993" r:id="rId57"/>
    <p:sldId id="294" r:id="rId58"/>
    <p:sldId id="929" r:id="rId59"/>
    <p:sldId id="928" r:id="rId60"/>
    <p:sldId id="296" r:id="rId61"/>
    <p:sldId id="297" r:id="rId62"/>
    <p:sldId id="298" r:id="rId63"/>
    <p:sldId id="299" r:id="rId64"/>
    <p:sldId id="30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98F5FF0D-99D4-4E2F-8335-BEC381DBC188}"/>
    <pc:docChg chg="custSel modSld">
      <pc:chgData name="Phan Van Rieu (Hugo)" userId="032e726b-b6b7-45df-b0ca-e82fb010a48a" providerId="ADAL" clId="{98F5FF0D-99D4-4E2F-8335-BEC381DBC188}" dt="2024-06-01T07:08:26.001" v="20" actId="14100"/>
      <pc:docMkLst>
        <pc:docMk/>
      </pc:docMkLst>
      <pc:sldChg chg="modSp mod">
        <pc:chgData name="Phan Van Rieu (Hugo)" userId="032e726b-b6b7-45df-b0ca-e82fb010a48a" providerId="ADAL" clId="{98F5FF0D-99D4-4E2F-8335-BEC381DBC188}" dt="2024-05-27T02:07:12.101" v="1" actId="20577"/>
        <pc:sldMkLst>
          <pc:docMk/>
          <pc:sldMk cId="1872779487" sldId="269"/>
        </pc:sldMkLst>
        <pc:spChg chg="mod">
          <ac:chgData name="Phan Van Rieu (Hugo)" userId="032e726b-b6b7-45df-b0ca-e82fb010a48a" providerId="ADAL" clId="{98F5FF0D-99D4-4E2F-8335-BEC381DBC188}" dt="2024-05-27T02:07:12.101" v="1" actId="20577"/>
          <ac:spMkLst>
            <pc:docMk/>
            <pc:sldMk cId="1872779487" sldId="269"/>
            <ac:spMk id="7" creationId="{BA386DE9-345A-400C-B2BB-B32B155C2C38}"/>
          </ac:spMkLst>
        </pc:spChg>
      </pc:sldChg>
      <pc:sldChg chg="modSp mod">
        <pc:chgData name="Phan Van Rieu (Hugo)" userId="032e726b-b6b7-45df-b0ca-e82fb010a48a" providerId="ADAL" clId="{98F5FF0D-99D4-4E2F-8335-BEC381DBC188}" dt="2024-06-01T07:07:50.514" v="10" actId="20577"/>
        <pc:sldMkLst>
          <pc:docMk/>
          <pc:sldMk cId="3998365344" sldId="931"/>
        </pc:sldMkLst>
        <pc:spChg chg="mod">
          <ac:chgData name="Phan Van Rieu (Hugo)" userId="032e726b-b6b7-45df-b0ca-e82fb010a48a" providerId="ADAL" clId="{98F5FF0D-99D4-4E2F-8335-BEC381DBC188}" dt="2024-06-01T07:07:50.514" v="10" actId="20577"/>
          <ac:spMkLst>
            <pc:docMk/>
            <pc:sldMk cId="3998365344" sldId="931"/>
            <ac:spMk id="4" creationId="{876CD10A-3F2B-4A26-A0D7-2BF1B2887F33}"/>
          </ac:spMkLst>
        </pc:spChg>
      </pc:sldChg>
      <pc:sldChg chg="modSp mod">
        <pc:chgData name="Phan Van Rieu (Hugo)" userId="032e726b-b6b7-45df-b0ca-e82fb010a48a" providerId="ADAL" clId="{98F5FF0D-99D4-4E2F-8335-BEC381DBC188}" dt="2024-06-01T07:08:26.001" v="20" actId="14100"/>
        <pc:sldMkLst>
          <pc:docMk/>
          <pc:sldMk cId="115893922" sldId="989"/>
        </pc:sldMkLst>
        <pc:spChg chg="mod">
          <ac:chgData name="Phan Van Rieu (Hugo)" userId="032e726b-b6b7-45df-b0ca-e82fb010a48a" providerId="ADAL" clId="{98F5FF0D-99D4-4E2F-8335-BEC381DBC188}" dt="2024-06-01T07:08:26.001" v="20" actId="14100"/>
          <ac:spMkLst>
            <pc:docMk/>
            <pc:sldMk cId="115893922" sldId="989"/>
            <ac:spMk id="2" creationId="{CDCC7F74-BBD2-E3F6-173A-5D32B6B5DD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571893" y="80669"/>
            <a:ext cx="2201007"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a:t>
            </a:r>
            <a:r>
              <a:rPr lang="en-US" sz="1800" b="0" baseline="0" dirty="0">
                <a:solidFill>
                  <a:srgbClr val="002060"/>
                </a:solidFill>
              </a:rPr>
              <a:t>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6: Natural Wonders</a:t>
            </a:r>
            <a:endParaRPr lang="en-US" sz="2000" b="1" dirty="0">
              <a:solidFill>
                <a:srgbClr val="0070C0"/>
              </a:solidFill>
            </a:endParaRPr>
          </a:p>
          <a:p>
            <a:pPr lvl="0" algn="ctr"/>
            <a:r>
              <a:rPr lang="en-US" sz="3200" b="1" dirty="0">
                <a:solidFill>
                  <a:srgbClr val="00B050"/>
                </a:solidFill>
              </a:rPr>
              <a:t>Lesson 3.1: Reading</a:t>
            </a:r>
            <a:r>
              <a:rPr lang="en-US" sz="3200" dirty="0">
                <a:solidFill>
                  <a:prstClr val="black"/>
                </a:solidFill>
              </a:rPr>
              <a:t> </a:t>
            </a:r>
          </a:p>
          <a:p>
            <a:pPr lvl="0" algn="ctr"/>
            <a:r>
              <a:rPr lang="en-US" sz="3200" dirty="0">
                <a:solidFill>
                  <a:srgbClr val="FF0000"/>
                </a:solidFill>
              </a:rPr>
              <a:t>Page</a:t>
            </a:r>
            <a:r>
              <a:rPr lang="en-US" sz="3200" dirty="0">
                <a:solidFill>
                  <a:prstClr val="black"/>
                </a:solidFill>
              </a:rPr>
              <a:t> </a:t>
            </a:r>
            <a:r>
              <a:rPr lang="en-US" sz="3200" dirty="0">
                <a:solidFill>
                  <a:srgbClr val="FF0000"/>
                </a:solidFill>
              </a:rPr>
              <a:t>62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527329" y="1503562"/>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
        <p:nvSpPr>
          <p:cNvPr id="3" name="TextBox 2">
            <a:extLst>
              <a:ext uri="{FF2B5EF4-FFF2-40B4-BE49-F238E27FC236}">
                <a16:creationId xmlns:a16="http://schemas.microsoft.com/office/drawing/2014/main" id="{769E50A9-C2F6-CCC5-A34A-CA761CD59710}"/>
              </a:ext>
            </a:extLst>
          </p:cNvPr>
          <p:cNvSpPr txBox="1"/>
          <p:nvPr/>
        </p:nvSpPr>
        <p:spPr>
          <a:xfrm>
            <a:off x="8349673" y="66446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
        <p:nvSpPr>
          <p:cNvPr id="5" name="TextBox 4">
            <a:extLst>
              <a:ext uri="{FF2B5EF4-FFF2-40B4-BE49-F238E27FC236}">
                <a16:creationId xmlns:a16="http://schemas.microsoft.com/office/drawing/2014/main" id="{BA482BB1-EA0C-026D-FBB2-431F45359EB7}"/>
              </a:ext>
            </a:extLst>
          </p:cNvPr>
          <p:cNvSpPr txBox="1"/>
          <p:nvPr/>
        </p:nvSpPr>
        <p:spPr>
          <a:xfrm>
            <a:off x="534420" y="3565868"/>
            <a:ext cx="11186525" cy="2308324"/>
          </a:xfrm>
          <a:prstGeom prst="rect">
            <a:avLst/>
          </a:prstGeom>
          <a:noFill/>
        </p:spPr>
        <p:txBody>
          <a:bodyPr wrap="square">
            <a:spAutoFit/>
          </a:bodyPr>
          <a:lstStyle/>
          <a:p>
            <a:pPr algn="just"/>
            <a:r>
              <a:rPr lang="en-US" sz="3600" kern="0" dirty="0">
                <a:solidFill>
                  <a:srgbClr val="FF0000"/>
                </a:solidFill>
              </a:rPr>
              <a:t>I think, we are going to read some information about how to join, how much money for the whole tour, the danger when you join so that we will decide to take part in this tour or not.</a:t>
            </a:r>
            <a:endParaRPr lang="en-US" sz="3600" dirty="0">
              <a:solidFill>
                <a:srgbClr val="FF0000"/>
              </a:solidFill>
            </a:endParaRPr>
          </a:p>
        </p:txBody>
      </p:sp>
      <p:pic>
        <p:nvPicPr>
          <p:cNvPr id="7" name="Picture 6">
            <a:extLst>
              <a:ext uri="{FF2B5EF4-FFF2-40B4-BE49-F238E27FC236}">
                <a16:creationId xmlns:a16="http://schemas.microsoft.com/office/drawing/2014/main" id="{2791A688-49F3-CADB-DBA5-F7FB910B666E}"/>
              </a:ext>
            </a:extLst>
          </p:cNvPr>
          <p:cNvPicPr>
            <a:picLocks noChangeAspect="1"/>
          </p:cNvPicPr>
          <p:nvPr/>
        </p:nvPicPr>
        <p:blipFill>
          <a:blip r:embed="rId3"/>
          <a:stretch>
            <a:fillRect/>
          </a:stretch>
        </p:blipFill>
        <p:spPr>
          <a:xfrm>
            <a:off x="1308338" y="2767383"/>
            <a:ext cx="8829675" cy="666750"/>
          </a:xfrm>
          <a:prstGeom prst="rect">
            <a:avLst/>
          </a:prstGeom>
        </p:spPr>
      </p:pic>
    </p:spTree>
    <p:extLst>
      <p:ext uri="{BB962C8B-B14F-4D97-AF65-F5344CB8AC3E}">
        <p14:creationId xmlns:p14="http://schemas.microsoft.com/office/powerpoint/2010/main" val="1644967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2623390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4"/>
          <a:stretch>
            <a:fillRect/>
          </a:stretch>
        </p:blipFill>
        <p:spPr>
          <a:xfrm>
            <a:off x="1149299" y="2333486"/>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5"/>
          <a:stretch>
            <a:fillRect/>
          </a:stretch>
        </p:blipFill>
        <p:spPr>
          <a:xfrm>
            <a:off x="1073099" y="2924036"/>
            <a:ext cx="8829675" cy="666750"/>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6"/>
          <a:stretch>
            <a:fillRect/>
          </a:stretch>
        </p:blipFill>
        <p:spPr>
          <a:xfrm>
            <a:off x="3095862" y="3707266"/>
            <a:ext cx="4653447" cy="2535468"/>
          </a:xfrm>
          <a:prstGeom prst="rect">
            <a:avLst/>
          </a:prstGeom>
        </p:spPr>
      </p:pic>
    </p:spTree>
    <p:extLst>
      <p:ext uri="{BB962C8B-B14F-4D97-AF65-F5344CB8AC3E}">
        <p14:creationId xmlns:p14="http://schemas.microsoft.com/office/powerpoint/2010/main" val="412146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ctr"/>
            <a:r>
              <a:rPr lang="en-US" sz="3600" dirty="0"/>
              <a:t>______________________________________________ </a:t>
            </a:r>
          </a:p>
          <a:p>
            <a:pPr algn="just"/>
            <a:r>
              <a:rPr lang="en-US" sz="3600" dirty="0"/>
              <a:t>Next on our list is Sơn Đoòng Cave. It's one of the most impressive natural wonders in the world. You can find it in </a:t>
            </a:r>
            <a:r>
              <a:rPr lang="en-US" sz="3600" dirty="0" err="1"/>
              <a:t>Quảng</a:t>
            </a:r>
            <a:r>
              <a:rPr lang="en-US" sz="3600" dirty="0"/>
              <a:t> Bình Province, Vietnam. It is over 9 km long, up to 150 m wide, and up to 200 m deep. An underground river, which runs through the cave, created the cave's shape millions of years ago. </a:t>
            </a:r>
          </a:p>
        </p:txBody>
      </p:sp>
    </p:spTree>
    <p:extLst>
      <p:ext uri="{BB962C8B-B14F-4D97-AF65-F5344CB8AC3E}">
        <p14:creationId xmlns:p14="http://schemas.microsoft.com/office/powerpoint/2010/main" val="1493064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193963" y="2257416"/>
            <a:ext cx="11600873" cy="3416320"/>
          </a:xfrm>
          <a:prstGeom prst="rect">
            <a:avLst/>
          </a:prstGeom>
          <a:noFill/>
        </p:spPr>
        <p:txBody>
          <a:bodyPr wrap="square">
            <a:spAutoFit/>
          </a:bodyPr>
          <a:lstStyle/>
          <a:p>
            <a:pPr algn="just"/>
            <a:r>
              <a:rPr lang="en-US" sz="3600" dirty="0"/>
              <a:t>Overall, it is 38.5 million m³ (cubic meters) in size. This makes it the largest known cave passage in the world by volume. Mr. </a:t>
            </a:r>
            <a:r>
              <a:rPr lang="en-US" sz="3600" dirty="0" err="1"/>
              <a:t>Hồ</a:t>
            </a:r>
            <a:r>
              <a:rPr lang="en-US" sz="3600" dirty="0"/>
              <a:t> Khanh, who is a local man, discovered the cave in 1991. He found it again in 2008, and that was when the world first heard about the cave. You can only visit Sơn Đoòng Cave from January to August. </a:t>
            </a:r>
          </a:p>
        </p:txBody>
      </p:sp>
    </p:spTree>
    <p:extLst>
      <p:ext uri="{BB962C8B-B14F-4D97-AF65-F5344CB8AC3E}">
        <p14:creationId xmlns:p14="http://schemas.microsoft.com/office/powerpoint/2010/main" val="312544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just"/>
            <a:r>
              <a:rPr lang="en-US" sz="3600" dirty="0"/>
              <a:t>After August, heavy rains, which cause flooding, make it very difficult to get in and out of the cave. There is only one way to visit the cave. There is a special five-day tour, which has cave experts and tour guides. It's a challenging but unique experience, which you should try when you visit this cave. However, the number of visitors each year is limited to protect the cave from damage.</a:t>
            </a:r>
          </a:p>
        </p:txBody>
      </p:sp>
    </p:spTree>
    <p:extLst>
      <p:ext uri="{BB962C8B-B14F-4D97-AF65-F5344CB8AC3E}">
        <p14:creationId xmlns:p14="http://schemas.microsoft.com/office/powerpoint/2010/main" val="148147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4"/>
          <a:stretch>
            <a:fillRect/>
          </a:stretch>
        </p:blipFill>
        <p:spPr>
          <a:xfrm>
            <a:off x="1149299" y="2333486"/>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5"/>
          <a:stretch>
            <a:fillRect/>
          </a:stretch>
        </p:blipFill>
        <p:spPr>
          <a:xfrm>
            <a:off x="1073099" y="2924036"/>
            <a:ext cx="8829675" cy="666750"/>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6"/>
          <a:stretch>
            <a:fillRect/>
          </a:stretch>
        </p:blipFill>
        <p:spPr>
          <a:xfrm>
            <a:off x="3095862" y="3707266"/>
            <a:ext cx="4653447" cy="2535468"/>
          </a:xfrm>
          <a:prstGeom prst="rect">
            <a:avLst/>
          </a:prstGeom>
        </p:spPr>
      </p:pic>
      <p:sp>
        <p:nvSpPr>
          <p:cNvPr id="3" name="TextBox 2">
            <a:extLst>
              <a:ext uri="{FF2B5EF4-FFF2-40B4-BE49-F238E27FC236}">
                <a16:creationId xmlns:a16="http://schemas.microsoft.com/office/drawing/2014/main" id="{3D75C657-3674-5E8B-7959-83530C233AEC}"/>
              </a:ext>
            </a:extLst>
          </p:cNvPr>
          <p:cNvSpPr txBox="1"/>
          <p:nvPr/>
        </p:nvSpPr>
        <p:spPr>
          <a:xfrm>
            <a:off x="10335493" y="714339"/>
            <a:ext cx="1645464" cy="646331"/>
          </a:xfrm>
          <a:prstGeom prst="rect">
            <a:avLst/>
          </a:prstGeom>
          <a:noFill/>
        </p:spPr>
        <p:txBody>
          <a:bodyPr wrap="square">
            <a:spAutoFit/>
          </a:bodyPr>
          <a:lstStyle/>
          <a:p>
            <a:r>
              <a:rPr lang="en-US" sz="3600" dirty="0">
                <a:solidFill>
                  <a:srgbClr val="242021"/>
                </a:solidFill>
                <a:highlight>
                  <a:srgbClr val="00FFFF"/>
                </a:highlight>
              </a:rPr>
              <a:t>Answer</a:t>
            </a:r>
            <a:endParaRPr lang="en-US" sz="3600" dirty="0">
              <a:highlight>
                <a:srgbClr val="00FFFF"/>
              </a:highlight>
            </a:endParaRPr>
          </a:p>
        </p:txBody>
      </p:sp>
      <p:sp>
        <p:nvSpPr>
          <p:cNvPr id="5" name="Rectangle: Rounded Corners 4">
            <a:extLst>
              <a:ext uri="{FF2B5EF4-FFF2-40B4-BE49-F238E27FC236}">
                <a16:creationId xmlns:a16="http://schemas.microsoft.com/office/drawing/2014/main" id="{9BC32FF3-7EC8-B38B-91BB-CA5D26E2DD2C}"/>
              </a:ext>
            </a:extLst>
          </p:cNvPr>
          <p:cNvSpPr/>
          <p:nvPr/>
        </p:nvSpPr>
        <p:spPr>
          <a:xfrm>
            <a:off x="1073099" y="2250344"/>
            <a:ext cx="9629775" cy="67369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21282" y="2657183"/>
            <a:ext cx="10747536" cy="2862322"/>
          </a:xfrm>
          <a:prstGeom prst="rect">
            <a:avLst/>
          </a:prstGeom>
          <a:noFill/>
        </p:spPr>
        <p:txBody>
          <a:bodyPr wrap="square">
            <a:spAutoFit/>
          </a:bodyPr>
          <a:lstStyle/>
          <a:p>
            <a:pPr marL="342900" indent="-342900" algn="just">
              <a:buAutoNum type="arabicPeriod"/>
            </a:pPr>
            <a:r>
              <a:rPr lang="en-US" sz="3600" dirty="0"/>
              <a:t> How deep is the deepest part of the cave? </a:t>
            </a:r>
          </a:p>
          <a:p>
            <a:pPr algn="just"/>
            <a:r>
              <a:rPr lang="en-US" sz="3600" dirty="0"/>
              <a:t>A. 150 m 		</a:t>
            </a:r>
          </a:p>
          <a:p>
            <a:pPr algn="just"/>
            <a:r>
              <a:rPr lang="en-US" sz="3600" dirty="0"/>
              <a:t>B. 200 m 		</a:t>
            </a:r>
          </a:p>
          <a:p>
            <a:pPr algn="just"/>
            <a:r>
              <a:rPr lang="en-US" sz="3600" dirty="0"/>
              <a:t>C. 9 km 		</a:t>
            </a:r>
          </a:p>
          <a:p>
            <a:pPr algn="just"/>
            <a:r>
              <a:rPr lang="en-US" sz="3600" dirty="0"/>
              <a:t>D. 38.5 m </a:t>
            </a:r>
          </a:p>
        </p:txBody>
      </p:sp>
    </p:spTree>
    <p:extLst>
      <p:ext uri="{BB962C8B-B14F-4D97-AF65-F5344CB8AC3E}">
        <p14:creationId xmlns:p14="http://schemas.microsoft.com/office/powerpoint/2010/main" val="208516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729812"/>
            <a:ext cx="11686053" cy="2862322"/>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a:t>
            </a:r>
          </a:p>
          <a:p>
            <a:pPr marL="742950" indent="-742950" algn="just">
              <a:buAutoNum type="alphaUcPeriod"/>
            </a:pPr>
            <a:r>
              <a:rPr lang="en-US" sz="3600" dirty="0"/>
              <a:t>travel through </a:t>
            </a:r>
          </a:p>
          <a:p>
            <a:pPr marL="742950" indent="-742950" algn="just">
              <a:buAutoNum type="alphaUcPeriod"/>
            </a:pPr>
            <a:r>
              <a:rPr lang="en-US" sz="3600" dirty="0"/>
              <a:t>move quickly </a:t>
            </a:r>
          </a:p>
          <a:p>
            <a:pPr marL="742950" indent="-742950">
              <a:buAutoNum type="alphaUcPeriod"/>
            </a:pPr>
            <a:r>
              <a:rPr lang="en-US" sz="3600" dirty="0"/>
              <a:t>D. race </a:t>
            </a:r>
          </a:p>
        </p:txBody>
      </p:sp>
    </p:spTree>
    <p:extLst>
      <p:ext uri="{BB962C8B-B14F-4D97-AF65-F5344CB8AC3E}">
        <p14:creationId xmlns:p14="http://schemas.microsoft.com/office/powerpoint/2010/main" val="3978255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657183"/>
            <a:ext cx="11686053" cy="2862322"/>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a:t>
            </a:r>
          </a:p>
          <a:p>
            <a:pPr marL="742950" indent="-742950">
              <a:buAutoNum type="alphaUcPeriod"/>
            </a:pPr>
            <a:r>
              <a:rPr lang="en-US" sz="3600" dirty="0"/>
              <a:t>1991 </a:t>
            </a:r>
          </a:p>
          <a:p>
            <a:pPr marL="742950" indent="-742950">
              <a:buAutoNum type="alphaUcPeriod"/>
            </a:pPr>
            <a:r>
              <a:rPr lang="en-US" sz="3600" dirty="0"/>
              <a:t>38.5 million years ago </a:t>
            </a:r>
          </a:p>
          <a:p>
            <a:pPr marL="742950" indent="-742950">
              <a:buAutoNum type="alphaUcPeriod"/>
            </a:pPr>
            <a:r>
              <a:rPr lang="en-US" sz="3600" dirty="0"/>
              <a:t>2008 </a:t>
            </a:r>
          </a:p>
        </p:txBody>
      </p:sp>
    </p:spTree>
    <p:extLst>
      <p:ext uri="{BB962C8B-B14F-4D97-AF65-F5344CB8AC3E}">
        <p14:creationId xmlns:p14="http://schemas.microsoft.com/office/powerpoint/2010/main" val="364495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729832"/>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3" name="Rounded Rectangle 12"/>
          <p:cNvSpPr/>
          <p:nvPr/>
        </p:nvSpPr>
        <p:spPr>
          <a:xfrm>
            <a:off x="4793022" y="394966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93022" y="504247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3022" y="282264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3022" y="7360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13328" y="2538824"/>
            <a:ext cx="11409217" cy="3416320"/>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a:t>
            </a:r>
          </a:p>
          <a:p>
            <a:pPr marL="742950" indent="-742950" algn="just">
              <a:buAutoNum type="alphaUcPeriod"/>
            </a:pPr>
            <a:r>
              <a:rPr lang="en-US" sz="3600" dirty="0"/>
              <a:t>January to August </a:t>
            </a:r>
          </a:p>
          <a:p>
            <a:pPr marL="742950" indent="-742950" algn="just">
              <a:buAutoNum type="alphaUcPeriod"/>
            </a:pPr>
            <a:r>
              <a:rPr lang="en-US" sz="3600" dirty="0"/>
              <a:t>September to December </a:t>
            </a:r>
          </a:p>
          <a:p>
            <a:pPr marL="742950" indent="-742950" algn="just">
              <a:buAutoNum type="alphaUcPeriod"/>
            </a:pPr>
            <a:r>
              <a:rPr lang="en-US" sz="3600" dirty="0"/>
              <a:t>D. all of rainy season </a:t>
            </a:r>
          </a:p>
        </p:txBody>
      </p:sp>
    </p:spTree>
    <p:extLst>
      <p:ext uri="{BB962C8B-B14F-4D97-AF65-F5344CB8AC3E}">
        <p14:creationId xmlns:p14="http://schemas.microsoft.com/office/powerpoint/2010/main" val="124740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136837"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41745" y="2729812"/>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spTree>
    <p:extLst>
      <p:ext uri="{BB962C8B-B14F-4D97-AF65-F5344CB8AC3E}">
        <p14:creationId xmlns:p14="http://schemas.microsoft.com/office/powerpoint/2010/main" val="68518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21282" y="2657183"/>
            <a:ext cx="10747536" cy="2862322"/>
          </a:xfrm>
          <a:prstGeom prst="rect">
            <a:avLst/>
          </a:prstGeom>
          <a:noFill/>
        </p:spPr>
        <p:txBody>
          <a:bodyPr wrap="square">
            <a:spAutoFit/>
          </a:bodyPr>
          <a:lstStyle/>
          <a:p>
            <a:pPr marL="342900" indent="-342900" algn="just">
              <a:buAutoNum type="arabicPeriod"/>
            </a:pPr>
            <a:r>
              <a:rPr lang="en-US" sz="3600" dirty="0"/>
              <a:t> How deep is the deepest part of the cave? </a:t>
            </a:r>
          </a:p>
          <a:p>
            <a:pPr algn="just"/>
            <a:r>
              <a:rPr lang="en-US" sz="3600" dirty="0"/>
              <a:t>A. 150 m 		</a:t>
            </a:r>
          </a:p>
          <a:p>
            <a:pPr algn="just"/>
            <a:r>
              <a:rPr lang="en-US" sz="3600" dirty="0"/>
              <a:t>B. 200 m 		</a:t>
            </a:r>
          </a:p>
          <a:p>
            <a:pPr algn="just"/>
            <a:r>
              <a:rPr lang="en-US" sz="3600" dirty="0"/>
              <a:t>C. 9 km 		</a:t>
            </a:r>
          </a:p>
          <a:p>
            <a:pPr algn="just"/>
            <a:r>
              <a:rPr lang="en-US" sz="3600" dirty="0"/>
              <a:t>D. 38.5 m </a:t>
            </a:r>
          </a:p>
        </p:txBody>
      </p:sp>
      <p:sp>
        <p:nvSpPr>
          <p:cNvPr id="3" name="TextBox 2">
            <a:extLst>
              <a:ext uri="{FF2B5EF4-FFF2-40B4-BE49-F238E27FC236}">
                <a16:creationId xmlns:a16="http://schemas.microsoft.com/office/drawing/2014/main" id="{D5C6C104-487B-760F-F6EC-171252B84F94}"/>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41A73F6B-FCAD-8278-E014-A27A3ABB169A}"/>
              </a:ext>
            </a:extLst>
          </p:cNvPr>
          <p:cNvCxnSpPr>
            <a:cxnSpLocks/>
          </p:cNvCxnSpPr>
          <p:nvPr/>
        </p:nvCxnSpPr>
        <p:spPr>
          <a:xfrm>
            <a:off x="4096326" y="3163455"/>
            <a:ext cx="23598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729812"/>
            <a:ext cx="11686053" cy="2862322"/>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a:t>
            </a:r>
          </a:p>
          <a:p>
            <a:pPr marL="742950" indent="-742950" algn="just">
              <a:buAutoNum type="alphaUcPeriod"/>
            </a:pPr>
            <a:r>
              <a:rPr lang="en-US" sz="3600" dirty="0"/>
              <a:t>travel through </a:t>
            </a:r>
          </a:p>
          <a:p>
            <a:pPr marL="742950" indent="-742950" algn="just">
              <a:buAutoNum type="alphaUcPeriod"/>
            </a:pPr>
            <a:r>
              <a:rPr lang="en-US" sz="3600" dirty="0"/>
              <a:t>move quickly </a:t>
            </a:r>
          </a:p>
          <a:p>
            <a:pPr marL="742950" indent="-742950">
              <a:buAutoNum type="alphaUcPeriod"/>
            </a:pPr>
            <a:r>
              <a:rPr lang="en-US" sz="3600" dirty="0"/>
              <a:t>D. race </a:t>
            </a:r>
          </a:p>
        </p:txBody>
      </p:sp>
      <p:sp>
        <p:nvSpPr>
          <p:cNvPr id="3" name="TextBox 2">
            <a:extLst>
              <a:ext uri="{FF2B5EF4-FFF2-40B4-BE49-F238E27FC236}">
                <a16:creationId xmlns:a16="http://schemas.microsoft.com/office/drawing/2014/main" id="{15CF25FB-BD28-A3EA-6FC4-30949A4C6C32}"/>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BF776ADF-F3D5-6369-78E4-3BCDE70304F9}"/>
              </a:ext>
            </a:extLst>
          </p:cNvPr>
          <p:cNvCxnSpPr>
            <a:cxnSpLocks/>
          </p:cNvCxnSpPr>
          <p:nvPr/>
        </p:nvCxnSpPr>
        <p:spPr>
          <a:xfrm>
            <a:off x="2840180" y="3246582"/>
            <a:ext cx="817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5484B3-BD3D-CAB5-6983-961C83A7216B}"/>
              </a:ext>
            </a:extLst>
          </p:cNvPr>
          <p:cNvCxnSpPr>
            <a:cxnSpLocks/>
          </p:cNvCxnSpPr>
          <p:nvPr/>
        </p:nvCxnSpPr>
        <p:spPr>
          <a:xfrm>
            <a:off x="4197926" y="3246582"/>
            <a:ext cx="3338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2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657183"/>
            <a:ext cx="11686053" cy="2862322"/>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a:t>
            </a:r>
          </a:p>
          <a:p>
            <a:pPr marL="742950" indent="-742950">
              <a:buAutoNum type="alphaUcPeriod"/>
            </a:pPr>
            <a:r>
              <a:rPr lang="en-US" sz="3600" dirty="0"/>
              <a:t>1991 </a:t>
            </a:r>
          </a:p>
          <a:p>
            <a:pPr marL="742950" indent="-742950">
              <a:buAutoNum type="alphaUcPeriod"/>
            </a:pPr>
            <a:r>
              <a:rPr lang="en-US" sz="3600" dirty="0"/>
              <a:t>38.5 million years ago </a:t>
            </a:r>
          </a:p>
          <a:p>
            <a:pPr marL="742950" indent="-742950">
              <a:buAutoNum type="alphaUcPeriod"/>
            </a:pPr>
            <a:r>
              <a:rPr lang="en-US" sz="3600" dirty="0"/>
              <a:t>2008 </a:t>
            </a:r>
          </a:p>
        </p:txBody>
      </p:sp>
      <p:sp>
        <p:nvSpPr>
          <p:cNvPr id="3" name="TextBox 2">
            <a:extLst>
              <a:ext uri="{FF2B5EF4-FFF2-40B4-BE49-F238E27FC236}">
                <a16:creationId xmlns:a16="http://schemas.microsoft.com/office/drawing/2014/main" id="{8A55A021-DC9F-D0A7-12BC-0FFA1D9F194A}"/>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5FD65545-A3A2-7214-4BC6-16E9C6FE4526}"/>
              </a:ext>
            </a:extLst>
          </p:cNvPr>
          <p:cNvCxnSpPr>
            <a:cxnSpLocks/>
          </p:cNvCxnSpPr>
          <p:nvPr/>
        </p:nvCxnSpPr>
        <p:spPr>
          <a:xfrm>
            <a:off x="4659744" y="3154218"/>
            <a:ext cx="27293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1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13328" y="2538824"/>
            <a:ext cx="11409217" cy="3416320"/>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a:t>
            </a:r>
          </a:p>
          <a:p>
            <a:pPr marL="742950" indent="-742950" algn="just">
              <a:buAutoNum type="alphaUcPeriod"/>
            </a:pPr>
            <a:r>
              <a:rPr lang="en-US" sz="3600" dirty="0"/>
              <a:t>January to August </a:t>
            </a:r>
          </a:p>
          <a:p>
            <a:pPr marL="742950" indent="-742950" algn="just">
              <a:buAutoNum type="alphaUcPeriod"/>
            </a:pPr>
            <a:r>
              <a:rPr lang="en-US" sz="3600" dirty="0"/>
              <a:t>September to December </a:t>
            </a:r>
          </a:p>
          <a:p>
            <a:pPr marL="742950" indent="-742950" algn="just">
              <a:buAutoNum type="alphaUcPeriod"/>
            </a:pPr>
            <a:r>
              <a:rPr lang="en-US" sz="3600" dirty="0"/>
              <a:t>D. all of rainy season </a:t>
            </a:r>
          </a:p>
        </p:txBody>
      </p:sp>
      <p:sp>
        <p:nvSpPr>
          <p:cNvPr id="3" name="TextBox 2">
            <a:extLst>
              <a:ext uri="{FF2B5EF4-FFF2-40B4-BE49-F238E27FC236}">
                <a16:creationId xmlns:a16="http://schemas.microsoft.com/office/drawing/2014/main" id="{DB9A5AAE-1178-C955-E226-037539A99A66}"/>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10FE77D4-4571-2418-96E8-7284407A8472}"/>
              </a:ext>
            </a:extLst>
          </p:cNvPr>
          <p:cNvCxnSpPr>
            <a:cxnSpLocks/>
          </p:cNvCxnSpPr>
          <p:nvPr/>
        </p:nvCxnSpPr>
        <p:spPr>
          <a:xfrm>
            <a:off x="6322290" y="3043382"/>
            <a:ext cx="3200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8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136837"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41745" y="2729812"/>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sp>
        <p:nvSpPr>
          <p:cNvPr id="3" name="TextBox 2">
            <a:extLst>
              <a:ext uri="{FF2B5EF4-FFF2-40B4-BE49-F238E27FC236}">
                <a16:creationId xmlns:a16="http://schemas.microsoft.com/office/drawing/2014/main" id="{7BBEFDDE-2F5E-4A29-6F12-A311FE56B9CC}"/>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7D13F744-5F2B-F3AE-AFB7-6C191B5F9B01}"/>
              </a:ext>
            </a:extLst>
          </p:cNvPr>
          <p:cNvCxnSpPr>
            <a:cxnSpLocks/>
          </p:cNvCxnSpPr>
          <p:nvPr/>
        </p:nvCxnSpPr>
        <p:spPr>
          <a:xfrm>
            <a:off x="6839526" y="3228110"/>
            <a:ext cx="3292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3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d</a:t>
            </a:r>
            <a:r>
              <a:rPr lang="en-US" sz="3600" b="0" i="0" dirty="0">
                <a:solidFill>
                  <a:srgbClr val="242021"/>
                </a:solidFill>
                <a:effectLst/>
                <a:highlight>
                  <a:srgbClr val="00FF00"/>
                </a:highlight>
              </a:rPr>
              <a:t>.</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10" name="TextBox 9">
            <a:extLst>
              <a:ext uri="{FF2B5EF4-FFF2-40B4-BE49-F238E27FC236}">
                <a16:creationId xmlns:a16="http://schemas.microsoft.com/office/drawing/2014/main" id="{4991C940-7EA4-343D-204D-DC0967D7A71A}"/>
              </a:ext>
            </a:extLst>
          </p:cNvPr>
          <p:cNvSpPr txBox="1"/>
          <p:nvPr/>
        </p:nvSpPr>
        <p:spPr>
          <a:xfrm>
            <a:off x="838162" y="1997643"/>
            <a:ext cx="10330656" cy="1200329"/>
          </a:xfrm>
          <a:prstGeom prst="rect">
            <a:avLst/>
          </a:prstGeom>
          <a:noFill/>
        </p:spPr>
        <p:txBody>
          <a:bodyPr wrap="square">
            <a:spAutoFit/>
          </a:bodyPr>
          <a:lstStyle/>
          <a:p>
            <a:pPr marL="342900" indent="-342900">
              <a:buAutoNum type="arabicPeriod"/>
            </a:pPr>
            <a:r>
              <a:rPr lang="en-US" sz="3600" dirty="0"/>
              <a:t> How deep is the deepest part of the cave? </a:t>
            </a:r>
          </a:p>
          <a:p>
            <a:r>
              <a:rPr lang="en-US" sz="3600" dirty="0"/>
              <a:t>A. 150 m 		B. 200 m 		C. 9 km 		D. 38.5 m</a:t>
            </a:r>
          </a:p>
        </p:txBody>
      </p:sp>
      <p:sp>
        <p:nvSpPr>
          <p:cNvPr id="13" name="TextBox 12">
            <a:extLst>
              <a:ext uri="{FF2B5EF4-FFF2-40B4-BE49-F238E27FC236}">
                <a16:creationId xmlns:a16="http://schemas.microsoft.com/office/drawing/2014/main" id="{B84B5196-340F-0A65-1ED0-E43BC2DCE195}"/>
              </a:ext>
            </a:extLst>
          </p:cNvPr>
          <p:cNvSpPr txBox="1"/>
          <p:nvPr/>
        </p:nvSpPr>
        <p:spPr>
          <a:xfrm>
            <a:off x="10282128" y="501176"/>
            <a:ext cx="1773380" cy="646331"/>
          </a:xfrm>
          <a:prstGeom prst="rect">
            <a:avLst/>
          </a:prstGeom>
          <a:noFill/>
        </p:spPr>
        <p:txBody>
          <a:bodyPr wrap="square">
            <a:spAutoFit/>
          </a:bodyPr>
          <a:lstStyle/>
          <a:p>
            <a:r>
              <a:rPr lang="en-US" sz="3600" dirty="0">
                <a:solidFill>
                  <a:srgbClr val="242021"/>
                </a:solidFill>
                <a:highlight>
                  <a:srgbClr val="00FFFF"/>
                </a:highlight>
              </a:rPr>
              <a:t>Example</a:t>
            </a:r>
            <a:endParaRPr lang="en-US" sz="3600" dirty="0">
              <a:highlight>
                <a:srgbClr val="00FFFF"/>
              </a:highlight>
            </a:endParaRPr>
          </a:p>
        </p:txBody>
      </p:sp>
      <p:sp>
        <p:nvSpPr>
          <p:cNvPr id="15" name="Rectangle: Rounded Corners 14">
            <a:extLst>
              <a:ext uri="{FF2B5EF4-FFF2-40B4-BE49-F238E27FC236}">
                <a16:creationId xmlns:a16="http://schemas.microsoft.com/office/drawing/2014/main" id="{E7BF09E5-7247-87E7-7AA8-4CC2ED38446C}"/>
              </a:ext>
            </a:extLst>
          </p:cNvPr>
          <p:cNvSpPr/>
          <p:nvPr/>
        </p:nvSpPr>
        <p:spPr>
          <a:xfrm>
            <a:off x="3543588" y="2609302"/>
            <a:ext cx="1887393" cy="61012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3916E3-E5C7-F5B6-FD69-22F21DF66D3F}"/>
              </a:ext>
            </a:extLst>
          </p:cNvPr>
          <p:cNvSpPr txBox="1"/>
          <p:nvPr/>
        </p:nvSpPr>
        <p:spPr>
          <a:xfrm>
            <a:off x="432790" y="3470074"/>
            <a:ext cx="11141399" cy="2308324"/>
          </a:xfrm>
          <a:prstGeom prst="rect">
            <a:avLst/>
          </a:prstGeom>
          <a:noFill/>
        </p:spPr>
        <p:txBody>
          <a:bodyPr wrap="square">
            <a:spAutoFit/>
          </a:bodyPr>
          <a:lstStyle/>
          <a:p>
            <a:pPr algn="just"/>
            <a:r>
              <a:rPr lang="en-US" sz="3600" dirty="0">
                <a:solidFill>
                  <a:srgbClr val="0070C0"/>
                </a:solidFill>
              </a:rPr>
              <a:t>Next on our list is Sơn Đoòng Cave. It's one of the most impressive natural wonders in the world. You can find it in </a:t>
            </a:r>
            <a:r>
              <a:rPr lang="en-US" sz="3600" dirty="0" err="1">
                <a:solidFill>
                  <a:srgbClr val="0070C0"/>
                </a:solidFill>
              </a:rPr>
              <a:t>Quảng</a:t>
            </a:r>
            <a:r>
              <a:rPr lang="en-US" sz="3600" dirty="0">
                <a:solidFill>
                  <a:srgbClr val="0070C0"/>
                </a:solidFill>
              </a:rPr>
              <a:t> Bình Province, Vietnam. It is over 9 km long, up to 150 m wide, and up to 200 m deep. </a:t>
            </a:r>
          </a:p>
        </p:txBody>
      </p:sp>
      <p:cxnSp>
        <p:nvCxnSpPr>
          <p:cNvPr id="19" name="Straight Connector 18">
            <a:extLst>
              <a:ext uri="{FF2B5EF4-FFF2-40B4-BE49-F238E27FC236}">
                <a16:creationId xmlns:a16="http://schemas.microsoft.com/office/drawing/2014/main" id="{7592B7C2-74C7-1EEE-1414-1F9FDE6D96D8}"/>
              </a:ext>
            </a:extLst>
          </p:cNvPr>
          <p:cNvCxnSpPr>
            <a:cxnSpLocks/>
          </p:cNvCxnSpPr>
          <p:nvPr/>
        </p:nvCxnSpPr>
        <p:spPr>
          <a:xfrm>
            <a:off x="3685309" y="5652655"/>
            <a:ext cx="3362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9D3BB0-5D2C-347E-5CFE-5958A81C67AD}"/>
              </a:ext>
            </a:extLst>
          </p:cNvPr>
          <p:cNvCxnSpPr>
            <a:cxnSpLocks/>
          </p:cNvCxnSpPr>
          <p:nvPr/>
        </p:nvCxnSpPr>
        <p:spPr>
          <a:xfrm>
            <a:off x="4567381" y="2507673"/>
            <a:ext cx="22398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8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3" name="TextBox 2">
            <a:extLst>
              <a:ext uri="{FF2B5EF4-FFF2-40B4-BE49-F238E27FC236}">
                <a16:creationId xmlns:a16="http://schemas.microsoft.com/office/drawing/2014/main" id="{F5A66232-CBFE-E82B-CC9C-C1B1C7A2C074}"/>
              </a:ext>
            </a:extLst>
          </p:cNvPr>
          <p:cNvSpPr txBox="1"/>
          <p:nvPr/>
        </p:nvSpPr>
        <p:spPr>
          <a:xfrm>
            <a:off x="252973" y="2201835"/>
            <a:ext cx="11686053" cy="1754326"/>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B. travel through </a:t>
            </a:r>
          </a:p>
          <a:p>
            <a:pPr algn="just"/>
            <a:r>
              <a:rPr lang="en-US" sz="3600" dirty="0"/>
              <a:t>C.    move quickly 			D. race </a:t>
            </a:r>
          </a:p>
        </p:txBody>
      </p:sp>
      <p:cxnSp>
        <p:nvCxnSpPr>
          <p:cNvPr id="4" name="Straight Connector 3">
            <a:extLst>
              <a:ext uri="{FF2B5EF4-FFF2-40B4-BE49-F238E27FC236}">
                <a16:creationId xmlns:a16="http://schemas.microsoft.com/office/drawing/2014/main" id="{4605C909-0688-D47B-AFEB-6D0F3B49C3C8}"/>
              </a:ext>
            </a:extLst>
          </p:cNvPr>
          <p:cNvCxnSpPr>
            <a:cxnSpLocks/>
          </p:cNvCxnSpPr>
          <p:nvPr/>
        </p:nvCxnSpPr>
        <p:spPr>
          <a:xfrm>
            <a:off x="2720107" y="2710873"/>
            <a:ext cx="817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AA1BA7-8A08-A412-C744-0DC205A913DB}"/>
              </a:ext>
            </a:extLst>
          </p:cNvPr>
          <p:cNvCxnSpPr>
            <a:cxnSpLocks/>
          </p:cNvCxnSpPr>
          <p:nvPr/>
        </p:nvCxnSpPr>
        <p:spPr>
          <a:xfrm>
            <a:off x="4087089" y="2710873"/>
            <a:ext cx="3283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03AF98-7689-D2AF-F344-E6C3DC6E9751}"/>
              </a:ext>
            </a:extLst>
          </p:cNvPr>
          <p:cNvSpPr txBox="1"/>
          <p:nvPr/>
        </p:nvSpPr>
        <p:spPr>
          <a:xfrm>
            <a:off x="468744" y="4253720"/>
            <a:ext cx="11254509" cy="1200329"/>
          </a:xfrm>
          <a:prstGeom prst="rect">
            <a:avLst/>
          </a:prstGeom>
          <a:noFill/>
        </p:spPr>
        <p:txBody>
          <a:bodyPr wrap="square">
            <a:spAutoFit/>
          </a:bodyPr>
          <a:lstStyle/>
          <a:p>
            <a:r>
              <a:rPr lang="en-US" sz="3600" dirty="0">
                <a:solidFill>
                  <a:srgbClr val="0070C0"/>
                </a:solidFill>
              </a:rPr>
              <a:t>An underground river, which runs through the cave, created the cave's shape millions of years ago. </a:t>
            </a:r>
          </a:p>
        </p:txBody>
      </p:sp>
      <p:cxnSp>
        <p:nvCxnSpPr>
          <p:cNvPr id="12" name="Straight Connector 11">
            <a:extLst>
              <a:ext uri="{FF2B5EF4-FFF2-40B4-BE49-F238E27FC236}">
                <a16:creationId xmlns:a16="http://schemas.microsoft.com/office/drawing/2014/main" id="{8D8649A7-3CA3-BCDF-B20E-7ADFC7A82DA3}"/>
              </a:ext>
            </a:extLst>
          </p:cNvPr>
          <p:cNvCxnSpPr>
            <a:cxnSpLocks/>
          </p:cNvCxnSpPr>
          <p:nvPr/>
        </p:nvCxnSpPr>
        <p:spPr>
          <a:xfrm>
            <a:off x="5902034" y="4743048"/>
            <a:ext cx="41471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D527B9E-2166-89AE-2CA7-0DF8E799759C}"/>
              </a:ext>
            </a:extLst>
          </p:cNvPr>
          <p:cNvSpPr/>
          <p:nvPr/>
        </p:nvSpPr>
        <p:spPr>
          <a:xfrm>
            <a:off x="5691477" y="2818878"/>
            <a:ext cx="3397105" cy="53392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91FB0DD-B9BB-91A9-4766-FE68D6DB413E}"/>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Tree>
    <p:extLst>
      <p:ext uri="{BB962C8B-B14F-4D97-AF65-F5344CB8AC3E}">
        <p14:creationId xmlns:p14="http://schemas.microsoft.com/office/powerpoint/2010/main" val="33727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7" name="TextBox 6">
            <a:extLst>
              <a:ext uri="{FF2B5EF4-FFF2-40B4-BE49-F238E27FC236}">
                <a16:creationId xmlns:a16="http://schemas.microsoft.com/office/drawing/2014/main" id="{28969149-F135-97DE-C67A-9F4E99EA5BD2}"/>
              </a:ext>
            </a:extLst>
          </p:cNvPr>
          <p:cNvSpPr txBox="1"/>
          <p:nvPr/>
        </p:nvSpPr>
        <p:spPr>
          <a:xfrm>
            <a:off x="397164" y="2093765"/>
            <a:ext cx="11686053" cy="1754326"/>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B. 1991 </a:t>
            </a:r>
          </a:p>
          <a:p>
            <a:r>
              <a:rPr lang="en-US" sz="3600" dirty="0"/>
              <a:t>C.   38.5 million years ago 		D. 2008 </a:t>
            </a:r>
          </a:p>
        </p:txBody>
      </p:sp>
      <p:cxnSp>
        <p:nvCxnSpPr>
          <p:cNvPr id="9" name="Straight Connector 8">
            <a:extLst>
              <a:ext uri="{FF2B5EF4-FFF2-40B4-BE49-F238E27FC236}">
                <a16:creationId xmlns:a16="http://schemas.microsoft.com/office/drawing/2014/main" id="{E8FBF195-CB75-D33F-4B61-4426386E10E9}"/>
              </a:ext>
            </a:extLst>
          </p:cNvPr>
          <p:cNvCxnSpPr>
            <a:cxnSpLocks/>
          </p:cNvCxnSpPr>
          <p:nvPr/>
        </p:nvCxnSpPr>
        <p:spPr>
          <a:xfrm>
            <a:off x="4650508" y="2618509"/>
            <a:ext cx="2821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6272EA9-CD08-843A-2CE7-B039F77D4C53}"/>
              </a:ext>
            </a:extLst>
          </p:cNvPr>
          <p:cNvSpPr txBox="1"/>
          <p:nvPr/>
        </p:nvSpPr>
        <p:spPr>
          <a:xfrm>
            <a:off x="325616" y="3848091"/>
            <a:ext cx="11469220" cy="2308324"/>
          </a:xfrm>
          <a:prstGeom prst="rect">
            <a:avLst/>
          </a:prstGeom>
          <a:noFill/>
        </p:spPr>
        <p:txBody>
          <a:bodyPr wrap="square">
            <a:spAutoFit/>
          </a:bodyPr>
          <a:lstStyle/>
          <a:p>
            <a:pPr algn="just"/>
            <a:r>
              <a:rPr lang="en-US" sz="3600" dirty="0">
                <a:solidFill>
                  <a:srgbClr val="0070C0"/>
                </a:solidFill>
              </a:rPr>
              <a:t>This makes it the largest known cave passage in the world by volume. Mr. </a:t>
            </a:r>
            <a:r>
              <a:rPr lang="en-US" sz="3600" dirty="0" err="1">
                <a:solidFill>
                  <a:srgbClr val="0070C0"/>
                </a:solidFill>
              </a:rPr>
              <a:t>Hồ</a:t>
            </a:r>
            <a:r>
              <a:rPr lang="en-US" sz="3600" dirty="0">
                <a:solidFill>
                  <a:srgbClr val="0070C0"/>
                </a:solidFill>
              </a:rPr>
              <a:t> Khanh, who is a local man, discovered the cave in 1991. He found it again in 2008, and that was when the world first heard about the cave.</a:t>
            </a:r>
          </a:p>
        </p:txBody>
      </p:sp>
      <p:sp>
        <p:nvSpPr>
          <p:cNvPr id="15" name="Rectangle: Rounded Corners 14">
            <a:extLst>
              <a:ext uri="{FF2B5EF4-FFF2-40B4-BE49-F238E27FC236}">
                <a16:creationId xmlns:a16="http://schemas.microsoft.com/office/drawing/2014/main" id="{EA1D5EFA-FC06-2BD1-7033-CE70228D7662}"/>
              </a:ext>
            </a:extLst>
          </p:cNvPr>
          <p:cNvSpPr/>
          <p:nvPr/>
        </p:nvSpPr>
        <p:spPr>
          <a:xfrm>
            <a:off x="6640945" y="2764598"/>
            <a:ext cx="1958109"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2CF6FC0-D5AC-1D47-E230-144D81B6C392}"/>
              </a:ext>
            </a:extLst>
          </p:cNvPr>
          <p:cNvCxnSpPr>
            <a:cxnSpLocks/>
          </p:cNvCxnSpPr>
          <p:nvPr/>
        </p:nvCxnSpPr>
        <p:spPr>
          <a:xfrm>
            <a:off x="2105889" y="4922982"/>
            <a:ext cx="959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E2A019-4C15-9938-0751-EFA4324BC7C2}"/>
              </a:ext>
            </a:extLst>
          </p:cNvPr>
          <p:cNvCxnSpPr>
            <a:cxnSpLocks/>
          </p:cNvCxnSpPr>
          <p:nvPr/>
        </p:nvCxnSpPr>
        <p:spPr>
          <a:xfrm>
            <a:off x="475672" y="5506428"/>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Tree>
    <p:extLst>
      <p:ext uri="{BB962C8B-B14F-4D97-AF65-F5344CB8AC3E}">
        <p14:creationId xmlns:p14="http://schemas.microsoft.com/office/powerpoint/2010/main" val="22034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973859" y="640384"/>
            <a:ext cx="5839452" cy="520463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000" dirty="0">
              <a:solidFill>
                <a:srgbClr val="FF0000"/>
              </a:solidFill>
              <a:ea typeface="Times New Roman" panose="02020603050405020304" pitchFamily="18" charset="0"/>
            </a:endParaRPr>
          </a:p>
          <a:p>
            <a:pPr algn="just">
              <a:lnSpc>
                <a:spcPct val="150000"/>
              </a:lnSpc>
            </a:pPr>
            <a:r>
              <a:rPr lang="en-US" sz="3600" i="1" dirty="0">
                <a:solidFill>
                  <a:schemeClr val="accent1">
                    <a:lumMod val="75000"/>
                  </a:schemeClr>
                </a:solidFill>
              </a:rPr>
              <a:t>- review vocabulary related to natural wonders</a:t>
            </a:r>
          </a:p>
          <a:p>
            <a:pPr algn="just">
              <a:lnSpc>
                <a:spcPct val="150000"/>
              </a:lnSpc>
            </a:pPr>
            <a:r>
              <a:rPr lang="en-US" sz="3600" i="1" dirty="0">
                <a:solidFill>
                  <a:schemeClr val="accent1">
                    <a:lumMod val="75000"/>
                  </a:schemeClr>
                </a:solidFill>
              </a:rPr>
              <a:t>- practice </a:t>
            </a:r>
            <a:r>
              <a:rPr lang="en-US" sz="3600" i="1" dirty="0">
                <a:solidFill>
                  <a:schemeClr val="accent1">
                    <a:lumMod val="75000"/>
                  </a:schemeClr>
                </a:solidFill>
                <a:effectLst/>
                <a:ea typeface="Calibri" panose="020F0502020204030204" pitchFamily="34" charset="0"/>
              </a:rPr>
              <a:t>reading for main ideas and specific information</a:t>
            </a:r>
            <a:endParaRPr lang="en-US" sz="3600" i="1" dirty="0">
              <a:solidFill>
                <a:schemeClr val="accent1">
                  <a:lumMod val="75000"/>
                </a:schemeClr>
              </a:solidFill>
              <a:effectLst/>
              <a:ea typeface="Calibri" panose="020F0502020204030204" pitchFamily="34" charset="0"/>
              <a:cs typeface="Times New Roman" panose="02020603050405020304" pitchFamily="18" charset="0"/>
            </a:endParaRPr>
          </a:p>
          <a:p>
            <a:pPr algn="just">
              <a:lnSpc>
                <a:spcPct val="150000"/>
              </a:lnSpc>
            </a:pP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
        <p:nvSpPr>
          <p:cNvPr id="3" name="TextBox 2">
            <a:extLst>
              <a:ext uri="{FF2B5EF4-FFF2-40B4-BE49-F238E27FC236}">
                <a16:creationId xmlns:a16="http://schemas.microsoft.com/office/drawing/2014/main" id="{B8904819-DBC2-DAEB-006D-FE26E028F0C6}"/>
              </a:ext>
            </a:extLst>
          </p:cNvPr>
          <p:cNvSpPr txBox="1"/>
          <p:nvPr/>
        </p:nvSpPr>
        <p:spPr>
          <a:xfrm>
            <a:off x="262082" y="2055551"/>
            <a:ext cx="11409217" cy="2308324"/>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B. January to August </a:t>
            </a:r>
          </a:p>
          <a:p>
            <a:pPr algn="just"/>
            <a:r>
              <a:rPr lang="en-US" sz="3600" dirty="0"/>
              <a:t>C.    September to December 		D. all of rainy season </a:t>
            </a:r>
          </a:p>
        </p:txBody>
      </p:sp>
      <p:cxnSp>
        <p:nvCxnSpPr>
          <p:cNvPr id="4" name="Straight Connector 3">
            <a:extLst>
              <a:ext uri="{FF2B5EF4-FFF2-40B4-BE49-F238E27FC236}">
                <a16:creationId xmlns:a16="http://schemas.microsoft.com/office/drawing/2014/main" id="{B6B162AA-0C82-8407-DB52-B7E62520439D}"/>
              </a:ext>
            </a:extLst>
          </p:cNvPr>
          <p:cNvCxnSpPr>
            <a:cxnSpLocks/>
          </p:cNvCxnSpPr>
          <p:nvPr/>
        </p:nvCxnSpPr>
        <p:spPr>
          <a:xfrm>
            <a:off x="6211454" y="2581563"/>
            <a:ext cx="31357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D80218F-D5D3-CAC3-D252-C7E8BA54A8EE}"/>
              </a:ext>
            </a:extLst>
          </p:cNvPr>
          <p:cNvSpPr/>
          <p:nvPr/>
        </p:nvSpPr>
        <p:spPr>
          <a:xfrm>
            <a:off x="262082" y="3780598"/>
            <a:ext cx="5519882"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027C16-1FC1-30AD-6ACB-4F38D186AE15}"/>
              </a:ext>
            </a:extLst>
          </p:cNvPr>
          <p:cNvSpPr txBox="1"/>
          <p:nvPr/>
        </p:nvSpPr>
        <p:spPr>
          <a:xfrm>
            <a:off x="322118" y="4377867"/>
            <a:ext cx="11547763" cy="1754326"/>
          </a:xfrm>
          <a:prstGeom prst="rect">
            <a:avLst/>
          </a:prstGeom>
          <a:noFill/>
        </p:spPr>
        <p:txBody>
          <a:bodyPr wrap="square">
            <a:spAutoFit/>
          </a:bodyPr>
          <a:lstStyle/>
          <a:p>
            <a:pPr algn="just"/>
            <a:r>
              <a:rPr lang="en-US" sz="3600" dirty="0">
                <a:solidFill>
                  <a:srgbClr val="0070C0"/>
                </a:solidFill>
              </a:rPr>
              <a:t>You can only visit Sơn Đoòng Cave from January to August. After August, heavy rains, which cause flooding, make it very difficult to get in and out of the cave. </a:t>
            </a:r>
          </a:p>
        </p:txBody>
      </p:sp>
      <p:cxnSp>
        <p:nvCxnSpPr>
          <p:cNvPr id="13" name="Straight Connector 12">
            <a:extLst>
              <a:ext uri="{FF2B5EF4-FFF2-40B4-BE49-F238E27FC236}">
                <a16:creationId xmlns:a16="http://schemas.microsoft.com/office/drawing/2014/main" id="{3A36E183-F100-14E7-F9F9-674B5F229724}"/>
              </a:ext>
            </a:extLst>
          </p:cNvPr>
          <p:cNvCxnSpPr>
            <a:cxnSpLocks/>
          </p:cNvCxnSpPr>
          <p:nvPr/>
        </p:nvCxnSpPr>
        <p:spPr>
          <a:xfrm>
            <a:off x="411017" y="5449454"/>
            <a:ext cx="112602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DEF3C9-A982-F5BD-3AE8-B7048A424C41}"/>
              </a:ext>
            </a:extLst>
          </p:cNvPr>
          <p:cNvCxnSpPr>
            <a:cxnSpLocks/>
          </p:cNvCxnSpPr>
          <p:nvPr/>
        </p:nvCxnSpPr>
        <p:spPr>
          <a:xfrm>
            <a:off x="411017" y="5994399"/>
            <a:ext cx="67379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94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
        <p:nvSpPr>
          <p:cNvPr id="5" name="TextBox 4">
            <a:extLst>
              <a:ext uri="{FF2B5EF4-FFF2-40B4-BE49-F238E27FC236}">
                <a16:creationId xmlns:a16="http://schemas.microsoft.com/office/drawing/2014/main" id="{7AC3D0EA-8BE3-947D-2E2F-F1523E104D1A}"/>
              </a:ext>
            </a:extLst>
          </p:cNvPr>
          <p:cNvSpPr txBox="1"/>
          <p:nvPr/>
        </p:nvSpPr>
        <p:spPr>
          <a:xfrm>
            <a:off x="272473" y="2010853"/>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cxnSp>
        <p:nvCxnSpPr>
          <p:cNvPr id="7" name="Straight Connector 6">
            <a:extLst>
              <a:ext uri="{FF2B5EF4-FFF2-40B4-BE49-F238E27FC236}">
                <a16:creationId xmlns:a16="http://schemas.microsoft.com/office/drawing/2014/main" id="{52C62D71-6F83-72F6-E6B1-F3D0A90B296C}"/>
              </a:ext>
            </a:extLst>
          </p:cNvPr>
          <p:cNvCxnSpPr>
            <a:cxnSpLocks/>
          </p:cNvCxnSpPr>
          <p:nvPr/>
        </p:nvCxnSpPr>
        <p:spPr>
          <a:xfrm>
            <a:off x="6689437" y="2516909"/>
            <a:ext cx="3359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1608C1A-AB47-0959-72BC-E41BFFE8CBB7}"/>
              </a:ext>
            </a:extLst>
          </p:cNvPr>
          <p:cNvSpPr/>
          <p:nvPr/>
        </p:nvSpPr>
        <p:spPr>
          <a:xfrm>
            <a:off x="272473" y="4325543"/>
            <a:ext cx="8936182"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91E326F-8F8C-935E-D5DB-535F90F758E7}"/>
              </a:ext>
            </a:extLst>
          </p:cNvPr>
          <p:cNvSpPr txBox="1"/>
          <p:nvPr/>
        </p:nvSpPr>
        <p:spPr>
          <a:xfrm>
            <a:off x="387930" y="4919340"/>
            <a:ext cx="11249888" cy="1200329"/>
          </a:xfrm>
          <a:prstGeom prst="rect">
            <a:avLst/>
          </a:prstGeom>
          <a:noFill/>
        </p:spPr>
        <p:txBody>
          <a:bodyPr wrap="square">
            <a:spAutoFit/>
          </a:bodyPr>
          <a:lstStyle/>
          <a:p>
            <a:pPr algn="just"/>
            <a:r>
              <a:rPr lang="en-US" sz="3600" dirty="0">
                <a:solidFill>
                  <a:srgbClr val="0070C0"/>
                </a:solidFill>
              </a:rPr>
              <a:t>There is only one way to visit the cave. There is a special five-day tour, which has cave experts and tour guides.</a:t>
            </a:r>
          </a:p>
        </p:txBody>
      </p:sp>
      <p:cxnSp>
        <p:nvCxnSpPr>
          <p:cNvPr id="16" name="Straight Connector 15">
            <a:extLst>
              <a:ext uri="{FF2B5EF4-FFF2-40B4-BE49-F238E27FC236}">
                <a16:creationId xmlns:a16="http://schemas.microsoft.com/office/drawing/2014/main" id="{4E171BA3-CF02-D9B7-BA2D-C18F0417B6B1}"/>
              </a:ext>
            </a:extLst>
          </p:cNvPr>
          <p:cNvCxnSpPr>
            <a:cxnSpLocks/>
          </p:cNvCxnSpPr>
          <p:nvPr/>
        </p:nvCxnSpPr>
        <p:spPr>
          <a:xfrm>
            <a:off x="575037" y="5440219"/>
            <a:ext cx="7395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E67548-DE48-4AF0-081A-7C27EA02AD0F}"/>
              </a:ext>
            </a:extLst>
          </p:cNvPr>
          <p:cNvCxnSpPr>
            <a:cxnSpLocks/>
          </p:cNvCxnSpPr>
          <p:nvPr/>
        </p:nvCxnSpPr>
        <p:spPr>
          <a:xfrm>
            <a:off x="8257310" y="5440219"/>
            <a:ext cx="3359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8BD49F-1CB9-65B6-156D-CC3CDE66D88A}"/>
              </a:ext>
            </a:extLst>
          </p:cNvPr>
          <p:cNvCxnSpPr>
            <a:cxnSpLocks/>
          </p:cNvCxnSpPr>
          <p:nvPr/>
        </p:nvCxnSpPr>
        <p:spPr>
          <a:xfrm>
            <a:off x="496455" y="5994400"/>
            <a:ext cx="982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e.</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53998" y="2789799"/>
            <a:ext cx="11684001" cy="3416320"/>
          </a:xfrm>
          <a:prstGeom prst="rect">
            <a:avLst/>
          </a:prstGeom>
          <a:noFill/>
        </p:spPr>
        <p:txBody>
          <a:bodyPr wrap="square">
            <a:spAutoFit/>
          </a:bodyPr>
          <a:lstStyle/>
          <a:p>
            <a:pPr algn="just"/>
            <a:r>
              <a:rPr lang="en-US" sz="3600" dirty="0"/>
              <a:t>Next on our list is Sơn Đoòng Cave. It's one of the most impressive natural wonders in the world. You can find it in </a:t>
            </a:r>
            <a:r>
              <a:rPr lang="en-US" sz="3600" dirty="0" err="1"/>
              <a:t>Quảng</a:t>
            </a:r>
            <a:r>
              <a:rPr lang="en-US" sz="3600" dirty="0"/>
              <a:t> Bình Province, Vietnam. It is over 9 km long, up to 150 m wide, and up to 200 m deep. An underground river, which runs through the cave, created the cave's shape millions of years ago. </a:t>
            </a:r>
          </a:p>
        </p:txBody>
      </p:sp>
      <p:pic>
        <p:nvPicPr>
          <p:cNvPr id="7" name="Picture 6">
            <a:extLst>
              <a:ext uri="{FF2B5EF4-FFF2-40B4-BE49-F238E27FC236}">
                <a16:creationId xmlns:a16="http://schemas.microsoft.com/office/drawing/2014/main" id="{001E5570-03EF-C409-A9FB-B20D6F423CF2}"/>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8" name="CD2 TRACK 12">
            <a:hlinkClick r:id="" action="ppaction://media"/>
            <a:extLst>
              <a:ext uri="{FF2B5EF4-FFF2-40B4-BE49-F238E27FC236}">
                <a16:creationId xmlns:a16="http://schemas.microsoft.com/office/drawing/2014/main" id="{966764CC-FCDD-18CC-081B-D5245B4AC60E}"/>
              </a:ext>
            </a:extLst>
          </p:cNvPr>
          <p:cNvPicPr>
            <a:picLocks noChangeAspect="1"/>
          </p:cNvPicPr>
          <p:nvPr>
            <a:audioFile r:link="rId1"/>
            <p:extLst>
              <p:ext uri="{DAA4B4D4-6D71-4841-9C94-3DE7FCFB9230}">
                <p14:media xmlns:p14="http://schemas.microsoft.com/office/powerpoint/2010/main" r:embed="rId2">
                  <p14:trim end="52541.25"/>
                </p14:media>
              </p:ext>
            </p:extLst>
          </p:nvPr>
        </p:nvPicPr>
        <p:blipFill>
          <a:blip r:embed="rId6"/>
          <a:stretch>
            <a:fillRect/>
          </a:stretch>
        </p:blipFill>
        <p:spPr>
          <a:xfrm>
            <a:off x="5608636" y="1536879"/>
            <a:ext cx="593381" cy="593381"/>
          </a:xfrm>
          <a:prstGeom prst="rect">
            <a:avLst/>
          </a:prstGeom>
        </p:spPr>
      </p:pic>
      <p:pic>
        <p:nvPicPr>
          <p:cNvPr id="9" name="Picture 8">
            <a:extLst>
              <a:ext uri="{FF2B5EF4-FFF2-40B4-BE49-F238E27FC236}">
                <a16:creationId xmlns:a16="http://schemas.microsoft.com/office/drawing/2014/main" id="{E41B14E7-315F-5D45-E576-8C90FB99E1B4}"/>
              </a:ext>
            </a:extLst>
          </p:cNvPr>
          <p:cNvPicPr>
            <a:picLocks noChangeAspect="1"/>
          </p:cNvPicPr>
          <p:nvPr/>
        </p:nvPicPr>
        <p:blipFill rotWithShape="1">
          <a:blip r:embed="rId7"/>
          <a:srcRect l="4889" t="-479" b="-1"/>
          <a:stretch/>
        </p:blipFill>
        <p:spPr>
          <a:xfrm>
            <a:off x="1552744" y="2180384"/>
            <a:ext cx="9086510" cy="593381"/>
          </a:xfrm>
          <a:prstGeom prst="rect">
            <a:avLst/>
          </a:prstGeom>
        </p:spPr>
      </p:pic>
    </p:spTree>
    <p:extLst>
      <p:ext uri="{BB962C8B-B14F-4D97-AF65-F5344CB8AC3E}">
        <p14:creationId xmlns:p14="http://schemas.microsoft.com/office/powerpoint/2010/main" val="3755608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1124" fill="hold"/>
                                        <p:tgtEl>
                                          <p:spTgt spid="8"/>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574874" cy="646331"/>
          </a:xfrm>
          <a:prstGeom prst="rect">
            <a:avLst/>
          </a:prstGeom>
          <a:noFill/>
        </p:spPr>
        <p:txBody>
          <a:bodyPr wrap="square">
            <a:spAutoFit/>
          </a:bodyPr>
          <a:lstStyle/>
          <a:p>
            <a:r>
              <a:rPr lang="en-US" sz="3600" b="0" i="0" dirty="0">
                <a:solidFill>
                  <a:srgbClr val="242021"/>
                </a:solidFill>
                <a:effectLst/>
                <a:highlight>
                  <a:srgbClr val="00FF00"/>
                </a:highlight>
              </a:rPr>
              <a:t>Task e .</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193963" y="2257416"/>
            <a:ext cx="11600873" cy="3416320"/>
          </a:xfrm>
          <a:prstGeom prst="rect">
            <a:avLst/>
          </a:prstGeom>
          <a:noFill/>
        </p:spPr>
        <p:txBody>
          <a:bodyPr wrap="square">
            <a:spAutoFit/>
          </a:bodyPr>
          <a:lstStyle/>
          <a:p>
            <a:pPr algn="just"/>
            <a:r>
              <a:rPr lang="en-US" sz="3600" dirty="0"/>
              <a:t>Overall, it is 38.5 million m³ (cubic meters) in size. This makes it the largest known cave passage in the world by volume. Mr. </a:t>
            </a:r>
            <a:r>
              <a:rPr lang="en-US" sz="3600" dirty="0" err="1"/>
              <a:t>Hồ</a:t>
            </a:r>
            <a:r>
              <a:rPr lang="en-US" sz="3600" dirty="0"/>
              <a:t> Khanh, who is a local man, discovered the cave in 1991. He found it again in 2008, and that was when the world first heard about the cave. You can only visit Sơn Đoòng Cave from January to August. </a:t>
            </a:r>
          </a:p>
        </p:txBody>
      </p:sp>
      <p:pic>
        <p:nvPicPr>
          <p:cNvPr id="3" name="Picture 2">
            <a:extLst>
              <a:ext uri="{FF2B5EF4-FFF2-40B4-BE49-F238E27FC236}">
                <a16:creationId xmlns:a16="http://schemas.microsoft.com/office/drawing/2014/main" id="{D038FF97-7E27-4EB0-6A48-DA2C0C312AEE}"/>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7" name="CD2 TRACK 12">
            <a:hlinkClick r:id="" action="ppaction://media"/>
            <a:extLst>
              <a:ext uri="{FF2B5EF4-FFF2-40B4-BE49-F238E27FC236}">
                <a16:creationId xmlns:a16="http://schemas.microsoft.com/office/drawing/2014/main" id="{B8645295-D29B-C562-E99A-983B6B1D31EC}"/>
              </a:ext>
            </a:extLst>
          </p:cNvPr>
          <p:cNvPicPr>
            <a:picLocks noChangeAspect="1"/>
          </p:cNvPicPr>
          <p:nvPr>
            <a:audioFile r:link="rId1"/>
            <p:extLst>
              <p:ext uri="{DAA4B4D4-6D71-4841-9C94-3DE7FCFB9230}">
                <p14:media xmlns:p14="http://schemas.microsoft.com/office/powerpoint/2010/main" r:embed="rId2">
                  <p14:trim st="41123" end="27033.25"/>
                </p14:media>
              </p:ext>
            </p:extLst>
          </p:nvPr>
        </p:nvPicPr>
        <p:blipFill>
          <a:blip r:embed="rId6"/>
          <a:stretch>
            <a:fillRect/>
          </a:stretch>
        </p:blipFill>
        <p:spPr>
          <a:xfrm>
            <a:off x="5608636" y="1536879"/>
            <a:ext cx="593381" cy="593381"/>
          </a:xfrm>
          <a:prstGeom prst="rect">
            <a:avLst/>
          </a:prstGeom>
        </p:spPr>
      </p:pic>
    </p:spTree>
    <p:extLst>
      <p:ext uri="{BB962C8B-B14F-4D97-AF65-F5344CB8AC3E}">
        <p14:creationId xmlns:p14="http://schemas.microsoft.com/office/powerpoint/2010/main" val="14928774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5509"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e.</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just"/>
            <a:r>
              <a:rPr lang="en-US" sz="3600" dirty="0"/>
              <a:t>After August, heavy rains, which cause flooding, make it very difficult to get in and out of the cave. There is only one way to visit the cave. There is a special five-day tour, which has cave experts and tour guides. It's a challenging but unique experience, which you should try when you visit this cave. However, the number of visitors each year is limited to protect the cave from damage.</a:t>
            </a:r>
          </a:p>
        </p:txBody>
      </p:sp>
      <p:pic>
        <p:nvPicPr>
          <p:cNvPr id="3" name="Picture 2">
            <a:extLst>
              <a:ext uri="{FF2B5EF4-FFF2-40B4-BE49-F238E27FC236}">
                <a16:creationId xmlns:a16="http://schemas.microsoft.com/office/drawing/2014/main" id="{F8B05825-846C-B2A1-D53E-09DE3FA95C1A}"/>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7" name="CD2 TRACK 12">
            <a:hlinkClick r:id="" action="ppaction://media"/>
            <a:extLst>
              <a:ext uri="{FF2B5EF4-FFF2-40B4-BE49-F238E27FC236}">
                <a16:creationId xmlns:a16="http://schemas.microsoft.com/office/drawing/2014/main" id="{1E96DF6C-3A54-2998-52BE-2623A30DC709}"/>
              </a:ext>
            </a:extLst>
          </p:cNvPr>
          <p:cNvPicPr>
            <a:picLocks noChangeAspect="1"/>
          </p:cNvPicPr>
          <p:nvPr>
            <a:audioFile r:link="rId1"/>
            <p:extLst>
              <p:ext uri="{DAA4B4D4-6D71-4841-9C94-3DE7FCFB9230}">
                <p14:media xmlns:p14="http://schemas.microsoft.com/office/powerpoint/2010/main" r:embed="rId2">
                  <p14:trim st="66631" end="0.25"/>
                </p14:media>
              </p:ext>
            </p:extLst>
          </p:nvPr>
        </p:nvPicPr>
        <p:blipFill>
          <a:blip r:embed="rId6"/>
          <a:stretch>
            <a:fillRect/>
          </a:stretch>
        </p:blipFill>
        <p:spPr>
          <a:xfrm>
            <a:off x="5608636" y="1536879"/>
            <a:ext cx="593381" cy="593381"/>
          </a:xfrm>
          <a:prstGeom prst="rect">
            <a:avLst/>
          </a:prstGeom>
        </p:spPr>
      </p:pic>
    </p:spTree>
    <p:extLst>
      <p:ext uri="{BB962C8B-B14F-4D97-AF65-F5344CB8AC3E}">
        <p14:creationId xmlns:p14="http://schemas.microsoft.com/office/powerpoint/2010/main" val="11760557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7034"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265424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443345" y="1040130"/>
            <a:ext cx="11412240" cy="1569660"/>
          </a:xfrm>
          <a:prstGeom prst="rect">
            <a:avLst/>
          </a:prstGeom>
          <a:noFill/>
        </p:spPr>
        <p:txBody>
          <a:bodyPr wrap="square">
            <a:spAutoFit/>
          </a:bodyPr>
          <a:lstStyle/>
          <a:p>
            <a:r>
              <a:rPr lang="en-US" sz="3200" b="0" i="0" dirty="0">
                <a:solidFill>
                  <a:srgbClr val="002060"/>
                </a:solidFill>
                <a:effectLst/>
              </a:rPr>
              <a:t>In pairs</a:t>
            </a:r>
            <a:r>
              <a:rPr lang="en-US" sz="3200" dirty="0">
                <a:solidFill>
                  <a:srgbClr val="002060"/>
                </a:solidFill>
              </a:rPr>
              <a:t>: Ask and share some questions</a:t>
            </a:r>
          </a:p>
          <a:p>
            <a:r>
              <a:rPr lang="en-US" sz="3200" dirty="0">
                <a:solidFill>
                  <a:srgbClr val="002060"/>
                </a:solidFill>
              </a:rPr>
              <a:t>Would you like to visit Sơn Đoòng Cave? Why? </a:t>
            </a:r>
          </a:p>
          <a:p>
            <a:r>
              <a:rPr lang="en-US" sz="3200" dirty="0">
                <a:solidFill>
                  <a:srgbClr val="002060"/>
                </a:solidFill>
              </a:rPr>
              <a:t>What information did you find the most interesting in the article? </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214" y="2994887"/>
            <a:ext cx="3023349" cy="192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62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2115128" y="4084088"/>
            <a:ext cx="8977746"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visit there </a:t>
            </a:r>
            <a:r>
              <a:rPr lang="en-US" sz="3200" dirty="0">
                <a:solidFill>
                  <a:srgbClr val="002060"/>
                </a:solidFill>
              </a:rPr>
              <a:t>because one of the most impressive natural wonders in the world. How about you?</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41108" y="2380262"/>
            <a:ext cx="5654892" cy="1499246"/>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Would you like to visit Sơn Đoòng Cave?</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069" y="2380262"/>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487892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755345" y="4084088"/>
            <a:ext cx="7121238"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We can arrange time to book a tour together. It’s going to be a great tour ever.</a:t>
            </a:r>
            <a:endParaRPr lang="en-US" sz="3200" dirty="0">
              <a:solidFill>
                <a:srgbClr val="002060"/>
              </a:solidFill>
            </a:endParaRP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41108" y="2380262"/>
            <a:ext cx="5534819" cy="1569660"/>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Me too. I’d love to be there once to explore and challenge myself.</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069" y="2380262"/>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510103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3189330" y="3792509"/>
            <a:ext cx="8996218" cy="2580582"/>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What interested me was that a local man discovered the cave in 1991. Then, he found it again in 2008, and that was when the world first heard about the cave.</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6452" y="2222849"/>
            <a:ext cx="6199837" cy="1569660"/>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What information that you find most interesting about it?</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560" y="2072389"/>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410778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086601" y="466497"/>
            <a:ext cx="5105400" cy="646331"/>
          </a:xfrm>
          <a:prstGeom prst="rect">
            <a:avLst/>
          </a:prstGeom>
          <a:noFill/>
        </p:spPr>
        <p:txBody>
          <a:bodyPr wrap="square">
            <a:spAutoFit/>
          </a:bodyPr>
          <a:lstStyle/>
          <a:p>
            <a:r>
              <a:rPr lang="en-US" sz="3600" dirty="0">
                <a:solidFill>
                  <a:srgbClr val="242021"/>
                </a:solidFill>
                <a:highlight>
                  <a:srgbClr val="F3C1FF"/>
                </a:highlight>
              </a:rPr>
              <a:t>Extra practice – WB, p 36</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4"/>
          <a:stretch>
            <a:fillRect/>
          </a:stretch>
        </p:blipFill>
        <p:spPr>
          <a:xfrm>
            <a:off x="0" y="467694"/>
            <a:ext cx="3349797" cy="822036"/>
          </a:xfrm>
          <a:prstGeom prst="rect">
            <a:avLst/>
          </a:prstGeom>
        </p:spPr>
      </p:pic>
      <p:sp>
        <p:nvSpPr>
          <p:cNvPr id="7" name="TextBox 6">
            <a:extLst>
              <a:ext uri="{FF2B5EF4-FFF2-40B4-BE49-F238E27FC236}">
                <a16:creationId xmlns:a16="http://schemas.microsoft.com/office/drawing/2014/main" id="{00C0928B-E10B-C862-450F-9D7BE0A3E310}"/>
              </a:ext>
            </a:extLst>
          </p:cNvPr>
          <p:cNvSpPr txBox="1"/>
          <p:nvPr/>
        </p:nvSpPr>
        <p:spPr>
          <a:xfrm>
            <a:off x="1473198" y="1320367"/>
            <a:ext cx="10247745" cy="646331"/>
          </a:xfrm>
          <a:prstGeom prst="rect">
            <a:avLst/>
          </a:prstGeom>
          <a:noFill/>
        </p:spPr>
        <p:txBody>
          <a:bodyPr wrap="square">
            <a:spAutoFit/>
          </a:bodyPr>
          <a:lstStyle/>
          <a:p>
            <a:r>
              <a:rPr lang="en-US" sz="3600" dirty="0"/>
              <a:t>Listen to a man talking about the Great Barrier Reef.</a:t>
            </a:r>
          </a:p>
        </p:txBody>
      </p:sp>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a</a:t>
            </a:r>
            <a:r>
              <a:rPr lang="en-US" sz="3600" b="0" i="0" dirty="0">
                <a:solidFill>
                  <a:srgbClr val="242021"/>
                </a:solidFill>
                <a:effectLst/>
                <a:highlight>
                  <a:srgbClr val="00FF00"/>
                </a:highlight>
              </a:rPr>
              <a:t>.</a:t>
            </a:r>
            <a:endParaRPr lang="en-US" sz="3600" dirty="0"/>
          </a:p>
        </p:txBody>
      </p:sp>
      <p:pic>
        <p:nvPicPr>
          <p:cNvPr id="11" name="Picture 10">
            <a:extLst>
              <a:ext uri="{FF2B5EF4-FFF2-40B4-BE49-F238E27FC236}">
                <a16:creationId xmlns:a16="http://schemas.microsoft.com/office/drawing/2014/main" id="{6FF2C4A4-C212-6F47-E07E-7E2239B00052}"/>
              </a:ext>
            </a:extLst>
          </p:cNvPr>
          <p:cNvPicPr>
            <a:picLocks noChangeAspect="1"/>
          </p:cNvPicPr>
          <p:nvPr/>
        </p:nvPicPr>
        <p:blipFill>
          <a:blip r:embed="rId5"/>
          <a:stretch>
            <a:fillRect/>
          </a:stretch>
        </p:blipFill>
        <p:spPr>
          <a:xfrm>
            <a:off x="1597889" y="1864674"/>
            <a:ext cx="4200525" cy="619125"/>
          </a:xfrm>
          <a:prstGeom prst="rect">
            <a:avLst/>
          </a:prstGeom>
        </p:spPr>
      </p:pic>
      <p:pic>
        <p:nvPicPr>
          <p:cNvPr id="13" name="Picture 12">
            <a:extLst>
              <a:ext uri="{FF2B5EF4-FFF2-40B4-BE49-F238E27FC236}">
                <a16:creationId xmlns:a16="http://schemas.microsoft.com/office/drawing/2014/main" id="{8E7FB0E9-B604-670F-0FBF-197EDB29B956}"/>
              </a:ext>
            </a:extLst>
          </p:cNvPr>
          <p:cNvPicPr>
            <a:picLocks noChangeAspect="1"/>
          </p:cNvPicPr>
          <p:nvPr/>
        </p:nvPicPr>
        <p:blipFill>
          <a:blip r:embed="rId6"/>
          <a:stretch>
            <a:fillRect/>
          </a:stretch>
        </p:blipFill>
        <p:spPr>
          <a:xfrm>
            <a:off x="1245177" y="2756642"/>
            <a:ext cx="8761021" cy="549976"/>
          </a:xfrm>
          <a:prstGeom prst="rect">
            <a:avLst/>
          </a:prstGeom>
        </p:spPr>
      </p:pic>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1997335"/>
            <a:ext cx="487363" cy="487363"/>
          </a:xfrm>
          <a:prstGeom prst="rect">
            <a:avLst/>
          </a:prstGeom>
        </p:spPr>
      </p:pic>
    </p:spTree>
    <p:extLst>
      <p:ext uri="{BB962C8B-B14F-4D97-AF65-F5344CB8AC3E}">
        <p14:creationId xmlns:p14="http://schemas.microsoft.com/office/powerpoint/2010/main" val="399836534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259292" y="530423"/>
            <a:ext cx="1603416"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4"/>
          <a:stretch>
            <a:fillRect/>
          </a:stretch>
        </p:blipFill>
        <p:spPr>
          <a:xfrm>
            <a:off x="0" y="467694"/>
            <a:ext cx="3349797" cy="822036"/>
          </a:xfrm>
          <a:prstGeom prst="rect">
            <a:avLst/>
          </a:prstGeom>
        </p:spPr>
      </p:pic>
      <p:sp>
        <p:nvSpPr>
          <p:cNvPr id="7" name="TextBox 6">
            <a:extLst>
              <a:ext uri="{FF2B5EF4-FFF2-40B4-BE49-F238E27FC236}">
                <a16:creationId xmlns:a16="http://schemas.microsoft.com/office/drawing/2014/main" id="{00C0928B-E10B-C862-450F-9D7BE0A3E310}"/>
              </a:ext>
            </a:extLst>
          </p:cNvPr>
          <p:cNvSpPr txBox="1"/>
          <p:nvPr/>
        </p:nvSpPr>
        <p:spPr>
          <a:xfrm>
            <a:off x="1473198" y="1320367"/>
            <a:ext cx="10247745" cy="646331"/>
          </a:xfrm>
          <a:prstGeom prst="rect">
            <a:avLst/>
          </a:prstGeom>
          <a:noFill/>
        </p:spPr>
        <p:txBody>
          <a:bodyPr wrap="square">
            <a:spAutoFit/>
          </a:bodyPr>
          <a:lstStyle/>
          <a:p>
            <a:r>
              <a:rPr lang="en-US" sz="3600" dirty="0"/>
              <a:t>Listen to a man talking about the Great Barrier Reef.</a:t>
            </a:r>
          </a:p>
        </p:txBody>
      </p:sp>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a</a:t>
            </a:r>
            <a:r>
              <a:rPr lang="en-US" sz="3600" b="0" i="0" dirty="0">
                <a:solidFill>
                  <a:srgbClr val="242021"/>
                </a:solidFill>
                <a:effectLst/>
                <a:highlight>
                  <a:srgbClr val="00FF00"/>
                </a:highlight>
              </a:rPr>
              <a:t>.</a:t>
            </a:r>
            <a:endParaRPr lang="en-US" sz="3600" dirty="0"/>
          </a:p>
        </p:txBody>
      </p:sp>
      <p:pic>
        <p:nvPicPr>
          <p:cNvPr id="11" name="Picture 10">
            <a:extLst>
              <a:ext uri="{FF2B5EF4-FFF2-40B4-BE49-F238E27FC236}">
                <a16:creationId xmlns:a16="http://schemas.microsoft.com/office/drawing/2014/main" id="{6FF2C4A4-C212-6F47-E07E-7E2239B00052}"/>
              </a:ext>
            </a:extLst>
          </p:cNvPr>
          <p:cNvPicPr>
            <a:picLocks noChangeAspect="1"/>
          </p:cNvPicPr>
          <p:nvPr/>
        </p:nvPicPr>
        <p:blipFill>
          <a:blip r:embed="rId5"/>
          <a:stretch>
            <a:fillRect/>
          </a:stretch>
        </p:blipFill>
        <p:spPr>
          <a:xfrm>
            <a:off x="1597889" y="1864674"/>
            <a:ext cx="4200525" cy="619125"/>
          </a:xfrm>
          <a:prstGeom prst="rect">
            <a:avLst/>
          </a:prstGeom>
        </p:spPr>
      </p:pic>
      <p:pic>
        <p:nvPicPr>
          <p:cNvPr id="13" name="Picture 12">
            <a:extLst>
              <a:ext uri="{FF2B5EF4-FFF2-40B4-BE49-F238E27FC236}">
                <a16:creationId xmlns:a16="http://schemas.microsoft.com/office/drawing/2014/main" id="{8E7FB0E9-B604-670F-0FBF-197EDB29B956}"/>
              </a:ext>
            </a:extLst>
          </p:cNvPr>
          <p:cNvPicPr>
            <a:picLocks noChangeAspect="1"/>
          </p:cNvPicPr>
          <p:nvPr/>
        </p:nvPicPr>
        <p:blipFill>
          <a:blip r:embed="rId6"/>
          <a:stretch>
            <a:fillRect/>
          </a:stretch>
        </p:blipFill>
        <p:spPr>
          <a:xfrm>
            <a:off x="1245177" y="2756642"/>
            <a:ext cx="8761021" cy="549976"/>
          </a:xfrm>
          <a:prstGeom prst="rect">
            <a:avLst/>
          </a:prstGeom>
        </p:spPr>
      </p:pic>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1997335"/>
            <a:ext cx="487363" cy="487363"/>
          </a:xfrm>
          <a:prstGeom prst="rect">
            <a:avLst/>
          </a:prstGeom>
        </p:spPr>
      </p:pic>
      <p:sp>
        <p:nvSpPr>
          <p:cNvPr id="15" name="Rectangle: Rounded Corners 14">
            <a:extLst>
              <a:ext uri="{FF2B5EF4-FFF2-40B4-BE49-F238E27FC236}">
                <a16:creationId xmlns:a16="http://schemas.microsoft.com/office/drawing/2014/main" id="{7F942738-C299-2A5D-374C-C393F0C4904D}"/>
              </a:ext>
            </a:extLst>
          </p:cNvPr>
          <p:cNvSpPr/>
          <p:nvPr/>
        </p:nvSpPr>
        <p:spPr>
          <a:xfrm>
            <a:off x="4292885" y="2798090"/>
            <a:ext cx="2588205"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784" fill="hold"/>
                                        <p:tgtEl>
                                          <p:spTgt spid="14"/>
                                        </p:tgtEl>
                                      </p:cBhvr>
                                    </p:cmd>
                                  </p:childTnLst>
                                </p:cTn>
                              </p:par>
                            </p:childTnLst>
                          </p:cTn>
                        </p:par>
                      </p:childTnLst>
                    </p:cTn>
                  </p:par>
                </p:childTnLst>
              </p:cTn>
              <p:nextCondLst>
                <p:cond evt="onClick" delay="0">
                  <p:tgtEl>
                    <p:spTgt spid="11"/>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14037" y="2085651"/>
            <a:ext cx="11628582" cy="3416320"/>
          </a:xfrm>
          <a:prstGeom prst="rect">
            <a:avLst/>
          </a:prstGeom>
          <a:noFill/>
        </p:spPr>
        <p:txBody>
          <a:bodyPr wrap="square">
            <a:spAutoFit/>
          </a:bodyPr>
          <a:lstStyle/>
          <a:p>
            <a:r>
              <a:rPr lang="en-US" sz="3600" dirty="0"/>
              <a:t>1. The reef is around ________________ km2. </a:t>
            </a:r>
          </a:p>
          <a:p>
            <a:r>
              <a:rPr lang="en-US" sz="3600" dirty="0"/>
              <a:t>2. It is home to over _____________________ species of fish. </a:t>
            </a:r>
          </a:p>
          <a:p>
            <a:r>
              <a:rPr lang="en-US" sz="3600" dirty="0"/>
              <a:t>3. They might see _____________ jump out of the water. </a:t>
            </a:r>
          </a:p>
          <a:p>
            <a:r>
              <a:rPr lang="en-US" sz="3600" dirty="0"/>
              <a:t>4. _________________ is the best time to visit The Great Barrier Reef. </a:t>
            </a:r>
          </a:p>
          <a:p>
            <a:r>
              <a:rPr lang="en-US" sz="3600" dirty="0"/>
              <a:t>5. Jessica will show them the safest way ________________.</a:t>
            </a:r>
          </a:p>
        </p:txBody>
      </p:sp>
    </p:spTree>
    <p:extLst>
      <p:ext uri="{BB962C8B-B14F-4D97-AF65-F5344CB8AC3E}">
        <p14:creationId xmlns:p14="http://schemas.microsoft.com/office/powerpoint/2010/main" val="27129317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10268528" y="467694"/>
            <a:ext cx="1747982"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14037" y="2085651"/>
            <a:ext cx="11628582" cy="3416320"/>
          </a:xfrm>
          <a:prstGeom prst="rect">
            <a:avLst/>
          </a:prstGeom>
          <a:noFill/>
        </p:spPr>
        <p:txBody>
          <a:bodyPr wrap="square">
            <a:spAutoFit/>
          </a:bodyPr>
          <a:lstStyle/>
          <a:p>
            <a:r>
              <a:rPr lang="en-US" sz="3600" dirty="0"/>
              <a:t>1. The reef is around ________________ km2. </a:t>
            </a:r>
          </a:p>
          <a:p>
            <a:r>
              <a:rPr lang="en-US" sz="3600" dirty="0"/>
              <a:t>2. It is home to over _____________________ species of fish. </a:t>
            </a:r>
          </a:p>
          <a:p>
            <a:r>
              <a:rPr lang="en-US" sz="3600" dirty="0"/>
              <a:t>3. They might see _____________ jump out of the water. </a:t>
            </a:r>
          </a:p>
          <a:p>
            <a:r>
              <a:rPr lang="en-US" sz="3600" dirty="0"/>
              <a:t>4. _________________ is the best time to visit The Great Barrier Reef. </a:t>
            </a:r>
          </a:p>
          <a:p>
            <a:r>
              <a:rPr lang="en-US" sz="3600" dirty="0"/>
              <a:t>5. Jessica will show them the safest way ________________.</a:t>
            </a:r>
          </a:p>
        </p:txBody>
      </p:sp>
    </p:spTree>
    <p:extLst>
      <p:ext uri="{BB962C8B-B14F-4D97-AF65-F5344CB8AC3E}">
        <p14:creationId xmlns:p14="http://schemas.microsoft.com/office/powerpoint/2010/main" val="76982776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end="36234"/>
                </p14:media>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87928" y="1923719"/>
            <a:ext cx="11628582" cy="1200329"/>
          </a:xfrm>
          <a:prstGeom prst="rect">
            <a:avLst/>
          </a:prstGeom>
          <a:noFill/>
        </p:spPr>
        <p:txBody>
          <a:bodyPr wrap="square">
            <a:spAutoFit/>
          </a:bodyPr>
          <a:lstStyle/>
          <a:p>
            <a:pPr marL="742950" indent="-742950">
              <a:buAutoNum type="arabicPeriod"/>
            </a:pPr>
            <a:r>
              <a:rPr lang="en-US" sz="3600" dirty="0"/>
              <a:t>The reef is around _________ km2. </a:t>
            </a:r>
          </a:p>
          <a:p>
            <a:pPr marL="742950" indent="-742950">
              <a:buAutoNum type="arabicPeriod"/>
            </a:pPr>
            <a:r>
              <a:rPr lang="en-US" sz="3600" dirty="0"/>
              <a:t>It is home to over ________ species of fish.</a:t>
            </a:r>
          </a:p>
        </p:txBody>
      </p:sp>
      <p:sp>
        <p:nvSpPr>
          <p:cNvPr id="6" name="TextBox 5">
            <a:extLst>
              <a:ext uri="{FF2B5EF4-FFF2-40B4-BE49-F238E27FC236}">
                <a16:creationId xmlns:a16="http://schemas.microsoft.com/office/drawing/2014/main" id="{0619B2FD-09BF-15BF-C891-7A973B1A1E4C}"/>
              </a:ext>
            </a:extLst>
          </p:cNvPr>
          <p:cNvSpPr txBox="1"/>
          <p:nvPr/>
        </p:nvSpPr>
        <p:spPr>
          <a:xfrm>
            <a:off x="4837831" y="1952711"/>
            <a:ext cx="1817254" cy="646331"/>
          </a:xfrm>
          <a:prstGeom prst="rect">
            <a:avLst/>
          </a:prstGeom>
          <a:noFill/>
        </p:spPr>
        <p:txBody>
          <a:bodyPr wrap="square">
            <a:spAutoFit/>
          </a:bodyPr>
          <a:lstStyle/>
          <a:p>
            <a:r>
              <a:rPr lang="en-US" sz="3600" dirty="0">
                <a:solidFill>
                  <a:srgbClr val="FF0000"/>
                </a:solidFill>
              </a:rPr>
              <a:t>349,000</a:t>
            </a:r>
          </a:p>
        </p:txBody>
      </p:sp>
      <p:sp>
        <p:nvSpPr>
          <p:cNvPr id="7" name="TextBox 6">
            <a:extLst>
              <a:ext uri="{FF2B5EF4-FFF2-40B4-BE49-F238E27FC236}">
                <a16:creationId xmlns:a16="http://schemas.microsoft.com/office/drawing/2014/main" id="{7A218799-DAC2-D60E-FA15-E328F8B5D161}"/>
              </a:ext>
            </a:extLst>
          </p:cNvPr>
          <p:cNvSpPr txBox="1"/>
          <p:nvPr/>
        </p:nvSpPr>
        <p:spPr>
          <a:xfrm>
            <a:off x="4837831" y="2514222"/>
            <a:ext cx="1253551" cy="646331"/>
          </a:xfrm>
          <a:prstGeom prst="rect">
            <a:avLst/>
          </a:prstGeom>
          <a:noFill/>
        </p:spPr>
        <p:txBody>
          <a:bodyPr wrap="square">
            <a:spAutoFit/>
          </a:bodyPr>
          <a:lstStyle/>
          <a:p>
            <a:r>
              <a:rPr lang="en-US" sz="3600" dirty="0">
                <a:solidFill>
                  <a:srgbClr val="FF0000"/>
                </a:solidFill>
              </a:rPr>
              <a:t>1,500</a:t>
            </a:r>
          </a:p>
        </p:txBody>
      </p:sp>
      <p:sp>
        <p:nvSpPr>
          <p:cNvPr id="10" name="TextBox 9">
            <a:extLst>
              <a:ext uri="{FF2B5EF4-FFF2-40B4-BE49-F238E27FC236}">
                <a16:creationId xmlns:a16="http://schemas.microsoft.com/office/drawing/2014/main" id="{8B474968-AC91-0FC7-2C4D-AAE63E23DE82}"/>
              </a:ext>
            </a:extLst>
          </p:cNvPr>
          <p:cNvSpPr txBox="1"/>
          <p:nvPr/>
        </p:nvSpPr>
        <p:spPr>
          <a:xfrm>
            <a:off x="387928" y="3105117"/>
            <a:ext cx="11293764" cy="3139321"/>
          </a:xfrm>
          <a:prstGeom prst="rect">
            <a:avLst/>
          </a:prstGeom>
          <a:noFill/>
        </p:spPr>
        <p:txBody>
          <a:bodyPr wrap="square">
            <a:spAutoFit/>
          </a:bodyPr>
          <a:lstStyle/>
          <a:p>
            <a:pPr algn="just"/>
            <a:r>
              <a:rPr lang="en-US" sz="3300" dirty="0">
                <a:solidFill>
                  <a:srgbClr val="0070C0"/>
                </a:solidFill>
              </a:rPr>
              <a:t>Welcome, everyone. Thank you for coming. </a:t>
            </a:r>
            <a:r>
              <a:rPr lang="en-US" sz="3300" u="sng" dirty="0">
                <a:solidFill>
                  <a:srgbClr val="0070C0"/>
                </a:solidFill>
              </a:rPr>
              <a:t>The Great Barrier Reef, which is around </a:t>
            </a:r>
            <a:r>
              <a:rPr lang="en-US" sz="3300" u="sng" dirty="0">
                <a:solidFill>
                  <a:srgbClr val="0070C0"/>
                </a:solidFill>
                <a:highlight>
                  <a:srgbClr val="FFFF00"/>
                </a:highlight>
              </a:rPr>
              <a:t>349,000</a:t>
            </a:r>
            <a:r>
              <a:rPr lang="en-US" sz="3300" u="sng" dirty="0">
                <a:solidFill>
                  <a:srgbClr val="0070C0"/>
                </a:solidFill>
              </a:rPr>
              <a:t> km2</a:t>
            </a:r>
            <a:r>
              <a:rPr lang="en-US" sz="3300" dirty="0">
                <a:solidFill>
                  <a:srgbClr val="0070C0"/>
                </a:solidFill>
              </a:rPr>
              <a:t> , is the world's largest coral reef. It really is incredible. The coral reef, which has many different colors, is home to a huge amount of marine life. It is home to over </a:t>
            </a:r>
            <a:r>
              <a:rPr lang="en-US" sz="3300" u="sng" dirty="0">
                <a:solidFill>
                  <a:srgbClr val="0070C0"/>
                </a:solidFill>
                <a:highlight>
                  <a:srgbClr val="FFFF00"/>
                </a:highlight>
              </a:rPr>
              <a:t>1,500 </a:t>
            </a:r>
            <a:r>
              <a:rPr lang="en-US" sz="3300" u="sng" dirty="0">
                <a:solidFill>
                  <a:srgbClr val="0070C0"/>
                </a:solidFill>
              </a:rPr>
              <a:t>species of fish</a:t>
            </a:r>
            <a:r>
              <a:rPr lang="en-US" sz="3300" dirty="0">
                <a:solidFill>
                  <a:srgbClr val="0070C0"/>
                </a:solidFill>
              </a:rPr>
              <a:t>, which is about 10% of all fish in the world today. </a:t>
            </a:r>
          </a:p>
        </p:txBody>
      </p:sp>
    </p:spTree>
    <p:extLst>
      <p:ext uri="{BB962C8B-B14F-4D97-AF65-F5344CB8AC3E}">
        <p14:creationId xmlns:p14="http://schemas.microsoft.com/office/powerpoint/2010/main" val="37002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550"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st="41549" end="16388"/>
                </p14:media>
              </p:ext>
            </p:extLst>
          </p:nvPr>
        </p:nvPicPr>
        <p:blipFill>
          <a:blip r:embed="rId6"/>
          <a:stretch>
            <a:fillRect/>
          </a:stretch>
        </p:blipFill>
        <p:spPr>
          <a:xfrm>
            <a:off x="7798951" y="1399851"/>
            <a:ext cx="487363" cy="487363"/>
          </a:xfrm>
          <a:prstGeom prst="rect">
            <a:avLst/>
          </a:prstGeom>
        </p:spPr>
      </p:pic>
      <p:sp>
        <p:nvSpPr>
          <p:cNvPr id="6" name="TextBox 5">
            <a:extLst>
              <a:ext uri="{FF2B5EF4-FFF2-40B4-BE49-F238E27FC236}">
                <a16:creationId xmlns:a16="http://schemas.microsoft.com/office/drawing/2014/main" id="{0619B2FD-09BF-15BF-C891-7A973B1A1E4C}"/>
              </a:ext>
            </a:extLst>
          </p:cNvPr>
          <p:cNvSpPr txBox="1"/>
          <p:nvPr/>
        </p:nvSpPr>
        <p:spPr>
          <a:xfrm>
            <a:off x="3664933" y="2196141"/>
            <a:ext cx="4134018" cy="646331"/>
          </a:xfrm>
          <a:prstGeom prst="rect">
            <a:avLst/>
          </a:prstGeom>
          <a:noFill/>
        </p:spPr>
        <p:txBody>
          <a:bodyPr wrap="square">
            <a:spAutoFit/>
          </a:bodyPr>
          <a:lstStyle/>
          <a:p>
            <a:r>
              <a:rPr lang="en-US" sz="3600" dirty="0">
                <a:solidFill>
                  <a:srgbClr val="FF0000"/>
                </a:solidFill>
              </a:rPr>
              <a:t>dolphins and whales</a:t>
            </a:r>
          </a:p>
        </p:txBody>
      </p:sp>
      <p:sp>
        <p:nvSpPr>
          <p:cNvPr id="9" name="TextBox 8">
            <a:extLst>
              <a:ext uri="{FF2B5EF4-FFF2-40B4-BE49-F238E27FC236}">
                <a16:creationId xmlns:a16="http://schemas.microsoft.com/office/drawing/2014/main" id="{F6025E76-2F1A-52DC-07CD-8BB92FA515D9}"/>
              </a:ext>
            </a:extLst>
          </p:cNvPr>
          <p:cNvSpPr txBox="1"/>
          <p:nvPr/>
        </p:nvSpPr>
        <p:spPr>
          <a:xfrm>
            <a:off x="255356" y="2196141"/>
            <a:ext cx="11780983" cy="646331"/>
          </a:xfrm>
          <a:prstGeom prst="rect">
            <a:avLst/>
          </a:prstGeom>
          <a:noFill/>
        </p:spPr>
        <p:txBody>
          <a:bodyPr wrap="square">
            <a:spAutoFit/>
          </a:bodyPr>
          <a:lstStyle/>
          <a:p>
            <a:r>
              <a:rPr lang="en-US" sz="3600" dirty="0"/>
              <a:t>3. They might see _________________ jump out of the water. </a:t>
            </a:r>
          </a:p>
        </p:txBody>
      </p:sp>
      <p:sp>
        <p:nvSpPr>
          <p:cNvPr id="12" name="TextBox 11">
            <a:extLst>
              <a:ext uri="{FF2B5EF4-FFF2-40B4-BE49-F238E27FC236}">
                <a16:creationId xmlns:a16="http://schemas.microsoft.com/office/drawing/2014/main" id="{8F8BAC48-E199-2634-EF40-7F5C3D48BFC6}"/>
              </a:ext>
            </a:extLst>
          </p:cNvPr>
          <p:cNvSpPr txBox="1"/>
          <p:nvPr/>
        </p:nvSpPr>
        <p:spPr>
          <a:xfrm>
            <a:off x="486063" y="3030467"/>
            <a:ext cx="11219873" cy="2862322"/>
          </a:xfrm>
          <a:prstGeom prst="rect">
            <a:avLst/>
          </a:prstGeom>
          <a:noFill/>
        </p:spPr>
        <p:txBody>
          <a:bodyPr wrap="square">
            <a:spAutoFit/>
          </a:bodyPr>
          <a:lstStyle/>
          <a:p>
            <a:pPr algn="just"/>
            <a:r>
              <a:rPr lang="en-US" sz="3600" dirty="0">
                <a:solidFill>
                  <a:srgbClr val="0070C0"/>
                </a:solidFill>
              </a:rPr>
              <a:t>Isn't that incredible? The Great Barrier Reef is also home to many types of whales, dolphins, and turtles. If you are lucky today, </a:t>
            </a:r>
            <a:r>
              <a:rPr lang="en-US" sz="3600" u="sng" dirty="0">
                <a:solidFill>
                  <a:srgbClr val="0070C0"/>
                </a:solidFill>
              </a:rPr>
              <a:t>we will have the chance to </a:t>
            </a:r>
            <a:r>
              <a:rPr lang="en-US" sz="3600" u="sng" dirty="0">
                <a:solidFill>
                  <a:srgbClr val="0070C0"/>
                </a:solidFill>
                <a:highlight>
                  <a:srgbClr val="FFFF00"/>
                </a:highlight>
              </a:rPr>
              <a:t>see some dolphins </a:t>
            </a:r>
            <a:r>
              <a:rPr lang="en-US" sz="3600" u="sng" dirty="0">
                <a:solidFill>
                  <a:srgbClr val="0070C0"/>
                </a:solidFill>
              </a:rPr>
              <a:t>jumping out of the water or maybe </a:t>
            </a:r>
            <a:r>
              <a:rPr lang="en-US" sz="3600" u="sng" dirty="0">
                <a:solidFill>
                  <a:srgbClr val="0070C0"/>
                </a:solidFill>
                <a:highlight>
                  <a:srgbClr val="FFFF00"/>
                </a:highlight>
              </a:rPr>
              <a:t>even some whales</a:t>
            </a:r>
            <a:r>
              <a:rPr lang="en-US" sz="3600" dirty="0">
                <a:solidFill>
                  <a:srgbClr val="0070C0"/>
                </a:solidFill>
              </a:rPr>
              <a:t>. You have come at the right time of the year to see whales. </a:t>
            </a:r>
          </a:p>
        </p:txBody>
      </p:sp>
    </p:spTree>
    <p:extLst>
      <p:ext uri="{BB962C8B-B14F-4D97-AF65-F5344CB8AC3E}">
        <p14:creationId xmlns:p14="http://schemas.microsoft.com/office/powerpoint/2010/main" val="295608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847"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st="61395"/>
                </p14:media>
              </p:ext>
            </p:extLst>
          </p:nvPr>
        </p:nvPicPr>
        <p:blipFill>
          <a:blip r:embed="rId6"/>
          <a:stretch>
            <a:fillRect/>
          </a:stretch>
        </p:blipFill>
        <p:spPr>
          <a:xfrm>
            <a:off x="7798951" y="1399851"/>
            <a:ext cx="487363" cy="487363"/>
          </a:xfrm>
          <a:prstGeom prst="rect">
            <a:avLst/>
          </a:prstGeom>
        </p:spPr>
      </p:pic>
      <p:sp>
        <p:nvSpPr>
          <p:cNvPr id="6" name="TextBox 5">
            <a:extLst>
              <a:ext uri="{FF2B5EF4-FFF2-40B4-BE49-F238E27FC236}">
                <a16:creationId xmlns:a16="http://schemas.microsoft.com/office/drawing/2014/main" id="{0619B2FD-09BF-15BF-C891-7A973B1A1E4C}"/>
              </a:ext>
            </a:extLst>
          </p:cNvPr>
          <p:cNvSpPr txBox="1"/>
          <p:nvPr/>
        </p:nvSpPr>
        <p:spPr>
          <a:xfrm>
            <a:off x="1230373" y="2070029"/>
            <a:ext cx="1568245" cy="646331"/>
          </a:xfrm>
          <a:prstGeom prst="rect">
            <a:avLst/>
          </a:prstGeom>
          <a:noFill/>
        </p:spPr>
        <p:txBody>
          <a:bodyPr wrap="square">
            <a:spAutoFit/>
          </a:bodyPr>
          <a:lstStyle/>
          <a:p>
            <a:r>
              <a:rPr lang="en-US" sz="3600" dirty="0">
                <a:solidFill>
                  <a:srgbClr val="FF0000"/>
                </a:solidFill>
              </a:rPr>
              <a:t>Winter</a:t>
            </a:r>
          </a:p>
        </p:txBody>
      </p:sp>
      <p:sp>
        <p:nvSpPr>
          <p:cNvPr id="5" name="TextBox 4">
            <a:extLst>
              <a:ext uri="{FF2B5EF4-FFF2-40B4-BE49-F238E27FC236}">
                <a16:creationId xmlns:a16="http://schemas.microsoft.com/office/drawing/2014/main" id="{D850F409-FC9E-69AB-FD08-E7A077A6A94C}"/>
              </a:ext>
            </a:extLst>
          </p:cNvPr>
          <p:cNvSpPr txBox="1"/>
          <p:nvPr/>
        </p:nvSpPr>
        <p:spPr>
          <a:xfrm>
            <a:off x="332507" y="2055086"/>
            <a:ext cx="11610110" cy="1200329"/>
          </a:xfrm>
          <a:prstGeom prst="rect">
            <a:avLst/>
          </a:prstGeom>
          <a:noFill/>
        </p:spPr>
        <p:txBody>
          <a:bodyPr wrap="square">
            <a:spAutoFit/>
          </a:bodyPr>
          <a:lstStyle/>
          <a:p>
            <a:r>
              <a:rPr lang="en-US" sz="3600" dirty="0"/>
              <a:t>4. __________ is the best time to visit The Great Barrier Reef. </a:t>
            </a:r>
          </a:p>
          <a:p>
            <a:r>
              <a:rPr lang="en-US" sz="3600" dirty="0"/>
              <a:t>5. Jessica will show them the safest way ________________.</a:t>
            </a:r>
          </a:p>
        </p:txBody>
      </p:sp>
      <p:sp>
        <p:nvSpPr>
          <p:cNvPr id="10" name="TextBox 9">
            <a:extLst>
              <a:ext uri="{FF2B5EF4-FFF2-40B4-BE49-F238E27FC236}">
                <a16:creationId xmlns:a16="http://schemas.microsoft.com/office/drawing/2014/main" id="{D41952BF-19A9-E495-CC97-818CF321D744}"/>
              </a:ext>
            </a:extLst>
          </p:cNvPr>
          <p:cNvSpPr txBox="1"/>
          <p:nvPr/>
        </p:nvSpPr>
        <p:spPr>
          <a:xfrm>
            <a:off x="421408" y="3569569"/>
            <a:ext cx="11432309" cy="2308324"/>
          </a:xfrm>
          <a:prstGeom prst="rect">
            <a:avLst/>
          </a:prstGeom>
          <a:noFill/>
        </p:spPr>
        <p:txBody>
          <a:bodyPr wrap="square">
            <a:spAutoFit/>
          </a:bodyPr>
          <a:lstStyle/>
          <a:p>
            <a:pPr algn="just"/>
            <a:r>
              <a:rPr lang="en-US" sz="3600" u="sng" dirty="0">
                <a:solidFill>
                  <a:srgbClr val="0070C0"/>
                </a:solidFill>
                <a:highlight>
                  <a:srgbClr val="FFFF00"/>
                </a:highlight>
              </a:rPr>
              <a:t>Winter</a:t>
            </a:r>
            <a:r>
              <a:rPr lang="en-US" sz="3600" u="sng" dirty="0">
                <a:solidFill>
                  <a:srgbClr val="0070C0"/>
                </a:solidFill>
              </a:rPr>
              <a:t>, when there are fewer jellyfish in the water, is the </a:t>
            </a:r>
            <a:r>
              <a:rPr lang="en-US" sz="3600" u="sng" dirty="0">
                <a:solidFill>
                  <a:srgbClr val="0070C0"/>
                </a:solidFill>
                <a:highlight>
                  <a:srgbClr val="FFFF00"/>
                </a:highlight>
              </a:rPr>
              <a:t>best time </a:t>
            </a:r>
            <a:r>
              <a:rPr lang="en-US" sz="3600" u="sng" dirty="0">
                <a:solidFill>
                  <a:srgbClr val="0070C0"/>
                </a:solidFill>
              </a:rPr>
              <a:t>to get in the water and really </a:t>
            </a:r>
            <a:r>
              <a:rPr lang="en-US" sz="3600" u="sng" dirty="0">
                <a:solidFill>
                  <a:srgbClr val="0070C0"/>
                </a:solidFill>
                <a:highlight>
                  <a:srgbClr val="FFFF00"/>
                </a:highlight>
              </a:rPr>
              <a:t>explore the reef and marine life</a:t>
            </a:r>
            <a:r>
              <a:rPr lang="en-US" sz="3600" dirty="0">
                <a:solidFill>
                  <a:srgbClr val="0070C0"/>
                </a:solidFill>
              </a:rPr>
              <a:t>. </a:t>
            </a:r>
            <a:r>
              <a:rPr lang="en-US" sz="3600" u="sng" dirty="0">
                <a:solidFill>
                  <a:srgbClr val="0070C0"/>
                </a:solidFill>
              </a:rPr>
              <a:t>Jessica will now show you the safest way </a:t>
            </a:r>
            <a:r>
              <a:rPr lang="en-US" sz="3600" u="sng" dirty="0">
                <a:solidFill>
                  <a:srgbClr val="0070C0"/>
                </a:solidFill>
                <a:highlight>
                  <a:srgbClr val="FFFF00"/>
                </a:highlight>
              </a:rPr>
              <a:t>to get into the water</a:t>
            </a:r>
            <a:r>
              <a:rPr lang="en-US" sz="3600" dirty="0">
                <a:solidFill>
                  <a:srgbClr val="0070C0"/>
                </a:solidFill>
              </a:rPr>
              <a:t>. Does anyone have any questions? </a:t>
            </a:r>
          </a:p>
        </p:txBody>
      </p:sp>
      <p:sp>
        <p:nvSpPr>
          <p:cNvPr id="11" name="TextBox 10">
            <a:extLst>
              <a:ext uri="{FF2B5EF4-FFF2-40B4-BE49-F238E27FC236}">
                <a16:creationId xmlns:a16="http://schemas.microsoft.com/office/drawing/2014/main" id="{6198ECC1-DEC3-0D31-86EE-9EE45511FC2C}"/>
              </a:ext>
            </a:extLst>
          </p:cNvPr>
          <p:cNvSpPr txBox="1"/>
          <p:nvPr/>
        </p:nvSpPr>
        <p:spPr>
          <a:xfrm>
            <a:off x="7720306" y="2609084"/>
            <a:ext cx="4407039" cy="646331"/>
          </a:xfrm>
          <a:prstGeom prst="rect">
            <a:avLst/>
          </a:prstGeom>
          <a:noFill/>
        </p:spPr>
        <p:txBody>
          <a:bodyPr wrap="square">
            <a:spAutoFit/>
          </a:bodyPr>
          <a:lstStyle/>
          <a:p>
            <a:r>
              <a:rPr lang="en-US" sz="3600" dirty="0">
                <a:solidFill>
                  <a:srgbClr val="FF0000"/>
                </a:solidFill>
              </a:rPr>
              <a:t>(to get) into the water.</a:t>
            </a:r>
          </a:p>
        </p:txBody>
      </p:sp>
    </p:spTree>
    <p:extLst>
      <p:ext uri="{BB962C8B-B14F-4D97-AF65-F5344CB8AC3E}">
        <p14:creationId xmlns:p14="http://schemas.microsoft.com/office/powerpoint/2010/main" val="34025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389"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18" name="TextBox 17">
            <a:extLst>
              <a:ext uri="{FF2B5EF4-FFF2-40B4-BE49-F238E27FC236}">
                <a16:creationId xmlns:a16="http://schemas.microsoft.com/office/drawing/2014/main" id="{E5D4C050-5C84-078F-4CAB-4ED2E9D2CD36}"/>
              </a:ext>
            </a:extLst>
          </p:cNvPr>
          <p:cNvSpPr txBox="1"/>
          <p:nvPr/>
        </p:nvSpPr>
        <p:spPr>
          <a:xfrm>
            <a:off x="353390" y="2975183"/>
            <a:ext cx="11219774" cy="3416320"/>
          </a:xfrm>
          <a:prstGeom prst="rect">
            <a:avLst/>
          </a:prstGeom>
          <a:noFill/>
        </p:spPr>
        <p:txBody>
          <a:bodyPr wrap="square">
            <a:spAutoFit/>
          </a:bodyPr>
          <a:lstStyle/>
          <a:p>
            <a:pPr algn="just"/>
            <a:r>
              <a:rPr lang="en-US" sz="3600" dirty="0">
                <a:solidFill>
                  <a:srgbClr val="002060"/>
                </a:solidFill>
              </a:rPr>
              <a:t>The Grand Canyon, which is in the state of Arizona, is the 11th largest national park in the USA. It is over 446 km long, 29 km wide, and 1.8 km deep. Overall, it is 4,926 km2 in size. Scientists believe the Colorado River, which runs through the canyon, began creating the canyon around 6 million years ago. </a:t>
            </a:r>
          </a:p>
        </p:txBody>
      </p:sp>
      <p:sp>
        <p:nvSpPr>
          <p:cNvPr id="19" name="TextBox 18">
            <a:extLst>
              <a:ext uri="{FF2B5EF4-FFF2-40B4-BE49-F238E27FC236}">
                <a16:creationId xmlns:a16="http://schemas.microsoft.com/office/drawing/2014/main" id="{F1C4428A-DF9E-E9D9-A34E-591DAD79E329}"/>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321367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3" name="TextBox 2">
            <a:extLst>
              <a:ext uri="{FF2B5EF4-FFF2-40B4-BE49-F238E27FC236}">
                <a16:creationId xmlns:a16="http://schemas.microsoft.com/office/drawing/2014/main" id="{0D20B3BC-F8B5-C417-3D9A-9CD4DD1481CF}"/>
              </a:ext>
            </a:extLst>
          </p:cNvPr>
          <p:cNvSpPr txBox="1"/>
          <p:nvPr/>
        </p:nvSpPr>
        <p:spPr>
          <a:xfrm>
            <a:off x="521855" y="3187043"/>
            <a:ext cx="11148290" cy="2862322"/>
          </a:xfrm>
          <a:prstGeom prst="rect">
            <a:avLst/>
          </a:prstGeom>
          <a:noFill/>
        </p:spPr>
        <p:txBody>
          <a:bodyPr wrap="square">
            <a:spAutoFit/>
          </a:bodyPr>
          <a:lstStyle/>
          <a:p>
            <a:pPr algn="just"/>
            <a:r>
              <a:rPr lang="en-US" sz="3600" dirty="0">
                <a:solidFill>
                  <a:srgbClr val="002060"/>
                </a:solidFill>
              </a:rPr>
              <a:t>People travel from all over the world to see the Grand Canyon. More than 5 million people visit the Grand Canyon each year. This makes it the second most popular national park in the USA. Spring and fall, when the weather is the nicest, are the best seasons to visit. </a:t>
            </a:r>
          </a:p>
        </p:txBody>
      </p:sp>
      <p:sp>
        <p:nvSpPr>
          <p:cNvPr id="4" name="TextBox 3">
            <a:extLst>
              <a:ext uri="{FF2B5EF4-FFF2-40B4-BE49-F238E27FC236}">
                <a16:creationId xmlns:a16="http://schemas.microsoft.com/office/drawing/2014/main" id="{F843A9CC-DDC3-7220-5A38-476EB8B26A05}"/>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19057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4" name="TextBox 3">
            <a:extLst>
              <a:ext uri="{FF2B5EF4-FFF2-40B4-BE49-F238E27FC236}">
                <a16:creationId xmlns:a16="http://schemas.microsoft.com/office/drawing/2014/main" id="{EBC222FD-4FC6-AC8B-BDDD-97D721C91AC6}"/>
              </a:ext>
            </a:extLst>
          </p:cNvPr>
          <p:cNvSpPr txBox="1"/>
          <p:nvPr/>
        </p:nvSpPr>
        <p:spPr>
          <a:xfrm>
            <a:off x="471054" y="2957208"/>
            <a:ext cx="11397673" cy="3416320"/>
          </a:xfrm>
          <a:prstGeom prst="rect">
            <a:avLst/>
          </a:prstGeom>
          <a:noFill/>
        </p:spPr>
        <p:txBody>
          <a:bodyPr wrap="square">
            <a:spAutoFit/>
          </a:bodyPr>
          <a:lstStyle/>
          <a:p>
            <a:pPr algn="just"/>
            <a:r>
              <a:rPr lang="en-US" sz="3600" dirty="0">
                <a:solidFill>
                  <a:srgbClr val="002060"/>
                </a:solidFill>
              </a:rPr>
              <a:t>It is usually too hot during the summer, and they often close some parts of the park during the winter. There are several ways to get to the Grand Canyon. The nearby cities of Phoenix and Las Vegas both have airports you can fly to and bus services to the canyon. Or you can go to Williams, Arizona and take a train to the canyon. </a:t>
            </a:r>
          </a:p>
        </p:txBody>
      </p:sp>
      <p:sp>
        <p:nvSpPr>
          <p:cNvPr id="5" name="TextBox 4">
            <a:extLst>
              <a:ext uri="{FF2B5EF4-FFF2-40B4-BE49-F238E27FC236}">
                <a16:creationId xmlns:a16="http://schemas.microsoft.com/office/drawing/2014/main" id="{3010C292-209F-B3CE-1B90-FB11BFC01794}"/>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271660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41709" y="891149"/>
            <a:ext cx="12108581"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pairs. Look at the picture and answer these questions: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dirty="0">
                <a:solidFill>
                  <a:schemeClr val="accent1">
                    <a:lumMod val="75000"/>
                  </a:schemeClr>
                </a:solidFill>
              </a:rPr>
              <a:t>What type of natural wonder can you see? </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dirty="0">
                <a:solidFill>
                  <a:schemeClr val="accent1">
                    <a:lumMod val="75000"/>
                  </a:schemeClr>
                </a:solidFill>
              </a:rPr>
              <a:t>What information would you like to learn about it? Why?</a:t>
            </a:r>
            <a:endParaRPr kumimoji="0" lang="en-US" sz="3600" b="0" i="1" u="none" strike="noStrike" kern="0" cap="none" spc="0" normalizeH="0" baseline="0" noProof="0" dirty="0">
              <a:ln>
                <a:noFill/>
              </a:ln>
              <a:solidFill>
                <a:schemeClr val="accent1">
                  <a:lumMod val="75000"/>
                </a:schemeClr>
              </a:solidFill>
              <a:effectLst/>
              <a:uLnTx/>
              <a:uFillTx/>
            </a:endParaRP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2491" y="1498410"/>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0710A5-C4FB-2B94-7A8B-695BAD23C1DF}"/>
              </a:ext>
            </a:extLst>
          </p:cNvPr>
          <p:cNvPicPr>
            <a:picLocks noChangeAspect="1"/>
          </p:cNvPicPr>
          <p:nvPr/>
        </p:nvPicPr>
        <p:blipFill rotWithShape="1">
          <a:blip r:embed="rId3"/>
          <a:srcRect t="3460" b="-1"/>
          <a:stretch/>
        </p:blipFill>
        <p:spPr>
          <a:xfrm>
            <a:off x="166770" y="2885700"/>
            <a:ext cx="11638986" cy="3223651"/>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98053" y="509068"/>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10342418" y="480412"/>
            <a:ext cx="1600200"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802212" y="1626219"/>
            <a:ext cx="8867073" cy="1802781"/>
          </a:xfrm>
          <a:prstGeom prst="rect">
            <a:avLst/>
          </a:prstGeom>
        </p:spPr>
      </p:pic>
      <p:sp>
        <p:nvSpPr>
          <p:cNvPr id="2" name="Rectangle: Rounded Corners 1">
            <a:extLst>
              <a:ext uri="{FF2B5EF4-FFF2-40B4-BE49-F238E27FC236}">
                <a16:creationId xmlns:a16="http://schemas.microsoft.com/office/drawing/2014/main" id="{08A705B7-B4A2-E9ED-A75A-4E2511DB8E40}"/>
              </a:ext>
            </a:extLst>
          </p:cNvPr>
          <p:cNvSpPr/>
          <p:nvPr/>
        </p:nvSpPr>
        <p:spPr>
          <a:xfrm>
            <a:off x="1623576" y="2297594"/>
            <a:ext cx="9127551" cy="54720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18851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260863"/>
            <a:ext cx="11353775" cy="2862322"/>
          </a:xfrm>
          <a:prstGeom prst="rect">
            <a:avLst/>
          </a:prstGeom>
          <a:noFill/>
        </p:spPr>
        <p:txBody>
          <a:bodyPr wrap="square">
            <a:spAutoFit/>
          </a:bodyPr>
          <a:lstStyle/>
          <a:p>
            <a:pPr marL="742950" indent="-742950">
              <a:buAutoNum type="arabicPeriod"/>
            </a:pPr>
            <a:r>
              <a:rPr lang="en-US" sz="3600" dirty="0"/>
              <a:t>How many national parks in the USA are bigger than the Grand Canyon? _____________________________________________</a:t>
            </a:r>
          </a:p>
          <a:p>
            <a:pPr marL="742950" indent="-742950">
              <a:buAutoNum type="arabicPeriod"/>
            </a:pPr>
            <a:r>
              <a:rPr lang="en-US" sz="3600" dirty="0"/>
              <a:t>How deep is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7341780" y="619608"/>
            <a:ext cx="4850219" cy="646331"/>
          </a:xfrm>
          <a:prstGeom prst="rect">
            <a:avLst/>
          </a:prstGeom>
          <a:noFill/>
        </p:spPr>
        <p:txBody>
          <a:bodyPr wrap="square">
            <a:spAutoFit/>
          </a:bodyPr>
          <a:lstStyle/>
          <a:p>
            <a:r>
              <a:rPr lang="en-US" sz="3600" dirty="0">
                <a:solidFill>
                  <a:srgbClr val="242021"/>
                </a:solidFill>
                <a:highlight>
                  <a:srgbClr val="F3C1FF"/>
                </a:highlight>
              </a:rPr>
              <a:t>Extra practice – WB, p 36</a:t>
            </a:r>
            <a:endParaRPr lang="en-US" sz="3600" dirty="0">
              <a:highlight>
                <a:srgbClr val="F3C1FF"/>
              </a:highlight>
            </a:endParaRPr>
          </a:p>
        </p:txBody>
      </p:sp>
    </p:spTree>
    <p:extLst>
      <p:ext uri="{BB962C8B-B14F-4D97-AF65-F5344CB8AC3E}">
        <p14:creationId xmlns:p14="http://schemas.microsoft.com/office/powerpoint/2010/main" val="115893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491772"/>
            <a:ext cx="11187545" cy="2308324"/>
          </a:xfrm>
          <a:prstGeom prst="rect">
            <a:avLst/>
          </a:prstGeom>
          <a:noFill/>
        </p:spPr>
        <p:txBody>
          <a:bodyPr wrap="square">
            <a:spAutoFit/>
          </a:bodyPr>
          <a:lstStyle/>
          <a:p>
            <a:r>
              <a:rPr lang="en-US" sz="3600" dirty="0"/>
              <a:t>3. When is the best time to visit the Grand Canyon? ________________________________________________ 4. What nearby cities have airports? ________________________________________________</a:t>
            </a:r>
          </a:p>
        </p:txBody>
      </p:sp>
      <p:sp>
        <p:nvSpPr>
          <p:cNvPr id="8" name="TextBox 7">
            <a:extLst>
              <a:ext uri="{FF2B5EF4-FFF2-40B4-BE49-F238E27FC236}">
                <a16:creationId xmlns:a16="http://schemas.microsoft.com/office/drawing/2014/main" id="{FE7DDC43-09DC-6F7D-29FE-98D832E1B7A9}"/>
              </a:ext>
            </a:extLst>
          </p:cNvPr>
          <p:cNvSpPr txBox="1"/>
          <p:nvPr/>
        </p:nvSpPr>
        <p:spPr>
          <a:xfrm>
            <a:off x="8304729" y="619608"/>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Tree>
    <p:extLst>
      <p:ext uri="{BB962C8B-B14F-4D97-AF65-F5344CB8AC3E}">
        <p14:creationId xmlns:p14="http://schemas.microsoft.com/office/powerpoint/2010/main" val="579370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260863"/>
            <a:ext cx="11353775" cy="1754326"/>
          </a:xfrm>
          <a:prstGeom prst="rect">
            <a:avLst/>
          </a:prstGeom>
          <a:noFill/>
        </p:spPr>
        <p:txBody>
          <a:bodyPr wrap="square">
            <a:spAutoFit/>
          </a:bodyPr>
          <a:lstStyle/>
          <a:p>
            <a:pPr marL="742950" indent="-742950">
              <a:buAutoNum type="arabicPeriod"/>
            </a:pPr>
            <a:r>
              <a:rPr lang="en-US" sz="3600" dirty="0"/>
              <a:t>How many national parks in the USA are bigger than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9B96D0D8-0437-3459-C8B7-DB54057502C5}"/>
              </a:ext>
            </a:extLst>
          </p:cNvPr>
          <p:cNvSpPr txBox="1"/>
          <p:nvPr/>
        </p:nvSpPr>
        <p:spPr>
          <a:xfrm>
            <a:off x="536864" y="4295155"/>
            <a:ext cx="11118272" cy="1200329"/>
          </a:xfrm>
          <a:prstGeom prst="rect">
            <a:avLst/>
          </a:prstGeom>
          <a:noFill/>
        </p:spPr>
        <p:txBody>
          <a:bodyPr wrap="square">
            <a:spAutoFit/>
          </a:bodyPr>
          <a:lstStyle/>
          <a:p>
            <a:pPr algn="just"/>
            <a:r>
              <a:rPr lang="en-US" sz="3600" u="sng" dirty="0">
                <a:solidFill>
                  <a:srgbClr val="0070C0"/>
                </a:solidFill>
              </a:rPr>
              <a:t>The Grand Canyon</a:t>
            </a:r>
            <a:r>
              <a:rPr lang="en-US" sz="3600" dirty="0">
                <a:solidFill>
                  <a:srgbClr val="0070C0"/>
                </a:solidFill>
              </a:rPr>
              <a:t>, which is in the state of Arizona, is the </a:t>
            </a:r>
            <a:r>
              <a:rPr lang="en-US" sz="3600" u="sng" dirty="0">
                <a:solidFill>
                  <a:srgbClr val="0070C0"/>
                </a:solidFill>
                <a:highlight>
                  <a:srgbClr val="FFFF00"/>
                </a:highlight>
              </a:rPr>
              <a:t>11th largest national park in the USA</a:t>
            </a:r>
            <a:r>
              <a:rPr lang="en-US" sz="3600" dirty="0">
                <a:solidFill>
                  <a:srgbClr val="0070C0"/>
                </a:solidFill>
              </a:rPr>
              <a:t>.</a:t>
            </a:r>
          </a:p>
        </p:txBody>
      </p:sp>
      <p:sp>
        <p:nvSpPr>
          <p:cNvPr id="8" name="TextBox 7">
            <a:extLst>
              <a:ext uri="{FF2B5EF4-FFF2-40B4-BE49-F238E27FC236}">
                <a16:creationId xmlns:a16="http://schemas.microsoft.com/office/drawing/2014/main" id="{B10419B0-72D8-1838-885B-60C80B9F5990}"/>
              </a:ext>
            </a:extLst>
          </p:cNvPr>
          <p:cNvSpPr txBox="1"/>
          <p:nvPr/>
        </p:nvSpPr>
        <p:spPr>
          <a:xfrm>
            <a:off x="975675" y="3400891"/>
            <a:ext cx="11118272" cy="646331"/>
          </a:xfrm>
          <a:prstGeom prst="rect">
            <a:avLst/>
          </a:prstGeom>
          <a:noFill/>
        </p:spPr>
        <p:txBody>
          <a:bodyPr wrap="square">
            <a:spAutoFit/>
          </a:bodyPr>
          <a:lstStyle/>
          <a:p>
            <a:pPr algn="just"/>
            <a:r>
              <a:rPr lang="en-US" sz="3600" dirty="0">
                <a:solidFill>
                  <a:srgbClr val="FF0000"/>
                </a:solidFill>
              </a:rPr>
              <a:t>There are 10 national parks which are bigger than it.</a:t>
            </a:r>
          </a:p>
        </p:txBody>
      </p:sp>
    </p:spTree>
    <p:extLst>
      <p:ext uri="{BB962C8B-B14F-4D97-AF65-F5344CB8AC3E}">
        <p14:creationId xmlns:p14="http://schemas.microsoft.com/office/powerpoint/2010/main" val="15203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337725" y="2297594"/>
            <a:ext cx="11353775" cy="1200329"/>
          </a:xfrm>
          <a:prstGeom prst="rect">
            <a:avLst/>
          </a:prstGeom>
          <a:noFill/>
        </p:spPr>
        <p:txBody>
          <a:bodyPr wrap="square">
            <a:spAutoFit/>
          </a:bodyPr>
          <a:lstStyle/>
          <a:p>
            <a:r>
              <a:rPr lang="en-US" sz="3600" dirty="0"/>
              <a:t>2. How deep is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3794E214-291C-FE87-C8A0-1AD8CDAC4F16}"/>
              </a:ext>
            </a:extLst>
          </p:cNvPr>
          <p:cNvSpPr txBox="1"/>
          <p:nvPr/>
        </p:nvSpPr>
        <p:spPr>
          <a:xfrm>
            <a:off x="437590" y="3976362"/>
            <a:ext cx="11154046" cy="1200329"/>
          </a:xfrm>
          <a:prstGeom prst="rect">
            <a:avLst/>
          </a:prstGeom>
          <a:noFill/>
        </p:spPr>
        <p:txBody>
          <a:bodyPr wrap="square">
            <a:spAutoFit/>
          </a:bodyPr>
          <a:lstStyle/>
          <a:p>
            <a:pPr algn="just"/>
            <a:r>
              <a:rPr lang="en-US" sz="3600" dirty="0">
                <a:solidFill>
                  <a:srgbClr val="0070C0"/>
                </a:solidFill>
              </a:rPr>
              <a:t>It is over 446 km long, 29 km wide, and </a:t>
            </a:r>
            <a:r>
              <a:rPr lang="en-US" sz="3600" u="sng" dirty="0">
                <a:solidFill>
                  <a:srgbClr val="0070C0"/>
                </a:solidFill>
                <a:highlight>
                  <a:srgbClr val="FFFF00"/>
                </a:highlight>
              </a:rPr>
              <a:t>1.8 km deep</a:t>
            </a:r>
            <a:r>
              <a:rPr lang="en-US" sz="3600" dirty="0">
                <a:solidFill>
                  <a:srgbClr val="0070C0"/>
                </a:solidFill>
              </a:rPr>
              <a:t>. Overall, it is 4,926 km2 in size. </a:t>
            </a:r>
          </a:p>
        </p:txBody>
      </p:sp>
      <p:sp>
        <p:nvSpPr>
          <p:cNvPr id="8" name="TextBox 7">
            <a:extLst>
              <a:ext uri="{FF2B5EF4-FFF2-40B4-BE49-F238E27FC236}">
                <a16:creationId xmlns:a16="http://schemas.microsoft.com/office/drawing/2014/main" id="{E708A925-8FA4-C860-46FB-868AE299FFD0}"/>
              </a:ext>
            </a:extLst>
          </p:cNvPr>
          <p:cNvSpPr txBox="1"/>
          <p:nvPr/>
        </p:nvSpPr>
        <p:spPr>
          <a:xfrm>
            <a:off x="536864" y="2900067"/>
            <a:ext cx="11118272" cy="646331"/>
          </a:xfrm>
          <a:prstGeom prst="rect">
            <a:avLst/>
          </a:prstGeom>
          <a:noFill/>
        </p:spPr>
        <p:txBody>
          <a:bodyPr wrap="square">
            <a:spAutoFit/>
          </a:bodyPr>
          <a:lstStyle/>
          <a:p>
            <a:pPr algn="just"/>
            <a:r>
              <a:rPr lang="en-US" sz="3600" dirty="0">
                <a:solidFill>
                  <a:srgbClr val="FF0000"/>
                </a:solidFill>
              </a:rPr>
              <a:t>It is 1.8 km deep.</a:t>
            </a:r>
          </a:p>
        </p:txBody>
      </p:sp>
    </p:spTree>
    <p:extLst>
      <p:ext uri="{BB962C8B-B14F-4D97-AF65-F5344CB8AC3E}">
        <p14:creationId xmlns:p14="http://schemas.microsoft.com/office/powerpoint/2010/main" val="23652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491772"/>
            <a:ext cx="11187545" cy="1200329"/>
          </a:xfrm>
          <a:prstGeom prst="rect">
            <a:avLst/>
          </a:prstGeom>
          <a:noFill/>
        </p:spPr>
        <p:txBody>
          <a:bodyPr wrap="square">
            <a:spAutoFit/>
          </a:bodyPr>
          <a:lstStyle/>
          <a:p>
            <a:r>
              <a:rPr lang="en-US" sz="3600" dirty="0"/>
              <a:t>3. When is the best time to visit the Grand Canyon? ________________________________________________</a:t>
            </a:r>
          </a:p>
        </p:txBody>
      </p:sp>
      <p:sp>
        <p:nvSpPr>
          <p:cNvPr id="2" name="TextBox 1">
            <a:extLst>
              <a:ext uri="{FF2B5EF4-FFF2-40B4-BE49-F238E27FC236}">
                <a16:creationId xmlns:a16="http://schemas.microsoft.com/office/drawing/2014/main" id="{9D36A67B-BBA0-5F37-F699-77A43D7AD23E}"/>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23853D92-09C3-39D0-4F8F-81EDC974B454}"/>
              </a:ext>
            </a:extLst>
          </p:cNvPr>
          <p:cNvSpPr txBox="1"/>
          <p:nvPr/>
        </p:nvSpPr>
        <p:spPr>
          <a:xfrm>
            <a:off x="372934" y="3828468"/>
            <a:ext cx="11187545" cy="2308324"/>
          </a:xfrm>
          <a:prstGeom prst="rect">
            <a:avLst/>
          </a:prstGeom>
          <a:noFill/>
        </p:spPr>
        <p:txBody>
          <a:bodyPr wrap="square">
            <a:spAutoFit/>
          </a:bodyPr>
          <a:lstStyle/>
          <a:p>
            <a:pPr algn="just"/>
            <a:r>
              <a:rPr lang="en-US" sz="3600" dirty="0">
                <a:solidFill>
                  <a:srgbClr val="0070C0"/>
                </a:solidFill>
              </a:rPr>
              <a:t>More</a:t>
            </a:r>
            <a:r>
              <a:rPr lang="en-US" sz="3600" dirty="0"/>
              <a:t> </a:t>
            </a:r>
            <a:r>
              <a:rPr lang="en-US" sz="3600" dirty="0">
                <a:solidFill>
                  <a:srgbClr val="0070C0"/>
                </a:solidFill>
              </a:rPr>
              <a:t>than 5 million people visit the Grand Canyon each year. This makes it the second most popular national park in the USA. </a:t>
            </a:r>
            <a:r>
              <a:rPr lang="en-US" sz="3600" u="sng" dirty="0">
                <a:solidFill>
                  <a:srgbClr val="0070C0"/>
                </a:solidFill>
                <a:highlight>
                  <a:srgbClr val="FFFF00"/>
                </a:highlight>
              </a:rPr>
              <a:t>Spring and fall</a:t>
            </a:r>
            <a:r>
              <a:rPr lang="en-US" sz="3600" u="sng" dirty="0">
                <a:solidFill>
                  <a:srgbClr val="0070C0"/>
                </a:solidFill>
              </a:rPr>
              <a:t>, when the weather is the nicest, are the </a:t>
            </a:r>
            <a:r>
              <a:rPr lang="en-US" sz="3600" u="sng" dirty="0">
                <a:solidFill>
                  <a:srgbClr val="0070C0"/>
                </a:solidFill>
                <a:highlight>
                  <a:srgbClr val="FFFF00"/>
                </a:highlight>
              </a:rPr>
              <a:t>best seasons to visit</a:t>
            </a:r>
            <a:r>
              <a:rPr lang="en-US" sz="3600" dirty="0">
                <a:solidFill>
                  <a:srgbClr val="0070C0"/>
                </a:solidFill>
              </a:rPr>
              <a:t>. </a:t>
            </a:r>
          </a:p>
        </p:txBody>
      </p:sp>
      <p:sp>
        <p:nvSpPr>
          <p:cNvPr id="9" name="TextBox 8">
            <a:extLst>
              <a:ext uri="{FF2B5EF4-FFF2-40B4-BE49-F238E27FC236}">
                <a16:creationId xmlns:a16="http://schemas.microsoft.com/office/drawing/2014/main" id="{C872F175-2A43-B991-8E09-D2BA498FDBAF}"/>
              </a:ext>
            </a:extLst>
          </p:cNvPr>
          <p:cNvSpPr txBox="1"/>
          <p:nvPr/>
        </p:nvSpPr>
        <p:spPr>
          <a:xfrm>
            <a:off x="610755" y="3045770"/>
            <a:ext cx="11118272" cy="646331"/>
          </a:xfrm>
          <a:prstGeom prst="rect">
            <a:avLst/>
          </a:prstGeom>
          <a:noFill/>
        </p:spPr>
        <p:txBody>
          <a:bodyPr wrap="square">
            <a:spAutoFit/>
          </a:bodyPr>
          <a:lstStyle/>
          <a:p>
            <a:pPr algn="just"/>
            <a:r>
              <a:rPr lang="en-US" sz="3600" dirty="0">
                <a:solidFill>
                  <a:srgbClr val="FF0000"/>
                </a:solidFill>
              </a:rPr>
              <a:t>Spring and fall.</a:t>
            </a:r>
          </a:p>
        </p:txBody>
      </p:sp>
    </p:spTree>
    <p:extLst>
      <p:ext uri="{BB962C8B-B14F-4D97-AF65-F5344CB8AC3E}">
        <p14:creationId xmlns:p14="http://schemas.microsoft.com/office/powerpoint/2010/main" val="155659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371699"/>
            <a:ext cx="11187545" cy="1200329"/>
          </a:xfrm>
          <a:prstGeom prst="rect">
            <a:avLst/>
          </a:prstGeom>
          <a:noFill/>
        </p:spPr>
        <p:txBody>
          <a:bodyPr wrap="square">
            <a:spAutoFit/>
          </a:bodyPr>
          <a:lstStyle/>
          <a:p>
            <a:r>
              <a:rPr lang="en-US" sz="3600" dirty="0"/>
              <a:t>4. What nearby cities have airports? ________________________________________________</a:t>
            </a:r>
          </a:p>
        </p:txBody>
      </p:sp>
      <p:sp>
        <p:nvSpPr>
          <p:cNvPr id="2" name="TextBox 1">
            <a:extLst>
              <a:ext uri="{FF2B5EF4-FFF2-40B4-BE49-F238E27FC236}">
                <a16:creationId xmlns:a16="http://schemas.microsoft.com/office/drawing/2014/main" id="{9D36A67B-BBA0-5F37-F699-77A43D7AD23E}"/>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D69864A3-E4A3-DDF8-F600-BCE722721992}"/>
              </a:ext>
            </a:extLst>
          </p:cNvPr>
          <p:cNvSpPr txBox="1"/>
          <p:nvPr/>
        </p:nvSpPr>
        <p:spPr>
          <a:xfrm>
            <a:off x="502228" y="3765051"/>
            <a:ext cx="11187544" cy="2308324"/>
          </a:xfrm>
          <a:prstGeom prst="rect">
            <a:avLst/>
          </a:prstGeom>
          <a:noFill/>
        </p:spPr>
        <p:txBody>
          <a:bodyPr wrap="square">
            <a:spAutoFit/>
          </a:bodyPr>
          <a:lstStyle/>
          <a:p>
            <a:pPr algn="just"/>
            <a:r>
              <a:rPr lang="en-US" sz="3600" dirty="0">
                <a:solidFill>
                  <a:srgbClr val="0070C0"/>
                </a:solidFill>
              </a:rPr>
              <a:t>There are several ways to get to the Grand Canyon. </a:t>
            </a:r>
            <a:r>
              <a:rPr lang="en-US" sz="3600" u="sng" dirty="0">
                <a:solidFill>
                  <a:srgbClr val="0070C0"/>
                </a:solidFill>
              </a:rPr>
              <a:t>The nearby cities of </a:t>
            </a:r>
            <a:r>
              <a:rPr lang="en-US" sz="3600" u="sng" dirty="0">
                <a:solidFill>
                  <a:srgbClr val="0070C0"/>
                </a:solidFill>
                <a:highlight>
                  <a:srgbClr val="FFFF00"/>
                </a:highlight>
              </a:rPr>
              <a:t>Phoenix and Las Vegas</a:t>
            </a:r>
            <a:r>
              <a:rPr lang="en-US" sz="3600" u="sng" dirty="0">
                <a:solidFill>
                  <a:srgbClr val="0070C0"/>
                </a:solidFill>
              </a:rPr>
              <a:t> both have airports you can fly to and bus services to the canyon</a:t>
            </a:r>
            <a:r>
              <a:rPr lang="en-US" sz="3600" dirty="0">
                <a:solidFill>
                  <a:srgbClr val="0070C0"/>
                </a:solidFill>
              </a:rPr>
              <a:t>. Or you can go to Williams, Arizona and take a train to the canyon. </a:t>
            </a:r>
          </a:p>
        </p:txBody>
      </p:sp>
      <p:sp>
        <p:nvSpPr>
          <p:cNvPr id="8" name="TextBox 7">
            <a:extLst>
              <a:ext uri="{FF2B5EF4-FFF2-40B4-BE49-F238E27FC236}">
                <a16:creationId xmlns:a16="http://schemas.microsoft.com/office/drawing/2014/main" id="{D15A7822-40F1-D6E4-FCEA-F55687039825}"/>
              </a:ext>
            </a:extLst>
          </p:cNvPr>
          <p:cNvSpPr txBox="1"/>
          <p:nvPr/>
        </p:nvSpPr>
        <p:spPr>
          <a:xfrm>
            <a:off x="502228" y="2942797"/>
            <a:ext cx="11118272" cy="646331"/>
          </a:xfrm>
          <a:prstGeom prst="rect">
            <a:avLst/>
          </a:prstGeom>
          <a:noFill/>
        </p:spPr>
        <p:txBody>
          <a:bodyPr wrap="square">
            <a:spAutoFit/>
          </a:bodyPr>
          <a:lstStyle/>
          <a:p>
            <a:pPr algn="just"/>
            <a:r>
              <a:rPr lang="en-US" sz="3600" dirty="0">
                <a:solidFill>
                  <a:srgbClr val="FF0000"/>
                </a:solidFill>
              </a:rPr>
              <a:t>Phoenix and Las Vegas.</a:t>
            </a:r>
          </a:p>
        </p:txBody>
      </p:sp>
    </p:spTree>
    <p:extLst>
      <p:ext uri="{BB962C8B-B14F-4D97-AF65-F5344CB8AC3E}">
        <p14:creationId xmlns:p14="http://schemas.microsoft.com/office/powerpoint/2010/main" val="34913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27669" y="534549"/>
            <a:ext cx="11420985"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you have studied today, and you remember.</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901609" y="4082901"/>
            <a:ext cx="6917708" cy="1499191"/>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 remember that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27670" y="1888661"/>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about Son Doong cave, it …………</a:t>
            </a: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2019" y="1977872"/>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90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EE1E9C-4CB8-772A-E464-110905692C01}"/>
              </a:ext>
            </a:extLst>
          </p:cNvPr>
          <p:cNvSpPr txBox="1"/>
          <p:nvPr/>
        </p:nvSpPr>
        <p:spPr>
          <a:xfrm>
            <a:off x="8613498" y="534549"/>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7160" y="1180880"/>
            <a:ext cx="1813112" cy="11564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B5B3A483-EE6B-0C92-C216-6A321CF7D927}"/>
              </a:ext>
            </a:extLst>
          </p:cNvPr>
          <p:cNvSpPr/>
          <p:nvPr/>
        </p:nvSpPr>
        <p:spPr>
          <a:xfrm>
            <a:off x="440560" y="1734878"/>
            <a:ext cx="9664021" cy="1891377"/>
          </a:xfrm>
          <a:prstGeom prst="wedgeEllipseCallout">
            <a:avLst>
              <a:gd name="adj1" fmla="val -33566"/>
              <a:gd name="adj2" fmla="val 6168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There is only one way to visit the cave. There is a special five-day tour, which has cave experts and tour guides.</a:t>
            </a:r>
          </a:p>
        </p:txBody>
      </p:sp>
      <p:sp>
        <p:nvSpPr>
          <p:cNvPr id="4" name="Speech Bubble: Oval 3">
            <a:extLst>
              <a:ext uri="{FF2B5EF4-FFF2-40B4-BE49-F238E27FC236}">
                <a16:creationId xmlns:a16="http://schemas.microsoft.com/office/drawing/2014/main" id="{1793ED0D-5992-57C9-5DC3-A117FBF6D476}"/>
              </a:ext>
            </a:extLst>
          </p:cNvPr>
          <p:cNvSpPr/>
          <p:nvPr/>
        </p:nvSpPr>
        <p:spPr>
          <a:xfrm>
            <a:off x="2435616" y="3885825"/>
            <a:ext cx="9664021" cy="2273488"/>
          </a:xfrm>
          <a:prstGeom prst="wedgeEllipseCallout">
            <a:avLst>
              <a:gd name="adj1" fmla="val -54168"/>
              <a:gd name="adj2" fmla="val -3583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that a local man discovered the cave in 1991. Then, he found it again in 2008, and that was when the world first heard about the cave.</a:t>
            </a:r>
          </a:p>
        </p:txBody>
      </p:sp>
      <p:sp>
        <p:nvSpPr>
          <p:cNvPr id="5" name="TextBox 4">
            <a:extLst>
              <a:ext uri="{FF2B5EF4-FFF2-40B4-BE49-F238E27FC236}">
                <a16:creationId xmlns:a16="http://schemas.microsoft.com/office/drawing/2014/main" id="{64452C03-75A6-2084-4A2B-E634364B6ED3}"/>
              </a:ext>
            </a:extLst>
          </p:cNvPr>
          <p:cNvSpPr txBox="1"/>
          <p:nvPr/>
        </p:nvSpPr>
        <p:spPr>
          <a:xfrm>
            <a:off x="327669" y="534549"/>
            <a:ext cx="8285829"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you have studied today, and you remember.</a:t>
            </a:r>
          </a:p>
        </p:txBody>
      </p:sp>
    </p:spTree>
    <p:extLst>
      <p:ext uri="{BB962C8B-B14F-4D97-AF65-F5344CB8AC3E}">
        <p14:creationId xmlns:p14="http://schemas.microsoft.com/office/powerpoint/2010/main" val="18174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8DE1C1-74D9-74A8-B5E4-0B71DAF07A35}"/>
              </a:ext>
            </a:extLst>
          </p:cNvPr>
          <p:cNvSpPr/>
          <p:nvPr/>
        </p:nvSpPr>
        <p:spPr>
          <a:xfrm>
            <a:off x="121612" y="474314"/>
            <a:ext cx="11764047" cy="286232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Suggested answers: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The picture shows the </a:t>
            </a:r>
            <a:r>
              <a:rPr lang="en-US" sz="3600" i="1" kern="0" dirty="0">
                <a:solidFill>
                  <a:srgbClr val="FF0000"/>
                </a:solidFill>
              </a:rPr>
              <a:t>summit of the mountain covering with snow.</a:t>
            </a:r>
            <a:endParaRPr kumimoji="0" lang="en-US" sz="3600" b="0" i="1" u="none" strike="noStrike" kern="0" cap="none" spc="0" normalizeH="0" baseline="0" noProof="0" dirty="0">
              <a:ln>
                <a:noFill/>
              </a:ln>
              <a:solidFill>
                <a:srgbClr val="FF0000"/>
              </a:solidFill>
              <a:effectLst/>
              <a:uLnTx/>
              <a:uFillTx/>
            </a:endParaRP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I’d like to learn about the weather, animals and to know if it is difficult to get there because I don’t know about </a:t>
            </a:r>
            <a:r>
              <a:rPr lang="en-US" sz="3600" i="1" kern="0" dirty="0">
                <a:solidFill>
                  <a:srgbClr val="FF0000"/>
                </a:solidFill>
              </a:rPr>
              <a:t>them.</a:t>
            </a:r>
            <a:endParaRPr kumimoji="0" lang="en-US" sz="3600" b="0" i="1" u="none" strike="noStrike" kern="0" cap="none" spc="0" normalizeH="0" baseline="0" noProof="0" dirty="0">
              <a:ln>
                <a:noFill/>
              </a:ln>
              <a:solidFill>
                <a:srgbClr val="FF0000"/>
              </a:solidFill>
              <a:effectLst/>
              <a:uLnTx/>
              <a:uFillTx/>
            </a:endParaRPr>
          </a:p>
        </p:txBody>
      </p:sp>
      <p:pic>
        <p:nvPicPr>
          <p:cNvPr id="6" name="Picture 5">
            <a:extLst>
              <a:ext uri="{FF2B5EF4-FFF2-40B4-BE49-F238E27FC236}">
                <a16:creationId xmlns:a16="http://schemas.microsoft.com/office/drawing/2014/main" id="{050710A5-C4FB-2B94-7A8B-695BAD23C1DF}"/>
              </a:ext>
            </a:extLst>
          </p:cNvPr>
          <p:cNvPicPr>
            <a:picLocks noChangeAspect="1"/>
          </p:cNvPicPr>
          <p:nvPr/>
        </p:nvPicPr>
        <p:blipFill rotWithShape="1">
          <a:blip r:embed="rId2"/>
          <a:srcRect t="3460" b="-1"/>
          <a:stretch/>
        </p:blipFill>
        <p:spPr>
          <a:xfrm>
            <a:off x="1219198" y="3502691"/>
            <a:ext cx="10401829" cy="2880995"/>
          </a:xfrm>
          <a:prstGeom prst="rect">
            <a:avLst/>
          </a:prstGeom>
        </p:spPr>
      </p:pic>
    </p:spTree>
    <p:extLst>
      <p:ext uri="{BB962C8B-B14F-4D97-AF65-F5344CB8AC3E}">
        <p14:creationId xmlns:p14="http://schemas.microsoft.com/office/powerpoint/2010/main" val="754749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7998" y="896271"/>
            <a:ext cx="4276107" cy="923330"/>
          </a:xfrm>
          <a:prstGeom prst="rect">
            <a:avLst/>
          </a:prstGeom>
        </p:spPr>
        <p:txBody>
          <a:bodyPr wrap="none">
            <a:spAutoFit/>
          </a:bodyPr>
          <a:lstStyle/>
          <a:p>
            <a:r>
              <a:rPr lang="en-US" sz="5400" b="1" dirty="0">
                <a:solidFill>
                  <a:srgbClr val="FF0000"/>
                </a:solidFill>
              </a:rPr>
              <a:t>Today’s lesson</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3001227" y="2431709"/>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06995" y="1413237"/>
            <a:ext cx="11774168" cy="44480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200" b="1" i="1" dirty="0">
                <a:solidFill>
                  <a:schemeClr val="accent5">
                    <a:lumMod val="75000"/>
                  </a:schemeClr>
                </a:solidFill>
                <a:highlight>
                  <a:srgbClr val="FFFF00"/>
                </a:highlight>
              </a:rPr>
              <a:t>Vocabulary:</a:t>
            </a:r>
          </a:p>
          <a:p>
            <a:pPr>
              <a:lnSpc>
                <a:spcPct val="150000"/>
              </a:lnSpc>
            </a:pPr>
            <a:r>
              <a:rPr lang="en-US" sz="3200" i="1" dirty="0">
                <a:solidFill>
                  <a:schemeClr val="accent5">
                    <a:lumMod val="75000"/>
                  </a:schemeClr>
                </a:solidFill>
              </a:rPr>
              <a:t>-    Reviewing and share using vocab. related to Natural Wonders. </a:t>
            </a:r>
          </a:p>
          <a:p>
            <a:pPr>
              <a:lnSpc>
                <a:spcPct val="150000"/>
              </a:lnSpc>
            </a:pPr>
            <a:r>
              <a:rPr lang="en-US" sz="3200" b="1" i="1" dirty="0">
                <a:solidFill>
                  <a:schemeClr val="accent5">
                    <a:lumMod val="75000"/>
                  </a:schemeClr>
                </a:solidFill>
                <a:highlight>
                  <a:srgbClr val="FFFF00"/>
                </a:highlight>
              </a:rPr>
              <a:t>Reading: </a:t>
            </a:r>
          </a:p>
          <a:p>
            <a:pPr>
              <a:lnSpc>
                <a:spcPct val="150000"/>
              </a:lnSpc>
            </a:pPr>
            <a:r>
              <a:rPr lang="en-US" sz="3200" i="1" dirty="0">
                <a:solidFill>
                  <a:schemeClr val="accent5">
                    <a:lumMod val="75000"/>
                  </a:schemeClr>
                </a:solidFill>
              </a:rPr>
              <a:t>-    Understanding an article about a famous place, Sơn Đoòng in Vietnam.</a:t>
            </a:r>
          </a:p>
          <a:p>
            <a:pPr>
              <a:lnSpc>
                <a:spcPct val="150000"/>
              </a:lnSpc>
            </a:pPr>
            <a:r>
              <a:rPr lang="en-US" sz="3200" i="1" dirty="0">
                <a:solidFill>
                  <a:schemeClr val="accent5">
                    <a:lumMod val="75000"/>
                  </a:schemeClr>
                </a:solidFill>
              </a:rPr>
              <a:t>-    Practicing reading for main ideas and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97707" y="1616401"/>
            <a:ext cx="11193930" cy="416146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5">
                    <a:lumMod val="75000"/>
                  </a:schemeClr>
                </a:solidFill>
              </a:rPr>
              <a:t>Review vocabulary about natural wonders</a:t>
            </a:r>
          </a:p>
          <a:p>
            <a:pPr marL="571500" indent="-571500">
              <a:lnSpc>
                <a:spcPct val="150000"/>
              </a:lnSpc>
              <a:buFontTx/>
              <a:buChar char="-"/>
            </a:pPr>
            <a:r>
              <a:rPr lang="en-US" sz="3600" i="1" dirty="0">
                <a:solidFill>
                  <a:schemeClr val="accent5">
                    <a:lumMod val="75000"/>
                  </a:schemeClr>
                </a:solidFill>
              </a:rPr>
              <a:t>Do exercise on pages 36 (WB) – Listening &amp; Reading</a:t>
            </a:r>
          </a:p>
          <a:p>
            <a:pPr marL="571500" indent="-571500">
              <a:lnSpc>
                <a:spcPct val="150000"/>
              </a:lnSpc>
              <a:buFontTx/>
              <a:buChar char="-"/>
            </a:pPr>
            <a:r>
              <a:rPr lang="en-US" sz="3600" i="1" dirty="0">
                <a:solidFill>
                  <a:schemeClr val="accent5">
                    <a:lumMod val="75000"/>
                  </a:schemeClr>
                </a:solidFill>
              </a:rPr>
              <a:t>Prepare for the next lesson (Speaking &amp; Writing - page 63 - SB)</a:t>
            </a:r>
          </a:p>
          <a:p>
            <a:pPr marL="571500" indent="-571500">
              <a:lnSpc>
                <a:spcPct val="150000"/>
              </a:lnSpc>
              <a:buFontTx/>
              <a:buChar char="-"/>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3"/>
          <a:stretch>
            <a:fillRect/>
          </a:stretch>
        </p:blipFill>
        <p:spPr>
          <a:xfrm>
            <a:off x="911174" y="3133725"/>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4"/>
          <a:stretch>
            <a:fillRect/>
          </a:stretch>
        </p:blipFill>
        <p:spPr>
          <a:xfrm>
            <a:off x="911174" y="4171950"/>
            <a:ext cx="8829675" cy="666750"/>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462375" y="1485721"/>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Tree>
    <p:extLst>
      <p:ext uri="{BB962C8B-B14F-4D97-AF65-F5344CB8AC3E}">
        <p14:creationId xmlns:p14="http://schemas.microsoft.com/office/powerpoint/2010/main" val="361621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527329" y="1503562"/>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
        <p:nvSpPr>
          <p:cNvPr id="3" name="TextBox 2">
            <a:extLst>
              <a:ext uri="{FF2B5EF4-FFF2-40B4-BE49-F238E27FC236}">
                <a16:creationId xmlns:a16="http://schemas.microsoft.com/office/drawing/2014/main" id="{769E50A9-C2F6-CCC5-A34A-CA761CD59710}"/>
              </a:ext>
            </a:extLst>
          </p:cNvPr>
          <p:cNvSpPr txBox="1"/>
          <p:nvPr/>
        </p:nvSpPr>
        <p:spPr>
          <a:xfrm>
            <a:off x="8349673" y="66446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pic>
        <p:nvPicPr>
          <p:cNvPr id="4" name="Picture 3">
            <a:extLst>
              <a:ext uri="{FF2B5EF4-FFF2-40B4-BE49-F238E27FC236}">
                <a16:creationId xmlns:a16="http://schemas.microsoft.com/office/drawing/2014/main" id="{A9351C9E-7875-D434-5101-A98071C13871}"/>
              </a:ext>
            </a:extLst>
          </p:cNvPr>
          <p:cNvPicPr>
            <a:picLocks noChangeAspect="1"/>
          </p:cNvPicPr>
          <p:nvPr/>
        </p:nvPicPr>
        <p:blipFill>
          <a:blip r:embed="rId3"/>
          <a:stretch>
            <a:fillRect/>
          </a:stretch>
        </p:blipFill>
        <p:spPr>
          <a:xfrm>
            <a:off x="911174" y="2838450"/>
            <a:ext cx="9553575" cy="590550"/>
          </a:xfrm>
          <a:prstGeom prst="rect">
            <a:avLst/>
          </a:prstGeom>
        </p:spPr>
      </p:pic>
      <p:sp>
        <p:nvSpPr>
          <p:cNvPr id="5" name="TextBox 4">
            <a:extLst>
              <a:ext uri="{FF2B5EF4-FFF2-40B4-BE49-F238E27FC236}">
                <a16:creationId xmlns:a16="http://schemas.microsoft.com/office/drawing/2014/main" id="{BA482BB1-EA0C-026D-FBB2-431F45359EB7}"/>
              </a:ext>
            </a:extLst>
          </p:cNvPr>
          <p:cNvSpPr txBox="1"/>
          <p:nvPr/>
        </p:nvSpPr>
        <p:spPr>
          <a:xfrm>
            <a:off x="534420" y="3565868"/>
            <a:ext cx="10918671" cy="2308324"/>
          </a:xfrm>
          <a:prstGeom prst="rect">
            <a:avLst/>
          </a:prstGeom>
          <a:noFill/>
        </p:spPr>
        <p:txBody>
          <a:bodyPr wrap="square">
            <a:spAutoFit/>
          </a:bodyPr>
          <a:lstStyle/>
          <a:p>
            <a:pPr algn="just"/>
            <a:r>
              <a:rPr lang="en-US" sz="3600" kern="0" dirty="0">
                <a:solidFill>
                  <a:srgbClr val="FF0000"/>
                </a:solidFill>
              </a:rPr>
              <a:t>I think, we are going to read some information about Sơn </a:t>
            </a:r>
            <a:r>
              <a:rPr lang="en-US" sz="3600" dirty="0">
                <a:solidFill>
                  <a:srgbClr val="FF0000"/>
                </a:solidFill>
              </a:rPr>
              <a:t>Đoòng such as </a:t>
            </a:r>
            <a:r>
              <a:rPr lang="en-US" sz="3600" kern="0" dirty="0">
                <a:solidFill>
                  <a:srgbClr val="FF0000"/>
                </a:solidFill>
              </a:rPr>
              <a:t> the location, beauty and natural habitats there and maybe some reasons why it’s recognized as one of the most spectacular place to visit in </a:t>
            </a:r>
            <a:r>
              <a:rPr lang="en-US" sz="3600" kern="0" dirty="0" err="1">
                <a:solidFill>
                  <a:srgbClr val="FF0000"/>
                </a:solidFill>
              </a:rPr>
              <a:t>Việt</a:t>
            </a:r>
            <a:r>
              <a:rPr lang="en-US" sz="3600" kern="0" dirty="0">
                <a:solidFill>
                  <a:srgbClr val="FF0000"/>
                </a:solidFill>
              </a:rPr>
              <a:t> Nam.</a:t>
            </a:r>
            <a:endParaRPr lang="en-US" sz="3600" dirty="0">
              <a:solidFill>
                <a:srgbClr val="FF0000"/>
              </a:solidFill>
            </a:endParaRPr>
          </a:p>
        </p:txBody>
      </p:sp>
    </p:spTree>
    <p:extLst>
      <p:ext uri="{BB962C8B-B14F-4D97-AF65-F5344CB8AC3E}">
        <p14:creationId xmlns:p14="http://schemas.microsoft.com/office/powerpoint/2010/main" val="1845776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6845</TotalTime>
  <Words>3028</Words>
  <Application>Microsoft Office PowerPoint</Application>
  <PresentationFormat>Widescreen</PresentationFormat>
  <Paragraphs>275</Paragraphs>
  <Slides>64</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571</cp:revision>
  <dcterms:created xsi:type="dcterms:W3CDTF">2023-02-01T04:45:54Z</dcterms:created>
  <dcterms:modified xsi:type="dcterms:W3CDTF">2024-06-01T07:08:27Z</dcterms:modified>
</cp:coreProperties>
</file>