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9" r:id="rId3"/>
    <p:sldId id="267" r:id="rId4"/>
    <p:sldId id="269" r:id="rId5"/>
    <p:sldId id="912" r:id="rId6"/>
    <p:sldId id="971" r:id="rId7"/>
    <p:sldId id="970" r:id="rId8"/>
    <p:sldId id="972" r:id="rId9"/>
    <p:sldId id="973" r:id="rId10"/>
    <p:sldId id="974" r:id="rId11"/>
    <p:sldId id="975" r:id="rId12"/>
    <p:sldId id="976" r:id="rId13"/>
    <p:sldId id="977" r:id="rId14"/>
    <p:sldId id="918" r:id="rId15"/>
    <p:sldId id="948" r:id="rId16"/>
    <p:sldId id="978" r:id="rId17"/>
    <p:sldId id="919" r:id="rId18"/>
    <p:sldId id="979" r:id="rId19"/>
    <p:sldId id="852" r:id="rId20"/>
    <p:sldId id="980" r:id="rId21"/>
    <p:sldId id="981" r:id="rId22"/>
    <p:sldId id="957" r:id="rId23"/>
    <p:sldId id="949" r:id="rId24"/>
    <p:sldId id="982" r:id="rId25"/>
    <p:sldId id="983" r:id="rId26"/>
    <p:sldId id="984" r:id="rId27"/>
    <p:sldId id="985" r:id="rId28"/>
    <p:sldId id="986" r:id="rId29"/>
    <p:sldId id="987" r:id="rId30"/>
    <p:sldId id="988" r:id="rId31"/>
    <p:sldId id="989" r:id="rId32"/>
    <p:sldId id="990" r:id="rId33"/>
    <p:sldId id="991" r:id="rId34"/>
    <p:sldId id="994" r:id="rId35"/>
    <p:sldId id="995" r:id="rId36"/>
    <p:sldId id="927" r:id="rId37"/>
    <p:sldId id="965" r:id="rId38"/>
    <p:sldId id="996" r:id="rId39"/>
    <p:sldId id="997" r:id="rId40"/>
    <p:sldId id="998" r:id="rId41"/>
    <p:sldId id="956" r:id="rId42"/>
    <p:sldId id="958" r:id="rId43"/>
    <p:sldId id="964" r:id="rId44"/>
    <p:sldId id="999" r:id="rId45"/>
    <p:sldId id="294" r:id="rId46"/>
    <p:sldId id="1001" r:id="rId47"/>
    <p:sldId id="1000" r:id="rId48"/>
    <p:sldId id="296" r:id="rId49"/>
    <p:sldId id="298" r:id="rId50"/>
    <p:sldId id="299" r:id="rId51"/>
    <p:sldId id="30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561515B-9C12-4736-B358-5EB21082DEDF}"/>
    <pc:docChg chg="custSel modSld sldOrd">
      <pc:chgData name="Phan Van Rieu (Hugo)" userId="032e726b-b6b7-45df-b0ca-e82fb010a48a" providerId="ADAL" clId="{C561515B-9C12-4736-B358-5EB21082DEDF}" dt="2024-06-01T07:05:18.780" v="16" actId="20577"/>
      <pc:docMkLst>
        <pc:docMk/>
      </pc:docMkLst>
      <pc:sldChg chg="modSp mod">
        <pc:chgData name="Phan Van Rieu (Hugo)" userId="032e726b-b6b7-45df-b0ca-e82fb010a48a" providerId="ADAL" clId="{C561515B-9C12-4736-B358-5EB21082DEDF}" dt="2024-06-01T07:04:38.082" v="5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C561515B-9C12-4736-B358-5EB21082DEDF}" dt="2024-06-01T07:04:38.082" v="5" actId="20577"/>
          <ac:spMkLst>
            <pc:docMk/>
            <pc:sldMk cId="1872779487" sldId="269"/>
            <ac:spMk id="7" creationId="{BA386DE9-345A-400C-B2BB-B32B155C2C38}"/>
          </ac:spMkLst>
        </pc:spChg>
      </pc:sldChg>
      <pc:sldChg chg="ord">
        <pc:chgData name="Phan Van Rieu (Hugo)" userId="032e726b-b6b7-45df-b0ca-e82fb010a48a" providerId="ADAL" clId="{C561515B-9C12-4736-B358-5EB21082DEDF}" dt="2024-05-25T16:05:33.544" v="3"/>
        <pc:sldMkLst>
          <pc:docMk/>
          <pc:sldMk cId="4049441909" sldId="918"/>
        </pc:sldMkLst>
      </pc:sldChg>
      <pc:sldChg chg="modSp mod">
        <pc:chgData name="Phan Van Rieu (Hugo)" userId="032e726b-b6b7-45df-b0ca-e82fb010a48a" providerId="ADAL" clId="{C561515B-9C12-4736-B358-5EB21082DEDF}" dt="2024-06-01T07:05:18.780" v="16" actId="20577"/>
        <pc:sldMkLst>
          <pc:docMk/>
          <pc:sldMk cId="839285712" sldId="965"/>
        </pc:sldMkLst>
        <pc:spChg chg="mod">
          <ac:chgData name="Phan Van Rieu (Hugo)" userId="032e726b-b6b7-45df-b0ca-e82fb010a48a" providerId="ADAL" clId="{C561515B-9C12-4736-B358-5EB21082DEDF}" dt="2024-06-01T07:05:18.780" v="16" actId="20577"/>
          <ac:spMkLst>
            <pc:docMk/>
            <pc:sldMk cId="839285712" sldId="965"/>
            <ac:spMk id="6" creationId="{E5FDFF66-0664-C690-87DE-BCC17F5880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45964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6: Natural Wonders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6: Natural Wonders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59 &amp; 60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460C3D-9AA2-F0C0-E8E2-D1BECB54820B}"/>
              </a:ext>
            </a:extLst>
          </p:cNvPr>
          <p:cNvSpPr txBox="1"/>
          <p:nvPr/>
        </p:nvSpPr>
        <p:spPr>
          <a:xfrm>
            <a:off x="1866255" y="4689565"/>
            <a:ext cx="95406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hate hunting wild animals </a:t>
            </a:r>
            <a:r>
              <a:rPr lang="en-US" sz="3600" dirty="0">
                <a:solidFill>
                  <a:srgbClr val="FF0000"/>
                </a:solidFill>
              </a:rPr>
              <a:t>in the national park.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56204-86D4-ADE8-C8FF-BC79EE7FA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64" y="1298955"/>
            <a:ext cx="3182981" cy="3156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0F4A5-74DF-C371-8031-54731C38721E}"/>
              </a:ext>
            </a:extLst>
          </p:cNvPr>
          <p:cNvSpPr txBox="1"/>
          <p:nvPr/>
        </p:nvSpPr>
        <p:spPr>
          <a:xfrm>
            <a:off x="94281" y="577086"/>
            <a:ext cx="191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49402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460C3D-9AA2-F0C0-E8E2-D1BECB54820B}"/>
              </a:ext>
            </a:extLst>
          </p:cNvPr>
          <p:cNvSpPr txBox="1"/>
          <p:nvPr/>
        </p:nvSpPr>
        <p:spPr>
          <a:xfrm>
            <a:off x="1644072" y="4384765"/>
            <a:ext cx="8903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don’t like using plastic bags</a:t>
            </a:r>
            <a:r>
              <a:rPr lang="en-US" sz="3600" dirty="0">
                <a:solidFill>
                  <a:srgbClr val="FF000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hate spoiling sea animal’s habitat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45951-BF90-659C-D233-B208CA3A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91" y="2037598"/>
            <a:ext cx="5086095" cy="1947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36893-686A-2066-945C-17B48787E0B8}"/>
              </a:ext>
            </a:extLst>
          </p:cNvPr>
          <p:cNvSpPr txBox="1"/>
          <p:nvPr/>
        </p:nvSpPr>
        <p:spPr>
          <a:xfrm>
            <a:off x="94281" y="577086"/>
            <a:ext cx="191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0577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5B708-3952-BD6E-B4EF-574636A7CBBB}"/>
              </a:ext>
            </a:extLst>
          </p:cNvPr>
          <p:cNvSpPr txBox="1"/>
          <p:nvPr/>
        </p:nvSpPr>
        <p:spPr>
          <a:xfrm>
            <a:off x="94281" y="577086"/>
            <a:ext cx="191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60C3D-9AA2-F0C0-E8E2-D1BECB54820B}"/>
              </a:ext>
            </a:extLst>
          </p:cNvPr>
          <p:cNvSpPr txBox="1"/>
          <p:nvPr/>
        </p:nvSpPr>
        <p:spPr>
          <a:xfrm>
            <a:off x="1644072" y="4384765"/>
            <a:ext cx="8903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don’t like playing loud music </a:t>
            </a:r>
            <a:r>
              <a:rPr lang="en-US" sz="3600" dirty="0">
                <a:solidFill>
                  <a:srgbClr val="FF0000"/>
                </a:solidFill>
              </a:rPr>
              <a:t>in the national park.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F71540-D156-D095-FDA4-A3497151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612" y="1427250"/>
            <a:ext cx="5656774" cy="26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775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5B708-3952-BD6E-B4EF-574636A7CBBB}"/>
              </a:ext>
            </a:extLst>
          </p:cNvPr>
          <p:cNvSpPr txBox="1"/>
          <p:nvPr/>
        </p:nvSpPr>
        <p:spPr>
          <a:xfrm>
            <a:off x="94281" y="577086"/>
            <a:ext cx="1974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60C3D-9AA2-F0C0-E8E2-D1BECB54820B}"/>
              </a:ext>
            </a:extLst>
          </p:cNvPr>
          <p:cNvSpPr txBox="1"/>
          <p:nvPr/>
        </p:nvSpPr>
        <p:spPr>
          <a:xfrm>
            <a:off x="1644072" y="4384765"/>
            <a:ext cx="8903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don’t like disturbing animals</a:t>
            </a:r>
            <a:r>
              <a:rPr lang="en-US" sz="3600" dirty="0">
                <a:solidFill>
                  <a:srgbClr val="FF0000"/>
                </a:solidFill>
              </a:rPr>
              <a:t> in the national park.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CF6C1-0173-0C49-C633-0CC7D204D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8" t="1679" r="-5931" b="-1679"/>
          <a:stretch/>
        </p:blipFill>
        <p:spPr>
          <a:xfrm>
            <a:off x="3271598" y="1103558"/>
            <a:ext cx="4844976" cy="30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5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2432D-5E45-A93D-AEF9-859E6553243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ED1A5-7C29-C267-9551-DD5F45CA3E46}"/>
              </a:ext>
            </a:extLst>
          </p:cNvPr>
          <p:cNvSpPr txBox="1"/>
          <p:nvPr/>
        </p:nvSpPr>
        <p:spPr>
          <a:xfrm>
            <a:off x="346364" y="653275"/>
            <a:ext cx="11499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In pairs – Look at these sentences again and answer some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F4AD3-DF38-1197-8988-157F81580512}"/>
              </a:ext>
            </a:extLst>
          </p:cNvPr>
          <p:cNvSpPr txBox="1"/>
          <p:nvPr/>
        </p:nvSpPr>
        <p:spPr>
          <a:xfrm>
            <a:off x="895927" y="1853604"/>
            <a:ext cx="105465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hate littering in the national park.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don’t like playing loud music in the national park.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don’t like disturbing animals in the national park.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hate hunting wild animals in the national park.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29A80-5B8C-E02A-5160-C674C69109A6}"/>
              </a:ext>
            </a:extLst>
          </p:cNvPr>
          <p:cNvSpPr txBox="1"/>
          <p:nvPr/>
        </p:nvSpPr>
        <p:spPr>
          <a:xfrm>
            <a:off x="419554" y="4325751"/>
            <a:ext cx="11499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What verbs do you add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after “like” and “hate”?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</a:rPr>
              <a:t>What other verbs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except</a:t>
            </a:r>
            <a:r>
              <a:rPr lang="en-US" sz="3600" dirty="0">
                <a:solidFill>
                  <a:srgbClr val="002060"/>
                </a:solidFill>
              </a:rPr>
              <a:t> “like” and “hate” do you know?</a:t>
            </a:r>
          </a:p>
        </p:txBody>
      </p:sp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2432D-5E45-A93D-AEF9-859E6553243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ED1A5-7C29-C267-9551-DD5F45CA3E46}"/>
              </a:ext>
            </a:extLst>
          </p:cNvPr>
          <p:cNvSpPr txBox="1"/>
          <p:nvPr/>
        </p:nvSpPr>
        <p:spPr>
          <a:xfrm>
            <a:off x="346364" y="571363"/>
            <a:ext cx="11499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In pairs – Look at these sentences again and answer some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F4AD3-DF38-1197-8988-157F81580512}"/>
              </a:ext>
            </a:extLst>
          </p:cNvPr>
          <p:cNvSpPr txBox="1"/>
          <p:nvPr/>
        </p:nvSpPr>
        <p:spPr>
          <a:xfrm>
            <a:off x="895927" y="1853604"/>
            <a:ext cx="105465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hate littering</a:t>
            </a:r>
            <a:r>
              <a:rPr lang="en-US" sz="3600" dirty="0">
                <a:solidFill>
                  <a:srgbClr val="002060"/>
                </a:solidFill>
              </a:rPr>
              <a:t> in the national park.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don’t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like playing </a:t>
            </a:r>
            <a:r>
              <a:rPr lang="en-US" sz="3600" dirty="0">
                <a:solidFill>
                  <a:srgbClr val="002060"/>
                </a:solidFill>
              </a:rPr>
              <a:t>loud music in the national park.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don’t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like disturbing </a:t>
            </a:r>
            <a:r>
              <a:rPr lang="en-US" sz="3600" dirty="0">
                <a:solidFill>
                  <a:srgbClr val="002060"/>
                </a:solidFill>
              </a:rPr>
              <a:t>animals in the national park.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</a:rPr>
              <a:t>I </a:t>
            </a:r>
            <a:r>
              <a:rPr lang="en-US" sz="3600" dirty="0">
                <a:solidFill>
                  <a:srgbClr val="002060"/>
                </a:solidFill>
                <a:highlight>
                  <a:srgbClr val="FFFF00"/>
                </a:highlight>
              </a:rPr>
              <a:t>hate hunting </a:t>
            </a:r>
            <a:r>
              <a:rPr lang="en-US" sz="3600" dirty="0">
                <a:solidFill>
                  <a:srgbClr val="002060"/>
                </a:solidFill>
              </a:rPr>
              <a:t>wild animals in the national park.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29A80-5B8C-E02A-5160-C674C69109A6}"/>
              </a:ext>
            </a:extLst>
          </p:cNvPr>
          <p:cNvSpPr txBox="1"/>
          <p:nvPr/>
        </p:nvSpPr>
        <p:spPr>
          <a:xfrm>
            <a:off x="419554" y="4325751"/>
            <a:ext cx="11499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After “like” and “hate” we add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gerund</a:t>
            </a:r>
            <a:r>
              <a:rPr lang="en-US" sz="3600" dirty="0">
                <a:solidFill>
                  <a:srgbClr val="FF0000"/>
                </a:solidFill>
              </a:rPr>
              <a:t> or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V-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</a:rPr>
              <a:t>ing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They are “mind” “enjoy” “love” “prefer” and so on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85C54-D2BC-8927-D3BE-7BF1B0CA6DC1}"/>
              </a:ext>
            </a:extLst>
          </p:cNvPr>
          <p:cNvSpPr txBox="1"/>
          <p:nvPr/>
        </p:nvSpPr>
        <p:spPr>
          <a:xfrm>
            <a:off x="9984509" y="1268829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86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" y="635596"/>
            <a:ext cx="3168935" cy="716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ADE45-3036-36E1-B069-41FFEDE72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" r="1357"/>
          <a:stretch/>
        </p:blipFill>
        <p:spPr>
          <a:xfrm>
            <a:off x="3240617" y="540346"/>
            <a:ext cx="4057651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A0C341-1132-2EBE-D6E6-050A7888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08" y="1458702"/>
            <a:ext cx="9205591" cy="1964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5C56A3-36E5-25EA-E9D9-9DCD17ED9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25" y="3533646"/>
            <a:ext cx="7090762" cy="27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" y="635596"/>
            <a:ext cx="3168935" cy="716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ADE45-3036-36E1-B069-41FFEDE72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" r="1357"/>
          <a:stretch/>
        </p:blipFill>
        <p:spPr>
          <a:xfrm>
            <a:off x="3240617" y="540346"/>
            <a:ext cx="4057651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2FDEF-F02E-78CD-37C3-D36CF44FB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12" y="1685925"/>
            <a:ext cx="8391525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1961-61E6-431B-5177-0E38524D6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825" y="3383954"/>
            <a:ext cx="8897849" cy="21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2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87B75-8274-562B-7CF0-73365EBC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3" y="653140"/>
            <a:ext cx="10377674" cy="612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0" y="428459"/>
            <a:ext cx="155445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AEF3B-34F3-8822-8BF5-78564E07A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984" y="1334203"/>
            <a:ext cx="5196403" cy="50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8DE044-999C-5C83-875D-789349BEB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627757"/>
            <a:ext cx="7848600" cy="638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0" y="428459"/>
            <a:ext cx="155445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b.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AEF3B-34F3-8822-8BF5-78564E07A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984" y="1334203"/>
            <a:ext cx="5196403" cy="5038022"/>
          </a:xfrm>
          <a:prstGeom prst="rect">
            <a:avLst/>
          </a:prstGeom>
        </p:spPr>
      </p:pic>
      <p:pic>
        <p:nvPicPr>
          <p:cNvPr id="7" name="CD2 TRACK 09">
            <a:hlinkClick r:id="" action="ppaction://media"/>
            <a:extLst>
              <a:ext uri="{FF2B5EF4-FFF2-40B4-BE49-F238E27FC236}">
                <a16:creationId xmlns:a16="http://schemas.microsoft.com/office/drawing/2014/main" id="{812C292B-C1AB-A371-A050-43714BF3B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0625" y="7031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08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8DE044-999C-5C83-875D-789349BEB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627757"/>
            <a:ext cx="7848600" cy="638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0" y="428459"/>
            <a:ext cx="1554458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b.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AEF3B-34F3-8822-8BF5-78564E07A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850" y="1265039"/>
            <a:ext cx="5196403" cy="5038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0472B-98F8-B529-DB15-2D9A470C5F08}"/>
              </a:ext>
            </a:extLst>
          </p:cNvPr>
          <p:cNvSpPr txBox="1"/>
          <p:nvPr/>
        </p:nvSpPr>
        <p:spPr>
          <a:xfrm>
            <a:off x="10300917" y="618708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pic>
        <p:nvPicPr>
          <p:cNvPr id="4" name="CD2 TRACK 09">
            <a:hlinkClick r:id="" action="ppaction://media"/>
            <a:extLst>
              <a:ext uri="{FF2B5EF4-FFF2-40B4-BE49-F238E27FC236}">
                <a16:creationId xmlns:a16="http://schemas.microsoft.com/office/drawing/2014/main" id="{B2608477-EA8A-12CF-6B49-88B6B2F2E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0625" y="703162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9354AA-059B-A48E-B09E-5CCBCBB9225D}"/>
              </a:ext>
            </a:extLst>
          </p:cNvPr>
          <p:cNvSpPr txBox="1"/>
          <p:nvPr/>
        </p:nvSpPr>
        <p:spPr>
          <a:xfrm>
            <a:off x="4386118" y="3087822"/>
            <a:ext cx="110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</a:rPr>
              <a:t>stop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141ED25-9D95-6412-3E92-0216E245BEED}"/>
              </a:ext>
            </a:extLst>
          </p:cNvPr>
          <p:cNvSpPr/>
          <p:nvPr/>
        </p:nvSpPr>
        <p:spPr>
          <a:xfrm>
            <a:off x="5606474" y="5350256"/>
            <a:ext cx="5551054" cy="879987"/>
          </a:xfrm>
          <a:prstGeom prst="wedgeRoundRectCallout">
            <a:avLst>
              <a:gd name="adj1" fmla="val -42240"/>
              <a:gd name="adj2" fmla="val -9284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chemeClr val="tx1"/>
                </a:solidFill>
                <a:effectLst/>
              </a:rPr>
              <a:t>People should (2) </a:t>
            </a:r>
            <a:r>
              <a:rPr lang="en-US" sz="3200" b="0" i="0" u="sng" dirty="0">
                <a:solidFill>
                  <a:srgbClr val="FF0000"/>
                </a:solidFill>
                <a:effectLst/>
              </a:rPr>
              <a:t>stop bringing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food and drinks to the park.</a:t>
            </a:r>
          </a:p>
        </p:txBody>
      </p:sp>
    </p:spTree>
    <p:extLst>
      <p:ext uri="{BB962C8B-B14F-4D97-AF65-F5344CB8AC3E}">
        <p14:creationId xmlns:p14="http://schemas.microsoft.com/office/powerpoint/2010/main" val="6845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7C932-BE4A-83E7-E7BE-17161CEE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36" y="743851"/>
            <a:ext cx="6875024" cy="566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42938" y="654486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2B3B3-AD8E-4295-EB3B-7727983CC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02"/>
          <a:stretch/>
        </p:blipFill>
        <p:spPr>
          <a:xfrm>
            <a:off x="163010" y="2116281"/>
            <a:ext cx="10033823" cy="1175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4AAFF-A9BE-60F0-AFBB-ACAE8E65DE4E}"/>
              </a:ext>
            </a:extLst>
          </p:cNvPr>
          <p:cNvSpPr txBox="1"/>
          <p:nvPr/>
        </p:nvSpPr>
        <p:spPr>
          <a:xfrm>
            <a:off x="438720" y="1390182"/>
            <a:ext cx="1802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Example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3AD486-71A9-03CC-9B64-D23E414A9F83}"/>
              </a:ext>
            </a:extLst>
          </p:cNvPr>
          <p:cNvSpPr/>
          <p:nvPr/>
        </p:nvSpPr>
        <p:spPr>
          <a:xfrm>
            <a:off x="606356" y="2703944"/>
            <a:ext cx="9719900" cy="5189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26437-508B-EE1C-994D-BAF5F1269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812" b="34600"/>
          <a:stretch/>
        </p:blipFill>
        <p:spPr>
          <a:xfrm>
            <a:off x="309411" y="3465112"/>
            <a:ext cx="10136916" cy="24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EDBD79-DC12-4811-CE60-54C4D725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3" y="4543404"/>
            <a:ext cx="9848850" cy="257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30EF98-7931-62FE-BB2B-81A282E5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3" y="5127152"/>
            <a:ext cx="9848850" cy="257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8A5BB-5D7A-0F00-A6C5-6D5CB1EA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9" y="1804164"/>
            <a:ext cx="10639425" cy="125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7C932-BE4A-83E7-E7BE-17161CEEE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06" y="955927"/>
            <a:ext cx="6875024" cy="566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42938" y="876159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7AA1D-C8B6-CACC-52B9-4E0F6D78FD81}"/>
              </a:ext>
            </a:extLst>
          </p:cNvPr>
          <p:cNvSpPr txBox="1"/>
          <p:nvPr/>
        </p:nvSpPr>
        <p:spPr>
          <a:xfrm>
            <a:off x="292319" y="3145089"/>
            <a:ext cx="11576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5. People/should not/keep/use/plastic bags/because/they/</a:t>
            </a:r>
          </a:p>
          <a:p>
            <a:r>
              <a:rPr lang="en-US" sz="3600" dirty="0"/>
              <a:t>create/lots of trash</a:t>
            </a:r>
          </a:p>
        </p:txBody>
      </p:sp>
    </p:spTree>
    <p:extLst>
      <p:ext uri="{BB962C8B-B14F-4D97-AF65-F5344CB8AC3E}">
        <p14:creationId xmlns:p14="http://schemas.microsoft.com/office/powerpoint/2010/main" val="237050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7C932-BE4A-83E7-E7BE-17161CEE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36" y="1002108"/>
            <a:ext cx="6875024" cy="566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-11132" y="922340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40E04-2105-F849-CC9B-0A6DB746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3" y="1884217"/>
            <a:ext cx="11313814" cy="34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7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7C932-BE4A-83E7-E7BE-17161CEE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36" y="743851"/>
            <a:ext cx="6875024" cy="566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42938" y="654486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2B3B3-AD8E-4295-EB3B-7727983CC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502"/>
          <a:stretch/>
        </p:blipFill>
        <p:spPr>
          <a:xfrm>
            <a:off x="163010" y="2116281"/>
            <a:ext cx="10033823" cy="1175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24AAFF-A9BE-60F0-AFBB-ACAE8E65DE4E}"/>
              </a:ext>
            </a:extLst>
          </p:cNvPr>
          <p:cNvSpPr txBox="1"/>
          <p:nvPr/>
        </p:nvSpPr>
        <p:spPr>
          <a:xfrm>
            <a:off x="438720" y="1390182"/>
            <a:ext cx="1802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Example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3AD486-71A9-03CC-9B64-D23E414A9F83}"/>
              </a:ext>
            </a:extLst>
          </p:cNvPr>
          <p:cNvSpPr/>
          <p:nvPr/>
        </p:nvSpPr>
        <p:spPr>
          <a:xfrm>
            <a:off x="606356" y="2703944"/>
            <a:ext cx="9719900" cy="5189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26437-508B-EE1C-994D-BAF5F1269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812" b="34600"/>
          <a:stretch/>
        </p:blipFill>
        <p:spPr>
          <a:xfrm>
            <a:off x="309411" y="3465112"/>
            <a:ext cx="10136916" cy="24369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8AEF54-89A7-08C5-B3D4-D0B19992D199}"/>
              </a:ext>
            </a:extLst>
          </p:cNvPr>
          <p:cNvSpPr txBox="1"/>
          <p:nvPr/>
        </p:nvSpPr>
        <p:spPr>
          <a:xfrm>
            <a:off x="706495" y="4037242"/>
            <a:ext cx="10792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I hate littering. It spoils the natural beauty of the beach.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2E81F-9774-50B5-10A1-8DB3BE24A517}"/>
              </a:ext>
            </a:extLst>
          </p:cNvPr>
          <p:cNvSpPr txBox="1"/>
          <p:nvPr/>
        </p:nvSpPr>
        <p:spPr>
          <a:xfrm>
            <a:off x="734204" y="5278855"/>
            <a:ext cx="8442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People need to stop cutting down trees.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6868-8E61-0BF5-4C41-D249C7AD21CB}"/>
              </a:ext>
            </a:extLst>
          </p:cNvPr>
          <p:cNvSpPr txBox="1"/>
          <p:nvPr/>
        </p:nvSpPr>
        <p:spPr>
          <a:xfrm>
            <a:off x="10300917" y="618708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97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EDBD79-DC12-4811-CE60-54C4D725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3" y="4543404"/>
            <a:ext cx="9848850" cy="257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30EF98-7931-62FE-BB2B-81A282E5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93" y="5127152"/>
            <a:ext cx="9848850" cy="257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8A5BB-5D7A-0F00-A6C5-6D5CB1EA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19" y="1804164"/>
            <a:ext cx="10639425" cy="125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7C932-BE4A-83E7-E7BE-17161CEEE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06" y="955927"/>
            <a:ext cx="6875024" cy="566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42938" y="876159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C2A91-C4D4-BAD6-C987-F724F22ECC61}"/>
              </a:ext>
            </a:extLst>
          </p:cNvPr>
          <p:cNvSpPr txBox="1"/>
          <p:nvPr/>
        </p:nvSpPr>
        <p:spPr>
          <a:xfrm>
            <a:off x="292319" y="2415133"/>
            <a:ext cx="11899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If companies keep polluting the water, it'll/it will harm the fish.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300E7-9C13-87F5-42AC-DED4D580B131}"/>
              </a:ext>
            </a:extLst>
          </p:cNvPr>
          <p:cNvSpPr txBox="1"/>
          <p:nvPr/>
        </p:nvSpPr>
        <p:spPr>
          <a:xfrm>
            <a:off x="731557" y="4200414"/>
            <a:ext cx="10200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People shouldn't/should not keep using plastic bags because they create lots of trash.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7AA1D-C8B6-CACC-52B9-4E0F6D78FD81}"/>
              </a:ext>
            </a:extLst>
          </p:cNvPr>
          <p:cNvSpPr txBox="1"/>
          <p:nvPr/>
        </p:nvSpPr>
        <p:spPr>
          <a:xfrm>
            <a:off x="292319" y="3145089"/>
            <a:ext cx="11576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5. People/should not/keep/use/plastic bags/because/they/</a:t>
            </a:r>
          </a:p>
          <a:p>
            <a:r>
              <a:rPr lang="en-US" sz="3600" dirty="0"/>
              <a:t>create/lots of trash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AB1B3-5AF4-A637-97A9-C2E0DAFB6C97}"/>
              </a:ext>
            </a:extLst>
          </p:cNvPr>
          <p:cNvSpPr txBox="1"/>
          <p:nvPr/>
        </p:nvSpPr>
        <p:spPr>
          <a:xfrm>
            <a:off x="10300917" y="618708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7C932-BE4A-83E7-E7BE-17161CEE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36" y="1002108"/>
            <a:ext cx="6875024" cy="566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-11132" y="922340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040E04-2105-F849-CC9B-0A6DB746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3" y="1884217"/>
            <a:ext cx="11313814" cy="3482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2EFA51-DB25-0807-4740-67E2F488CF8D}"/>
              </a:ext>
            </a:extLst>
          </p:cNvPr>
          <p:cNvSpPr txBox="1"/>
          <p:nvPr/>
        </p:nvSpPr>
        <p:spPr>
          <a:xfrm>
            <a:off x="1062183" y="2406134"/>
            <a:ext cx="992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can we get people to stop disturbing wildlife?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9C075-E959-81FC-5BA4-D681988E62D4}"/>
              </a:ext>
            </a:extLst>
          </p:cNvPr>
          <p:cNvSpPr txBox="1"/>
          <p:nvPr/>
        </p:nvSpPr>
        <p:spPr>
          <a:xfrm>
            <a:off x="1062183" y="3551352"/>
            <a:ext cx="1061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If people keep littering, the park will become dirty.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BE45E-B68B-4E33-4F88-AD6859021086}"/>
              </a:ext>
            </a:extLst>
          </p:cNvPr>
          <p:cNvSpPr txBox="1"/>
          <p:nvPr/>
        </p:nvSpPr>
        <p:spPr>
          <a:xfrm>
            <a:off x="439093" y="4696570"/>
            <a:ext cx="11637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People need to avoid breaking rules or they should get fined.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CCEAB-6449-04D4-276B-274A675E5DB1}"/>
              </a:ext>
            </a:extLst>
          </p:cNvPr>
          <p:cNvSpPr txBox="1"/>
          <p:nvPr/>
        </p:nvSpPr>
        <p:spPr>
          <a:xfrm>
            <a:off x="10300917" y="618708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24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501652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6CDD-0FBC-3C40-1C70-DBD02452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" y="1165878"/>
            <a:ext cx="12028990" cy="5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A4B5-461A-B2EA-AB82-E6BB87B8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2" y="1852900"/>
            <a:ext cx="4725840" cy="45034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61BA1A-AE94-5360-1617-92F93E9846D9}"/>
              </a:ext>
            </a:extLst>
          </p:cNvPr>
          <p:cNvSpPr txBox="1"/>
          <p:nvPr/>
        </p:nvSpPr>
        <p:spPr>
          <a:xfrm>
            <a:off x="5194842" y="1852900"/>
            <a:ext cx="1802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Example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7F7E1-8B27-8674-4B9A-CAA46A2A33D9}"/>
              </a:ext>
            </a:extLst>
          </p:cNvPr>
          <p:cNvSpPr txBox="1"/>
          <p:nvPr/>
        </p:nvSpPr>
        <p:spPr>
          <a:xfrm>
            <a:off x="5262778" y="2674381"/>
            <a:ext cx="6196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1. I ______________ lunch to the beach, but I never litter.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3255F6-386F-7429-871C-CA82BB416DE2}"/>
              </a:ext>
            </a:extLst>
          </p:cNvPr>
          <p:cNvSpPr txBox="1"/>
          <p:nvPr/>
        </p:nvSpPr>
        <p:spPr>
          <a:xfrm>
            <a:off x="6502402" y="2674381"/>
            <a:ext cx="284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bringing</a:t>
            </a:r>
          </a:p>
        </p:txBody>
      </p:sp>
    </p:spTree>
    <p:extLst>
      <p:ext uri="{BB962C8B-B14F-4D97-AF65-F5344CB8AC3E}">
        <p14:creationId xmlns:p14="http://schemas.microsoft.com/office/powerpoint/2010/main" val="35553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6301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Practice and use </a:t>
            </a:r>
            <a:r>
              <a:rPr lang="en-US" sz="3600" dirty="0">
                <a:highlight>
                  <a:srgbClr val="FFFF00"/>
                </a:highlight>
              </a:rPr>
              <a:t>verb + gerund correctly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ea typeface="Times New Roman" panose="02020603050405020304" pitchFamily="18" charset="0"/>
              </a:rPr>
              <a:t>Make conversations about </a:t>
            </a:r>
            <a:r>
              <a:rPr lang="en-US" sz="3600" dirty="0"/>
              <a:t>how you feel about </a:t>
            </a:r>
            <a:r>
              <a:rPr lang="en-US" sz="3600" dirty="0">
                <a:highlight>
                  <a:srgbClr val="FFFF00"/>
                </a:highlight>
              </a:rPr>
              <a:t>doing the actions at natural wonders</a:t>
            </a:r>
            <a:r>
              <a:rPr lang="en-US" sz="3600" dirty="0"/>
              <a:t>.</a:t>
            </a:r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501652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6CDD-0FBC-3C40-1C70-DBD02452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" y="1165878"/>
            <a:ext cx="12028990" cy="5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A4B5-461A-B2EA-AB82-E6BB87B8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2" y="1852900"/>
            <a:ext cx="4725840" cy="45034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02318-AC78-3963-2B28-F9EF8EE96C2C}"/>
              </a:ext>
            </a:extLst>
          </p:cNvPr>
          <p:cNvSpPr txBox="1"/>
          <p:nvPr/>
        </p:nvSpPr>
        <p:spPr>
          <a:xfrm>
            <a:off x="4955742" y="2119465"/>
            <a:ext cx="70063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2. If people ______________ in the river, we won't be able to go fishing there. </a:t>
            </a:r>
          </a:p>
          <a:p>
            <a:pPr algn="just"/>
            <a:r>
              <a:rPr lang="en-US" sz="3600" dirty="0"/>
              <a:t>3. I ______________ off the path. You can find cool places for photos, but you have to be very careful not to damage anything.</a:t>
            </a:r>
          </a:p>
        </p:txBody>
      </p:sp>
    </p:spTree>
    <p:extLst>
      <p:ext uri="{BB962C8B-B14F-4D97-AF65-F5344CB8AC3E}">
        <p14:creationId xmlns:p14="http://schemas.microsoft.com/office/powerpoint/2010/main" val="1281336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501652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6CDD-0FBC-3C40-1C70-DBD02452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" y="1165878"/>
            <a:ext cx="12028990" cy="5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A4B5-461A-B2EA-AB82-E6BB87B8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5" y="1852900"/>
            <a:ext cx="4725840" cy="4503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1CC2C2-EFAC-1D35-5B6B-9E34564C8D27}"/>
              </a:ext>
            </a:extLst>
          </p:cNvPr>
          <p:cNvSpPr txBox="1"/>
          <p:nvPr/>
        </p:nvSpPr>
        <p:spPr>
          <a:xfrm>
            <a:off x="5029634" y="2275802"/>
            <a:ext cx="69717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4. I ______________ animals. Why would people want to harm them? </a:t>
            </a:r>
          </a:p>
          <a:p>
            <a:pPr algn="just"/>
            <a:r>
              <a:rPr lang="en-US" sz="3600" dirty="0"/>
              <a:t>5. Do you think we should ______________ the wildlife? Some people think it's cute, but it's actually bad for the animals' health. </a:t>
            </a:r>
          </a:p>
        </p:txBody>
      </p:sp>
    </p:spTree>
    <p:extLst>
      <p:ext uri="{BB962C8B-B14F-4D97-AF65-F5344CB8AC3E}">
        <p14:creationId xmlns:p14="http://schemas.microsoft.com/office/powerpoint/2010/main" val="1376516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501652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6CDD-0FBC-3C40-1C70-DBD02452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" y="1165878"/>
            <a:ext cx="12028990" cy="5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A4B5-461A-B2EA-AB82-E6BB87B8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5" y="1852900"/>
            <a:ext cx="4725840" cy="4503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1CC2C2-EFAC-1D35-5B6B-9E34564C8D27}"/>
              </a:ext>
            </a:extLst>
          </p:cNvPr>
          <p:cNvSpPr txBox="1"/>
          <p:nvPr/>
        </p:nvSpPr>
        <p:spPr>
          <a:xfrm>
            <a:off x="5029634" y="2612850"/>
            <a:ext cx="6469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6. The government should ______________ something around the national park to keep hunters out.</a:t>
            </a:r>
          </a:p>
        </p:txBody>
      </p:sp>
    </p:spTree>
    <p:extLst>
      <p:ext uri="{BB962C8B-B14F-4D97-AF65-F5344CB8AC3E}">
        <p14:creationId xmlns:p14="http://schemas.microsoft.com/office/powerpoint/2010/main" val="1729721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501652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6CDD-0FBC-3C40-1C70-DBD02452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" y="1165878"/>
            <a:ext cx="12028990" cy="5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A4B5-461A-B2EA-AB82-E6BB87B8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2" y="1852900"/>
            <a:ext cx="4725840" cy="4503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3255F6-386F-7429-871C-CA82BB416DE2}"/>
              </a:ext>
            </a:extLst>
          </p:cNvPr>
          <p:cNvSpPr txBox="1"/>
          <p:nvPr/>
        </p:nvSpPr>
        <p:spPr>
          <a:xfrm>
            <a:off x="7601528" y="2091628"/>
            <a:ext cx="284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keep littering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02318-AC78-3963-2B28-F9EF8EE96C2C}"/>
              </a:ext>
            </a:extLst>
          </p:cNvPr>
          <p:cNvSpPr txBox="1"/>
          <p:nvPr/>
        </p:nvSpPr>
        <p:spPr>
          <a:xfrm>
            <a:off x="4955742" y="2119465"/>
            <a:ext cx="70063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2. If people ______________ in the river, we won't be able to go fishing there. </a:t>
            </a:r>
          </a:p>
          <a:p>
            <a:pPr algn="just"/>
            <a:r>
              <a:rPr lang="en-US" sz="3600" dirty="0"/>
              <a:t>3. I ______________ off the path. You can find cool places for photos, but you have to be very careful not to damage anything.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89669-4823-4A2A-6CF6-8E2A11836BE3}"/>
              </a:ext>
            </a:extLst>
          </p:cNvPr>
          <p:cNvSpPr txBox="1"/>
          <p:nvPr/>
        </p:nvSpPr>
        <p:spPr>
          <a:xfrm>
            <a:off x="10300917" y="618708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A5938-A189-0F04-A0EF-5FB592B6195F}"/>
              </a:ext>
            </a:extLst>
          </p:cNvPr>
          <p:cNvSpPr txBox="1"/>
          <p:nvPr/>
        </p:nvSpPr>
        <p:spPr>
          <a:xfrm>
            <a:off x="5911273" y="3767539"/>
            <a:ext cx="3380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don’t mind going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48C7-0D2A-8F8C-2036-E91DDF4959B3}"/>
              </a:ext>
            </a:extLst>
          </p:cNvPr>
          <p:cNvCxnSpPr/>
          <p:nvPr/>
        </p:nvCxnSpPr>
        <p:spPr>
          <a:xfrm>
            <a:off x="858981" y="3260437"/>
            <a:ext cx="905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430270-B55E-F41D-8E38-B705F08D1326}"/>
              </a:ext>
            </a:extLst>
          </p:cNvPr>
          <p:cNvCxnSpPr>
            <a:cxnSpLocks/>
          </p:cNvCxnSpPr>
          <p:nvPr/>
        </p:nvCxnSpPr>
        <p:spPr>
          <a:xfrm>
            <a:off x="858981" y="4826001"/>
            <a:ext cx="130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5939FC-973D-CFA6-9DFE-A8952C9DD5F4}"/>
              </a:ext>
            </a:extLst>
          </p:cNvPr>
          <p:cNvCxnSpPr>
            <a:cxnSpLocks/>
          </p:cNvCxnSpPr>
          <p:nvPr/>
        </p:nvCxnSpPr>
        <p:spPr>
          <a:xfrm>
            <a:off x="955963" y="2877128"/>
            <a:ext cx="1297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A03D6-D03A-BDEB-32C0-B8E17D3AA4D7}"/>
              </a:ext>
            </a:extLst>
          </p:cNvPr>
          <p:cNvCxnSpPr/>
          <p:nvPr/>
        </p:nvCxnSpPr>
        <p:spPr>
          <a:xfrm>
            <a:off x="907472" y="5648037"/>
            <a:ext cx="905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501652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6CDD-0FBC-3C40-1C70-DBD02452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" y="1165878"/>
            <a:ext cx="12028990" cy="5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A4B5-461A-B2EA-AB82-E6BB87B8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2" y="1852900"/>
            <a:ext cx="4725840" cy="4503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3255F6-386F-7429-871C-CA82BB416DE2}"/>
              </a:ext>
            </a:extLst>
          </p:cNvPr>
          <p:cNvSpPr txBox="1"/>
          <p:nvPr/>
        </p:nvSpPr>
        <p:spPr>
          <a:xfrm>
            <a:off x="6177505" y="2275802"/>
            <a:ext cx="284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hate hunting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89669-4823-4A2A-6CF6-8E2A11836BE3}"/>
              </a:ext>
            </a:extLst>
          </p:cNvPr>
          <p:cNvSpPr txBox="1"/>
          <p:nvPr/>
        </p:nvSpPr>
        <p:spPr>
          <a:xfrm>
            <a:off x="10300917" y="618708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A5938-A189-0F04-A0EF-5FB592B6195F}"/>
              </a:ext>
            </a:extLst>
          </p:cNvPr>
          <p:cNvSpPr txBox="1"/>
          <p:nvPr/>
        </p:nvSpPr>
        <p:spPr>
          <a:xfrm>
            <a:off x="5358683" y="3963449"/>
            <a:ext cx="2519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stop feeding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48C7-0D2A-8F8C-2036-E91DDF4959B3}"/>
              </a:ext>
            </a:extLst>
          </p:cNvPr>
          <p:cNvCxnSpPr/>
          <p:nvPr/>
        </p:nvCxnSpPr>
        <p:spPr>
          <a:xfrm>
            <a:off x="858981" y="3260437"/>
            <a:ext cx="905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430270-B55E-F41D-8E38-B705F08D1326}"/>
              </a:ext>
            </a:extLst>
          </p:cNvPr>
          <p:cNvCxnSpPr>
            <a:cxnSpLocks/>
          </p:cNvCxnSpPr>
          <p:nvPr/>
        </p:nvCxnSpPr>
        <p:spPr>
          <a:xfrm>
            <a:off x="858981" y="4826001"/>
            <a:ext cx="130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5939FC-973D-CFA6-9DFE-A8952C9DD5F4}"/>
              </a:ext>
            </a:extLst>
          </p:cNvPr>
          <p:cNvCxnSpPr>
            <a:cxnSpLocks/>
          </p:cNvCxnSpPr>
          <p:nvPr/>
        </p:nvCxnSpPr>
        <p:spPr>
          <a:xfrm>
            <a:off x="955963" y="2877128"/>
            <a:ext cx="1297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A03D6-D03A-BDEB-32C0-B8E17D3AA4D7}"/>
              </a:ext>
            </a:extLst>
          </p:cNvPr>
          <p:cNvCxnSpPr/>
          <p:nvPr/>
        </p:nvCxnSpPr>
        <p:spPr>
          <a:xfrm>
            <a:off x="907472" y="5648037"/>
            <a:ext cx="905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EDAD8B-75A5-6A40-1BED-FE13CBCC32A5}"/>
              </a:ext>
            </a:extLst>
          </p:cNvPr>
          <p:cNvSpPr txBox="1"/>
          <p:nvPr/>
        </p:nvSpPr>
        <p:spPr>
          <a:xfrm>
            <a:off x="5029634" y="2275802"/>
            <a:ext cx="69717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4. I ______________ animals. Why would people want to harm them? </a:t>
            </a:r>
          </a:p>
          <a:p>
            <a:pPr algn="just"/>
            <a:r>
              <a:rPr lang="en-US" sz="3600" dirty="0"/>
              <a:t>5. Do you think we should ______________ the wildlife? Some people think it's cute, but it's actually bad for the animals' health.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2D7B40-1079-256F-4932-30D173C57E69}"/>
              </a:ext>
            </a:extLst>
          </p:cNvPr>
          <p:cNvCxnSpPr>
            <a:cxnSpLocks/>
          </p:cNvCxnSpPr>
          <p:nvPr/>
        </p:nvCxnSpPr>
        <p:spPr>
          <a:xfrm>
            <a:off x="3205019" y="2877128"/>
            <a:ext cx="94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D97102-34EE-C109-04E2-EBB00A7DA311}"/>
              </a:ext>
            </a:extLst>
          </p:cNvPr>
          <p:cNvCxnSpPr>
            <a:cxnSpLocks/>
          </p:cNvCxnSpPr>
          <p:nvPr/>
        </p:nvCxnSpPr>
        <p:spPr>
          <a:xfrm>
            <a:off x="3248891" y="5648037"/>
            <a:ext cx="1297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C1E3EE-8C04-8EA2-9CDC-8B0E3F653094}"/>
              </a:ext>
            </a:extLst>
          </p:cNvPr>
          <p:cNvCxnSpPr>
            <a:cxnSpLocks/>
          </p:cNvCxnSpPr>
          <p:nvPr/>
        </p:nvCxnSpPr>
        <p:spPr>
          <a:xfrm>
            <a:off x="3248891" y="3648364"/>
            <a:ext cx="768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EDA9A1-5995-C564-79DE-76170B373571}"/>
              </a:ext>
            </a:extLst>
          </p:cNvPr>
          <p:cNvCxnSpPr>
            <a:cxnSpLocks/>
          </p:cNvCxnSpPr>
          <p:nvPr/>
        </p:nvCxnSpPr>
        <p:spPr>
          <a:xfrm>
            <a:off x="3274292" y="5218546"/>
            <a:ext cx="1168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501652"/>
            <a:ext cx="7795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76CDD-0FBC-3C40-1C70-DBD02452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0" y="1165878"/>
            <a:ext cx="12028990" cy="511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24A4B5-461A-B2EA-AB82-E6BB87B8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2" y="1852900"/>
            <a:ext cx="4725840" cy="4503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3255F6-386F-7429-871C-CA82BB416DE2}"/>
              </a:ext>
            </a:extLst>
          </p:cNvPr>
          <p:cNvSpPr txBox="1"/>
          <p:nvPr/>
        </p:nvSpPr>
        <p:spPr>
          <a:xfrm>
            <a:off x="5244953" y="3120681"/>
            <a:ext cx="3583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consider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89669-4823-4A2A-6CF6-8E2A11836BE3}"/>
              </a:ext>
            </a:extLst>
          </p:cNvPr>
          <p:cNvSpPr txBox="1"/>
          <p:nvPr/>
        </p:nvSpPr>
        <p:spPr>
          <a:xfrm>
            <a:off x="10300917" y="618708"/>
            <a:ext cx="193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48C7-0D2A-8F8C-2036-E91DDF4959B3}"/>
              </a:ext>
            </a:extLst>
          </p:cNvPr>
          <p:cNvCxnSpPr/>
          <p:nvPr/>
        </p:nvCxnSpPr>
        <p:spPr>
          <a:xfrm>
            <a:off x="858981" y="3260437"/>
            <a:ext cx="905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430270-B55E-F41D-8E38-B705F08D1326}"/>
              </a:ext>
            </a:extLst>
          </p:cNvPr>
          <p:cNvCxnSpPr>
            <a:cxnSpLocks/>
          </p:cNvCxnSpPr>
          <p:nvPr/>
        </p:nvCxnSpPr>
        <p:spPr>
          <a:xfrm>
            <a:off x="858981" y="4826001"/>
            <a:ext cx="130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5939FC-973D-CFA6-9DFE-A8952C9DD5F4}"/>
              </a:ext>
            </a:extLst>
          </p:cNvPr>
          <p:cNvCxnSpPr>
            <a:cxnSpLocks/>
          </p:cNvCxnSpPr>
          <p:nvPr/>
        </p:nvCxnSpPr>
        <p:spPr>
          <a:xfrm>
            <a:off x="955963" y="2877128"/>
            <a:ext cx="1297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A03D6-D03A-BDEB-32C0-B8E17D3AA4D7}"/>
              </a:ext>
            </a:extLst>
          </p:cNvPr>
          <p:cNvCxnSpPr/>
          <p:nvPr/>
        </p:nvCxnSpPr>
        <p:spPr>
          <a:xfrm>
            <a:off x="907472" y="5648037"/>
            <a:ext cx="905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2D7B40-1079-256F-4932-30D173C57E69}"/>
              </a:ext>
            </a:extLst>
          </p:cNvPr>
          <p:cNvCxnSpPr>
            <a:cxnSpLocks/>
          </p:cNvCxnSpPr>
          <p:nvPr/>
        </p:nvCxnSpPr>
        <p:spPr>
          <a:xfrm>
            <a:off x="3205019" y="2877128"/>
            <a:ext cx="94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D97102-34EE-C109-04E2-EBB00A7DA311}"/>
              </a:ext>
            </a:extLst>
          </p:cNvPr>
          <p:cNvCxnSpPr>
            <a:cxnSpLocks/>
          </p:cNvCxnSpPr>
          <p:nvPr/>
        </p:nvCxnSpPr>
        <p:spPr>
          <a:xfrm>
            <a:off x="3248891" y="5648037"/>
            <a:ext cx="1297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C1E3EE-8C04-8EA2-9CDC-8B0E3F653094}"/>
              </a:ext>
            </a:extLst>
          </p:cNvPr>
          <p:cNvCxnSpPr>
            <a:cxnSpLocks/>
          </p:cNvCxnSpPr>
          <p:nvPr/>
        </p:nvCxnSpPr>
        <p:spPr>
          <a:xfrm>
            <a:off x="3248891" y="3648364"/>
            <a:ext cx="768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EDA9A1-5995-C564-79DE-76170B373571}"/>
              </a:ext>
            </a:extLst>
          </p:cNvPr>
          <p:cNvCxnSpPr>
            <a:cxnSpLocks/>
          </p:cNvCxnSpPr>
          <p:nvPr/>
        </p:nvCxnSpPr>
        <p:spPr>
          <a:xfrm>
            <a:off x="3274292" y="5218546"/>
            <a:ext cx="1168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F60B68-6E8C-F102-29A7-EC74919EF197}"/>
              </a:ext>
            </a:extLst>
          </p:cNvPr>
          <p:cNvSpPr txBox="1"/>
          <p:nvPr/>
        </p:nvSpPr>
        <p:spPr>
          <a:xfrm>
            <a:off x="5272662" y="2612850"/>
            <a:ext cx="63033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6. The government should ______________ something around the national park to keep hunters out.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F8095-E11A-7DAD-370B-1F9F53237F6D}"/>
              </a:ext>
            </a:extLst>
          </p:cNvPr>
          <p:cNvCxnSpPr>
            <a:cxnSpLocks/>
          </p:cNvCxnSpPr>
          <p:nvPr/>
        </p:nvCxnSpPr>
        <p:spPr>
          <a:xfrm>
            <a:off x="3265056" y="3260437"/>
            <a:ext cx="1281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23C0FE-D5F3-9200-29BC-4ABEF05E15BE}"/>
              </a:ext>
            </a:extLst>
          </p:cNvPr>
          <p:cNvCxnSpPr>
            <a:cxnSpLocks/>
          </p:cNvCxnSpPr>
          <p:nvPr/>
        </p:nvCxnSpPr>
        <p:spPr>
          <a:xfrm>
            <a:off x="3325092" y="4826001"/>
            <a:ext cx="1221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84387" y="3712317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 </a:t>
            </a:r>
          </a:p>
        </p:txBody>
      </p:sp>
    </p:spTree>
    <p:extLst>
      <p:ext uri="{BB962C8B-B14F-4D97-AF65-F5344CB8AC3E}">
        <p14:creationId xmlns:p14="http://schemas.microsoft.com/office/powerpoint/2010/main" val="3823414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028121" y="531149"/>
            <a:ext cx="5163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p. 35  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9FBD7-12FD-4604-E5DA-DD3F5C4A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149"/>
            <a:ext cx="3614570" cy="918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770CD-C092-6124-EA73-C8EE5E72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8" y="1630008"/>
            <a:ext cx="6299200" cy="592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F0C873-206B-A36E-DEFC-FDD556B8F7E5}"/>
              </a:ext>
            </a:extLst>
          </p:cNvPr>
          <p:cNvSpPr txBox="1"/>
          <p:nvPr/>
        </p:nvSpPr>
        <p:spPr>
          <a:xfrm>
            <a:off x="109173" y="1592977"/>
            <a:ext cx="1459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</a:t>
            </a:r>
            <a:r>
              <a:rPr lang="en-US" sz="3600" dirty="0">
                <a:solidFill>
                  <a:srgbClr val="242021"/>
                </a:solidFill>
                <a:highlight>
                  <a:srgbClr val="00FF00"/>
                </a:highlight>
              </a:rPr>
              <a:t>a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.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AE629-93B3-05F4-901A-A54FCAEC42BC}"/>
              </a:ext>
            </a:extLst>
          </p:cNvPr>
          <p:cNvSpPr txBox="1"/>
          <p:nvPr/>
        </p:nvSpPr>
        <p:spPr>
          <a:xfrm>
            <a:off x="304800" y="2382177"/>
            <a:ext cx="11277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dirty="0"/>
              <a:t>People should stop _________ (litter) in national parks.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People like ________ (hunt) animals. I don't understand it.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I hate ________ (visit) the park and seeing all the damage tourists do.</a:t>
            </a:r>
          </a:p>
        </p:txBody>
      </p:sp>
    </p:spTree>
    <p:extLst>
      <p:ext uri="{BB962C8B-B14F-4D97-AF65-F5344CB8AC3E}">
        <p14:creationId xmlns:p14="http://schemas.microsoft.com/office/powerpoint/2010/main" val="839285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8414328" y="531149"/>
            <a:ext cx="3777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- WB 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9FBD7-12FD-4604-E5DA-DD3F5C4A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149"/>
            <a:ext cx="3614570" cy="918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770CD-C092-6124-EA73-C8EE5E72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8" y="1630008"/>
            <a:ext cx="6299200" cy="592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F0C873-206B-A36E-DEFC-FDD556B8F7E5}"/>
              </a:ext>
            </a:extLst>
          </p:cNvPr>
          <p:cNvSpPr txBox="1"/>
          <p:nvPr/>
        </p:nvSpPr>
        <p:spPr>
          <a:xfrm>
            <a:off x="109173" y="1592977"/>
            <a:ext cx="1459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</a:t>
            </a:r>
            <a:r>
              <a:rPr lang="en-US" sz="3600" dirty="0">
                <a:solidFill>
                  <a:srgbClr val="242021"/>
                </a:solidFill>
                <a:highlight>
                  <a:srgbClr val="00FF00"/>
                </a:highlight>
              </a:rPr>
              <a:t>a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.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CD3-EBDF-0B87-1E13-333A7C339FB4}"/>
              </a:ext>
            </a:extLst>
          </p:cNvPr>
          <p:cNvSpPr txBox="1"/>
          <p:nvPr/>
        </p:nvSpPr>
        <p:spPr>
          <a:xfrm>
            <a:off x="379415" y="2402488"/>
            <a:ext cx="113138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4. I love ________ (bring) food with me, but I know that other people leave trash behind. </a:t>
            </a:r>
          </a:p>
          <a:p>
            <a:pPr algn="just"/>
            <a:r>
              <a:rPr lang="en-US" sz="3600" dirty="0"/>
              <a:t>5. We need people to stop _________ (feed) the wild animals. </a:t>
            </a:r>
          </a:p>
          <a:p>
            <a:pPr algn="just"/>
            <a:r>
              <a:rPr lang="en-US" sz="3600" dirty="0"/>
              <a:t>6. The government should keep ________ (make) new laws to protect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237188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9FBD7-12FD-4604-E5DA-DD3F5C4A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149"/>
            <a:ext cx="3614570" cy="918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770CD-C092-6124-EA73-C8EE5E72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8" y="1630008"/>
            <a:ext cx="6299200" cy="592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F0C873-206B-A36E-DEFC-FDD556B8F7E5}"/>
              </a:ext>
            </a:extLst>
          </p:cNvPr>
          <p:cNvSpPr txBox="1"/>
          <p:nvPr/>
        </p:nvSpPr>
        <p:spPr>
          <a:xfrm>
            <a:off x="109173" y="1592977"/>
            <a:ext cx="1459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</a:t>
            </a:r>
            <a:r>
              <a:rPr lang="en-US" sz="3600" dirty="0">
                <a:solidFill>
                  <a:srgbClr val="242021"/>
                </a:solidFill>
                <a:highlight>
                  <a:srgbClr val="00FF00"/>
                </a:highlight>
              </a:rPr>
              <a:t>a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.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AE629-93B3-05F4-901A-A54FCAEC42BC}"/>
              </a:ext>
            </a:extLst>
          </p:cNvPr>
          <p:cNvSpPr txBox="1"/>
          <p:nvPr/>
        </p:nvSpPr>
        <p:spPr>
          <a:xfrm>
            <a:off x="304800" y="2382177"/>
            <a:ext cx="11277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dirty="0"/>
              <a:t>People should stop _________ (litter) in national parks.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People like ________ (hunt) animals. I don't understand it.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I hate ________ (visit) the park and seeing all the damage tourists do.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EE4BB-C7C5-718F-F8D5-0AC8C0A28BFD}"/>
              </a:ext>
            </a:extLst>
          </p:cNvPr>
          <p:cNvSpPr txBox="1"/>
          <p:nvPr/>
        </p:nvSpPr>
        <p:spPr>
          <a:xfrm>
            <a:off x="9892147" y="667462"/>
            <a:ext cx="2078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ANSWERS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 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08048-8AA4-B6BE-D061-DE2384F53E6A}"/>
              </a:ext>
            </a:extLst>
          </p:cNvPr>
          <p:cNvSpPr txBox="1"/>
          <p:nvPr/>
        </p:nvSpPr>
        <p:spPr>
          <a:xfrm>
            <a:off x="4897091" y="2413984"/>
            <a:ext cx="173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littering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CCD80-F178-31A8-E53E-7D7B5A8E646F}"/>
              </a:ext>
            </a:extLst>
          </p:cNvPr>
          <p:cNvSpPr txBox="1"/>
          <p:nvPr/>
        </p:nvSpPr>
        <p:spPr>
          <a:xfrm>
            <a:off x="3317324" y="2941947"/>
            <a:ext cx="173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hunting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2D09C-792B-8089-C637-FAE3A43797E4}"/>
              </a:ext>
            </a:extLst>
          </p:cNvPr>
          <p:cNvSpPr txBox="1"/>
          <p:nvPr/>
        </p:nvSpPr>
        <p:spPr>
          <a:xfrm>
            <a:off x="2749395" y="4010331"/>
            <a:ext cx="173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visiting</a:t>
            </a:r>
          </a:p>
        </p:txBody>
      </p:sp>
    </p:spTree>
    <p:extLst>
      <p:ext uri="{BB962C8B-B14F-4D97-AF65-F5344CB8AC3E}">
        <p14:creationId xmlns:p14="http://schemas.microsoft.com/office/powerpoint/2010/main" val="16434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9947565" y="667462"/>
            <a:ext cx="2078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ANSWERS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 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9FBD7-12FD-4604-E5DA-DD3F5C4A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149"/>
            <a:ext cx="3614570" cy="918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770CD-C092-6124-EA73-C8EE5E72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8" y="1630008"/>
            <a:ext cx="6299200" cy="592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F0C873-206B-A36E-DEFC-FDD556B8F7E5}"/>
              </a:ext>
            </a:extLst>
          </p:cNvPr>
          <p:cNvSpPr txBox="1"/>
          <p:nvPr/>
        </p:nvSpPr>
        <p:spPr>
          <a:xfrm>
            <a:off x="109173" y="1592977"/>
            <a:ext cx="1459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</a:t>
            </a:r>
            <a:r>
              <a:rPr lang="en-US" sz="3600" dirty="0">
                <a:solidFill>
                  <a:srgbClr val="242021"/>
                </a:solidFill>
                <a:highlight>
                  <a:srgbClr val="00FF00"/>
                </a:highlight>
              </a:rPr>
              <a:t>a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.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C9CD3-EBDF-0B87-1E13-333A7C339FB4}"/>
              </a:ext>
            </a:extLst>
          </p:cNvPr>
          <p:cNvSpPr txBox="1"/>
          <p:nvPr/>
        </p:nvSpPr>
        <p:spPr>
          <a:xfrm>
            <a:off x="379415" y="2402488"/>
            <a:ext cx="113138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4. I love ________ (bring) food with me, but I know that other people leave trash behind. </a:t>
            </a:r>
          </a:p>
          <a:p>
            <a:pPr algn="just"/>
            <a:r>
              <a:rPr lang="en-US" sz="3600" dirty="0"/>
              <a:t>5. We need people to stop _________ (feed) the wild animals. </a:t>
            </a:r>
          </a:p>
          <a:p>
            <a:pPr algn="just"/>
            <a:r>
              <a:rPr lang="en-US" sz="3600" dirty="0"/>
              <a:t>6. The government should keep ________ (make) new laws to protect the environment.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3576A-8825-906A-900E-FEC85AEC52A1}"/>
              </a:ext>
            </a:extLst>
          </p:cNvPr>
          <p:cNvSpPr txBox="1"/>
          <p:nvPr/>
        </p:nvSpPr>
        <p:spPr>
          <a:xfrm>
            <a:off x="2324415" y="2381645"/>
            <a:ext cx="173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bringing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D3F22-9D58-C779-4604-B82EF2C10D6F}"/>
              </a:ext>
            </a:extLst>
          </p:cNvPr>
          <p:cNvSpPr txBox="1"/>
          <p:nvPr/>
        </p:nvSpPr>
        <p:spPr>
          <a:xfrm>
            <a:off x="6556916" y="3542166"/>
            <a:ext cx="173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feeding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A9A0D-7730-8948-51D5-995970CCA90D}"/>
              </a:ext>
            </a:extLst>
          </p:cNvPr>
          <p:cNvSpPr txBox="1"/>
          <p:nvPr/>
        </p:nvSpPr>
        <p:spPr>
          <a:xfrm>
            <a:off x="6615271" y="4619203"/>
            <a:ext cx="173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making</a:t>
            </a:r>
          </a:p>
        </p:txBody>
      </p:sp>
    </p:spTree>
    <p:extLst>
      <p:ext uri="{BB962C8B-B14F-4D97-AF65-F5344CB8AC3E}">
        <p14:creationId xmlns:p14="http://schemas.microsoft.com/office/powerpoint/2010/main" val="32431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39B28-3972-2D19-CA37-B2556352F490}"/>
              </a:ext>
            </a:extLst>
          </p:cNvPr>
          <p:cNvSpPr txBox="1"/>
          <p:nvPr/>
        </p:nvSpPr>
        <p:spPr>
          <a:xfrm>
            <a:off x="378690" y="660507"/>
            <a:ext cx="11434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In pairs: Use the prompts to say how you feel about </a:t>
            </a:r>
            <a:r>
              <a:rPr lang="en-US" sz="3600" dirty="0">
                <a:highlight>
                  <a:srgbClr val="FFFF00"/>
                </a:highlight>
              </a:rPr>
              <a:t>doing the actions</a:t>
            </a:r>
            <a:r>
              <a:rPr lang="en-US" sz="3600" dirty="0"/>
              <a:t> below at natural wonders, then give a </a:t>
            </a:r>
            <a:r>
              <a:rPr lang="en-US" sz="3600" dirty="0">
                <a:highlight>
                  <a:srgbClr val="FFFF00"/>
                </a:highlight>
              </a:rPr>
              <a:t>solution</a:t>
            </a:r>
            <a:r>
              <a:rPr lang="en-US" sz="36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7C5D9B-03E8-61E2-D092-D29159EBF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1971463"/>
            <a:ext cx="11720945" cy="1878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39FEEB-86B6-D556-39AD-D83522C2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1" y="3850006"/>
            <a:ext cx="4537308" cy="23474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BC295-3B00-65BD-DE39-247C59AE9AD6}"/>
              </a:ext>
            </a:extLst>
          </p:cNvPr>
          <p:cNvSpPr txBox="1"/>
          <p:nvPr/>
        </p:nvSpPr>
        <p:spPr>
          <a:xfrm>
            <a:off x="955956" y="3960633"/>
            <a:ext cx="1802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Example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128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46C5-E958-BAA5-5D00-2AE17DB6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4DD80-D438-F90D-78E2-19B872D12E2E}"/>
              </a:ext>
            </a:extLst>
          </p:cNvPr>
          <p:cNvSpPr txBox="1"/>
          <p:nvPr/>
        </p:nvSpPr>
        <p:spPr>
          <a:xfrm>
            <a:off x="8396552" y="673859"/>
            <a:ext cx="3795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C8AAB-31EB-E81D-F8A6-5B8FC55B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868" y="3504318"/>
            <a:ext cx="1521026" cy="2422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2FA2A-8883-06EF-DD84-57809DA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5" y="3721939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1F73245-E167-1CED-D93A-385F5987E813}"/>
              </a:ext>
            </a:extLst>
          </p:cNvPr>
          <p:cNvSpPr/>
          <p:nvPr/>
        </p:nvSpPr>
        <p:spPr>
          <a:xfrm>
            <a:off x="6343283" y="1530978"/>
            <a:ext cx="5129849" cy="1762552"/>
          </a:xfrm>
          <a:prstGeom prst="wedgeRoundRectCallout">
            <a:avLst>
              <a:gd name="adj1" fmla="val 40603"/>
              <a:gd name="adj2" fmla="val 706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</a:rPr>
              <a:t>Yes, </a:t>
            </a:r>
            <a:r>
              <a:rPr lang="en-US" sz="3200" b="1" dirty="0">
                <a:solidFill>
                  <a:schemeClr val="tx1"/>
                </a:solidFill>
              </a:rPr>
              <a:t>that’s a great idea. If government does it, people will 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stop hunting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endParaRPr lang="en-US" sz="3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BC8316-5C98-267D-2675-9C4B22A9A0BB}"/>
              </a:ext>
            </a:extLst>
          </p:cNvPr>
          <p:cNvSpPr/>
          <p:nvPr/>
        </p:nvSpPr>
        <p:spPr>
          <a:xfrm>
            <a:off x="718868" y="1320190"/>
            <a:ext cx="5377131" cy="1815871"/>
          </a:xfrm>
          <a:prstGeom prst="wedgeRoundRectCallout">
            <a:avLst>
              <a:gd name="adj1" fmla="val -39660"/>
              <a:gd name="adj2" fmla="val 747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chemeClr val="tx1"/>
                </a:solidFill>
                <a:effectLst/>
              </a:rPr>
              <a:t>I hate hunting animals. I think government should </a:t>
            </a:r>
            <a:r>
              <a:rPr lang="en-US" sz="3200" b="0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consider fining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 hunters heavily.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DA2F5-FD4D-931A-743E-C4EA0941B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761" y="3425494"/>
            <a:ext cx="2818457" cy="27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46C5-E958-BAA5-5D00-2AE17DB6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4DD80-D438-F90D-78E2-19B872D12E2E}"/>
              </a:ext>
            </a:extLst>
          </p:cNvPr>
          <p:cNvSpPr txBox="1"/>
          <p:nvPr/>
        </p:nvSpPr>
        <p:spPr>
          <a:xfrm>
            <a:off x="8396552" y="673859"/>
            <a:ext cx="3795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C8AAB-31EB-E81D-F8A6-5B8FC55B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868" y="3504318"/>
            <a:ext cx="1521026" cy="2422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2FA2A-8883-06EF-DD84-57809DA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5" y="3721939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1F73245-E167-1CED-D93A-385F5987E813}"/>
              </a:ext>
            </a:extLst>
          </p:cNvPr>
          <p:cNvSpPr/>
          <p:nvPr/>
        </p:nvSpPr>
        <p:spPr>
          <a:xfrm>
            <a:off x="6343283" y="1530978"/>
            <a:ext cx="5377131" cy="1762552"/>
          </a:xfrm>
          <a:prstGeom prst="wedgeRoundRectCallout">
            <a:avLst>
              <a:gd name="adj1" fmla="val 40603"/>
              <a:gd name="adj2" fmla="val 706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</a:rPr>
              <a:t>Yes, </a:t>
            </a:r>
            <a:r>
              <a:rPr lang="en-US" sz="3200" b="1" dirty="0">
                <a:solidFill>
                  <a:schemeClr val="tx1"/>
                </a:solidFill>
              </a:rPr>
              <a:t>that’s right. If rangers do that, people will </a:t>
            </a:r>
            <a:r>
              <a:rPr lang="en-US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stop disturbing</a:t>
            </a:r>
            <a:r>
              <a:rPr lang="en-US" sz="3200" b="1" dirty="0">
                <a:solidFill>
                  <a:schemeClr val="tx1"/>
                </a:solidFill>
              </a:rPr>
              <a:t> wild animals.</a:t>
            </a:r>
            <a:endParaRPr lang="en-US" sz="3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BC8316-5C98-267D-2675-9C4B22A9A0BB}"/>
              </a:ext>
            </a:extLst>
          </p:cNvPr>
          <p:cNvSpPr/>
          <p:nvPr/>
        </p:nvSpPr>
        <p:spPr>
          <a:xfrm>
            <a:off x="718868" y="1320190"/>
            <a:ext cx="5377131" cy="1815871"/>
          </a:xfrm>
          <a:prstGeom prst="wedgeRoundRectCallout">
            <a:avLst>
              <a:gd name="adj1" fmla="val -39660"/>
              <a:gd name="adj2" fmla="val 747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don't mind following park rules. Rangers should 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consider making</a:t>
            </a:r>
            <a:r>
              <a:rPr lang="en-US" sz="3200" dirty="0">
                <a:solidFill>
                  <a:schemeClr val="tx1"/>
                </a:solidFill>
              </a:rPr>
              <a:t> more signs. </a:t>
            </a:r>
            <a:endParaRPr lang="en-US" sz="3200" b="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9606A-14D5-B0A5-5D16-B75E3D707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58" t="1679" r="-5931" b="-1679"/>
          <a:stretch/>
        </p:blipFill>
        <p:spPr>
          <a:xfrm>
            <a:off x="3766300" y="3429000"/>
            <a:ext cx="4239438" cy="27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" y="635596"/>
            <a:ext cx="3168935" cy="716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ADE45-3036-36E1-B069-41FFEDE72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" r="1357"/>
          <a:stretch/>
        </p:blipFill>
        <p:spPr>
          <a:xfrm>
            <a:off x="3240617" y="540346"/>
            <a:ext cx="4057651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A0C341-1132-2EBE-D6E6-050A7888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08" y="1458702"/>
            <a:ext cx="9205591" cy="1964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5C56A3-36E5-25EA-E9D9-9DCD17ED9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25" y="3533646"/>
            <a:ext cx="7090762" cy="27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0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" y="635596"/>
            <a:ext cx="3168935" cy="716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ADE45-3036-36E1-B069-41FFEDE72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4" r="1357"/>
          <a:stretch/>
        </p:blipFill>
        <p:spPr>
          <a:xfrm>
            <a:off x="3240617" y="540346"/>
            <a:ext cx="4057651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2FDEF-F02E-78CD-37C3-D36CF44FB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12" y="1685925"/>
            <a:ext cx="8391525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1961-61E6-431B-5177-0E38524D6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825" y="3383954"/>
            <a:ext cx="8897849" cy="21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6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Practice and use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verbs + gerund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Make conversations about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how you feel about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doing things at natural wonders</a:t>
            </a:r>
            <a:endParaRPr lang="en-US" sz="3600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218852" y="668783"/>
            <a:ext cx="11973148" cy="5186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MEMORY GAME: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Create groups/teams of 3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You will look at some pictures that show things that people do at natural parks </a:t>
            </a:r>
            <a:r>
              <a:rPr lang="en-US" sz="3200" dirty="0">
                <a:highlight>
                  <a:srgbClr val="FFFF00"/>
                </a:highlight>
              </a:rPr>
              <a:t>just 1 minute</a:t>
            </a:r>
            <a:r>
              <a:rPr lang="en-US" sz="3200" dirty="0"/>
              <a:t> and then write down what you like or hate about them.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The team(s) with the most sentences win(s).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Time limit: 5 minutes</a:t>
            </a:r>
          </a:p>
        </p:txBody>
      </p:sp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3445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254391"/>
            <a:ext cx="11764213" cy="499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Review using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verbs + gerund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and practice 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how you feel about doing things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at national parks.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Do exercise on pages 35 (WB) – Grammar.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Prepare for the next lesson (Pronunciation &amp; Speaking - pages 60 &amp; 61 -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C6A11-F211-93E4-ACB2-38364FE3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61" y="760332"/>
            <a:ext cx="2385264" cy="1771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7E863-76C1-B0D6-8A94-DA61F6C38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516" y="782567"/>
            <a:ext cx="2798167" cy="1720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E525F-8A23-EB3D-9257-0EE928172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30" y="805986"/>
            <a:ext cx="3029677" cy="1697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58317E-CC49-04E0-9E1C-1D35F0BEB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74" y="3289677"/>
            <a:ext cx="3541578" cy="1355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4CADB-7C20-54FD-3416-3D99C1764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255" y="590288"/>
            <a:ext cx="2129121" cy="2111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1F7E0A-A5A2-872C-08DD-88E457ABB9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58" t="1679" r="-5931" b="-1679"/>
          <a:stretch/>
        </p:blipFill>
        <p:spPr>
          <a:xfrm>
            <a:off x="8591744" y="3316556"/>
            <a:ext cx="2942094" cy="18744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E7B0DF-7AFC-46FD-FF42-A3ED0B9B7A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2961" y="3429000"/>
            <a:ext cx="3371515" cy="1604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31C6AD-A1A1-C39A-A1ED-8B2833A48A64}"/>
              </a:ext>
            </a:extLst>
          </p:cNvPr>
          <p:cNvSpPr txBox="1"/>
          <p:nvPr/>
        </p:nvSpPr>
        <p:spPr>
          <a:xfrm>
            <a:off x="1186785" y="2531815"/>
            <a:ext cx="1040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litter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743A7-3354-73D4-2AC5-59A8F2743892}"/>
              </a:ext>
            </a:extLst>
          </p:cNvPr>
          <p:cNvSpPr txBox="1"/>
          <p:nvPr/>
        </p:nvSpPr>
        <p:spPr>
          <a:xfrm>
            <a:off x="3839885" y="2527573"/>
            <a:ext cx="1927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bring food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90184-B463-AAA8-F680-FEC8D672C3F9}"/>
              </a:ext>
            </a:extLst>
          </p:cNvPr>
          <p:cNvSpPr txBox="1"/>
          <p:nvPr/>
        </p:nvSpPr>
        <p:spPr>
          <a:xfrm>
            <a:off x="6926711" y="2536005"/>
            <a:ext cx="1927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cut trees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E5DC0-BD32-1D8B-1C66-53D35A5F5E44}"/>
              </a:ext>
            </a:extLst>
          </p:cNvPr>
          <p:cNvSpPr txBox="1"/>
          <p:nvPr/>
        </p:nvSpPr>
        <p:spPr>
          <a:xfrm>
            <a:off x="621091" y="4741157"/>
            <a:ext cx="3029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spoil sea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4D83F-7114-AD9E-8D39-D2F9147E1181}"/>
              </a:ext>
            </a:extLst>
          </p:cNvPr>
          <p:cNvSpPr txBox="1"/>
          <p:nvPr/>
        </p:nvSpPr>
        <p:spPr>
          <a:xfrm>
            <a:off x="9442568" y="2701861"/>
            <a:ext cx="2435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hunt animals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91DB3-2385-0970-204E-CCBA96829798}"/>
              </a:ext>
            </a:extLst>
          </p:cNvPr>
          <p:cNvSpPr txBox="1"/>
          <p:nvPr/>
        </p:nvSpPr>
        <p:spPr>
          <a:xfrm>
            <a:off x="8374475" y="5398209"/>
            <a:ext cx="3619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disturb wild animals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DB95B-7C54-5856-AF7F-ABD5F99C6CD4}"/>
              </a:ext>
            </a:extLst>
          </p:cNvPr>
          <p:cNvSpPr txBox="1"/>
          <p:nvPr/>
        </p:nvSpPr>
        <p:spPr>
          <a:xfrm>
            <a:off x="4527200" y="5082074"/>
            <a:ext cx="2823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play loud music</a:t>
            </a:r>
          </a:p>
        </p:txBody>
      </p:sp>
    </p:spTree>
    <p:extLst>
      <p:ext uri="{BB962C8B-B14F-4D97-AF65-F5344CB8AC3E}">
        <p14:creationId xmlns:p14="http://schemas.microsoft.com/office/powerpoint/2010/main" val="426438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48166F-CB09-E178-0E23-9909865CF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58" y="789194"/>
            <a:ext cx="4846484" cy="3599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60C3D-9AA2-F0C0-E8E2-D1BECB54820B}"/>
              </a:ext>
            </a:extLst>
          </p:cNvPr>
          <p:cNvSpPr txBox="1"/>
          <p:nvPr/>
        </p:nvSpPr>
        <p:spPr>
          <a:xfrm>
            <a:off x="3038764" y="4609998"/>
            <a:ext cx="7075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hate littering</a:t>
            </a:r>
            <a:r>
              <a:rPr lang="en-US" sz="3600" dirty="0">
                <a:solidFill>
                  <a:srgbClr val="FF0000"/>
                </a:solidFill>
              </a:rPr>
              <a:t> in the national park.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22193-C31E-BB3A-2F8E-18422F89BD50}"/>
              </a:ext>
            </a:extLst>
          </p:cNvPr>
          <p:cNvSpPr txBox="1"/>
          <p:nvPr/>
        </p:nvSpPr>
        <p:spPr>
          <a:xfrm>
            <a:off x="94281" y="577086"/>
            <a:ext cx="191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12863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5B708-3952-BD6E-B4EF-574636A7CBBB}"/>
              </a:ext>
            </a:extLst>
          </p:cNvPr>
          <p:cNvSpPr txBox="1"/>
          <p:nvPr/>
        </p:nvSpPr>
        <p:spPr>
          <a:xfrm>
            <a:off x="94281" y="577086"/>
            <a:ext cx="1660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60C3D-9AA2-F0C0-E8E2-D1BECB54820B}"/>
              </a:ext>
            </a:extLst>
          </p:cNvPr>
          <p:cNvSpPr txBox="1"/>
          <p:nvPr/>
        </p:nvSpPr>
        <p:spPr>
          <a:xfrm>
            <a:off x="1607637" y="4609998"/>
            <a:ext cx="8756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don’t like bringing food </a:t>
            </a:r>
            <a:r>
              <a:rPr lang="en-US" sz="3600" dirty="0">
                <a:solidFill>
                  <a:srgbClr val="FF0000"/>
                </a:solidFill>
              </a:rPr>
              <a:t>to the national park.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96810-7869-6544-1321-E24950D1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61" y="1601671"/>
            <a:ext cx="4109229" cy="25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0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460C3D-9AA2-F0C0-E8E2-D1BECB54820B}"/>
              </a:ext>
            </a:extLst>
          </p:cNvPr>
          <p:cNvSpPr txBox="1"/>
          <p:nvPr/>
        </p:nvSpPr>
        <p:spPr>
          <a:xfrm>
            <a:off x="2411200" y="4615674"/>
            <a:ext cx="7684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hate cutting trees </a:t>
            </a:r>
            <a:r>
              <a:rPr lang="en-US" sz="3600" dirty="0">
                <a:solidFill>
                  <a:srgbClr val="FF0000"/>
                </a:solidFill>
              </a:rPr>
              <a:t>in the national park.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C9236-24F6-FDCB-A78F-E3CFB02D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101" y="1595995"/>
            <a:ext cx="4982357" cy="2791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57B1BB-2ECE-719C-E244-E64F704D9533}"/>
              </a:ext>
            </a:extLst>
          </p:cNvPr>
          <p:cNvSpPr txBox="1"/>
          <p:nvPr/>
        </p:nvSpPr>
        <p:spPr>
          <a:xfrm>
            <a:off x="94281" y="577086"/>
            <a:ext cx="191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</a:t>
            </a:r>
            <a:endParaRPr lang="en-US" sz="36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9005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1238</Words>
  <Application>Microsoft Office PowerPoint</Application>
  <PresentationFormat>Widescreen</PresentationFormat>
  <Paragraphs>182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688</cp:revision>
  <dcterms:created xsi:type="dcterms:W3CDTF">2023-02-01T04:45:54Z</dcterms:created>
  <dcterms:modified xsi:type="dcterms:W3CDTF">2024-06-01T07:06:29Z</dcterms:modified>
</cp:coreProperties>
</file>