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9" r:id="rId3"/>
    <p:sldId id="267" r:id="rId4"/>
    <p:sldId id="269" r:id="rId5"/>
    <p:sldId id="912" r:id="rId6"/>
    <p:sldId id="983" r:id="rId7"/>
    <p:sldId id="984" r:id="rId8"/>
    <p:sldId id="1000" r:id="rId9"/>
    <p:sldId id="1001" r:id="rId10"/>
    <p:sldId id="999" r:id="rId11"/>
    <p:sldId id="1002" r:id="rId12"/>
    <p:sldId id="918" r:id="rId13"/>
    <p:sldId id="946" r:id="rId14"/>
    <p:sldId id="947" r:id="rId15"/>
    <p:sldId id="948" r:id="rId16"/>
    <p:sldId id="1003" r:id="rId17"/>
    <p:sldId id="985" r:id="rId18"/>
    <p:sldId id="1004" r:id="rId19"/>
    <p:sldId id="950" r:id="rId20"/>
    <p:sldId id="966" r:id="rId21"/>
    <p:sldId id="1005" r:id="rId22"/>
    <p:sldId id="1006" r:id="rId23"/>
    <p:sldId id="1007" r:id="rId24"/>
    <p:sldId id="952" r:id="rId25"/>
    <p:sldId id="1008" r:id="rId26"/>
    <p:sldId id="1009" r:id="rId27"/>
    <p:sldId id="1010" r:id="rId28"/>
    <p:sldId id="967" r:id="rId29"/>
    <p:sldId id="927" r:id="rId30"/>
    <p:sldId id="1011" r:id="rId31"/>
    <p:sldId id="976" r:id="rId32"/>
    <p:sldId id="953" r:id="rId33"/>
    <p:sldId id="1014" r:id="rId34"/>
    <p:sldId id="1013" r:id="rId35"/>
    <p:sldId id="1015" r:id="rId36"/>
    <p:sldId id="1012" r:id="rId37"/>
    <p:sldId id="1016" r:id="rId38"/>
    <p:sldId id="964" r:id="rId39"/>
    <p:sldId id="979" r:id="rId40"/>
    <p:sldId id="294" r:id="rId41"/>
    <p:sldId id="1017" r:id="rId42"/>
    <p:sldId id="1018" r:id="rId43"/>
    <p:sldId id="296" r:id="rId44"/>
    <p:sldId id="298" r:id="rId45"/>
    <p:sldId id="299" r:id="rId46"/>
    <p:sldId id="300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" initials="A" lastIdx="1" clrIdx="0">
    <p:extLst>
      <p:ext uri="{19B8F6BF-5375-455C-9EA6-DF929625EA0E}">
        <p15:presenceInfo xmlns:p15="http://schemas.microsoft.com/office/powerpoint/2012/main" userId="A" providerId="None"/>
      </p:ext>
    </p:extLst>
  </p:cmAuthor>
  <p:cmAuthor id="2" name="Rieu Phan Van" initials="RPV" lastIdx="2" clrIdx="1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C1FF"/>
    <a:srgbClr val="CCECFF"/>
    <a:srgbClr val="99CC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174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0357BA8E-A9E6-4B45-A456-328A80DF4C7E}"/>
    <pc:docChg chg="modSld">
      <pc:chgData name="Phan Van Rieu (Hugo)" userId="032e726b-b6b7-45df-b0ca-e82fb010a48a" providerId="ADAL" clId="{0357BA8E-A9E6-4B45-A456-328A80DF4C7E}" dt="2024-06-01T07:02:50.472" v="7" actId="20577"/>
      <pc:docMkLst>
        <pc:docMk/>
      </pc:docMkLst>
      <pc:sldChg chg="modSp mod">
        <pc:chgData name="Phan Van Rieu (Hugo)" userId="032e726b-b6b7-45df-b0ca-e82fb010a48a" providerId="ADAL" clId="{0357BA8E-A9E6-4B45-A456-328A80DF4C7E}" dt="2024-06-01T07:02:16.398" v="1" actId="20577"/>
        <pc:sldMkLst>
          <pc:docMk/>
          <pc:sldMk cId="1872779487" sldId="269"/>
        </pc:sldMkLst>
        <pc:spChg chg="mod">
          <ac:chgData name="Phan Van Rieu (Hugo)" userId="032e726b-b6b7-45df-b0ca-e82fb010a48a" providerId="ADAL" clId="{0357BA8E-A9E6-4B45-A456-328A80DF4C7E}" dt="2024-06-01T07:02:16.398" v="1" actId="20577"/>
          <ac:spMkLst>
            <pc:docMk/>
            <pc:sldMk cId="1872779487" sldId="269"/>
            <ac:spMk id="7" creationId="{BA386DE9-345A-400C-B2BB-B32B155C2C38}"/>
          </ac:spMkLst>
        </pc:spChg>
      </pc:sldChg>
      <pc:sldChg chg="modSp mod">
        <pc:chgData name="Phan Van Rieu (Hugo)" userId="032e726b-b6b7-45df-b0ca-e82fb010a48a" providerId="ADAL" clId="{0357BA8E-A9E6-4B45-A456-328A80DF4C7E}" dt="2024-06-01T07:02:50.472" v="7" actId="20577"/>
        <pc:sldMkLst>
          <pc:docMk/>
          <pc:sldMk cId="3760369582" sldId="964"/>
        </pc:sldMkLst>
        <pc:spChg chg="mod">
          <ac:chgData name="Phan Van Rieu (Hugo)" userId="032e726b-b6b7-45df-b0ca-e82fb010a48a" providerId="ADAL" clId="{0357BA8E-A9E6-4B45-A456-328A80DF4C7E}" dt="2024-06-01T07:02:50.472" v="7" actId="20577"/>
          <ac:spMkLst>
            <pc:docMk/>
            <pc:sldMk cId="3760369582" sldId="964"/>
            <ac:spMk id="4" creationId="{3105117B-8AAA-0C34-3CAD-7B64B59EB74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B7DF582-2EDE-47CD-907D-2FAD5392E4B0}"/>
              </a:ext>
            </a:extLst>
          </p:cNvPr>
          <p:cNvSpPr/>
          <p:nvPr userDrawn="1"/>
        </p:nvSpPr>
        <p:spPr>
          <a:xfrm>
            <a:off x="0" y="6417586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9DE8ED-96E6-4C79-B45E-4E9A6CB5FC5E}"/>
              </a:ext>
            </a:extLst>
          </p:cNvPr>
          <p:cNvSpPr/>
          <p:nvPr userDrawn="1"/>
        </p:nvSpPr>
        <p:spPr>
          <a:xfrm>
            <a:off x="0" y="0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212667" y="71082"/>
            <a:ext cx="381456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rgbClr val="002060"/>
                </a:solidFill>
              </a:rPr>
              <a:t>Lesson 1.3: Pronunciation &amp; Speaking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245964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rgbClr val="002060"/>
                </a:solidFill>
              </a:rPr>
              <a:t>Unit 6: Natural Wonders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rgbClr val="002060"/>
                </a:solidFill>
                <a:effectLst/>
              </a:rPr>
              <a:t>Tiếng</a:t>
            </a:r>
            <a:r>
              <a:rPr lang="en-US" sz="1600" baseline="0" dirty="0">
                <a:solidFill>
                  <a:srgbClr val="002060"/>
                </a:solidFill>
                <a:effectLst/>
              </a:rPr>
              <a:t> Anh 9 </a:t>
            </a:r>
            <a:r>
              <a:rPr lang="en-US" sz="1600" baseline="0" dirty="0" err="1">
                <a:solidFill>
                  <a:srgbClr val="002060"/>
                </a:solidFill>
                <a:effectLst/>
              </a:rPr>
              <a:t>i</a:t>
            </a:r>
            <a:r>
              <a:rPr lang="en-US" sz="1600" baseline="0" dirty="0">
                <a:solidFill>
                  <a:srgbClr val="002060"/>
                </a:solidFill>
                <a:effectLst/>
              </a:rPr>
              <a:t>-Learn Smart World 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rgbClr val="002060"/>
                </a:solidFill>
                <a:effectLst/>
              </a:rPr>
              <a:t>DTP Education Solutions 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89" r:id="rId14"/>
    <p:sldLayoutId id="214748369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4.m4a"/><Relationship Id="rId7" Type="http://schemas.openxmlformats.org/officeDocument/2006/relationships/image" Target="../media/image6.png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14.m4a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13" Type="http://schemas.microsoft.com/office/2007/relationships/media" Target="../media/media8.m4a"/><Relationship Id="rId18" Type="http://schemas.openxmlformats.org/officeDocument/2006/relationships/audio" Target="../media/media10.m4a"/><Relationship Id="rId3" Type="http://schemas.microsoft.com/office/2007/relationships/media" Target="../media/media3.m4a"/><Relationship Id="rId21" Type="http://schemas.openxmlformats.org/officeDocument/2006/relationships/slideLayout" Target="../slideLayouts/slideLayout13.xml"/><Relationship Id="rId7" Type="http://schemas.microsoft.com/office/2007/relationships/media" Target="../media/media5.m4a"/><Relationship Id="rId12" Type="http://schemas.openxmlformats.org/officeDocument/2006/relationships/audio" Target="../media/media7.m4a"/><Relationship Id="rId17" Type="http://schemas.microsoft.com/office/2007/relationships/media" Target="../media/media10.m4a"/><Relationship Id="rId2" Type="http://schemas.openxmlformats.org/officeDocument/2006/relationships/audio" Target="../media/media2.mp3"/><Relationship Id="rId16" Type="http://schemas.openxmlformats.org/officeDocument/2006/relationships/audio" Target="../media/media9.m4a"/><Relationship Id="rId20" Type="http://schemas.openxmlformats.org/officeDocument/2006/relationships/audio" Target="../media/media11.m4a"/><Relationship Id="rId1" Type="http://schemas.microsoft.com/office/2007/relationships/media" Target="../media/media2.mp3"/><Relationship Id="rId6" Type="http://schemas.openxmlformats.org/officeDocument/2006/relationships/audio" Target="../media/media4.m4a"/><Relationship Id="rId11" Type="http://schemas.microsoft.com/office/2007/relationships/media" Target="../media/media7.m4a"/><Relationship Id="rId5" Type="http://schemas.microsoft.com/office/2007/relationships/media" Target="../media/media4.m4a"/><Relationship Id="rId15" Type="http://schemas.microsoft.com/office/2007/relationships/media" Target="../media/media9.m4a"/><Relationship Id="rId10" Type="http://schemas.openxmlformats.org/officeDocument/2006/relationships/audio" Target="../media/media6.m4a"/><Relationship Id="rId19" Type="http://schemas.microsoft.com/office/2007/relationships/media" Target="../media/media11.m4a"/><Relationship Id="rId4" Type="http://schemas.openxmlformats.org/officeDocument/2006/relationships/audio" Target="../media/media3.m4a"/><Relationship Id="rId9" Type="http://schemas.microsoft.com/office/2007/relationships/media" Target="../media/media6.m4a"/><Relationship Id="rId14" Type="http://schemas.openxmlformats.org/officeDocument/2006/relationships/audio" Target="../media/media8.m4a"/><Relationship Id="rId22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13" Type="http://schemas.microsoft.com/office/2007/relationships/media" Target="../media/media8.m4a"/><Relationship Id="rId18" Type="http://schemas.openxmlformats.org/officeDocument/2006/relationships/audio" Target="../media/media10.m4a"/><Relationship Id="rId3" Type="http://schemas.microsoft.com/office/2007/relationships/media" Target="../media/media3.m4a"/><Relationship Id="rId21" Type="http://schemas.openxmlformats.org/officeDocument/2006/relationships/slideLayout" Target="../slideLayouts/slideLayout13.xml"/><Relationship Id="rId7" Type="http://schemas.microsoft.com/office/2007/relationships/media" Target="../media/media5.m4a"/><Relationship Id="rId12" Type="http://schemas.openxmlformats.org/officeDocument/2006/relationships/audio" Target="../media/media7.m4a"/><Relationship Id="rId17" Type="http://schemas.microsoft.com/office/2007/relationships/media" Target="../media/media10.m4a"/><Relationship Id="rId2" Type="http://schemas.openxmlformats.org/officeDocument/2006/relationships/audio" Target="../media/media2.mp3"/><Relationship Id="rId16" Type="http://schemas.openxmlformats.org/officeDocument/2006/relationships/audio" Target="../media/media9.m4a"/><Relationship Id="rId20" Type="http://schemas.openxmlformats.org/officeDocument/2006/relationships/audio" Target="../media/media11.m4a"/><Relationship Id="rId1" Type="http://schemas.microsoft.com/office/2007/relationships/media" Target="../media/media2.mp3"/><Relationship Id="rId6" Type="http://schemas.openxmlformats.org/officeDocument/2006/relationships/audio" Target="../media/media4.m4a"/><Relationship Id="rId11" Type="http://schemas.microsoft.com/office/2007/relationships/media" Target="../media/media7.m4a"/><Relationship Id="rId5" Type="http://schemas.microsoft.com/office/2007/relationships/media" Target="../media/media4.m4a"/><Relationship Id="rId15" Type="http://schemas.microsoft.com/office/2007/relationships/media" Target="../media/media9.m4a"/><Relationship Id="rId10" Type="http://schemas.openxmlformats.org/officeDocument/2006/relationships/audio" Target="../media/media6.m4a"/><Relationship Id="rId19" Type="http://schemas.microsoft.com/office/2007/relationships/media" Target="../media/media11.m4a"/><Relationship Id="rId4" Type="http://schemas.openxmlformats.org/officeDocument/2006/relationships/audio" Target="../media/media3.m4a"/><Relationship Id="rId9" Type="http://schemas.microsoft.com/office/2007/relationships/media" Target="../media/media6.m4a"/><Relationship Id="rId14" Type="http://schemas.openxmlformats.org/officeDocument/2006/relationships/audio" Target="../media/media8.m4a"/><Relationship Id="rId22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13" Type="http://schemas.microsoft.com/office/2007/relationships/media" Target="../media/media8.m4a"/><Relationship Id="rId18" Type="http://schemas.openxmlformats.org/officeDocument/2006/relationships/audio" Target="../media/media10.m4a"/><Relationship Id="rId3" Type="http://schemas.microsoft.com/office/2007/relationships/media" Target="../media/media3.m4a"/><Relationship Id="rId21" Type="http://schemas.openxmlformats.org/officeDocument/2006/relationships/slideLayout" Target="../slideLayouts/slideLayout13.xml"/><Relationship Id="rId7" Type="http://schemas.microsoft.com/office/2007/relationships/media" Target="../media/media5.m4a"/><Relationship Id="rId12" Type="http://schemas.openxmlformats.org/officeDocument/2006/relationships/audio" Target="../media/media7.m4a"/><Relationship Id="rId17" Type="http://schemas.microsoft.com/office/2007/relationships/media" Target="../media/media10.m4a"/><Relationship Id="rId2" Type="http://schemas.openxmlformats.org/officeDocument/2006/relationships/audio" Target="../media/media2.mp3"/><Relationship Id="rId16" Type="http://schemas.openxmlformats.org/officeDocument/2006/relationships/audio" Target="../media/media9.m4a"/><Relationship Id="rId20" Type="http://schemas.openxmlformats.org/officeDocument/2006/relationships/audio" Target="../media/media11.m4a"/><Relationship Id="rId1" Type="http://schemas.microsoft.com/office/2007/relationships/media" Target="../media/media2.mp3"/><Relationship Id="rId6" Type="http://schemas.openxmlformats.org/officeDocument/2006/relationships/audio" Target="../media/media4.m4a"/><Relationship Id="rId11" Type="http://schemas.microsoft.com/office/2007/relationships/media" Target="../media/media7.m4a"/><Relationship Id="rId5" Type="http://schemas.microsoft.com/office/2007/relationships/media" Target="../media/media4.m4a"/><Relationship Id="rId15" Type="http://schemas.microsoft.com/office/2007/relationships/media" Target="../media/media9.m4a"/><Relationship Id="rId23" Type="http://schemas.openxmlformats.org/officeDocument/2006/relationships/image" Target="../media/image6.png"/><Relationship Id="rId10" Type="http://schemas.openxmlformats.org/officeDocument/2006/relationships/audio" Target="../media/media6.m4a"/><Relationship Id="rId19" Type="http://schemas.microsoft.com/office/2007/relationships/media" Target="../media/media11.m4a"/><Relationship Id="rId4" Type="http://schemas.openxmlformats.org/officeDocument/2006/relationships/audio" Target="../media/media3.m4a"/><Relationship Id="rId9" Type="http://schemas.microsoft.com/office/2007/relationships/media" Target="../media/media6.m4a"/><Relationship Id="rId14" Type="http://schemas.openxmlformats.org/officeDocument/2006/relationships/audio" Target="../media/media8.m4a"/><Relationship Id="rId2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13" Type="http://schemas.microsoft.com/office/2007/relationships/media" Target="../media/media8.m4a"/><Relationship Id="rId18" Type="http://schemas.openxmlformats.org/officeDocument/2006/relationships/audio" Target="../media/media10.m4a"/><Relationship Id="rId3" Type="http://schemas.microsoft.com/office/2007/relationships/media" Target="../media/media3.m4a"/><Relationship Id="rId21" Type="http://schemas.openxmlformats.org/officeDocument/2006/relationships/slideLayout" Target="../slideLayouts/slideLayout13.xml"/><Relationship Id="rId7" Type="http://schemas.microsoft.com/office/2007/relationships/media" Target="../media/media5.m4a"/><Relationship Id="rId12" Type="http://schemas.openxmlformats.org/officeDocument/2006/relationships/audio" Target="../media/media7.m4a"/><Relationship Id="rId17" Type="http://schemas.microsoft.com/office/2007/relationships/media" Target="../media/media10.m4a"/><Relationship Id="rId2" Type="http://schemas.openxmlformats.org/officeDocument/2006/relationships/audio" Target="../media/media2.mp3"/><Relationship Id="rId16" Type="http://schemas.openxmlformats.org/officeDocument/2006/relationships/audio" Target="../media/media9.m4a"/><Relationship Id="rId20" Type="http://schemas.openxmlformats.org/officeDocument/2006/relationships/audio" Target="../media/media11.m4a"/><Relationship Id="rId1" Type="http://schemas.microsoft.com/office/2007/relationships/media" Target="../media/media2.mp3"/><Relationship Id="rId6" Type="http://schemas.openxmlformats.org/officeDocument/2006/relationships/audio" Target="../media/media4.m4a"/><Relationship Id="rId11" Type="http://schemas.microsoft.com/office/2007/relationships/media" Target="../media/media7.m4a"/><Relationship Id="rId5" Type="http://schemas.microsoft.com/office/2007/relationships/media" Target="../media/media4.m4a"/><Relationship Id="rId15" Type="http://schemas.microsoft.com/office/2007/relationships/media" Target="../media/media9.m4a"/><Relationship Id="rId23" Type="http://schemas.openxmlformats.org/officeDocument/2006/relationships/image" Target="../media/image6.png"/><Relationship Id="rId10" Type="http://schemas.openxmlformats.org/officeDocument/2006/relationships/audio" Target="../media/media6.m4a"/><Relationship Id="rId19" Type="http://schemas.microsoft.com/office/2007/relationships/media" Target="../media/media11.m4a"/><Relationship Id="rId4" Type="http://schemas.openxmlformats.org/officeDocument/2006/relationships/audio" Target="../media/media3.m4a"/><Relationship Id="rId9" Type="http://schemas.microsoft.com/office/2007/relationships/media" Target="../media/media6.m4a"/><Relationship Id="rId14" Type="http://schemas.openxmlformats.org/officeDocument/2006/relationships/audio" Target="../media/media8.m4a"/><Relationship Id="rId2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04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79065" y="3383548"/>
            <a:ext cx="659750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70C0"/>
                </a:solidFill>
              </a:rPr>
              <a:t>Unit 6: Natural Wonders</a:t>
            </a:r>
            <a:endParaRPr lang="en-US" sz="2000" b="1" dirty="0">
              <a:solidFill>
                <a:srgbClr val="0070C0"/>
              </a:solidFill>
            </a:endParaRPr>
          </a:p>
          <a:p>
            <a:pPr lvl="0" algn="ctr"/>
            <a:r>
              <a:rPr lang="en-US" sz="2800" b="1" dirty="0">
                <a:solidFill>
                  <a:srgbClr val="00B050"/>
                </a:solidFill>
              </a:rPr>
              <a:t>Lesson 1.3: Pronunciation. &amp; Speaking</a:t>
            </a:r>
            <a:endParaRPr lang="en-US" sz="2800" dirty="0">
              <a:solidFill>
                <a:prstClr val="black"/>
              </a:solidFill>
            </a:endParaRPr>
          </a:p>
          <a:p>
            <a:pPr lvl="0" algn="ctr"/>
            <a:r>
              <a:rPr lang="en-US" sz="3200" dirty="0">
                <a:solidFill>
                  <a:srgbClr val="FF0000"/>
                </a:solidFill>
              </a:rPr>
              <a:t>Pages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56 &amp; 57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AA689-F2A8-333F-74C0-43CB22ECD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090659-E9F7-6DDA-EC7B-DB25316D472A}"/>
              </a:ext>
            </a:extLst>
          </p:cNvPr>
          <p:cNvSpPr txBox="1"/>
          <p:nvPr/>
        </p:nvSpPr>
        <p:spPr>
          <a:xfrm>
            <a:off x="5992620" y="727110"/>
            <a:ext cx="61035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u="sng" dirty="0">
                <a:solidFill>
                  <a:srgbClr val="FF0000"/>
                </a:solidFill>
              </a:rPr>
              <a:t>for</a:t>
            </a:r>
            <a:r>
              <a:rPr lang="en-US" sz="3600" dirty="0">
                <a:solidFill>
                  <a:srgbClr val="0D0D0D"/>
                </a:solidFill>
              </a:rPr>
              <a:t>tunate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fɔːrtʃənət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u="sng" dirty="0">
                <a:solidFill>
                  <a:srgbClr val="FF0000"/>
                </a:solidFill>
              </a:rPr>
              <a:t>ge</a:t>
            </a:r>
            <a:r>
              <a:rPr lang="en-US" sz="3600" dirty="0">
                <a:solidFill>
                  <a:srgbClr val="0D0D0D"/>
                </a:solidFill>
              </a:rPr>
              <a:t>neral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dʒenrəl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u="sng" dirty="0">
                <a:solidFill>
                  <a:srgbClr val="FF0000"/>
                </a:solidFill>
              </a:rPr>
              <a:t>won</a:t>
            </a:r>
            <a:r>
              <a:rPr lang="en-US" sz="3600" dirty="0">
                <a:solidFill>
                  <a:srgbClr val="0D0D0D"/>
                </a:solidFill>
              </a:rPr>
              <a:t>derful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wʌndərfl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u="sng" dirty="0">
                <a:solidFill>
                  <a:srgbClr val="FF0000"/>
                </a:solidFill>
              </a:rPr>
              <a:t>ra</a:t>
            </a:r>
            <a:r>
              <a:rPr lang="en-US" sz="3600" dirty="0">
                <a:solidFill>
                  <a:srgbClr val="0D0D0D"/>
                </a:solidFill>
              </a:rPr>
              <a:t>tional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ræʃnəl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u="sng" dirty="0">
                <a:solidFill>
                  <a:srgbClr val="FF0000"/>
                </a:solidFill>
              </a:rPr>
              <a:t>go</a:t>
            </a:r>
            <a:r>
              <a:rPr lang="en-US" sz="3600" dirty="0">
                <a:solidFill>
                  <a:srgbClr val="0D0D0D"/>
                </a:solidFill>
              </a:rPr>
              <a:t>vernment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ɡʌvərnmənt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u="sng" dirty="0">
                <a:solidFill>
                  <a:srgbClr val="FF0000"/>
                </a:solidFill>
              </a:rPr>
              <a:t>ham</a:t>
            </a:r>
            <a:r>
              <a:rPr lang="en-US" sz="3600" dirty="0">
                <a:solidFill>
                  <a:srgbClr val="0D0D0D"/>
                </a:solidFill>
              </a:rPr>
              <a:t>burger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hæmbɜːrɡər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u="sng" dirty="0">
                <a:solidFill>
                  <a:srgbClr val="FF0000"/>
                </a:solidFill>
              </a:rPr>
              <a:t>phy</a:t>
            </a:r>
            <a:r>
              <a:rPr lang="en-US" sz="3600" dirty="0">
                <a:solidFill>
                  <a:srgbClr val="0D0D0D"/>
                </a:solidFill>
              </a:rPr>
              <a:t>sical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 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fɪzɪkl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u="sng" dirty="0">
                <a:solidFill>
                  <a:srgbClr val="FF0000"/>
                </a:solidFill>
              </a:rPr>
              <a:t>mys</a:t>
            </a:r>
            <a:r>
              <a:rPr lang="en-US" sz="3600" dirty="0">
                <a:solidFill>
                  <a:srgbClr val="0D0D0D"/>
                </a:solidFill>
              </a:rPr>
              <a:t>tery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mɪstəri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u="sng" dirty="0">
                <a:solidFill>
                  <a:srgbClr val="FF0000"/>
                </a:solidFill>
              </a:rPr>
              <a:t>po</a:t>
            </a:r>
            <a:r>
              <a:rPr lang="en-US" sz="3600" dirty="0">
                <a:solidFill>
                  <a:srgbClr val="0D0D0D"/>
                </a:solidFill>
              </a:rPr>
              <a:t>pular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pɑːpjələr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u="sng" dirty="0">
                <a:solidFill>
                  <a:srgbClr val="FF0000"/>
                </a:solidFill>
              </a:rPr>
              <a:t>vi</a:t>
            </a:r>
            <a:r>
              <a:rPr lang="en-US" sz="3600" dirty="0">
                <a:solidFill>
                  <a:srgbClr val="0D0D0D"/>
                </a:solidFill>
              </a:rPr>
              <a:t>deo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vɪdiəʊ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3D06D9-554B-9ECF-C469-AC05005D0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68" y="1891268"/>
            <a:ext cx="5075316" cy="28132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4EDCA6-3865-037F-1FF0-BA53CA7A4F12}"/>
              </a:ext>
            </a:extLst>
          </p:cNvPr>
          <p:cNvSpPr txBox="1"/>
          <p:nvPr/>
        </p:nvSpPr>
        <p:spPr>
          <a:xfrm>
            <a:off x="599580" y="567829"/>
            <a:ext cx="47117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highlight>
                  <a:srgbClr val="FFFF00"/>
                </a:highlight>
              </a:rPr>
              <a:t>In pairs – </a:t>
            </a:r>
          </a:p>
          <a:p>
            <a:pPr algn="ctr"/>
            <a:r>
              <a:rPr lang="en-US" sz="4000" dirty="0">
                <a:highlight>
                  <a:srgbClr val="FFFF00"/>
                </a:highlight>
              </a:rPr>
              <a:t>Answer the question </a:t>
            </a:r>
            <a:endParaRPr lang="en-US" sz="4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19DBB7-4F78-E490-81CA-58ADA787D0F3}"/>
              </a:ext>
            </a:extLst>
          </p:cNvPr>
          <p:cNvSpPr txBox="1"/>
          <p:nvPr/>
        </p:nvSpPr>
        <p:spPr>
          <a:xfrm>
            <a:off x="562916" y="4811876"/>
            <a:ext cx="49302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D0D0D"/>
                </a:solidFill>
              </a:rPr>
              <a:t>What do these words have in common?</a:t>
            </a:r>
          </a:p>
        </p:txBody>
      </p:sp>
    </p:spTree>
    <p:extLst>
      <p:ext uri="{BB962C8B-B14F-4D97-AF65-F5344CB8AC3E}">
        <p14:creationId xmlns:p14="http://schemas.microsoft.com/office/powerpoint/2010/main" val="2061613307"/>
      </p:ext>
    </p:extLst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AA689-F2A8-333F-74C0-43CB22ECD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090659-E9F7-6DDA-EC7B-DB25316D472A}"/>
              </a:ext>
            </a:extLst>
          </p:cNvPr>
          <p:cNvSpPr txBox="1"/>
          <p:nvPr/>
        </p:nvSpPr>
        <p:spPr>
          <a:xfrm>
            <a:off x="5992619" y="724162"/>
            <a:ext cx="619938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u="sng" dirty="0">
                <a:solidFill>
                  <a:srgbClr val="FF0000"/>
                </a:solidFill>
              </a:rPr>
              <a:t>for</a:t>
            </a:r>
            <a:r>
              <a:rPr lang="en-US" sz="3600" dirty="0">
                <a:solidFill>
                  <a:srgbClr val="0D0D0D"/>
                </a:solidFill>
              </a:rPr>
              <a:t>tunate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fɔːrtʃənət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u="sng" dirty="0">
                <a:solidFill>
                  <a:srgbClr val="FF0000"/>
                </a:solidFill>
              </a:rPr>
              <a:t>ge</a:t>
            </a:r>
            <a:r>
              <a:rPr lang="en-US" sz="3600" dirty="0">
                <a:solidFill>
                  <a:srgbClr val="0D0D0D"/>
                </a:solidFill>
              </a:rPr>
              <a:t>neral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dʒenrəl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u="sng" dirty="0">
                <a:solidFill>
                  <a:srgbClr val="FF0000"/>
                </a:solidFill>
              </a:rPr>
              <a:t>won</a:t>
            </a:r>
            <a:r>
              <a:rPr lang="en-US" sz="3600" dirty="0">
                <a:solidFill>
                  <a:srgbClr val="0D0D0D"/>
                </a:solidFill>
              </a:rPr>
              <a:t>derful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wʌndərfl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u="sng" dirty="0">
                <a:solidFill>
                  <a:srgbClr val="FF0000"/>
                </a:solidFill>
              </a:rPr>
              <a:t>ra</a:t>
            </a:r>
            <a:r>
              <a:rPr lang="en-US" sz="3600" dirty="0">
                <a:solidFill>
                  <a:srgbClr val="0D0D0D"/>
                </a:solidFill>
              </a:rPr>
              <a:t>tional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ræʃnəl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u="sng" dirty="0">
                <a:solidFill>
                  <a:srgbClr val="FF0000"/>
                </a:solidFill>
              </a:rPr>
              <a:t>go</a:t>
            </a:r>
            <a:r>
              <a:rPr lang="en-US" sz="3600" dirty="0">
                <a:solidFill>
                  <a:srgbClr val="0D0D0D"/>
                </a:solidFill>
              </a:rPr>
              <a:t>vernment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ɡʌvərnmənt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u="sng" dirty="0">
                <a:solidFill>
                  <a:srgbClr val="FF0000"/>
                </a:solidFill>
              </a:rPr>
              <a:t>ham</a:t>
            </a:r>
            <a:r>
              <a:rPr lang="en-US" sz="3600" dirty="0">
                <a:solidFill>
                  <a:srgbClr val="0D0D0D"/>
                </a:solidFill>
              </a:rPr>
              <a:t>burger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hæmbɜːrɡər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u="sng" dirty="0">
                <a:solidFill>
                  <a:srgbClr val="FF0000"/>
                </a:solidFill>
              </a:rPr>
              <a:t>phy</a:t>
            </a:r>
            <a:r>
              <a:rPr lang="en-US" sz="3600" dirty="0">
                <a:solidFill>
                  <a:srgbClr val="0D0D0D"/>
                </a:solidFill>
              </a:rPr>
              <a:t>sical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 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fɪzɪkl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u="sng" dirty="0">
                <a:solidFill>
                  <a:srgbClr val="FF0000"/>
                </a:solidFill>
              </a:rPr>
              <a:t>mys</a:t>
            </a:r>
            <a:r>
              <a:rPr lang="en-US" sz="3600" dirty="0">
                <a:solidFill>
                  <a:srgbClr val="0D0D0D"/>
                </a:solidFill>
              </a:rPr>
              <a:t>tery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mɪstəri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u="sng" dirty="0">
                <a:solidFill>
                  <a:srgbClr val="FF0000"/>
                </a:solidFill>
              </a:rPr>
              <a:t>po</a:t>
            </a:r>
            <a:r>
              <a:rPr lang="en-US" sz="3600" dirty="0">
                <a:solidFill>
                  <a:srgbClr val="0D0D0D"/>
                </a:solidFill>
              </a:rPr>
              <a:t>pular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pɑːpjələr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600" u="sng" dirty="0">
                <a:solidFill>
                  <a:srgbClr val="FF0000"/>
                </a:solidFill>
              </a:rPr>
              <a:t>vi</a:t>
            </a:r>
            <a:r>
              <a:rPr lang="en-US" sz="3600" dirty="0">
                <a:solidFill>
                  <a:srgbClr val="0D0D0D"/>
                </a:solidFill>
              </a:rPr>
              <a:t>deo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vɪdiəʊ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3D06D9-554B-9ECF-C469-AC05005D0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95" y="1311885"/>
            <a:ext cx="5075316" cy="28132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4EDCA6-3865-037F-1FF0-BA53CA7A4F12}"/>
              </a:ext>
            </a:extLst>
          </p:cNvPr>
          <p:cNvSpPr txBox="1"/>
          <p:nvPr/>
        </p:nvSpPr>
        <p:spPr>
          <a:xfrm>
            <a:off x="2030218" y="542444"/>
            <a:ext cx="25417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Answers</a:t>
            </a:r>
            <a:endParaRPr lang="en-US" sz="4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19DBB7-4F78-E490-81CA-58ADA787D0F3}"/>
              </a:ext>
            </a:extLst>
          </p:cNvPr>
          <p:cNvSpPr txBox="1"/>
          <p:nvPr/>
        </p:nvSpPr>
        <p:spPr>
          <a:xfrm>
            <a:off x="191658" y="4346498"/>
            <a:ext cx="58009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They all have 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</a:rPr>
              <a:t>three syllables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They have the 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</a:rPr>
              <a:t>first syllable stress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3039769"/>
      </p:ext>
    </p:extLst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C7EA0-70B1-B58B-0AB3-F0464957F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C46E9C-2605-A562-D85F-FFD9D9C9B9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2615B6-9E93-F74A-A3D4-286C3316461C}"/>
              </a:ext>
            </a:extLst>
          </p:cNvPr>
          <p:cNvSpPr txBox="1"/>
          <p:nvPr/>
        </p:nvSpPr>
        <p:spPr>
          <a:xfrm>
            <a:off x="4542206" y="4008491"/>
            <a:ext cx="36442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4049441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C800989-20B0-D471-9DF5-8D9A44AC6CF1}"/>
              </a:ext>
            </a:extLst>
          </p:cNvPr>
          <p:cNvSpPr txBox="1"/>
          <p:nvPr/>
        </p:nvSpPr>
        <p:spPr>
          <a:xfrm>
            <a:off x="658198" y="1103923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85F1AD-B928-2D03-0303-1A01601D9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051" y="983368"/>
            <a:ext cx="6236020" cy="977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D151FA-CC8E-D498-A6AC-B207BA745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6071" y="983368"/>
            <a:ext cx="3048000" cy="981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CDB1A5-716D-954B-4567-34FD4CBEC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764" y="2550318"/>
            <a:ext cx="11021307" cy="154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9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5A06D2-5ED9-F3BB-F2F4-B356ADD7E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889746"/>
            <a:ext cx="8490464" cy="20917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562256-BD60-771A-CAF9-B053C0A44362}"/>
              </a:ext>
            </a:extLst>
          </p:cNvPr>
          <p:cNvSpPr txBox="1"/>
          <p:nvPr/>
        </p:nvSpPr>
        <p:spPr>
          <a:xfrm>
            <a:off x="586167" y="1044692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b</a:t>
            </a:r>
          </a:p>
        </p:txBody>
      </p:sp>
      <p:pic>
        <p:nvPicPr>
          <p:cNvPr id="7" name="CD2 TRACK 04">
            <a:hlinkClick r:id="" action="ppaction://media"/>
            <a:extLst>
              <a:ext uri="{FF2B5EF4-FFF2-40B4-BE49-F238E27FC236}">
                <a16:creationId xmlns:a16="http://schemas.microsoft.com/office/drawing/2014/main" id="{3C2F64F6-8D63-E98C-AFF3-979A68D876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5269" y="2659617"/>
            <a:ext cx="560456" cy="56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4387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62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EFC0E2-65C7-7ACA-A1AA-058F728241C6}"/>
              </a:ext>
            </a:extLst>
          </p:cNvPr>
          <p:cNvSpPr txBox="1"/>
          <p:nvPr/>
        </p:nvSpPr>
        <p:spPr>
          <a:xfrm>
            <a:off x="298205" y="1067130"/>
            <a:ext cx="1310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30ACDC-720A-E747-D1C4-BAFC5131E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05" y="1983942"/>
            <a:ext cx="11448501" cy="201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86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434FFC-D1FF-3A93-461B-07BA02597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205" y="1983942"/>
            <a:ext cx="11448501" cy="20165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EFC0E2-65C7-7ACA-A1AA-058F728241C6}"/>
              </a:ext>
            </a:extLst>
          </p:cNvPr>
          <p:cNvSpPr txBox="1"/>
          <p:nvPr/>
        </p:nvSpPr>
        <p:spPr>
          <a:xfrm>
            <a:off x="298205" y="1067130"/>
            <a:ext cx="1310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c</a:t>
            </a:r>
          </a:p>
        </p:txBody>
      </p:sp>
      <p:pic>
        <p:nvPicPr>
          <p:cNvPr id="7" name="CD2 TRACK 05">
            <a:hlinkClick r:id="" action="ppaction://media"/>
            <a:extLst>
              <a:ext uri="{FF2B5EF4-FFF2-40B4-BE49-F238E27FC236}">
                <a16:creationId xmlns:a16="http://schemas.microsoft.com/office/drawing/2014/main" id="{F4A71388-3C55-EA1E-EBCE-45BBBEB85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45958" y="2667001"/>
            <a:ext cx="568902" cy="568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E60C49-1625-D24C-864D-EF5CD235E63A}"/>
              </a:ext>
            </a:extLst>
          </p:cNvPr>
          <p:cNvSpPr txBox="1"/>
          <p:nvPr/>
        </p:nvSpPr>
        <p:spPr>
          <a:xfrm>
            <a:off x="10427270" y="743964"/>
            <a:ext cx="1632755" cy="646331"/>
          </a:xfrm>
          <a:prstGeom prst="rect">
            <a:avLst/>
          </a:prstGeom>
          <a:solidFill>
            <a:srgbClr val="F3C1FF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F3C1FF"/>
                </a:highlight>
              </a:rPr>
              <a:t>Answer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FA17ED3-207C-3400-98CF-58EA98AF8883}"/>
              </a:ext>
            </a:extLst>
          </p:cNvPr>
          <p:cNvSpPr/>
          <p:nvPr/>
        </p:nvSpPr>
        <p:spPr>
          <a:xfrm>
            <a:off x="770837" y="3374507"/>
            <a:ext cx="2399055" cy="68580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0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3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7E5F1-6B22-95D5-5270-39E9AB3D8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5227C7-0BE4-DC13-4717-BCDA3857EA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88" t="67949" r="26037"/>
          <a:stretch/>
        </p:blipFill>
        <p:spPr>
          <a:xfrm>
            <a:off x="2139886" y="3183782"/>
            <a:ext cx="8045496" cy="6463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3DE735D-A7CF-A4B2-17F4-4046C690892B}"/>
              </a:ext>
            </a:extLst>
          </p:cNvPr>
          <p:cNvSpPr txBox="1"/>
          <p:nvPr/>
        </p:nvSpPr>
        <p:spPr>
          <a:xfrm>
            <a:off x="335912" y="950333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6E4A82-15CE-A15C-DECE-77583D0834F4}"/>
              </a:ext>
            </a:extLst>
          </p:cNvPr>
          <p:cNvSpPr txBox="1"/>
          <p:nvPr/>
        </p:nvSpPr>
        <p:spPr>
          <a:xfrm>
            <a:off x="2103139" y="3784871"/>
            <a:ext cx="26960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  <a:highlight>
                  <a:srgbClr val="FFFFFF"/>
                </a:highlight>
              </a:rPr>
              <a:t>/ˈ</a:t>
            </a:r>
            <a:r>
              <a:rPr lang="en-US" sz="3600" b="0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</a:rPr>
              <a:t>kʌmfərtəbl</a:t>
            </a:r>
            <a:r>
              <a:rPr lang="en-US" sz="3600" b="0" i="0" dirty="0">
                <a:solidFill>
                  <a:srgbClr val="FF0000"/>
                </a:solidFill>
                <a:effectLst/>
                <a:highlight>
                  <a:srgbClr val="FFFFFF"/>
                </a:highlight>
              </a:rPr>
              <a:t>/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C7D4F2-4539-D725-1DDC-999D22CB5AF4}"/>
              </a:ext>
            </a:extLst>
          </p:cNvPr>
          <p:cNvSpPr txBox="1"/>
          <p:nvPr/>
        </p:nvSpPr>
        <p:spPr>
          <a:xfrm>
            <a:off x="5027723" y="3724423"/>
            <a:ext cx="24321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/</a:t>
            </a:r>
            <a:r>
              <a:rPr lang="en-US" sz="3600" b="0" i="0" dirty="0">
                <a:solidFill>
                  <a:srgbClr val="FF0000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</a:rPr>
              <a:t>pɑːpjələr</a:t>
            </a:r>
            <a:r>
              <a:rPr lang="en-US" sz="3600" b="0" i="0" dirty="0">
                <a:solidFill>
                  <a:srgbClr val="FF0000"/>
                </a:solidFill>
                <a:effectLst/>
                <a:highlight>
                  <a:srgbClr val="FFFFFF"/>
                </a:highlight>
              </a:rPr>
              <a:t>/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A06DA3-DE7A-7B58-90BB-E0D96D1948C1}"/>
              </a:ext>
            </a:extLst>
          </p:cNvPr>
          <p:cNvSpPr txBox="1"/>
          <p:nvPr/>
        </p:nvSpPr>
        <p:spPr>
          <a:xfrm>
            <a:off x="7392792" y="3724423"/>
            <a:ext cx="3013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highlight>
                  <a:srgbClr val="FFFFFF"/>
                </a:highlight>
              </a:rPr>
              <a:t> </a:t>
            </a:r>
            <a:r>
              <a:rPr lang="en-US" sz="3600" b="0" i="0" dirty="0">
                <a:solidFill>
                  <a:srgbClr val="FF0000"/>
                </a:solidFill>
                <a:effectLst/>
                <a:highlight>
                  <a:srgbClr val="FFFFFF"/>
                </a:highlight>
              </a:rPr>
              <a:t>/ˈ</a:t>
            </a:r>
            <a:r>
              <a:rPr lang="en-US" sz="3600" b="0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</a:rPr>
              <a:t>deɪndʒərəs</a:t>
            </a:r>
            <a:r>
              <a:rPr lang="en-US" sz="3600" b="0" i="0" dirty="0">
                <a:solidFill>
                  <a:srgbClr val="FF0000"/>
                </a:solidFill>
                <a:effectLst/>
                <a:highlight>
                  <a:srgbClr val="FFFFFF"/>
                </a:highlight>
              </a:rPr>
              <a:t>/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25" name="CD2 TRACK 05">
            <a:hlinkClick r:id="" action="ppaction://media"/>
            <a:extLst>
              <a:ext uri="{FF2B5EF4-FFF2-40B4-BE49-F238E27FC236}">
                <a16:creationId xmlns:a16="http://schemas.microsoft.com/office/drawing/2014/main" id="{D78B5633-A3B6-2E86-1F92-49200A3CBB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461" end="4422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87199" y="3317015"/>
            <a:ext cx="487363" cy="487363"/>
          </a:xfrm>
          <a:prstGeom prst="rect">
            <a:avLst/>
          </a:prstGeom>
        </p:spPr>
      </p:pic>
      <p:pic>
        <p:nvPicPr>
          <p:cNvPr id="26" name="CD2 TRACK 05">
            <a:hlinkClick r:id="" action="ppaction://media"/>
            <a:extLst>
              <a:ext uri="{FF2B5EF4-FFF2-40B4-BE49-F238E27FC236}">
                <a16:creationId xmlns:a16="http://schemas.microsoft.com/office/drawing/2014/main" id="{F664288B-AA68-BF7C-1182-6BA69268A14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22436" y="3304117"/>
            <a:ext cx="487363" cy="487363"/>
          </a:xfrm>
          <a:prstGeom prst="rect">
            <a:avLst/>
          </a:prstGeom>
        </p:spPr>
      </p:pic>
      <p:pic>
        <p:nvPicPr>
          <p:cNvPr id="27" name="comfortable__us_2_rr">
            <a:hlinkClick r:id="" action="ppaction://media"/>
            <a:extLst>
              <a:ext uri="{FF2B5EF4-FFF2-40B4-BE49-F238E27FC236}">
                <a16:creationId xmlns:a16="http://schemas.microsoft.com/office/drawing/2014/main" id="{70781AA1-3353-9941-E2C2-B7582B47CC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17440" y="3297508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CABBB4-6B9D-6F37-1170-580A59A504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2135" y="1625092"/>
            <a:ext cx="8467725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5803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7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08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AA689-F2A8-333F-74C0-43CB22ECD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090659-E9F7-6DDA-EC7B-DB25316D472A}"/>
              </a:ext>
            </a:extLst>
          </p:cNvPr>
          <p:cNvSpPr txBox="1"/>
          <p:nvPr/>
        </p:nvSpPr>
        <p:spPr>
          <a:xfrm>
            <a:off x="5405817" y="5794469"/>
            <a:ext cx="6313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10. </a:t>
            </a:r>
            <a:r>
              <a:rPr lang="en-US" sz="3600" u="sng" dirty="0">
                <a:solidFill>
                  <a:srgbClr val="FF0000"/>
                </a:solidFill>
              </a:rPr>
              <a:t>vi</a:t>
            </a:r>
            <a:r>
              <a:rPr lang="en-US" sz="3600" dirty="0">
                <a:solidFill>
                  <a:srgbClr val="0D0D0D"/>
                </a:solidFill>
              </a:rPr>
              <a:t>deo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vɪdiəʊ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4EDCA6-3865-037F-1FF0-BA53CA7A4F12}"/>
              </a:ext>
            </a:extLst>
          </p:cNvPr>
          <p:cNvSpPr txBox="1"/>
          <p:nvPr/>
        </p:nvSpPr>
        <p:spPr>
          <a:xfrm>
            <a:off x="95434" y="824054"/>
            <a:ext cx="485363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highlight>
                  <a:srgbClr val="FFFF00"/>
                </a:highlight>
              </a:rPr>
              <a:t>Practice saying these words while your partner points to them  </a:t>
            </a:r>
            <a:endParaRPr lang="en-US" sz="3600" dirty="0"/>
          </a:p>
        </p:txBody>
      </p:sp>
      <p:pic>
        <p:nvPicPr>
          <p:cNvPr id="6" name="fortunate__us_1">
            <a:hlinkClick r:id="" action="ppaction://media"/>
            <a:extLst>
              <a:ext uri="{FF2B5EF4-FFF2-40B4-BE49-F238E27FC236}">
                <a16:creationId xmlns:a16="http://schemas.microsoft.com/office/drawing/2014/main" id="{903C98CD-74E3-FE77-A12E-57D606AE79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231793" y="580373"/>
            <a:ext cx="487363" cy="487363"/>
          </a:xfrm>
          <a:prstGeom prst="rect">
            <a:avLst/>
          </a:prstGeom>
        </p:spPr>
      </p:pic>
      <p:pic>
        <p:nvPicPr>
          <p:cNvPr id="7" name="general__us_2_rr">
            <a:hlinkClick r:id="" action="ppaction://media"/>
            <a:extLst>
              <a:ext uri="{FF2B5EF4-FFF2-40B4-BE49-F238E27FC236}">
                <a16:creationId xmlns:a16="http://schemas.microsoft.com/office/drawing/2014/main" id="{7D5DD002-4D73-EAAF-D5EE-EE33B50908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231793" y="1206077"/>
            <a:ext cx="487363" cy="487363"/>
          </a:xfrm>
          <a:prstGeom prst="rect">
            <a:avLst/>
          </a:prstGeom>
        </p:spPr>
      </p:pic>
      <p:pic>
        <p:nvPicPr>
          <p:cNvPr id="8" name="wonderful__us_2">
            <a:hlinkClick r:id="" action="ppaction://media"/>
            <a:extLst>
              <a:ext uri="{FF2B5EF4-FFF2-40B4-BE49-F238E27FC236}">
                <a16:creationId xmlns:a16="http://schemas.microsoft.com/office/drawing/2014/main" id="{3FEB17D9-2CC0-858D-54AC-A94BDB9D893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246324" y="1757924"/>
            <a:ext cx="487363" cy="487363"/>
          </a:xfrm>
          <a:prstGeom prst="rect">
            <a:avLst/>
          </a:prstGeom>
        </p:spPr>
      </p:pic>
      <p:pic>
        <p:nvPicPr>
          <p:cNvPr id="9" name="rational__us_1">
            <a:hlinkClick r:id="" action="ppaction://media"/>
            <a:extLst>
              <a:ext uri="{FF2B5EF4-FFF2-40B4-BE49-F238E27FC236}">
                <a16:creationId xmlns:a16="http://schemas.microsoft.com/office/drawing/2014/main" id="{AC9DAAB6-C71A-5A90-A0E4-6CB3813A146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231793" y="2385403"/>
            <a:ext cx="487363" cy="487363"/>
          </a:xfrm>
          <a:prstGeom prst="rect">
            <a:avLst/>
          </a:prstGeom>
        </p:spPr>
      </p:pic>
      <p:pic>
        <p:nvPicPr>
          <p:cNvPr id="10" name="government__us_1_rr">
            <a:hlinkClick r:id="" action="ppaction://media"/>
            <a:extLst>
              <a:ext uri="{FF2B5EF4-FFF2-40B4-BE49-F238E27FC236}">
                <a16:creationId xmlns:a16="http://schemas.microsoft.com/office/drawing/2014/main" id="{DFB40191-EFC0-5EBA-C951-05BD01FCD0E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224554" y="3014727"/>
            <a:ext cx="487363" cy="487363"/>
          </a:xfrm>
          <a:prstGeom prst="rect">
            <a:avLst/>
          </a:prstGeom>
        </p:spPr>
      </p:pic>
      <p:pic>
        <p:nvPicPr>
          <p:cNvPr id="11" name="hamburger__us_1">
            <a:hlinkClick r:id="" action="ppaction://media"/>
            <a:extLst>
              <a:ext uri="{FF2B5EF4-FFF2-40B4-BE49-F238E27FC236}">
                <a16:creationId xmlns:a16="http://schemas.microsoft.com/office/drawing/2014/main" id="{377F5D1C-5A40-D400-2CEC-79A1652AE9C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231793" y="3563359"/>
            <a:ext cx="487363" cy="487363"/>
          </a:xfrm>
          <a:prstGeom prst="rect">
            <a:avLst/>
          </a:prstGeom>
        </p:spPr>
      </p:pic>
      <p:pic>
        <p:nvPicPr>
          <p:cNvPr id="12" name="physical__us_1">
            <a:hlinkClick r:id="" action="ppaction://media"/>
            <a:extLst>
              <a:ext uri="{FF2B5EF4-FFF2-40B4-BE49-F238E27FC236}">
                <a16:creationId xmlns:a16="http://schemas.microsoft.com/office/drawing/2014/main" id="{ABCD59AB-37F9-4942-2176-D524F7F246A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231796" y="4168765"/>
            <a:ext cx="487363" cy="487363"/>
          </a:xfrm>
          <a:prstGeom prst="rect">
            <a:avLst/>
          </a:prstGeom>
        </p:spPr>
      </p:pic>
      <p:pic>
        <p:nvPicPr>
          <p:cNvPr id="13" name="mystery__us_2">
            <a:hlinkClick r:id="" action="ppaction://media"/>
            <a:extLst>
              <a:ext uri="{FF2B5EF4-FFF2-40B4-BE49-F238E27FC236}">
                <a16:creationId xmlns:a16="http://schemas.microsoft.com/office/drawing/2014/main" id="{5242EB8F-BCE4-1199-2118-CAE3D783566E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226627" y="4732101"/>
            <a:ext cx="487363" cy="487363"/>
          </a:xfrm>
          <a:prstGeom prst="rect">
            <a:avLst/>
          </a:prstGeom>
        </p:spPr>
      </p:pic>
      <p:pic>
        <p:nvPicPr>
          <p:cNvPr id="14" name="popular__us_1">
            <a:hlinkClick r:id="" action="ppaction://media"/>
            <a:extLst>
              <a:ext uri="{FF2B5EF4-FFF2-40B4-BE49-F238E27FC236}">
                <a16:creationId xmlns:a16="http://schemas.microsoft.com/office/drawing/2014/main" id="{07889416-3C8F-A1CB-48E2-036F1C8290E3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226627" y="5317674"/>
            <a:ext cx="487363" cy="487363"/>
          </a:xfrm>
          <a:prstGeom prst="rect">
            <a:avLst/>
          </a:prstGeom>
        </p:spPr>
      </p:pic>
      <p:pic>
        <p:nvPicPr>
          <p:cNvPr id="15" name="video__us_1">
            <a:hlinkClick r:id="" action="ppaction://media"/>
            <a:extLst>
              <a:ext uri="{FF2B5EF4-FFF2-40B4-BE49-F238E27FC236}">
                <a16:creationId xmlns:a16="http://schemas.microsoft.com/office/drawing/2014/main" id="{8F19F549-D727-A630-7D60-8A71B47D265D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231794" y="5900288"/>
            <a:ext cx="487363" cy="4873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DE213F5-0780-27D0-8DC9-0EF0B08E9A6F}"/>
              </a:ext>
            </a:extLst>
          </p:cNvPr>
          <p:cNvSpPr txBox="1"/>
          <p:nvPr/>
        </p:nvSpPr>
        <p:spPr>
          <a:xfrm>
            <a:off x="5405817" y="552314"/>
            <a:ext cx="59441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1. </a:t>
            </a:r>
            <a:r>
              <a:rPr lang="en-US" sz="3600" u="sng" dirty="0">
                <a:solidFill>
                  <a:srgbClr val="FF0000"/>
                </a:solidFill>
              </a:rPr>
              <a:t>for</a:t>
            </a:r>
            <a:r>
              <a:rPr lang="en-US" sz="3600" dirty="0">
                <a:solidFill>
                  <a:srgbClr val="0D0D0D"/>
                </a:solidFill>
              </a:rPr>
              <a:t>tunate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fɔːrtʃənət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D01852-C26B-14F1-28C2-13C2B3B251B1}"/>
              </a:ext>
            </a:extLst>
          </p:cNvPr>
          <p:cNvSpPr txBox="1"/>
          <p:nvPr/>
        </p:nvSpPr>
        <p:spPr>
          <a:xfrm>
            <a:off x="5418248" y="1086574"/>
            <a:ext cx="59245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2. </a:t>
            </a:r>
            <a:r>
              <a:rPr lang="en-US" sz="3600" u="sng" dirty="0">
                <a:solidFill>
                  <a:srgbClr val="FF0000"/>
                </a:solidFill>
              </a:rPr>
              <a:t>ge</a:t>
            </a:r>
            <a:r>
              <a:rPr lang="en-US" sz="3600" dirty="0">
                <a:solidFill>
                  <a:srgbClr val="0D0D0D"/>
                </a:solidFill>
              </a:rPr>
              <a:t>neral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dʒenrəl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998CED-8337-23B6-897B-95E97EA3C8CA}"/>
              </a:ext>
            </a:extLst>
          </p:cNvPr>
          <p:cNvSpPr txBox="1"/>
          <p:nvPr/>
        </p:nvSpPr>
        <p:spPr>
          <a:xfrm>
            <a:off x="5418248" y="1672868"/>
            <a:ext cx="59172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3. </a:t>
            </a:r>
            <a:r>
              <a:rPr lang="en-US" sz="3600" u="sng" dirty="0">
                <a:solidFill>
                  <a:srgbClr val="FF0000"/>
                </a:solidFill>
              </a:rPr>
              <a:t>won</a:t>
            </a:r>
            <a:r>
              <a:rPr lang="en-US" sz="3600" dirty="0">
                <a:solidFill>
                  <a:srgbClr val="0D0D0D"/>
                </a:solidFill>
              </a:rPr>
              <a:t>derful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wʌndərfl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C85AF7-D133-4295-1380-95716CBCFDB6}"/>
              </a:ext>
            </a:extLst>
          </p:cNvPr>
          <p:cNvSpPr txBox="1"/>
          <p:nvPr/>
        </p:nvSpPr>
        <p:spPr>
          <a:xfrm>
            <a:off x="5418249" y="2262611"/>
            <a:ext cx="59172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4. </a:t>
            </a:r>
            <a:r>
              <a:rPr lang="en-US" sz="3600" u="sng" dirty="0">
                <a:solidFill>
                  <a:srgbClr val="FF0000"/>
                </a:solidFill>
              </a:rPr>
              <a:t>ra</a:t>
            </a:r>
            <a:r>
              <a:rPr lang="en-US" sz="3600" dirty="0">
                <a:solidFill>
                  <a:srgbClr val="0D0D0D"/>
                </a:solidFill>
              </a:rPr>
              <a:t>tional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ræʃnəl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EED2BD-3235-BC21-8BBB-4D5AD7683594}"/>
              </a:ext>
            </a:extLst>
          </p:cNvPr>
          <p:cNvSpPr txBox="1"/>
          <p:nvPr/>
        </p:nvSpPr>
        <p:spPr>
          <a:xfrm>
            <a:off x="5410985" y="2899640"/>
            <a:ext cx="59245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5. </a:t>
            </a:r>
            <a:r>
              <a:rPr lang="en-US" sz="3600" u="sng" dirty="0">
                <a:solidFill>
                  <a:srgbClr val="FF0000"/>
                </a:solidFill>
              </a:rPr>
              <a:t>go</a:t>
            </a:r>
            <a:r>
              <a:rPr lang="en-US" sz="3600" dirty="0">
                <a:solidFill>
                  <a:srgbClr val="0D0D0D"/>
                </a:solidFill>
              </a:rPr>
              <a:t>vernment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ɡʌvərnmənt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8B149D-50A6-D005-FBFD-185B4A03FEF4}"/>
              </a:ext>
            </a:extLst>
          </p:cNvPr>
          <p:cNvSpPr txBox="1"/>
          <p:nvPr/>
        </p:nvSpPr>
        <p:spPr>
          <a:xfrm>
            <a:off x="5410985" y="3411998"/>
            <a:ext cx="59245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6. </a:t>
            </a:r>
            <a:r>
              <a:rPr lang="en-US" sz="3600" u="sng" dirty="0">
                <a:solidFill>
                  <a:srgbClr val="FF0000"/>
                </a:solidFill>
              </a:rPr>
              <a:t>ham</a:t>
            </a:r>
            <a:r>
              <a:rPr lang="en-US" sz="3600" dirty="0">
                <a:solidFill>
                  <a:srgbClr val="0D0D0D"/>
                </a:solidFill>
              </a:rPr>
              <a:t>burger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hæmbɜːrɡər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784AE1-0D6B-75FE-DA16-174E064BD4DE}"/>
              </a:ext>
            </a:extLst>
          </p:cNvPr>
          <p:cNvSpPr txBox="1"/>
          <p:nvPr/>
        </p:nvSpPr>
        <p:spPr>
          <a:xfrm>
            <a:off x="5410985" y="4048094"/>
            <a:ext cx="59245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7. </a:t>
            </a:r>
            <a:r>
              <a:rPr lang="en-US" sz="3600" u="sng" dirty="0">
                <a:solidFill>
                  <a:srgbClr val="FF0000"/>
                </a:solidFill>
              </a:rPr>
              <a:t>phy</a:t>
            </a:r>
            <a:r>
              <a:rPr lang="en-US" sz="3600" dirty="0">
                <a:solidFill>
                  <a:srgbClr val="0D0D0D"/>
                </a:solidFill>
              </a:rPr>
              <a:t>sical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 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fɪzɪkl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2DE492E-F681-813E-FF9D-F7D5C2184B25}"/>
              </a:ext>
            </a:extLst>
          </p:cNvPr>
          <p:cNvSpPr txBox="1"/>
          <p:nvPr/>
        </p:nvSpPr>
        <p:spPr>
          <a:xfrm>
            <a:off x="5410985" y="4586507"/>
            <a:ext cx="59245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8. </a:t>
            </a:r>
            <a:r>
              <a:rPr lang="en-US" sz="3600" u="sng" dirty="0">
                <a:solidFill>
                  <a:srgbClr val="FF0000"/>
                </a:solidFill>
              </a:rPr>
              <a:t>mys</a:t>
            </a:r>
            <a:r>
              <a:rPr lang="en-US" sz="3600" dirty="0">
                <a:solidFill>
                  <a:srgbClr val="0D0D0D"/>
                </a:solidFill>
              </a:rPr>
              <a:t>tery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mɪstəri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96233AB-AE00-461B-C151-4F928984E5A6}"/>
              </a:ext>
            </a:extLst>
          </p:cNvPr>
          <p:cNvSpPr txBox="1"/>
          <p:nvPr/>
        </p:nvSpPr>
        <p:spPr>
          <a:xfrm>
            <a:off x="5405817" y="5190760"/>
            <a:ext cx="59296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9. </a:t>
            </a:r>
            <a:r>
              <a:rPr lang="en-US" sz="3600" u="sng" dirty="0">
                <a:solidFill>
                  <a:srgbClr val="FF0000"/>
                </a:solidFill>
              </a:rPr>
              <a:t>po</a:t>
            </a:r>
            <a:r>
              <a:rPr lang="en-US" sz="3600" dirty="0">
                <a:solidFill>
                  <a:srgbClr val="0D0D0D"/>
                </a:solidFill>
              </a:rPr>
              <a:t>pular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pɑːpjələr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7039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0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9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90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BB11C5-2864-52A5-76D0-5C80EB6E976C}"/>
              </a:ext>
            </a:extLst>
          </p:cNvPr>
          <p:cNvSpPr txBox="1"/>
          <p:nvPr/>
        </p:nvSpPr>
        <p:spPr>
          <a:xfrm>
            <a:off x="80885" y="1218411"/>
            <a:ext cx="11892039" cy="16684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In pairs</a:t>
            </a:r>
            <a:r>
              <a:rPr lang="en-US" sz="3600" dirty="0"/>
              <a:t>: Take turns discussing the natural wonders below and decide on the best one for each category.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D636F0-D6D4-CB30-3F74-32FC4AD3651B}"/>
              </a:ext>
            </a:extLst>
          </p:cNvPr>
          <p:cNvSpPr txBox="1"/>
          <p:nvPr/>
        </p:nvSpPr>
        <p:spPr>
          <a:xfrm>
            <a:off x="-77637" y="48307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4889F6-8BD1-AF4C-C0E1-53EAFA526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353" y="494474"/>
            <a:ext cx="3048157" cy="7239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D603ED-977A-331D-8098-D6A28AE2D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946" y="2975882"/>
            <a:ext cx="3676619" cy="301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40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14798" y="194027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817906" y="2778564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Pronunciation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811682" y="4502995"/>
            <a:ext cx="3256378" cy="64343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824125" y="5352342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811682" y="3587464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799239" y="579079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6EB6C-693B-C088-7C58-67D69F68B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DCF818-7CF6-6D62-1C1E-E5F50A8951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21"/>
          <a:stretch/>
        </p:blipFill>
        <p:spPr>
          <a:xfrm>
            <a:off x="131799" y="1292087"/>
            <a:ext cx="11595883" cy="227606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CBE5C2E-1D64-D092-832A-967692ABFA4F}"/>
              </a:ext>
            </a:extLst>
          </p:cNvPr>
          <p:cNvSpPr txBox="1"/>
          <p:nvPr/>
        </p:nvSpPr>
        <p:spPr>
          <a:xfrm>
            <a:off x="890529" y="645756"/>
            <a:ext cx="1915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Example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A3BFD8-0907-7F31-BAF7-978C4E62A2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6"/>
          <a:stretch/>
        </p:blipFill>
        <p:spPr>
          <a:xfrm>
            <a:off x="371475" y="3556138"/>
            <a:ext cx="3524250" cy="2009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E80A2E-3B39-FC17-93C2-D2334B22DC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09"/>
          <a:stretch/>
        </p:blipFill>
        <p:spPr>
          <a:xfrm>
            <a:off x="4090988" y="3987042"/>
            <a:ext cx="3676302" cy="1857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83A9F4-1671-47B4-B665-9C70FA65CF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1013" y="3568149"/>
            <a:ext cx="3428576" cy="277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90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6EB6C-693B-C088-7C58-67D69F68B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DCF818-7CF6-6D62-1C1E-E5F50A8951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21"/>
          <a:stretch/>
        </p:blipFill>
        <p:spPr>
          <a:xfrm>
            <a:off x="132080" y="1128778"/>
            <a:ext cx="11902054" cy="23361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CBE5C2E-1D64-D092-832A-967692ABFA4F}"/>
              </a:ext>
            </a:extLst>
          </p:cNvPr>
          <p:cNvSpPr txBox="1"/>
          <p:nvPr/>
        </p:nvSpPr>
        <p:spPr>
          <a:xfrm>
            <a:off x="132080" y="482447"/>
            <a:ext cx="3739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Suggested answer 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440F0B5E-B73D-3F96-B477-DF4DC15FECBD}"/>
              </a:ext>
            </a:extLst>
          </p:cNvPr>
          <p:cNvSpPr/>
          <p:nvPr/>
        </p:nvSpPr>
        <p:spPr>
          <a:xfrm>
            <a:off x="1090639" y="3590982"/>
            <a:ext cx="4422724" cy="1371600"/>
          </a:xfrm>
          <a:prstGeom prst="wedgeRoundRectCallout">
            <a:avLst>
              <a:gd name="adj1" fmla="val 42214"/>
              <a:gd name="adj2" fmla="val 83744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Hang </a:t>
            </a:r>
            <a:r>
              <a:rPr lang="en-US" sz="3200" dirty="0" err="1">
                <a:solidFill>
                  <a:schemeClr val="tx1"/>
                </a:solidFill>
              </a:rPr>
              <a:t>Câu</a:t>
            </a:r>
            <a:r>
              <a:rPr lang="en-US" sz="3200" dirty="0">
                <a:solidFill>
                  <a:schemeClr val="tx1"/>
                </a:solidFill>
              </a:rPr>
              <a:t> is </a:t>
            </a:r>
            <a:r>
              <a:rPr lang="en-US" sz="3200" b="1" dirty="0">
                <a:solidFill>
                  <a:schemeClr val="tx1"/>
                </a:solidFill>
              </a:rPr>
              <a:t>a bit cleaner than</a:t>
            </a:r>
            <a:r>
              <a:rPr lang="en-US" sz="3200" dirty="0">
                <a:solidFill>
                  <a:schemeClr val="tx1"/>
                </a:solidFill>
              </a:rPr>
              <a:t> the other beaches.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E597E69-590C-511B-14BC-05CE6F304C52}"/>
              </a:ext>
            </a:extLst>
          </p:cNvPr>
          <p:cNvSpPr/>
          <p:nvPr/>
        </p:nvSpPr>
        <p:spPr>
          <a:xfrm>
            <a:off x="6363282" y="3744539"/>
            <a:ext cx="5479759" cy="1371600"/>
          </a:xfrm>
          <a:prstGeom prst="wedgeRoundRectCallout">
            <a:avLst>
              <a:gd name="adj1" fmla="val -39394"/>
              <a:gd name="adj2" fmla="val 6892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An </a:t>
            </a:r>
            <a:r>
              <a:rPr lang="en-US" sz="3200" dirty="0" err="1">
                <a:solidFill>
                  <a:schemeClr val="tx1"/>
                </a:solidFill>
              </a:rPr>
              <a:t>Bàng</a:t>
            </a:r>
            <a:r>
              <a:rPr lang="en-US" sz="3200" dirty="0">
                <a:solidFill>
                  <a:schemeClr val="tx1"/>
                </a:solidFill>
              </a:rPr>
              <a:t> is </a:t>
            </a:r>
            <a:r>
              <a:rPr lang="en-US" sz="3200" b="1" dirty="0">
                <a:solidFill>
                  <a:schemeClr val="tx1"/>
                </a:solidFill>
              </a:rPr>
              <a:t>much more accessible than </a:t>
            </a:r>
            <a:r>
              <a:rPr lang="en-US" sz="3200" dirty="0">
                <a:solidFill>
                  <a:schemeClr val="tx1"/>
                </a:solidFill>
              </a:rPr>
              <a:t>other beaches.</a:t>
            </a:r>
          </a:p>
        </p:txBody>
      </p:sp>
    </p:spTree>
    <p:extLst>
      <p:ext uri="{BB962C8B-B14F-4D97-AF65-F5344CB8AC3E}">
        <p14:creationId xmlns:p14="http://schemas.microsoft.com/office/powerpoint/2010/main" val="62498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6EB6C-693B-C088-7C58-67D69F68B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8CBE5C2E-1D64-D092-832A-967692ABFA4F}"/>
              </a:ext>
            </a:extLst>
          </p:cNvPr>
          <p:cNvSpPr txBox="1"/>
          <p:nvPr/>
        </p:nvSpPr>
        <p:spPr>
          <a:xfrm>
            <a:off x="132080" y="482447"/>
            <a:ext cx="3739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Suggested answer 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440F0B5E-B73D-3F96-B477-DF4DC15FECBD}"/>
              </a:ext>
            </a:extLst>
          </p:cNvPr>
          <p:cNvSpPr/>
          <p:nvPr/>
        </p:nvSpPr>
        <p:spPr>
          <a:xfrm>
            <a:off x="235836" y="3744539"/>
            <a:ext cx="5674769" cy="1371600"/>
          </a:xfrm>
          <a:prstGeom prst="wedgeRoundRectCallout">
            <a:avLst>
              <a:gd name="adj1" fmla="val 45204"/>
              <a:gd name="adj2" fmla="val 76871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What about caves? I think Tú </a:t>
            </a:r>
            <a:r>
              <a:rPr lang="en-US" sz="3200" dirty="0" err="1">
                <a:solidFill>
                  <a:schemeClr val="tx1"/>
                </a:solidFill>
              </a:rPr>
              <a:t>Làn</a:t>
            </a:r>
            <a:r>
              <a:rPr lang="en-US" sz="3200" dirty="0">
                <a:solidFill>
                  <a:schemeClr val="tx1"/>
                </a:solidFill>
              </a:rPr>
              <a:t> is </a:t>
            </a:r>
            <a:r>
              <a:rPr lang="en-US" sz="3200" b="1" dirty="0">
                <a:solidFill>
                  <a:schemeClr val="tx1"/>
                </a:solidFill>
              </a:rPr>
              <a:t>much more beautiful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chemeClr val="tx1"/>
                </a:solidFill>
              </a:rPr>
              <a:t>than</a:t>
            </a:r>
            <a:r>
              <a:rPr lang="en-US" sz="3200" dirty="0">
                <a:solidFill>
                  <a:schemeClr val="tx1"/>
                </a:solidFill>
              </a:rPr>
              <a:t> Tam </a:t>
            </a:r>
            <a:r>
              <a:rPr lang="en-US" sz="3200" dirty="0" err="1">
                <a:solidFill>
                  <a:schemeClr val="tx1"/>
                </a:solidFill>
              </a:rPr>
              <a:t>Cốc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E597E69-590C-511B-14BC-05CE6F304C52}"/>
              </a:ext>
            </a:extLst>
          </p:cNvPr>
          <p:cNvSpPr/>
          <p:nvPr/>
        </p:nvSpPr>
        <p:spPr>
          <a:xfrm>
            <a:off x="6363282" y="3744539"/>
            <a:ext cx="5479759" cy="1371600"/>
          </a:xfrm>
          <a:prstGeom prst="wedgeRoundRectCallout">
            <a:avLst>
              <a:gd name="adj1" fmla="val -39394"/>
              <a:gd name="adj2" fmla="val 6892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But it is </a:t>
            </a:r>
            <a:r>
              <a:rPr lang="en-US" sz="3200" b="1" dirty="0">
                <a:solidFill>
                  <a:schemeClr val="tx1"/>
                </a:solidFill>
              </a:rPr>
              <a:t>much more expensive than </a:t>
            </a:r>
            <a:r>
              <a:rPr lang="en-US" sz="3200" dirty="0">
                <a:solidFill>
                  <a:schemeClr val="tx1"/>
                </a:solidFill>
              </a:rPr>
              <a:t>other two caves.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298E63-80FC-5692-1464-2EAAEBFAA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65" y="1128778"/>
            <a:ext cx="10766225" cy="213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094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6EB6C-693B-C088-7C58-67D69F68B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8CBE5C2E-1D64-D092-832A-967692ABFA4F}"/>
              </a:ext>
            </a:extLst>
          </p:cNvPr>
          <p:cNvSpPr txBox="1"/>
          <p:nvPr/>
        </p:nvSpPr>
        <p:spPr>
          <a:xfrm>
            <a:off x="132080" y="482447"/>
            <a:ext cx="3739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Suggested answer 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440F0B5E-B73D-3F96-B477-DF4DC15FECBD}"/>
              </a:ext>
            </a:extLst>
          </p:cNvPr>
          <p:cNvSpPr/>
          <p:nvPr/>
        </p:nvSpPr>
        <p:spPr>
          <a:xfrm>
            <a:off x="235836" y="3590983"/>
            <a:ext cx="6014135" cy="1525156"/>
          </a:xfrm>
          <a:prstGeom prst="wedgeRoundRectCallout">
            <a:avLst>
              <a:gd name="adj1" fmla="val 45204"/>
              <a:gd name="adj2" fmla="val 76871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And </a:t>
            </a:r>
            <a:r>
              <a:rPr lang="en-US" sz="3200" dirty="0" err="1">
                <a:solidFill>
                  <a:schemeClr val="tx1"/>
                </a:solidFill>
              </a:rPr>
              <a:t>Đậu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Gỗ</a:t>
            </a:r>
            <a:r>
              <a:rPr lang="en-US" sz="3200" dirty="0">
                <a:solidFill>
                  <a:schemeClr val="tx1"/>
                </a:solidFill>
              </a:rPr>
              <a:t> is </a:t>
            </a:r>
            <a:r>
              <a:rPr lang="en-US" sz="3200" b="1" dirty="0">
                <a:solidFill>
                  <a:schemeClr val="tx1"/>
                </a:solidFill>
              </a:rPr>
              <a:t>a bit more interesting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chemeClr val="tx1"/>
                </a:solidFill>
              </a:rPr>
              <a:t>than</a:t>
            </a:r>
            <a:r>
              <a:rPr lang="en-US" sz="3200" dirty="0">
                <a:solidFill>
                  <a:schemeClr val="tx1"/>
                </a:solidFill>
              </a:rPr>
              <a:t> the other two ones.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E597E69-590C-511B-14BC-05CE6F304C52}"/>
              </a:ext>
            </a:extLst>
          </p:cNvPr>
          <p:cNvSpPr/>
          <p:nvPr/>
        </p:nvSpPr>
        <p:spPr>
          <a:xfrm>
            <a:off x="6391562" y="3590983"/>
            <a:ext cx="5479759" cy="1525156"/>
          </a:xfrm>
          <a:prstGeom prst="wedgeRoundRectCallout">
            <a:avLst>
              <a:gd name="adj1" fmla="val -39394"/>
              <a:gd name="adj2" fmla="val 6892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Also, it isn’t </a:t>
            </a:r>
            <a:r>
              <a:rPr lang="en-US" sz="3200" b="1" dirty="0">
                <a:solidFill>
                  <a:schemeClr val="tx1"/>
                </a:solidFill>
              </a:rPr>
              <a:t>as expensive as </a:t>
            </a:r>
            <a:r>
              <a:rPr lang="en-US" sz="3200" dirty="0">
                <a:solidFill>
                  <a:schemeClr val="tx1"/>
                </a:solidFill>
              </a:rPr>
              <a:t>Tú </a:t>
            </a:r>
            <a:r>
              <a:rPr lang="en-US" sz="3200" dirty="0" err="1">
                <a:solidFill>
                  <a:schemeClr val="tx1"/>
                </a:solidFill>
              </a:rPr>
              <a:t>Làn</a:t>
            </a:r>
            <a:r>
              <a:rPr lang="en-US" sz="3200" dirty="0">
                <a:solidFill>
                  <a:schemeClr val="tx1"/>
                </a:solidFill>
              </a:rPr>
              <a:t> Cave.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298E63-80FC-5692-1464-2EAAEBFAA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65" y="1128778"/>
            <a:ext cx="10766225" cy="213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40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1BE6FD-FE73-039E-4A9C-D74D27AD4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27" y="1221749"/>
            <a:ext cx="10674236" cy="2090319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8F30160-FC21-AD25-F7C1-B8A65B7F4A74}"/>
              </a:ext>
            </a:extLst>
          </p:cNvPr>
          <p:cNvSpPr/>
          <p:nvPr/>
        </p:nvSpPr>
        <p:spPr>
          <a:xfrm>
            <a:off x="160360" y="3526450"/>
            <a:ext cx="6117892" cy="1525156"/>
          </a:xfrm>
          <a:prstGeom prst="wedgeRoundRectCallout">
            <a:avLst>
              <a:gd name="adj1" fmla="val 45204"/>
              <a:gd name="adj2" fmla="val 76871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And about waterfall, </a:t>
            </a:r>
            <a:r>
              <a:rPr lang="en-US" sz="3200" dirty="0" err="1">
                <a:solidFill>
                  <a:schemeClr val="tx1"/>
                </a:solidFill>
              </a:rPr>
              <a:t>Bản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Giốc</a:t>
            </a:r>
            <a:r>
              <a:rPr lang="en-US" sz="3200" dirty="0">
                <a:solidFill>
                  <a:schemeClr val="tx1"/>
                </a:solidFill>
              </a:rPr>
              <a:t> is </a:t>
            </a:r>
            <a:r>
              <a:rPr lang="en-US" sz="3200" b="1" dirty="0">
                <a:solidFill>
                  <a:schemeClr val="tx1"/>
                </a:solidFill>
              </a:rPr>
              <a:t>much more scenic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chemeClr val="tx1"/>
                </a:solidFill>
              </a:rPr>
              <a:t>than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Thuỷ</a:t>
            </a:r>
            <a:r>
              <a:rPr lang="en-US" sz="3200" dirty="0">
                <a:solidFill>
                  <a:schemeClr val="tx1"/>
                </a:solidFill>
              </a:rPr>
              <a:t> Tiên.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E82A18-08F3-D013-B566-773FC234877A}"/>
              </a:ext>
            </a:extLst>
          </p:cNvPr>
          <p:cNvSpPr txBox="1"/>
          <p:nvPr/>
        </p:nvSpPr>
        <p:spPr>
          <a:xfrm>
            <a:off x="160360" y="575418"/>
            <a:ext cx="3739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Suggested answer 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EB66933-7646-26A7-634B-92D81DC5CD9F}"/>
              </a:ext>
            </a:extLst>
          </p:cNvPr>
          <p:cNvSpPr/>
          <p:nvPr/>
        </p:nvSpPr>
        <p:spPr>
          <a:xfrm>
            <a:off x="6391562" y="3590983"/>
            <a:ext cx="5731308" cy="1525156"/>
          </a:xfrm>
          <a:prstGeom prst="wedgeRoundRectCallout">
            <a:avLst>
              <a:gd name="adj1" fmla="val -39394"/>
              <a:gd name="adj2" fmla="val 6892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Also, </a:t>
            </a:r>
            <a:r>
              <a:rPr lang="en-US" sz="3200" dirty="0" err="1">
                <a:solidFill>
                  <a:schemeClr val="tx1"/>
                </a:solidFill>
              </a:rPr>
              <a:t>Bản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Giốc</a:t>
            </a:r>
            <a:r>
              <a:rPr lang="en-US" sz="3200" dirty="0">
                <a:solidFill>
                  <a:schemeClr val="tx1"/>
                </a:solidFill>
              </a:rPr>
              <a:t> and Elephant are </a:t>
            </a:r>
            <a:r>
              <a:rPr lang="en-US" sz="3200" b="1" dirty="0">
                <a:solidFill>
                  <a:schemeClr val="tx1"/>
                </a:solidFill>
              </a:rPr>
              <a:t>far taller than </a:t>
            </a:r>
            <a:r>
              <a:rPr lang="en-US" sz="3200" dirty="0" err="1">
                <a:solidFill>
                  <a:schemeClr val="tx1"/>
                </a:solidFill>
              </a:rPr>
              <a:t>Thuỷ</a:t>
            </a:r>
            <a:r>
              <a:rPr lang="en-US" sz="3200" dirty="0">
                <a:solidFill>
                  <a:schemeClr val="tx1"/>
                </a:solidFill>
              </a:rPr>
              <a:t> Tiên.</a:t>
            </a:r>
          </a:p>
        </p:txBody>
      </p:sp>
    </p:spTree>
    <p:extLst>
      <p:ext uri="{BB962C8B-B14F-4D97-AF65-F5344CB8AC3E}">
        <p14:creationId xmlns:p14="http://schemas.microsoft.com/office/powerpoint/2010/main" val="36532660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1BE6FD-FE73-039E-4A9C-D74D27AD4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27" y="1221749"/>
            <a:ext cx="10674236" cy="2090319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8F30160-FC21-AD25-F7C1-B8A65B7F4A74}"/>
              </a:ext>
            </a:extLst>
          </p:cNvPr>
          <p:cNvSpPr/>
          <p:nvPr/>
        </p:nvSpPr>
        <p:spPr>
          <a:xfrm>
            <a:off x="160360" y="3526450"/>
            <a:ext cx="6117892" cy="1525156"/>
          </a:xfrm>
          <a:prstGeom prst="wedgeRoundRectCallout">
            <a:avLst>
              <a:gd name="adj1" fmla="val 45204"/>
              <a:gd name="adj2" fmla="val 76871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And </a:t>
            </a:r>
            <a:r>
              <a:rPr lang="en-US" sz="3200" dirty="0" err="1">
                <a:solidFill>
                  <a:schemeClr val="tx1"/>
                </a:solidFill>
              </a:rPr>
              <a:t>Thuỷ</a:t>
            </a:r>
            <a:r>
              <a:rPr lang="en-US" sz="3200" dirty="0">
                <a:solidFill>
                  <a:schemeClr val="tx1"/>
                </a:solidFill>
              </a:rPr>
              <a:t> Tiên is </a:t>
            </a:r>
            <a:r>
              <a:rPr lang="en-US" sz="3200" b="1" dirty="0">
                <a:solidFill>
                  <a:schemeClr val="tx1"/>
                </a:solidFill>
              </a:rPr>
              <a:t>much wider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chemeClr val="tx1"/>
                </a:solidFill>
              </a:rPr>
              <a:t>than</a:t>
            </a:r>
            <a:r>
              <a:rPr lang="en-US" sz="3200" dirty="0">
                <a:solidFill>
                  <a:schemeClr val="tx1"/>
                </a:solidFill>
              </a:rPr>
              <a:t> Elephant.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E82A18-08F3-D013-B566-773FC234877A}"/>
              </a:ext>
            </a:extLst>
          </p:cNvPr>
          <p:cNvSpPr txBox="1"/>
          <p:nvPr/>
        </p:nvSpPr>
        <p:spPr>
          <a:xfrm>
            <a:off x="160360" y="575418"/>
            <a:ext cx="3739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Suggested answer 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EB66933-7646-26A7-634B-92D81DC5CD9F}"/>
              </a:ext>
            </a:extLst>
          </p:cNvPr>
          <p:cNvSpPr/>
          <p:nvPr/>
        </p:nvSpPr>
        <p:spPr>
          <a:xfrm>
            <a:off x="6391562" y="3590983"/>
            <a:ext cx="5731308" cy="1525156"/>
          </a:xfrm>
          <a:prstGeom prst="wedgeRoundRectCallout">
            <a:avLst>
              <a:gd name="adj1" fmla="val -39394"/>
              <a:gd name="adj2" fmla="val 6892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Also, it’s not </a:t>
            </a:r>
            <a:r>
              <a:rPr lang="en-US" sz="3200" b="1" dirty="0">
                <a:solidFill>
                  <a:schemeClr val="tx1"/>
                </a:solidFill>
              </a:rPr>
              <a:t>as tall as </a:t>
            </a:r>
            <a:r>
              <a:rPr lang="en-US" sz="3200" dirty="0">
                <a:solidFill>
                  <a:schemeClr val="tx1"/>
                </a:solidFill>
              </a:rPr>
              <a:t>the other two waterfalls.</a:t>
            </a:r>
          </a:p>
        </p:txBody>
      </p:sp>
    </p:spTree>
    <p:extLst>
      <p:ext uri="{BB962C8B-B14F-4D97-AF65-F5344CB8AC3E}">
        <p14:creationId xmlns:p14="http://schemas.microsoft.com/office/powerpoint/2010/main" val="2771685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8F30160-FC21-AD25-F7C1-B8A65B7F4A74}"/>
              </a:ext>
            </a:extLst>
          </p:cNvPr>
          <p:cNvSpPr/>
          <p:nvPr/>
        </p:nvSpPr>
        <p:spPr>
          <a:xfrm>
            <a:off x="160360" y="3590983"/>
            <a:ext cx="6117892" cy="1525156"/>
          </a:xfrm>
          <a:prstGeom prst="wedgeRoundRectCallout">
            <a:avLst>
              <a:gd name="adj1" fmla="val 45204"/>
              <a:gd name="adj2" fmla="val 76871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What about mountains? </a:t>
            </a:r>
            <a:r>
              <a:rPr lang="en-US" sz="3200" dirty="0" err="1">
                <a:solidFill>
                  <a:schemeClr val="tx1"/>
                </a:solidFill>
              </a:rPr>
              <a:t>Sơn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Trà</a:t>
            </a:r>
            <a:r>
              <a:rPr lang="en-US" sz="3200" dirty="0">
                <a:solidFill>
                  <a:schemeClr val="tx1"/>
                </a:solidFill>
              </a:rPr>
              <a:t> is </a:t>
            </a:r>
            <a:r>
              <a:rPr lang="en-US" sz="3200" b="1" dirty="0">
                <a:solidFill>
                  <a:schemeClr val="tx1"/>
                </a:solidFill>
              </a:rPr>
              <a:t>much more scenic than </a:t>
            </a:r>
            <a:r>
              <a:rPr lang="en-US" sz="3200" dirty="0" err="1">
                <a:solidFill>
                  <a:schemeClr val="tx1"/>
                </a:solidFill>
              </a:rPr>
              <a:t>Liangbiang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E82A18-08F3-D013-B566-773FC234877A}"/>
              </a:ext>
            </a:extLst>
          </p:cNvPr>
          <p:cNvSpPr txBox="1"/>
          <p:nvPr/>
        </p:nvSpPr>
        <p:spPr>
          <a:xfrm>
            <a:off x="160360" y="575418"/>
            <a:ext cx="3739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Suggested answer 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EB66933-7646-26A7-634B-92D81DC5CD9F}"/>
              </a:ext>
            </a:extLst>
          </p:cNvPr>
          <p:cNvSpPr/>
          <p:nvPr/>
        </p:nvSpPr>
        <p:spPr>
          <a:xfrm>
            <a:off x="6391562" y="3590983"/>
            <a:ext cx="5731308" cy="1525156"/>
          </a:xfrm>
          <a:prstGeom prst="wedgeRoundRectCallout">
            <a:avLst>
              <a:gd name="adj1" fmla="val -39394"/>
              <a:gd name="adj2" fmla="val 6892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Also, it’s not </a:t>
            </a:r>
            <a:r>
              <a:rPr lang="en-US" sz="3200" b="1" dirty="0">
                <a:solidFill>
                  <a:schemeClr val="tx1"/>
                </a:solidFill>
              </a:rPr>
              <a:t>as tall as </a:t>
            </a:r>
            <a:r>
              <a:rPr lang="en-US" sz="3200" dirty="0">
                <a:solidFill>
                  <a:schemeClr val="tx1"/>
                </a:solidFill>
              </a:rPr>
              <a:t>the other two mountains.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B56081-80D7-10B2-6357-086008846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88" y="1186436"/>
            <a:ext cx="11264972" cy="224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3280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8F30160-FC21-AD25-F7C1-B8A65B7F4A74}"/>
              </a:ext>
            </a:extLst>
          </p:cNvPr>
          <p:cNvSpPr/>
          <p:nvPr/>
        </p:nvSpPr>
        <p:spPr>
          <a:xfrm>
            <a:off x="160360" y="3590983"/>
            <a:ext cx="6117892" cy="1525156"/>
          </a:xfrm>
          <a:prstGeom prst="wedgeRoundRectCallout">
            <a:avLst>
              <a:gd name="adj1" fmla="val 45204"/>
              <a:gd name="adj2" fmla="val 76871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Fansipan</a:t>
            </a:r>
            <a:r>
              <a:rPr lang="en-US" sz="3200" dirty="0">
                <a:solidFill>
                  <a:schemeClr val="tx1"/>
                </a:solidFill>
              </a:rPr>
              <a:t> is </a:t>
            </a:r>
            <a:r>
              <a:rPr lang="en-US" sz="3200" b="1" dirty="0">
                <a:solidFill>
                  <a:schemeClr val="tx1"/>
                </a:solidFill>
              </a:rPr>
              <a:t>far easier </a:t>
            </a:r>
            <a:r>
              <a:rPr lang="en-US" sz="3200" dirty="0">
                <a:solidFill>
                  <a:schemeClr val="tx1"/>
                </a:solidFill>
              </a:rPr>
              <a:t>to climb </a:t>
            </a:r>
            <a:r>
              <a:rPr lang="en-US" sz="3200" b="1" dirty="0">
                <a:solidFill>
                  <a:schemeClr val="tx1"/>
                </a:solidFill>
              </a:rPr>
              <a:t>than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Liangbiang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E82A18-08F3-D013-B566-773FC234877A}"/>
              </a:ext>
            </a:extLst>
          </p:cNvPr>
          <p:cNvSpPr txBox="1"/>
          <p:nvPr/>
        </p:nvSpPr>
        <p:spPr>
          <a:xfrm>
            <a:off x="160360" y="575418"/>
            <a:ext cx="3739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Suggested answer 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EB66933-7646-26A7-634B-92D81DC5CD9F}"/>
              </a:ext>
            </a:extLst>
          </p:cNvPr>
          <p:cNvSpPr/>
          <p:nvPr/>
        </p:nvSpPr>
        <p:spPr>
          <a:xfrm>
            <a:off x="6391562" y="3590983"/>
            <a:ext cx="5731308" cy="1525156"/>
          </a:xfrm>
          <a:prstGeom prst="wedgeRoundRectCallout">
            <a:avLst>
              <a:gd name="adj1" fmla="val -39394"/>
              <a:gd name="adj2" fmla="val 6892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However, it’s </a:t>
            </a:r>
            <a:r>
              <a:rPr lang="en-US" sz="3200" b="1" dirty="0">
                <a:solidFill>
                  <a:schemeClr val="tx1"/>
                </a:solidFill>
              </a:rPr>
              <a:t>much taller than </a:t>
            </a:r>
            <a:r>
              <a:rPr lang="en-US" sz="3200" dirty="0">
                <a:solidFill>
                  <a:schemeClr val="tx1"/>
                </a:solidFill>
              </a:rPr>
              <a:t>the other two mountains.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B56081-80D7-10B2-6357-086008846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88" y="1186436"/>
            <a:ext cx="11264972" cy="224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6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F4B13-0ED6-704F-72F2-B4B943409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385B09-569D-B91C-9B86-68378264548F}"/>
              </a:ext>
            </a:extLst>
          </p:cNvPr>
          <p:cNvSpPr txBox="1"/>
          <p:nvPr/>
        </p:nvSpPr>
        <p:spPr>
          <a:xfrm>
            <a:off x="149980" y="1704186"/>
            <a:ext cx="11892039" cy="8374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Now, role-play the conversations in front of the class.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E0633D-4CC8-23A4-63FD-431CC2AC6F56}"/>
              </a:ext>
            </a:extLst>
          </p:cNvPr>
          <p:cNvSpPr txBox="1"/>
          <p:nvPr/>
        </p:nvSpPr>
        <p:spPr>
          <a:xfrm>
            <a:off x="0" y="505043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49F47D-B28A-6D58-2B0F-CCAEF7938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260" y="466241"/>
            <a:ext cx="3048157" cy="7239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2E150E-CB3A-4FC3-0AD0-38AA63FC2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443" y="2776418"/>
            <a:ext cx="4034672" cy="330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733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2166B-82AB-908B-3C5D-90CE36B63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6C468D-9703-A622-E644-B3F9136CEF07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D3E56D-5ABE-D4C1-4350-62FB506A3C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2088801" y="753910"/>
            <a:ext cx="7957536" cy="5613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75AB6A-9335-E1BD-9390-DCDBAE82A15A}"/>
              </a:ext>
            </a:extLst>
          </p:cNvPr>
          <p:cNvSpPr txBox="1"/>
          <p:nvPr/>
        </p:nvSpPr>
        <p:spPr>
          <a:xfrm>
            <a:off x="4867134" y="4143638"/>
            <a:ext cx="3267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Speaking </a:t>
            </a:r>
          </a:p>
        </p:txBody>
      </p:sp>
    </p:spTree>
    <p:extLst>
      <p:ext uri="{BB962C8B-B14F-4D97-AF65-F5344CB8AC3E}">
        <p14:creationId xmlns:p14="http://schemas.microsoft.com/office/powerpoint/2010/main" val="780914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0878" y="525984"/>
            <a:ext cx="5640929" cy="5806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0085" y="536612"/>
            <a:ext cx="630186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i="1" dirty="0">
                <a:solidFill>
                  <a:srgbClr val="002060"/>
                </a:solidFill>
                <a:ea typeface="Calibri" panose="020F0502020204030204" pitchFamily="34" charset="0"/>
              </a:rPr>
              <a:t>Practice </a:t>
            </a:r>
            <a:r>
              <a:rPr lang="en-US" sz="3600" i="1" dirty="0">
                <a:solidFill>
                  <a:srgbClr val="002060"/>
                </a:solidFill>
              </a:rPr>
              <a:t>word stress for the most 3-syllabus adjectives</a:t>
            </a:r>
            <a:r>
              <a:rPr lang="en-US" sz="3600" dirty="0">
                <a:solidFill>
                  <a:srgbClr val="002060"/>
                </a:solidFill>
              </a:rPr>
              <a:t>. 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i="1" dirty="0">
                <a:solidFill>
                  <a:srgbClr val="002060"/>
                </a:solidFill>
                <a:ea typeface="Calibri" panose="020F0502020204030204" pitchFamily="34" charset="0"/>
              </a:rPr>
              <a:t>Discuss </a:t>
            </a:r>
            <a:r>
              <a:rPr lang="en-US" sz="3600" i="1" dirty="0">
                <a:solidFill>
                  <a:srgbClr val="002060"/>
                </a:solidFill>
              </a:rPr>
              <a:t>to make a list of Vietnam’s top five natural wonders. </a:t>
            </a:r>
            <a:endParaRPr lang="en-US" sz="3600" dirty="0">
              <a:solidFill>
                <a:srgbClr val="002060"/>
              </a:solidFill>
              <a:ea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3600" i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DF00F-ECBD-BDD8-EE4C-ACE24F327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3CF4F1-6CB9-5648-703F-41F3204A7983}"/>
              </a:ext>
            </a:extLst>
          </p:cNvPr>
          <p:cNvSpPr txBox="1"/>
          <p:nvPr/>
        </p:nvSpPr>
        <p:spPr>
          <a:xfrm>
            <a:off x="75207" y="1341722"/>
            <a:ext cx="11892039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You're making a list of Vietnam's top five natural wonders. In groups of three: Discuss which wonders to add to the list and fill in the boxes.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3A93F8-C245-19F2-6E40-CE2D557C33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6" t="-2036" r="57251" b="18917"/>
          <a:stretch/>
        </p:blipFill>
        <p:spPr>
          <a:xfrm>
            <a:off x="1440004" y="461993"/>
            <a:ext cx="3702438" cy="8139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A5060B-26B2-46DE-3FD0-2FC1AAC87760}"/>
              </a:ext>
            </a:extLst>
          </p:cNvPr>
          <p:cNvSpPr txBox="1"/>
          <p:nvPr/>
        </p:nvSpPr>
        <p:spPr>
          <a:xfrm>
            <a:off x="75207" y="578692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50DA10-D501-532E-38BB-024F9AB33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76" y="2603312"/>
            <a:ext cx="11802033" cy="36714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E4976C-690D-892B-589A-F8F4E1CAC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2442" y="744869"/>
            <a:ext cx="6662738" cy="53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306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DF00F-ECBD-BDD8-EE4C-ACE24F327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3CF4F1-6CB9-5648-703F-41F3204A7983}"/>
              </a:ext>
            </a:extLst>
          </p:cNvPr>
          <p:cNvSpPr txBox="1"/>
          <p:nvPr/>
        </p:nvSpPr>
        <p:spPr>
          <a:xfrm>
            <a:off x="138035" y="1427850"/>
            <a:ext cx="11892039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You're making a list of Vietnam's </a:t>
            </a:r>
            <a:r>
              <a:rPr lang="en-US" sz="3200" b="1" dirty="0"/>
              <a:t>top five</a:t>
            </a:r>
            <a:r>
              <a:rPr lang="en-US" sz="3200" dirty="0"/>
              <a:t> natural wonders. In groups of three: Discuss which wonders to add to the list and fill in the boxes.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3A93F8-C245-19F2-6E40-CE2D557C33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6" t="-2036" r="57251" b="18917"/>
          <a:stretch/>
        </p:blipFill>
        <p:spPr>
          <a:xfrm>
            <a:off x="1440004" y="497201"/>
            <a:ext cx="3806251" cy="8367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A5060B-26B2-46DE-3FD0-2FC1AAC87760}"/>
              </a:ext>
            </a:extLst>
          </p:cNvPr>
          <p:cNvSpPr txBox="1"/>
          <p:nvPr/>
        </p:nvSpPr>
        <p:spPr>
          <a:xfrm>
            <a:off x="138035" y="679735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0DEB34-799B-036C-CC45-359C4C587157}"/>
              </a:ext>
            </a:extLst>
          </p:cNvPr>
          <p:cNvSpPr txBox="1"/>
          <p:nvPr/>
        </p:nvSpPr>
        <p:spPr>
          <a:xfrm>
            <a:off x="220732" y="2606852"/>
            <a:ext cx="1810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F8CEC2-1203-AC3C-6221-2BCF3FD0C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418" y="2606852"/>
            <a:ext cx="5657850" cy="1600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6B7BAA-447C-17F1-0282-BCDC8BC7E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35" y="4430823"/>
            <a:ext cx="10096500" cy="1733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5929B4-17B0-C341-4756-362B91E21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8530" y="815136"/>
            <a:ext cx="6662738" cy="53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425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BB63B8F-ACFA-5916-716F-97274DEBC143}"/>
              </a:ext>
            </a:extLst>
          </p:cNvPr>
          <p:cNvSpPr txBox="1"/>
          <p:nvPr/>
        </p:nvSpPr>
        <p:spPr>
          <a:xfrm>
            <a:off x="236836" y="761538"/>
            <a:ext cx="114429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Some expressions you can use to </a:t>
            </a:r>
            <a:r>
              <a:rPr lang="en-US" sz="3600" b="1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give your opinion </a:t>
            </a:r>
            <a:r>
              <a:rPr lang="en-US" sz="3600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and </a:t>
            </a:r>
            <a:r>
              <a:rPr lang="en-US" sz="3600" b="1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ask for your partner’s opinion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B9F871-4851-F14B-0C35-E216F731121B}"/>
              </a:ext>
            </a:extLst>
          </p:cNvPr>
          <p:cNvSpPr txBox="1"/>
          <p:nvPr/>
        </p:nvSpPr>
        <p:spPr>
          <a:xfrm>
            <a:off x="484288" y="2168803"/>
            <a:ext cx="45519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Giving your opinion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FA489A-775B-F50F-EF32-3D98B4DAA6B3}"/>
              </a:ext>
            </a:extLst>
          </p:cNvPr>
          <p:cNvSpPr txBox="1"/>
          <p:nvPr/>
        </p:nvSpPr>
        <p:spPr>
          <a:xfrm>
            <a:off x="5689077" y="2168803"/>
            <a:ext cx="5170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highlight>
                  <a:srgbClr val="FFFFFF"/>
                </a:highlight>
              </a:rPr>
              <a:t>A</a:t>
            </a:r>
            <a:r>
              <a:rPr lang="en-US" sz="36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sking for opinion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7FB77F-A8D1-663C-1E7F-5CF45AFB2F80}"/>
              </a:ext>
            </a:extLst>
          </p:cNvPr>
          <p:cNvSpPr txBox="1"/>
          <p:nvPr/>
        </p:nvSpPr>
        <p:spPr>
          <a:xfrm>
            <a:off x="519161" y="2894618"/>
            <a:ext cx="535177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b="0" i="1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I think... / I don’t think ...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b="0" i="1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I believe... / I don’t believe ...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b="0" i="1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In my opinion,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b="0" i="1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For me,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b="0" i="1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Personally, I think ...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063D17-23A7-5B65-8FFA-1B96E2EE4BEA}"/>
              </a:ext>
            </a:extLst>
          </p:cNvPr>
          <p:cNvSpPr txBox="1"/>
          <p:nvPr/>
        </p:nvSpPr>
        <p:spPr>
          <a:xfrm>
            <a:off x="5870931" y="2815134"/>
            <a:ext cx="616238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b="0" i="1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Do you agree?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b="0" i="1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What do you think?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b="0" i="1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What do you think about ... (this)?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b="0" i="1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Do you think that’s right?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b="0" i="1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What’s your view?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b="0" i="1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Are you OK with that?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9130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BB63B8F-ACFA-5916-716F-97274DEBC143}"/>
              </a:ext>
            </a:extLst>
          </p:cNvPr>
          <p:cNvSpPr txBox="1"/>
          <p:nvPr/>
        </p:nvSpPr>
        <p:spPr>
          <a:xfrm>
            <a:off x="152181" y="779070"/>
            <a:ext cx="114429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Some expressions you can use to </a:t>
            </a:r>
            <a:r>
              <a:rPr lang="en-US" sz="3600" b="1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agree</a:t>
            </a:r>
            <a:r>
              <a:rPr lang="en-US" sz="36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 and </a:t>
            </a:r>
            <a:r>
              <a:rPr lang="en-US" sz="3600" b="1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disagree</a:t>
            </a:r>
            <a:r>
              <a:rPr lang="en-US" sz="36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. 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B9F871-4851-F14B-0C35-E216F731121B}"/>
              </a:ext>
            </a:extLst>
          </p:cNvPr>
          <p:cNvSpPr txBox="1"/>
          <p:nvPr/>
        </p:nvSpPr>
        <p:spPr>
          <a:xfrm>
            <a:off x="1587223" y="1425401"/>
            <a:ext cx="28622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AGREE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8633A4-9960-DD2A-9712-3BC6996EAEB2}"/>
              </a:ext>
            </a:extLst>
          </p:cNvPr>
          <p:cNvSpPr txBox="1"/>
          <p:nvPr/>
        </p:nvSpPr>
        <p:spPr>
          <a:xfrm>
            <a:off x="152181" y="2071732"/>
            <a:ext cx="616161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b="0" i="1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That’s right!</a:t>
            </a:r>
            <a:r>
              <a:rPr lang="en-US" sz="3200" i="1" dirty="0">
                <a:solidFill>
                  <a:srgbClr val="002060"/>
                </a:solidFill>
                <a:highlight>
                  <a:srgbClr val="FFFFFF"/>
                </a:highlight>
              </a:rPr>
              <a:t>/ Exactly!/ </a:t>
            </a:r>
            <a:r>
              <a:rPr lang="en-US" sz="3200" b="0" i="1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Absolutely!</a:t>
            </a:r>
            <a:endParaRPr lang="en-US" sz="3200" i="1" dirty="0">
              <a:solidFill>
                <a:srgbClr val="002060"/>
              </a:solidFill>
              <a:highlight>
                <a:srgbClr val="FFFFFF"/>
              </a:highligh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b="0" i="1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Me too!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b="0" i="1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Yes, I agree!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b="0" i="1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I totally agree!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b="0" i="1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I couldn’t agree more!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b="0" i="1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I see exactly what you mean!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b="0" i="1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You're right. That's a good point.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06F52B-980E-573F-77BA-87027C4EDF72}"/>
              </a:ext>
            </a:extLst>
          </p:cNvPr>
          <p:cNvSpPr txBox="1"/>
          <p:nvPr/>
        </p:nvSpPr>
        <p:spPr>
          <a:xfrm>
            <a:off x="6589919" y="1921525"/>
            <a:ext cx="45519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PARTLY AGREE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2AFAF8-9C01-B8C0-79AA-DF6F00D34A2E}"/>
              </a:ext>
            </a:extLst>
          </p:cNvPr>
          <p:cNvSpPr txBox="1"/>
          <p:nvPr/>
        </p:nvSpPr>
        <p:spPr>
          <a:xfrm>
            <a:off x="6258020" y="2675854"/>
            <a:ext cx="578179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I agree up to a point, but ...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I see your point, but ...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That’s partly true, but ...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0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I'm not so sure about that.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4612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BB63B8F-ACFA-5916-716F-97274DEBC143}"/>
              </a:ext>
            </a:extLst>
          </p:cNvPr>
          <p:cNvSpPr txBox="1"/>
          <p:nvPr/>
        </p:nvSpPr>
        <p:spPr>
          <a:xfrm>
            <a:off x="114288" y="887065"/>
            <a:ext cx="114429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Some expressions you can use to </a:t>
            </a:r>
            <a:r>
              <a:rPr lang="en-US" sz="3600" b="1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agree</a:t>
            </a:r>
            <a:r>
              <a:rPr lang="en-US" sz="36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 and </a:t>
            </a:r>
            <a:r>
              <a:rPr lang="en-US" sz="3600" b="1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disagree</a:t>
            </a:r>
            <a:r>
              <a:rPr lang="en-US" sz="36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. 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FA489A-775B-F50F-EF32-3D98B4DAA6B3}"/>
              </a:ext>
            </a:extLst>
          </p:cNvPr>
          <p:cNvSpPr txBox="1"/>
          <p:nvPr/>
        </p:nvSpPr>
        <p:spPr>
          <a:xfrm>
            <a:off x="3684687" y="1857440"/>
            <a:ext cx="3943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DISAGREE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F24037-F4CE-3011-F935-8AC2CA3EF41A}"/>
              </a:ext>
            </a:extLst>
          </p:cNvPr>
          <p:cNvSpPr txBox="1"/>
          <p:nvPr/>
        </p:nvSpPr>
        <p:spPr>
          <a:xfrm>
            <a:off x="3785441" y="2665891"/>
            <a:ext cx="462111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0" i="1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I don’t agree!</a:t>
            </a:r>
            <a:endParaRPr lang="en-US" sz="3200" i="1" dirty="0">
              <a:solidFill>
                <a:srgbClr val="002060"/>
              </a:solidFill>
              <a:highlight>
                <a:srgbClr val="FFFFFF"/>
              </a:highlight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0" i="1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I totally disagree!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0" i="1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Absolutely not!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0" i="1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That’s not right!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0" i="1" dirty="0">
                <a:solidFill>
                  <a:srgbClr val="002060"/>
                </a:solidFill>
                <a:effectLst/>
                <a:highlight>
                  <a:srgbClr val="FFFFFF"/>
                </a:highlight>
              </a:rPr>
              <a:t>I’m not sure about that.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4385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DF00F-ECBD-BDD8-EE4C-ACE24F327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AE5564-0246-1B97-A970-588C932E6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54" y="2606852"/>
            <a:ext cx="11790655" cy="36679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3CF4F1-6CB9-5648-703F-41F3204A7983}"/>
              </a:ext>
            </a:extLst>
          </p:cNvPr>
          <p:cNvSpPr txBox="1"/>
          <p:nvPr/>
        </p:nvSpPr>
        <p:spPr>
          <a:xfrm>
            <a:off x="138035" y="1427850"/>
            <a:ext cx="11892039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You're making a list of Vietnam's </a:t>
            </a:r>
            <a:r>
              <a:rPr lang="en-US" sz="3200" b="1" dirty="0"/>
              <a:t>top five</a:t>
            </a:r>
            <a:r>
              <a:rPr lang="en-US" sz="3200" dirty="0"/>
              <a:t> natural wonders. In groups of three: Discuss which wonders to add to the list and fill in the boxes.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3A93F8-C245-19F2-6E40-CE2D557C33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6" t="-2036" r="57251" b="18917"/>
          <a:stretch/>
        </p:blipFill>
        <p:spPr>
          <a:xfrm>
            <a:off x="1440004" y="469782"/>
            <a:ext cx="3930978" cy="8641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A5060B-26B2-46DE-3FD0-2FC1AAC87760}"/>
              </a:ext>
            </a:extLst>
          </p:cNvPr>
          <p:cNvSpPr txBox="1"/>
          <p:nvPr/>
        </p:nvSpPr>
        <p:spPr>
          <a:xfrm>
            <a:off x="138035" y="679735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0DEB34-799B-036C-CC45-359C4C587157}"/>
              </a:ext>
            </a:extLst>
          </p:cNvPr>
          <p:cNvSpPr txBox="1"/>
          <p:nvPr/>
        </p:nvSpPr>
        <p:spPr>
          <a:xfrm>
            <a:off x="8394270" y="2505067"/>
            <a:ext cx="3635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Suggested answer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290A00-4C30-0B63-66F3-54371F76F8E2}"/>
              </a:ext>
            </a:extLst>
          </p:cNvPr>
          <p:cNvSpPr txBox="1"/>
          <p:nvPr/>
        </p:nvSpPr>
        <p:spPr>
          <a:xfrm>
            <a:off x="3920590" y="2598983"/>
            <a:ext cx="43269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Ha Long Bay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much more scenic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E79F4E-18D8-07FE-1FDF-8E1FCC2BB738}"/>
              </a:ext>
            </a:extLst>
          </p:cNvPr>
          <p:cNvSpPr txBox="1"/>
          <p:nvPr/>
        </p:nvSpPr>
        <p:spPr>
          <a:xfrm>
            <a:off x="7634441" y="3721715"/>
            <a:ext cx="46488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Sơn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Đoòng</a:t>
            </a:r>
            <a:r>
              <a:rPr lang="en-US" sz="3200" dirty="0">
                <a:solidFill>
                  <a:srgbClr val="FF0000"/>
                </a:solidFill>
              </a:rPr>
              <a:t> cave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far more interesting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CC1831-49A0-7735-C882-2A1EE1B3EEE2}"/>
              </a:ext>
            </a:extLst>
          </p:cNvPr>
          <p:cNvSpPr txBox="1"/>
          <p:nvPr/>
        </p:nvSpPr>
        <p:spPr>
          <a:xfrm>
            <a:off x="5920033" y="4956987"/>
            <a:ext cx="37645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An </a:t>
            </a:r>
            <a:r>
              <a:rPr lang="en-US" sz="3200" dirty="0" err="1">
                <a:solidFill>
                  <a:srgbClr val="FF0000"/>
                </a:solidFill>
              </a:rPr>
              <a:t>Bàng</a:t>
            </a:r>
            <a:r>
              <a:rPr lang="en-US" sz="3200" dirty="0">
                <a:solidFill>
                  <a:srgbClr val="FF0000"/>
                </a:solidFill>
              </a:rPr>
              <a:t> beach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far more accessible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990F5C-99EA-E9B4-0826-724992D98E1E}"/>
              </a:ext>
            </a:extLst>
          </p:cNvPr>
          <p:cNvSpPr txBox="1"/>
          <p:nvPr/>
        </p:nvSpPr>
        <p:spPr>
          <a:xfrm>
            <a:off x="2019118" y="4956987"/>
            <a:ext cx="37645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Phú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Quốc</a:t>
            </a:r>
            <a:r>
              <a:rPr lang="en-US" sz="3200" dirty="0">
                <a:solidFill>
                  <a:srgbClr val="FF0000"/>
                </a:solidFill>
              </a:rPr>
              <a:t> island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much more beautiful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ABA9C9-F92B-8B11-E866-DB1FD8EA99F7}"/>
              </a:ext>
            </a:extLst>
          </p:cNvPr>
          <p:cNvSpPr txBox="1"/>
          <p:nvPr/>
        </p:nvSpPr>
        <p:spPr>
          <a:xfrm>
            <a:off x="103053" y="3721715"/>
            <a:ext cx="41484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Bản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Dốc</a:t>
            </a:r>
            <a:r>
              <a:rPr lang="en-US" sz="3200" dirty="0">
                <a:solidFill>
                  <a:srgbClr val="FF0000"/>
                </a:solidFill>
              </a:rPr>
              <a:t> waterfall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much more scenic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34DAB8-370A-2C2E-440D-E81B0750E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227" y="795029"/>
            <a:ext cx="6662738" cy="53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9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0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DF00F-ECBD-BDD8-EE4C-ACE24F327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3CF4F1-6CB9-5648-703F-41F3204A7983}"/>
              </a:ext>
            </a:extLst>
          </p:cNvPr>
          <p:cNvSpPr txBox="1"/>
          <p:nvPr/>
        </p:nvSpPr>
        <p:spPr>
          <a:xfrm>
            <a:off x="75207" y="1341722"/>
            <a:ext cx="11892039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Join another group and share your ideas. Say whether you agree or disagree with the other students' choices and why.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3A93F8-C245-19F2-6E40-CE2D557C33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6" t="-2036" r="57251" b="18917"/>
          <a:stretch/>
        </p:blipFill>
        <p:spPr>
          <a:xfrm>
            <a:off x="1440004" y="461993"/>
            <a:ext cx="3702438" cy="8139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A5060B-26B2-46DE-3FD0-2FC1AAC87760}"/>
              </a:ext>
            </a:extLst>
          </p:cNvPr>
          <p:cNvSpPr txBox="1"/>
          <p:nvPr/>
        </p:nvSpPr>
        <p:spPr>
          <a:xfrm>
            <a:off x="75207" y="578692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b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041F9CA-E06C-CD53-6E90-E76F00A40419}"/>
              </a:ext>
            </a:extLst>
          </p:cNvPr>
          <p:cNvSpPr/>
          <p:nvPr/>
        </p:nvSpPr>
        <p:spPr>
          <a:xfrm>
            <a:off x="2336801" y="4387683"/>
            <a:ext cx="8820726" cy="1525156"/>
          </a:xfrm>
          <a:prstGeom prst="wedgeRoundRectCallout">
            <a:avLst>
              <a:gd name="adj1" fmla="val 722"/>
              <a:gd name="adj2" fmla="val -68998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</a:rPr>
              <a:t>Yeah, you’re right. I couldn’t agree more. However, it isn’t as easy to climb as Mount </a:t>
            </a:r>
            <a:r>
              <a:rPr lang="en-US" sz="3200" dirty="0" err="1">
                <a:solidFill>
                  <a:srgbClr val="002060"/>
                </a:solidFill>
              </a:rPr>
              <a:t>Sơn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Trà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  <a:endParaRPr lang="en-US" sz="3200" b="0" dirty="0">
              <a:solidFill>
                <a:srgbClr val="002060"/>
              </a:solidFill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5CCBB6-88D5-B02F-94C4-3F4A789F6C30}"/>
              </a:ext>
            </a:extLst>
          </p:cNvPr>
          <p:cNvSpPr txBox="1"/>
          <p:nvPr/>
        </p:nvSpPr>
        <p:spPr>
          <a:xfrm>
            <a:off x="75207" y="2582957"/>
            <a:ext cx="1810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Example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63C4A7-CB5C-F5CD-6354-A6D61B075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442" y="744869"/>
            <a:ext cx="6662738" cy="5310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2D7BD4-CF96-552C-8B74-C03AD97EF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087" y="2582957"/>
            <a:ext cx="10236642" cy="152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604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DF00F-ECBD-BDD8-EE4C-ACE24F327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3CF4F1-6CB9-5648-703F-41F3204A7983}"/>
              </a:ext>
            </a:extLst>
          </p:cNvPr>
          <p:cNvSpPr txBox="1"/>
          <p:nvPr/>
        </p:nvSpPr>
        <p:spPr>
          <a:xfrm>
            <a:off x="75207" y="1341722"/>
            <a:ext cx="11892039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Join another group and share your ideas. Say whether you agree or disagree with the other students' choices and why.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3A93F8-C245-19F2-6E40-CE2D557C33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6" t="-2036" r="57251" b="18917"/>
          <a:stretch/>
        </p:blipFill>
        <p:spPr>
          <a:xfrm>
            <a:off x="1440004" y="461993"/>
            <a:ext cx="3702438" cy="8139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A5060B-26B2-46DE-3FD0-2FC1AAC87760}"/>
              </a:ext>
            </a:extLst>
          </p:cNvPr>
          <p:cNvSpPr txBox="1"/>
          <p:nvPr/>
        </p:nvSpPr>
        <p:spPr>
          <a:xfrm>
            <a:off x="75207" y="578692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8DB74A-BB2D-18D4-FB9D-D588E8A630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0" t="-4611"/>
          <a:stretch/>
        </p:blipFill>
        <p:spPr>
          <a:xfrm>
            <a:off x="5210726" y="653879"/>
            <a:ext cx="6682983" cy="64633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041F9CA-E06C-CD53-6E90-E76F00A40419}"/>
              </a:ext>
            </a:extLst>
          </p:cNvPr>
          <p:cNvSpPr/>
          <p:nvPr/>
        </p:nvSpPr>
        <p:spPr>
          <a:xfrm>
            <a:off x="3451479" y="2606852"/>
            <a:ext cx="8281464" cy="1525156"/>
          </a:xfrm>
          <a:prstGeom prst="wedgeRoundRectCallout">
            <a:avLst>
              <a:gd name="adj1" fmla="val 1063"/>
              <a:gd name="adj2" fmla="val 64509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Personally, I think </a:t>
            </a:r>
            <a:r>
              <a:rPr lang="en-US" sz="3200" b="1" dirty="0">
                <a:solidFill>
                  <a:schemeClr val="tx1"/>
                </a:solidFill>
              </a:rPr>
              <a:t>An </a:t>
            </a:r>
            <a:r>
              <a:rPr lang="en-US" sz="3200" b="1" dirty="0" err="1">
                <a:solidFill>
                  <a:schemeClr val="tx1"/>
                </a:solidFill>
              </a:rPr>
              <a:t>Bàng</a:t>
            </a:r>
            <a:r>
              <a:rPr lang="en-US" sz="3200" b="1" dirty="0">
                <a:solidFill>
                  <a:schemeClr val="tx1"/>
                </a:solidFill>
              </a:rPr>
              <a:t> beach </a:t>
            </a:r>
            <a:r>
              <a:rPr lang="en-US" sz="3200" dirty="0">
                <a:solidFill>
                  <a:schemeClr val="tx1"/>
                </a:solidFill>
              </a:rPr>
              <a:t>should be on the list. Since it is much cleaner and more scenic than others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5CCBB6-88D5-B02F-94C4-3F4A789F6C30}"/>
              </a:ext>
            </a:extLst>
          </p:cNvPr>
          <p:cNvSpPr txBox="1"/>
          <p:nvPr/>
        </p:nvSpPr>
        <p:spPr>
          <a:xfrm>
            <a:off x="220732" y="2606852"/>
            <a:ext cx="2230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highlight>
                  <a:srgbClr val="00FF00"/>
                </a:highlight>
              </a:rPr>
              <a:t>Suggested answer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E983E980-7359-019D-C40E-D526834D863B}"/>
              </a:ext>
            </a:extLst>
          </p:cNvPr>
          <p:cNvSpPr/>
          <p:nvPr/>
        </p:nvSpPr>
        <p:spPr>
          <a:xfrm>
            <a:off x="320699" y="4747316"/>
            <a:ext cx="10190187" cy="1525156"/>
          </a:xfrm>
          <a:prstGeom prst="wedgeRoundRectCallout">
            <a:avLst>
              <a:gd name="adj1" fmla="val 39092"/>
              <a:gd name="adj2" fmla="val -6890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And I don’t think </a:t>
            </a:r>
            <a:r>
              <a:rPr lang="en-US" sz="3200" b="1" dirty="0" err="1">
                <a:solidFill>
                  <a:schemeClr val="tx1"/>
                </a:solidFill>
              </a:rPr>
              <a:t>Phú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Quốc</a:t>
            </a:r>
            <a:r>
              <a:rPr lang="en-US" sz="3200" b="1" dirty="0">
                <a:solidFill>
                  <a:schemeClr val="tx1"/>
                </a:solidFill>
              </a:rPr>
              <a:t> island </a:t>
            </a:r>
            <a:r>
              <a:rPr lang="en-US" sz="3200" dirty="0">
                <a:solidFill>
                  <a:schemeClr val="tx1"/>
                </a:solidFill>
              </a:rPr>
              <a:t>should be in the list. I think, Bình Ba island should be coz it’s much cleaner and interesting to explore. </a:t>
            </a:r>
          </a:p>
        </p:txBody>
      </p:sp>
    </p:spTree>
    <p:extLst>
      <p:ext uri="{BB962C8B-B14F-4D97-AF65-F5344CB8AC3E}">
        <p14:creationId xmlns:p14="http://schemas.microsoft.com/office/powerpoint/2010/main" val="37597532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05117B-8AAA-0C34-3CAD-7B64B59EB740}"/>
              </a:ext>
            </a:extLst>
          </p:cNvPr>
          <p:cNvSpPr txBox="1"/>
          <p:nvPr/>
        </p:nvSpPr>
        <p:spPr>
          <a:xfrm>
            <a:off x="2604238" y="469960"/>
            <a:ext cx="4983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F3C1FF"/>
                </a:highlight>
              </a:rPr>
              <a:t>Extra practice - WB </a:t>
            </a:r>
            <a:r>
              <a:rPr lang="en-US" sz="3600" b="1">
                <a:highlight>
                  <a:srgbClr val="F3C1FF"/>
                </a:highlight>
              </a:rPr>
              <a:t>- P 33</a:t>
            </a:r>
            <a:endParaRPr lang="en-US" sz="3600" b="1" dirty="0">
              <a:highlight>
                <a:srgbClr val="F3C1FF"/>
              </a:highligh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45F79A-DE1A-5799-038F-833DD4A23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7950" y="469960"/>
            <a:ext cx="1805970" cy="20627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9B6B92-E6A3-4180-6E6B-0432815FCC97}"/>
              </a:ext>
            </a:extLst>
          </p:cNvPr>
          <p:cNvSpPr txBox="1"/>
          <p:nvPr/>
        </p:nvSpPr>
        <p:spPr>
          <a:xfrm>
            <a:off x="361949" y="2565967"/>
            <a:ext cx="116109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highlight>
                  <a:srgbClr val="FFFF00"/>
                </a:highlight>
              </a:rPr>
              <a:t>Compare three places</a:t>
            </a:r>
            <a:r>
              <a:rPr lang="en-US" sz="3200" dirty="0"/>
              <a:t> of natural beauty in Vietnam. Use your own ideas or the information on Student's Book page 57. Write 100 to 120 words.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93F89B-D3E8-223B-0EBE-E55527731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9" y="1268740"/>
            <a:ext cx="356235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496ADA-DAEA-A672-A5F1-F6532F372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695" y="4094711"/>
            <a:ext cx="11087100" cy="186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695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35DD7-7657-5F0F-8B8C-D8CD231CB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7BA5AC-BD9C-70BA-8C34-BCF0DEB791D1}"/>
              </a:ext>
            </a:extLst>
          </p:cNvPr>
          <p:cNvSpPr txBox="1"/>
          <p:nvPr/>
        </p:nvSpPr>
        <p:spPr>
          <a:xfrm>
            <a:off x="2604238" y="469960"/>
            <a:ext cx="3635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FF"/>
                </a:highlight>
              </a:rPr>
              <a:t>Suggested answer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81C11E-B645-3058-07BC-B4B0E5A3773C}"/>
              </a:ext>
            </a:extLst>
          </p:cNvPr>
          <p:cNvSpPr txBox="1"/>
          <p:nvPr/>
        </p:nvSpPr>
        <p:spPr>
          <a:xfrm>
            <a:off x="170259" y="1116291"/>
            <a:ext cx="11851482" cy="51961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/>
              <a:t>There are many beautiful waterfalls in Vietnam. Elephant Falls, </a:t>
            </a:r>
            <a:r>
              <a:rPr lang="en-US" sz="2800" dirty="0" err="1"/>
              <a:t>Bản</a:t>
            </a:r>
            <a:r>
              <a:rPr lang="en-US" sz="2800" dirty="0"/>
              <a:t> </a:t>
            </a:r>
            <a:r>
              <a:rPr lang="en-US" sz="2800" dirty="0" err="1"/>
              <a:t>Giốc</a:t>
            </a:r>
            <a:r>
              <a:rPr lang="en-US" sz="2800" dirty="0"/>
              <a:t> Falls, and </a:t>
            </a:r>
            <a:r>
              <a:rPr lang="en-US" sz="2800" dirty="0" err="1"/>
              <a:t>Thủy</a:t>
            </a:r>
            <a:r>
              <a:rPr lang="en-US" sz="2800" dirty="0"/>
              <a:t> Tiên Falls are my favorite. </a:t>
            </a:r>
            <a:r>
              <a:rPr lang="en-US" sz="2800" dirty="0" err="1"/>
              <a:t>Thủy</a:t>
            </a:r>
            <a:r>
              <a:rPr lang="en-US" sz="2800" dirty="0"/>
              <a:t> Tiên Falls is really wide. It is </a:t>
            </a:r>
            <a:r>
              <a:rPr lang="en-US" sz="2800" b="1" dirty="0"/>
              <a:t>a little wider</a:t>
            </a:r>
            <a:r>
              <a:rPr lang="en-US" sz="2800" dirty="0"/>
              <a:t> </a:t>
            </a:r>
            <a:r>
              <a:rPr lang="en-US" sz="2800" b="1" dirty="0"/>
              <a:t>than</a:t>
            </a:r>
            <a:r>
              <a:rPr lang="en-US" sz="2800" dirty="0"/>
              <a:t> </a:t>
            </a:r>
            <a:r>
              <a:rPr lang="en-US" sz="2800" dirty="0" err="1"/>
              <a:t>Bản</a:t>
            </a:r>
            <a:r>
              <a:rPr lang="en-US" sz="2800" dirty="0"/>
              <a:t> </a:t>
            </a:r>
            <a:r>
              <a:rPr lang="en-US" sz="2800" dirty="0" err="1"/>
              <a:t>Giốc</a:t>
            </a:r>
            <a:r>
              <a:rPr lang="en-US" sz="2800" dirty="0"/>
              <a:t> Falls, and it's </a:t>
            </a:r>
            <a:r>
              <a:rPr lang="en-US" sz="2800" b="1" dirty="0"/>
              <a:t>much wider than </a:t>
            </a:r>
            <a:r>
              <a:rPr lang="en-US" sz="2800" dirty="0"/>
              <a:t>Elephant Falls. However, it isn't that tall. </a:t>
            </a:r>
            <a:r>
              <a:rPr lang="en-US" sz="2800" dirty="0" err="1"/>
              <a:t>Bản</a:t>
            </a:r>
            <a:r>
              <a:rPr lang="en-US" sz="2800" dirty="0"/>
              <a:t> </a:t>
            </a:r>
            <a:r>
              <a:rPr lang="en-US" sz="2800" dirty="0" err="1"/>
              <a:t>Giốc</a:t>
            </a:r>
            <a:r>
              <a:rPr lang="en-US" sz="2800" dirty="0"/>
              <a:t> Falls and Elephant Falls </a:t>
            </a:r>
            <a:r>
              <a:rPr lang="en-US" sz="2800" b="1" dirty="0"/>
              <a:t>are much taller</a:t>
            </a:r>
            <a:r>
              <a:rPr lang="en-US" sz="2800" dirty="0"/>
              <a:t>. </a:t>
            </a:r>
            <a:r>
              <a:rPr lang="en-US" sz="2800" dirty="0" err="1"/>
              <a:t>Thủy</a:t>
            </a:r>
            <a:r>
              <a:rPr lang="en-US" sz="2800" dirty="0"/>
              <a:t> Tiên Falls also </a:t>
            </a:r>
            <a:r>
              <a:rPr lang="en-US" sz="2800" b="1" dirty="0"/>
              <a:t>isn't as scenic as</a:t>
            </a:r>
            <a:r>
              <a:rPr lang="en-US" sz="2800" dirty="0"/>
              <a:t> the other two waterfalls. Elephants Falls is </a:t>
            </a:r>
            <a:r>
              <a:rPr lang="en-US" sz="2800" b="1" dirty="0"/>
              <a:t>a bit more scenic than</a:t>
            </a:r>
            <a:r>
              <a:rPr lang="en-US" sz="2800" dirty="0"/>
              <a:t> </a:t>
            </a:r>
            <a:r>
              <a:rPr lang="en-US" sz="2800" dirty="0" err="1"/>
              <a:t>Thủy</a:t>
            </a:r>
            <a:r>
              <a:rPr lang="en-US" sz="2800" dirty="0"/>
              <a:t> Tiên Falls. It's really beautiful there. </a:t>
            </a:r>
            <a:r>
              <a:rPr lang="en-US" sz="2800" dirty="0" err="1"/>
              <a:t>Bản</a:t>
            </a:r>
            <a:r>
              <a:rPr lang="en-US" sz="2800" dirty="0"/>
              <a:t> </a:t>
            </a:r>
            <a:r>
              <a:rPr lang="en-US" sz="2800" dirty="0" err="1"/>
              <a:t>Giốc</a:t>
            </a:r>
            <a:r>
              <a:rPr lang="en-US" sz="2800" dirty="0"/>
              <a:t> Falls is </a:t>
            </a:r>
            <a:r>
              <a:rPr lang="en-US" sz="2800" b="1" dirty="0"/>
              <a:t>much more scenic</a:t>
            </a:r>
            <a:r>
              <a:rPr lang="en-US" sz="2800" dirty="0"/>
              <a:t>. It's such a beautiful place with lots to see. Anyone that visits Vietnam should try and visit at least one of these wonderful waterfalls.</a:t>
            </a:r>
            <a:endParaRPr lang="en-US" sz="2800" b="0" i="0" dirty="0">
              <a:solidFill>
                <a:srgbClr val="0D0D0D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49429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091"/>
            <a:ext cx="8784771" cy="58559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AA689-F2A8-333F-74C0-43CB22ECD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090659-E9F7-6DDA-EC7B-DB25316D472A}"/>
              </a:ext>
            </a:extLst>
          </p:cNvPr>
          <p:cNvSpPr txBox="1"/>
          <p:nvPr/>
        </p:nvSpPr>
        <p:spPr>
          <a:xfrm>
            <a:off x="5405817" y="5794469"/>
            <a:ext cx="6313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10. </a:t>
            </a:r>
            <a:r>
              <a:rPr lang="en-US" sz="3600" u="sng" dirty="0">
                <a:solidFill>
                  <a:srgbClr val="FF0000"/>
                </a:solidFill>
              </a:rPr>
              <a:t>vi</a:t>
            </a:r>
            <a:r>
              <a:rPr lang="en-US" sz="3600" dirty="0">
                <a:solidFill>
                  <a:srgbClr val="0D0D0D"/>
                </a:solidFill>
              </a:rPr>
              <a:t>deo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vɪdiəʊ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4EDCA6-3865-037F-1FF0-BA53CA7A4F12}"/>
              </a:ext>
            </a:extLst>
          </p:cNvPr>
          <p:cNvSpPr txBox="1"/>
          <p:nvPr/>
        </p:nvSpPr>
        <p:spPr>
          <a:xfrm>
            <a:off x="188202" y="824054"/>
            <a:ext cx="485363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highlight>
                  <a:srgbClr val="FFFF00"/>
                </a:highlight>
              </a:rPr>
              <a:t>Practice saying these words by stressing the underlined syllables</a:t>
            </a:r>
          </a:p>
        </p:txBody>
      </p:sp>
      <p:pic>
        <p:nvPicPr>
          <p:cNvPr id="6" name="fortunate__us_1">
            <a:hlinkClick r:id="" action="ppaction://media"/>
            <a:extLst>
              <a:ext uri="{FF2B5EF4-FFF2-40B4-BE49-F238E27FC236}">
                <a16:creationId xmlns:a16="http://schemas.microsoft.com/office/drawing/2014/main" id="{903C98CD-74E3-FE77-A12E-57D606AE79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231793" y="580373"/>
            <a:ext cx="487363" cy="487363"/>
          </a:xfrm>
          <a:prstGeom prst="rect">
            <a:avLst/>
          </a:prstGeom>
        </p:spPr>
      </p:pic>
      <p:pic>
        <p:nvPicPr>
          <p:cNvPr id="7" name="general__us_2_rr">
            <a:hlinkClick r:id="" action="ppaction://media"/>
            <a:extLst>
              <a:ext uri="{FF2B5EF4-FFF2-40B4-BE49-F238E27FC236}">
                <a16:creationId xmlns:a16="http://schemas.microsoft.com/office/drawing/2014/main" id="{7D5DD002-4D73-EAAF-D5EE-EE33B50908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231793" y="1206077"/>
            <a:ext cx="487363" cy="487363"/>
          </a:xfrm>
          <a:prstGeom prst="rect">
            <a:avLst/>
          </a:prstGeom>
        </p:spPr>
      </p:pic>
      <p:pic>
        <p:nvPicPr>
          <p:cNvPr id="8" name="wonderful__us_2">
            <a:hlinkClick r:id="" action="ppaction://media"/>
            <a:extLst>
              <a:ext uri="{FF2B5EF4-FFF2-40B4-BE49-F238E27FC236}">
                <a16:creationId xmlns:a16="http://schemas.microsoft.com/office/drawing/2014/main" id="{3FEB17D9-2CC0-858D-54AC-A94BDB9D893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246324" y="1757924"/>
            <a:ext cx="487363" cy="487363"/>
          </a:xfrm>
          <a:prstGeom prst="rect">
            <a:avLst/>
          </a:prstGeom>
        </p:spPr>
      </p:pic>
      <p:pic>
        <p:nvPicPr>
          <p:cNvPr id="9" name="rational__us_1">
            <a:hlinkClick r:id="" action="ppaction://media"/>
            <a:extLst>
              <a:ext uri="{FF2B5EF4-FFF2-40B4-BE49-F238E27FC236}">
                <a16:creationId xmlns:a16="http://schemas.microsoft.com/office/drawing/2014/main" id="{AC9DAAB6-C71A-5A90-A0E4-6CB3813A146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231793" y="2385403"/>
            <a:ext cx="487363" cy="487363"/>
          </a:xfrm>
          <a:prstGeom prst="rect">
            <a:avLst/>
          </a:prstGeom>
        </p:spPr>
      </p:pic>
      <p:pic>
        <p:nvPicPr>
          <p:cNvPr id="10" name="government__us_1_rr">
            <a:hlinkClick r:id="" action="ppaction://media"/>
            <a:extLst>
              <a:ext uri="{FF2B5EF4-FFF2-40B4-BE49-F238E27FC236}">
                <a16:creationId xmlns:a16="http://schemas.microsoft.com/office/drawing/2014/main" id="{DFB40191-EFC0-5EBA-C951-05BD01FCD0E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224554" y="3014727"/>
            <a:ext cx="487363" cy="487363"/>
          </a:xfrm>
          <a:prstGeom prst="rect">
            <a:avLst/>
          </a:prstGeom>
        </p:spPr>
      </p:pic>
      <p:pic>
        <p:nvPicPr>
          <p:cNvPr id="11" name="hamburger__us_1">
            <a:hlinkClick r:id="" action="ppaction://media"/>
            <a:extLst>
              <a:ext uri="{FF2B5EF4-FFF2-40B4-BE49-F238E27FC236}">
                <a16:creationId xmlns:a16="http://schemas.microsoft.com/office/drawing/2014/main" id="{377F5D1C-5A40-D400-2CEC-79A1652AE9C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231793" y="3563359"/>
            <a:ext cx="487363" cy="487363"/>
          </a:xfrm>
          <a:prstGeom prst="rect">
            <a:avLst/>
          </a:prstGeom>
        </p:spPr>
      </p:pic>
      <p:pic>
        <p:nvPicPr>
          <p:cNvPr id="12" name="physical__us_1">
            <a:hlinkClick r:id="" action="ppaction://media"/>
            <a:extLst>
              <a:ext uri="{FF2B5EF4-FFF2-40B4-BE49-F238E27FC236}">
                <a16:creationId xmlns:a16="http://schemas.microsoft.com/office/drawing/2014/main" id="{ABCD59AB-37F9-4942-2176-D524F7F246A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231796" y="4168765"/>
            <a:ext cx="487363" cy="487363"/>
          </a:xfrm>
          <a:prstGeom prst="rect">
            <a:avLst/>
          </a:prstGeom>
        </p:spPr>
      </p:pic>
      <p:pic>
        <p:nvPicPr>
          <p:cNvPr id="13" name="mystery__us_2">
            <a:hlinkClick r:id="" action="ppaction://media"/>
            <a:extLst>
              <a:ext uri="{FF2B5EF4-FFF2-40B4-BE49-F238E27FC236}">
                <a16:creationId xmlns:a16="http://schemas.microsoft.com/office/drawing/2014/main" id="{5242EB8F-BCE4-1199-2118-CAE3D783566E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226627" y="4732101"/>
            <a:ext cx="487363" cy="487363"/>
          </a:xfrm>
          <a:prstGeom prst="rect">
            <a:avLst/>
          </a:prstGeom>
        </p:spPr>
      </p:pic>
      <p:pic>
        <p:nvPicPr>
          <p:cNvPr id="14" name="popular__us_1">
            <a:hlinkClick r:id="" action="ppaction://media"/>
            <a:extLst>
              <a:ext uri="{FF2B5EF4-FFF2-40B4-BE49-F238E27FC236}">
                <a16:creationId xmlns:a16="http://schemas.microsoft.com/office/drawing/2014/main" id="{07889416-3C8F-A1CB-48E2-036F1C8290E3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226627" y="5317674"/>
            <a:ext cx="487363" cy="487363"/>
          </a:xfrm>
          <a:prstGeom prst="rect">
            <a:avLst/>
          </a:prstGeom>
        </p:spPr>
      </p:pic>
      <p:pic>
        <p:nvPicPr>
          <p:cNvPr id="15" name="video__us_1">
            <a:hlinkClick r:id="" action="ppaction://media"/>
            <a:extLst>
              <a:ext uri="{FF2B5EF4-FFF2-40B4-BE49-F238E27FC236}">
                <a16:creationId xmlns:a16="http://schemas.microsoft.com/office/drawing/2014/main" id="{8F19F549-D727-A630-7D60-8A71B47D265D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231794" y="5900288"/>
            <a:ext cx="487363" cy="4873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DE213F5-0780-27D0-8DC9-0EF0B08E9A6F}"/>
              </a:ext>
            </a:extLst>
          </p:cNvPr>
          <p:cNvSpPr txBox="1"/>
          <p:nvPr/>
        </p:nvSpPr>
        <p:spPr>
          <a:xfrm>
            <a:off x="5405817" y="552314"/>
            <a:ext cx="59441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1. </a:t>
            </a:r>
            <a:r>
              <a:rPr lang="en-US" sz="3600" u="sng" dirty="0">
                <a:solidFill>
                  <a:srgbClr val="FF0000"/>
                </a:solidFill>
              </a:rPr>
              <a:t>for</a:t>
            </a:r>
            <a:r>
              <a:rPr lang="en-US" sz="3600" dirty="0">
                <a:solidFill>
                  <a:srgbClr val="0D0D0D"/>
                </a:solidFill>
              </a:rPr>
              <a:t>tunate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fɔːrtʃənət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D01852-C26B-14F1-28C2-13C2B3B251B1}"/>
              </a:ext>
            </a:extLst>
          </p:cNvPr>
          <p:cNvSpPr txBox="1"/>
          <p:nvPr/>
        </p:nvSpPr>
        <p:spPr>
          <a:xfrm>
            <a:off x="5418248" y="1086574"/>
            <a:ext cx="59245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2. </a:t>
            </a:r>
            <a:r>
              <a:rPr lang="en-US" sz="3600" u="sng" dirty="0">
                <a:solidFill>
                  <a:srgbClr val="FF0000"/>
                </a:solidFill>
              </a:rPr>
              <a:t>ge</a:t>
            </a:r>
            <a:r>
              <a:rPr lang="en-US" sz="3600" dirty="0">
                <a:solidFill>
                  <a:srgbClr val="0D0D0D"/>
                </a:solidFill>
              </a:rPr>
              <a:t>neral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dʒenrəl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998CED-8337-23B6-897B-95E97EA3C8CA}"/>
              </a:ext>
            </a:extLst>
          </p:cNvPr>
          <p:cNvSpPr txBox="1"/>
          <p:nvPr/>
        </p:nvSpPr>
        <p:spPr>
          <a:xfrm>
            <a:off x="5418248" y="1672868"/>
            <a:ext cx="59172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3. </a:t>
            </a:r>
            <a:r>
              <a:rPr lang="en-US" sz="3600" u="sng" dirty="0">
                <a:solidFill>
                  <a:srgbClr val="FF0000"/>
                </a:solidFill>
              </a:rPr>
              <a:t>won</a:t>
            </a:r>
            <a:r>
              <a:rPr lang="en-US" sz="3600" dirty="0">
                <a:solidFill>
                  <a:srgbClr val="0D0D0D"/>
                </a:solidFill>
              </a:rPr>
              <a:t>derful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wʌndərfl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C85AF7-D133-4295-1380-95716CBCFDB6}"/>
              </a:ext>
            </a:extLst>
          </p:cNvPr>
          <p:cNvSpPr txBox="1"/>
          <p:nvPr/>
        </p:nvSpPr>
        <p:spPr>
          <a:xfrm>
            <a:off x="5418249" y="2262611"/>
            <a:ext cx="59172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4. </a:t>
            </a:r>
            <a:r>
              <a:rPr lang="en-US" sz="3600" u="sng" dirty="0">
                <a:solidFill>
                  <a:srgbClr val="FF0000"/>
                </a:solidFill>
              </a:rPr>
              <a:t>ra</a:t>
            </a:r>
            <a:r>
              <a:rPr lang="en-US" sz="3600" dirty="0">
                <a:solidFill>
                  <a:srgbClr val="0D0D0D"/>
                </a:solidFill>
              </a:rPr>
              <a:t>tional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ræʃnəl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EED2BD-3235-BC21-8BBB-4D5AD7683594}"/>
              </a:ext>
            </a:extLst>
          </p:cNvPr>
          <p:cNvSpPr txBox="1"/>
          <p:nvPr/>
        </p:nvSpPr>
        <p:spPr>
          <a:xfrm>
            <a:off x="5410985" y="2899640"/>
            <a:ext cx="59245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5. </a:t>
            </a:r>
            <a:r>
              <a:rPr lang="en-US" sz="3600" u="sng" dirty="0">
                <a:solidFill>
                  <a:srgbClr val="FF0000"/>
                </a:solidFill>
              </a:rPr>
              <a:t>go</a:t>
            </a:r>
            <a:r>
              <a:rPr lang="en-US" sz="3600" dirty="0">
                <a:solidFill>
                  <a:srgbClr val="0D0D0D"/>
                </a:solidFill>
              </a:rPr>
              <a:t>vernment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ɡʌvərnmənt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8B149D-50A6-D005-FBFD-185B4A03FEF4}"/>
              </a:ext>
            </a:extLst>
          </p:cNvPr>
          <p:cNvSpPr txBox="1"/>
          <p:nvPr/>
        </p:nvSpPr>
        <p:spPr>
          <a:xfrm>
            <a:off x="5410985" y="3411998"/>
            <a:ext cx="59245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6. </a:t>
            </a:r>
            <a:r>
              <a:rPr lang="en-US" sz="3600" u="sng" dirty="0">
                <a:solidFill>
                  <a:srgbClr val="FF0000"/>
                </a:solidFill>
              </a:rPr>
              <a:t>ham</a:t>
            </a:r>
            <a:r>
              <a:rPr lang="en-US" sz="3600" dirty="0">
                <a:solidFill>
                  <a:srgbClr val="0D0D0D"/>
                </a:solidFill>
              </a:rPr>
              <a:t>burger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hæmbɜːrɡər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784AE1-0D6B-75FE-DA16-174E064BD4DE}"/>
              </a:ext>
            </a:extLst>
          </p:cNvPr>
          <p:cNvSpPr txBox="1"/>
          <p:nvPr/>
        </p:nvSpPr>
        <p:spPr>
          <a:xfrm>
            <a:off x="5410985" y="4048094"/>
            <a:ext cx="59245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7. </a:t>
            </a:r>
            <a:r>
              <a:rPr lang="en-US" sz="3600" u="sng" dirty="0">
                <a:solidFill>
                  <a:srgbClr val="FF0000"/>
                </a:solidFill>
              </a:rPr>
              <a:t>phy</a:t>
            </a:r>
            <a:r>
              <a:rPr lang="en-US" sz="3600" dirty="0">
                <a:solidFill>
                  <a:srgbClr val="0D0D0D"/>
                </a:solidFill>
              </a:rPr>
              <a:t>sical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 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fɪzɪkl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2DE492E-F681-813E-FF9D-F7D5C2184B25}"/>
              </a:ext>
            </a:extLst>
          </p:cNvPr>
          <p:cNvSpPr txBox="1"/>
          <p:nvPr/>
        </p:nvSpPr>
        <p:spPr>
          <a:xfrm>
            <a:off x="5410985" y="4586507"/>
            <a:ext cx="59245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8. </a:t>
            </a:r>
            <a:r>
              <a:rPr lang="en-US" sz="3600" u="sng" dirty="0">
                <a:solidFill>
                  <a:srgbClr val="FF0000"/>
                </a:solidFill>
              </a:rPr>
              <a:t>mys</a:t>
            </a:r>
            <a:r>
              <a:rPr lang="en-US" sz="3600" dirty="0">
                <a:solidFill>
                  <a:srgbClr val="0D0D0D"/>
                </a:solidFill>
              </a:rPr>
              <a:t>tery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mɪstəri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96233AB-AE00-461B-C151-4F928984E5A6}"/>
              </a:ext>
            </a:extLst>
          </p:cNvPr>
          <p:cNvSpPr txBox="1"/>
          <p:nvPr/>
        </p:nvSpPr>
        <p:spPr>
          <a:xfrm>
            <a:off x="5405817" y="5190760"/>
            <a:ext cx="59296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9. </a:t>
            </a:r>
            <a:r>
              <a:rPr lang="en-US" sz="3600" u="sng" dirty="0">
                <a:solidFill>
                  <a:srgbClr val="FF0000"/>
                </a:solidFill>
              </a:rPr>
              <a:t>po</a:t>
            </a:r>
            <a:r>
              <a:rPr lang="en-US" sz="3600" dirty="0">
                <a:solidFill>
                  <a:srgbClr val="0D0D0D"/>
                </a:solidFill>
              </a:rPr>
              <a:t>pular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pɑːpjələr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979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0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9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90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DF00F-ECBD-BDD8-EE4C-ACE24F327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AE5564-0246-1B97-A970-588C932E6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6" y="1595021"/>
            <a:ext cx="11790655" cy="36679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290A00-4C30-0B63-66F3-54371F76F8E2}"/>
              </a:ext>
            </a:extLst>
          </p:cNvPr>
          <p:cNvSpPr txBox="1"/>
          <p:nvPr/>
        </p:nvSpPr>
        <p:spPr>
          <a:xfrm>
            <a:off x="3932536" y="1550815"/>
            <a:ext cx="43269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Ha Long Bay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much more scenic</a:t>
            </a:r>
            <a:r>
              <a:rPr lang="en-US" sz="3200" dirty="0">
                <a:solidFill>
                  <a:srgbClr val="FF0000"/>
                </a:solidFill>
                <a:highlight>
                  <a:srgbClr val="FFFFFF"/>
                </a:highlight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E79F4E-18D8-07FE-1FDF-8E1FCC2BB738}"/>
              </a:ext>
            </a:extLst>
          </p:cNvPr>
          <p:cNvSpPr txBox="1"/>
          <p:nvPr/>
        </p:nvSpPr>
        <p:spPr>
          <a:xfrm>
            <a:off x="7680622" y="2715292"/>
            <a:ext cx="46488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Sơn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Đoòng</a:t>
            </a:r>
            <a:r>
              <a:rPr lang="en-US" sz="3200" dirty="0">
                <a:solidFill>
                  <a:srgbClr val="FF0000"/>
                </a:solidFill>
              </a:rPr>
              <a:t> cave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far more interesting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CC1831-49A0-7735-C882-2A1EE1B3EEE2}"/>
              </a:ext>
            </a:extLst>
          </p:cNvPr>
          <p:cNvSpPr txBox="1"/>
          <p:nvPr/>
        </p:nvSpPr>
        <p:spPr>
          <a:xfrm>
            <a:off x="5969295" y="3895301"/>
            <a:ext cx="37645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An </a:t>
            </a:r>
            <a:r>
              <a:rPr lang="en-US" sz="3200" dirty="0" err="1">
                <a:solidFill>
                  <a:srgbClr val="FF0000"/>
                </a:solidFill>
              </a:rPr>
              <a:t>Bàng</a:t>
            </a:r>
            <a:r>
              <a:rPr lang="en-US" sz="3200" dirty="0">
                <a:solidFill>
                  <a:srgbClr val="FF0000"/>
                </a:solidFill>
              </a:rPr>
              <a:t> beach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far more accessible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990F5C-99EA-E9B4-0826-724992D98E1E}"/>
              </a:ext>
            </a:extLst>
          </p:cNvPr>
          <p:cNvSpPr txBox="1"/>
          <p:nvPr/>
        </p:nvSpPr>
        <p:spPr>
          <a:xfrm>
            <a:off x="2050261" y="3977932"/>
            <a:ext cx="37645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Phú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Quốc</a:t>
            </a:r>
            <a:r>
              <a:rPr lang="en-US" sz="3200" dirty="0">
                <a:solidFill>
                  <a:srgbClr val="FF0000"/>
                </a:solidFill>
              </a:rPr>
              <a:t> island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much more beautiful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ABA9C9-F92B-8B11-E866-DB1FD8EA99F7}"/>
              </a:ext>
            </a:extLst>
          </p:cNvPr>
          <p:cNvSpPr txBox="1"/>
          <p:nvPr/>
        </p:nvSpPr>
        <p:spPr>
          <a:xfrm>
            <a:off x="89523" y="2723058"/>
            <a:ext cx="41484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Bản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Dốc</a:t>
            </a:r>
            <a:r>
              <a:rPr lang="en-US" sz="3200" dirty="0">
                <a:solidFill>
                  <a:srgbClr val="FF0000"/>
                </a:solidFill>
              </a:rPr>
              <a:t> waterfall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much more scenic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34DAB8-370A-2C2E-440D-E81B0750E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261" y="776342"/>
            <a:ext cx="8042694" cy="64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9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0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10"/>
            <a:ext cx="8787102" cy="59912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2559" y="353146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45119" y="1763768"/>
            <a:ext cx="11398642" cy="41614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002060"/>
                </a:solidFill>
                <a:highlight>
                  <a:srgbClr val="FFFF00"/>
                </a:highlight>
              </a:rPr>
              <a:t>Pronunciation</a:t>
            </a:r>
            <a:r>
              <a:rPr lang="en-US" sz="3600" b="1" i="1" dirty="0">
                <a:solidFill>
                  <a:srgbClr val="002060"/>
                </a:solidFill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</a:rPr>
              <a:t>Practice </a:t>
            </a:r>
            <a:r>
              <a:rPr lang="en-US" sz="3600" dirty="0">
                <a:solidFill>
                  <a:srgbClr val="002060"/>
                </a:solidFill>
              </a:rPr>
              <a:t>word stress for the most 3-syllabus adjectives</a:t>
            </a: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</a:rPr>
              <a:t>.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002060"/>
                </a:solidFill>
                <a:highlight>
                  <a:srgbClr val="FFFF00"/>
                </a:highlight>
                <a:ea typeface="Calibri" panose="020F0502020204030204" pitchFamily="34" charset="0"/>
              </a:rPr>
              <a:t>Speaking</a:t>
            </a:r>
            <a:r>
              <a:rPr lang="en-US" sz="3600" b="1" i="1" dirty="0">
                <a:solidFill>
                  <a:srgbClr val="002060"/>
                </a:solidFill>
                <a:ea typeface="Calibri" panose="020F050202020403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002060"/>
                </a:solidFill>
              </a:rPr>
              <a:t>Discuss to  make a list of Vietnam’s top five natural wonders. </a:t>
            </a:r>
            <a:endParaRPr lang="en-US" sz="3600" dirty="0">
              <a:solidFill>
                <a:srgbClr val="002060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p:transition spd="med">
    <p:split orient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480157"/>
            <a:ext cx="11764213" cy="47154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ea typeface="Calibri" panose="020F0502020204030204" pitchFamily="34" charset="0"/>
              </a:rPr>
              <a:t>Practice </a:t>
            </a: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word stress for the most 3-syllabus adjectives and in the Pronunciation (SB) 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Do exercise on page 33 – Writing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Prepare for the next lesson (Vocabulary &amp; Listening - pages 58 &amp; 59 - SB).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Play the consolidation games on </a:t>
            </a: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www.eduhome.com.vn</a:t>
            </a: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48C511-5E68-5BC3-5A88-5E7F5A94D57D}"/>
              </a:ext>
            </a:extLst>
          </p:cNvPr>
          <p:cNvSpPr txBox="1"/>
          <p:nvPr/>
        </p:nvSpPr>
        <p:spPr>
          <a:xfrm>
            <a:off x="5327351" y="444023"/>
            <a:ext cx="686464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</a:rPr>
              <a:t>COMPETITION TIME: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600" dirty="0"/>
              <a:t>Create groups/teams of 5 students.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600" dirty="0"/>
              <a:t>You will be given some English words.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600" dirty="0"/>
              <a:t>You have to underline the stress syllable(s) in these words.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600" dirty="0"/>
              <a:t>The team(s) with the most correct answers win(s).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600" dirty="0"/>
              <a:t>Time limit: 5 minutes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DFC3AC-9B8F-FC11-7D48-7CD2C3875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8299"/>
            <a:ext cx="5327351" cy="295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2744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73EBF-583D-7FA2-3AF4-2BFD6A7F3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493CEB-5F1C-F466-7621-3A9D5D6E5551}"/>
              </a:ext>
            </a:extLst>
          </p:cNvPr>
          <p:cNvSpPr txBox="1"/>
          <p:nvPr/>
        </p:nvSpPr>
        <p:spPr>
          <a:xfrm>
            <a:off x="5717876" y="454954"/>
            <a:ext cx="6045499" cy="5319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400" dirty="0">
                <a:highlight>
                  <a:srgbClr val="FFFF00"/>
                </a:highlight>
              </a:rPr>
              <a:t>Example:</a:t>
            </a: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en-US" sz="4400" dirty="0">
                <a:solidFill>
                  <a:srgbClr val="0D0D0D"/>
                </a:solidFill>
              </a:rPr>
              <a:t> beautiful</a:t>
            </a:r>
          </a:p>
          <a:p>
            <a:pPr>
              <a:lnSpc>
                <a:spcPct val="200000"/>
              </a:lnSpc>
            </a:pPr>
            <a:r>
              <a:rPr lang="en-US" sz="4400" dirty="0">
                <a:solidFill>
                  <a:srgbClr val="FF0000"/>
                </a:solidFill>
              </a:rPr>
              <a:t>Answer: </a:t>
            </a:r>
            <a:r>
              <a:rPr lang="en-US" sz="4400" u="sng" dirty="0">
                <a:solidFill>
                  <a:srgbClr val="FF0000"/>
                </a:solidFill>
              </a:rPr>
              <a:t>beau</a:t>
            </a:r>
            <a:r>
              <a:rPr lang="en-US" sz="4400" dirty="0">
                <a:solidFill>
                  <a:srgbClr val="FF0000"/>
                </a:solidFill>
              </a:rPr>
              <a:t>tiful</a:t>
            </a:r>
            <a:endParaRPr lang="en-US" sz="4400" b="1" u="sng" dirty="0">
              <a:solidFill>
                <a:srgbClr val="FF0000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4400" dirty="0">
                <a:solidFill>
                  <a:srgbClr val="FF0000"/>
                </a:solidFill>
              </a:rPr>
              <a:t>/ˈ</a:t>
            </a:r>
            <a:r>
              <a:rPr lang="en-US" sz="4400" dirty="0" err="1">
                <a:solidFill>
                  <a:srgbClr val="FF0000"/>
                </a:solidFill>
              </a:rPr>
              <a:t>bjuːtɪfl</a:t>
            </a:r>
            <a:r>
              <a:rPr lang="en-US" sz="4400" dirty="0">
                <a:solidFill>
                  <a:srgbClr val="FF0000"/>
                </a:solidFill>
              </a:rPr>
              <a:t>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249C65-9110-5527-7037-C62B2CFCB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38299"/>
            <a:ext cx="5327351" cy="2952909"/>
          </a:xfrm>
          <a:prstGeom prst="rect">
            <a:avLst/>
          </a:prstGeom>
        </p:spPr>
      </p:pic>
      <p:pic>
        <p:nvPicPr>
          <p:cNvPr id="3" name="beautiful__us_1">
            <a:hlinkClick r:id="" action="ppaction://media"/>
            <a:extLst>
              <a:ext uri="{FF2B5EF4-FFF2-40B4-BE49-F238E27FC236}">
                <a16:creationId xmlns:a16="http://schemas.microsoft.com/office/drawing/2014/main" id="{13C32F3B-76C1-1A6B-3087-BD3E6A410E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1307" y="51149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6745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AA689-F2A8-333F-74C0-43CB22ECD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090659-E9F7-6DDA-EC7B-DB25316D472A}"/>
              </a:ext>
            </a:extLst>
          </p:cNvPr>
          <p:cNvSpPr txBox="1"/>
          <p:nvPr/>
        </p:nvSpPr>
        <p:spPr>
          <a:xfrm>
            <a:off x="6515100" y="612844"/>
            <a:ext cx="479107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rgbClr val="0D0D0D"/>
                </a:solidFill>
              </a:rPr>
              <a:t>fortunate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rgbClr val="0D0D0D"/>
                </a:solidFill>
              </a:rPr>
              <a:t>general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rgbClr val="0D0D0D"/>
                </a:solidFill>
              </a:rPr>
              <a:t>wonderful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rgbClr val="0D0D0D"/>
                </a:solidFill>
              </a:rPr>
              <a:t>rational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rgbClr val="0D0D0D"/>
                </a:solidFill>
              </a:rPr>
              <a:t>government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rgbClr val="0D0D0D"/>
                </a:solidFill>
              </a:rPr>
              <a:t>hamburger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rgbClr val="0D0D0D"/>
                </a:solidFill>
              </a:rPr>
              <a:t>physical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rgbClr val="0D0D0D"/>
                </a:solidFill>
              </a:rPr>
              <a:t>mystery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rgbClr val="0D0D0D"/>
                </a:solidFill>
              </a:rPr>
              <a:t>popular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>
                <a:solidFill>
                  <a:srgbClr val="0D0D0D"/>
                </a:solidFill>
              </a:rPr>
              <a:t>video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3D06D9-554B-9ECF-C469-AC05005D0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8299"/>
            <a:ext cx="5327351" cy="295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34674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AA689-F2A8-333F-74C0-43CB22ECD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090659-E9F7-6DDA-EC7B-DB25316D472A}"/>
              </a:ext>
            </a:extLst>
          </p:cNvPr>
          <p:cNvSpPr txBox="1"/>
          <p:nvPr/>
        </p:nvSpPr>
        <p:spPr>
          <a:xfrm>
            <a:off x="5033877" y="5794469"/>
            <a:ext cx="6685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10. </a:t>
            </a:r>
            <a:r>
              <a:rPr lang="en-US" sz="3600" u="sng" dirty="0">
                <a:solidFill>
                  <a:srgbClr val="FF0000"/>
                </a:solidFill>
              </a:rPr>
              <a:t>vi</a:t>
            </a:r>
            <a:r>
              <a:rPr lang="en-US" sz="3600" dirty="0">
                <a:solidFill>
                  <a:srgbClr val="0D0D0D"/>
                </a:solidFill>
              </a:rPr>
              <a:t>deo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vɪdiəʊ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3D06D9-554B-9ECF-C469-AC05005D086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1519495"/>
            <a:ext cx="5075316" cy="28132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4EDCA6-3865-037F-1FF0-BA53CA7A4F12}"/>
              </a:ext>
            </a:extLst>
          </p:cNvPr>
          <p:cNvSpPr txBox="1"/>
          <p:nvPr/>
        </p:nvSpPr>
        <p:spPr>
          <a:xfrm>
            <a:off x="1773404" y="750054"/>
            <a:ext cx="21280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Answers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endParaRPr lang="en-US" sz="3600" dirty="0"/>
          </a:p>
        </p:txBody>
      </p:sp>
      <p:pic>
        <p:nvPicPr>
          <p:cNvPr id="6" name="fortunate__us_1">
            <a:hlinkClick r:id="" action="ppaction://media"/>
            <a:extLst>
              <a:ext uri="{FF2B5EF4-FFF2-40B4-BE49-F238E27FC236}">
                <a16:creationId xmlns:a16="http://schemas.microsoft.com/office/drawing/2014/main" id="{903C98CD-74E3-FE77-A12E-57D606AE79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31793" y="580373"/>
            <a:ext cx="487363" cy="487363"/>
          </a:xfrm>
          <a:prstGeom prst="rect">
            <a:avLst/>
          </a:prstGeom>
        </p:spPr>
      </p:pic>
      <p:pic>
        <p:nvPicPr>
          <p:cNvPr id="7" name="general__us_2_rr">
            <a:hlinkClick r:id="" action="ppaction://media"/>
            <a:extLst>
              <a:ext uri="{FF2B5EF4-FFF2-40B4-BE49-F238E27FC236}">
                <a16:creationId xmlns:a16="http://schemas.microsoft.com/office/drawing/2014/main" id="{7D5DD002-4D73-EAAF-D5EE-EE33B50908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31793" y="1206077"/>
            <a:ext cx="487363" cy="487363"/>
          </a:xfrm>
          <a:prstGeom prst="rect">
            <a:avLst/>
          </a:prstGeom>
        </p:spPr>
      </p:pic>
      <p:pic>
        <p:nvPicPr>
          <p:cNvPr id="8" name="wonderful__us_2">
            <a:hlinkClick r:id="" action="ppaction://media"/>
            <a:extLst>
              <a:ext uri="{FF2B5EF4-FFF2-40B4-BE49-F238E27FC236}">
                <a16:creationId xmlns:a16="http://schemas.microsoft.com/office/drawing/2014/main" id="{3FEB17D9-2CC0-858D-54AC-A94BDB9D893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46324" y="1757924"/>
            <a:ext cx="487363" cy="487363"/>
          </a:xfrm>
          <a:prstGeom prst="rect">
            <a:avLst/>
          </a:prstGeom>
        </p:spPr>
      </p:pic>
      <p:pic>
        <p:nvPicPr>
          <p:cNvPr id="9" name="rational__us_1">
            <a:hlinkClick r:id="" action="ppaction://media"/>
            <a:extLst>
              <a:ext uri="{FF2B5EF4-FFF2-40B4-BE49-F238E27FC236}">
                <a16:creationId xmlns:a16="http://schemas.microsoft.com/office/drawing/2014/main" id="{AC9DAAB6-C71A-5A90-A0E4-6CB3813A146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31793" y="2385403"/>
            <a:ext cx="487363" cy="487363"/>
          </a:xfrm>
          <a:prstGeom prst="rect">
            <a:avLst/>
          </a:prstGeom>
        </p:spPr>
      </p:pic>
      <p:pic>
        <p:nvPicPr>
          <p:cNvPr id="10" name="government__us_1_rr">
            <a:hlinkClick r:id="" action="ppaction://media"/>
            <a:extLst>
              <a:ext uri="{FF2B5EF4-FFF2-40B4-BE49-F238E27FC236}">
                <a16:creationId xmlns:a16="http://schemas.microsoft.com/office/drawing/2014/main" id="{DFB40191-EFC0-5EBA-C951-05BD01FCD0E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24554" y="3014727"/>
            <a:ext cx="487363" cy="487363"/>
          </a:xfrm>
          <a:prstGeom prst="rect">
            <a:avLst/>
          </a:prstGeom>
        </p:spPr>
      </p:pic>
      <p:pic>
        <p:nvPicPr>
          <p:cNvPr id="11" name="hamburger__us_1">
            <a:hlinkClick r:id="" action="ppaction://media"/>
            <a:extLst>
              <a:ext uri="{FF2B5EF4-FFF2-40B4-BE49-F238E27FC236}">
                <a16:creationId xmlns:a16="http://schemas.microsoft.com/office/drawing/2014/main" id="{377F5D1C-5A40-D400-2CEC-79A1652AE9C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31793" y="3563359"/>
            <a:ext cx="487363" cy="487363"/>
          </a:xfrm>
          <a:prstGeom prst="rect">
            <a:avLst/>
          </a:prstGeom>
        </p:spPr>
      </p:pic>
      <p:pic>
        <p:nvPicPr>
          <p:cNvPr id="12" name="physical__us_1">
            <a:hlinkClick r:id="" action="ppaction://media"/>
            <a:extLst>
              <a:ext uri="{FF2B5EF4-FFF2-40B4-BE49-F238E27FC236}">
                <a16:creationId xmlns:a16="http://schemas.microsoft.com/office/drawing/2014/main" id="{ABCD59AB-37F9-4942-2176-D524F7F246A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31796" y="4168765"/>
            <a:ext cx="487363" cy="487363"/>
          </a:xfrm>
          <a:prstGeom prst="rect">
            <a:avLst/>
          </a:prstGeom>
        </p:spPr>
      </p:pic>
      <p:pic>
        <p:nvPicPr>
          <p:cNvPr id="13" name="mystery__us_2">
            <a:hlinkClick r:id="" action="ppaction://media"/>
            <a:extLst>
              <a:ext uri="{FF2B5EF4-FFF2-40B4-BE49-F238E27FC236}">
                <a16:creationId xmlns:a16="http://schemas.microsoft.com/office/drawing/2014/main" id="{5242EB8F-BCE4-1199-2118-CAE3D783566E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26627" y="4732101"/>
            <a:ext cx="487363" cy="487363"/>
          </a:xfrm>
          <a:prstGeom prst="rect">
            <a:avLst/>
          </a:prstGeom>
        </p:spPr>
      </p:pic>
      <p:pic>
        <p:nvPicPr>
          <p:cNvPr id="14" name="popular__us_1">
            <a:hlinkClick r:id="" action="ppaction://media"/>
            <a:extLst>
              <a:ext uri="{FF2B5EF4-FFF2-40B4-BE49-F238E27FC236}">
                <a16:creationId xmlns:a16="http://schemas.microsoft.com/office/drawing/2014/main" id="{07889416-3C8F-A1CB-48E2-036F1C8290E3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26627" y="5317674"/>
            <a:ext cx="487363" cy="487363"/>
          </a:xfrm>
          <a:prstGeom prst="rect">
            <a:avLst/>
          </a:prstGeom>
        </p:spPr>
      </p:pic>
      <p:pic>
        <p:nvPicPr>
          <p:cNvPr id="15" name="video__us_1">
            <a:hlinkClick r:id="" action="ppaction://media"/>
            <a:extLst>
              <a:ext uri="{FF2B5EF4-FFF2-40B4-BE49-F238E27FC236}">
                <a16:creationId xmlns:a16="http://schemas.microsoft.com/office/drawing/2014/main" id="{8F19F549-D727-A630-7D60-8A71B47D265D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31794" y="5900288"/>
            <a:ext cx="487363" cy="4873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DE213F5-0780-27D0-8DC9-0EF0B08E9A6F}"/>
              </a:ext>
            </a:extLst>
          </p:cNvPr>
          <p:cNvSpPr txBox="1"/>
          <p:nvPr/>
        </p:nvSpPr>
        <p:spPr>
          <a:xfrm>
            <a:off x="5222589" y="552314"/>
            <a:ext cx="6127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1. </a:t>
            </a:r>
            <a:r>
              <a:rPr lang="en-US" sz="3600" u="sng" dirty="0">
                <a:solidFill>
                  <a:srgbClr val="FF0000"/>
                </a:solidFill>
              </a:rPr>
              <a:t>for</a:t>
            </a:r>
            <a:r>
              <a:rPr lang="en-US" sz="3600" dirty="0">
                <a:solidFill>
                  <a:srgbClr val="0D0D0D"/>
                </a:solidFill>
              </a:rPr>
              <a:t>tunate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fɔːrtʃənət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D01852-C26B-14F1-28C2-13C2B3B251B1}"/>
              </a:ext>
            </a:extLst>
          </p:cNvPr>
          <p:cNvSpPr txBox="1"/>
          <p:nvPr/>
        </p:nvSpPr>
        <p:spPr>
          <a:xfrm>
            <a:off x="5215327" y="1086574"/>
            <a:ext cx="6127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2. </a:t>
            </a:r>
            <a:r>
              <a:rPr lang="en-US" sz="3600" u="sng" dirty="0">
                <a:solidFill>
                  <a:srgbClr val="FF0000"/>
                </a:solidFill>
              </a:rPr>
              <a:t>ge</a:t>
            </a:r>
            <a:r>
              <a:rPr lang="en-US" sz="3600" dirty="0">
                <a:solidFill>
                  <a:srgbClr val="0D0D0D"/>
                </a:solidFill>
              </a:rPr>
              <a:t>neral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dʒenrəl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998CED-8337-23B6-897B-95E97EA3C8CA}"/>
              </a:ext>
            </a:extLst>
          </p:cNvPr>
          <p:cNvSpPr txBox="1"/>
          <p:nvPr/>
        </p:nvSpPr>
        <p:spPr>
          <a:xfrm>
            <a:off x="5208065" y="1672868"/>
            <a:ext cx="6127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3. </a:t>
            </a:r>
            <a:r>
              <a:rPr lang="en-US" sz="3600" u="sng" dirty="0">
                <a:solidFill>
                  <a:srgbClr val="FF0000"/>
                </a:solidFill>
              </a:rPr>
              <a:t>won</a:t>
            </a:r>
            <a:r>
              <a:rPr lang="en-US" sz="3600" dirty="0">
                <a:solidFill>
                  <a:srgbClr val="0D0D0D"/>
                </a:solidFill>
              </a:rPr>
              <a:t>derful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wʌndərfl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C85AF7-D133-4295-1380-95716CBCFDB6}"/>
              </a:ext>
            </a:extLst>
          </p:cNvPr>
          <p:cNvSpPr txBox="1"/>
          <p:nvPr/>
        </p:nvSpPr>
        <p:spPr>
          <a:xfrm>
            <a:off x="5208065" y="2262611"/>
            <a:ext cx="6127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4. </a:t>
            </a:r>
            <a:r>
              <a:rPr lang="en-US" sz="3600" u="sng" dirty="0">
                <a:solidFill>
                  <a:srgbClr val="FF0000"/>
                </a:solidFill>
              </a:rPr>
              <a:t>ra</a:t>
            </a:r>
            <a:r>
              <a:rPr lang="en-US" sz="3600" dirty="0">
                <a:solidFill>
                  <a:srgbClr val="0D0D0D"/>
                </a:solidFill>
              </a:rPr>
              <a:t>tional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ræʃnəl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EED2BD-3235-BC21-8BBB-4D5AD7683594}"/>
              </a:ext>
            </a:extLst>
          </p:cNvPr>
          <p:cNvSpPr txBox="1"/>
          <p:nvPr/>
        </p:nvSpPr>
        <p:spPr>
          <a:xfrm>
            <a:off x="5208065" y="2899640"/>
            <a:ext cx="6127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5. </a:t>
            </a:r>
            <a:r>
              <a:rPr lang="en-US" sz="3600" u="sng" dirty="0">
                <a:solidFill>
                  <a:srgbClr val="FF0000"/>
                </a:solidFill>
              </a:rPr>
              <a:t>go</a:t>
            </a:r>
            <a:r>
              <a:rPr lang="en-US" sz="3600" dirty="0">
                <a:solidFill>
                  <a:srgbClr val="0D0D0D"/>
                </a:solidFill>
              </a:rPr>
              <a:t>vernment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ɡʌvərnmənt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8B149D-50A6-D005-FBFD-185B4A03FEF4}"/>
              </a:ext>
            </a:extLst>
          </p:cNvPr>
          <p:cNvSpPr txBox="1"/>
          <p:nvPr/>
        </p:nvSpPr>
        <p:spPr>
          <a:xfrm>
            <a:off x="5208065" y="3411998"/>
            <a:ext cx="6127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6. </a:t>
            </a:r>
            <a:r>
              <a:rPr lang="en-US" sz="3600" u="sng" dirty="0">
                <a:solidFill>
                  <a:srgbClr val="FF0000"/>
                </a:solidFill>
              </a:rPr>
              <a:t>ham</a:t>
            </a:r>
            <a:r>
              <a:rPr lang="en-US" sz="3600" dirty="0">
                <a:solidFill>
                  <a:srgbClr val="0D0D0D"/>
                </a:solidFill>
              </a:rPr>
              <a:t>burger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hæmbɜːrɡər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784AE1-0D6B-75FE-DA16-174E064BD4DE}"/>
              </a:ext>
            </a:extLst>
          </p:cNvPr>
          <p:cNvSpPr txBox="1"/>
          <p:nvPr/>
        </p:nvSpPr>
        <p:spPr>
          <a:xfrm>
            <a:off x="5208065" y="4048094"/>
            <a:ext cx="6127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7. </a:t>
            </a:r>
            <a:r>
              <a:rPr lang="en-US" sz="3600" u="sng" dirty="0">
                <a:solidFill>
                  <a:srgbClr val="FF0000"/>
                </a:solidFill>
              </a:rPr>
              <a:t>phy</a:t>
            </a:r>
            <a:r>
              <a:rPr lang="en-US" sz="3600" dirty="0">
                <a:solidFill>
                  <a:srgbClr val="0D0D0D"/>
                </a:solidFill>
              </a:rPr>
              <a:t>sical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 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fɪzɪkl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2DE492E-F681-813E-FF9D-F7D5C2184B25}"/>
              </a:ext>
            </a:extLst>
          </p:cNvPr>
          <p:cNvSpPr txBox="1"/>
          <p:nvPr/>
        </p:nvSpPr>
        <p:spPr>
          <a:xfrm>
            <a:off x="5208065" y="4586507"/>
            <a:ext cx="6127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8. </a:t>
            </a:r>
            <a:r>
              <a:rPr lang="en-US" sz="3600" u="sng" dirty="0">
                <a:solidFill>
                  <a:srgbClr val="FF0000"/>
                </a:solidFill>
              </a:rPr>
              <a:t>mys</a:t>
            </a:r>
            <a:r>
              <a:rPr lang="en-US" sz="3600" dirty="0">
                <a:solidFill>
                  <a:srgbClr val="0D0D0D"/>
                </a:solidFill>
              </a:rPr>
              <a:t>tery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mɪstəri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96233AB-AE00-461B-C151-4F928984E5A6}"/>
              </a:ext>
            </a:extLst>
          </p:cNvPr>
          <p:cNvSpPr txBox="1"/>
          <p:nvPr/>
        </p:nvSpPr>
        <p:spPr>
          <a:xfrm>
            <a:off x="5208065" y="5190760"/>
            <a:ext cx="6127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9. </a:t>
            </a:r>
            <a:r>
              <a:rPr lang="en-US" sz="3600" u="sng" dirty="0">
                <a:solidFill>
                  <a:srgbClr val="FF0000"/>
                </a:solidFill>
              </a:rPr>
              <a:t>po</a:t>
            </a:r>
            <a:r>
              <a:rPr lang="en-US" sz="3600" dirty="0">
                <a:solidFill>
                  <a:srgbClr val="0D0D0D"/>
                </a:solidFill>
              </a:rPr>
              <a:t>pular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pɑːpjələr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46040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0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9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90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AA689-F2A8-333F-74C0-43CB22ECD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090659-E9F7-6DDA-EC7B-DB25316D472A}"/>
              </a:ext>
            </a:extLst>
          </p:cNvPr>
          <p:cNvSpPr txBox="1"/>
          <p:nvPr/>
        </p:nvSpPr>
        <p:spPr>
          <a:xfrm>
            <a:off x="5033877" y="5794469"/>
            <a:ext cx="6685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10. </a:t>
            </a:r>
            <a:r>
              <a:rPr lang="en-US" sz="3600" u="sng" dirty="0">
                <a:solidFill>
                  <a:srgbClr val="FF0000"/>
                </a:solidFill>
              </a:rPr>
              <a:t>vi</a:t>
            </a:r>
            <a:r>
              <a:rPr lang="en-US" sz="3600" dirty="0">
                <a:solidFill>
                  <a:srgbClr val="0D0D0D"/>
                </a:solidFill>
              </a:rPr>
              <a:t>deo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vɪdiəʊ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3D06D9-554B-9ECF-C469-AC05005D086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1519495"/>
            <a:ext cx="5075316" cy="28132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4EDCA6-3865-037F-1FF0-BA53CA7A4F12}"/>
              </a:ext>
            </a:extLst>
          </p:cNvPr>
          <p:cNvSpPr txBox="1"/>
          <p:nvPr/>
        </p:nvSpPr>
        <p:spPr>
          <a:xfrm>
            <a:off x="651614" y="738126"/>
            <a:ext cx="485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Listen and repeat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endParaRPr lang="en-US" sz="3600" dirty="0"/>
          </a:p>
        </p:txBody>
      </p:sp>
      <p:pic>
        <p:nvPicPr>
          <p:cNvPr id="6" name="fortunate__us_1">
            <a:hlinkClick r:id="" action="ppaction://media"/>
            <a:extLst>
              <a:ext uri="{FF2B5EF4-FFF2-40B4-BE49-F238E27FC236}">
                <a16:creationId xmlns:a16="http://schemas.microsoft.com/office/drawing/2014/main" id="{903C98CD-74E3-FE77-A12E-57D606AE79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31793" y="580373"/>
            <a:ext cx="487363" cy="487363"/>
          </a:xfrm>
          <a:prstGeom prst="rect">
            <a:avLst/>
          </a:prstGeom>
        </p:spPr>
      </p:pic>
      <p:pic>
        <p:nvPicPr>
          <p:cNvPr id="7" name="general__us_2_rr">
            <a:hlinkClick r:id="" action="ppaction://media"/>
            <a:extLst>
              <a:ext uri="{FF2B5EF4-FFF2-40B4-BE49-F238E27FC236}">
                <a16:creationId xmlns:a16="http://schemas.microsoft.com/office/drawing/2014/main" id="{7D5DD002-4D73-EAAF-D5EE-EE33B50908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31793" y="1206077"/>
            <a:ext cx="487363" cy="487363"/>
          </a:xfrm>
          <a:prstGeom prst="rect">
            <a:avLst/>
          </a:prstGeom>
        </p:spPr>
      </p:pic>
      <p:pic>
        <p:nvPicPr>
          <p:cNvPr id="8" name="wonderful__us_2">
            <a:hlinkClick r:id="" action="ppaction://media"/>
            <a:extLst>
              <a:ext uri="{FF2B5EF4-FFF2-40B4-BE49-F238E27FC236}">
                <a16:creationId xmlns:a16="http://schemas.microsoft.com/office/drawing/2014/main" id="{3FEB17D9-2CC0-858D-54AC-A94BDB9D893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46324" y="1757924"/>
            <a:ext cx="487363" cy="487363"/>
          </a:xfrm>
          <a:prstGeom prst="rect">
            <a:avLst/>
          </a:prstGeom>
        </p:spPr>
      </p:pic>
      <p:pic>
        <p:nvPicPr>
          <p:cNvPr id="9" name="rational__us_1">
            <a:hlinkClick r:id="" action="ppaction://media"/>
            <a:extLst>
              <a:ext uri="{FF2B5EF4-FFF2-40B4-BE49-F238E27FC236}">
                <a16:creationId xmlns:a16="http://schemas.microsoft.com/office/drawing/2014/main" id="{AC9DAAB6-C71A-5A90-A0E4-6CB3813A146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31793" y="2385403"/>
            <a:ext cx="487363" cy="487363"/>
          </a:xfrm>
          <a:prstGeom prst="rect">
            <a:avLst/>
          </a:prstGeom>
        </p:spPr>
      </p:pic>
      <p:pic>
        <p:nvPicPr>
          <p:cNvPr id="10" name="government__us_1_rr">
            <a:hlinkClick r:id="" action="ppaction://media"/>
            <a:extLst>
              <a:ext uri="{FF2B5EF4-FFF2-40B4-BE49-F238E27FC236}">
                <a16:creationId xmlns:a16="http://schemas.microsoft.com/office/drawing/2014/main" id="{DFB40191-EFC0-5EBA-C951-05BD01FCD0E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24554" y="3014727"/>
            <a:ext cx="487363" cy="487363"/>
          </a:xfrm>
          <a:prstGeom prst="rect">
            <a:avLst/>
          </a:prstGeom>
        </p:spPr>
      </p:pic>
      <p:pic>
        <p:nvPicPr>
          <p:cNvPr id="11" name="hamburger__us_1">
            <a:hlinkClick r:id="" action="ppaction://media"/>
            <a:extLst>
              <a:ext uri="{FF2B5EF4-FFF2-40B4-BE49-F238E27FC236}">
                <a16:creationId xmlns:a16="http://schemas.microsoft.com/office/drawing/2014/main" id="{377F5D1C-5A40-D400-2CEC-79A1652AE9C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31793" y="3563359"/>
            <a:ext cx="487363" cy="487363"/>
          </a:xfrm>
          <a:prstGeom prst="rect">
            <a:avLst/>
          </a:prstGeom>
        </p:spPr>
      </p:pic>
      <p:pic>
        <p:nvPicPr>
          <p:cNvPr id="12" name="physical__us_1">
            <a:hlinkClick r:id="" action="ppaction://media"/>
            <a:extLst>
              <a:ext uri="{FF2B5EF4-FFF2-40B4-BE49-F238E27FC236}">
                <a16:creationId xmlns:a16="http://schemas.microsoft.com/office/drawing/2014/main" id="{ABCD59AB-37F9-4942-2176-D524F7F246A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31796" y="4168765"/>
            <a:ext cx="487363" cy="487363"/>
          </a:xfrm>
          <a:prstGeom prst="rect">
            <a:avLst/>
          </a:prstGeom>
        </p:spPr>
      </p:pic>
      <p:pic>
        <p:nvPicPr>
          <p:cNvPr id="13" name="mystery__us_2">
            <a:hlinkClick r:id="" action="ppaction://media"/>
            <a:extLst>
              <a:ext uri="{FF2B5EF4-FFF2-40B4-BE49-F238E27FC236}">
                <a16:creationId xmlns:a16="http://schemas.microsoft.com/office/drawing/2014/main" id="{5242EB8F-BCE4-1199-2118-CAE3D783566E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26627" y="4732101"/>
            <a:ext cx="487363" cy="487363"/>
          </a:xfrm>
          <a:prstGeom prst="rect">
            <a:avLst/>
          </a:prstGeom>
        </p:spPr>
      </p:pic>
      <p:pic>
        <p:nvPicPr>
          <p:cNvPr id="14" name="popular__us_1">
            <a:hlinkClick r:id="" action="ppaction://media"/>
            <a:extLst>
              <a:ext uri="{FF2B5EF4-FFF2-40B4-BE49-F238E27FC236}">
                <a16:creationId xmlns:a16="http://schemas.microsoft.com/office/drawing/2014/main" id="{07889416-3C8F-A1CB-48E2-036F1C8290E3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26627" y="5317674"/>
            <a:ext cx="487363" cy="487363"/>
          </a:xfrm>
          <a:prstGeom prst="rect">
            <a:avLst/>
          </a:prstGeom>
        </p:spPr>
      </p:pic>
      <p:pic>
        <p:nvPicPr>
          <p:cNvPr id="15" name="video__us_1">
            <a:hlinkClick r:id="" action="ppaction://media"/>
            <a:extLst>
              <a:ext uri="{FF2B5EF4-FFF2-40B4-BE49-F238E27FC236}">
                <a16:creationId xmlns:a16="http://schemas.microsoft.com/office/drawing/2014/main" id="{8F19F549-D727-A630-7D60-8A71B47D265D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31794" y="5900288"/>
            <a:ext cx="487363" cy="4873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DE213F5-0780-27D0-8DC9-0EF0B08E9A6F}"/>
              </a:ext>
            </a:extLst>
          </p:cNvPr>
          <p:cNvSpPr txBox="1"/>
          <p:nvPr/>
        </p:nvSpPr>
        <p:spPr>
          <a:xfrm>
            <a:off x="5222589" y="552314"/>
            <a:ext cx="6127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1. </a:t>
            </a:r>
            <a:r>
              <a:rPr lang="en-US" sz="3600" u="sng" dirty="0">
                <a:solidFill>
                  <a:srgbClr val="FF0000"/>
                </a:solidFill>
              </a:rPr>
              <a:t>for</a:t>
            </a:r>
            <a:r>
              <a:rPr lang="en-US" sz="3600" dirty="0">
                <a:solidFill>
                  <a:srgbClr val="0D0D0D"/>
                </a:solidFill>
              </a:rPr>
              <a:t>tunate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fɔːrtʃənət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D01852-C26B-14F1-28C2-13C2B3B251B1}"/>
              </a:ext>
            </a:extLst>
          </p:cNvPr>
          <p:cNvSpPr txBox="1"/>
          <p:nvPr/>
        </p:nvSpPr>
        <p:spPr>
          <a:xfrm>
            <a:off x="5215327" y="1086574"/>
            <a:ext cx="6127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2. </a:t>
            </a:r>
            <a:r>
              <a:rPr lang="en-US" sz="3600" u="sng" dirty="0">
                <a:solidFill>
                  <a:srgbClr val="FF0000"/>
                </a:solidFill>
              </a:rPr>
              <a:t>ge</a:t>
            </a:r>
            <a:r>
              <a:rPr lang="en-US" sz="3600" dirty="0">
                <a:solidFill>
                  <a:srgbClr val="0D0D0D"/>
                </a:solidFill>
              </a:rPr>
              <a:t>neral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dʒenrəl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998CED-8337-23B6-897B-95E97EA3C8CA}"/>
              </a:ext>
            </a:extLst>
          </p:cNvPr>
          <p:cNvSpPr txBox="1"/>
          <p:nvPr/>
        </p:nvSpPr>
        <p:spPr>
          <a:xfrm>
            <a:off x="5208065" y="1672868"/>
            <a:ext cx="6127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3. </a:t>
            </a:r>
            <a:r>
              <a:rPr lang="en-US" sz="3600" u="sng" dirty="0">
                <a:solidFill>
                  <a:srgbClr val="FF0000"/>
                </a:solidFill>
              </a:rPr>
              <a:t>won</a:t>
            </a:r>
            <a:r>
              <a:rPr lang="en-US" sz="3600" dirty="0">
                <a:solidFill>
                  <a:srgbClr val="0D0D0D"/>
                </a:solidFill>
              </a:rPr>
              <a:t>derful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wʌndərfl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C85AF7-D133-4295-1380-95716CBCFDB6}"/>
              </a:ext>
            </a:extLst>
          </p:cNvPr>
          <p:cNvSpPr txBox="1"/>
          <p:nvPr/>
        </p:nvSpPr>
        <p:spPr>
          <a:xfrm>
            <a:off x="5208065" y="2262611"/>
            <a:ext cx="6127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4. </a:t>
            </a:r>
            <a:r>
              <a:rPr lang="en-US" sz="3600" u="sng" dirty="0">
                <a:solidFill>
                  <a:srgbClr val="FF0000"/>
                </a:solidFill>
              </a:rPr>
              <a:t>ra</a:t>
            </a:r>
            <a:r>
              <a:rPr lang="en-US" sz="3600" dirty="0">
                <a:solidFill>
                  <a:srgbClr val="0D0D0D"/>
                </a:solidFill>
              </a:rPr>
              <a:t>tional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ræʃnəl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EED2BD-3235-BC21-8BBB-4D5AD7683594}"/>
              </a:ext>
            </a:extLst>
          </p:cNvPr>
          <p:cNvSpPr txBox="1"/>
          <p:nvPr/>
        </p:nvSpPr>
        <p:spPr>
          <a:xfrm>
            <a:off x="5208065" y="2899640"/>
            <a:ext cx="6127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5. </a:t>
            </a:r>
            <a:r>
              <a:rPr lang="en-US" sz="3600" u="sng" dirty="0">
                <a:solidFill>
                  <a:srgbClr val="FF0000"/>
                </a:solidFill>
              </a:rPr>
              <a:t>go</a:t>
            </a:r>
            <a:r>
              <a:rPr lang="en-US" sz="3600" dirty="0">
                <a:solidFill>
                  <a:srgbClr val="0D0D0D"/>
                </a:solidFill>
              </a:rPr>
              <a:t>vernment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ɡʌvərnmənt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Lucida Sans Unicode" panose="020B0602030504020204" pitchFamily="34" charset="0"/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8B149D-50A6-D005-FBFD-185B4A03FEF4}"/>
              </a:ext>
            </a:extLst>
          </p:cNvPr>
          <p:cNvSpPr txBox="1"/>
          <p:nvPr/>
        </p:nvSpPr>
        <p:spPr>
          <a:xfrm>
            <a:off x="5208065" y="3411998"/>
            <a:ext cx="6127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6. </a:t>
            </a:r>
            <a:r>
              <a:rPr lang="en-US" sz="3600" u="sng" dirty="0">
                <a:solidFill>
                  <a:srgbClr val="FF0000"/>
                </a:solidFill>
              </a:rPr>
              <a:t>ham</a:t>
            </a:r>
            <a:r>
              <a:rPr lang="en-US" sz="3600" dirty="0">
                <a:solidFill>
                  <a:srgbClr val="0D0D0D"/>
                </a:solidFill>
              </a:rPr>
              <a:t>burger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hæmbɜːrɡər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784AE1-0D6B-75FE-DA16-174E064BD4DE}"/>
              </a:ext>
            </a:extLst>
          </p:cNvPr>
          <p:cNvSpPr txBox="1"/>
          <p:nvPr/>
        </p:nvSpPr>
        <p:spPr>
          <a:xfrm>
            <a:off x="5208065" y="4048094"/>
            <a:ext cx="6127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7. </a:t>
            </a:r>
            <a:r>
              <a:rPr lang="en-US" sz="3600" u="sng" dirty="0">
                <a:solidFill>
                  <a:srgbClr val="FF0000"/>
                </a:solidFill>
              </a:rPr>
              <a:t>phy</a:t>
            </a:r>
            <a:r>
              <a:rPr lang="en-US" sz="3600" dirty="0">
                <a:solidFill>
                  <a:srgbClr val="0D0D0D"/>
                </a:solidFill>
              </a:rPr>
              <a:t>sical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 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fɪzɪkl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2DE492E-F681-813E-FF9D-F7D5C2184B25}"/>
              </a:ext>
            </a:extLst>
          </p:cNvPr>
          <p:cNvSpPr txBox="1"/>
          <p:nvPr/>
        </p:nvSpPr>
        <p:spPr>
          <a:xfrm>
            <a:off x="5208065" y="4586507"/>
            <a:ext cx="6127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8. </a:t>
            </a:r>
            <a:r>
              <a:rPr lang="en-US" sz="3600" u="sng" dirty="0">
                <a:solidFill>
                  <a:srgbClr val="FF0000"/>
                </a:solidFill>
              </a:rPr>
              <a:t>mys</a:t>
            </a:r>
            <a:r>
              <a:rPr lang="en-US" sz="3600" dirty="0">
                <a:solidFill>
                  <a:srgbClr val="0D0D0D"/>
                </a:solidFill>
              </a:rPr>
              <a:t>tery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mɪstəri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96233AB-AE00-461B-C151-4F928984E5A6}"/>
              </a:ext>
            </a:extLst>
          </p:cNvPr>
          <p:cNvSpPr txBox="1"/>
          <p:nvPr/>
        </p:nvSpPr>
        <p:spPr>
          <a:xfrm>
            <a:off x="5208065" y="5190760"/>
            <a:ext cx="6127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9. </a:t>
            </a:r>
            <a:r>
              <a:rPr lang="en-US" sz="3600" u="sng" dirty="0">
                <a:solidFill>
                  <a:srgbClr val="FF0000"/>
                </a:solidFill>
              </a:rPr>
              <a:t>po</a:t>
            </a:r>
            <a:r>
              <a:rPr lang="en-US" sz="3600" dirty="0">
                <a:solidFill>
                  <a:srgbClr val="0D0D0D"/>
                </a:solidFill>
              </a:rPr>
              <a:t>pular /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ˈ</a:t>
            </a:r>
            <a:r>
              <a:rPr lang="en-US" sz="36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pɑːpjələr</a:t>
            </a:r>
            <a:r>
              <a:rPr lang="en-US" sz="3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/</a:t>
            </a:r>
            <a:endParaRPr lang="en-US" sz="360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8361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0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9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90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3652</TotalTime>
  <Words>1545</Words>
  <Application>Microsoft Office PowerPoint</Application>
  <PresentationFormat>Widescreen</PresentationFormat>
  <Paragraphs>232</Paragraphs>
  <Slides>46</Slides>
  <Notes>0</Notes>
  <HiddenSlides>0</HiddenSlides>
  <MMClips>46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Calibri</vt:lpstr>
      <vt:lpstr>Calibri Light</vt:lpstr>
      <vt:lpstr>Lucida Sans Unicode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712</cp:revision>
  <dcterms:created xsi:type="dcterms:W3CDTF">2023-02-01T04:45:54Z</dcterms:created>
  <dcterms:modified xsi:type="dcterms:W3CDTF">2024-06-01T07:02:51Z</dcterms:modified>
</cp:coreProperties>
</file>