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68"/>
  </p:notesMasterIdLst>
  <p:sldIdLst>
    <p:sldId id="256" r:id="rId3"/>
    <p:sldId id="259" r:id="rId4"/>
    <p:sldId id="267" r:id="rId5"/>
    <p:sldId id="269" r:id="rId6"/>
    <p:sldId id="303" r:id="rId7"/>
    <p:sldId id="893" r:id="rId8"/>
    <p:sldId id="313" r:id="rId9"/>
    <p:sldId id="302" r:id="rId10"/>
    <p:sldId id="896" r:id="rId11"/>
    <p:sldId id="897" r:id="rId12"/>
    <p:sldId id="930" r:id="rId13"/>
    <p:sldId id="903" r:id="rId14"/>
    <p:sldId id="901" r:id="rId15"/>
    <p:sldId id="905" r:id="rId16"/>
    <p:sldId id="906" r:id="rId17"/>
    <p:sldId id="907" r:id="rId18"/>
    <p:sldId id="892" r:id="rId19"/>
    <p:sldId id="321" r:id="rId20"/>
    <p:sldId id="899" r:id="rId21"/>
    <p:sldId id="908" r:id="rId22"/>
    <p:sldId id="949" r:id="rId23"/>
    <p:sldId id="856" r:id="rId24"/>
    <p:sldId id="950" r:id="rId25"/>
    <p:sldId id="909" r:id="rId26"/>
    <p:sldId id="951" r:id="rId27"/>
    <p:sldId id="946" r:id="rId28"/>
    <p:sldId id="952" r:id="rId29"/>
    <p:sldId id="852" r:id="rId30"/>
    <p:sldId id="945" r:id="rId31"/>
    <p:sldId id="948" r:id="rId32"/>
    <p:sldId id="915" r:id="rId33"/>
    <p:sldId id="912" r:id="rId34"/>
    <p:sldId id="914" r:id="rId35"/>
    <p:sldId id="917" r:id="rId36"/>
    <p:sldId id="918" r:id="rId37"/>
    <p:sldId id="953" r:id="rId38"/>
    <p:sldId id="954" r:id="rId39"/>
    <p:sldId id="955" r:id="rId40"/>
    <p:sldId id="956" r:id="rId41"/>
    <p:sldId id="957" r:id="rId42"/>
    <p:sldId id="926" r:id="rId43"/>
    <p:sldId id="922" r:id="rId44"/>
    <p:sldId id="924" r:id="rId45"/>
    <p:sldId id="923" r:id="rId46"/>
    <p:sldId id="925" r:id="rId47"/>
    <p:sldId id="931" r:id="rId48"/>
    <p:sldId id="932" r:id="rId49"/>
    <p:sldId id="933" r:id="rId50"/>
    <p:sldId id="934" r:id="rId51"/>
    <p:sldId id="935" r:id="rId52"/>
    <p:sldId id="958" r:id="rId53"/>
    <p:sldId id="959" r:id="rId54"/>
    <p:sldId id="960" r:id="rId55"/>
    <p:sldId id="939" r:id="rId56"/>
    <p:sldId id="961" r:id="rId57"/>
    <p:sldId id="963" r:id="rId58"/>
    <p:sldId id="962" r:id="rId59"/>
    <p:sldId id="294" r:id="rId60"/>
    <p:sldId id="929" r:id="rId61"/>
    <p:sldId id="928" r:id="rId62"/>
    <p:sldId id="296" r:id="rId63"/>
    <p:sldId id="297" r:id="rId64"/>
    <p:sldId id="298" r:id="rId65"/>
    <p:sldId id="299" r:id="rId66"/>
    <p:sldId id="30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2F34BC3-FC4A-499C-AAC8-3D729579BF95}"/>
    <pc:docChg chg="custSel modSld">
      <pc:chgData name="Phan Van Rieu (Hugo)" userId="032e726b-b6b7-45df-b0ca-e82fb010a48a" providerId="ADAL" clId="{22F34BC3-FC4A-499C-AAC8-3D729579BF95}" dt="2024-06-01T06:59:43.287" v="10" actId="20577"/>
      <pc:docMkLst>
        <pc:docMk/>
      </pc:docMkLst>
      <pc:sldChg chg="modSp mod">
        <pc:chgData name="Phan Van Rieu (Hugo)" userId="032e726b-b6b7-45df-b0ca-e82fb010a48a" providerId="ADAL" clId="{22F34BC3-FC4A-499C-AAC8-3D729579BF95}" dt="2024-06-01T06:59:43.287" v="10" actId="20577"/>
        <pc:sldMkLst>
          <pc:docMk/>
          <pc:sldMk cId="1872779487" sldId="269"/>
        </pc:sldMkLst>
        <pc:spChg chg="mod">
          <ac:chgData name="Phan Van Rieu (Hugo)" userId="032e726b-b6b7-45df-b0ca-e82fb010a48a" providerId="ADAL" clId="{22F34BC3-FC4A-499C-AAC8-3D729579BF95}" dt="2024-06-01T06:59:43.287" v="10" actId="20577"/>
          <ac:spMkLst>
            <pc:docMk/>
            <pc:sldMk cId="1872779487" sldId="269"/>
            <ac:spMk id="7" creationId="{BA386DE9-345A-400C-B2BB-B32B155C2C38}"/>
          </ac:spMkLst>
        </pc:spChg>
      </pc:sldChg>
      <pc:sldChg chg="modSp mod">
        <pc:chgData name="Phan Van Rieu (Hugo)" userId="032e726b-b6b7-45df-b0ca-e82fb010a48a" providerId="ADAL" clId="{22F34BC3-FC4A-499C-AAC8-3D729579BF95}" dt="2024-06-01T06:59:29.039" v="8" actId="14100"/>
        <pc:sldMkLst>
          <pc:docMk/>
          <pc:sldMk cId="3998365344" sldId="931"/>
        </pc:sldMkLst>
        <pc:spChg chg="mod">
          <ac:chgData name="Phan Van Rieu (Hugo)" userId="032e726b-b6b7-45df-b0ca-e82fb010a48a" providerId="ADAL" clId="{22F34BC3-FC4A-499C-AAC8-3D729579BF95}" dt="2024-06-01T06:59:29.039" v="8" actId="14100"/>
          <ac:spMkLst>
            <pc:docMk/>
            <pc:sldMk cId="3998365344" sldId="931"/>
            <ac:spMk id="4" creationId="{876CD10A-3F2B-4A26-A0D7-2BF1B2887F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5B8-0EC6-AE51-CC99-89BACAA34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DB5E-25D3-4D33-0FDE-C97B01960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CD873-9FF2-75AE-C3B7-7E1CE3061EE3}"/>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6A16D1FF-0421-44FE-60D9-C30BB2F4DE51}"/>
              </a:ext>
            </a:extLst>
          </p:cNvPr>
          <p:cNvSpPr>
            <a:spLocks noGrp="1"/>
          </p:cNvSpPr>
          <p:nvPr>
            <p:ph type="sldNum" sz="quarter" idx="10"/>
          </p:nvPr>
        </p:nvSpPr>
        <p:spPr/>
        <p:txBody>
          <a:bodyPr/>
          <a:lstStyle/>
          <a:p>
            <a:fld id="{234EA44A-927D-4D59-858E-589BCB488996}" type="slidenum">
              <a:rPr lang="en-US" smtClean="0"/>
              <a:t>17</a:t>
            </a:fld>
            <a:endParaRPr lang="en-US"/>
          </a:p>
        </p:txBody>
      </p:sp>
    </p:spTree>
    <p:extLst>
      <p:ext uri="{BB962C8B-B14F-4D97-AF65-F5344CB8AC3E}">
        <p14:creationId xmlns:p14="http://schemas.microsoft.com/office/powerpoint/2010/main" val="314158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26" Type="http://schemas.openxmlformats.org/officeDocument/2006/relationships/audio" Target="../media/media14.mp3"/><Relationship Id="rId3" Type="http://schemas.microsoft.com/office/2007/relationships/media" Target="../media/media3.mp3"/><Relationship Id="rId21" Type="http://schemas.microsoft.com/office/2007/relationships/media" Target="../media/media12.mp3"/><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5" Type="http://schemas.microsoft.com/office/2007/relationships/media" Target="../media/media14.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audio" Target="../media/media11.mp3"/><Relationship Id="rId29" Type="http://schemas.openxmlformats.org/officeDocument/2006/relationships/slideLayout" Target="../slideLayouts/slideLayout14.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24" Type="http://schemas.openxmlformats.org/officeDocument/2006/relationships/audio" Target="../media/media13.mp3"/><Relationship Id="rId5" Type="http://schemas.microsoft.com/office/2007/relationships/media" Target="../media/media4.mp3"/><Relationship Id="rId15" Type="http://schemas.microsoft.com/office/2007/relationships/media" Target="../media/media9.mp3"/><Relationship Id="rId23" Type="http://schemas.microsoft.com/office/2007/relationships/media" Target="../media/media13.mp3"/><Relationship Id="rId28" Type="http://schemas.openxmlformats.org/officeDocument/2006/relationships/audio" Target="../media/media15.mp3"/><Relationship Id="rId10" Type="http://schemas.openxmlformats.org/officeDocument/2006/relationships/audio" Target="../media/media6.mp3"/><Relationship Id="rId19" Type="http://schemas.microsoft.com/office/2007/relationships/media" Target="../media/media11.mp3"/><Relationship Id="rId31" Type="http://schemas.openxmlformats.org/officeDocument/2006/relationships/image" Target="../media/image1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audio" Target="../media/media12.mp3"/><Relationship Id="rId27" Type="http://schemas.microsoft.com/office/2007/relationships/media" Target="../media/media15.mp3"/><Relationship Id="rId30"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6: Natural Wonders</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54 &amp; 55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02123" y="972029"/>
            <a:ext cx="78893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9DE84CD9-7F69-E25A-A271-CA3E92560D97}"/>
              </a:ext>
            </a:extLst>
          </p:cNvPr>
          <p:cNvSpPr txBox="1"/>
          <p:nvPr/>
        </p:nvSpPr>
        <p:spPr>
          <a:xfrm>
            <a:off x="219081" y="2008830"/>
            <a:ext cx="7889352" cy="3539430"/>
          </a:xfrm>
          <a:prstGeom prst="rect">
            <a:avLst/>
          </a:prstGeom>
          <a:noFill/>
        </p:spPr>
        <p:txBody>
          <a:bodyPr wrap="square">
            <a:spAutoFit/>
          </a:bodyPr>
          <a:lstStyle/>
          <a:p>
            <a:r>
              <a:rPr lang="en-US" sz="3200" dirty="0">
                <a:solidFill>
                  <a:srgbClr val="242021"/>
                </a:solidFill>
              </a:rPr>
              <a:t>5. ______________ – </a:t>
            </a:r>
            <a:r>
              <a:rPr lang="en-US" sz="3200" dirty="0"/>
              <a:t>a mountain (We only use this in place names, e.g. Mount </a:t>
            </a:r>
            <a:r>
              <a:rPr lang="en-US" sz="3200" dirty="0" err="1"/>
              <a:t>Fansipan</a:t>
            </a:r>
            <a:r>
              <a:rPr lang="en-US" sz="3200" dirty="0"/>
              <a:t>.) </a:t>
            </a:r>
            <a:endParaRPr lang="en-US" sz="3200" b="0" i="0" dirty="0">
              <a:solidFill>
                <a:srgbClr val="242021"/>
              </a:solidFill>
              <a:effectLst/>
            </a:endParaRPr>
          </a:p>
          <a:p>
            <a:r>
              <a:rPr lang="en-US" sz="3200" b="0" i="0" dirty="0">
                <a:solidFill>
                  <a:srgbClr val="242021"/>
                </a:solidFill>
                <a:effectLst/>
              </a:rPr>
              <a:t>6. ______________ – </a:t>
            </a:r>
            <a:r>
              <a:rPr lang="en-US" sz="3200" dirty="0"/>
              <a:t>an area with lots of plants and trees that has a lot of rain</a:t>
            </a:r>
          </a:p>
          <a:p>
            <a:r>
              <a:rPr lang="en-US" sz="3200" dirty="0">
                <a:solidFill>
                  <a:srgbClr val="242021"/>
                </a:solidFill>
              </a:rPr>
              <a:t>7. ______________ – </a:t>
            </a:r>
            <a:r>
              <a:rPr lang="en-US" sz="3200" dirty="0"/>
              <a:t>very exciting to look at</a:t>
            </a:r>
          </a:p>
          <a:p>
            <a:r>
              <a:rPr lang="en-US" sz="3200" dirty="0">
                <a:solidFill>
                  <a:srgbClr val="242021"/>
                </a:solidFill>
              </a:rPr>
              <a:t>8. ______________ – </a:t>
            </a:r>
            <a:r>
              <a:rPr lang="en-US" sz="3200" dirty="0"/>
              <a:t> having beautiful natural things to see</a:t>
            </a:r>
            <a:endParaRPr lang="en-US" sz="3300" dirty="0"/>
          </a:p>
        </p:txBody>
      </p:sp>
      <p:sp>
        <p:nvSpPr>
          <p:cNvPr id="3" name="Rectangle 2">
            <a:extLst>
              <a:ext uri="{FF2B5EF4-FFF2-40B4-BE49-F238E27FC236}">
                <a16:creationId xmlns:a16="http://schemas.microsoft.com/office/drawing/2014/main" id="{9FED28DC-C925-E3F0-255E-B504B56B02DE}"/>
              </a:ext>
            </a:extLst>
          </p:cNvPr>
          <p:cNvSpPr/>
          <p:nvPr/>
        </p:nvSpPr>
        <p:spPr>
          <a:xfrm>
            <a:off x="8527310" y="1264416"/>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4109203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21227" y="823822"/>
            <a:ext cx="787977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24547E3D-4E4C-63B7-B060-0ED32103C1F1}"/>
              </a:ext>
            </a:extLst>
          </p:cNvPr>
          <p:cNvSpPr txBox="1"/>
          <p:nvPr/>
        </p:nvSpPr>
        <p:spPr>
          <a:xfrm>
            <a:off x="204246" y="1816493"/>
            <a:ext cx="7796754" cy="4031873"/>
          </a:xfrm>
          <a:prstGeom prst="rect">
            <a:avLst/>
          </a:prstGeom>
          <a:noFill/>
        </p:spPr>
        <p:txBody>
          <a:bodyPr wrap="square">
            <a:spAutoFit/>
          </a:bodyPr>
          <a:lstStyle/>
          <a:p>
            <a:pPr marL="514350" indent="-514350">
              <a:buFontTx/>
              <a:buAutoNum type="arabicPeriod"/>
            </a:pPr>
            <a:r>
              <a:rPr lang="en-US" sz="3200" b="0" i="0" dirty="0">
                <a:solidFill>
                  <a:srgbClr val="242021"/>
                </a:solidFill>
                <a:effectLst/>
              </a:rPr>
              <a:t>______________ – </a:t>
            </a:r>
            <a:r>
              <a:rPr lang="en-US" sz="3200" dirty="0"/>
              <a:t>a large rock that stands above the ground or water</a:t>
            </a:r>
          </a:p>
          <a:p>
            <a:pPr marL="514350" indent="-514350">
              <a:buFontTx/>
              <a:buAutoNum type="arabicPeriod"/>
            </a:pPr>
            <a:r>
              <a:rPr lang="en-US" sz="3200" dirty="0">
                <a:solidFill>
                  <a:srgbClr val="242021"/>
                </a:solidFill>
              </a:rPr>
              <a:t>______________ – </a:t>
            </a:r>
            <a:r>
              <a:rPr lang="en-US" sz="3200" dirty="0"/>
              <a:t> the top of something</a:t>
            </a:r>
            <a:endParaRPr lang="en-US" sz="3200" dirty="0">
              <a:solidFill>
                <a:srgbClr val="242021"/>
              </a:solidFill>
            </a:endParaRPr>
          </a:p>
          <a:p>
            <a:pPr marL="514350" indent="-514350">
              <a:buFontTx/>
              <a:buAutoNum type="arabicPeriod"/>
            </a:pPr>
            <a:r>
              <a:rPr lang="en-US" sz="3200" b="0" i="0" dirty="0">
                <a:solidFill>
                  <a:srgbClr val="242021"/>
                </a:solidFill>
                <a:effectLst/>
              </a:rPr>
              <a:t>______________ – </a:t>
            </a:r>
            <a:r>
              <a:rPr lang="en-US" sz="3200" dirty="0"/>
              <a:t>that people can easily reach, enter, use, or see</a:t>
            </a:r>
          </a:p>
          <a:p>
            <a:pPr marL="514350" indent="-514350">
              <a:buFontTx/>
              <a:buAutoNum type="arabicPeriod"/>
            </a:pPr>
            <a:r>
              <a:rPr lang="en-US" sz="3200" dirty="0">
                <a:solidFill>
                  <a:srgbClr val="242021"/>
                </a:solidFill>
              </a:rPr>
              <a:t>______________ – </a:t>
            </a:r>
            <a:r>
              <a:rPr lang="en-US" sz="3200" dirty="0"/>
              <a:t>the shape that nature has made something into, e.g. rocks, clouds</a:t>
            </a:r>
            <a:endParaRPr lang="en-US" sz="3200" dirty="0">
              <a:solidFill>
                <a:srgbClr val="242021"/>
              </a:solidFill>
            </a:endParaRPr>
          </a:p>
        </p:txBody>
      </p:sp>
      <p:sp>
        <p:nvSpPr>
          <p:cNvPr id="5" name="Rectangle 4">
            <a:extLst>
              <a:ext uri="{FF2B5EF4-FFF2-40B4-BE49-F238E27FC236}">
                <a16:creationId xmlns:a16="http://schemas.microsoft.com/office/drawing/2014/main" id="{2765E7A5-21C0-5813-C04D-882C183A74F1}"/>
              </a:ext>
            </a:extLst>
          </p:cNvPr>
          <p:cNvSpPr/>
          <p:nvPr/>
        </p:nvSpPr>
        <p:spPr>
          <a:xfrm>
            <a:off x="8654900" y="1570273"/>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3" name="TextBox 2">
            <a:extLst>
              <a:ext uri="{FF2B5EF4-FFF2-40B4-BE49-F238E27FC236}">
                <a16:creationId xmlns:a16="http://schemas.microsoft.com/office/drawing/2014/main" id="{68B2494A-29C9-D484-4FB9-6C794B70B5D8}"/>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sp>
        <p:nvSpPr>
          <p:cNvPr id="7" name="TextBox 6">
            <a:extLst>
              <a:ext uri="{FF2B5EF4-FFF2-40B4-BE49-F238E27FC236}">
                <a16:creationId xmlns:a16="http://schemas.microsoft.com/office/drawing/2014/main" id="{CFCE16C6-CB2B-AA7A-4B7D-20FE46C7F7D3}"/>
              </a:ext>
            </a:extLst>
          </p:cNvPr>
          <p:cNvSpPr txBox="1"/>
          <p:nvPr/>
        </p:nvSpPr>
        <p:spPr>
          <a:xfrm>
            <a:off x="1329426" y="1816493"/>
            <a:ext cx="1893966" cy="646331"/>
          </a:xfrm>
          <a:prstGeom prst="rect">
            <a:avLst/>
          </a:prstGeom>
          <a:noFill/>
        </p:spPr>
        <p:txBody>
          <a:bodyPr wrap="square" rtlCol="0">
            <a:spAutoFit/>
          </a:bodyPr>
          <a:lstStyle/>
          <a:p>
            <a:r>
              <a:rPr lang="en-US" sz="3600" dirty="0">
                <a:solidFill>
                  <a:srgbClr val="FF0000"/>
                </a:solidFill>
              </a:rPr>
              <a:t>outcrop</a:t>
            </a:r>
          </a:p>
        </p:txBody>
      </p:sp>
      <p:sp>
        <p:nvSpPr>
          <p:cNvPr id="6" name="TextBox 5">
            <a:extLst>
              <a:ext uri="{FF2B5EF4-FFF2-40B4-BE49-F238E27FC236}">
                <a16:creationId xmlns:a16="http://schemas.microsoft.com/office/drawing/2014/main" id="{A8AFFEDA-D18A-A2C6-24EF-CCDD252AB436}"/>
              </a:ext>
            </a:extLst>
          </p:cNvPr>
          <p:cNvSpPr txBox="1"/>
          <p:nvPr/>
        </p:nvSpPr>
        <p:spPr>
          <a:xfrm>
            <a:off x="1329426" y="2778202"/>
            <a:ext cx="1893966" cy="646331"/>
          </a:xfrm>
          <a:prstGeom prst="rect">
            <a:avLst/>
          </a:prstGeom>
          <a:noFill/>
        </p:spPr>
        <p:txBody>
          <a:bodyPr wrap="square" rtlCol="0">
            <a:spAutoFit/>
          </a:bodyPr>
          <a:lstStyle/>
          <a:p>
            <a:r>
              <a:rPr lang="en-US" sz="3600" dirty="0">
                <a:solidFill>
                  <a:srgbClr val="FF0000"/>
                </a:solidFill>
              </a:rPr>
              <a:t>summit</a:t>
            </a:r>
          </a:p>
        </p:txBody>
      </p:sp>
      <p:sp>
        <p:nvSpPr>
          <p:cNvPr id="8" name="TextBox 7">
            <a:extLst>
              <a:ext uri="{FF2B5EF4-FFF2-40B4-BE49-F238E27FC236}">
                <a16:creationId xmlns:a16="http://schemas.microsoft.com/office/drawing/2014/main" id="{AC6C8E1F-E3A7-BD18-AACA-BBA74F48BDBE}"/>
              </a:ext>
            </a:extLst>
          </p:cNvPr>
          <p:cNvSpPr txBox="1"/>
          <p:nvPr/>
        </p:nvSpPr>
        <p:spPr>
          <a:xfrm>
            <a:off x="1230521" y="3277474"/>
            <a:ext cx="2113041" cy="646331"/>
          </a:xfrm>
          <a:prstGeom prst="rect">
            <a:avLst/>
          </a:prstGeom>
          <a:noFill/>
        </p:spPr>
        <p:txBody>
          <a:bodyPr wrap="square" rtlCol="0">
            <a:spAutoFit/>
          </a:bodyPr>
          <a:lstStyle/>
          <a:p>
            <a:r>
              <a:rPr lang="en-US" sz="3600" dirty="0">
                <a:solidFill>
                  <a:srgbClr val="FF0000"/>
                </a:solidFill>
              </a:rPr>
              <a:t>accessible</a:t>
            </a:r>
          </a:p>
        </p:txBody>
      </p:sp>
      <p:sp>
        <p:nvSpPr>
          <p:cNvPr id="9" name="TextBox 8">
            <a:extLst>
              <a:ext uri="{FF2B5EF4-FFF2-40B4-BE49-F238E27FC236}">
                <a16:creationId xmlns:a16="http://schemas.microsoft.com/office/drawing/2014/main" id="{7B50303A-E6A1-D38D-52FE-201D11E7C218}"/>
              </a:ext>
            </a:extLst>
          </p:cNvPr>
          <p:cNvSpPr txBox="1"/>
          <p:nvPr/>
        </p:nvSpPr>
        <p:spPr>
          <a:xfrm>
            <a:off x="1329426" y="4239183"/>
            <a:ext cx="2113040" cy="646331"/>
          </a:xfrm>
          <a:prstGeom prst="rect">
            <a:avLst/>
          </a:prstGeom>
          <a:noFill/>
        </p:spPr>
        <p:txBody>
          <a:bodyPr wrap="square" rtlCol="0">
            <a:spAutoFit/>
          </a:bodyPr>
          <a:lstStyle/>
          <a:p>
            <a:r>
              <a:rPr lang="en-US" sz="3600" dirty="0">
                <a:solidFill>
                  <a:srgbClr val="FF0000"/>
                </a:solidFill>
              </a:rPr>
              <a:t>formation</a:t>
            </a:r>
          </a:p>
        </p:txBody>
      </p:sp>
      <p:cxnSp>
        <p:nvCxnSpPr>
          <p:cNvPr id="10" name="Straight Connector 9">
            <a:extLst>
              <a:ext uri="{FF2B5EF4-FFF2-40B4-BE49-F238E27FC236}">
                <a16:creationId xmlns:a16="http://schemas.microsoft.com/office/drawing/2014/main" id="{250D7BF5-D560-7B27-DECA-B58D2B20B190}"/>
              </a:ext>
            </a:extLst>
          </p:cNvPr>
          <p:cNvCxnSpPr>
            <a:cxnSpLocks/>
          </p:cNvCxnSpPr>
          <p:nvPr/>
        </p:nvCxnSpPr>
        <p:spPr>
          <a:xfrm>
            <a:off x="9175680" y="3043025"/>
            <a:ext cx="16145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DBA60B-8427-845E-7635-42B9BAB05352}"/>
              </a:ext>
            </a:extLst>
          </p:cNvPr>
          <p:cNvCxnSpPr>
            <a:cxnSpLocks/>
          </p:cNvCxnSpPr>
          <p:nvPr/>
        </p:nvCxnSpPr>
        <p:spPr>
          <a:xfrm>
            <a:off x="9274917" y="2462824"/>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040CEA-65B1-A4ED-0FDA-AC43A93CEC42}"/>
              </a:ext>
            </a:extLst>
          </p:cNvPr>
          <p:cNvCxnSpPr>
            <a:cxnSpLocks/>
          </p:cNvCxnSpPr>
          <p:nvPr/>
        </p:nvCxnSpPr>
        <p:spPr>
          <a:xfrm>
            <a:off x="9274917" y="4652085"/>
            <a:ext cx="1942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02A4F1-EA26-59A7-7C31-21FEDD639DD0}"/>
              </a:ext>
            </a:extLst>
          </p:cNvPr>
          <p:cNvCxnSpPr>
            <a:cxnSpLocks/>
          </p:cNvCxnSpPr>
          <p:nvPr/>
        </p:nvCxnSpPr>
        <p:spPr>
          <a:xfrm>
            <a:off x="9274917" y="5768504"/>
            <a:ext cx="1942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12974" y="963477"/>
            <a:ext cx="790840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9DE84CD9-7F69-E25A-A271-CA3E92560D97}"/>
              </a:ext>
            </a:extLst>
          </p:cNvPr>
          <p:cNvSpPr txBox="1"/>
          <p:nvPr/>
        </p:nvSpPr>
        <p:spPr>
          <a:xfrm>
            <a:off x="208448" y="1685375"/>
            <a:ext cx="8425189" cy="4524315"/>
          </a:xfrm>
          <a:prstGeom prst="rect">
            <a:avLst/>
          </a:prstGeom>
          <a:noFill/>
        </p:spPr>
        <p:txBody>
          <a:bodyPr wrap="square">
            <a:spAutoFit/>
          </a:bodyPr>
          <a:lstStyle/>
          <a:p>
            <a:r>
              <a:rPr lang="en-US" sz="3300" dirty="0">
                <a:solidFill>
                  <a:srgbClr val="242021"/>
                </a:solidFill>
              </a:rPr>
              <a:t>5. ______________ – </a:t>
            </a:r>
            <a:r>
              <a:rPr lang="en-US" sz="3600" dirty="0"/>
              <a:t>a mountain (We only use this in place names, e.g. Mount </a:t>
            </a:r>
            <a:r>
              <a:rPr lang="en-US" sz="3600" dirty="0" err="1"/>
              <a:t>Fansipan</a:t>
            </a:r>
            <a:r>
              <a:rPr lang="en-US" sz="3600" dirty="0"/>
              <a:t>.) </a:t>
            </a:r>
            <a:endParaRPr lang="en-US" sz="3300" b="0" i="0" dirty="0">
              <a:solidFill>
                <a:srgbClr val="242021"/>
              </a:solidFill>
              <a:effectLst/>
            </a:endParaRPr>
          </a:p>
          <a:p>
            <a:r>
              <a:rPr lang="en-US" sz="3300" b="0" i="0" dirty="0">
                <a:solidFill>
                  <a:srgbClr val="242021"/>
                </a:solidFill>
                <a:effectLst/>
              </a:rPr>
              <a:t>6. ______________ – </a:t>
            </a:r>
            <a:r>
              <a:rPr lang="en-US" sz="3600" dirty="0"/>
              <a:t>an area with lots of plants and trees that has a lot of rain</a:t>
            </a:r>
          </a:p>
          <a:p>
            <a:r>
              <a:rPr lang="en-US" sz="3300" dirty="0">
                <a:solidFill>
                  <a:srgbClr val="242021"/>
                </a:solidFill>
              </a:rPr>
              <a:t>7. ______________ – </a:t>
            </a:r>
            <a:r>
              <a:rPr lang="en-US" sz="3600" dirty="0"/>
              <a:t>very exciting to look at</a:t>
            </a:r>
          </a:p>
          <a:p>
            <a:r>
              <a:rPr lang="en-US" sz="3200" dirty="0">
                <a:solidFill>
                  <a:srgbClr val="242021"/>
                </a:solidFill>
              </a:rPr>
              <a:t>8. ______________ – </a:t>
            </a:r>
            <a:r>
              <a:rPr lang="en-US" sz="3200" dirty="0"/>
              <a:t> </a:t>
            </a:r>
            <a:r>
              <a:rPr lang="en-US" sz="3600" dirty="0"/>
              <a:t>having beautiful natural things to see</a:t>
            </a:r>
            <a:endParaRPr lang="en-US" sz="3300" dirty="0"/>
          </a:p>
        </p:txBody>
      </p:sp>
      <p:sp>
        <p:nvSpPr>
          <p:cNvPr id="3" name="TextBox 2">
            <a:extLst>
              <a:ext uri="{FF2B5EF4-FFF2-40B4-BE49-F238E27FC236}">
                <a16:creationId xmlns:a16="http://schemas.microsoft.com/office/drawing/2014/main" id="{4323CE86-D6B4-B7E3-44CC-BAEEDA72D1D0}"/>
              </a:ext>
            </a:extLst>
          </p:cNvPr>
          <p:cNvSpPr txBox="1"/>
          <p:nvPr/>
        </p:nvSpPr>
        <p:spPr>
          <a:xfrm>
            <a:off x="1230378" y="1696776"/>
            <a:ext cx="1893966" cy="646331"/>
          </a:xfrm>
          <a:prstGeom prst="rect">
            <a:avLst/>
          </a:prstGeom>
          <a:noFill/>
        </p:spPr>
        <p:txBody>
          <a:bodyPr wrap="square" rtlCol="0">
            <a:spAutoFit/>
          </a:bodyPr>
          <a:lstStyle/>
          <a:p>
            <a:r>
              <a:rPr lang="en-US" sz="3600" dirty="0">
                <a:solidFill>
                  <a:srgbClr val="FF0000"/>
                </a:solidFill>
              </a:rPr>
              <a:t>mount</a:t>
            </a:r>
          </a:p>
        </p:txBody>
      </p:sp>
      <p:sp>
        <p:nvSpPr>
          <p:cNvPr id="5" name="TextBox 4">
            <a:extLst>
              <a:ext uri="{FF2B5EF4-FFF2-40B4-BE49-F238E27FC236}">
                <a16:creationId xmlns:a16="http://schemas.microsoft.com/office/drawing/2014/main" id="{FC026673-40EC-E26C-CEEB-6AC714D9C390}"/>
              </a:ext>
            </a:extLst>
          </p:cNvPr>
          <p:cNvSpPr txBox="1"/>
          <p:nvPr/>
        </p:nvSpPr>
        <p:spPr>
          <a:xfrm>
            <a:off x="1020972" y="3323544"/>
            <a:ext cx="2312778" cy="646331"/>
          </a:xfrm>
          <a:prstGeom prst="rect">
            <a:avLst/>
          </a:prstGeom>
          <a:noFill/>
        </p:spPr>
        <p:txBody>
          <a:bodyPr wrap="square" rtlCol="0">
            <a:spAutoFit/>
          </a:bodyPr>
          <a:lstStyle/>
          <a:p>
            <a:r>
              <a:rPr lang="en-US" sz="3600" dirty="0">
                <a:solidFill>
                  <a:srgbClr val="FF0000"/>
                </a:solidFill>
              </a:rPr>
              <a:t>rainforest</a:t>
            </a:r>
          </a:p>
        </p:txBody>
      </p:sp>
      <p:sp>
        <p:nvSpPr>
          <p:cNvPr id="6" name="TextBox 5">
            <a:extLst>
              <a:ext uri="{FF2B5EF4-FFF2-40B4-BE49-F238E27FC236}">
                <a16:creationId xmlns:a16="http://schemas.microsoft.com/office/drawing/2014/main" id="{C31B4D79-A649-A9C7-7340-C6EEE0C2B653}"/>
              </a:ext>
            </a:extLst>
          </p:cNvPr>
          <p:cNvSpPr txBox="1"/>
          <p:nvPr/>
        </p:nvSpPr>
        <p:spPr>
          <a:xfrm>
            <a:off x="955870" y="4443451"/>
            <a:ext cx="3131928" cy="646331"/>
          </a:xfrm>
          <a:prstGeom prst="rect">
            <a:avLst/>
          </a:prstGeom>
          <a:noFill/>
        </p:spPr>
        <p:txBody>
          <a:bodyPr wrap="square" rtlCol="0">
            <a:spAutoFit/>
          </a:bodyPr>
          <a:lstStyle/>
          <a:p>
            <a:r>
              <a:rPr lang="en-US" sz="3600" dirty="0">
                <a:solidFill>
                  <a:srgbClr val="FF0000"/>
                </a:solidFill>
              </a:rPr>
              <a:t>spectacular</a:t>
            </a:r>
          </a:p>
        </p:txBody>
      </p:sp>
      <p:sp>
        <p:nvSpPr>
          <p:cNvPr id="7" name="TextBox 6">
            <a:extLst>
              <a:ext uri="{FF2B5EF4-FFF2-40B4-BE49-F238E27FC236}">
                <a16:creationId xmlns:a16="http://schemas.microsoft.com/office/drawing/2014/main" id="{9CA6E0ED-A05E-5B0A-92E7-CE5F24447CBF}"/>
              </a:ext>
            </a:extLst>
          </p:cNvPr>
          <p:cNvSpPr txBox="1"/>
          <p:nvPr/>
        </p:nvSpPr>
        <p:spPr>
          <a:xfrm>
            <a:off x="1230378" y="4961713"/>
            <a:ext cx="1893966" cy="646331"/>
          </a:xfrm>
          <a:prstGeom prst="rect">
            <a:avLst/>
          </a:prstGeom>
          <a:noFill/>
        </p:spPr>
        <p:txBody>
          <a:bodyPr wrap="square" rtlCol="0">
            <a:spAutoFit/>
          </a:bodyPr>
          <a:lstStyle/>
          <a:p>
            <a:r>
              <a:rPr lang="en-US" sz="3600" dirty="0">
                <a:solidFill>
                  <a:srgbClr val="FF0000"/>
                </a:solidFill>
              </a:rPr>
              <a:t>scenic</a:t>
            </a:r>
          </a:p>
        </p:txBody>
      </p:sp>
      <p:sp>
        <p:nvSpPr>
          <p:cNvPr id="9" name="Rectangle 8">
            <a:extLst>
              <a:ext uri="{FF2B5EF4-FFF2-40B4-BE49-F238E27FC236}">
                <a16:creationId xmlns:a16="http://schemas.microsoft.com/office/drawing/2014/main" id="{A889EB24-AEE3-04DA-B4A3-4E2DCC69381C}"/>
              </a:ext>
            </a:extLst>
          </p:cNvPr>
          <p:cNvSpPr/>
          <p:nvPr/>
        </p:nvSpPr>
        <p:spPr>
          <a:xfrm>
            <a:off x="8633637" y="1636546"/>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10" name="TextBox 9">
            <a:extLst>
              <a:ext uri="{FF2B5EF4-FFF2-40B4-BE49-F238E27FC236}">
                <a16:creationId xmlns:a16="http://schemas.microsoft.com/office/drawing/2014/main" id="{4E120E56-78BA-FA66-98C2-0CC434F08A2E}"/>
              </a:ext>
            </a:extLst>
          </p:cNvPr>
          <p:cNvSpPr txBox="1"/>
          <p:nvPr/>
        </p:nvSpPr>
        <p:spPr>
          <a:xfrm>
            <a:off x="8347777" y="8803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cxnSp>
        <p:nvCxnSpPr>
          <p:cNvPr id="11" name="Straight Connector 10">
            <a:extLst>
              <a:ext uri="{FF2B5EF4-FFF2-40B4-BE49-F238E27FC236}">
                <a16:creationId xmlns:a16="http://schemas.microsoft.com/office/drawing/2014/main" id="{4C1EC884-14E9-C989-61F1-38070F2EF98B}"/>
              </a:ext>
            </a:extLst>
          </p:cNvPr>
          <p:cNvCxnSpPr>
            <a:cxnSpLocks/>
          </p:cNvCxnSpPr>
          <p:nvPr/>
        </p:nvCxnSpPr>
        <p:spPr>
          <a:xfrm>
            <a:off x="9274917" y="2546714"/>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7A2D912-B28F-1C04-8D8E-B91648A12B84}"/>
              </a:ext>
            </a:extLst>
          </p:cNvPr>
          <p:cNvCxnSpPr>
            <a:cxnSpLocks/>
          </p:cNvCxnSpPr>
          <p:nvPr/>
        </p:nvCxnSpPr>
        <p:spPr>
          <a:xfrm>
            <a:off x="9274917" y="3646710"/>
            <a:ext cx="13537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163B37-BD31-4472-34A1-11D1438FAB09}"/>
              </a:ext>
            </a:extLst>
          </p:cNvPr>
          <p:cNvCxnSpPr>
            <a:cxnSpLocks/>
          </p:cNvCxnSpPr>
          <p:nvPr/>
        </p:nvCxnSpPr>
        <p:spPr>
          <a:xfrm>
            <a:off x="9255442" y="5279437"/>
            <a:ext cx="2120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AB6FB2-8D36-0AD4-98B1-4FA7F598F10B}"/>
              </a:ext>
            </a:extLst>
          </p:cNvPr>
          <p:cNvCxnSpPr>
            <a:cxnSpLocks/>
          </p:cNvCxnSpPr>
          <p:nvPr/>
        </p:nvCxnSpPr>
        <p:spPr>
          <a:xfrm>
            <a:off x="9274917" y="3110455"/>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F2F9B8-E4AD-0C72-07E6-BD2F3F48343B}"/>
              </a:ext>
            </a:extLst>
          </p:cNvPr>
          <p:cNvCxnSpPr>
            <a:cxnSpLocks/>
          </p:cNvCxnSpPr>
          <p:nvPr/>
        </p:nvCxnSpPr>
        <p:spPr>
          <a:xfrm>
            <a:off x="9274917" y="2019941"/>
            <a:ext cx="1820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05E646-AD8B-B710-AE00-08295BBC3D71}"/>
              </a:ext>
            </a:extLst>
          </p:cNvPr>
          <p:cNvCxnSpPr>
            <a:cxnSpLocks/>
          </p:cNvCxnSpPr>
          <p:nvPr/>
        </p:nvCxnSpPr>
        <p:spPr>
          <a:xfrm>
            <a:off x="9274917" y="4728721"/>
            <a:ext cx="1972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A248DF-BF0D-1F54-42E5-144142772973}"/>
              </a:ext>
            </a:extLst>
          </p:cNvPr>
          <p:cNvCxnSpPr>
            <a:cxnSpLocks/>
          </p:cNvCxnSpPr>
          <p:nvPr/>
        </p:nvCxnSpPr>
        <p:spPr>
          <a:xfrm>
            <a:off x="9279257" y="5813738"/>
            <a:ext cx="1815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03260A-E678-96F2-B348-47533DC0B05F}"/>
              </a:ext>
            </a:extLst>
          </p:cNvPr>
          <p:cNvCxnSpPr>
            <a:cxnSpLocks/>
          </p:cNvCxnSpPr>
          <p:nvPr/>
        </p:nvCxnSpPr>
        <p:spPr>
          <a:xfrm>
            <a:off x="9274917" y="4173308"/>
            <a:ext cx="1275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73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
        <p:nvSpPr>
          <p:cNvPr id="8" name="TextBox 7">
            <a:extLst>
              <a:ext uri="{FF2B5EF4-FFF2-40B4-BE49-F238E27FC236}">
                <a16:creationId xmlns:a16="http://schemas.microsoft.com/office/drawing/2014/main" id="{D6ECFE72-4C54-4583-84A6-4188C4CDE7F3}"/>
              </a:ext>
            </a:extLst>
          </p:cNvPr>
          <p:cNvSpPr txBox="1"/>
          <p:nvPr/>
        </p:nvSpPr>
        <p:spPr>
          <a:xfrm>
            <a:off x="225947" y="688687"/>
            <a:ext cx="11156427"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Choose the words in task a and fill in the blanks.</a:t>
            </a:r>
          </a:p>
        </p:txBody>
      </p:sp>
      <p:pic>
        <p:nvPicPr>
          <p:cNvPr id="5" name="Picture 4">
            <a:extLst>
              <a:ext uri="{FF2B5EF4-FFF2-40B4-BE49-F238E27FC236}">
                <a16:creationId xmlns:a16="http://schemas.microsoft.com/office/drawing/2014/main" id="{6AF74B5F-71C9-D09E-2AA8-32756D228C03}"/>
              </a:ext>
            </a:extLst>
          </p:cNvPr>
          <p:cNvPicPr>
            <a:picLocks noChangeAspect="1"/>
          </p:cNvPicPr>
          <p:nvPr/>
        </p:nvPicPr>
        <p:blipFill>
          <a:blip r:embed="rId2"/>
          <a:stretch>
            <a:fillRect/>
          </a:stretch>
        </p:blipFill>
        <p:spPr>
          <a:xfrm>
            <a:off x="3352804" y="1731135"/>
            <a:ext cx="8733115" cy="4136738"/>
          </a:xfrm>
          <a:prstGeom prst="rect">
            <a:avLst/>
          </a:prstGeom>
        </p:spPr>
      </p:pic>
      <p:sp>
        <p:nvSpPr>
          <p:cNvPr id="4" name="Rectangle 3">
            <a:extLst>
              <a:ext uri="{FF2B5EF4-FFF2-40B4-BE49-F238E27FC236}">
                <a16:creationId xmlns:a16="http://schemas.microsoft.com/office/drawing/2014/main" id="{B1D909E9-72C9-6118-E523-5DBA40402E1E}"/>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8453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
        <p:nvSpPr>
          <p:cNvPr id="8" name="TextBox 7">
            <a:extLst>
              <a:ext uri="{FF2B5EF4-FFF2-40B4-BE49-F238E27FC236}">
                <a16:creationId xmlns:a16="http://schemas.microsoft.com/office/drawing/2014/main" id="{D6ECFE72-4C54-4583-84A6-4188C4CDE7F3}"/>
              </a:ext>
            </a:extLst>
          </p:cNvPr>
          <p:cNvSpPr txBox="1"/>
          <p:nvPr/>
        </p:nvSpPr>
        <p:spPr>
          <a:xfrm>
            <a:off x="225947" y="688687"/>
            <a:ext cx="11156427"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Choose the words in task a and fill in the blanks.</a:t>
            </a:r>
          </a:p>
        </p:txBody>
      </p:sp>
      <p:pic>
        <p:nvPicPr>
          <p:cNvPr id="5" name="Picture 4">
            <a:extLst>
              <a:ext uri="{FF2B5EF4-FFF2-40B4-BE49-F238E27FC236}">
                <a16:creationId xmlns:a16="http://schemas.microsoft.com/office/drawing/2014/main" id="{1A44F8B3-AD20-3472-28ED-ACB099F5E374}"/>
              </a:ext>
            </a:extLst>
          </p:cNvPr>
          <p:cNvPicPr>
            <a:picLocks noChangeAspect="1"/>
          </p:cNvPicPr>
          <p:nvPr/>
        </p:nvPicPr>
        <p:blipFill>
          <a:blip r:embed="rId2"/>
          <a:stretch>
            <a:fillRect/>
          </a:stretch>
        </p:blipFill>
        <p:spPr>
          <a:xfrm>
            <a:off x="3583709" y="1804296"/>
            <a:ext cx="8239074" cy="4257366"/>
          </a:xfrm>
          <a:prstGeom prst="rect">
            <a:avLst/>
          </a:prstGeom>
        </p:spPr>
      </p:pic>
      <p:sp>
        <p:nvSpPr>
          <p:cNvPr id="4" name="Rectangle 3">
            <a:extLst>
              <a:ext uri="{FF2B5EF4-FFF2-40B4-BE49-F238E27FC236}">
                <a16:creationId xmlns:a16="http://schemas.microsoft.com/office/drawing/2014/main" id="{4F89825C-8AD4-6322-F571-8A4323180E28}"/>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3157163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BE8A99-26A2-E984-2E4F-29DC510546D7}"/>
              </a:ext>
            </a:extLst>
          </p:cNvPr>
          <p:cNvPicPr>
            <a:picLocks noChangeAspect="1"/>
          </p:cNvPicPr>
          <p:nvPr/>
        </p:nvPicPr>
        <p:blipFill>
          <a:blip r:embed="rId4"/>
          <a:stretch>
            <a:fillRect/>
          </a:stretch>
        </p:blipFill>
        <p:spPr>
          <a:xfrm>
            <a:off x="3541529" y="1628953"/>
            <a:ext cx="8650471" cy="4097591"/>
          </a:xfrm>
          <a:prstGeom prst="rect">
            <a:avLst/>
          </a:prstGeom>
        </p:spPr>
      </p:pic>
      <p:sp>
        <p:nvSpPr>
          <p:cNvPr id="8" name="TextBox 7">
            <a:extLst>
              <a:ext uri="{FF2B5EF4-FFF2-40B4-BE49-F238E27FC236}">
                <a16:creationId xmlns:a16="http://schemas.microsoft.com/office/drawing/2014/main" id="{D6ECFE72-4C54-4583-84A6-4188C4CDE7F3}"/>
              </a:ext>
            </a:extLst>
          </p:cNvPr>
          <p:cNvSpPr txBox="1"/>
          <p:nvPr/>
        </p:nvSpPr>
        <p:spPr>
          <a:xfrm>
            <a:off x="225947" y="688687"/>
            <a:ext cx="663205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Listen and check the answers.</a:t>
            </a:r>
          </a:p>
        </p:txBody>
      </p:sp>
      <p:sp>
        <p:nvSpPr>
          <p:cNvPr id="10" name="TextBox 9">
            <a:extLst>
              <a:ext uri="{FF2B5EF4-FFF2-40B4-BE49-F238E27FC236}">
                <a16:creationId xmlns:a16="http://schemas.microsoft.com/office/drawing/2014/main" id="{79EE03CA-4399-8418-ED23-18C53763DA9A}"/>
              </a:ext>
            </a:extLst>
          </p:cNvPr>
          <p:cNvSpPr txBox="1"/>
          <p:nvPr/>
        </p:nvSpPr>
        <p:spPr>
          <a:xfrm>
            <a:off x="9023408" y="3023789"/>
            <a:ext cx="2113040" cy="646331"/>
          </a:xfrm>
          <a:prstGeom prst="rect">
            <a:avLst/>
          </a:prstGeom>
          <a:noFill/>
        </p:spPr>
        <p:txBody>
          <a:bodyPr wrap="square" rtlCol="0">
            <a:spAutoFit/>
          </a:bodyPr>
          <a:lstStyle/>
          <a:p>
            <a:r>
              <a:rPr lang="en-US" sz="3600" dirty="0">
                <a:solidFill>
                  <a:srgbClr val="FF0000"/>
                </a:solidFill>
              </a:rPr>
              <a:t>formation</a:t>
            </a:r>
          </a:p>
        </p:txBody>
      </p:sp>
      <p:pic>
        <p:nvPicPr>
          <p:cNvPr id="2" name="CD2 TRACK 01">
            <a:hlinkClick r:id="" action="ppaction://media"/>
            <a:extLst>
              <a:ext uri="{FF2B5EF4-FFF2-40B4-BE49-F238E27FC236}">
                <a16:creationId xmlns:a16="http://schemas.microsoft.com/office/drawing/2014/main" id="{D60DEA57-C71B-9B25-AF3E-791FD0B013F5}"/>
              </a:ext>
            </a:extLst>
          </p:cNvPr>
          <p:cNvPicPr>
            <a:picLocks noChangeAspect="1"/>
          </p:cNvPicPr>
          <p:nvPr>
            <a:audioFile r:link="rId1"/>
            <p:extLst>
              <p:ext uri="{DAA4B4D4-6D71-4841-9C94-3DE7FCFB9230}">
                <p14:media xmlns:p14="http://schemas.microsoft.com/office/powerpoint/2010/main" r:embed="rId2">
                  <p14:trim end="22094.5833"/>
                </p14:media>
              </p:ext>
            </p:extLst>
          </p:nvPr>
        </p:nvPicPr>
        <p:blipFill>
          <a:blip r:embed="rId5"/>
          <a:stretch>
            <a:fillRect/>
          </a:stretch>
        </p:blipFill>
        <p:spPr>
          <a:xfrm>
            <a:off x="6887576" y="786099"/>
            <a:ext cx="487363" cy="487363"/>
          </a:xfrm>
          <a:prstGeom prst="rect">
            <a:avLst/>
          </a:prstGeom>
        </p:spPr>
      </p:pic>
      <p:sp>
        <p:nvSpPr>
          <p:cNvPr id="4" name="TextBox 3">
            <a:extLst>
              <a:ext uri="{FF2B5EF4-FFF2-40B4-BE49-F238E27FC236}">
                <a16:creationId xmlns:a16="http://schemas.microsoft.com/office/drawing/2014/main" id="{A96469F0-8FFB-E91D-D5D9-5394A5D190BA}"/>
              </a:ext>
            </a:extLst>
          </p:cNvPr>
          <p:cNvSpPr txBox="1"/>
          <p:nvPr/>
        </p:nvSpPr>
        <p:spPr>
          <a:xfrm>
            <a:off x="9144784" y="3654166"/>
            <a:ext cx="2113040" cy="646331"/>
          </a:xfrm>
          <a:prstGeom prst="rect">
            <a:avLst/>
          </a:prstGeom>
          <a:noFill/>
        </p:spPr>
        <p:txBody>
          <a:bodyPr wrap="square" rtlCol="0">
            <a:spAutoFit/>
          </a:bodyPr>
          <a:lstStyle/>
          <a:p>
            <a:r>
              <a:rPr lang="en-US" sz="3600" dirty="0">
                <a:solidFill>
                  <a:srgbClr val="FF0000"/>
                </a:solidFill>
              </a:rPr>
              <a:t>outcrop</a:t>
            </a:r>
          </a:p>
        </p:txBody>
      </p:sp>
      <p:sp>
        <p:nvSpPr>
          <p:cNvPr id="5" name="TextBox 4">
            <a:extLst>
              <a:ext uri="{FF2B5EF4-FFF2-40B4-BE49-F238E27FC236}">
                <a16:creationId xmlns:a16="http://schemas.microsoft.com/office/drawing/2014/main" id="{5D01D7CC-BF0A-99B5-86D5-8E3A25DB4650}"/>
              </a:ext>
            </a:extLst>
          </p:cNvPr>
          <p:cNvSpPr txBox="1"/>
          <p:nvPr/>
        </p:nvSpPr>
        <p:spPr>
          <a:xfrm>
            <a:off x="7866764" y="4690355"/>
            <a:ext cx="2113040" cy="646331"/>
          </a:xfrm>
          <a:prstGeom prst="rect">
            <a:avLst/>
          </a:prstGeom>
          <a:noFill/>
        </p:spPr>
        <p:txBody>
          <a:bodyPr wrap="square" rtlCol="0">
            <a:spAutoFit/>
          </a:bodyPr>
          <a:lstStyle/>
          <a:p>
            <a:r>
              <a:rPr lang="en-US" sz="3600" dirty="0">
                <a:solidFill>
                  <a:srgbClr val="FF0000"/>
                </a:solidFill>
              </a:rPr>
              <a:t>accessible</a:t>
            </a:r>
          </a:p>
        </p:txBody>
      </p:sp>
      <p:sp>
        <p:nvSpPr>
          <p:cNvPr id="3" name="Rectangle 2">
            <a:extLst>
              <a:ext uri="{FF2B5EF4-FFF2-40B4-BE49-F238E27FC236}">
                <a16:creationId xmlns:a16="http://schemas.microsoft.com/office/drawing/2014/main" id="{4627A5B7-FD87-F42A-B765-ECEEDFD858B7}"/>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7" name="TextBox 6">
            <a:extLst>
              <a:ext uri="{FF2B5EF4-FFF2-40B4-BE49-F238E27FC236}">
                <a16:creationId xmlns:a16="http://schemas.microsoft.com/office/drawing/2014/main" id="{A378000A-42E1-0214-474D-BB7F6C42FC36}"/>
              </a:ext>
            </a:extLst>
          </p:cNvPr>
          <p:cNvSpPr txBox="1"/>
          <p:nvPr/>
        </p:nvSpPr>
        <p:spPr>
          <a:xfrm>
            <a:off x="10234954" y="675410"/>
            <a:ext cx="1802987" cy="646331"/>
          </a:xfrm>
          <a:prstGeom prst="rect">
            <a:avLst/>
          </a:prstGeom>
          <a:noFill/>
        </p:spPr>
        <p:txBody>
          <a:bodyPr wrap="square">
            <a:spAutoFit/>
          </a:bodyPr>
          <a:lstStyle/>
          <a:p>
            <a:r>
              <a:rPr lang="en-US" sz="3600" b="0" i="0" dirty="0">
                <a:solidFill>
                  <a:srgbClr val="242021"/>
                </a:solidFill>
                <a:effectLst/>
                <a:highlight>
                  <a:srgbClr val="00FFFF"/>
                </a:highlight>
              </a:rPr>
              <a:t>Answers</a:t>
            </a:r>
            <a:endParaRPr lang="en-US" sz="3600" dirty="0">
              <a:highlight>
                <a:srgbClr val="00FFFF"/>
              </a:highlight>
            </a:endParaRPr>
          </a:p>
        </p:txBody>
      </p:sp>
    </p:spTree>
    <p:extLst>
      <p:ext uri="{BB962C8B-B14F-4D97-AF65-F5344CB8AC3E}">
        <p14:creationId xmlns:p14="http://schemas.microsoft.com/office/powerpoint/2010/main" val="32730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924" fill="hold"/>
                                        <p:tgtEl>
                                          <p:spTgt spid="2"/>
                                        </p:tgtEl>
                                      </p:cBhvr>
                                    </p:cmd>
                                  </p:childTnLst>
                                </p:cTn>
                              </p:par>
                            </p:childTnLst>
                          </p:cTn>
                        </p:par>
                      </p:childTnLst>
                    </p:cTn>
                  </p:par>
                </p:childTnLst>
              </p:cTn>
              <p:nextCondLst>
                <p:cond evt="onClick" delay="0">
                  <p:tgtEl>
                    <p:spTgt spid="8"/>
                  </p:tgtEl>
                </p:cond>
              </p:nextCondLst>
            </p:seq>
          </p:childTnLst>
        </p:cTn>
      </p:par>
    </p:tnLst>
    <p:bldLst>
      <p:bldP spid="10"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6A977B-42D6-EBBA-F43B-BB67AA5C6F6F}"/>
              </a:ext>
            </a:extLst>
          </p:cNvPr>
          <p:cNvPicPr>
            <a:picLocks noChangeAspect="1"/>
          </p:cNvPicPr>
          <p:nvPr/>
        </p:nvPicPr>
        <p:blipFill>
          <a:blip r:embed="rId4"/>
          <a:stretch>
            <a:fillRect/>
          </a:stretch>
        </p:blipFill>
        <p:spPr>
          <a:xfrm>
            <a:off x="3690033" y="1524926"/>
            <a:ext cx="8276020" cy="4276457"/>
          </a:xfrm>
          <a:prstGeom prst="rect">
            <a:avLst/>
          </a:prstGeom>
        </p:spPr>
      </p:pic>
      <p:sp>
        <p:nvSpPr>
          <p:cNvPr id="8" name="TextBox 7">
            <a:extLst>
              <a:ext uri="{FF2B5EF4-FFF2-40B4-BE49-F238E27FC236}">
                <a16:creationId xmlns:a16="http://schemas.microsoft.com/office/drawing/2014/main" id="{D6ECFE72-4C54-4583-84A6-4188C4CDE7F3}"/>
              </a:ext>
            </a:extLst>
          </p:cNvPr>
          <p:cNvSpPr txBox="1"/>
          <p:nvPr/>
        </p:nvSpPr>
        <p:spPr>
          <a:xfrm>
            <a:off x="225947" y="688687"/>
            <a:ext cx="674635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Listen and check the answers.</a:t>
            </a:r>
          </a:p>
        </p:txBody>
      </p:sp>
      <p:pic>
        <p:nvPicPr>
          <p:cNvPr id="2" name="CD2 TRACK 01">
            <a:hlinkClick r:id="" action="ppaction://media"/>
            <a:extLst>
              <a:ext uri="{FF2B5EF4-FFF2-40B4-BE49-F238E27FC236}">
                <a16:creationId xmlns:a16="http://schemas.microsoft.com/office/drawing/2014/main" id="{F5E1D3C8-792F-FDB5-5264-7E28C2CD7CFF}"/>
              </a:ext>
            </a:extLst>
          </p:cNvPr>
          <p:cNvPicPr>
            <a:picLocks noChangeAspect="1"/>
          </p:cNvPicPr>
          <p:nvPr>
            <a:audioFile r:link="rId1"/>
            <p:extLst>
              <p:ext uri="{DAA4B4D4-6D71-4841-9C94-3DE7FCFB9230}">
                <p14:media xmlns:p14="http://schemas.microsoft.com/office/powerpoint/2010/main" r:embed="rId2">
                  <p14:trim st="32871" end="0.5833"/>
                </p14:media>
              </p:ext>
            </p:extLst>
          </p:nvPr>
        </p:nvPicPr>
        <p:blipFill>
          <a:blip r:embed="rId5"/>
          <a:stretch>
            <a:fillRect/>
          </a:stretch>
        </p:blipFill>
        <p:spPr>
          <a:xfrm>
            <a:off x="7070147" y="752474"/>
            <a:ext cx="487363" cy="487363"/>
          </a:xfrm>
          <a:prstGeom prst="rect">
            <a:avLst/>
          </a:prstGeom>
        </p:spPr>
      </p:pic>
      <p:sp>
        <p:nvSpPr>
          <p:cNvPr id="4" name="TextBox 3">
            <a:extLst>
              <a:ext uri="{FF2B5EF4-FFF2-40B4-BE49-F238E27FC236}">
                <a16:creationId xmlns:a16="http://schemas.microsoft.com/office/drawing/2014/main" id="{AE36BD08-E97E-5682-9B5B-D332327C47AF}"/>
              </a:ext>
            </a:extLst>
          </p:cNvPr>
          <p:cNvSpPr txBox="1"/>
          <p:nvPr/>
        </p:nvSpPr>
        <p:spPr>
          <a:xfrm>
            <a:off x="6324166" y="1465614"/>
            <a:ext cx="1491962" cy="646331"/>
          </a:xfrm>
          <a:prstGeom prst="rect">
            <a:avLst/>
          </a:prstGeom>
          <a:noFill/>
        </p:spPr>
        <p:txBody>
          <a:bodyPr wrap="square" rtlCol="0">
            <a:spAutoFit/>
          </a:bodyPr>
          <a:lstStyle/>
          <a:p>
            <a:r>
              <a:rPr lang="en-US" sz="3600" dirty="0">
                <a:solidFill>
                  <a:srgbClr val="FF0000"/>
                </a:solidFill>
              </a:rPr>
              <a:t>scenic</a:t>
            </a:r>
          </a:p>
        </p:txBody>
      </p:sp>
      <p:sp>
        <p:nvSpPr>
          <p:cNvPr id="5" name="TextBox 4">
            <a:extLst>
              <a:ext uri="{FF2B5EF4-FFF2-40B4-BE49-F238E27FC236}">
                <a16:creationId xmlns:a16="http://schemas.microsoft.com/office/drawing/2014/main" id="{B0240884-ADDB-6794-6B34-6290198451A5}"/>
              </a:ext>
            </a:extLst>
          </p:cNvPr>
          <p:cNvSpPr txBox="1"/>
          <p:nvPr/>
        </p:nvSpPr>
        <p:spPr>
          <a:xfrm>
            <a:off x="4680655" y="3016823"/>
            <a:ext cx="2113040" cy="646331"/>
          </a:xfrm>
          <a:prstGeom prst="rect">
            <a:avLst/>
          </a:prstGeom>
          <a:noFill/>
        </p:spPr>
        <p:txBody>
          <a:bodyPr wrap="square" rtlCol="0">
            <a:spAutoFit/>
          </a:bodyPr>
          <a:lstStyle/>
          <a:p>
            <a:r>
              <a:rPr lang="en-US" sz="3600" dirty="0">
                <a:solidFill>
                  <a:srgbClr val="FF0000"/>
                </a:solidFill>
              </a:rPr>
              <a:t>mount</a:t>
            </a:r>
          </a:p>
        </p:txBody>
      </p:sp>
      <p:sp>
        <p:nvSpPr>
          <p:cNvPr id="6" name="TextBox 5">
            <a:extLst>
              <a:ext uri="{FF2B5EF4-FFF2-40B4-BE49-F238E27FC236}">
                <a16:creationId xmlns:a16="http://schemas.microsoft.com/office/drawing/2014/main" id="{ECF9E1DF-2532-5099-E1B1-AF72AE861457}"/>
              </a:ext>
            </a:extLst>
          </p:cNvPr>
          <p:cNvSpPr txBox="1"/>
          <p:nvPr/>
        </p:nvSpPr>
        <p:spPr>
          <a:xfrm>
            <a:off x="6972300" y="3663154"/>
            <a:ext cx="2113040" cy="646331"/>
          </a:xfrm>
          <a:prstGeom prst="rect">
            <a:avLst/>
          </a:prstGeom>
          <a:noFill/>
        </p:spPr>
        <p:txBody>
          <a:bodyPr wrap="square" rtlCol="0">
            <a:spAutoFit/>
          </a:bodyPr>
          <a:lstStyle/>
          <a:p>
            <a:r>
              <a:rPr lang="en-US" sz="3600" dirty="0">
                <a:solidFill>
                  <a:srgbClr val="FF0000"/>
                </a:solidFill>
              </a:rPr>
              <a:t>rainforest</a:t>
            </a:r>
          </a:p>
        </p:txBody>
      </p:sp>
      <p:sp>
        <p:nvSpPr>
          <p:cNvPr id="9" name="TextBox 8">
            <a:extLst>
              <a:ext uri="{FF2B5EF4-FFF2-40B4-BE49-F238E27FC236}">
                <a16:creationId xmlns:a16="http://schemas.microsoft.com/office/drawing/2014/main" id="{B9938D95-1D13-3EE1-9175-3F13D1F1AC8C}"/>
              </a:ext>
            </a:extLst>
          </p:cNvPr>
          <p:cNvSpPr txBox="1"/>
          <p:nvPr/>
        </p:nvSpPr>
        <p:spPr>
          <a:xfrm>
            <a:off x="4242069" y="5155052"/>
            <a:ext cx="2422317" cy="646331"/>
          </a:xfrm>
          <a:prstGeom prst="rect">
            <a:avLst/>
          </a:prstGeom>
          <a:noFill/>
        </p:spPr>
        <p:txBody>
          <a:bodyPr wrap="square" rtlCol="0">
            <a:spAutoFit/>
          </a:bodyPr>
          <a:lstStyle/>
          <a:p>
            <a:r>
              <a:rPr lang="en-US" sz="3600" dirty="0">
                <a:solidFill>
                  <a:srgbClr val="FF0000"/>
                </a:solidFill>
              </a:rPr>
              <a:t>spectacular</a:t>
            </a:r>
          </a:p>
        </p:txBody>
      </p:sp>
      <p:sp>
        <p:nvSpPr>
          <p:cNvPr id="3" name="Rectangle 2">
            <a:extLst>
              <a:ext uri="{FF2B5EF4-FFF2-40B4-BE49-F238E27FC236}">
                <a16:creationId xmlns:a16="http://schemas.microsoft.com/office/drawing/2014/main" id="{568AEA7E-7883-63B4-6272-3EA376548915}"/>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7" name="TextBox 6">
            <a:extLst>
              <a:ext uri="{FF2B5EF4-FFF2-40B4-BE49-F238E27FC236}">
                <a16:creationId xmlns:a16="http://schemas.microsoft.com/office/drawing/2014/main" id="{BBAB81A3-222B-9050-727D-22DFCF08A378}"/>
              </a:ext>
            </a:extLst>
          </p:cNvPr>
          <p:cNvSpPr txBox="1"/>
          <p:nvPr/>
        </p:nvSpPr>
        <p:spPr>
          <a:xfrm>
            <a:off x="10234954" y="675410"/>
            <a:ext cx="1802987" cy="646331"/>
          </a:xfrm>
          <a:prstGeom prst="rect">
            <a:avLst/>
          </a:prstGeom>
          <a:noFill/>
        </p:spPr>
        <p:txBody>
          <a:bodyPr wrap="square">
            <a:spAutoFit/>
          </a:bodyPr>
          <a:lstStyle/>
          <a:p>
            <a:r>
              <a:rPr lang="en-US" sz="3600" b="0" i="0" dirty="0">
                <a:solidFill>
                  <a:srgbClr val="242021"/>
                </a:solidFill>
                <a:effectLst/>
                <a:highlight>
                  <a:srgbClr val="00FFFF"/>
                </a:highlight>
              </a:rPr>
              <a:t>Answers</a:t>
            </a:r>
            <a:endParaRPr lang="en-US" sz="3600" dirty="0">
              <a:highlight>
                <a:srgbClr val="00FFFF"/>
              </a:highlight>
            </a:endParaRPr>
          </a:p>
        </p:txBody>
      </p:sp>
    </p:spTree>
    <p:extLst>
      <p:ext uri="{BB962C8B-B14F-4D97-AF65-F5344CB8AC3E}">
        <p14:creationId xmlns:p14="http://schemas.microsoft.com/office/powerpoint/2010/main" val="19238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47" fill="hold"/>
                                        <p:tgtEl>
                                          <p:spTgt spid="2"/>
                                        </p:tgtEl>
                                      </p:cBhvr>
                                    </p:cmd>
                                  </p:childTnLst>
                                </p:cTn>
                              </p:par>
                            </p:childTnLst>
                          </p:cTn>
                        </p:par>
                      </p:childTnLst>
                    </p:cTn>
                  </p:par>
                </p:childTnLst>
              </p:cTn>
              <p:nextCondLst>
                <p:cond evt="onClick" delay="0">
                  <p:tgtEl>
                    <p:spTgt spid="8"/>
                  </p:tgtEl>
                </p:cond>
              </p:nextCondLst>
            </p:seq>
          </p:childTnLst>
        </p:cTn>
      </p:par>
    </p:tnLst>
    <p:bldLst>
      <p:bldP spid="4"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1B00-92F5-7C9C-20BF-9DF525F5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EFD57C-EEDD-11E3-C8BD-7733B1350920}"/>
              </a:ext>
            </a:extLst>
          </p:cNvPr>
          <p:cNvSpPr/>
          <p:nvPr/>
        </p:nvSpPr>
        <p:spPr>
          <a:xfrm>
            <a:off x="454545" y="474978"/>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on each phrase to hear the sound</a:t>
            </a:r>
            <a:r>
              <a:rPr lang="en-US" sz="3600" b="1" i="1" dirty="0">
                <a:solidFill>
                  <a:srgbClr val="0070C0"/>
                </a:solidFill>
              </a:rPr>
              <a:t>. </a:t>
            </a:r>
          </a:p>
        </p:txBody>
      </p:sp>
      <p:pic>
        <p:nvPicPr>
          <p:cNvPr id="3" name="bake cakes">
            <a:hlinkClick r:id="" action="ppaction://media"/>
            <a:extLst>
              <a:ext uri="{FF2B5EF4-FFF2-40B4-BE49-F238E27FC236}">
                <a16:creationId xmlns:a16="http://schemas.microsoft.com/office/drawing/2014/main" id="{1E0B3EEF-29E9-BAD2-E4B6-771C199E4AB3}"/>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80521" y="706505"/>
            <a:ext cx="487363" cy="487363"/>
          </a:xfrm>
          <a:prstGeom prst="rect">
            <a:avLst/>
          </a:prstGeom>
        </p:spPr>
      </p:pic>
      <p:pic>
        <p:nvPicPr>
          <p:cNvPr id="4" name="build models">
            <a:hlinkClick r:id="" action="ppaction://media"/>
            <a:extLst>
              <a:ext uri="{FF2B5EF4-FFF2-40B4-BE49-F238E27FC236}">
                <a16:creationId xmlns:a16="http://schemas.microsoft.com/office/drawing/2014/main" id="{4F26B830-C23C-98C7-54F1-391BBA5B6E4D}"/>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1580520" y="706504"/>
            <a:ext cx="487363" cy="487363"/>
          </a:xfrm>
          <a:prstGeom prst="rect">
            <a:avLst/>
          </a:prstGeom>
        </p:spPr>
      </p:pic>
      <p:pic>
        <p:nvPicPr>
          <p:cNvPr id="5" name="collect soccer stickers">
            <a:hlinkClick r:id="" action="ppaction://media"/>
            <a:extLst>
              <a:ext uri="{FF2B5EF4-FFF2-40B4-BE49-F238E27FC236}">
                <a16:creationId xmlns:a16="http://schemas.microsoft.com/office/drawing/2014/main" id="{0B45DE79-03DC-FC48-1568-0C0CB1BCFC38}"/>
              </a:ext>
            </a:extLst>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1563415" y="706504"/>
            <a:ext cx="487363" cy="487363"/>
          </a:xfrm>
          <a:prstGeom prst="rect">
            <a:avLst/>
          </a:prstGeom>
        </p:spPr>
      </p:pic>
      <p:pic>
        <p:nvPicPr>
          <p:cNvPr id="6" name="make vlogs">
            <a:hlinkClick r:id="" action="ppaction://media"/>
            <a:extLst>
              <a:ext uri="{FF2B5EF4-FFF2-40B4-BE49-F238E27FC236}">
                <a16:creationId xmlns:a16="http://schemas.microsoft.com/office/drawing/2014/main" id="{631FD171-D93C-2590-C42C-60C39830BD47}"/>
              </a:ext>
            </a:extLst>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1597625" y="713469"/>
            <a:ext cx="487363" cy="487363"/>
          </a:xfrm>
          <a:prstGeom prst="rect">
            <a:avLst/>
          </a:prstGeom>
        </p:spPr>
      </p:pic>
      <p:pic>
        <p:nvPicPr>
          <p:cNvPr id="7" name="play online games">
            <a:hlinkClick r:id="" action="ppaction://media"/>
            <a:extLst>
              <a:ext uri="{FF2B5EF4-FFF2-40B4-BE49-F238E27FC236}">
                <a16:creationId xmlns:a16="http://schemas.microsoft.com/office/drawing/2014/main" id="{C37BFDC4-F3AB-C1DE-5AC7-3DE29FBD4155}"/>
              </a:ext>
            </a:extLst>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1589072" y="699540"/>
            <a:ext cx="487363" cy="487363"/>
          </a:xfrm>
          <a:prstGeom prst="rect">
            <a:avLst/>
          </a:prstGeom>
        </p:spPr>
      </p:pic>
      <p:pic>
        <p:nvPicPr>
          <p:cNvPr id="8" name="read comics">
            <a:hlinkClick r:id="" action="ppaction://media"/>
            <a:extLst>
              <a:ext uri="{FF2B5EF4-FFF2-40B4-BE49-F238E27FC236}">
                <a16:creationId xmlns:a16="http://schemas.microsoft.com/office/drawing/2014/main" id="{722997D8-BFE8-B069-19A3-6F9F559082B0}"/>
              </a:ext>
            </a:extLst>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1571966" y="685611"/>
            <a:ext cx="487363" cy="487363"/>
          </a:xfrm>
          <a:prstGeom prst="rect">
            <a:avLst/>
          </a:prstGeom>
        </p:spPr>
      </p:pic>
      <p:sp>
        <p:nvSpPr>
          <p:cNvPr id="9" name="TextBox 8">
            <a:extLst>
              <a:ext uri="{FF2B5EF4-FFF2-40B4-BE49-F238E27FC236}">
                <a16:creationId xmlns:a16="http://schemas.microsoft.com/office/drawing/2014/main" id="{69948195-FB58-F595-4D5E-35AFB9010837}"/>
              </a:ext>
            </a:extLst>
          </p:cNvPr>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mount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600" dirty="0" err="1">
                <a:solidFill>
                  <a:srgbClr val="FF0000"/>
                </a:solidFill>
              </a:rPr>
              <a:t>maʊnt</a:t>
            </a:r>
            <a:r>
              <a:rPr lang="en-US" dirty="0"/>
              <a:t> </a:t>
            </a:r>
            <a:r>
              <a:rPr lang="vi-VN" sz="3600" dirty="0">
                <a:cs typeface="Calibri" panose="020F0502020204030204" pitchFamily="34" charset="0"/>
              </a:rPr>
              <a:t>/</a:t>
            </a:r>
            <a:r>
              <a:rPr lang="en-US" sz="3600" dirty="0">
                <a:cs typeface="Calibri" panose="020F0502020204030204" pitchFamily="34" charset="0"/>
              </a:rPr>
              <a:t> </a:t>
            </a:r>
            <a:r>
              <a:rPr lang="en-US" sz="3600" dirty="0" err="1">
                <a:cs typeface="Calibri" panose="020F0502020204030204" pitchFamily="34" charset="0"/>
              </a:rPr>
              <a:t>ngọn</a:t>
            </a:r>
            <a:r>
              <a:rPr lang="en-US" sz="3600" dirty="0">
                <a:cs typeface="Calibri" panose="020F0502020204030204" pitchFamily="34" charset="0"/>
              </a:rPr>
              <a:t> </a:t>
            </a:r>
            <a:r>
              <a:rPr lang="en-US" sz="3600" dirty="0" err="1">
                <a:cs typeface="Calibri" panose="020F0502020204030204" pitchFamily="34" charset="0"/>
              </a:rPr>
              <a:t>núi</a:t>
            </a:r>
            <a:endParaRPr lang="en-US" sz="3600" i="1" dirty="0">
              <a:solidFill>
                <a:srgbClr val="0070C0"/>
              </a:solidFill>
              <a:cs typeface="Calibri" panose="020F0502020204030204" pitchFamily="34" charset="0"/>
            </a:endParaRPr>
          </a:p>
        </p:txBody>
      </p:sp>
      <p:sp>
        <p:nvSpPr>
          <p:cNvPr id="10" name="TextBox 9">
            <a:extLst>
              <a:ext uri="{FF2B5EF4-FFF2-40B4-BE49-F238E27FC236}">
                <a16:creationId xmlns:a16="http://schemas.microsoft.com/office/drawing/2014/main" id="{B79B322C-F18C-308E-C827-EF14A4B76107}"/>
              </a:ext>
            </a:extLst>
          </p:cNvPr>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scenic </a:t>
            </a:r>
            <a:r>
              <a:rPr lang="vi-VN" sz="3600" dirty="0">
                <a:cs typeface="Calibri" panose="020F0502020204030204" pitchFamily="34" charset="0"/>
              </a:rPr>
              <a:t>(</a:t>
            </a:r>
            <a:r>
              <a:rPr lang="en-US" sz="3600" dirty="0">
                <a:cs typeface="Calibri" panose="020F0502020204030204" pitchFamily="34" charset="0"/>
              </a:rPr>
              <a:t>adj</a:t>
            </a:r>
            <a:r>
              <a:rPr lang="vi-VN" sz="3600" dirty="0">
                <a:cs typeface="Calibri" panose="020F0502020204030204" pitchFamily="34" charset="0"/>
              </a:rPr>
              <a:t>) /</a:t>
            </a:r>
            <a:r>
              <a:rPr lang="en-US" sz="3600" dirty="0">
                <a:solidFill>
                  <a:srgbClr val="FF0000"/>
                </a:solidFill>
              </a:rPr>
              <a:t>ˈ</a:t>
            </a:r>
            <a:r>
              <a:rPr lang="en-US" sz="3600" dirty="0" err="1">
                <a:solidFill>
                  <a:srgbClr val="FF0000"/>
                </a:solidFill>
              </a:rPr>
              <a:t>siːnɪk</a:t>
            </a:r>
            <a:r>
              <a:rPr lang="en-US" sz="3600" dirty="0">
                <a:solidFill>
                  <a:srgbClr val="FF0000"/>
                </a:solidFill>
              </a:rPr>
              <a:t> </a:t>
            </a:r>
            <a:r>
              <a:rPr lang="vi-VN" sz="3600" dirty="0">
                <a:cs typeface="Calibri" panose="020F0502020204030204" pitchFamily="34" charset="0"/>
              </a:rPr>
              <a:t>/</a:t>
            </a:r>
            <a:r>
              <a:rPr lang="en-US" sz="3600" dirty="0">
                <a:cs typeface="Calibri" panose="020F0502020204030204" pitchFamily="34" charset="0"/>
              </a:rPr>
              <a:t> </a:t>
            </a:r>
            <a:r>
              <a:rPr lang="en-US" sz="3600" dirty="0" err="1">
                <a:cs typeface="Calibri" panose="020F0502020204030204" pitchFamily="34" charset="0"/>
              </a:rPr>
              <a:t>đẹp</a:t>
            </a:r>
            <a:r>
              <a:rPr lang="en-US" sz="3600" dirty="0">
                <a:cs typeface="Calibri" panose="020F0502020204030204" pitchFamily="34" charset="0"/>
              </a:rPr>
              <a:t> </a:t>
            </a:r>
            <a:r>
              <a:rPr lang="en-US" sz="3600" dirty="0" err="1">
                <a:cs typeface="Calibri" panose="020F0502020204030204" pitchFamily="34" charset="0"/>
              </a:rPr>
              <a:t>gây</a:t>
            </a:r>
            <a:r>
              <a:rPr lang="en-US" sz="3600" dirty="0">
                <a:cs typeface="Calibri" panose="020F0502020204030204" pitchFamily="34" charset="0"/>
              </a:rPr>
              <a:t> </a:t>
            </a:r>
            <a:r>
              <a:rPr lang="en-US" sz="3600" dirty="0" err="1">
                <a:cs typeface="Calibri" panose="020F0502020204030204" pitchFamily="34" charset="0"/>
              </a:rPr>
              <a:t>ấn</a:t>
            </a:r>
            <a:r>
              <a:rPr lang="en-US" sz="3600" dirty="0">
                <a:cs typeface="Calibri" panose="020F0502020204030204" pitchFamily="34" charset="0"/>
              </a:rPr>
              <a:t> </a:t>
            </a:r>
            <a:r>
              <a:rPr lang="en-US" sz="3600" dirty="0" err="1">
                <a:cs typeface="Calibri" panose="020F0502020204030204" pitchFamily="34" charset="0"/>
              </a:rPr>
              <a:t>tượng</a:t>
            </a:r>
            <a:endParaRPr lang="en-US" sz="3600" i="1" dirty="0">
              <a:solidFill>
                <a:srgbClr val="0070C0"/>
              </a:solidFill>
              <a:cs typeface="Calibri" panose="020F0502020204030204" pitchFamily="34" charset="0"/>
            </a:endParaRPr>
          </a:p>
        </p:txBody>
      </p:sp>
      <p:sp>
        <p:nvSpPr>
          <p:cNvPr id="11" name="TextBox 10">
            <a:extLst>
              <a:ext uri="{FF2B5EF4-FFF2-40B4-BE49-F238E27FC236}">
                <a16:creationId xmlns:a16="http://schemas.microsoft.com/office/drawing/2014/main" id="{071E3EA9-E232-AE58-034C-2609171B3C61}"/>
              </a:ext>
            </a:extLst>
          </p:cNvPr>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accessible</a:t>
            </a:r>
            <a:r>
              <a:rPr lang="en-US" sz="3600" b="1" i="1" dirty="0">
                <a:solidFill>
                  <a:srgbClr val="0070C0"/>
                </a:solidFill>
              </a:rPr>
              <a:t> </a:t>
            </a:r>
            <a:r>
              <a:rPr lang="en-US" sz="3600" dirty="0"/>
              <a:t>(adj) /</a:t>
            </a:r>
            <a:r>
              <a:rPr lang="en-US" sz="3600" dirty="0" err="1">
                <a:solidFill>
                  <a:srgbClr val="FF0000"/>
                </a:solidFill>
              </a:rPr>
              <a:t>əkˈsesəbl</a:t>
            </a:r>
            <a:r>
              <a:rPr lang="en-US" sz="3600" dirty="0"/>
              <a:t>/</a:t>
            </a:r>
            <a:r>
              <a:rPr lang="en-US" sz="3600" dirty="0" err="1"/>
              <a:t>có</a:t>
            </a:r>
            <a:r>
              <a:rPr lang="en-US" sz="3600" dirty="0"/>
              <a:t> </a:t>
            </a:r>
            <a:r>
              <a:rPr lang="en-US" sz="3600" dirty="0" err="1"/>
              <a:t>thể</a:t>
            </a:r>
            <a:r>
              <a:rPr lang="en-US" sz="3600" dirty="0"/>
              <a:t> </a:t>
            </a:r>
            <a:r>
              <a:rPr lang="en-US" sz="3600" dirty="0" err="1"/>
              <a:t>tới</a:t>
            </a:r>
            <a:r>
              <a:rPr lang="en-US" sz="3600" dirty="0"/>
              <a:t>, </a:t>
            </a:r>
            <a:r>
              <a:rPr lang="en-US" sz="3600" dirty="0" err="1"/>
              <a:t>có</a:t>
            </a:r>
            <a:r>
              <a:rPr lang="en-US" sz="3600" dirty="0"/>
              <a:t> </a:t>
            </a:r>
            <a:r>
              <a:rPr lang="en-US" sz="3600" dirty="0" err="1"/>
              <a:t>thể</a:t>
            </a:r>
            <a:r>
              <a:rPr lang="en-US" sz="3600" dirty="0"/>
              <a:t> </a:t>
            </a:r>
            <a:r>
              <a:rPr lang="en-US" sz="3600" dirty="0" err="1"/>
              <a:t>gần</a:t>
            </a:r>
            <a:r>
              <a:rPr lang="en-US" sz="3600" dirty="0"/>
              <a:t> </a:t>
            </a:r>
            <a:r>
              <a:rPr lang="en-US" sz="3600" dirty="0" err="1"/>
              <a:t>được</a:t>
            </a:r>
            <a:endParaRPr lang="en-US" sz="3600" i="1" dirty="0">
              <a:solidFill>
                <a:srgbClr val="0070C0"/>
              </a:solidFill>
            </a:endParaRPr>
          </a:p>
        </p:txBody>
      </p:sp>
      <p:sp>
        <p:nvSpPr>
          <p:cNvPr id="12" name="TextBox 11">
            <a:extLst>
              <a:ext uri="{FF2B5EF4-FFF2-40B4-BE49-F238E27FC236}">
                <a16:creationId xmlns:a16="http://schemas.microsoft.com/office/drawing/2014/main" id="{4689F4BA-C399-DACA-E338-65B9E10CA8A7}"/>
              </a:ext>
            </a:extLst>
          </p:cNvPr>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outcrop </a:t>
            </a:r>
            <a:r>
              <a:rPr lang="en-US" sz="3600" dirty="0"/>
              <a:t>(n) /</a:t>
            </a:r>
            <a:r>
              <a:rPr lang="en-US" sz="3600" dirty="0">
                <a:solidFill>
                  <a:srgbClr val="FF0000"/>
                </a:solidFill>
              </a:rPr>
              <a:t>ˈ</a:t>
            </a:r>
            <a:r>
              <a:rPr lang="en-US" sz="3600" dirty="0" err="1">
                <a:solidFill>
                  <a:srgbClr val="FF0000"/>
                </a:solidFill>
              </a:rPr>
              <a:t>aʊtkrɑːp</a:t>
            </a:r>
            <a:r>
              <a:rPr lang="en-US" sz="3600" dirty="0"/>
              <a:t>/ </a:t>
            </a:r>
            <a:r>
              <a:rPr lang="en-US" sz="3600" dirty="0" err="1"/>
              <a:t>sự</a:t>
            </a:r>
            <a:r>
              <a:rPr lang="en-US" sz="3600" dirty="0"/>
              <a:t> </a:t>
            </a:r>
            <a:r>
              <a:rPr lang="en-US" sz="3600" dirty="0" err="1"/>
              <a:t>trồi</a:t>
            </a:r>
            <a:r>
              <a:rPr lang="en-US" sz="3600" dirty="0"/>
              <a:t> </a:t>
            </a:r>
            <a:r>
              <a:rPr lang="en-US" sz="3600" dirty="0" err="1"/>
              <a:t>lên</a:t>
            </a:r>
            <a:r>
              <a:rPr lang="en-US" sz="3600" dirty="0"/>
              <a:t> (</a:t>
            </a:r>
            <a:r>
              <a:rPr lang="en-US" sz="3600" dirty="0" err="1"/>
              <a:t>của</a:t>
            </a:r>
            <a:r>
              <a:rPr lang="en-US" sz="3600" dirty="0"/>
              <a:t> </a:t>
            </a:r>
            <a:r>
              <a:rPr lang="en-US" sz="3600" dirty="0" err="1"/>
              <a:t>một</a:t>
            </a:r>
            <a:r>
              <a:rPr lang="en-US" sz="3600" dirty="0"/>
              <a:t> </a:t>
            </a:r>
            <a:r>
              <a:rPr lang="en-US" sz="3600" dirty="0" err="1"/>
              <a:t>lớp</a:t>
            </a:r>
            <a:r>
              <a:rPr lang="en-US" sz="3600" dirty="0"/>
              <a:t> </a:t>
            </a:r>
            <a:r>
              <a:rPr lang="en-US" sz="3600" dirty="0" err="1"/>
              <a:t>đất</a:t>
            </a:r>
            <a:r>
              <a:rPr lang="en-US" sz="3600" dirty="0"/>
              <a:t>)</a:t>
            </a:r>
            <a:endParaRPr lang="en-US" sz="36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2869057-F7CE-60CE-57AE-C357F58FDFE9}"/>
              </a:ext>
            </a:extLst>
          </p:cNvPr>
          <p:cNvSpPr txBox="1"/>
          <p:nvPr/>
        </p:nvSpPr>
        <p:spPr>
          <a:xfrm>
            <a:off x="467423" y="1794319"/>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formation</a:t>
            </a:r>
            <a:r>
              <a:rPr lang="en-US" sz="3600"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err="1">
                <a:solidFill>
                  <a:srgbClr val="FF0000"/>
                </a:solidFill>
              </a:rPr>
              <a:t>fɔːrˈmeɪʃn</a:t>
            </a:r>
            <a:r>
              <a:rPr lang="vi-VN" sz="3600" dirty="0">
                <a:cs typeface="Calibri" panose="020F0502020204030204" pitchFamily="34" charset="0"/>
              </a:rPr>
              <a:t>/</a:t>
            </a:r>
            <a:r>
              <a:rPr lang="en-US" sz="3600" dirty="0">
                <a:cs typeface="Calibri" panose="020F0502020204030204" pitchFamily="34" charset="0"/>
              </a:rPr>
              <a:t> </a:t>
            </a:r>
            <a:r>
              <a:rPr lang="en-US" sz="3600" dirty="0" err="1">
                <a:cs typeface="Calibri" panose="020F0502020204030204" pitchFamily="34" charset="0"/>
              </a:rPr>
              <a:t>sự</a:t>
            </a:r>
            <a:r>
              <a:rPr lang="en-US" sz="3600" dirty="0">
                <a:cs typeface="Calibri" panose="020F0502020204030204" pitchFamily="34" charset="0"/>
              </a:rPr>
              <a:t> </a:t>
            </a:r>
            <a:r>
              <a:rPr lang="en-US" sz="3600" dirty="0" err="1">
                <a:cs typeface="Calibri" panose="020F0502020204030204" pitchFamily="34" charset="0"/>
              </a:rPr>
              <a:t>hình</a:t>
            </a:r>
            <a:r>
              <a:rPr lang="en-US" sz="3600" dirty="0">
                <a:cs typeface="Calibri" panose="020F0502020204030204" pitchFamily="34" charset="0"/>
              </a:rPr>
              <a:t> </a:t>
            </a:r>
            <a:r>
              <a:rPr lang="en-US" sz="3600" dirty="0" err="1">
                <a:cs typeface="Calibri" panose="020F0502020204030204" pitchFamily="34" charset="0"/>
              </a:rPr>
              <a:t>thành</a:t>
            </a:r>
            <a:endParaRPr lang="en-US" sz="3600" i="1" dirty="0">
              <a:solidFill>
                <a:srgbClr val="0070C0"/>
              </a:solidFill>
              <a:cs typeface="Calibri" panose="020F0502020204030204" pitchFamily="34" charset="0"/>
            </a:endParaRPr>
          </a:p>
        </p:txBody>
      </p:sp>
      <p:sp>
        <p:nvSpPr>
          <p:cNvPr id="14" name="TextBox 13">
            <a:extLst>
              <a:ext uri="{FF2B5EF4-FFF2-40B4-BE49-F238E27FC236}">
                <a16:creationId xmlns:a16="http://schemas.microsoft.com/office/drawing/2014/main" id="{25F6EE3E-5C51-6DF8-415A-3D80B8051B55}"/>
              </a:ext>
            </a:extLst>
          </p:cNvPr>
          <p:cNvSpPr txBox="1"/>
          <p:nvPr/>
        </p:nvSpPr>
        <p:spPr>
          <a:xfrm>
            <a:off x="441764" y="115231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summit </a:t>
            </a:r>
            <a:r>
              <a:rPr lang="en-US" sz="3600" dirty="0"/>
              <a:t>(n) /</a:t>
            </a:r>
            <a:r>
              <a:rPr lang="en-US" sz="3600" b="0" i="0" dirty="0">
                <a:solidFill>
                  <a:srgbClr val="FF0000"/>
                </a:solidFill>
                <a:effectLst/>
                <a:highlight>
                  <a:srgbClr val="FFFFFF"/>
                </a:highlight>
              </a:rPr>
              <a:t>ˈ</a:t>
            </a:r>
            <a:r>
              <a:rPr lang="en-US" sz="3600" b="0" i="0" dirty="0" err="1">
                <a:solidFill>
                  <a:srgbClr val="FF0000"/>
                </a:solidFill>
                <a:effectLst/>
                <a:highlight>
                  <a:srgbClr val="FFFFFF"/>
                </a:highlight>
              </a:rPr>
              <a:t>sʌmɪt</a:t>
            </a:r>
            <a:r>
              <a:rPr lang="en-US" sz="3600" dirty="0"/>
              <a:t>/ </a:t>
            </a:r>
            <a:r>
              <a:rPr lang="en-US" sz="3600" dirty="0" err="1"/>
              <a:t>đỉnh</a:t>
            </a:r>
            <a:r>
              <a:rPr lang="en-US" sz="3600" dirty="0"/>
              <a:t> </a:t>
            </a:r>
            <a:r>
              <a:rPr lang="en-US" sz="3600" dirty="0" err="1"/>
              <a:t>hoặc</a:t>
            </a:r>
            <a:r>
              <a:rPr lang="en-US" sz="3600" dirty="0"/>
              <a:t> </a:t>
            </a:r>
            <a:r>
              <a:rPr lang="en-US" sz="3600" dirty="0" err="1"/>
              <a:t>điểm</a:t>
            </a:r>
            <a:r>
              <a:rPr lang="en-US" sz="3600" dirty="0"/>
              <a:t> </a:t>
            </a:r>
            <a:r>
              <a:rPr lang="en-US" sz="3600" dirty="0" err="1"/>
              <a:t>cao</a:t>
            </a:r>
            <a:r>
              <a:rPr lang="en-US" sz="3600" dirty="0"/>
              <a:t> </a:t>
            </a:r>
            <a:r>
              <a:rPr lang="en-US" sz="3600" dirty="0" err="1"/>
              <a:t>nhất</a:t>
            </a:r>
            <a:r>
              <a:rPr lang="en-US" sz="3600" dirty="0"/>
              <a:t> (</a:t>
            </a:r>
            <a:r>
              <a:rPr lang="en-US" sz="3600" dirty="0" err="1"/>
              <a:t>núi</a:t>
            </a:r>
            <a:r>
              <a:rPr lang="en-US" sz="3600" dirty="0"/>
              <a:t>)</a:t>
            </a:r>
            <a:endParaRPr lang="en-US" sz="3600" i="1" dirty="0">
              <a:solidFill>
                <a:srgbClr val="0070C0"/>
              </a:solidFill>
            </a:endParaRPr>
          </a:p>
        </p:txBody>
      </p:sp>
      <p:sp>
        <p:nvSpPr>
          <p:cNvPr id="15" name="Rectangle 14">
            <a:extLst>
              <a:ext uri="{FF2B5EF4-FFF2-40B4-BE49-F238E27FC236}">
                <a16:creationId xmlns:a16="http://schemas.microsoft.com/office/drawing/2014/main" id="{ECC8A444-8C3D-85EE-809B-C9E8713D2466}"/>
              </a:ext>
            </a:extLst>
          </p:cNvPr>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A012C9-747B-76FA-F226-78CFC6BF24DA}"/>
              </a:ext>
            </a:extLst>
          </p:cNvPr>
          <p:cNvSpPr txBox="1"/>
          <p:nvPr/>
        </p:nvSpPr>
        <p:spPr>
          <a:xfrm>
            <a:off x="486018" y="50224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rainforest</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600" dirty="0">
                <a:solidFill>
                  <a:srgbClr val="FF0000"/>
                </a:solidFill>
              </a:rPr>
              <a:t>ˈ</a:t>
            </a:r>
            <a:r>
              <a:rPr lang="en-US" sz="3600" dirty="0" err="1">
                <a:solidFill>
                  <a:srgbClr val="FF0000"/>
                </a:solidFill>
              </a:rPr>
              <a:t>reɪnfɔːrɪst</a:t>
            </a:r>
            <a:r>
              <a:rPr lang="en-US" sz="3600" dirty="0">
                <a:solidFill>
                  <a:srgbClr val="FF0000"/>
                </a:solidFill>
              </a:rPr>
              <a:t> </a:t>
            </a:r>
            <a:r>
              <a:rPr lang="vi-VN" sz="3600" dirty="0">
                <a:cs typeface="Calibri" panose="020F0502020204030204" pitchFamily="34" charset="0"/>
              </a:rPr>
              <a:t>/</a:t>
            </a:r>
            <a:r>
              <a:rPr lang="en-US" sz="3600" dirty="0">
                <a:cs typeface="Calibri" panose="020F0502020204030204" pitchFamily="34" charset="0"/>
              </a:rPr>
              <a:t> </a:t>
            </a:r>
            <a:r>
              <a:rPr lang="en-US" sz="3600" dirty="0" err="1">
                <a:cs typeface="Calibri" panose="020F0502020204030204" pitchFamily="34" charset="0"/>
              </a:rPr>
              <a:t>rừng</a:t>
            </a:r>
            <a:r>
              <a:rPr lang="en-US" sz="3600" dirty="0">
                <a:cs typeface="Calibri" panose="020F0502020204030204" pitchFamily="34" charset="0"/>
              </a:rPr>
              <a:t> </a:t>
            </a:r>
            <a:r>
              <a:rPr lang="en-US" sz="3600" dirty="0" err="1">
                <a:cs typeface="Calibri" panose="020F0502020204030204" pitchFamily="34" charset="0"/>
              </a:rPr>
              <a:t>mưa</a:t>
            </a:r>
            <a:r>
              <a:rPr lang="en-US" sz="3600" dirty="0">
                <a:cs typeface="Calibri" panose="020F0502020204030204" pitchFamily="34" charset="0"/>
              </a:rPr>
              <a:t> </a:t>
            </a:r>
            <a:r>
              <a:rPr lang="en-US" sz="3600" dirty="0" err="1">
                <a:cs typeface="Calibri" panose="020F0502020204030204" pitchFamily="34" charset="0"/>
              </a:rPr>
              <a:t>nhiệt</a:t>
            </a:r>
            <a:r>
              <a:rPr lang="en-US" sz="3600" dirty="0">
                <a:cs typeface="Calibri" panose="020F0502020204030204" pitchFamily="34" charset="0"/>
              </a:rPr>
              <a:t> </a:t>
            </a:r>
            <a:r>
              <a:rPr lang="en-US" sz="3600" dirty="0" err="1">
                <a:cs typeface="Calibri" panose="020F0502020204030204" pitchFamily="34" charset="0"/>
              </a:rPr>
              <a:t>đới</a:t>
            </a:r>
            <a:endParaRPr lang="en-US" sz="3600" i="1" dirty="0">
              <a:solidFill>
                <a:srgbClr val="0070C0"/>
              </a:solidFill>
              <a:cs typeface="Calibri" panose="020F0502020204030204" pitchFamily="34" charset="0"/>
            </a:endParaRPr>
          </a:p>
        </p:txBody>
      </p:sp>
      <p:sp>
        <p:nvSpPr>
          <p:cNvPr id="17" name="TextBox 16">
            <a:extLst>
              <a:ext uri="{FF2B5EF4-FFF2-40B4-BE49-F238E27FC236}">
                <a16:creationId xmlns:a16="http://schemas.microsoft.com/office/drawing/2014/main" id="{646B863D-8ABC-8FB1-8EC3-C9DEDADCB9CD}"/>
              </a:ext>
            </a:extLst>
          </p:cNvPr>
          <p:cNvSpPr txBox="1"/>
          <p:nvPr/>
        </p:nvSpPr>
        <p:spPr>
          <a:xfrm>
            <a:off x="486018" y="5725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spectacular</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adj</a:t>
            </a:r>
            <a:r>
              <a:rPr lang="vi-VN" sz="3600" dirty="0">
                <a:cs typeface="Calibri" panose="020F0502020204030204" pitchFamily="34" charset="0"/>
              </a:rPr>
              <a:t>) </a:t>
            </a:r>
            <a:r>
              <a:rPr lang="en-US" sz="3600" dirty="0"/>
              <a:t>/</a:t>
            </a:r>
            <a:r>
              <a:rPr lang="en-US" sz="3600" dirty="0" err="1">
                <a:solidFill>
                  <a:srgbClr val="FF0000"/>
                </a:solidFill>
              </a:rPr>
              <a:t>spekˈtækjələr</a:t>
            </a:r>
            <a:r>
              <a:rPr lang="vi-VN" sz="3600" dirty="0">
                <a:cs typeface="Calibri" panose="020F0502020204030204" pitchFamily="34" charset="0"/>
              </a:rPr>
              <a:t>/</a:t>
            </a:r>
            <a:r>
              <a:rPr lang="en-US" sz="3600" dirty="0">
                <a:cs typeface="Calibri" panose="020F0502020204030204" pitchFamily="34" charset="0"/>
              </a:rPr>
              <a:t> </a:t>
            </a:r>
            <a:r>
              <a:rPr lang="en-US" sz="3600" dirty="0" err="1">
                <a:cs typeface="Calibri" panose="020F0502020204030204" pitchFamily="34" charset="0"/>
              </a:rPr>
              <a:t>đẹp</a:t>
            </a:r>
            <a:r>
              <a:rPr lang="en-US" sz="3600" dirty="0">
                <a:cs typeface="Calibri" panose="020F0502020204030204" pitchFamily="34" charset="0"/>
              </a:rPr>
              <a:t> </a:t>
            </a:r>
            <a:r>
              <a:rPr lang="en-US" sz="3600" dirty="0" err="1">
                <a:cs typeface="Calibri" panose="020F0502020204030204" pitchFamily="34" charset="0"/>
              </a:rPr>
              <a:t>ngoạn</a:t>
            </a:r>
            <a:r>
              <a:rPr lang="en-US" sz="3600" dirty="0">
                <a:cs typeface="Calibri" panose="020F0502020204030204" pitchFamily="34" charset="0"/>
              </a:rPr>
              <a:t> </a:t>
            </a:r>
            <a:r>
              <a:rPr lang="en-US" sz="3600" dirty="0" err="1">
                <a:cs typeface="Calibri" panose="020F0502020204030204" pitchFamily="34" charset="0"/>
              </a:rPr>
              <a:t>mục</a:t>
            </a:r>
            <a:r>
              <a:rPr lang="en-US" sz="3600" dirty="0">
                <a:cs typeface="Calibri" panose="020F0502020204030204" pitchFamily="34" charset="0"/>
              </a:rPr>
              <a:t> </a:t>
            </a:r>
            <a:endParaRPr lang="en-US" sz="3600" i="1" dirty="0">
              <a:solidFill>
                <a:srgbClr val="0070C0"/>
              </a:solidFill>
              <a:cs typeface="Calibri" panose="020F0502020204030204" pitchFamily="34" charset="0"/>
            </a:endParaRPr>
          </a:p>
        </p:txBody>
      </p:sp>
      <p:pic>
        <p:nvPicPr>
          <p:cNvPr id="19" name="summit__us_1">
            <a:hlinkClick r:id="" action="ppaction://media"/>
            <a:extLst>
              <a:ext uri="{FF2B5EF4-FFF2-40B4-BE49-F238E27FC236}">
                <a16:creationId xmlns:a16="http://schemas.microsoft.com/office/drawing/2014/main" id="{B105BAF0-7F4C-4CED-D569-259F0733103B}"/>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1369882" y="1337947"/>
            <a:ext cx="487363" cy="487363"/>
          </a:xfrm>
          <a:prstGeom prst="rect">
            <a:avLst/>
          </a:prstGeom>
        </p:spPr>
      </p:pic>
      <p:pic>
        <p:nvPicPr>
          <p:cNvPr id="20" name="formation__us_1">
            <a:hlinkClick r:id="" action="ppaction://media"/>
            <a:extLst>
              <a:ext uri="{FF2B5EF4-FFF2-40B4-BE49-F238E27FC236}">
                <a16:creationId xmlns:a16="http://schemas.microsoft.com/office/drawing/2014/main" id="{32D23B83-1A3A-F40A-766E-767094982597}"/>
              </a:ext>
            </a:extLst>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1328284" y="1916227"/>
            <a:ext cx="487363" cy="487363"/>
          </a:xfrm>
          <a:prstGeom prst="rect">
            <a:avLst/>
          </a:prstGeom>
        </p:spPr>
      </p:pic>
      <p:pic>
        <p:nvPicPr>
          <p:cNvPr id="27" name="outcrop__us_1">
            <a:hlinkClick r:id="" action="ppaction://media"/>
            <a:extLst>
              <a:ext uri="{FF2B5EF4-FFF2-40B4-BE49-F238E27FC236}">
                <a16:creationId xmlns:a16="http://schemas.microsoft.com/office/drawing/2014/main" id="{EFD3AC84-6186-46BB-8540-6E1FE4018986}"/>
              </a:ext>
            </a:extLst>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1316935" y="2510439"/>
            <a:ext cx="487363" cy="487363"/>
          </a:xfrm>
          <a:prstGeom prst="rect">
            <a:avLst/>
          </a:prstGeom>
        </p:spPr>
      </p:pic>
      <p:pic>
        <p:nvPicPr>
          <p:cNvPr id="28" name="accessible__us_1">
            <a:hlinkClick r:id="" action="ppaction://media"/>
            <a:extLst>
              <a:ext uri="{FF2B5EF4-FFF2-40B4-BE49-F238E27FC236}">
                <a16:creationId xmlns:a16="http://schemas.microsoft.com/office/drawing/2014/main" id="{9B3269A9-2DB0-BF4B-F3CA-F79014DAE318}"/>
              </a:ext>
            </a:extLst>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11309510" y="3137928"/>
            <a:ext cx="487363" cy="487363"/>
          </a:xfrm>
          <a:prstGeom prst="rect">
            <a:avLst/>
          </a:prstGeom>
        </p:spPr>
      </p:pic>
      <p:pic>
        <p:nvPicPr>
          <p:cNvPr id="29" name="scenic__us_1">
            <a:hlinkClick r:id="" action="ppaction://media"/>
            <a:extLst>
              <a:ext uri="{FF2B5EF4-FFF2-40B4-BE49-F238E27FC236}">
                <a16:creationId xmlns:a16="http://schemas.microsoft.com/office/drawing/2014/main" id="{B1F52CBE-FD0D-03F5-93C8-88ED71C4BB9F}"/>
              </a:ext>
            </a:extLst>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11292103" y="3817967"/>
            <a:ext cx="487363" cy="487363"/>
          </a:xfrm>
          <a:prstGeom prst="rect">
            <a:avLst/>
          </a:prstGeom>
        </p:spPr>
      </p:pic>
      <p:pic>
        <p:nvPicPr>
          <p:cNvPr id="30" name="mount__us_1">
            <a:hlinkClick r:id="" action="ppaction://media"/>
            <a:extLst>
              <a:ext uri="{FF2B5EF4-FFF2-40B4-BE49-F238E27FC236}">
                <a16:creationId xmlns:a16="http://schemas.microsoft.com/office/drawing/2014/main" id="{A661FA83-DD8B-28EE-74EE-67D24AD61DCF}"/>
              </a:ext>
            </a:extLst>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11292102" y="4456262"/>
            <a:ext cx="487363" cy="487363"/>
          </a:xfrm>
          <a:prstGeom prst="rect">
            <a:avLst/>
          </a:prstGeom>
        </p:spPr>
      </p:pic>
      <p:pic>
        <p:nvPicPr>
          <p:cNvPr id="31" name="rainforest__us_1_rr">
            <a:hlinkClick r:id="" action="ppaction://media"/>
            <a:extLst>
              <a:ext uri="{FF2B5EF4-FFF2-40B4-BE49-F238E27FC236}">
                <a16:creationId xmlns:a16="http://schemas.microsoft.com/office/drawing/2014/main" id="{6E37D0F5-881E-4C1C-2D37-C7845D94EACD}"/>
              </a:ext>
            </a:extLst>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11292101" y="5103284"/>
            <a:ext cx="487363" cy="487363"/>
          </a:xfrm>
          <a:prstGeom prst="rect">
            <a:avLst/>
          </a:prstGeom>
        </p:spPr>
      </p:pic>
      <p:pic>
        <p:nvPicPr>
          <p:cNvPr id="32" name="spectacular__us_1">
            <a:hlinkClick r:id="" action="ppaction://media"/>
            <a:extLst>
              <a:ext uri="{FF2B5EF4-FFF2-40B4-BE49-F238E27FC236}">
                <a16:creationId xmlns:a16="http://schemas.microsoft.com/office/drawing/2014/main" id="{1BB69719-869E-DDD0-AA26-29C815B5DB26}"/>
              </a:ext>
            </a:extLst>
          </p:cNvPr>
          <p:cNvPicPr>
            <a:picLocks noChangeAspect="1"/>
          </p:cNvPicPr>
          <p:nvPr>
            <a:audioFile r:link="rId28"/>
            <p:extLst>
              <p:ext uri="{DAA4B4D4-6D71-4841-9C94-3DE7FCFB9230}">
                <p14:media xmlns:p14="http://schemas.microsoft.com/office/powerpoint/2010/main" r:embed="rId27"/>
              </p:ext>
            </p:extLst>
          </p:nvPr>
        </p:nvPicPr>
        <p:blipFill>
          <a:blip r:embed="rId31"/>
          <a:stretch>
            <a:fillRect/>
          </a:stretch>
        </p:blipFill>
        <p:spPr>
          <a:xfrm>
            <a:off x="11292100" y="5781020"/>
            <a:ext cx="487363" cy="487363"/>
          </a:xfrm>
          <a:prstGeom prst="rect">
            <a:avLst/>
          </a:prstGeom>
        </p:spPr>
      </p:pic>
    </p:spTree>
    <p:extLst>
      <p:ext uri="{BB962C8B-B14F-4D97-AF65-F5344CB8AC3E}">
        <p14:creationId xmlns:p14="http://schemas.microsoft.com/office/powerpoint/2010/main" val="10176538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9"/>
                </p:tgtEl>
              </p:cMediaNode>
            </p:audio>
            <p:audio>
              <p:cMediaNode vol="80000">
                <p:cTn id="9" fill="hold" display="0">
                  <p:stCondLst>
                    <p:cond delay="indefinite"/>
                  </p:stCondLst>
                  <p:endCondLst>
                    <p:cond evt="onStopAudio" delay="0">
                      <p:tgtEl>
                        <p:sldTgt/>
                      </p:tgtEl>
                    </p:cond>
                  </p:endCondLst>
                </p:cTn>
                <p:tgtEl>
                  <p:spTgt spid="20"/>
                </p:tgtEl>
              </p:cMediaNode>
            </p:audio>
            <p:audio>
              <p:cMediaNode vol="80000">
                <p:cTn id="10" fill="hold" display="0">
                  <p:stCondLst>
                    <p:cond delay="indefinite"/>
                  </p:stCondLst>
                  <p:endCondLst>
                    <p:cond evt="onStopAudio" delay="0">
                      <p:tgtEl>
                        <p:sldTgt/>
                      </p:tgtEl>
                    </p:cond>
                  </p:endCondLst>
                </p:cTn>
                <p:tgtEl>
                  <p:spTgt spid="27"/>
                </p:tgtEl>
              </p:cMediaNode>
            </p:audio>
            <p:audio>
              <p:cMediaNode vol="80000">
                <p:cTn id="11" fill="hold" display="0">
                  <p:stCondLst>
                    <p:cond delay="indefinite"/>
                  </p:stCondLst>
                  <p:endCondLst>
                    <p:cond evt="onStopAudio" delay="0">
                      <p:tgtEl>
                        <p:sldTgt/>
                      </p:tgtEl>
                    </p:cond>
                  </p:endCondLst>
                </p:cTn>
                <p:tgtEl>
                  <p:spTgt spid="28"/>
                </p:tgtEl>
              </p:cMediaNode>
            </p:audio>
            <p:audio>
              <p:cMediaNode vol="80000">
                <p:cTn id="12" fill="hold" display="0">
                  <p:stCondLst>
                    <p:cond delay="indefinite"/>
                  </p:stCondLst>
                  <p:endCondLst>
                    <p:cond evt="onStopAudio" delay="0">
                      <p:tgtEl>
                        <p:sldTgt/>
                      </p:tgtEl>
                    </p:cond>
                  </p:endCondLst>
                </p:cTn>
                <p:tgtEl>
                  <p:spTgt spid="29"/>
                </p:tgtEl>
              </p:cMediaNode>
            </p:audio>
            <p:audio>
              <p:cMediaNode vol="80000">
                <p:cTn id="13" fill="hold" display="0">
                  <p:stCondLst>
                    <p:cond delay="indefinite"/>
                  </p:stCondLst>
                  <p:endCondLst>
                    <p:cond evt="onStopAudio" delay="0">
                      <p:tgtEl>
                        <p:sldTgt/>
                      </p:tgtEl>
                    </p:cond>
                  </p:endCondLst>
                </p:cTn>
                <p:tgtEl>
                  <p:spTgt spid="30"/>
                </p:tgtEl>
              </p:cMediaNode>
            </p:audio>
            <p:audio>
              <p:cMediaNode vol="80000">
                <p:cTn id="14" fill="hold" display="0">
                  <p:stCondLst>
                    <p:cond delay="indefinite"/>
                  </p:stCondLst>
                  <p:endCondLst>
                    <p:cond evt="onStopAudio" delay="0">
                      <p:tgtEl>
                        <p:sldTgt/>
                      </p:tgtEl>
                    </p:cond>
                  </p:endCondLst>
                </p:cTn>
                <p:tgtEl>
                  <p:spTgt spid="31"/>
                </p:tgtEl>
              </p:cMediaNode>
            </p:audio>
            <p:audio>
              <p:cMediaNode vol="80000">
                <p:cTn id="15" fill="hold" display="0">
                  <p:stCondLst>
                    <p:cond delay="indefinite"/>
                  </p:stCondLst>
                  <p:endCondLst>
                    <p:cond evt="onStopAudio" delay="0">
                      <p:tgtEl>
                        <p:sldTgt/>
                      </p:tgtEl>
                    </p:cond>
                  </p:endCondLst>
                </p:cTn>
                <p:tgtEl>
                  <p:spTgt spid="32"/>
                </p:tgtEl>
              </p:cMediaNode>
            </p:audi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23" fill="hold"/>
                                        <p:tgtEl>
                                          <p:spTgt spid="20"/>
                                        </p:tgtEl>
                                      </p:cBhvr>
                                    </p:cmd>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92" fill="hold"/>
                                        <p:tgtEl>
                                          <p:spTgt spid="19"/>
                                        </p:tgtEl>
                                      </p:cBhvr>
                                    </p:cmd>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10" fill="hold"/>
                                        <p:tgtEl>
                                          <p:spTgt spid="31"/>
                                        </p:tgtEl>
                                      </p:cBhvr>
                                    </p:cmd>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44" fill="hold"/>
                                        <p:tgtEl>
                                          <p:spTgt spid="27"/>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97" fill="hold"/>
                                        <p:tgtEl>
                                          <p:spTgt spid="28"/>
                                        </p:tgtEl>
                                      </p:cBhvr>
                                    </p:cmd>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888" fill="hold"/>
                                        <p:tgtEl>
                                          <p:spTgt spid="30"/>
                                        </p:tgtEl>
                                      </p:cBhvr>
                                    </p:cmd>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92" fill="hold"/>
                                        <p:tgtEl>
                                          <p:spTgt spid="29"/>
                                        </p:tgtEl>
                                      </p:cBhvr>
                                    </p:cmd>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332" fill="hold"/>
                                        <p:tgtEl>
                                          <p:spTgt spid="32"/>
                                        </p:tgtEl>
                                      </p:cBhvr>
                                    </p:cmd>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c</a:t>
            </a:r>
            <a:r>
              <a:rPr lang="en-US" sz="3600" b="0" i="0" dirty="0">
                <a:solidFill>
                  <a:srgbClr val="242021"/>
                </a:solidFill>
                <a:effectLst/>
              </a:rPr>
              <a:t>. </a:t>
            </a:r>
            <a:r>
              <a:rPr lang="en-US" sz="3600" b="0" i="0" dirty="0">
                <a:solidFill>
                  <a:srgbClr val="002060"/>
                </a:solidFill>
                <a:effectLst/>
              </a:rPr>
              <a:t>In pairs: Use the new words to talk about </a:t>
            </a:r>
            <a:r>
              <a:rPr lang="en-US" sz="3600" dirty="0">
                <a:solidFill>
                  <a:srgbClr val="002060"/>
                </a:solidFill>
              </a:rPr>
              <a:t>amazing natural places you visited or would like to visit.</a:t>
            </a: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35271" y="2866411"/>
            <a:ext cx="2607385" cy="3398205"/>
          </a:xfrm>
          <a:prstGeom prst="rect">
            <a:avLst/>
          </a:prstGeom>
        </p:spPr>
      </p:pic>
      <p:sp>
        <p:nvSpPr>
          <p:cNvPr id="14" name="Speech Bubble: Rectangle 13">
            <a:extLst>
              <a:ext uri="{FF2B5EF4-FFF2-40B4-BE49-F238E27FC236}">
                <a16:creationId xmlns:a16="http://schemas.microsoft.com/office/drawing/2014/main" id="{9C727F28-9320-986E-EF90-31A8DBA9B6FE}"/>
              </a:ext>
            </a:extLst>
          </p:cNvPr>
          <p:cNvSpPr/>
          <p:nvPr/>
        </p:nvSpPr>
        <p:spPr>
          <a:xfrm>
            <a:off x="3109331" y="3503515"/>
            <a:ext cx="7082419" cy="1703826"/>
          </a:xfrm>
          <a:prstGeom prst="wedgeRectCallout">
            <a:avLst>
              <a:gd name="adj1" fmla="val 53127"/>
              <a:gd name="adj2" fmla="val 68137"/>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5">
                    <a:lumMod val="75000"/>
                  </a:schemeClr>
                </a:solidFill>
              </a:rPr>
              <a:t>And our family reached the </a:t>
            </a:r>
            <a:r>
              <a:rPr lang="en-US" sz="3600" b="1" i="1" dirty="0">
                <a:solidFill>
                  <a:schemeClr val="accent5">
                    <a:lumMod val="75000"/>
                  </a:schemeClr>
                </a:solidFill>
              </a:rPr>
              <a:t>summit</a:t>
            </a:r>
            <a:r>
              <a:rPr lang="en-US" sz="3600" dirty="0">
                <a:solidFill>
                  <a:schemeClr val="accent5">
                    <a:lumMod val="75000"/>
                  </a:schemeClr>
                </a:solidFill>
              </a:rPr>
              <a:t> of the mountain in Sapa, and the view was amazing.</a:t>
            </a:r>
          </a:p>
        </p:txBody>
      </p:sp>
      <p:pic>
        <p:nvPicPr>
          <p:cNvPr id="6" name="Picture 5">
            <a:extLst>
              <a:ext uri="{FF2B5EF4-FFF2-40B4-BE49-F238E27FC236}">
                <a16:creationId xmlns:a16="http://schemas.microsoft.com/office/drawing/2014/main" id="{FF747269-0693-9253-887B-EBAFE0DA2172}"/>
              </a:ext>
            </a:extLst>
          </p:cNvPr>
          <p:cNvPicPr>
            <a:picLocks noChangeAspect="1"/>
          </p:cNvPicPr>
          <p:nvPr/>
        </p:nvPicPr>
        <p:blipFill>
          <a:blip r:embed="rId4"/>
          <a:stretch>
            <a:fillRect/>
          </a:stretch>
        </p:blipFill>
        <p:spPr>
          <a:xfrm>
            <a:off x="812504" y="1650659"/>
            <a:ext cx="8382000" cy="1781175"/>
          </a:xfrm>
          <a:prstGeom prst="rect">
            <a:avLst/>
          </a:prstGeom>
        </p:spPr>
      </p:pic>
    </p:spTree>
    <p:extLst>
      <p:ext uri="{BB962C8B-B14F-4D97-AF65-F5344CB8AC3E}">
        <p14:creationId xmlns:p14="http://schemas.microsoft.com/office/powerpoint/2010/main" val="373422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c</a:t>
            </a:r>
            <a:r>
              <a:rPr lang="en-US" sz="3600" b="0" i="0" dirty="0">
                <a:solidFill>
                  <a:srgbClr val="242021"/>
                </a:solidFill>
                <a:effectLst/>
              </a:rPr>
              <a:t>. </a:t>
            </a:r>
            <a:r>
              <a:rPr lang="en-US" sz="3600" b="0" i="0" dirty="0">
                <a:solidFill>
                  <a:srgbClr val="002060"/>
                </a:solidFill>
                <a:effectLst/>
              </a:rPr>
              <a:t>In pairs: Use the new words to talk about </a:t>
            </a:r>
            <a:r>
              <a:rPr lang="en-US" sz="3600" dirty="0">
                <a:solidFill>
                  <a:srgbClr val="002060"/>
                </a:solidFill>
              </a:rPr>
              <a:t>amazing natural places you visited or would like to visit.</a:t>
            </a: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35271" y="2866411"/>
            <a:ext cx="2607385" cy="3398205"/>
          </a:xfrm>
          <a:prstGeom prst="rect">
            <a:avLst/>
          </a:prstGeom>
        </p:spPr>
      </p:pic>
      <p:sp>
        <p:nvSpPr>
          <p:cNvPr id="10" name="Speech Bubble: Oval 9">
            <a:extLst>
              <a:ext uri="{FF2B5EF4-FFF2-40B4-BE49-F238E27FC236}">
                <a16:creationId xmlns:a16="http://schemas.microsoft.com/office/drawing/2014/main" id="{AE0E7B6B-670A-5B8B-3A1B-DF06ED6328FB}"/>
              </a:ext>
            </a:extLst>
          </p:cNvPr>
          <p:cNvSpPr/>
          <p:nvPr/>
        </p:nvSpPr>
        <p:spPr>
          <a:xfrm>
            <a:off x="3981451" y="3757324"/>
            <a:ext cx="6305550" cy="1893037"/>
          </a:xfrm>
          <a:prstGeom prst="wedgeEllipseCallout">
            <a:avLst>
              <a:gd name="adj1" fmla="val 55070"/>
              <a:gd name="adj2" fmla="val -200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the </a:t>
            </a:r>
            <a:r>
              <a:rPr lang="en-US" sz="3200" b="1" i="1" dirty="0">
                <a:solidFill>
                  <a:schemeClr val="tx2"/>
                </a:solidFill>
              </a:rPr>
              <a:t>rainforest</a:t>
            </a:r>
            <a:r>
              <a:rPr lang="en-US" sz="3200" dirty="0">
                <a:solidFill>
                  <a:schemeClr val="tx2"/>
                </a:solidFill>
              </a:rPr>
              <a:t> to get close to nature. How about you?</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782934" y="1894188"/>
            <a:ext cx="6305550" cy="1703826"/>
          </a:xfrm>
          <a:prstGeom prst="wedgeEllipseCallout">
            <a:avLst>
              <a:gd name="adj1" fmla="val -22796"/>
              <a:gd name="adj2" fmla="val 69768"/>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Where would you like to go next summer?</a:t>
            </a:r>
          </a:p>
        </p:txBody>
      </p:sp>
      <p:sp>
        <p:nvSpPr>
          <p:cNvPr id="6" name="TextBox 5">
            <a:extLst>
              <a:ext uri="{FF2B5EF4-FFF2-40B4-BE49-F238E27FC236}">
                <a16:creationId xmlns:a16="http://schemas.microsoft.com/office/drawing/2014/main" id="{61E93E46-13DC-5AA9-2E04-454A3C99F74A}"/>
              </a:ext>
            </a:extLst>
          </p:cNvPr>
          <p:cNvSpPr txBox="1"/>
          <p:nvPr/>
        </p:nvSpPr>
        <p:spPr>
          <a:xfrm>
            <a:off x="8451273" y="1734878"/>
            <a:ext cx="3618807" cy="646331"/>
          </a:xfrm>
          <a:prstGeom prst="rect">
            <a:avLst/>
          </a:prstGeom>
          <a:noFill/>
        </p:spPr>
        <p:txBody>
          <a:bodyPr wrap="square">
            <a:spAutoFit/>
          </a:bodyPr>
          <a:lstStyle/>
          <a:p>
            <a:r>
              <a:rPr lang="en-US" sz="3600" b="0" i="0" dirty="0">
                <a:solidFill>
                  <a:srgbClr val="242021"/>
                </a:solidFill>
                <a:effectLst/>
                <a:highlight>
                  <a:srgbClr val="00FFFF"/>
                </a:highlight>
              </a:rPr>
              <a:t>Suggested </a:t>
            </a:r>
            <a:r>
              <a:rPr lang="en-US" sz="3600" dirty="0">
                <a:solidFill>
                  <a:srgbClr val="242021"/>
                </a:solidFill>
                <a:highlight>
                  <a:srgbClr val="00FFFF"/>
                </a:highlight>
              </a:rPr>
              <a:t>a</a:t>
            </a:r>
            <a:r>
              <a:rPr lang="en-US" sz="3600" b="0" i="0" dirty="0">
                <a:solidFill>
                  <a:srgbClr val="242021"/>
                </a:solidFill>
                <a:effectLst/>
                <a:highlight>
                  <a:srgbClr val="00FFFF"/>
                </a:highlight>
              </a:rPr>
              <a:t>nswer</a:t>
            </a:r>
            <a:endParaRPr lang="en-US" sz="3600" dirty="0">
              <a:highlight>
                <a:srgbClr val="00FFFF"/>
              </a:highlight>
            </a:endParaRPr>
          </a:p>
        </p:txBody>
      </p:sp>
    </p:spTree>
    <p:extLst>
      <p:ext uri="{BB962C8B-B14F-4D97-AF65-F5344CB8AC3E}">
        <p14:creationId xmlns:p14="http://schemas.microsoft.com/office/powerpoint/2010/main" val="188163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262339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421254"/>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96909" y="513153"/>
            <a:ext cx="4027054" cy="949788"/>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449507"/>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6" name="TextBox 5">
            <a:extLst>
              <a:ext uri="{FF2B5EF4-FFF2-40B4-BE49-F238E27FC236}">
                <a16:creationId xmlns:a16="http://schemas.microsoft.com/office/drawing/2014/main" id="{FD32F8CA-C343-FEAF-F030-A949C7DD561B}"/>
              </a:ext>
            </a:extLst>
          </p:cNvPr>
          <p:cNvSpPr txBox="1"/>
          <p:nvPr/>
        </p:nvSpPr>
        <p:spPr>
          <a:xfrm>
            <a:off x="300182" y="2758741"/>
            <a:ext cx="11591636" cy="2862322"/>
          </a:xfrm>
          <a:prstGeom prst="rect">
            <a:avLst/>
          </a:prstGeom>
          <a:noFill/>
        </p:spPr>
        <p:txBody>
          <a:bodyPr wrap="square">
            <a:spAutoFit/>
          </a:bodyPr>
          <a:lstStyle/>
          <a:p>
            <a:pPr algn="ctr"/>
            <a:r>
              <a:rPr lang="en-US" sz="3600" dirty="0">
                <a:solidFill>
                  <a:srgbClr val="0070C0"/>
                </a:solidFill>
              </a:rPr>
              <a:t>Three amazing Caves in Southeast Asia </a:t>
            </a:r>
          </a:p>
          <a:p>
            <a:pPr algn="just"/>
            <a:r>
              <a:rPr lang="en-US" sz="3600" dirty="0">
                <a:solidFill>
                  <a:srgbClr val="0070C0"/>
                </a:solidFill>
              </a:rPr>
              <a:t>Many tourists know Southeast Asia for its beaches and national parks, but they often miss another kind of natural wonder hidden there. In this article, we'll explore three amazing caves in Southeast Asia!</a:t>
            </a:r>
          </a:p>
        </p:txBody>
      </p:sp>
    </p:spTree>
    <p:extLst>
      <p:ext uri="{BB962C8B-B14F-4D97-AF65-F5344CB8AC3E}">
        <p14:creationId xmlns:p14="http://schemas.microsoft.com/office/powerpoint/2010/main" val="2624376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354291"/>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66317"/>
            <a:ext cx="3903591" cy="920669"/>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339853"/>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8" name="TextBox 7">
            <a:extLst>
              <a:ext uri="{FF2B5EF4-FFF2-40B4-BE49-F238E27FC236}">
                <a16:creationId xmlns:a16="http://schemas.microsoft.com/office/drawing/2014/main" id="{8F3EB6BE-31D1-55E2-4F32-70EC9E9281F3}"/>
              </a:ext>
            </a:extLst>
          </p:cNvPr>
          <p:cNvSpPr txBox="1"/>
          <p:nvPr/>
        </p:nvSpPr>
        <p:spPr>
          <a:xfrm>
            <a:off x="374290" y="263914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11" name="Picture 10">
            <a:extLst>
              <a:ext uri="{FF2B5EF4-FFF2-40B4-BE49-F238E27FC236}">
                <a16:creationId xmlns:a16="http://schemas.microsoft.com/office/drawing/2014/main" id="{693A4426-8622-254E-210F-0158B6177769}"/>
              </a:ext>
            </a:extLst>
          </p:cNvPr>
          <p:cNvPicPr>
            <a:picLocks noChangeAspect="1"/>
          </p:cNvPicPr>
          <p:nvPr/>
        </p:nvPicPr>
        <p:blipFill>
          <a:blip r:embed="rId4"/>
          <a:stretch>
            <a:fillRect/>
          </a:stretch>
        </p:blipFill>
        <p:spPr>
          <a:xfrm>
            <a:off x="7629236" y="3081296"/>
            <a:ext cx="4321205" cy="1745550"/>
          </a:xfrm>
          <a:prstGeom prst="rect">
            <a:avLst/>
          </a:prstGeom>
        </p:spPr>
      </p:pic>
    </p:spTree>
    <p:extLst>
      <p:ext uri="{BB962C8B-B14F-4D97-AF65-F5344CB8AC3E}">
        <p14:creationId xmlns:p14="http://schemas.microsoft.com/office/powerpoint/2010/main" val="3616214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354291"/>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66317"/>
            <a:ext cx="3903591" cy="920669"/>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339853"/>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6" name="TextBox 5">
            <a:extLst>
              <a:ext uri="{FF2B5EF4-FFF2-40B4-BE49-F238E27FC236}">
                <a16:creationId xmlns:a16="http://schemas.microsoft.com/office/drawing/2014/main" id="{0976C0E4-F0F4-1294-CCCA-EAE06DB665B3}"/>
              </a:ext>
            </a:extLst>
          </p:cNvPr>
          <p:cNvSpPr txBox="1"/>
          <p:nvPr/>
        </p:nvSpPr>
        <p:spPr>
          <a:xfrm>
            <a:off x="236609" y="2573831"/>
            <a:ext cx="7126047" cy="3539430"/>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p>
        </p:txBody>
      </p:sp>
      <p:pic>
        <p:nvPicPr>
          <p:cNvPr id="9" name="Picture 8">
            <a:extLst>
              <a:ext uri="{FF2B5EF4-FFF2-40B4-BE49-F238E27FC236}">
                <a16:creationId xmlns:a16="http://schemas.microsoft.com/office/drawing/2014/main" id="{EC200287-67E7-94C4-182E-074558E7A3CD}"/>
              </a:ext>
            </a:extLst>
          </p:cNvPr>
          <p:cNvPicPr>
            <a:picLocks noChangeAspect="1"/>
          </p:cNvPicPr>
          <p:nvPr/>
        </p:nvPicPr>
        <p:blipFill>
          <a:blip r:embed="rId4"/>
          <a:stretch>
            <a:fillRect/>
          </a:stretch>
        </p:blipFill>
        <p:spPr>
          <a:xfrm>
            <a:off x="7462905" y="3011054"/>
            <a:ext cx="4492486" cy="1855066"/>
          </a:xfrm>
          <a:prstGeom prst="rect">
            <a:avLst/>
          </a:prstGeom>
        </p:spPr>
      </p:pic>
    </p:spTree>
    <p:extLst>
      <p:ext uri="{BB962C8B-B14F-4D97-AF65-F5344CB8AC3E}">
        <p14:creationId xmlns:p14="http://schemas.microsoft.com/office/powerpoint/2010/main" val="49455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862992" y="1411184"/>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73891" y="1392940"/>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4"/>
          <a:stretch>
            <a:fillRect/>
          </a:stretch>
        </p:blipFill>
        <p:spPr>
          <a:xfrm>
            <a:off x="8636288" y="33344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571109"/>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Tree>
    <p:extLst>
      <p:ext uri="{BB962C8B-B14F-4D97-AF65-F5344CB8AC3E}">
        <p14:creationId xmlns:p14="http://schemas.microsoft.com/office/powerpoint/2010/main" val="3566208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918410" y="1605148"/>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109455" y="1605148"/>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3" name="TextBox 2">
            <a:extLst>
              <a:ext uri="{FF2B5EF4-FFF2-40B4-BE49-F238E27FC236}">
                <a16:creationId xmlns:a16="http://schemas.microsoft.com/office/drawing/2014/main" id="{FD504D6F-4B89-187E-5787-16CF53BF2320}"/>
              </a:ext>
            </a:extLst>
          </p:cNvPr>
          <p:cNvSpPr txBox="1"/>
          <p:nvPr/>
        </p:nvSpPr>
        <p:spPr>
          <a:xfrm>
            <a:off x="591127" y="2989059"/>
            <a:ext cx="11009745" cy="1077218"/>
          </a:xfrm>
          <a:prstGeom prst="rect">
            <a:avLst/>
          </a:prstGeom>
          <a:noFill/>
        </p:spPr>
        <p:txBody>
          <a:bodyPr wrap="square">
            <a:spAutoFit/>
          </a:bodyPr>
          <a:lstStyle/>
          <a:p>
            <a:pPr algn="just"/>
            <a:r>
              <a:rPr lang="en-US" sz="3200" dirty="0">
                <a:solidFill>
                  <a:srgbClr val="0070C0"/>
                </a:solidFill>
              </a:rPr>
              <a:t>Do you know any other caves or more information about these ones? Write a comment and let us know!</a:t>
            </a:r>
          </a:p>
        </p:txBody>
      </p:sp>
    </p:spTree>
    <p:extLst>
      <p:ext uri="{BB962C8B-B14F-4D97-AF65-F5344CB8AC3E}">
        <p14:creationId xmlns:p14="http://schemas.microsoft.com/office/powerpoint/2010/main" val="400424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421254"/>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96909" y="513153"/>
            <a:ext cx="4027054" cy="949788"/>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680016" y="145888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3" name="TextBox 2">
            <a:extLst>
              <a:ext uri="{FF2B5EF4-FFF2-40B4-BE49-F238E27FC236}">
                <a16:creationId xmlns:a16="http://schemas.microsoft.com/office/drawing/2014/main" id="{599F1A77-AD94-1745-5D80-C7307517F720}"/>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6" name="Rectangle 5">
            <a:extLst>
              <a:ext uri="{FF2B5EF4-FFF2-40B4-BE49-F238E27FC236}">
                <a16:creationId xmlns:a16="http://schemas.microsoft.com/office/drawing/2014/main" id="{4703DCF4-962F-FB32-2002-21B91EBD9086}"/>
              </a:ext>
            </a:extLst>
          </p:cNvPr>
          <p:cNvSpPr/>
          <p:nvPr/>
        </p:nvSpPr>
        <p:spPr>
          <a:xfrm>
            <a:off x="5846619" y="2002936"/>
            <a:ext cx="3084945" cy="4827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8" name="TextBox 7">
            <a:extLst>
              <a:ext uri="{FF2B5EF4-FFF2-40B4-BE49-F238E27FC236}">
                <a16:creationId xmlns:a16="http://schemas.microsoft.com/office/drawing/2014/main" id="{EA8214AD-D18D-DB13-B81A-E9F7B0F20B1F}"/>
              </a:ext>
            </a:extLst>
          </p:cNvPr>
          <p:cNvSpPr txBox="1"/>
          <p:nvPr/>
        </p:nvSpPr>
        <p:spPr>
          <a:xfrm>
            <a:off x="374290" y="263914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9" name="Picture 8">
            <a:extLst>
              <a:ext uri="{FF2B5EF4-FFF2-40B4-BE49-F238E27FC236}">
                <a16:creationId xmlns:a16="http://schemas.microsoft.com/office/drawing/2014/main" id="{3ECD3009-4265-CCA4-9B45-F1BF8F9664BA}"/>
              </a:ext>
            </a:extLst>
          </p:cNvPr>
          <p:cNvPicPr>
            <a:picLocks noChangeAspect="1"/>
          </p:cNvPicPr>
          <p:nvPr/>
        </p:nvPicPr>
        <p:blipFill>
          <a:blip r:embed="rId4"/>
          <a:stretch>
            <a:fillRect/>
          </a:stretch>
        </p:blipFill>
        <p:spPr>
          <a:xfrm>
            <a:off x="7629236" y="3081296"/>
            <a:ext cx="4321205" cy="1745550"/>
          </a:xfrm>
          <a:prstGeom prst="rect">
            <a:avLst/>
          </a:prstGeom>
        </p:spPr>
      </p:pic>
      <p:cxnSp>
        <p:nvCxnSpPr>
          <p:cNvPr id="11" name="Straight Connector 10">
            <a:extLst>
              <a:ext uri="{FF2B5EF4-FFF2-40B4-BE49-F238E27FC236}">
                <a16:creationId xmlns:a16="http://schemas.microsoft.com/office/drawing/2014/main" id="{10CDEF65-D1FC-38F6-22BB-00AC39B0042A}"/>
              </a:ext>
            </a:extLst>
          </p:cNvPr>
          <p:cNvCxnSpPr>
            <a:cxnSpLocks/>
          </p:cNvCxnSpPr>
          <p:nvPr/>
        </p:nvCxnSpPr>
        <p:spPr>
          <a:xfrm>
            <a:off x="2202549" y="4091226"/>
            <a:ext cx="2701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862992" y="1411184"/>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73891" y="1392940"/>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4"/>
          <a:stretch>
            <a:fillRect/>
          </a:stretch>
        </p:blipFill>
        <p:spPr>
          <a:xfrm>
            <a:off x="8636288" y="33344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571109"/>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
        <p:nvSpPr>
          <p:cNvPr id="2" name="TextBox 1">
            <a:extLst>
              <a:ext uri="{FF2B5EF4-FFF2-40B4-BE49-F238E27FC236}">
                <a16:creationId xmlns:a16="http://schemas.microsoft.com/office/drawing/2014/main" id="{07422B41-90D7-40C3-1B10-21A68551574D}"/>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3" name="Rectangle 2">
            <a:extLst>
              <a:ext uri="{FF2B5EF4-FFF2-40B4-BE49-F238E27FC236}">
                <a16:creationId xmlns:a16="http://schemas.microsoft.com/office/drawing/2014/main" id="{51B12B53-29AA-C289-AA14-F429DEE26573}"/>
              </a:ext>
            </a:extLst>
          </p:cNvPr>
          <p:cNvSpPr/>
          <p:nvPr/>
        </p:nvSpPr>
        <p:spPr>
          <a:xfrm>
            <a:off x="5102219" y="1925924"/>
            <a:ext cx="3084945" cy="4827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6" name="Straight Connector 5">
            <a:extLst>
              <a:ext uri="{FF2B5EF4-FFF2-40B4-BE49-F238E27FC236}">
                <a16:creationId xmlns:a16="http://schemas.microsoft.com/office/drawing/2014/main" id="{6F95D109-437D-8B03-F55A-D135C168E1B0}"/>
              </a:ext>
            </a:extLst>
          </p:cNvPr>
          <p:cNvCxnSpPr>
            <a:cxnSpLocks/>
          </p:cNvCxnSpPr>
          <p:nvPr/>
        </p:nvCxnSpPr>
        <p:spPr>
          <a:xfrm>
            <a:off x="7370618" y="4017336"/>
            <a:ext cx="1025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5FBE2B-94DD-C553-510A-1B0AF838755C}"/>
              </a:ext>
            </a:extLst>
          </p:cNvPr>
          <p:cNvCxnSpPr>
            <a:cxnSpLocks/>
          </p:cNvCxnSpPr>
          <p:nvPr/>
        </p:nvCxnSpPr>
        <p:spPr>
          <a:xfrm>
            <a:off x="4881095" y="4488389"/>
            <a:ext cx="248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9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3AEB1DF-98E1-6467-9DFD-265AC1C00788}"/>
              </a:ext>
            </a:extLst>
          </p:cNvPr>
          <p:cNvSpPr txBox="1"/>
          <p:nvPr/>
        </p:nvSpPr>
        <p:spPr>
          <a:xfrm>
            <a:off x="347004" y="1125395"/>
            <a:ext cx="1058884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b</a:t>
            </a:r>
            <a:r>
              <a:rPr lang="en-US" sz="3600" b="0" i="0" dirty="0">
                <a:solidFill>
                  <a:srgbClr val="242021"/>
                </a:solidFill>
                <a:effectLst/>
              </a:rPr>
              <a:t>. </a:t>
            </a:r>
            <a:r>
              <a:rPr lang="en-US" sz="3600" b="0" i="0" dirty="0">
                <a:solidFill>
                  <a:srgbClr val="002060"/>
                </a:solidFill>
                <a:effectLst/>
              </a:rPr>
              <a:t>Read the descriptions and </a:t>
            </a:r>
            <a:r>
              <a:rPr lang="en-US" sz="3600" b="0" i="0" u="sng" dirty="0">
                <a:solidFill>
                  <a:srgbClr val="002060"/>
                </a:solidFill>
                <a:effectLst/>
              </a:rPr>
              <a:t>underline</a:t>
            </a:r>
            <a:r>
              <a:rPr lang="en-US" sz="3600" b="0" i="0" dirty="0">
                <a:solidFill>
                  <a:srgbClr val="002060"/>
                </a:solidFill>
                <a:effectLst/>
              </a:rPr>
              <a:t> key words </a:t>
            </a:r>
            <a:endParaRPr lang="en-US" sz="3600" dirty="0">
              <a:solidFill>
                <a:srgbClr val="002060"/>
              </a:solidFill>
            </a:endParaRPr>
          </a:p>
        </p:txBody>
      </p:sp>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728662" y="1962150"/>
            <a:ext cx="10734675" cy="3638550"/>
          </a:xfrm>
          <a:prstGeom prst="rect">
            <a:avLst/>
          </a:prstGeom>
        </p:spPr>
      </p:pic>
    </p:spTree>
    <p:extLst>
      <p:ext uri="{BB962C8B-B14F-4D97-AF65-F5344CB8AC3E}">
        <p14:creationId xmlns:p14="http://schemas.microsoft.com/office/powerpoint/2010/main" val="305929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3AEB1DF-98E1-6467-9DFD-265AC1C00788}"/>
              </a:ext>
            </a:extLst>
          </p:cNvPr>
          <p:cNvSpPr txBox="1"/>
          <p:nvPr/>
        </p:nvSpPr>
        <p:spPr>
          <a:xfrm>
            <a:off x="347004" y="1125395"/>
            <a:ext cx="1058884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b</a:t>
            </a:r>
            <a:r>
              <a:rPr lang="en-US" sz="3600" b="0" i="0" dirty="0">
                <a:solidFill>
                  <a:srgbClr val="242021"/>
                </a:solidFill>
                <a:effectLst/>
              </a:rPr>
              <a:t>. </a:t>
            </a:r>
            <a:r>
              <a:rPr lang="en-US" sz="3600" b="0" i="0" dirty="0">
                <a:solidFill>
                  <a:srgbClr val="002060"/>
                </a:solidFill>
                <a:effectLst/>
              </a:rPr>
              <a:t>Read the descriptions and </a:t>
            </a:r>
            <a:r>
              <a:rPr lang="en-US" sz="3600" b="0" i="0" u="sng" dirty="0">
                <a:solidFill>
                  <a:srgbClr val="002060"/>
                </a:solidFill>
                <a:effectLst/>
              </a:rPr>
              <a:t>underline</a:t>
            </a:r>
            <a:r>
              <a:rPr lang="en-US" sz="3600" b="0" i="0" dirty="0">
                <a:solidFill>
                  <a:srgbClr val="002060"/>
                </a:solidFill>
                <a:effectLst/>
              </a:rPr>
              <a:t> key words </a:t>
            </a:r>
            <a:endParaRPr lang="en-US" sz="3600" dirty="0">
              <a:solidFill>
                <a:srgbClr val="002060"/>
              </a:solidFill>
            </a:endParaRPr>
          </a:p>
        </p:txBody>
      </p:sp>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728662" y="1962150"/>
            <a:ext cx="10734675" cy="3638550"/>
          </a:xfrm>
          <a:prstGeom prst="rect">
            <a:avLst/>
          </a:prstGeom>
        </p:spPr>
      </p:pic>
      <p:cxnSp>
        <p:nvCxnSpPr>
          <p:cNvPr id="17" name="Straight Connector 16">
            <a:extLst>
              <a:ext uri="{FF2B5EF4-FFF2-40B4-BE49-F238E27FC236}">
                <a16:creationId xmlns:a16="http://schemas.microsoft.com/office/drawing/2014/main" id="{CA72A5BB-FB50-FD5B-3EDB-EF668A83887F}"/>
              </a:ext>
            </a:extLst>
          </p:cNvPr>
          <p:cNvCxnSpPr>
            <a:cxnSpLocks/>
          </p:cNvCxnSpPr>
          <p:nvPr/>
        </p:nvCxnSpPr>
        <p:spPr>
          <a:xfrm>
            <a:off x="3520448" y="2501901"/>
            <a:ext cx="2039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CA9882E-A119-7033-D794-393768B7839D}"/>
              </a:ext>
            </a:extLst>
          </p:cNvPr>
          <p:cNvCxnSpPr>
            <a:cxnSpLocks/>
          </p:cNvCxnSpPr>
          <p:nvPr/>
        </p:nvCxnSpPr>
        <p:spPr>
          <a:xfrm>
            <a:off x="5113024" y="3213101"/>
            <a:ext cx="2035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125177-9D0A-6010-B601-1FC36209B94B}"/>
              </a:ext>
            </a:extLst>
          </p:cNvPr>
          <p:cNvCxnSpPr>
            <a:cxnSpLocks/>
          </p:cNvCxnSpPr>
          <p:nvPr/>
        </p:nvCxnSpPr>
        <p:spPr>
          <a:xfrm>
            <a:off x="8406484" y="3213101"/>
            <a:ext cx="1217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5D4304-2658-0942-B495-7919D8A7B0DF}"/>
              </a:ext>
            </a:extLst>
          </p:cNvPr>
          <p:cNvCxnSpPr>
            <a:cxnSpLocks/>
          </p:cNvCxnSpPr>
          <p:nvPr/>
        </p:nvCxnSpPr>
        <p:spPr>
          <a:xfrm>
            <a:off x="3520448" y="3961246"/>
            <a:ext cx="37393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D22F0B-4D42-C0B7-DD65-ED2D8425892D}"/>
              </a:ext>
            </a:extLst>
          </p:cNvPr>
          <p:cNvCxnSpPr>
            <a:cxnSpLocks/>
          </p:cNvCxnSpPr>
          <p:nvPr/>
        </p:nvCxnSpPr>
        <p:spPr>
          <a:xfrm>
            <a:off x="1931793" y="4681682"/>
            <a:ext cx="829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2085BF-377B-24A8-2132-6410EA9634A3}"/>
              </a:ext>
            </a:extLst>
          </p:cNvPr>
          <p:cNvCxnSpPr>
            <a:cxnSpLocks/>
          </p:cNvCxnSpPr>
          <p:nvPr/>
        </p:nvCxnSpPr>
        <p:spPr>
          <a:xfrm>
            <a:off x="5182993" y="4681682"/>
            <a:ext cx="1771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DAA63F-7CBB-1593-25B9-49E5BA4C807A}"/>
              </a:ext>
            </a:extLst>
          </p:cNvPr>
          <p:cNvCxnSpPr>
            <a:cxnSpLocks/>
          </p:cNvCxnSpPr>
          <p:nvPr/>
        </p:nvCxnSpPr>
        <p:spPr>
          <a:xfrm>
            <a:off x="7862932" y="4681682"/>
            <a:ext cx="6622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79B787-8A16-997C-D6F8-13C7B2F95964}"/>
              </a:ext>
            </a:extLst>
          </p:cNvPr>
          <p:cNvCxnSpPr>
            <a:cxnSpLocks/>
          </p:cNvCxnSpPr>
          <p:nvPr/>
        </p:nvCxnSpPr>
        <p:spPr>
          <a:xfrm>
            <a:off x="2042630" y="5402118"/>
            <a:ext cx="84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ACF8AE-2FD6-DAF4-BD92-563D61CBFE86}"/>
              </a:ext>
            </a:extLst>
          </p:cNvPr>
          <p:cNvCxnSpPr>
            <a:cxnSpLocks/>
          </p:cNvCxnSpPr>
          <p:nvPr/>
        </p:nvCxnSpPr>
        <p:spPr>
          <a:xfrm>
            <a:off x="5423139" y="5391728"/>
            <a:ext cx="2335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E7C99B6-38E3-44C0-2446-3A9762FFF7DF}"/>
              </a:ext>
            </a:extLst>
          </p:cNvPr>
          <p:cNvSpPr txBox="1"/>
          <p:nvPr/>
        </p:nvSpPr>
        <p:spPr>
          <a:xfrm>
            <a:off x="8531604" y="551192"/>
            <a:ext cx="3558796" cy="646331"/>
          </a:xfrm>
          <a:prstGeom prst="rect">
            <a:avLst/>
          </a:prstGeom>
          <a:noFill/>
        </p:spPr>
        <p:txBody>
          <a:bodyPr wrap="square">
            <a:spAutoFit/>
          </a:bodyPr>
          <a:lstStyle/>
          <a:p>
            <a:r>
              <a:rPr lang="en-US" sz="3600" b="0" i="0" dirty="0">
                <a:solidFill>
                  <a:srgbClr val="242021"/>
                </a:solidFill>
                <a:effectLst/>
                <a:highlight>
                  <a:srgbClr val="00FFFF"/>
                </a:highlight>
              </a:rPr>
              <a:t>Suggested </a:t>
            </a:r>
            <a:r>
              <a:rPr lang="en-US" sz="3600" dirty="0">
                <a:solidFill>
                  <a:srgbClr val="242021"/>
                </a:solidFill>
                <a:highlight>
                  <a:srgbClr val="00FFFF"/>
                </a:highlight>
              </a:rPr>
              <a:t>a</a:t>
            </a:r>
            <a:r>
              <a:rPr lang="en-US" sz="3600" b="0" i="0" dirty="0">
                <a:solidFill>
                  <a:srgbClr val="242021"/>
                </a:solidFill>
                <a:effectLst/>
                <a:highlight>
                  <a:srgbClr val="00FFFF"/>
                </a:highlight>
              </a:rPr>
              <a:t>nswer</a:t>
            </a:r>
            <a:endParaRPr lang="en-US" sz="3600" dirty="0">
              <a:highlight>
                <a:srgbClr val="00FFFF"/>
              </a:highlight>
            </a:endParaRPr>
          </a:p>
        </p:txBody>
      </p:sp>
    </p:spTree>
    <p:extLst>
      <p:ext uri="{BB962C8B-B14F-4D97-AF65-F5344CB8AC3E}">
        <p14:creationId xmlns:p14="http://schemas.microsoft.com/office/powerpoint/2010/main" val="5476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973859" y="640384"/>
            <a:ext cx="5839452" cy="520463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000" dirty="0">
              <a:solidFill>
                <a:srgbClr val="FF0000"/>
              </a:solidFill>
              <a:ea typeface="Times New Roman" panose="02020603050405020304" pitchFamily="18" charset="0"/>
            </a:endParaRPr>
          </a:p>
          <a:p>
            <a:pPr algn="just">
              <a:lnSpc>
                <a:spcPct val="150000"/>
              </a:lnSpc>
            </a:pPr>
            <a:r>
              <a:rPr lang="en-US" sz="3600" i="1" dirty="0">
                <a:solidFill>
                  <a:schemeClr val="accent1">
                    <a:lumMod val="75000"/>
                  </a:schemeClr>
                </a:solidFill>
              </a:rPr>
              <a:t>- learn and use vocabulary related to natural wonders</a:t>
            </a:r>
          </a:p>
          <a:p>
            <a:pPr algn="just">
              <a:lnSpc>
                <a:spcPct val="150000"/>
              </a:lnSpc>
            </a:pPr>
            <a:r>
              <a:rPr lang="en-US" sz="3600" i="1" dirty="0">
                <a:solidFill>
                  <a:schemeClr val="accent1">
                    <a:lumMod val="75000"/>
                  </a:schemeClr>
                </a:solidFill>
              </a:rPr>
              <a:t>- practice reading specific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252621" y="2797071"/>
            <a:ext cx="9449811" cy="3203042"/>
          </a:xfrm>
          <a:prstGeom prst="rect">
            <a:avLst/>
          </a:prstGeom>
        </p:spPr>
      </p:pic>
      <p:sp>
        <p:nvSpPr>
          <p:cNvPr id="2" name="TextBox 1">
            <a:extLst>
              <a:ext uri="{FF2B5EF4-FFF2-40B4-BE49-F238E27FC236}">
                <a16:creationId xmlns:a16="http://schemas.microsoft.com/office/drawing/2014/main" id="{4BFF4EB5-DBB9-7A53-DFF0-DCD1B6BC8444}"/>
              </a:ext>
            </a:extLst>
          </p:cNvPr>
          <p:cNvSpPr txBox="1"/>
          <p:nvPr/>
        </p:nvSpPr>
        <p:spPr>
          <a:xfrm>
            <a:off x="252621" y="1257937"/>
            <a:ext cx="8179904" cy="1077218"/>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pic>
        <p:nvPicPr>
          <p:cNvPr id="5" name="Picture 4">
            <a:extLst>
              <a:ext uri="{FF2B5EF4-FFF2-40B4-BE49-F238E27FC236}">
                <a16:creationId xmlns:a16="http://schemas.microsoft.com/office/drawing/2014/main" id="{C38AD07D-2894-1772-023C-2A6846E4C61D}"/>
              </a:ext>
            </a:extLst>
          </p:cNvPr>
          <p:cNvPicPr>
            <a:picLocks noChangeAspect="1"/>
          </p:cNvPicPr>
          <p:nvPr/>
        </p:nvPicPr>
        <p:blipFill>
          <a:blip r:embed="rId3"/>
          <a:stretch>
            <a:fillRect/>
          </a:stretch>
        </p:blipFill>
        <p:spPr>
          <a:xfrm>
            <a:off x="9239250" y="440546"/>
            <a:ext cx="2780434" cy="3139810"/>
          </a:xfrm>
          <a:prstGeom prst="rect">
            <a:avLst/>
          </a:prstGeom>
        </p:spPr>
      </p:pic>
    </p:spTree>
    <p:extLst>
      <p:ext uri="{BB962C8B-B14F-4D97-AF65-F5344CB8AC3E}">
        <p14:creationId xmlns:p14="http://schemas.microsoft.com/office/powerpoint/2010/main" val="219649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0C22AA-4DD9-D94C-DCFA-B66713DC173D}"/>
              </a:ext>
            </a:extLst>
          </p:cNvPr>
          <p:cNvPicPr>
            <a:picLocks noChangeAspect="1"/>
          </p:cNvPicPr>
          <p:nvPr/>
        </p:nvPicPr>
        <p:blipFill>
          <a:blip r:embed="rId2"/>
          <a:stretch>
            <a:fillRect/>
          </a:stretch>
        </p:blipFill>
        <p:spPr>
          <a:xfrm>
            <a:off x="9006545" y="1057040"/>
            <a:ext cx="2780434" cy="3139810"/>
          </a:xfrm>
          <a:prstGeom prst="rect">
            <a:avLst/>
          </a:prstGeom>
        </p:spPr>
      </p:pic>
      <p:pic>
        <p:nvPicPr>
          <p:cNvPr id="3" name="Picture 2">
            <a:extLst>
              <a:ext uri="{FF2B5EF4-FFF2-40B4-BE49-F238E27FC236}">
                <a16:creationId xmlns:a16="http://schemas.microsoft.com/office/drawing/2014/main" id="{54F41E95-F4E3-2CD6-E52E-5DE730157C5A}"/>
              </a:ext>
            </a:extLst>
          </p:cNvPr>
          <p:cNvPicPr>
            <a:picLocks noChangeAspect="1"/>
          </p:cNvPicPr>
          <p:nvPr/>
        </p:nvPicPr>
        <p:blipFill rotWithShape="1">
          <a:blip r:embed="rId3"/>
          <a:srcRect t="860" r="19013" b="80786"/>
          <a:stretch/>
        </p:blipFill>
        <p:spPr>
          <a:xfrm>
            <a:off x="405021" y="2200110"/>
            <a:ext cx="7653129" cy="587886"/>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571814" y="2061587"/>
            <a:ext cx="1649896" cy="7764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16" name="TextBox 15">
            <a:extLst>
              <a:ext uri="{FF2B5EF4-FFF2-40B4-BE49-F238E27FC236}">
                <a16:creationId xmlns:a16="http://schemas.microsoft.com/office/drawing/2014/main" id="{63AEB1DF-98E1-6467-9DFD-265AC1C00788}"/>
              </a:ext>
            </a:extLst>
          </p:cNvPr>
          <p:cNvSpPr txBox="1"/>
          <p:nvPr/>
        </p:nvSpPr>
        <p:spPr>
          <a:xfrm>
            <a:off x="234601" y="1020982"/>
            <a:ext cx="8179904" cy="1077218"/>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17" name="Straight Connector 16">
            <a:extLst>
              <a:ext uri="{FF2B5EF4-FFF2-40B4-BE49-F238E27FC236}">
                <a16:creationId xmlns:a16="http://schemas.microsoft.com/office/drawing/2014/main" id="{CA72A5BB-FB50-FD5B-3EDB-EF668A83887F}"/>
              </a:ext>
            </a:extLst>
          </p:cNvPr>
          <p:cNvCxnSpPr>
            <a:cxnSpLocks/>
          </p:cNvCxnSpPr>
          <p:nvPr/>
        </p:nvCxnSpPr>
        <p:spPr>
          <a:xfrm flipV="1">
            <a:off x="2864813" y="2666885"/>
            <a:ext cx="1764337" cy="130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50AD49-4F04-BC06-1661-65B8E3C1E7C4}"/>
              </a:ext>
            </a:extLst>
          </p:cNvPr>
          <p:cNvSpPr txBox="1"/>
          <p:nvPr/>
        </p:nvSpPr>
        <p:spPr>
          <a:xfrm>
            <a:off x="10154156" y="410709"/>
            <a:ext cx="1803243" cy="646331"/>
          </a:xfrm>
          <a:prstGeom prst="rect">
            <a:avLst/>
          </a:prstGeom>
          <a:noFill/>
        </p:spPr>
        <p:txBody>
          <a:bodyPr wrap="square">
            <a:spAutoFit/>
          </a:bodyPr>
          <a:lstStyle/>
          <a:p>
            <a:r>
              <a:rPr lang="en-US" sz="3600" dirty="0">
                <a:solidFill>
                  <a:srgbClr val="242021"/>
                </a:solidFill>
                <a:highlight>
                  <a:srgbClr val="00FFFF"/>
                </a:highlight>
              </a:rPr>
              <a:t>Example</a:t>
            </a:r>
            <a:endParaRPr lang="en-US" sz="3600" dirty="0">
              <a:highlight>
                <a:srgbClr val="00FFFF"/>
              </a:highlight>
            </a:endParaRPr>
          </a:p>
        </p:txBody>
      </p:sp>
      <p:sp>
        <p:nvSpPr>
          <p:cNvPr id="6" name="TextBox 5">
            <a:extLst>
              <a:ext uri="{FF2B5EF4-FFF2-40B4-BE49-F238E27FC236}">
                <a16:creationId xmlns:a16="http://schemas.microsoft.com/office/drawing/2014/main" id="{4FEB4F72-5687-BC6D-A3F8-335207F21709}"/>
              </a:ext>
            </a:extLst>
          </p:cNvPr>
          <p:cNvSpPr txBox="1"/>
          <p:nvPr/>
        </p:nvSpPr>
        <p:spPr>
          <a:xfrm>
            <a:off x="405021" y="4196850"/>
            <a:ext cx="11244342" cy="2062103"/>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a:t>
            </a:r>
            <a:endParaRPr lang="en-US" sz="3200" dirty="0"/>
          </a:p>
        </p:txBody>
      </p:sp>
      <p:cxnSp>
        <p:nvCxnSpPr>
          <p:cNvPr id="7" name="Straight Connector 6">
            <a:extLst>
              <a:ext uri="{FF2B5EF4-FFF2-40B4-BE49-F238E27FC236}">
                <a16:creationId xmlns:a16="http://schemas.microsoft.com/office/drawing/2014/main" id="{AB5AFF90-F366-E6AB-7CE0-EAE856E9F0FD}"/>
              </a:ext>
            </a:extLst>
          </p:cNvPr>
          <p:cNvCxnSpPr>
            <a:cxnSpLocks/>
          </p:cNvCxnSpPr>
          <p:nvPr/>
        </p:nvCxnSpPr>
        <p:spPr>
          <a:xfrm>
            <a:off x="542637" y="5159931"/>
            <a:ext cx="7631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1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735F560-FF4F-58EB-31FB-D3448D7A1914}"/>
              </a:ext>
            </a:extLst>
          </p:cNvPr>
          <p:cNvPicPr>
            <a:picLocks noChangeAspect="1"/>
          </p:cNvPicPr>
          <p:nvPr/>
        </p:nvPicPr>
        <p:blipFill>
          <a:blip r:embed="rId2"/>
          <a:stretch>
            <a:fillRect/>
          </a:stretch>
        </p:blipFill>
        <p:spPr>
          <a:xfrm>
            <a:off x="9221481" y="2763025"/>
            <a:ext cx="2780434" cy="3139810"/>
          </a:xfrm>
          <a:prstGeom prst="rect">
            <a:avLst/>
          </a:prstGeom>
        </p:spPr>
      </p:pic>
      <p:pic>
        <p:nvPicPr>
          <p:cNvPr id="8" name="Picture 7">
            <a:extLst>
              <a:ext uri="{FF2B5EF4-FFF2-40B4-BE49-F238E27FC236}">
                <a16:creationId xmlns:a16="http://schemas.microsoft.com/office/drawing/2014/main" id="{0138DD17-FCCF-7218-07B5-D9A0D027EBC6}"/>
              </a:ext>
            </a:extLst>
          </p:cNvPr>
          <p:cNvPicPr>
            <a:picLocks noChangeAspect="1"/>
          </p:cNvPicPr>
          <p:nvPr/>
        </p:nvPicPr>
        <p:blipFill rotWithShape="1">
          <a:blip r:embed="rId3"/>
          <a:srcRect t="20095" b="60795"/>
          <a:stretch/>
        </p:blipFill>
        <p:spPr>
          <a:xfrm>
            <a:off x="364698" y="1899341"/>
            <a:ext cx="9449811" cy="612102"/>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758536" y="3173102"/>
            <a:ext cx="1706323" cy="3982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76641" y="1134207"/>
            <a:ext cx="11638718"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466298" y="5330281"/>
            <a:ext cx="7809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26D7FA-45B5-5DE6-58F8-F519C7FF999F}"/>
              </a:ext>
            </a:extLst>
          </p:cNvPr>
          <p:cNvCxnSpPr>
            <a:cxnSpLocks/>
          </p:cNvCxnSpPr>
          <p:nvPr/>
        </p:nvCxnSpPr>
        <p:spPr>
          <a:xfrm>
            <a:off x="4217292" y="2396240"/>
            <a:ext cx="17446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12FB1CD-08EA-E94F-3193-179EA4B93635}"/>
              </a:ext>
            </a:extLst>
          </p:cNvPr>
          <p:cNvCxnSpPr>
            <a:cxnSpLocks/>
          </p:cNvCxnSpPr>
          <p:nvPr/>
        </p:nvCxnSpPr>
        <p:spPr>
          <a:xfrm>
            <a:off x="7132191" y="2378332"/>
            <a:ext cx="1041991" cy="11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5" name="TextBox 4">
            <a:extLst>
              <a:ext uri="{FF2B5EF4-FFF2-40B4-BE49-F238E27FC236}">
                <a16:creationId xmlns:a16="http://schemas.microsoft.com/office/drawing/2014/main" id="{A6441F31-0B74-FF5D-E81F-FC8D99CF85A2}"/>
              </a:ext>
            </a:extLst>
          </p:cNvPr>
          <p:cNvSpPr txBox="1"/>
          <p:nvPr/>
        </p:nvSpPr>
        <p:spPr>
          <a:xfrm>
            <a:off x="277008" y="2919703"/>
            <a:ext cx="8856783" cy="2554545"/>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endParaRPr lang="en-US" sz="3200" dirty="0"/>
          </a:p>
        </p:txBody>
      </p:sp>
    </p:spTree>
    <p:extLst>
      <p:ext uri="{BB962C8B-B14F-4D97-AF65-F5344CB8AC3E}">
        <p14:creationId xmlns:p14="http://schemas.microsoft.com/office/powerpoint/2010/main" val="9125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E42C89-71DB-CFD2-0B59-DE755E6F459C}"/>
              </a:ext>
            </a:extLst>
          </p:cNvPr>
          <p:cNvPicPr>
            <a:picLocks noChangeAspect="1"/>
          </p:cNvPicPr>
          <p:nvPr/>
        </p:nvPicPr>
        <p:blipFill rotWithShape="1">
          <a:blip r:embed="rId2"/>
          <a:srcRect t="38866" r="10950" b="43824"/>
          <a:stretch/>
        </p:blipFill>
        <p:spPr>
          <a:xfrm>
            <a:off x="318359" y="1729805"/>
            <a:ext cx="8415129" cy="554439"/>
          </a:xfrm>
          <a:prstGeom prst="rect">
            <a:avLst/>
          </a:prstGeom>
        </p:spPr>
      </p:pic>
      <p:pic>
        <p:nvPicPr>
          <p:cNvPr id="2" name="Picture 1">
            <a:extLst>
              <a:ext uri="{FF2B5EF4-FFF2-40B4-BE49-F238E27FC236}">
                <a16:creationId xmlns:a16="http://schemas.microsoft.com/office/drawing/2014/main" id="{BE10DC39-853E-C5CE-022F-E0F1E67D0AE5}"/>
              </a:ext>
            </a:extLst>
          </p:cNvPr>
          <p:cNvPicPr>
            <a:picLocks noChangeAspect="1"/>
          </p:cNvPicPr>
          <p:nvPr/>
        </p:nvPicPr>
        <p:blipFill rotWithShape="1">
          <a:blip r:embed="rId3"/>
          <a:srcRect l="1350" r="1"/>
          <a:stretch/>
        </p:blipFill>
        <p:spPr>
          <a:xfrm>
            <a:off x="9433836" y="1606087"/>
            <a:ext cx="2543904" cy="2912023"/>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80840" y="2518197"/>
            <a:ext cx="1649896" cy="7498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11537" y="1083474"/>
            <a:ext cx="11684899"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2755441" y="2284244"/>
            <a:ext cx="3340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1CB07C-2370-60A9-713D-E17B44C201EF}"/>
              </a:ext>
            </a:extLst>
          </p:cNvPr>
          <p:cNvSpPr txBox="1"/>
          <p:nvPr/>
        </p:nvSpPr>
        <p:spPr>
          <a:xfrm>
            <a:off x="318359" y="2434026"/>
            <a:ext cx="890876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cxnSp>
        <p:nvCxnSpPr>
          <p:cNvPr id="10" name="Straight Connector 9">
            <a:extLst>
              <a:ext uri="{FF2B5EF4-FFF2-40B4-BE49-F238E27FC236}">
                <a16:creationId xmlns:a16="http://schemas.microsoft.com/office/drawing/2014/main" id="{E1267B00-CFC1-D412-F417-92759786C42D}"/>
              </a:ext>
            </a:extLst>
          </p:cNvPr>
          <p:cNvCxnSpPr>
            <a:cxnSpLocks/>
          </p:cNvCxnSpPr>
          <p:nvPr/>
        </p:nvCxnSpPr>
        <p:spPr>
          <a:xfrm>
            <a:off x="6685514" y="4847335"/>
            <a:ext cx="2541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7036FF-AB89-C8F7-2B02-EDA14F0A67C4}"/>
              </a:ext>
            </a:extLst>
          </p:cNvPr>
          <p:cNvCxnSpPr>
            <a:cxnSpLocks/>
          </p:cNvCxnSpPr>
          <p:nvPr/>
        </p:nvCxnSpPr>
        <p:spPr>
          <a:xfrm>
            <a:off x="441732" y="5336862"/>
            <a:ext cx="4462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5AACB4C-2F0D-1F64-658A-7FDC83B9ACE2}"/>
              </a:ext>
            </a:extLst>
          </p:cNvPr>
          <p:cNvPicPr>
            <a:picLocks noChangeAspect="1"/>
          </p:cNvPicPr>
          <p:nvPr/>
        </p:nvPicPr>
        <p:blipFill rotWithShape="1">
          <a:blip r:embed="rId2"/>
          <a:srcRect l="1350" r="1"/>
          <a:stretch/>
        </p:blipFill>
        <p:spPr>
          <a:xfrm>
            <a:off x="9319491" y="1639564"/>
            <a:ext cx="2712296" cy="3104782"/>
          </a:xfrm>
          <a:prstGeom prst="rect">
            <a:avLst/>
          </a:prstGeom>
        </p:spPr>
      </p:pic>
      <p:pic>
        <p:nvPicPr>
          <p:cNvPr id="2" name="Picture 1">
            <a:extLst>
              <a:ext uri="{FF2B5EF4-FFF2-40B4-BE49-F238E27FC236}">
                <a16:creationId xmlns:a16="http://schemas.microsoft.com/office/drawing/2014/main" id="{CEB37D84-0C8E-571D-4995-CB0E8AFC7D3A}"/>
              </a:ext>
            </a:extLst>
          </p:cNvPr>
          <p:cNvPicPr>
            <a:picLocks noChangeAspect="1"/>
          </p:cNvPicPr>
          <p:nvPr/>
        </p:nvPicPr>
        <p:blipFill rotWithShape="1">
          <a:blip r:embed="rId3"/>
          <a:srcRect t="60781" r="10647" b="22414"/>
          <a:stretch/>
        </p:blipFill>
        <p:spPr>
          <a:xfrm>
            <a:off x="518000" y="1888748"/>
            <a:ext cx="8443704" cy="538270"/>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27491" y="3559455"/>
            <a:ext cx="1708727" cy="8647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160213" y="1147795"/>
            <a:ext cx="10788972"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2554110" y="4307513"/>
            <a:ext cx="64075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1535811" y="2358200"/>
            <a:ext cx="670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85C80A2-7CA5-DBFF-1554-4271B0C674D1}"/>
              </a:ext>
            </a:extLst>
          </p:cNvPr>
          <p:cNvCxnSpPr>
            <a:cxnSpLocks/>
          </p:cNvCxnSpPr>
          <p:nvPr/>
        </p:nvCxnSpPr>
        <p:spPr>
          <a:xfrm>
            <a:off x="4544809" y="2398073"/>
            <a:ext cx="14188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C4CAC2-1E8E-3D84-123E-C2DFDE05CA44}"/>
              </a:ext>
            </a:extLst>
          </p:cNvPr>
          <p:cNvCxnSpPr>
            <a:cxnSpLocks/>
          </p:cNvCxnSpPr>
          <p:nvPr/>
        </p:nvCxnSpPr>
        <p:spPr>
          <a:xfrm>
            <a:off x="6799724" y="2358200"/>
            <a:ext cx="556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14D5BE-5EBC-690D-AE09-E285C57057B7}"/>
              </a:ext>
            </a:extLst>
          </p:cNvPr>
          <p:cNvSpPr txBox="1"/>
          <p:nvPr/>
        </p:nvSpPr>
        <p:spPr>
          <a:xfrm>
            <a:off x="378088" y="2867526"/>
            <a:ext cx="8723528" cy="2554545"/>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cxnSp>
        <p:nvCxnSpPr>
          <p:cNvPr id="8" name="Straight Connector 7">
            <a:extLst>
              <a:ext uri="{FF2B5EF4-FFF2-40B4-BE49-F238E27FC236}">
                <a16:creationId xmlns:a16="http://schemas.microsoft.com/office/drawing/2014/main" id="{A9983CF3-B421-16B8-DDC4-18F9058A2CE9}"/>
              </a:ext>
            </a:extLst>
          </p:cNvPr>
          <p:cNvCxnSpPr>
            <a:cxnSpLocks/>
          </p:cNvCxnSpPr>
          <p:nvPr/>
        </p:nvCxnSpPr>
        <p:spPr>
          <a:xfrm>
            <a:off x="452102" y="4813382"/>
            <a:ext cx="43785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8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FA5FCA7-1F43-5F0B-D663-6F52001462BA}"/>
              </a:ext>
            </a:extLst>
          </p:cNvPr>
          <p:cNvPicPr>
            <a:picLocks noChangeAspect="1"/>
          </p:cNvPicPr>
          <p:nvPr/>
        </p:nvPicPr>
        <p:blipFill rotWithShape="1">
          <a:blip r:embed="rId2"/>
          <a:srcRect t="78922" r="7919" b="3886"/>
          <a:stretch/>
        </p:blipFill>
        <p:spPr>
          <a:xfrm>
            <a:off x="509219" y="1804849"/>
            <a:ext cx="8701560" cy="550676"/>
          </a:xfrm>
          <a:prstGeom prst="rect">
            <a:avLst/>
          </a:prstGeom>
        </p:spPr>
      </p:pic>
      <p:pic>
        <p:nvPicPr>
          <p:cNvPr id="2" name="Picture 1">
            <a:extLst>
              <a:ext uri="{FF2B5EF4-FFF2-40B4-BE49-F238E27FC236}">
                <a16:creationId xmlns:a16="http://schemas.microsoft.com/office/drawing/2014/main" id="{CA709945-8334-E38D-179E-96304B8F1B74}"/>
              </a:ext>
            </a:extLst>
          </p:cNvPr>
          <p:cNvPicPr>
            <a:picLocks noChangeAspect="1"/>
          </p:cNvPicPr>
          <p:nvPr/>
        </p:nvPicPr>
        <p:blipFill rotWithShape="1">
          <a:blip r:embed="rId3"/>
          <a:srcRect l="1350" r="1"/>
          <a:stretch/>
        </p:blipFill>
        <p:spPr>
          <a:xfrm>
            <a:off x="9374909" y="1612083"/>
            <a:ext cx="2605554" cy="2982594"/>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22690" y="3446318"/>
            <a:ext cx="1649896" cy="7940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11537" y="1097878"/>
            <a:ext cx="11195372"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509219" y="3429000"/>
            <a:ext cx="63533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1682411" y="2355525"/>
            <a:ext cx="753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85C80A2-7CA5-DBFF-1554-4271B0C674D1}"/>
              </a:ext>
            </a:extLst>
          </p:cNvPr>
          <p:cNvCxnSpPr>
            <a:cxnSpLocks/>
          </p:cNvCxnSpPr>
          <p:nvPr/>
        </p:nvCxnSpPr>
        <p:spPr>
          <a:xfrm>
            <a:off x="4693392" y="2355525"/>
            <a:ext cx="1967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B8271C-E104-FB22-2ECB-05E077D1F018}"/>
              </a:ext>
            </a:extLst>
          </p:cNvPr>
          <p:cNvSpPr txBox="1"/>
          <p:nvPr/>
        </p:nvSpPr>
        <p:spPr>
          <a:xfrm>
            <a:off x="331628" y="2906201"/>
            <a:ext cx="8723528" cy="2554545"/>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spTree>
    <p:extLst>
      <p:ext uri="{BB962C8B-B14F-4D97-AF65-F5344CB8AC3E}">
        <p14:creationId xmlns:p14="http://schemas.microsoft.com/office/powerpoint/2010/main" val="3077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96909" y="513153"/>
            <a:ext cx="4027054" cy="949788"/>
          </a:xfrm>
          <a:prstGeom prst="rect">
            <a:avLst/>
          </a:prstGeom>
        </p:spPr>
      </p:pic>
      <p:sp>
        <p:nvSpPr>
          <p:cNvPr id="6" name="TextBox 5">
            <a:extLst>
              <a:ext uri="{FF2B5EF4-FFF2-40B4-BE49-F238E27FC236}">
                <a16:creationId xmlns:a16="http://schemas.microsoft.com/office/drawing/2014/main" id="{FD32F8CA-C343-FEAF-F030-A949C7DD561B}"/>
              </a:ext>
            </a:extLst>
          </p:cNvPr>
          <p:cNvSpPr txBox="1"/>
          <p:nvPr/>
        </p:nvSpPr>
        <p:spPr>
          <a:xfrm>
            <a:off x="300182" y="2592486"/>
            <a:ext cx="11591636" cy="2862322"/>
          </a:xfrm>
          <a:prstGeom prst="rect">
            <a:avLst/>
          </a:prstGeom>
          <a:noFill/>
        </p:spPr>
        <p:txBody>
          <a:bodyPr wrap="square">
            <a:spAutoFit/>
          </a:bodyPr>
          <a:lstStyle/>
          <a:p>
            <a:pPr algn="ctr"/>
            <a:r>
              <a:rPr lang="en-US" sz="3600" dirty="0">
                <a:solidFill>
                  <a:srgbClr val="0070C0"/>
                </a:solidFill>
              </a:rPr>
              <a:t>Three amazing Caves in Southeast Asia </a:t>
            </a:r>
          </a:p>
          <a:p>
            <a:pPr algn="just"/>
            <a:r>
              <a:rPr lang="en-US" sz="3600" dirty="0">
                <a:solidFill>
                  <a:srgbClr val="0070C0"/>
                </a:solidFill>
              </a:rPr>
              <a:t>Many tourists know Southeast Asia for its beaches and national parks, but they often miss another kind of natural wonder hidden there. In this article, we'll explore three amazing caves in Southeast Asia!</a:t>
            </a:r>
          </a:p>
        </p:txBody>
      </p:sp>
      <p:sp>
        <p:nvSpPr>
          <p:cNvPr id="3" name="TextBox 2">
            <a:extLst>
              <a:ext uri="{FF2B5EF4-FFF2-40B4-BE49-F238E27FC236}">
                <a16:creationId xmlns:a16="http://schemas.microsoft.com/office/drawing/2014/main" id="{2CB0A457-8293-67A7-4C22-AC03EF990C3A}"/>
              </a:ext>
            </a:extLst>
          </p:cNvPr>
          <p:cNvSpPr txBox="1"/>
          <p:nvPr/>
        </p:nvSpPr>
        <p:spPr>
          <a:xfrm>
            <a:off x="300182" y="1787675"/>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7" name="CD2 TRACK 02">
            <a:hlinkClick r:id="" action="ppaction://media"/>
            <a:extLst>
              <a:ext uri="{FF2B5EF4-FFF2-40B4-BE49-F238E27FC236}">
                <a16:creationId xmlns:a16="http://schemas.microsoft.com/office/drawing/2014/main" id="{DAFBB61B-74D2-BD5E-159B-58E98F8DCBA9}"/>
              </a:ext>
            </a:extLst>
          </p:cNvPr>
          <p:cNvPicPr>
            <a:picLocks noChangeAspect="1"/>
          </p:cNvPicPr>
          <p:nvPr>
            <a:audioFile r:link="rId1"/>
            <p:extLst>
              <p:ext uri="{DAA4B4D4-6D71-4841-9C94-3DE7FCFB9230}">
                <p14:media xmlns:p14="http://schemas.microsoft.com/office/powerpoint/2010/main" r:embed="rId2">
                  <p14:trim st="2611" end="62898.7"/>
                </p14:media>
              </p:ext>
            </p:extLst>
          </p:nvPr>
        </p:nvPicPr>
        <p:blipFill>
          <a:blip r:embed="rId5"/>
          <a:stretch>
            <a:fillRect/>
          </a:stretch>
        </p:blipFill>
        <p:spPr>
          <a:xfrm>
            <a:off x="4687847" y="1867158"/>
            <a:ext cx="487363" cy="487363"/>
          </a:xfrm>
          <a:prstGeom prst="rect">
            <a:avLst/>
          </a:prstGeom>
        </p:spPr>
      </p:pic>
    </p:spTree>
    <p:extLst>
      <p:ext uri="{BB962C8B-B14F-4D97-AF65-F5344CB8AC3E}">
        <p14:creationId xmlns:p14="http://schemas.microsoft.com/office/powerpoint/2010/main" val="74784079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0281"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66317"/>
            <a:ext cx="3903591" cy="920669"/>
          </a:xfrm>
          <a:prstGeom prst="rect">
            <a:avLst/>
          </a:prstGeom>
        </p:spPr>
      </p:pic>
      <p:sp>
        <p:nvSpPr>
          <p:cNvPr id="8" name="TextBox 7">
            <a:extLst>
              <a:ext uri="{FF2B5EF4-FFF2-40B4-BE49-F238E27FC236}">
                <a16:creationId xmlns:a16="http://schemas.microsoft.com/office/drawing/2014/main" id="{8F3EB6BE-31D1-55E2-4F32-70EC9E9281F3}"/>
              </a:ext>
            </a:extLst>
          </p:cNvPr>
          <p:cNvSpPr txBox="1"/>
          <p:nvPr/>
        </p:nvSpPr>
        <p:spPr>
          <a:xfrm>
            <a:off x="254745" y="250983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11" name="Picture 10">
            <a:extLst>
              <a:ext uri="{FF2B5EF4-FFF2-40B4-BE49-F238E27FC236}">
                <a16:creationId xmlns:a16="http://schemas.microsoft.com/office/drawing/2014/main" id="{693A4426-8622-254E-210F-0158B6177769}"/>
              </a:ext>
            </a:extLst>
          </p:cNvPr>
          <p:cNvPicPr>
            <a:picLocks noChangeAspect="1"/>
          </p:cNvPicPr>
          <p:nvPr/>
        </p:nvPicPr>
        <p:blipFill>
          <a:blip r:embed="rId5"/>
          <a:stretch>
            <a:fillRect/>
          </a:stretch>
        </p:blipFill>
        <p:spPr>
          <a:xfrm>
            <a:off x="7546109" y="2924277"/>
            <a:ext cx="4321205" cy="1745550"/>
          </a:xfrm>
          <a:prstGeom prst="rect">
            <a:avLst/>
          </a:prstGeom>
        </p:spPr>
      </p:pic>
      <p:sp>
        <p:nvSpPr>
          <p:cNvPr id="3" name="TextBox 2">
            <a:extLst>
              <a:ext uri="{FF2B5EF4-FFF2-40B4-BE49-F238E27FC236}">
                <a16:creationId xmlns:a16="http://schemas.microsoft.com/office/drawing/2014/main" id="{07A3C09B-6361-7CB7-253D-4BE3DB5510B7}"/>
              </a:ext>
            </a:extLst>
          </p:cNvPr>
          <p:cNvSpPr txBox="1"/>
          <p:nvPr/>
        </p:nvSpPr>
        <p:spPr>
          <a:xfrm>
            <a:off x="374290" y="1509122"/>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6" name="CD2 TRACK 02">
            <a:hlinkClick r:id="" action="ppaction://media"/>
            <a:extLst>
              <a:ext uri="{FF2B5EF4-FFF2-40B4-BE49-F238E27FC236}">
                <a16:creationId xmlns:a16="http://schemas.microsoft.com/office/drawing/2014/main" id="{A978DB22-E2BD-B8D2-AFAF-4AA1270746E5}"/>
              </a:ext>
            </a:extLst>
          </p:cNvPr>
          <p:cNvPicPr>
            <a:picLocks noChangeAspect="1"/>
          </p:cNvPicPr>
          <p:nvPr>
            <a:audioFile r:link="rId1"/>
            <p:extLst>
              <p:ext uri="{DAA4B4D4-6D71-4841-9C94-3DE7FCFB9230}">
                <p14:media xmlns:p14="http://schemas.microsoft.com/office/powerpoint/2010/main" r:embed="rId2">
                  <p14:trim st="22891" end="46416.7"/>
                </p14:media>
              </p:ext>
            </p:extLst>
          </p:nvPr>
        </p:nvPicPr>
        <p:blipFill>
          <a:blip r:embed="rId6"/>
          <a:stretch>
            <a:fillRect/>
          </a:stretch>
        </p:blipFill>
        <p:spPr>
          <a:xfrm>
            <a:off x="4854101" y="1668090"/>
            <a:ext cx="487363" cy="487363"/>
          </a:xfrm>
          <a:prstGeom prst="rect">
            <a:avLst/>
          </a:prstGeom>
        </p:spPr>
      </p:pic>
    </p:spTree>
    <p:extLst>
      <p:ext uri="{BB962C8B-B14F-4D97-AF65-F5344CB8AC3E}">
        <p14:creationId xmlns:p14="http://schemas.microsoft.com/office/powerpoint/2010/main" val="609381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483" fill="hold"/>
                                        <p:tgtEl>
                                          <p:spTgt spid="6"/>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66317"/>
            <a:ext cx="3903591" cy="920669"/>
          </a:xfrm>
          <a:prstGeom prst="rect">
            <a:avLst/>
          </a:prstGeom>
        </p:spPr>
      </p:pic>
      <p:sp>
        <p:nvSpPr>
          <p:cNvPr id="6" name="TextBox 5">
            <a:extLst>
              <a:ext uri="{FF2B5EF4-FFF2-40B4-BE49-F238E27FC236}">
                <a16:creationId xmlns:a16="http://schemas.microsoft.com/office/drawing/2014/main" id="{0976C0E4-F0F4-1294-CCCA-EAE06DB665B3}"/>
              </a:ext>
            </a:extLst>
          </p:cNvPr>
          <p:cNvSpPr txBox="1"/>
          <p:nvPr/>
        </p:nvSpPr>
        <p:spPr>
          <a:xfrm>
            <a:off x="171954" y="2277589"/>
            <a:ext cx="7126047" cy="3539430"/>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p>
        </p:txBody>
      </p:sp>
      <p:pic>
        <p:nvPicPr>
          <p:cNvPr id="9" name="Picture 8">
            <a:extLst>
              <a:ext uri="{FF2B5EF4-FFF2-40B4-BE49-F238E27FC236}">
                <a16:creationId xmlns:a16="http://schemas.microsoft.com/office/drawing/2014/main" id="{EC200287-67E7-94C4-182E-074558E7A3CD}"/>
              </a:ext>
            </a:extLst>
          </p:cNvPr>
          <p:cNvPicPr>
            <a:picLocks noChangeAspect="1"/>
          </p:cNvPicPr>
          <p:nvPr/>
        </p:nvPicPr>
        <p:blipFill>
          <a:blip r:embed="rId5"/>
          <a:stretch>
            <a:fillRect/>
          </a:stretch>
        </p:blipFill>
        <p:spPr>
          <a:xfrm>
            <a:off x="7462905" y="3011054"/>
            <a:ext cx="4492486" cy="1855066"/>
          </a:xfrm>
          <a:prstGeom prst="rect">
            <a:avLst/>
          </a:prstGeom>
        </p:spPr>
      </p:pic>
      <p:sp>
        <p:nvSpPr>
          <p:cNvPr id="3" name="TextBox 2">
            <a:extLst>
              <a:ext uri="{FF2B5EF4-FFF2-40B4-BE49-F238E27FC236}">
                <a16:creationId xmlns:a16="http://schemas.microsoft.com/office/drawing/2014/main" id="{E6BE98E8-DB21-4C25-FD08-FA52C6B20D70}"/>
              </a:ext>
            </a:extLst>
          </p:cNvPr>
          <p:cNvSpPr txBox="1"/>
          <p:nvPr/>
        </p:nvSpPr>
        <p:spPr>
          <a:xfrm>
            <a:off x="381859" y="1509122"/>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7" name="CD2 TRACK 02">
            <a:hlinkClick r:id="" action="ppaction://media"/>
            <a:extLst>
              <a:ext uri="{FF2B5EF4-FFF2-40B4-BE49-F238E27FC236}">
                <a16:creationId xmlns:a16="http://schemas.microsoft.com/office/drawing/2014/main" id="{6A0B7333-D806-6097-E488-E2B3C454C1D3}"/>
              </a:ext>
            </a:extLst>
          </p:cNvPr>
          <p:cNvPicPr>
            <a:picLocks noChangeAspect="1"/>
          </p:cNvPicPr>
          <p:nvPr>
            <a:audioFile r:link="rId1"/>
            <p:extLst>
              <p:ext uri="{DAA4B4D4-6D71-4841-9C94-3DE7FCFB9230}">
                <p14:media xmlns:p14="http://schemas.microsoft.com/office/powerpoint/2010/main" r:embed="rId2">
                  <p14:trim st="38594" end="29536.7"/>
                </p14:media>
              </p:ext>
            </p:extLst>
          </p:nvPr>
        </p:nvPicPr>
        <p:blipFill>
          <a:blip r:embed="rId6"/>
          <a:stretch>
            <a:fillRect/>
          </a:stretch>
        </p:blipFill>
        <p:spPr>
          <a:xfrm>
            <a:off x="4854101" y="1647404"/>
            <a:ext cx="487363" cy="487363"/>
          </a:xfrm>
          <a:prstGeom prst="rect">
            <a:avLst/>
          </a:prstGeom>
        </p:spPr>
      </p:pic>
    </p:spTree>
    <p:extLst>
      <p:ext uri="{BB962C8B-B14F-4D97-AF65-F5344CB8AC3E}">
        <p14:creationId xmlns:p14="http://schemas.microsoft.com/office/powerpoint/2010/main" val="14025208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660"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43152"/>
            <a:ext cx="4027054" cy="949788"/>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5"/>
          <a:stretch>
            <a:fillRect/>
          </a:stretch>
        </p:blipFill>
        <p:spPr>
          <a:xfrm>
            <a:off x="8627052" y="29280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475508"/>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
        <p:nvSpPr>
          <p:cNvPr id="2" name="TextBox 1">
            <a:extLst>
              <a:ext uri="{FF2B5EF4-FFF2-40B4-BE49-F238E27FC236}">
                <a16:creationId xmlns:a16="http://schemas.microsoft.com/office/drawing/2014/main" id="{E37AE89D-B469-5832-FC7B-355EB4415FE3}"/>
              </a:ext>
            </a:extLst>
          </p:cNvPr>
          <p:cNvSpPr txBox="1"/>
          <p:nvPr/>
        </p:nvSpPr>
        <p:spPr>
          <a:xfrm>
            <a:off x="474223" y="1527595"/>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3" name="CD2 TRACK 02">
            <a:hlinkClick r:id="" action="ppaction://media"/>
            <a:extLst>
              <a:ext uri="{FF2B5EF4-FFF2-40B4-BE49-F238E27FC236}">
                <a16:creationId xmlns:a16="http://schemas.microsoft.com/office/drawing/2014/main" id="{B47E138B-62F0-986E-0C4A-07C58CF6CE3C}"/>
              </a:ext>
            </a:extLst>
          </p:cNvPr>
          <p:cNvPicPr>
            <a:picLocks noChangeAspect="1"/>
          </p:cNvPicPr>
          <p:nvPr>
            <a:audioFile r:link="rId1"/>
            <p:extLst>
              <p:ext uri="{DAA4B4D4-6D71-4841-9C94-3DE7FCFB9230}">
                <p14:media xmlns:p14="http://schemas.microsoft.com/office/powerpoint/2010/main" r:embed="rId2">
                  <p14:trim st="56253" end="8119.7"/>
                </p14:media>
              </p:ext>
            </p:extLst>
          </p:nvPr>
        </p:nvPicPr>
        <p:blipFill>
          <a:blip r:embed="rId6"/>
          <a:stretch>
            <a:fillRect/>
          </a:stretch>
        </p:blipFill>
        <p:spPr>
          <a:xfrm>
            <a:off x="4861888" y="1607078"/>
            <a:ext cx="487363" cy="487363"/>
          </a:xfrm>
          <a:prstGeom prst="rect">
            <a:avLst/>
          </a:prstGeom>
        </p:spPr>
      </p:pic>
    </p:spTree>
    <p:extLst>
      <p:ext uri="{BB962C8B-B14F-4D97-AF65-F5344CB8AC3E}">
        <p14:creationId xmlns:p14="http://schemas.microsoft.com/office/powerpoint/2010/main" val="8414838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418"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43152"/>
            <a:ext cx="4027054" cy="949788"/>
          </a:xfrm>
          <a:prstGeom prst="rect">
            <a:avLst/>
          </a:prstGeom>
        </p:spPr>
      </p:pic>
      <p:sp>
        <p:nvSpPr>
          <p:cNvPr id="3" name="TextBox 2">
            <a:extLst>
              <a:ext uri="{FF2B5EF4-FFF2-40B4-BE49-F238E27FC236}">
                <a16:creationId xmlns:a16="http://schemas.microsoft.com/office/drawing/2014/main" id="{FD504D6F-4B89-187E-5787-16CF53BF2320}"/>
              </a:ext>
            </a:extLst>
          </p:cNvPr>
          <p:cNvSpPr txBox="1"/>
          <p:nvPr/>
        </p:nvSpPr>
        <p:spPr>
          <a:xfrm>
            <a:off x="591127" y="2751927"/>
            <a:ext cx="11009745" cy="1077218"/>
          </a:xfrm>
          <a:prstGeom prst="rect">
            <a:avLst/>
          </a:prstGeom>
          <a:noFill/>
        </p:spPr>
        <p:txBody>
          <a:bodyPr wrap="square">
            <a:spAutoFit/>
          </a:bodyPr>
          <a:lstStyle/>
          <a:p>
            <a:pPr algn="just"/>
            <a:r>
              <a:rPr lang="en-US" sz="3200" dirty="0">
                <a:solidFill>
                  <a:srgbClr val="0070C0"/>
                </a:solidFill>
              </a:rPr>
              <a:t>Do you know any other caves or more information about these ones? Write a comment and let us know!</a:t>
            </a:r>
          </a:p>
        </p:txBody>
      </p:sp>
      <p:sp>
        <p:nvSpPr>
          <p:cNvPr id="2" name="TextBox 1">
            <a:extLst>
              <a:ext uri="{FF2B5EF4-FFF2-40B4-BE49-F238E27FC236}">
                <a16:creationId xmlns:a16="http://schemas.microsoft.com/office/drawing/2014/main" id="{1AA69C83-F110-670F-5829-9D2260D9C577}"/>
              </a:ext>
            </a:extLst>
          </p:cNvPr>
          <p:cNvSpPr txBox="1"/>
          <p:nvPr/>
        </p:nvSpPr>
        <p:spPr>
          <a:xfrm>
            <a:off x="400333" y="1749268"/>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4" name="CD2 TRACK 02">
            <a:hlinkClick r:id="" action="ppaction://media"/>
            <a:extLst>
              <a:ext uri="{FF2B5EF4-FFF2-40B4-BE49-F238E27FC236}">
                <a16:creationId xmlns:a16="http://schemas.microsoft.com/office/drawing/2014/main" id="{E0524908-9715-072F-F0D2-98CBF7296D89}"/>
              </a:ext>
            </a:extLst>
          </p:cNvPr>
          <p:cNvPicPr>
            <a:picLocks noChangeAspect="1"/>
          </p:cNvPicPr>
          <p:nvPr>
            <a:audioFile r:link="rId1"/>
            <p:extLst>
              <p:ext uri="{DAA4B4D4-6D71-4841-9C94-3DE7FCFB9230}">
                <p14:media xmlns:p14="http://schemas.microsoft.com/office/powerpoint/2010/main" r:embed="rId2">
                  <p14:trim st="77670" end="0.7"/>
                </p14:media>
              </p:ext>
            </p:extLst>
          </p:nvPr>
        </p:nvPicPr>
        <p:blipFill>
          <a:blip r:embed="rId5"/>
          <a:stretch>
            <a:fillRect/>
          </a:stretch>
        </p:blipFill>
        <p:spPr>
          <a:xfrm>
            <a:off x="4787998" y="1865649"/>
            <a:ext cx="487363" cy="487363"/>
          </a:xfrm>
          <a:prstGeom prst="rect">
            <a:avLst/>
          </a:prstGeom>
        </p:spPr>
      </p:pic>
    </p:spTree>
    <p:extLst>
      <p:ext uri="{BB962C8B-B14F-4D97-AF65-F5344CB8AC3E}">
        <p14:creationId xmlns:p14="http://schemas.microsoft.com/office/powerpoint/2010/main" val="70419869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120" fill="hold"/>
                                        <p:tgtEl>
                                          <p:spTgt spid="4"/>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2654248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520995" y="606021"/>
            <a:ext cx="10698480"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5134475" y="4202884"/>
            <a:ext cx="6305550"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 because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84090" y="2499058"/>
            <a:ext cx="7042630" cy="1703826"/>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Which cave would you most like to visit the most?</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6114" y="1155872"/>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10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846288"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5208903" y="4150622"/>
            <a:ext cx="6305550" cy="1893037"/>
          </a:xfrm>
          <a:prstGeom prst="wedgeEllipseCallout">
            <a:avLst>
              <a:gd name="adj1" fmla="val -43405"/>
              <a:gd name="adj2" fmla="val -559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there with my ………. because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01048" y="2305873"/>
            <a:ext cx="8094366" cy="1123127"/>
          </a:xfrm>
          <a:prstGeom prst="wedgeEllipseCallout">
            <a:avLst>
              <a:gd name="adj1" fmla="val 34240"/>
              <a:gd name="adj2" fmla="val 8429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Who would you take with you?</a:t>
            </a:r>
          </a:p>
        </p:txBody>
      </p:sp>
      <p:pic>
        <p:nvPicPr>
          <p:cNvPr id="5" name="Picture 2" descr="Free Speech bubble 1195466 PNG with Transparent Background">
            <a:extLst>
              <a:ext uri="{FF2B5EF4-FFF2-40B4-BE49-F238E27FC236}">
                <a16:creationId xmlns:a16="http://schemas.microsoft.com/office/drawing/2014/main" id="{F377AC4F-0BCF-20FE-C650-70A41FBF8A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4017" y="1152879"/>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81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814391"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4407195" y="3800493"/>
            <a:ext cx="7731101" cy="2460594"/>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Son Doong cave in Vietnam because I want to explore one of the most </a:t>
            </a:r>
            <a:r>
              <a:rPr lang="en-US" sz="3200" i="1" dirty="0">
                <a:solidFill>
                  <a:schemeClr val="tx2"/>
                </a:solidFill>
              </a:rPr>
              <a:t>spectacular</a:t>
            </a:r>
            <a:r>
              <a:rPr lang="en-US" sz="3200" dirty="0">
                <a:solidFill>
                  <a:schemeClr val="tx2"/>
                </a:solidFill>
              </a:rPr>
              <a:t> caves in the world.</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31977" y="1995573"/>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Which cave would you most like to visit the most?</a:t>
            </a:r>
          </a:p>
        </p:txBody>
      </p:sp>
      <p:sp>
        <p:nvSpPr>
          <p:cNvPr id="6" name="TextBox 5">
            <a:extLst>
              <a:ext uri="{FF2B5EF4-FFF2-40B4-BE49-F238E27FC236}">
                <a16:creationId xmlns:a16="http://schemas.microsoft.com/office/drawing/2014/main" id="{F2EE1E9C-4CB8-772A-E464-110905692C01}"/>
              </a:ext>
            </a:extLst>
          </p:cNvPr>
          <p:cNvSpPr txBox="1"/>
          <p:nvPr/>
        </p:nvSpPr>
        <p:spPr>
          <a:xfrm>
            <a:off x="8603748" y="11808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050" y="1137484"/>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90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346558"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4859974" y="3800493"/>
            <a:ext cx="7210106" cy="2460594"/>
          </a:xfrm>
          <a:prstGeom prst="wedgeEllipseCallout">
            <a:avLst>
              <a:gd name="adj1" fmla="val -51254"/>
              <a:gd name="adj2" fmla="val -4421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there with my best friend because we both love nature and exploring new places and new things.</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59133" y="2493100"/>
            <a:ext cx="7892347" cy="1151972"/>
          </a:xfrm>
          <a:prstGeom prst="wedgeEllipseCallout">
            <a:avLst>
              <a:gd name="adj1" fmla="val 35882"/>
              <a:gd name="adj2" fmla="val 59915"/>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Who would you take with you?</a:t>
            </a:r>
          </a:p>
        </p:txBody>
      </p:sp>
      <p:sp>
        <p:nvSpPr>
          <p:cNvPr id="6" name="TextBox 5">
            <a:extLst>
              <a:ext uri="{FF2B5EF4-FFF2-40B4-BE49-F238E27FC236}">
                <a16:creationId xmlns:a16="http://schemas.microsoft.com/office/drawing/2014/main" id="{F2EE1E9C-4CB8-772A-E464-110905692C01}"/>
              </a:ext>
            </a:extLst>
          </p:cNvPr>
          <p:cNvSpPr txBox="1"/>
          <p:nvPr/>
        </p:nvSpPr>
        <p:spPr>
          <a:xfrm>
            <a:off x="8603748" y="11808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5" name="Picture 2" descr="Free Speech bubble 1195466 PNG with Transparent Background">
            <a:extLst>
              <a:ext uri="{FF2B5EF4-FFF2-40B4-BE49-F238E27FC236}">
                <a16:creationId xmlns:a16="http://schemas.microsoft.com/office/drawing/2014/main" id="{2FAD2830-AEA0-E5F7-08BA-3AD529A64D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727" y="1180880"/>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2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293935" y="466497"/>
            <a:ext cx="4898065" cy="646331"/>
          </a:xfrm>
          <a:prstGeom prst="rect">
            <a:avLst/>
          </a:prstGeom>
          <a:noFill/>
        </p:spPr>
        <p:txBody>
          <a:bodyPr wrap="square">
            <a:spAutoFit/>
          </a:bodyPr>
          <a:lstStyle/>
          <a:p>
            <a:r>
              <a:rPr lang="en-US" sz="3600" dirty="0">
                <a:solidFill>
                  <a:srgbClr val="242021"/>
                </a:solidFill>
                <a:highlight>
                  <a:srgbClr val="F3C1FF"/>
                </a:highlight>
              </a:rPr>
              <a:t>Extra practice – WB, P 32</a:t>
            </a:r>
            <a:endParaRPr lang="en-US" sz="3600" dirty="0">
              <a:highlight>
                <a:srgbClr val="F3C1FF"/>
              </a:highlight>
            </a:endParaRPr>
          </a:p>
        </p:txBody>
      </p:sp>
      <p:pic>
        <p:nvPicPr>
          <p:cNvPr id="6" name="Picture 5">
            <a:extLst>
              <a:ext uri="{FF2B5EF4-FFF2-40B4-BE49-F238E27FC236}">
                <a16:creationId xmlns:a16="http://schemas.microsoft.com/office/drawing/2014/main" id="{E6C05D75-EC02-0286-90D7-DD780A3020EC}"/>
              </a:ext>
            </a:extLst>
          </p:cNvPr>
          <p:cNvPicPr>
            <a:picLocks noChangeAspect="1"/>
          </p:cNvPicPr>
          <p:nvPr/>
        </p:nvPicPr>
        <p:blipFill>
          <a:blip r:embed="rId2"/>
          <a:stretch>
            <a:fillRect/>
          </a:stretch>
        </p:blipFill>
        <p:spPr>
          <a:xfrm>
            <a:off x="321969" y="624672"/>
            <a:ext cx="6743999" cy="728662"/>
          </a:xfrm>
          <a:prstGeom prst="rect">
            <a:avLst/>
          </a:prstGeom>
        </p:spPr>
      </p:pic>
      <p:pic>
        <p:nvPicPr>
          <p:cNvPr id="9" name="Picture 8">
            <a:extLst>
              <a:ext uri="{FF2B5EF4-FFF2-40B4-BE49-F238E27FC236}">
                <a16:creationId xmlns:a16="http://schemas.microsoft.com/office/drawing/2014/main" id="{F924B575-D2BB-DBD4-8984-2882F7F6B310}"/>
              </a:ext>
            </a:extLst>
          </p:cNvPr>
          <p:cNvPicPr>
            <a:picLocks noChangeAspect="1"/>
          </p:cNvPicPr>
          <p:nvPr/>
        </p:nvPicPr>
        <p:blipFill>
          <a:blip r:embed="rId3"/>
          <a:stretch>
            <a:fillRect/>
          </a:stretch>
        </p:blipFill>
        <p:spPr>
          <a:xfrm>
            <a:off x="981075" y="1303489"/>
            <a:ext cx="9410700" cy="5088014"/>
          </a:xfrm>
          <a:prstGeom prst="rect">
            <a:avLst/>
          </a:prstGeom>
        </p:spPr>
      </p:pic>
    </p:spTree>
    <p:extLst>
      <p:ext uri="{BB962C8B-B14F-4D97-AF65-F5344CB8AC3E}">
        <p14:creationId xmlns:p14="http://schemas.microsoft.com/office/powerpoint/2010/main" val="3998365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079182" y="466497"/>
            <a:ext cx="1865168"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6" name="Picture 5">
            <a:extLst>
              <a:ext uri="{FF2B5EF4-FFF2-40B4-BE49-F238E27FC236}">
                <a16:creationId xmlns:a16="http://schemas.microsoft.com/office/drawing/2014/main" id="{E6C05D75-EC02-0286-90D7-DD780A3020EC}"/>
              </a:ext>
            </a:extLst>
          </p:cNvPr>
          <p:cNvPicPr>
            <a:picLocks noChangeAspect="1"/>
          </p:cNvPicPr>
          <p:nvPr/>
        </p:nvPicPr>
        <p:blipFill>
          <a:blip r:embed="rId2"/>
          <a:stretch>
            <a:fillRect/>
          </a:stretch>
        </p:blipFill>
        <p:spPr>
          <a:xfrm>
            <a:off x="321969" y="624672"/>
            <a:ext cx="6743999" cy="728662"/>
          </a:xfrm>
          <a:prstGeom prst="rect">
            <a:avLst/>
          </a:prstGeom>
        </p:spPr>
      </p:pic>
      <p:pic>
        <p:nvPicPr>
          <p:cNvPr id="9" name="Picture 8">
            <a:extLst>
              <a:ext uri="{FF2B5EF4-FFF2-40B4-BE49-F238E27FC236}">
                <a16:creationId xmlns:a16="http://schemas.microsoft.com/office/drawing/2014/main" id="{F924B575-D2BB-DBD4-8984-2882F7F6B310}"/>
              </a:ext>
            </a:extLst>
          </p:cNvPr>
          <p:cNvPicPr>
            <a:picLocks noChangeAspect="1"/>
          </p:cNvPicPr>
          <p:nvPr/>
        </p:nvPicPr>
        <p:blipFill>
          <a:blip r:embed="rId3"/>
          <a:stretch>
            <a:fillRect/>
          </a:stretch>
        </p:blipFill>
        <p:spPr>
          <a:xfrm>
            <a:off x="981075" y="1303489"/>
            <a:ext cx="9410700" cy="5088014"/>
          </a:xfrm>
          <a:prstGeom prst="rect">
            <a:avLst/>
          </a:prstGeom>
        </p:spPr>
      </p:pic>
      <p:sp>
        <p:nvSpPr>
          <p:cNvPr id="2" name="TextBox 1">
            <a:extLst>
              <a:ext uri="{FF2B5EF4-FFF2-40B4-BE49-F238E27FC236}">
                <a16:creationId xmlns:a16="http://schemas.microsoft.com/office/drawing/2014/main" id="{5D97E261-9DE3-3FB9-7ADE-FB2E9C9B2CBF}"/>
              </a:ext>
            </a:extLst>
          </p:cNvPr>
          <p:cNvSpPr txBox="1"/>
          <p:nvPr/>
        </p:nvSpPr>
        <p:spPr>
          <a:xfrm>
            <a:off x="5191125" y="1947491"/>
            <a:ext cx="3426402" cy="646331"/>
          </a:xfrm>
          <a:prstGeom prst="rect">
            <a:avLst/>
          </a:prstGeom>
          <a:noFill/>
        </p:spPr>
        <p:txBody>
          <a:bodyPr wrap="square">
            <a:spAutoFit/>
          </a:bodyPr>
          <a:lstStyle/>
          <a:p>
            <a:r>
              <a:rPr lang="en-US" sz="3600" b="1" dirty="0">
                <a:solidFill>
                  <a:srgbClr val="FF0000"/>
                </a:solidFill>
              </a:rPr>
              <a:t>S  U M </a:t>
            </a:r>
            <a:r>
              <a:rPr lang="en-US" sz="3600" b="1" dirty="0" err="1">
                <a:solidFill>
                  <a:srgbClr val="FF0000"/>
                </a:solidFill>
              </a:rPr>
              <a:t>M</a:t>
            </a:r>
            <a:r>
              <a:rPr lang="en-US" sz="3600" b="1" dirty="0">
                <a:solidFill>
                  <a:srgbClr val="FF0000"/>
                </a:solidFill>
              </a:rPr>
              <a:t> I  T</a:t>
            </a:r>
          </a:p>
        </p:txBody>
      </p:sp>
      <p:sp>
        <p:nvSpPr>
          <p:cNvPr id="3" name="TextBox 2">
            <a:extLst>
              <a:ext uri="{FF2B5EF4-FFF2-40B4-BE49-F238E27FC236}">
                <a16:creationId xmlns:a16="http://schemas.microsoft.com/office/drawing/2014/main" id="{871B6F64-7A8B-5F20-EC68-8E727A7FD318}"/>
              </a:ext>
            </a:extLst>
          </p:cNvPr>
          <p:cNvSpPr txBox="1"/>
          <p:nvPr/>
        </p:nvSpPr>
        <p:spPr>
          <a:xfrm>
            <a:off x="5117234" y="2558525"/>
            <a:ext cx="3426402" cy="646331"/>
          </a:xfrm>
          <a:prstGeom prst="rect">
            <a:avLst/>
          </a:prstGeom>
          <a:noFill/>
        </p:spPr>
        <p:txBody>
          <a:bodyPr wrap="square">
            <a:spAutoFit/>
          </a:bodyPr>
          <a:lstStyle/>
          <a:p>
            <a:r>
              <a:rPr lang="en-US" sz="3600" b="1" dirty="0">
                <a:solidFill>
                  <a:srgbClr val="FF0000"/>
                </a:solidFill>
              </a:rPr>
              <a:t>M O U  N T</a:t>
            </a:r>
          </a:p>
        </p:txBody>
      </p:sp>
      <p:sp>
        <p:nvSpPr>
          <p:cNvPr id="5" name="TextBox 4">
            <a:extLst>
              <a:ext uri="{FF2B5EF4-FFF2-40B4-BE49-F238E27FC236}">
                <a16:creationId xmlns:a16="http://schemas.microsoft.com/office/drawing/2014/main" id="{03515A61-E77C-3F0F-2D3C-2115A61740CC}"/>
              </a:ext>
            </a:extLst>
          </p:cNvPr>
          <p:cNvSpPr txBox="1"/>
          <p:nvPr/>
        </p:nvSpPr>
        <p:spPr>
          <a:xfrm>
            <a:off x="5191125" y="3201165"/>
            <a:ext cx="3426402" cy="646331"/>
          </a:xfrm>
          <a:prstGeom prst="rect">
            <a:avLst/>
          </a:prstGeom>
          <a:noFill/>
        </p:spPr>
        <p:txBody>
          <a:bodyPr wrap="square">
            <a:spAutoFit/>
          </a:bodyPr>
          <a:lstStyle/>
          <a:p>
            <a:r>
              <a:rPr lang="en-US" sz="3600" b="1" dirty="0">
                <a:solidFill>
                  <a:srgbClr val="FF0000"/>
                </a:solidFill>
              </a:rPr>
              <a:t>S  C  E  N  I   C</a:t>
            </a:r>
          </a:p>
        </p:txBody>
      </p:sp>
      <p:sp>
        <p:nvSpPr>
          <p:cNvPr id="7" name="TextBox 6">
            <a:extLst>
              <a:ext uri="{FF2B5EF4-FFF2-40B4-BE49-F238E27FC236}">
                <a16:creationId xmlns:a16="http://schemas.microsoft.com/office/drawing/2014/main" id="{461053C2-DB6F-74E5-250F-F2AF9153C10A}"/>
              </a:ext>
            </a:extLst>
          </p:cNvPr>
          <p:cNvSpPr txBox="1"/>
          <p:nvPr/>
        </p:nvSpPr>
        <p:spPr>
          <a:xfrm>
            <a:off x="5191125" y="3797854"/>
            <a:ext cx="5402984" cy="646331"/>
          </a:xfrm>
          <a:prstGeom prst="rect">
            <a:avLst/>
          </a:prstGeom>
          <a:noFill/>
        </p:spPr>
        <p:txBody>
          <a:bodyPr wrap="square">
            <a:spAutoFit/>
          </a:bodyPr>
          <a:lstStyle/>
          <a:p>
            <a:r>
              <a:rPr lang="en-US" sz="3600" b="1" dirty="0">
                <a:solidFill>
                  <a:srgbClr val="FF0000"/>
                </a:solidFill>
              </a:rPr>
              <a:t>R  A  I   N F  O  R  E  S  T</a:t>
            </a:r>
          </a:p>
        </p:txBody>
      </p:sp>
      <p:sp>
        <p:nvSpPr>
          <p:cNvPr id="8" name="TextBox 7">
            <a:extLst>
              <a:ext uri="{FF2B5EF4-FFF2-40B4-BE49-F238E27FC236}">
                <a16:creationId xmlns:a16="http://schemas.microsoft.com/office/drawing/2014/main" id="{587D6AAB-08BA-7CC5-DDC2-56197AE4C4CA}"/>
              </a:ext>
            </a:extLst>
          </p:cNvPr>
          <p:cNvSpPr txBox="1"/>
          <p:nvPr/>
        </p:nvSpPr>
        <p:spPr>
          <a:xfrm>
            <a:off x="5234131" y="4448347"/>
            <a:ext cx="4658013" cy="646331"/>
          </a:xfrm>
          <a:prstGeom prst="rect">
            <a:avLst/>
          </a:prstGeom>
          <a:noFill/>
        </p:spPr>
        <p:txBody>
          <a:bodyPr wrap="square">
            <a:spAutoFit/>
          </a:bodyPr>
          <a:lstStyle/>
          <a:p>
            <a:r>
              <a:rPr lang="en-US" sz="3600" b="1" dirty="0">
                <a:solidFill>
                  <a:srgbClr val="FF0000"/>
                </a:solidFill>
              </a:rPr>
              <a:t>F  O R  M A T   I  O  N</a:t>
            </a:r>
          </a:p>
        </p:txBody>
      </p:sp>
      <p:sp>
        <p:nvSpPr>
          <p:cNvPr id="10" name="TextBox 9">
            <a:extLst>
              <a:ext uri="{FF2B5EF4-FFF2-40B4-BE49-F238E27FC236}">
                <a16:creationId xmlns:a16="http://schemas.microsoft.com/office/drawing/2014/main" id="{C28E1C8B-DE09-7566-A674-E10EF8FE761B}"/>
              </a:ext>
            </a:extLst>
          </p:cNvPr>
          <p:cNvSpPr txBox="1"/>
          <p:nvPr/>
        </p:nvSpPr>
        <p:spPr>
          <a:xfrm>
            <a:off x="5230380" y="5074499"/>
            <a:ext cx="5717020" cy="646331"/>
          </a:xfrm>
          <a:prstGeom prst="rect">
            <a:avLst/>
          </a:prstGeom>
          <a:noFill/>
        </p:spPr>
        <p:txBody>
          <a:bodyPr wrap="square">
            <a:spAutoFit/>
          </a:bodyPr>
          <a:lstStyle/>
          <a:p>
            <a:r>
              <a:rPr lang="en-US" sz="3600" b="1" dirty="0">
                <a:solidFill>
                  <a:srgbClr val="FF0000"/>
                </a:solidFill>
              </a:rPr>
              <a:t>S  P  E  C  T  A  C  U  L  A R</a:t>
            </a:r>
          </a:p>
        </p:txBody>
      </p:sp>
      <p:sp>
        <p:nvSpPr>
          <p:cNvPr id="11" name="TextBox 10">
            <a:extLst>
              <a:ext uri="{FF2B5EF4-FFF2-40B4-BE49-F238E27FC236}">
                <a16:creationId xmlns:a16="http://schemas.microsoft.com/office/drawing/2014/main" id="{8110E63C-CEB7-EDE4-0BB3-D88E357DF388}"/>
              </a:ext>
            </a:extLst>
          </p:cNvPr>
          <p:cNvSpPr txBox="1"/>
          <p:nvPr/>
        </p:nvSpPr>
        <p:spPr>
          <a:xfrm>
            <a:off x="5230380" y="5692749"/>
            <a:ext cx="5717020" cy="646331"/>
          </a:xfrm>
          <a:prstGeom prst="rect">
            <a:avLst/>
          </a:prstGeom>
          <a:noFill/>
        </p:spPr>
        <p:txBody>
          <a:bodyPr wrap="square">
            <a:spAutoFit/>
          </a:bodyPr>
          <a:lstStyle/>
          <a:p>
            <a:r>
              <a:rPr lang="en-US" sz="3600" b="1" dirty="0">
                <a:solidFill>
                  <a:srgbClr val="FF0000"/>
                </a:solidFill>
              </a:rPr>
              <a:t>A  C </a:t>
            </a:r>
            <a:r>
              <a:rPr lang="en-US" sz="3600" b="1" dirty="0" err="1">
                <a:solidFill>
                  <a:srgbClr val="FF0000"/>
                </a:solidFill>
              </a:rPr>
              <a:t>C</a:t>
            </a:r>
            <a:r>
              <a:rPr lang="en-US" sz="3600" b="1" dirty="0">
                <a:solidFill>
                  <a:srgbClr val="FF0000"/>
                </a:solidFill>
              </a:rPr>
              <a:t>   E  S  </a:t>
            </a:r>
            <a:r>
              <a:rPr lang="en-US" sz="3600" b="1" dirty="0" err="1">
                <a:solidFill>
                  <a:srgbClr val="FF0000"/>
                </a:solidFill>
              </a:rPr>
              <a:t>S</a:t>
            </a:r>
            <a:r>
              <a:rPr lang="en-US" sz="3600" b="1" dirty="0">
                <a:solidFill>
                  <a:srgbClr val="FF0000"/>
                </a:solidFill>
              </a:rPr>
              <a:t>  I   B  L   E</a:t>
            </a:r>
          </a:p>
        </p:txBody>
      </p:sp>
    </p:spTree>
    <p:extLst>
      <p:ext uri="{BB962C8B-B14F-4D97-AF65-F5344CB8AC3E}">
        <p14:creationId xmlns:p14="http://schemas.microsoft.com/office/powerpoint/2010/main" val="32136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784812" y="528524"/>
            <a:ext cx="440718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3" name="Picture 2">
            <a:extLst>
              <a:ext uri="{FF2B5EF4-FFF2-40B4-BE49-F238E27FC236}">
                <a16:creationId xmlns:a16="http://schemas.microsoft.com/office/drawing/2014/main" id="{49E72076-0F7D-48AE-0863-130352EC75D8}"/>
              </a:ext>
            </a:extLst>
          </p:cNvPr>
          <p:cNvPicPr>
            <a:picLocks noChangeAspect="1"/>
          </p:cNvPicPr>
          <p:nvPr/>
        </p:nvPicPr>
        <p:blipFill>
          <a:blip r:embed="rId2"/>
          <a:stretch>
            <a:fillRect/>
          </a:stretch>
        </p:blipFill>
        <p:spPr>
          <a:xfrm>
            <a:off x="477184" y="590551"/>
            <a:ext cx="6490353" cy="595312"/>
          </a:xfrm>
          <a:prstGeom prst="rect">
            <a:avLst/>
          </a:prstGeom>
        </p:spPr>
      </p:pic>
      <p:pic>
        <p:nvPicPr>
          <p:cNvPr id="7" name="Picture 6">
            <a:extLst>
              <a:ext uri="{FF2B5EF4-FFF2-40B4-BE49-F238E27FC236}">
                <a16:creationId xmlns:a16="http://schemas.microsoft.com/office/drawing/2014/main" id="{A751D46D-576F-31F2-FD73-A609109B6FD1}"/>
              </a:ext>
            </a:extLst>
          </p:cNvPr>
          <p:cNvPicPr>
            <a:picLocks noChangeAspect="1"/>
          </p:cNvPicPr>
          <p:nvPr/>
        </p:nvPicPr>
        <p:blipFill>
          <a:blip r:embed="rId3"/>
          <a:stretch>
            <a:fillRect/>
          </a:stretch>
        </p:blipFill>
        <p:spPr>
          <a:xfrm>
            <a:off x="633412" y="1112828"/>
            <a:ext cx="9929813" cy="5187216"/>
          </a:xfrm>
          <a:prstGeom prst="rect">
            <a:avLst/>
          </a:prstGeom>
        </p:spPr>
      </p:pic>
    </p:spTree>
    <p:extLst>
      <p:ext uri="{BB962C8B-B14F-4D97-AF65-F5344CB8AC3E}">
        <p14:creationId xmlns:p14="http://schemas.microsoft.com/office/powerpoint/2010/main" val="2490695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111509" y="466497"/>
            <a:ext cx="1868054"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3" name="Picture 2">
            <a:extLst>
              <a:ext uri="{FF2B5EF4-FFF2-40B4-BE49-F238E27FC236}">
                <a16:creationId xmlns:a16="http://schemas.microsoft.com/office/drawing/2014/main" id="{49E72076-0F7D-48AE-0863-130352EC75D8}"/>
              </a:ext>
            </a:extLst>
          </p:cNvPr>
          <p:cNvPicPr>
            <a:picLocks noChangeAspect="1"/>
          </p:cNvPicPr>
          <p:nvPr/>
        </p:nvPicPr>
        <p:blipFill>
          <a:blip r:embed="rId2"/>
          <a:stretch>
            <a:fillRect/>
          </a:stretch>
        </p:blipFill>
        <p:spPr>
          <a:xfrm>
            <a:off x="477184" y="590551"/>
            <a:ext cx="6490353" cy="595312"/>
          </a:xfrm>
          <a:prstGeom prst="rect">
            <a:avLst/>
          </a:prstGeom>
        </p:spPr>
      </p:pic>
      <p:pic>
        <p:nvPicPr>
          <p:cNvPr id="7" name="Picture 6">
            <a:extLst>
              <a:ext uri="{FF2B5EF4-FFF2-40B4-BE49-F238E27FC236}">
                <a16:creationId xmlns:a16="http://schemas.microsoft.com/office/drawing/2014/main" id="{A751D46D-576F-31F2-FD73-A609109B6FD1}"/>
              </a:ext>
            </a:extLst>
          </p:cNvPr>
          <p:cNvPicPr>
            <a:picLocks noChangeAspect="1"/>
          </p:cNvPicPr>
          <p:nvPr/>
        </p:nvPicPr>
        <p:blipFill>
          <a:blip r:embed="rId3"/>
          <a:stretch>
            <a:fillRect/>
          </a:stretch>
        </p:blipFill>
        <p:spPr>
          <a:xfrm>
            <a:off x="633412" y="1112828"/>
            <a:ext cx="9929813" cy="5187216"/>
          </a:xfrm>
          <a:prstGeom prst="rect">
            <a:avLst/>
          </a:prstGeom>
        </p:spPr>
      </p:pic>
      <p:cxnSp>
        <p:nvCxnSpPr>
          <p:cNvPr id="5" name="Straight Connector 4">
            <a:extLst>
              <a:ext uri="{FF2B5EF4-FFF2-40B4-BE49-F238E27FC236}">
                <a16:creationId xmlns:a16="http://schemas.microsoft.com/office/drawing/2014/main" id="{32FD8D12-5404-C44A-D601-C8B1877926F3}"/>
              </a:ext>
            </a:extLst>
          </p:cNvPr>
          <p:cNvCxnSpPr/>
          <p:nvPr/>
        </p:nvCxnSpPr>
        <p:spPr>
          <a:xfrm>
            <a:off x="3390900" y="1571625"/>
            <a:ext cx="0" cy="3533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0DB85D-03B9-C56D-E800-E5ECE706BBCF}"/>
              </a:ext>
            </a:extLst>
          </p:cNvPr>
          <p:cNvCxnSpPr>
            <a:cxnSpLocks/>
          </p:cNvCxnSpPr>
          <p:nvPr/>
        </p:nvCxnSpPr>
        <p:spPr>
          <a:xfrm>
            <a:off x="3814618" y="1571625"/>
            <a:ext cx="5043055" cy="3933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A22E5-F659-4282-E4B2-11A78D9D4BE8}"/>
              </a:ext>
            </a:extLst>
          </p:cNvPr>
          <p:cNvCxnSpPr>
            <a:cxnSpLocks/>
          </p:cNvCxnSpPr>
          <p:nvPr/>
        </p:nvCxnSpPr>
        <p:spPr>
          <a:xfrm>
            <a:off x="4397663" y="1671782"/>
            <a:ext cx="44600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4A6B7E-CD78-3513-E578-865599CD37C2}"/>
              </a:ext>
            </a:extLst>
          </p:cNvPr>
          <p:cNvCxnSpPr>
            <a:cxnSpLocks/>
          </p:cNvCxnSpPr>
          <p:nvPr/>
        </p:nvCxnSpPr>
        <p:spPr>
          <a:xfrm>
            <a:off x="5796973" y="1971098"/>
            <a:ext cx="2035463" cy="16310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4D43DD-F10F-832F-510B-23FABA970ED0}"/>
              </a:ext>
            </a:extLst>
          </p:cNvPr>
          <p:cNvCxnSpPr>
            <a:cxnSpLocks/>
          </p:cNvCxnSpPr>
          <p:nvPr/>
        </p:nvCxnSpPr>
        <p:spPr>
          <a:xfrm>
            <a:off x="1954646" y="3075709"/>
            <a:ext cx="0" cy="2029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264C07-9DCA-E7C0-7795-45FEEAC6EFF1}"/>
              </a:ext>
            </a:extLst>
          </p:cNvPr>
          <p:cNvCxnSpPr>
            <a:cxnSpLocks/>
          </p:cNvCxnSpPr>
          <p:nvPr/>
        </p:nvCxnSpPr>
        <p:spPr>
          <a:xfrm>
            <a:off x="8706427" y="1971098"/>
            <a:ext cx="0" cy="32012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83DE43-230D-71DE-36CF-7F3C4BE2DEF4}"/>
              </a:ext>
            </a:extLst>
          </p:cNvPr>
          <p:cNvCxnSpPr>
            <a:cxnSpLocks/>
          </p:cNvCxnSpPr>
          <p:nvPr/>
        </p:nvCxnSpPr>
        <p:spPr>
          <a:xfrm>
            <a:off x="3838863" y="2766269"/>
            <a:ext cx="2571173" cy="1962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pairs.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0070C0"/>
                </a:solidFill>
                <a:effectLst/>
                <a:uLnTx/>
                <a:uFillTx/>
              </a:rPr>
              <a:t>What kind</a:t>
            </a:r>
            <a:r>
              <a:rPr lang="en-US" sz="3600" i="1" kern="0" dirty="0">
                <a:solidFill>
                  <a:srgbClr val="0070C0"/>
                </a:solidFill>
              </a:rPr>
              <a:t> of place does the picture show?</a:t>
            </a:r>
            <a:endParaRPr kumimoji="0" lang="en-US" sz="3600" b="0" i="1" u="none" strike="noStrike" kern="0" cap="none" spc="0" normalizeH="0" baseline="0" noProof="0" dirty="0">
              <a:ln>
                <a:noFill/>
              </a:ln>
              <a:solidFill>
                <a:srgbClr val="0070C0"/>
              </a:solidFill>
              <a:effectLst/>
              <a:uLnTx/>
              <a:uFillTx/>
            </a:endParaRP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0070C0"/>
                </a:solidFill>
                <a:effectLst/>
                <a:uLnTx/>
                <a:uFillTx/>
              </a:rPr>
              <a:t>Why do you think</a:t>
            </a:r>
            <a:r>
              <a:rPr lang="en-US" sz="3600" i="1" kern="0" dirty="0">
                <a:solidFill>
                  <a:srgbClr val="0070C0"/>
                </a:solidFill>
              </a:rPr>
              <a:t> some people like to visit places like that?</a:t>
            </a:r>
            <a:endParaRPr kumimoji="0" lang="en-US" sz="3600" b="0" i="1" u="none" strike="noStrike" kern="0" cap="none" spc="0" normalizeH="0" baseline="0" noProof="0" dirty="0">
              <a:ln>
                <a:noFill/>
              </a:ln>
              <a:solidFill>
                <a:srgbClr val="0070C0"/>
              </a:solidFill>
              <a:effectLst/>
              <a:uLnTx/>
              <a:uFillTx/>
            </a:endParaRP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E3A11A-62DB-BFAF-DE4C-000211177728}"/>
              </a:ext>
            </a:extLst>
          </p:cNvPr>
          <p:cNvPicPr>
            <a:picLocks noChangeAspect="1"/>
          </p:cNvPicPr>
          <p:nvPr/>
        </p:nvPicPr>
        <p:blipFill>
          <a:blip r:embed="rId3"/>
          <a:stretch>
            <a:fillRect/>
          </a:stretch>
        </p:blipFill>
        <p:spPr>
          <a:xfrm>
            <a:off x="2226153" y="2456873"/>
            <a:ext cx="7647520" cy="3909093"/>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969254"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6" name="Picture 5">
            <a:extLst>
              <a:ext uri="{FF2B5EF4-FFF2-40B4-BE49-F238E27FC236}">
                <a16:creationId xmlns:a16="http://schemas.microsoft.com/office/drawing/2014/main" id="{E98BD8B4-84E3-2A9E-41E7-54D12B52C462}"/>
              </a:ext>
            </a:extLst>
          </p:cNvPr>
          <p:cNvPicPr>
            <a:picLocks noChangeAspect="1"/>
          </p:cNvPicPr>
          <p:nvPr/>
        </p:nvPicPr>
        <p:blipFill>
          <a:blip r:embed="rId2"/>
          <a:stretch>
            <a:fillRect/>
          </a:stretch>
        </p:blipFill>
        <p:spPr>
          <a:xfrm>
            <a:off x="361227" y="1327954"/>
            <a:ext cx="9991725" cy="723900"/>
          </a:xfrm>
          <a:prstGeom prst="rect">
            <a:avLst/>
          </a:prstGeom>
        </p:spPr>
      </p:pic>
      <p:sp>
        <p:nvSpPr>
          <p:cNvPr id="9" name="TextBox 8">
            <a:extLst>
              <a:ext uri="{FF2B5EF4-FFF2-40B4-BE49-F238E27FC236}">
                <a16:creationId xmlns:a16="http://schemas.microsoft.com/office/drawing/2014/main" id="{F82EF0E7-54BF-895D-4521-870E9E38FB03}"/>
              </a:ext>
            </a:extLst>
          </p:cNvPr>
          <p:cNvSpPr txBox="1"/>
          <p:nvPr/>
        </p:nvSpPr>
        <p:spPr>
          <a:xfrm>
            <a:off x="1251527" y="2221453"/>
            <a:ext cx="9688945" cy="1754326"/>
          </a:xfrm>
          <a:prstGeom prst="rect">
            <a:avLst/>
          </a:prstGeom>
          <a:noFill/>
        </p:spPr>
        <p:txBody>
          <a:bodyPr wrap="square">
            <a:spAutoFit/>
          </a:bodyPr>
          <a:lstStyle/>
          <a:p>
            <a:pPr marL="342900" indent="-342900">
              <a:buAutoNum type="arabicPeriod"/>
            </a:pPr>
            <a:r>
              <a:rPr lang="en-US" sz="3600" dirty="0"/>
              <a:t> Three of the Best Places to Relax in Vietnam </a:t>
            </a:r>
          </a:p>
          <a:p>
            <a:pPr marL="342900" indent="-342900">
              <a:buAutoNum type="arabicPeriod"/>
            </a:pPr>
            <a:r>
              <a:rPr lang="en-US" sz="3600" dirty="0"/>
              <a:t> The Best Beaches around the World </a:t>
            </a:r>
          </a:p>
          <a:p>
            <a:pPr marL="342900" indent="-342900">
              <a:buAutoNum type="arabicPeriod"/>
            </a:pPr>
            <a:r>
              <a:rPr lang="en-US" sz="3600" dirty="0"/>
              <a:t> Exciting Vietnam</a:t>
            </a:r>
          </a:p>
        </p:txBody>
      </p:sp>
    </p:spTree>
    <p:extLst>
      <p:ext uri="{BB962C8B-B14F-4D97-AF65-F5344CB8AC3E}">
        <p14:creationId xmlns:p14="http://schemas.microsoft.com/office/powerpoint/2010/main" val="2338826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655218"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2" name="Picture 1">
            <a:extLst>
              <a:ext uri="{FF2B5EF4-FFF2-40B4-BE49-F238E27FC236}">
                <a16:creationId xmlns:a16="http://schemas.microsoft.com/office/drawing/2014/main" id="{A2D11D7C-D368-FB09-D381-5B51A2249AB4}"/>
              </a:ext>
            </a:extLst>
          </p:cNvPr>
          <p:cNvPicPr>
            <a:picLocks noChangeAspect="1"/>
          </p:cNvPicPr>
          <p:nvPr/>
        </p:nvPicPr>
        <p:blipFill>
          <a:blip r:embed="rId2"/>
          <a:stretch>
            <a:fillRect/>
          </a:stretch>
        </p:blipFill>
        <p:spPr>
          <a:xfrm>
            <a:off x="296572" y="1158356"/>
            <a:ext cx="9991725" cy="723900"/>
          </a:xfrm>
          <a:prstGeom prst="rect">
            <a:avLst/>
          </a:prstGeom>
        </p:spPr>
      </p:pic>
      <p:sp>
        <p:nvSpPr>
          <p:cNvPr id="6" name="TextBox 5">
            <a:extLst>
              <a:ext uri="{FF2B5EF4-FFF2-40B4-BE49-F238E27FC236}">
                <a16:creationId xmlns:a16="http://schemas.microsoft.com/office/drawing/2014/main" id="{B37ACAB2-3258-827F-7A3A-7C5E557E77A2}"/>
              </a:ext>
            </a:extLst>
          </p:cNvPr>
          <p:cNvSpPr txBox="1"/>
          <p:nvPr/>
        </p:nvSpPr>
        <p:spPr>
          <a:xfrm>
            <a:off x="397162" y="1994382"/>
            <a:ext cx="11342255" cy="3970318"/>
          </a:xfrm>
          <a:prstGeom prst="rect">
            <a:avLst/>
          </a:prstGeom>
          <a:noFill/>
        </p:spPr>
        <p:txBody>
          <a:bodyPr wrap="square">
            <a:spAutoFit/>
          </a:bodyPr>
          <a:lstStyle/>
          <a:p>
            <a:pPr algn="just"/>
            <a:r>
              <a:rPr lang="en-US" sz="3600" dirty="0">
                <a:solidFill>
                  <a:srgbClr val="0070C0"/>
                </a:solidFill>
              </a:rPr>
              <a:t>Many tourists come to Vietnam for an exciting holiday, but not many know about these amazing places. In this article, we will explore three great places to relax. An </a:t>
            </a:r>
            <a:r>
              <a:rPr lang="en-US" sz="3600" dirty="0" err="1">
                <a:solidFill>
                  <a:srgbClr val="0070C0"/>
                </a:solidFill>
              </a:rPr>
              <a:t>Bàng</a:t>
            </a:r>
            <a:r>
              <a:rPr lang="en-US" sz="3600" dirty="0">
                <a:solidFill>
                  <a:srgbClr val="0070C0"/>
                </a:solidFill>
              </a:rPr>
              <a:t> Beach is a great beach near </a:t>
            </a:r>
            <a:r>
              <a:rPr lang="en-US" sz="3600" dirty="0" err="1">
                <a:solidFill>
                  <a:srgbClr val="0070C0"/>
                </a:solidFill>
              </a:rPr>
              <a:t>Hội</a:t>
            </a:r>
            <a:r>
              <a:rPr lang="en-US" sz="3600" dirty="0">
                <a:solidFill>
                  <a:srgbClr val="0070C0"/>
                </a:solidFill>
              </a:rPr>
              <a:t> An. Visitors can swim in the nice warm sea or make sandcastles on the beautiful beach. It's very accessible since it's just a short drive from </a:t>
            </a:r>
            <a:r>
              <a:rPr lang="en-US" sz="3600" dirty="0" err="1">
                <a:solidFill>
                  <a:srgbClr val="0070C0"/>
                </a:solidFill>
              </a:rPr>
              <a:t>Hội</a:t>
            </a:r>
            <a:r>
              <a:rPr lang="en-US" sz="3600" dirty="0">
                <a:solidFill>
                  <a:srgbClr val="0070C0"/>
                </a:solidFill>
              </a:rPr>
              <a:t> An. You can even take a bicycle from the old town. </a:t>
            </a:r>
          </a:p>
        </p:txBody>
      </p:sp>
    </p:spTree>
    <p:extLst>
      <p:ext uri="{BB962C8B-B14F-4D97-AF65-F5344CB8AC3E}">
        <p14:creationId xmlns:p14="http://schemas.microsoft.com/office/powerpoint/2010/main" val="1723138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756818" y="462872"/>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2" name="Picture 1">
            <a:extLst>
              <a:ext uri="{FF2B5EF4-FFF2-40B4-BE49-F238E27FC236}">
                <a16:creationId xmlns:a16="http://schemas.microsoft.com/office/drawing/2014/main" id="{A2D11D7C-D368-FB09-D381-5B51A2249AB4}"/>
              </a:ext>
            </a:extLst>
          </p:cNvPr>
          <p:cNvPicPr>
            <a:picLocks noChangeAspect="1"/>
          </p:cNvPicPr>
          <p:nvPr/>
        </p:nvPicPr>
        <p:blipFill>
          <a:blip r:embed="rId2"/>
          <a:stretch>
            <a:fillRect/>
          </a:stretch>
        </p:blipFill>
        <p:spPr>
          <a:xfrm>
            <a:off x="287336" y="1091570"/>
            <a:ext cx="9991725" cy="723900"/>
          </a:xfrm>
          <a:prstGeom prst="rect">
            <a:avLst/>
          </a:prstGeom>
        </p:spPr>
      </p:pic>
      <p:sp>
        <p:nvSpPr>
          <p:cNvPr id="5" name="TextBox 4">
            <a:extLst>
              <a:ext uri="{FF2B5EF4-FFF2-40B4-BE49-F238E27FC236}">
                <a16:creationId xmlns:a16="http://schemas.microsoft.com/office/drawing/2014/main" id="{8C977C1A-0B9E-E8BC-CB0A-CB53CCBA29E6}"/>
              </a:ext>
            </a:extLst>
          </p:cNvPr>
          <p:cNvSpPr txBox="1"/>
          <p:nvPr/>
        </p:nvSpPr>
        <p:spPr>
          <a:xfrm>
            <a:off x="176500" y="1839010"/>
            <a:ext cx="11682991" cy="4524315"/>
          </a:xfrm>
          <a:prstGeom prst="rect">
            <a:avLst/>
          </a:prstGeom>
          <a:noFill/>
        </p:spPr>
        <p:txBody>
          <a:bodyPr wrap="square">
            <a:spAutoFit/>
          </a:bodyPr>
          <a:lstStyle/>
          <a:p>
            <a:pPr algn="just"/>
            <a:r>
              <a:rPr lang="en-US" sz="3200" dirty="0">
                <a:solidFill>
                  <a:srgbClr val="0070C0"/>
                </a:solidFill>
              </a:rPr>
              <a:t>Côn </a:t>
            </a:r>
            <a:r>
              <a:rPr lang="en-US" sz="3200" dirty="0" err="1">
                <a:solidFill>
                  <a:srgbClr val="0070C0"/>
                </a:solidFill>
              </a:rPr>
              <a:t>Đảo</a:t>
            </a:r>
            <a:r>
              <a:rPr lang="en-US" sz="3200" dirty="0">
                <a:solidFill>
                  <a:srgbClr val="0070C0"/>
                </a:solidFill>
              </a:rPr>
              <a:t> Island is a small island off the south coast of Vietnam. It's not as accessible as An </a:t>
            </a:r>
            <a:r>
              <a:rPr lang="en-US" sz="3200" dirty="0" err="1">
                <a:solidFill>
                  <a:srgbClr val="0070C0"/>
                </a:solidFill>
              </a:rPr>
              <a:t>Bàng</a:t>
            </a:r>
            <a:r>
              <a:rPr lang="en-US" sz="3200" dirty="0">
                <a:solidFill>
                  <a:srgbClr val="0070C0"/>
                </a:solidFill>
              </a:rPr>
              <a:t> Beach. You can fly there from the airport in Ho Chi Minh City. I think it's much quieter and more relaxing than An </a:t>
            </a:r>
            <a:r>
              <a:rPr lang="en-US" sz="3200" dirty="0" err="1">
                <a:solidFill>
                  <a:srgbClr val="0070C0"/>
                </a:solidFill>
              </a:rPr>
              <a:t>Bàng</a:t>
            </a:r>
            <a:r>
              <a:rPr lang="en-US" sz="3200" dirty="0">
                <a:solidFill>
                  <a:srgbClr val="0070C0"/>
                </a:solidFill>
              </a:rPr>
              <a:t>. Last is Lý Sơn Island. This small island is off the east coast of Vietnam. It's very quiet and very clean. It's much more relaxing than An </a:t>
            </a:r>
            <a:r>
              <a:rPr lang="en-US" sz="3200" dirty="0" err="1">
                <a:solidFill>
                  <a:srgbClr val="0070C0"/>
                </a:solidFill>
              </a:rPr>
              <a:t>Bàng</a:t>
            </a:r>
            <a:r>
              <a:rPr lang="en-US" sz="3200" dirty="0">
                <a:solidFill>
                  <a:srgbClr val="0070C0"/>
                </a:solidFill>
              </a:rPr>
              <a:t> Beach, but it's not as accessible as Côn </a:t>
            </a:r>
            <a:r>
              <a:rPr lang="en-US" sz="3200" dirty="0" err="1">
                <a:solidFill>
                  <a:srgbClr val="0070C0"/>
                </a:solidFill>
              </a:rPr>
              <a:t>Đảo</a:t>
            </a:r>
            <a:r>
              <a:rPr lang="en-US" sz="3200" dirty="0">
                <a:solidFill>
                  <a:srgbClr val="0070C0"/>
                </a:solidFill>
              </a:rPr>
              <a:t> Island. You can only get there by boat. What do you think? Which place would you most like to visit? Let us know in the comments below. You can also let us know if there are any places we missed. </a:t>
            </a:r>
          </a:p>
        </p:txBody>
      </p:sp>
    </p:spTree>
    <p:extLst>
      <p:ext uri="{BB962C8B-B14F-4D97-AF65-F5344CB8AC3E}">
        <p14:creationId xmlns:p14="http://schemas.microsoft.com/office/powerpoint/2010/main" val="2474155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969254"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6" name="Picture 5">
            <a:extLst>
              <a:ext uri="{FF2B5EF4-FFF2-40B4-BE49-F238E27FC236}">
                <a16:creationId xmlns:a16="http://schemas.microsoft.com/office/drawing/2014/main" id="{E98BD8B4-84E3-2A9E-41E7-54D12B52C462}"/>
              </a:ext>
            </a:extLst>
          </p:cNvPr>
          <p:cNvPicPr>
            <a:picLocks noChangeAspect="1"/>
          </p:cNvPicPr>
          <p:nvPr/>
        </p:nvPicPr>
        <p:blipFill>
          <a:blip r:embed="rId2"/>
          <a:stretch>
            <a:fillRect/>
          </a:stretch>
        </p:blipFill>
        <p:spPr>
          <a:xfrm>
            <a:off x="361227" y="1327954"/>
            <a:ext cx="9991725" cy="723900"/>
          </a:xfrm>
          <a:prstGeom prst="rect">
            <a:avLst/>
          </a:prstGeom>
        </p:spPr>
      </p:pic>
      <p:sp>
        <p:nvSpPr>
          <p:cNvPr id="9" name="TextBox 8">
            <a:extLst>
              <a:ext uri="{FF2B5EF4-FFF2-40B4-BE49-F238E27FC236}">
                <a16:creationId xmlns:a16="http://schemas.microsoft.com/office/drawing/2014/main" id="{F82EF0E7-54BF-895D-4521-870E9E38FB03}"/>
              </a:ext>
            </a:extLst>
          </p:cNvPr>
          <p:cNvSpPr txBox="1"/>
          <p:nvPr/>
        </p:nvSpPr>
        <p:spPr>
          <a:xfrm>
            <a:off x="1251527" y="2221453"/>
            <a:ext cx="9688945" cy="1754326"/>
          </a:xfrm>
          <a:prstGeom prst="rect">
            <a:avLst/>
          </a:prstGeom>
          <a:noFill/>
        </p:spPr>
        <p:txBody>
          <a:bodyPr wrap="square">
            <a:spAutoFit/>
          </a:bodyPr>
          <a:lstStyle/>
          <a:p>
            <a:pPr marL="342900" indent="-342900">
              <a:buAutoNum type="arabicPeriod"/>
            </a:pPr>
            <a:r>
              <a:rPr lang="en-US" sz="3600" dirty="0"/>
              <a:t> Three of the Best Places to Relax in Vietnam </a:t>
            </a:r>
          </a:p>
          <a:p>
            <a:pPr marL="342900" indent="-342900">
              <a:buAutoNum type="arabicPeriod"/>
            </a:pPr>
            <a:r>
              <a:rPr lang="en-US" sz="3600" dirty="0"/>
              <a:t> The Best Beaches around the World </a:t>
            </a:r>
          </a:p>
          <a:p>
            <a:pPr marL="342900" indent="-342900">
              <a:buAutoNum type="arabicPeriod"/>
            </a:pPr>
            <a:r>
              <a:rPr lang="en-US" sz="3600" dirty="0"/>
              <a:t> Exciting Vietnam</a:t>
            </a:r>
          </a:p>
        </p:txBody>
      </p:sp>
      <p:sp>
        <p:nvSpPr>
          <p:cNvPr id="2" name="TextBox 1">
            <a:extLst>
              <a:ext uri="{FF2B5EF4-FFF2-40B4-BE49-F238E27FC236}">
                <a16:creationId xmlns:a16="http://schemas.microsoft.com/office/drawing/2014/main" id="{BA3CE136-2661-66D8-CD40-510B84271467}"/>
              </a:ext>
            </a:extLst>
          </p:cNvPr>
          <p:cNvSpPr txBox="1"/>
          <p:nvPr/>
        </p:nvSpPr>
        <p:spPr>
          <a:xfrm>
            <a:off x="10176164" y="484970"/>
            <a:ext cx="1895763"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sp>
        <p:nvSpPr>
          <p:cNvPr id="3" name="Rectangle 2">
            <a:extLst>
              <a:ext uri="{FF2B5EF4-FFF2-40B4-BE49-F238E27FC236}">
                <a16:creationId xmlns:a16="http://schemas.microsoft.com/office/drawing/2014/main" id="{0C4F773A-4584-5BBF-89F7-7E349339AA7C}"/>
              </a:ext>
            </a:extLst>
          </p:cNvPr>
          <p:cNvSpPr/>
          <p:nvPr/>
        </p:nvSpPr>
        <p:spPr>
          <a:xfrm>
            <a:off x="1251527" y="2221452"/>
            <a:ext cx="8825346" cy="580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7" name="TextBox 6">
            <a:extLst>
              <a:ext uri="{FF2B5EF4-FFF2-40B4-BE49-F238E27FC236}">
                <a16:creationId xmlns:a16="http://schemas.microsoft.com/office/drawing/2014/main" id="{21C70A3D-1C20-1DB3-5AE7-B9AD6EC33123}"/>
              </a:ext>
            </a:extLst>
          </p:cNvPr>
          <p:cNvSpPr txBox="1"/>
          <p:nvPr/>
        </p:nvSpPr>
        <p:spPr>
          <a:xfrm>
            <a:off x="561108" y="4051826"/>
            <a:ext cx="10919691" cy="1754326"/>
          </a:xfrm>
          <a:prstGeom prst="rect">
            <a:avLst/>
          </a:prstGeom>
          <a:noFill/>
        </p:spPr>
        <p:txBody>
          <a:bodyPr wrap="square">
            <a:spAutoFit/>
          </a:bodyPr>
          <a:lstStyle/>
          <a:p>
            <a:pPr algn="just"/>
            <a:r>
              <a:rPr lang="en-US" sz="3600" dirty="0">
                <a:solidFill>
                  <a:srgbClr val="0070C0"/>
                </a:solidFill>
              </a:rPr>
              <a:t>Many tourists come to Vietnam for an exciting holiday, but not many know about these amazing places. In this article, we will explore three great places to relax. </a:t>
            </a:r>
            <a:endParaRPr lang="en-US" sz="3600" dirty="0"/>
          </a:p>
        </p:txBody>
      </p:sp>
      <p:cxnSp>
        <p:nvCxnSpPr>
          <p:cNvPr id="8" name="Straight Connector 7">
            <a:extLst>
              <a:ext uri="{FF2B5EF4-FFF2-40B4-BE49-F238E27FC236}">
                <a16:creationId xmlns:a16="http://schemas.microsoft.com/office/drawing/2014/main" id="{0A7B79D9-AC38-0C47-A760-E26393ADFA40}"/>
              </a:ext>
            </a:extLst>
          </p:cNvPr>
          <p:cNvCxnSpPr>
            <a:cxnSpLocks/>
          </p:cNvCxnSpPr>
          <p:nvPr/>
        </p:nvCxnSpPr>
        <p:spPr>
          <a:xfrm>
            <a:off x="2124364" y="5680363"/>
            <a:ext cx="7601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8EF7D-1900-2F9B-BA2B-93E0B7FCD567}"/>
              </a:ext>
            </a:extLst>
          </p:cNvPr>
          <p:cNvSpPr txBox="1"/>
          <p:nvPr/>
        </p:nvSpPr>
        <p:spPr>
          <a:xfrm>
            <a:off x="8402782" y="555771"/>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
        <p:nvSpPr>
          <p:cNvPr id="5" name="TextBox 4">
            <a:extLst>
              <a:ext uri="{FF2B5EF4-FFF2-40B4-BE49-F238E27FC236}">
                <a16:creationId xmlns:a16="http://schemas.microsoft.com/office/drawing/2014/main" id="{DF1EFAC4-545C-DE26-3D27-2ACE6B5A7298}"/>
              </a:ext>
            </a:extLst>
          </p:cNvPr>
          <p:cNvSpPr txBox="1"/>
          <p:nvPr/>
        </p:nvSpPr>
        <p:spPr>
          <a:xfrm>
            <a:off x="489527" y="1894829"/>
            <a:ext cx="11342255" cy="3539430"/>
          </a:xfrm>
          <a:prstGeom prst="rect">
            <a:avLst/>
          </a:prstGeom>
          <a:noFill/>
        </p:spPr>
        <p:txBody>
          <a:bodyPr wrap="square">
            <a:spAutoFit/>
          </a:bodyPr>
          <a:lstStyle/>
          <a:p>
            <a:pPr marL="514350" indent="-514350">
              <a:buAutoNum type="arabicPeriod"/>
            </a:pPr>
            <a:r>
              <a:rPr lang="en-US" sz="3200" dirty="0"/>
              <a:t>Visitors to An </a:t>
            </a:r>
            <a:r>
              <a:rPr lang="en-US" sz="3200" dirty="0" err="1"/>
              <a:t>Bàng</a:t>
            </a:r>
            <a:r>
              <a:rPr lang="en-US" sz="3200" dirty="0"/>
              <a:t> Beach can make ________________ on the beach. </a:t>
            </a:r>
          </a:p>
          <a:p>
            <a:pPr marL="514350" indent="-514350">
              <a:buAutoNum type="arabicPeriod"/>
            </a:pPr>
            <a:r>
              <a:rPr lang="en-US" sz="3200" dirty="0"/>
              <a:t>You can _____________ from </a:t>
            </a:r>
            <a:r>
              <a:rPr lang="en-US" sz="3200" dirty="0" err="1"/>
              <a:t>Hội</a:t>
            </a:r>
            <a:r>
              <a:rPr lang="en-US" sz="3200" dirty="0"/>
              <a:t> An's old town to An </a:t>
            </a:r>
            <a:r>
              <a:rPr lang="en-US" sz="3200" dirty="0" err="1"/>
              <a:t>Bàng</a:t>
            </a:r>
            <a:r>
              <a:rPr lang="en-US" sz="3200" dirty="0"/>
              <a:t> Beach. </a:t>
            </a:r>
          </a:p>
          <a:p>
            <a:pPr marL="514350" indent="-514350">
              <a:buAutoNum type="arabicPeriod"/>
            </a:pPr>
            <a:r>
              <a:rPr lang="en-US" sz="3200" dirty="0"/>
              <a:t>Côn </a:t>
            </a:r>
            <a:r>
              <a:rPr lang="en-US" sz="3200" dirty="0" err="1"/>
              <a:t>Đảo</a:t>
            </a:r>
            <a:r>
              <a:rPr lang="en-US" sz="3200" dirty="0"/>
              <a:t> Island isn't as accessible as ______________. </a:t>
            </a:r>
          </a:p>
          <a:p>
            <a:pPr marL="514350" indent="-514350">
              <a:buAutoNum type="arabicPeriod"/>
            </a:pPr>
            <a:r>
              <a:rPr lang="en-US" sz="3200" dirty="0"/>
              <a:t>Lý Sơn Island isn't as accessible as ________________.</a:t>
            </a:r>
          </a:p>
          <a:p>
            <a:pPr marL="514350" indent="-514350">
              <a:buAutoNum type="arabicPeriod"/>
            </a:pPr>
            <a:r>
              <a:rPr lang="en-US" sz="3200" dirty="0"/>
              <a:t>5. You can only take ___________ to Lý Sơn Island.</a:t>
            </a:r>
          </a:p>
        </p:txBody>
      </p:sp>
      <p:pic>
        <p:nvPicPr>
          <p:cNvPr id="7" name="Picture 6">
            <a:extLst>
              <a:ext uri="{FF2B5EF4-FFF2-40B4-BE49-F238E27FC236}">
                <a16:creationId xmlns:a16="http://schemas.microsoft.com/office/drawing/2014/main" id="{8AAA83FD-555C-AE92-FD76-8A7D44658010}"/>
              </a:ext>
            </a:extLst>
          </p:cNvPr>
          <p:cNvPicPr>
            <a:picLocks noChangeAspect="1"/>
          </p:cNvPicPr>
          <p:nvPr/>
        </p:nvPicPr>
        <p:blipFill>
          <a:blip r:embed="rId2"/>
          <a:stretch>
            <a:fillRect/>
          </a:stretch>
        </p:blipFill>
        <p:spPr>
          <a:xfrm>
            <a:off x="360218" y="1217412"/>
            <a:ext cx="6890046" cy="677417"/>
          </a:xfrm>
          <a:prstGeom prst="rect">
            <a:avLst/>
          </a:prstGeom>
        </p:spPr>
      </p:pic>
    </p:spTree>
    <p:extLst>
      <p:ext uri="{BB962C8B-B14F-4D97-AF65-F5344CB8AC3E}">
        <p14:creationId xmlns:p14="http://schemas.microsoft.com/office/powerpoint/2010/main" val="828833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489527" y="1894829"/>
            <a:ext cx="11342255" cy="2554545"/>
          </a:xfrm>
          <a:prstGeom prst="rect">
            <a:avLst/>
          </a:prstGeom>
          <a:noFill/>
        </p:spPr>
        <p:txBody>
          <a:bodyPr wrap="square">
            <a:spAutoFit/>
          </a:bodyPr>
          <a:lstStyle/>
          <a:p>
            <a:pPr marL="514350" indent="-514350">
              <a:buAutoNum type="arabicPeriod"/>
            </a:pPr>
            <a:r>
              <a:rPr lang="en-US" sz="3200" dirty="0"/>
              <a:t>Visitors to An </a:t>
            </a:r>
            <a:r>
              <a:rPr lang="en-US" sz="3200" dirty="0" err="1"/>
              <a:t>Bàng</a:t>
            </a:r>
            <a:r>
              <a:rPr lang="en-US" sz="3200" dirty="0"/>
              <a:t> Beach can make ________________ on the beach. </a:t>
            </a:r>
          </a:p>
          <a:p>
            <a:pPr marL="514350" indent="-514350">
              <a:buFontTx/>
              <a:buAutoNum type="arabicPeriod"/>
            </a:pPr>
            <a:r>
              <a:rPr lang="en-US" sz="3200" dirty="0"/>
              <a:t>You can _____________ from </a:t>
            </a:r>
            <a:r>
              <a:rPr lang="en-US" sz="3200" dirty="0" err="1"/>
              <a:t>Hội</a:t>
            </a:r>
            <a:r>
              <a:rPr lang="en-US" sz="3200" dirty="0"/>
              <a:t> An's old town to An </a:t>
            </a:r>
            <a:r>
              <a:rPr lang="en-US" sz="3200" dirty="0" err="1"/>
              <a:t>Bàng</a:t>
            </a:r>
            <a:r>
              <a:rPr lang="en-US" sz="3200" dirty="0"/>
              <a:t> Beach. </a:t>
            </a:r>
          </a:p>
          <a:p>
            <a:endParaRPr lang="en-US" sz="3200" dirty="0"/>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1217412"/>
            <a:ext cx="6706503" cy="659371"/>
          </a:xfrm>
          <a:prstGeom prst="rect">
            <a:avLst/>
          </a:prstGeom>
        </p:spPr>
      </p:pic>
      <p:sp>
        <p:nvSpPr>
          <p:cNvPr id="6" name="TextBox 5">
            <a:extLst>
              <a:ext uri="{FF2B5EF4-FFF2-40B4-BE49-F238E27FC236}">
                <a16:creationId xmlns:a16="http://schemas.microsoft.com/office/drawing/2014/main" id="{6A5606DF-B1F3-D23F-BF15-D8695F77CBF2}"/>
              </a:ext>
            </a:extLst>
          </p:cNvPr>
          <p:cNvSpPr txBox="1"/>
          <p:nvPr/>
        </p:nvSpPr>
        <p:spPr>
          <a:xfrm>
            <a:off x="7371165" y="1876783"/>
            <a:ext cx="2553057" cy="646331"/>
          </a:xfrm>
          <a:prstGeom prst="rect">
            <a:avLst/>
          </a:prstGeom>
          <a:noFill/>
        </p:spPr>
        <p:txBody>
          <a:bodyPr wrap="square">
            <a:spAutoFit/>
          </a:bodyPr>
          <a:lstStyle/>
          <a:p>
            <a:r>
              <a:rPr lang="en-US" sz="3600" dirty="0">
                <a:solidFill>
                  <a:srgbClr val="FF0000"/>
                </a:solidFill>
              </a:rPr>
              <a:t>sandcastles</a:t>
            </a:r>
          </a:p>
        </p:txBody>
      </p:sp>
      <p:sp>
        <p:nvSpPr>
          <p:cNvPr id="9" name="TextBox 8">
            <a:extLst>
              <a:ext uri="{FF2B5EF4-FFF2-40B4-BE49-F238E27FC236}">
                <a16:creationId xmlns:a16="http://schemas.microsoft.com/office/drawing/2014/main" id="{36AC2DFF-A77C-3F00-8F17-593231293F26}"/>
              </a:ext>
            </a:extLst>
          </p:cNvPr>
          <p:cNvSpPr txBox="1"/>
          <p:nvPr/>
        </p:nvSpPr>
        <p:spPr>
          <a:xfrm>
            <a:off x="651162" y="4036595"/>
            <a:ext cx="11180619" cy="2062103"/>
          </a:xfrm>
          <a:prstGeom prst="rect">
            <a:avLst/>
          </a:prstGeom>
          <a:noFill/>
        </p:spPr>
        <p:txBody>
          <a:bodyPr wrap="square">
            <a:spAutoFit/>
          </a:bodyPr>
          <a:lstStyle/>
          <a:p>
            <a:pPr algn="just"/>
            <a:r>
              <a:rPr lang="en-US" sz="3200" dirty="0">
                <a:solidFill>
                  <a:srgbClr val="0070C0"/>
                </a:solidFill>
              </a:rPr>
              <a:t>An </a:t>
            </a:r>
            <a:r>
              <a:rPr lang="en-US" sz="3200" dirty="0" err="1">
                <a:solidFill>
                  <a:srgbClr val="0070C0"/>
                </a:solidFill>
              </a:rPr>
              <a:t>Bàng</a:t>
            </a:r>
            <a:r>
              <a:rPr lang="en-US" sz="3200" dirty="0">
                <a:solidFill>
                  <a:srgbClr val="0070C0"/>
                </a:solidFill>
              </a:rPr>
              <a:t> Beach is a great beach near </a:t>
            </a:r>
            <a:r>
              <a:rPr lang="en-US" sz="3200" dirty="0" err="1">
                <a:solidFill>
                  <a:srgbClr val="0070C0"/>
                </a:solidFill>
              </a:rPr>
              <a:t>Hội</a:t>
            </a:r>
            <a:r>
              <a:rPr lang="en-US" sz="3200" dirty="0">
                <a:solidFill>
                  <a:srgbClr val="0070C0"/>
                </a:solidFill>
              </a:rPr>
              <a:t> An. Visitors can swim in the nice warm sea or make sandcastles on the beautiful beach. It's very accessible since it's just a short drive from </a:t>
            </a:r>
            <a:r>
              <a:rPr lang="en-US" sz="3200" dirty="0" err="1">
                <a:solidFill>
                  <a:srgbClr val="0070C0"/>
                </a:solidFill>
              </a:rPr>
              <a:t>Hội</a:t>
            </a:r>
            <a:r>
              <a:rPr lang="en-US" sz="3200" dirty="0">
                <a:solidFill>
                  <a:srgbClr val="0070C0"/>
                </a:solidFill>
              </a:rPr>
              <a:t> An. You can even take a bicycle from the old town. </a:t>
            </a:r>
            <a:endParaRPr lang="en-US" sz="3200" dirty="0"/>
          </a:p>
        </p:txBody>
      </p:sp>
      <p:cxnSp>
        <p:nvCxnSpPr>
          <p:cNvPr id="10" name="Straight Connector 9">
            <a:extLst>
              <a:ext uri="{FF2B5EF4-FFF2-40B4-BE49-F238E27FC236}">
                <a16:creationId xmlns:a16="http://schemas.microsoft.com/office/drawing/2014/main" id="{CB6150F9-1CDC-41FC-F9EF-7C9B84D24160}"/>
              </a:ext>
            </a:extLst>
          </p:cNvPr>
          <p:cNvCxnSpPr>
            <a:cxnSpLocks/>
          </p:cNvCxnSpPr>
          <p:nvPr/>
        </p:nvCxnSpPr>
        <p:spPr>
          <a:xfrm>
            <a:off x="8442036" y="4477083"/>
            <a:ext cx="1182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314585-3A8F-47CA-EE7A-D6A41A697FD3}"/>
              </a:ext>
            </a:extLst>
          </p:cNvPr>
          <p:cNvCxnSpPr>
            <a:cxnSpLocks/>
          </p:cNvCxnSpPr>
          <p:nvPr/>
        </p:nvCxnSpPr>
        <p:spPr>
          <a:xfrm>
            <a:off x="4304146" y="4987636"/>
            <a:ext cx="6714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04E106-4769-3B03-E726-84D0D2D25C04}"/>
              </a:ext>
            </a:extLst>
          </p:cNvPr>
          <p:cNvSpPr txBox="1"/>
          <p:nvPr/>
        </p:nvSpPr>
        <p:spPr>
          <a:xfrm>
            <a:off x="2471273" y="2837843"/>
            <a:ext cx="2876580" cy="646331"/>
          </a:xfrm>
          <a:prstGeom prst="rect">
            <a:avLst/>
          </a:prstGeom>
          <a:noFill/>
        </p:spPr>
        <p:txBody>
          <a:bodyPr wrap="square">
            <a:spAutoFit/>
          </a:bodyPr>
          <a:lstStyle/>
          <a:p>
            <a:r>
              <a:rPr lang="en-US" sz="3600" dirty="0">
                <a:solidFill>
                  <a:srgbClr val="FF0000"/>
                </a:solidFill>
              </a:rPr>
              <a:t>take a bicycle</a:t>
            </a:r>
          </a:p>
        </p:txBody>
      </p:sp>
      <p:cxnSp>
        <p:nvCxnSpPr>
          <p:cNvPr id="14" name="Straight Connector 13">
            <a:extLst>
              <a:ext uri="{FF2B5EF4-FFF2-40B4-BE49-F238E27FC236}">
                <a16:creationId xmlns:a16="http://schemas.microsoft.com/office/drawing/2014/main" id="{FB0A4A95-61E0-B5CB-5552-F1E6430C76D3}"/>
              </a:ext>
            </a:extLst>
          </p:cNvPr>
          <p:cNvCxnSpPr>
            <a:cxnSpLocks/>
          </p:cNvCxnSpPr>
          <p:nvPr/>
        </p:nvCxnSpPr>
        <p:spPr>
          <a:xfrm>
            <a:off x="10543309" y="5479228"/>
            <a:ext cx="1182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2DA0BC-5BF4-5999-3FA9-D45DCE333194}"/>
              </a:ext>
            </a:extLst>
          </p:cNvPr>
          <p:cNvCxnSpPr>
            <a:cxnSpLocks/>
          </p:cNvCxnSpPr>
          <p:nvPr/>
        </p:nvCxnSpPr>
        <p:spPr>
          <a:xfrm>
            <a:off x="1620981" y="5968756"/>
            <a:ext cx="5204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526473" y="1744931"/>
            <a:ext cx="11342255" cy="1077218"/>
          </a:xfrm>
          <a:prstGeom prst="rect">
            <a:avLst/>
          </a:prstGeom>
          <a:noFill/>
        </p:spPr>
        <p:txBody>
          <a:bodyPr wrap="square">
            <a:spAutoFit/>
          </a:bodyPr>
          <a:lstStyle/>
          <a:p>
            <a:pPr marL="514350" indent="-514350">
              <a:buAutoNum type="arabicPeriod" startAt="3"/>
            </a:pPr>
            <a:r>
              <a:rPr lang="en-US" sz="3200" dirty="0"/>
              <a:t>Côn </a:t>
            </a:r>
            <a:r>
              <a:rPr lang="en-US" sz="3200" dirty="0" err="1"/>
              <a:t>Đảo</a:t>
            </a:r>
            <a:r>
              <a:rPr lang="en-US" sz="3200" dirty="0"/>
              <a:t> Island isn't as accessible as ______________. </a:t>
            </a:r>
          </a:p>
          <a:p>
            <a:pPr marL="514350" indent="-514350">
              <a:buAutoNum type="arabicPeriod" startAt="3"/>
            </a:pPr>
            <a:r>
              <a:rPr lang="en-US" sz="3200" dirty="0"/>
              <a:t>Lý Sơn Island isn't as accessible as ________________.</a:t>
            </a:r>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986503"/>
            <a:ext cx="6706503" cy="659371"/>
          </a:xfrm>
          <a:prstGeom prst="rect">
            <a:avLst/>
          </a:prstGeom>
        </p:spPr>
      </p:pic>
      <p:sp>
        <p:nvSpPr>
          <p:cNvPr id="6" name="TextBox 5">
            <a:extLst>
              <a:ext uri="{FF2B5EF4-FFF2-40B4-BE49-F238E27FC236}">
                <a16:creationId xmlns:a16="http://schemas.microsoft.com/office/drawing/2014/main" id="{285BEA8B-50CE-A92B-D4B7-C1301B62A36E}"/>
              </a:ext>
            </a:extLst>
          </p:cNvPr>
          <p:cNvSpPr txBox="1"/>
          <p:nvPr/>
        </p:nvSpPr>
        <p:spPr>
          <a:xfrm>
            <a:off x="424872" y="2822149"/>
            <a:ext cx="11342255" cy="3539430"/>
          </a:xfrm>
          <a:prstGeom prst="rect">
            <a:avLst/>
          </a:prstGeom>
          <a:noFill/>
        </p:spPr>
        <p:txBody>
          <a:bodyPr wrap="square">
            <a:spAutoFit/>
          </a:bodyPr>
          <a:lstStyle/>
          <a:p>
            <a:pPr algn="just"/>
            <a:r>
              <a:rPr lang="en-US" sz="3200" dirty="0">
                <a:solidFill>
                  <a:srgbClr val="0070C0"/>
                </a:solidFill>
              </a:rPr>
              <a:t>Côn </a:t>
            </a:r>
            <a:r>
              <a:rPr lang="en-US" sz="3200" dirty="0" err="1">
                <a:solidFill>
                  <a:srgbClr val="0070C0"/>
                </a:solidFill>
              </a:rPr>
              <a:t>Đảo</a:t>
            </a:r>
            <a:r>
              <a:rPr lang="en-US" sz="3200" dirty="0">
                <a:solidFill>
                  <a:srgbClr val="0070C0"/>
                </a:solidFill>
              </a:rPr>
              <a:t> Island is a small island off the south coast of Vietnam. It's not as accessible as An </a:t>
            </a:r>
            <a:r>
              <a:rPr lang="en-US" sz="3200" dirty="0" err="1">
                <a:solidFill>
                  <a:srgbClr val="0070C0"/>
                </a:solidFill>
              </a:rPr>
              <a:t>Bàng</a:t>
            </a:r>
            <a:r>
              <a:rPr lang="en-US" sz="3200" dirty="0">
                <a:solidFill>
                  <a:srgbClr val="0070C0"/>
                </a:solidFill>
              </a:rPr>
              <a:t> Beach. You can fly there from the airport in Ho Chi Minh City. I think it's much quieter and more relaxing than An </a:t>
            </a:r>
            <a:r>
              <a:rPr lang="en-US" sz="3200" dirty="0" err="1">
                <a:solidFill>
                  <a:srgbClr val="0070C0"/>
                </a:solidFill>
              </a:rPr>
              <a:t>Bàng</a:t>
            </a:r>
            <a:r>
              <a:rPr lang="en-US" sz="3200" dirty="0">
                <a:solidFill>
                  <a:srgbClr val="0070C0"/>
                </a:solidFill>
              </a:rPr>
              <a:t>. Last is Lý Sơn Island. This small island is off the east coast of Vietnam. It's very quiet and very clean. It's much more relaxing than An </a:t>
            </a:r>
            <a:r>
              <a:rPr lang="en-US" sz="3200" dirty="0" err="1">
                <a:solidFill>
                  <a:srgbClr val="0070C0"/>
                </a:solidFill>
              </a:rPr>
              <a:t>Bàng</a:t>
            </a:r>
            <a:r>
              <a:rPr lang="en-US" sz="3200" dirty="0">
                <a:solidFill>
                  <a:srgbClr val="0070C0"/>
                </a:solidFill>
              </a:rPr>
              <a:t> Beach, but it's not as accessible as Côn </a:t>
            </a:r>
            <a:r>
              <a:rPr lang="en-US" sz="3200" dirty="0" err="1">
                <a:solidFill>
                  <a:srgbClr val="0070C0"/>
                </a:solidFill>
              </a:rPr>
              <a:t>Đảo</a:t>
            </a:r>
            <a:r>
              <a:rPr lang="en-US" sz="3200" dirty="0">
                <a:solidFill>
                  <a:srgbClr val="0070C0"/>
                </a:solidFill>
              </a:rPr>
              <a:t> Island. </a:t>
            </a:r>
            <a:endParaRPr lang="en-US" sz="3200" dirty="0"/>
          </a:p>
        </p:txBody>
      </p:sp>
      <p:sp>
        <p:nvSpPr>
          <p:cNvPr id="7" name="TextBox 6">
            <a:extLst>
              <a:ext uri="{FF2B5EF4-FFF2-40B4-BE49-F238E27FC236}">
                <a16:creationId xmlns:a16="http://schemas.microsoft.com/office/drawing/2014/main" id="{041585F5-7927-6E7A-550A-860A48607D06}"/>
              </a:ext>
            </a:extLst>
          </p:cNvPr>
          <p:cNvSpPr txBox="1"/>
          <p:nvPr/>
        </p:nvSpPr>
        <p:spPr>
          <a:xfrm>
            <a:off x="7119329" y="1744931"/>
            <a:ext cx="3426402" cy="646331"/>
          </a:xfrm>
          <a:prstGeom prst="rect">
            <a:avLst/>
          </a:prstGeom>
          <a:noFill/>
        </p:spPr>
        <p:txBody>
          <a:bodyPr wrap="square">
            <a:spAutoFit/>
          </a:bodyPr>
          <a:lstStyle/>
          <a:p>
            <a:r>
              <a:rPr lang="en-US" sz="3600" dirty="0">
                <a:solidFill>
                  <a:srgbClr val="FF0000"/>
                </a:solidFill>
              </a:rPr>
              <a:t>An </a:t>
            </a:r>
            <a:r>
              <a:rPr lang="en-US" sz="3600" dirty="0" err="1">
                <a:solidFill>
                  <a:srgbClr val="FF0000"/>
                </a:solidFill>
              </a:rPr>
              <a:t>Bàng</a:t>
            </a:r>
            <a:r>
              <a:rPr lang="en-US" sz="3600" dirty="0">
                <a:solidFill>
                  <a:srgbClr val="FF0000"/>
                </a:solidFill>
              </a:rPr>
              <a:t> beach</a:t>
            </a:r>
          </a:p>
        </p:txBody>
      </p:sp>
      <p:cxnSp>
        <p:nvCxnSpPr>
          <p:cNvPr id="8" name="Straight Connector 7">
            <a:extLst>
              <a:ext uri="{FF2B5EF4-FFF2-40B4-BE49-F238E27FC236}">
                <a16:creationId xmlns:a16="http://schemas.microsoft.com/office/drawing/2014/main" id="{7301E6AA-BF13-3FD1-8A47-89D1F8B95156}"/>
              </a:ext>
            </a:extLst>
          </p:cNvPr>
          <p:cNvCxnSpPr>
            <a:cxnSpLocks/>
          </p:cNvCxnSpPr>
          <p:nvPr/>
        </p:nvCxnSpPr>
        <p:spPr>
          <a:xfrm>
            <a:off x="11166763" y="3299447"/>
            <a:ext cx="517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570548-D296-ED61-0FB9-94977CC70C6C}"/>
              </a:ext>
            </a:extLst>
          </p:cNvPr>
          <p:cNvCxnSpPr>
            <a:cxnSpLocks/>
          </p:cNvCxnSpPr>
          <p:nvPr/>
        </p:nvCxnSpPr>
        <p:spPr>
          <a:xfrm>
            <a:off x="526473" y="3807446"/>
            <a:ext cx="6188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3F0702-0DD7-D476-D5B3-4D3EB4132239}"/>
              </a:ext>
            </a:extLst>
          </p:cNvPr>
          <p:cNvSpPr txBox="1"/>
          <p:nvPr/>
        </p:nvSpPr>
        <p:spPr>
          <a:xfrm>
            <a:off x="6887748" y="2188703"/>
            <a:ext cx="3426402" cy="646331"/>
          </a:xfrm>
          <a:prstGeom prst="rect">
            <a:avLst/>
          </a:prstGeom>
          <a:noFill/>
        </p:spPr>
        <p:txBody>
          <a:bodyPr wrap="square">
            <a:spAutoFit/>
          </a:bodyPr>
          <a:lstStyle/>
          <a:p>
            <a:r>
              <a:rPr lang="en-US" sz="3600" dirty="0">
                <a:solidFill>
                  <a:srgbClr val="FF0000"/>
                </a:solidFill>
              </a:rPr>
              <a:t>Côn </a:t>
            </a:r>
            <a:r>
              <a:rPr lang="en-US" sz="3600" dirty="0" err="1">
                <a:solidFill>
                  <a:srgbClr val="FF0000"/>
                </a:solidFill>
              </a:rPr>
              <a:t>Đảo</a:t>
            </a:r>
            <a:r>
              <a:rPr lang="en-US" sz="3600" dirty="0">
                <a:solidFill>
                  <a:srgbClr val="FF0000"/>
                </a:solidFill>
              </a:rPr>
              <a:t> island</a:t>
            </a:r>
          </a:p>
        </p:txBody>
      </p:sp>
      <p:cxnSp>
        <p:nvCxnSpPr>
          <p:cNvPr id="13" name="Straight Connector 12">
            <a:extLst>
              <a:ext uri="{FF2B5EF4-FFF2-40B4-BE49-F238E27FC236}">
                <a16:creationId xmlns:a16="http://schemas.microsoft.com/office/drawing/2014/main" id="{A42AF33D-A95E-4B87-F726-B80F2B861C5E}"/>
              </a:ext>
            </a:extLst>
          </p:cNvPr>
          <p:cNvCxnSpPr>
            <a:cxnSpLocks/>
          </p:cNvCxnSpPr>
          <p:nvPr/>
        </p:nvCxnSpPr>
        <p:spPr>
          <a:xfrm>
            <a:off x="6410036" y="5723991"/>
            <a:ext cx="5273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A09747-3478-6DBD-6680-0D3D2EC84C73}"/>
              </a:ext>
            </a:extLst>
          </p:cNvPr>
          <p:cNvCxnSpPr>
            <a:cxnSpLocks/>
          </p:cNvCxnSpPr>
          <p:nvPr/>
        </p:nvCxnSpPr>
        <p:spPr>
          <a:xfrm>
            <a:off x="526472" y="6222755"/>
            <a:ext cx="1736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8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529283" y="1989486"/>
            <a:ext cx="11342255" cy="584775"/>
          </a:xfrm>
          <a:prstGeom prst="rect">
            <a:avLst/>
          </a:prstGeom>
          <a:noFill/>
        </p:spPr>
        <p:txBody>
          <a:bodyPr wrap="square">
            <a:spAutoFit/>
          </a:bodyPr>
          <a:lstStyle/>
          <a:p>
            <a:r>
              <a:rPr lang="en-US" sz="3200" dirty="0"/>
              <a:t>5. You can only take ___________ to Lý Sơn Island.</a:t>
            </a:r>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1217412"/>
            <a:ext cx="6706503" cy="659371"/>
          </a:xfrm>
          <a:prstGeom prst="rect">
            <a:avLst/>
          </a:prstGeom>
        </p:spPr>
      </p:pic>
      <p:sp>
        <p:nvSpPr>
          <p:cNvPr id="6" name="TextBox 5">
            <a:extLst>
              <a:ext uri="{FF2B5EF4-FFF2-40B4-BE49-F238E27FC236}">
                <a16:creationId xmlns:a16="http://schemas.microsoft.com/office/drawing/2014/main" id="{90A515A3-9897-3F84-D4F6-D4009571D4AD}"/>
              </a:ext>
            </a:extLst>
          </p:cNvPr>
          <p:cNvSpPr txBox="1"/>
          <p:nvPr/>
        </p:nvSpPr>
        <p:spPr>
          <a:xfrm>
            <a:off x="529283" y="2794200"/>
            <a:ext cx="10778836" cy="2062103"/>
          </a:xfrm>
          <a:prstGeom prst="rect">
            <a:avLst/>
          </a:prstGeom>
          <a:noFill/>
        </p:spPr>
        <p:txBody>
          <a:bodyPr wrap="square">
            <a:spAutoFit/>
          </a:bodyPr>
          <a:lstStyle/>
          <a:p>
            <a:pPr algn="just"/>
            <a:r>
              <a:rPr lang="en-US" sz="3200" dirty="0">
                <a:solidFill>
                  <a:srgbClr val="0070C0"/>
                </a:solidFill>
              </a:rPr>
              <a:t>You can only get there by boat. What do you think? Which place would you most like to visit? Let us know in the comments below. You can also let us know if there are any places we missed. </a:t>
            </a:r>
            <a:endParaRPr lang="en-US" sz="3200" dirty="0"/>
          </a:p>
        </p:txBody>
      </p:sp>
      <p:sp>
        <p:nvSpPr>
          <p:cNvPr id="7" name="TextBox 6">
            <a:extLst>
              <a:ext uri="{FF2B5EF4-FFF2-40B4-BE49-F238E27FC236}">
                <a16:creationId xmlns:a16="http://schemas.microsoft.com/office/drawing/2014/main" id="{86157CF5-6E38-BD45-FFF4-3E2CB37749D3}"/>
              </a:ext>
            </a:extLst>
          </p:cNvPr>
          <p:cNvSpPr txBox="1"/>
          <p:nvPr/>
        </p:nvSpPr>
        <p:spPr>
          <a:xfrm>
            <a:off x="4313169" y="1927930"/>
            <a:ext cx="3426402" cy="646331"/>
          </a:xfrm>
          <a:prstGeom prst="rect">
            <a:avLst/>
          </a:prstGeom>
          <a:noFill/>
        </p:spPr>
        <p:txBody>
          <a:bodyPr wrap="square">
            <a:spAutoFit/>
          </a:bodyPr>
          <a:lstStyle/>
          <a:p>
            <a:r>
              <a:rPr lang="en-US" sz="3600" dirty="0">
                <a:solidFill>
                  <a:srgbClr val="FF0000"/>
                </a:solidFill>
              </a:rPr>
              <a:t>a boat</a:t>
            </a:r>
          </a:p>
        </p:txBody>
      </p:sp>
      <p:cxnSp>
        <p:nvCxnSpPr>
          <p:cNvPr id="8" name="Straight Connector 7">
            <a:extLst>
              <a:ext uri="{FF2B5EF4-FFF2-40B4-BE49-F238E27FC236}">
                <a16:creationId xmlns:a16="http://schemas.microsoft.com/office/drawing/2014/main" id="{5113D9D1-6B46-80F3-FEFC-74D1FFD88AD9}"/>
              </a:ext>
            </a:extLst>
          </p:cNvPr>
          <p:cNvCxnSpPr>
            <a:cxnSpLocks/>
          </p:cNvCxnSpPr>
          <p:nvPr/>
        </p:nvCxnSpPr>
        <p:spPr>
          <a:xfrm>
            <a:off x="665019" y="3262501"/>
            <a:ext cx="5089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106323" y="534549"/>
            <a:ext cx="7963786"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places you have studied today.</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901609" y="4082901"/>
            <a:ext cx="6917708" cy="1499191"/>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 remember that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27670" y="1888661"/>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about Son Doong cave, it …………</a:t>
            </a: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128" y="548407"/>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9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41708" y="472193"/>
            <a:ext cx="12108581" cy="286232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Suggested answers: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The picture shows the inside of a natural cave.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Because they want to explore and connect with nature, or they want to escape from their busy lives and enjoy the beauty of nature.</a:t>
            </a:r>
          </a:p>
        </p:txBody>
      </p:sp>
      <p:pic>
        <p:nvPicPr>
          <p:cNvPr id="5" name="Picture 4">
            <a:extLst>
              <a:ext uri="{FF2B5EF4-FFF2-40B4-BE49-F238E27FC236}">
                <a16:creationId xmlns:a16="http://schemas.microsoft.com/office/drawing/2014/main" id="{5BE3A11A-62DB-BFAF-DE4C-000211177728}"/>
              </a:ext>
            </a:extLst>
          </p:cNvPr>
          <p:cNvPicPr>
            <a:picLocks noChangeAspect="1"/>
          </p:cNvPicPr>
          <p:nvPr/>
        </p:nvPicPr>
        <p:blipFill>
          <a:blip r:embed="rId2"/>
          <a:stretch>
            <a:fillRect/>
          </a:stretch>
        </p:blipFill>
        <p:spPr>
          <a:xfrm>
            <a:off x="3112654" y="3334515"/>
            <a:ext cx="5966691" cy="3049923"/>
          </a:xfrm>
          <a:prstGeom prst="rect">
            <a:avLst/>
          </a:prstGeom>
        </p:spPr>
      </p:pic>
    </p:spTree>
    <p:extLst>
      <p:ext uri="{BB962C8B-B14F-4D97-AF65-F5344CB8AC3E}">
        <p14:creationId xmlns:p14="http://schemas.microsoft.com/office/powerpoint/2010/main" val="2253414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106323" y="534549"/>
            <a:ext cx="7963786"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places you have studied today.</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1807535" y="4677757"/>
            <a:ext cx="10026502" cy="1631836"/>
          </a:xfrm>
          <a:prstGeom prst="wedgeEllipseCallout">
            <a:avLst>
              <a:gd name="adj1" fmla="val -34293"/>
              <a:gd name="adj2" fmla="val -5899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 remember that we should bring strong shoes and raincoats in Deer cave because there is a long walk to that cave.</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44313" y="1734878"/>
            <a:ext cx="9037910" cy="2618266"/>
          </a:xfrm>
          <a:prstGeom prst="wedgeEllipseCallout">
            <a:avLst>
              <a:gd name="adj1" fmla="val 39118"/>
              <a:gd name="adj2" fmla="val 5297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rPr>
              <a:t>I remember about Son Doong cave, has things like a forest, underground rivers, and a rock </a:t>
            </a:r>
            <a:r>
              <a:rPr lang="en-US" sz="3200" i="1" dirty="0">
                <a:solidFill>
                  <a:srgbClr val="0070C0"/>
                </a:solidFill>
              </a:rPr>
              <a:t>formation</a:t>
            </a:r>
            <a:r>
              <a:rPr lang="en-US" sz="3200" dirty="0">
                <a:solidFill>
                  <a:srgbClr val="0070C0"/>
                </a:solidFill>
              </a:rPr>
              <a:t> called "The Great Wall of Vietnam"</a:t>
            </a:r>
          </a:p>
        </p:txBody>
      </p:sp>
      <p:sp>
        <p:nvSpPr>
          <p:cNvPr id="6" name="TextBox 5">
            <a:extLst>
              <a:ext uri="{FF2B5EF4-FFF2-40B4-BE49-F238E27FC236}">
                <a16:creationId xmlns:a16="http://schemas.microsoft.com/office/drawing/2014/main" id="{F2EE1E9C-4CB8-772A-E464-110905692C01}"/>
              </a:ext>
            </a:extLst>
          </p:cNvPr>
          <p:cNvSpPr txBox="1"/>
          <p:nvPr/>
        </p:nvSpPr>
        <p:spPr>
          <a:xfrm>
            <a:off x="8493425" y="1927861"/>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128" y="548407"/>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17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724136" y="889843"/>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i="1" dirty="0">
                <a:solidFill>
                  <a:schemeClr val="accent5">
                    <a:lumMod val="75000"/>
                  </a:schemeClr>
                </a:solidFill>
              </a:rPr>
              <a:t>1. </a:t>
            </a:r>
            <a:r>
              <a:rPr lang="en-US" sz="3600" b="0" i="0" dirty="0">
                <a:solidFill>
                  <a:schemeClr val="accent5">
                    <a:lumMod val="75000"/>
                  </a:schemeClr>
                </a:solidFill>
                <a:effectLst/>
              </a:rPr>
              <a:t>outcrop</a:t>
            </a:r>
            <a:br>
              <a:rPr lang="en-US" sz="3600" b="0" i="0" dirty="0">
                <a:solidFill>
                  <a:schemeClr val="accent5">
                    <a:lumMod val="75000"/>
                  </a:schemeClr>
                </a:solidFill>
                <a:effectLst/>
              </a:rPr>
            </a:br>
            <a:r>
              <a:rPr lang="en-US" sz="3600" b="0" i="0" dirty="0">
                <a:solidFill>
                  <a:schemeClr val="accent5">
                    <a:lumMod val="75000"/>
                  </a:schemeClr>
                </a:solidFill>
                <a:effectLst/>
              </a:rPr>
              <a:t>2. mount</a:t>
            </a:r>
            <a:br>
              <a:rPr lang="en-US" sz="3600" b="0" i="0" dirty="0">
                <a:solidFill>
                  <a:schemeClr val="accent5">
                    <a:lumMod val="75000"/>
                  </a:schemeClr>
                </a:solidFill>
                <a:effectLst/>
              </a:rPr>
            </a:br>
            <a:r>
              <a:rPr lang="en-US" sz="3600" b="0" i="0" dirty="0">
                <a:solidFill>
                  <a:schemeClr val="accent5">
                    <a:lumMod val="75000"/>
                  </a:schemeClr>
                </a:solidFill>
                <a:effectLst/>
              </a:rPr>
              <a:t>3. accessible</a:t>
            </a:r>
            <a:br>
              <a:rPr lang="en-US" sz="3600" b="0" i="0" dirty="0">
                <a:solidFill>
                  <a:schemeClr val="accent5">
                    <a:lumMod val="75000"/>
                  </a:schemeClr>
                </a:solidFill>
                <a:effectLst/>
              </a:rPr>
            </a:br>
            <a:r>
              <a:rPr lang="en-US" sz="3600" b="0" i="0" dirty="0">
                <a:solidFill>
                  <a:schemeClr val="accent5">
                    <a:lumMod val="75000"/>
                  </a:schemeClr>
                </a:solidFill>
                <a:effectLst/>
              </a:rPr>
              <a:t>4. rainforest</a:t>
            </a:r>
            <a:br>
              <a:rPr lang="en-US" sz="3600" b="0" i="0" dirty="0">
                <a:solidFill>
                  <a:schemeClr val="accent5">
                    <a:lumMod val="75000"/>
                  </a:schemeClr>
                </a:solidFill>
                <a:effectLst/>
              </a:rPr>
            </a:br>
            <a:r>
              <a:rPr lang="en-US" sz="3600" b="0" i="0" dirty="0">
                <a:solidFill>
                  <a:schemeClr val="accent5">
                    <a:lumMod val="75000"/>
                  </a:schemeClr>
                </a:solidFill>
                <a:effectLst/>
              </a:rPr>
              <a:t>5. </a:t>
            </a:r>
            <a:r>
              <a:rPr lang="en-US" sz="3600" dirty="0">
                <a:solidFill>
                  <a:schemeClr val="accent5">
                    <a:lumMod val="75000"/>
                  </a:schemeClr>
                </a:solidFill>
              </a:rPr>
              <a:t>scenic</a:t>
            </a:r>
            <a:br>
              <a:rPr lang="en-US" sz="3600" b="0" i="0" dirty="0">
                <a:solidFill>
                  <a:schemeClr val="accent5">
                    <a:lumMod val="75000"/>
                  </a:schemeClr>
                </a:solidFill>
                <a:effectLst/>
              </a:rPr>
            </a:br>
            <a:r>
              <a:rPr lang="en-US" sz="3600" b="0" i="0" dirty="0">
                <a:solidFill>
                  <a:schemeClr val="accent5">
                    <a:lumMod val="75000"/>
                  </a:schemeClr>
                </a:solidFill>
                <a:effectLst/>
              </a:rPr>
              <a:t>6. spectacular</a:t>
            </a:r>
            <a:br>
              <a:rPr lang="en-US" sz="3600" b="0" i="0" dirty="0">
                <a:solidFill>
                  <a:schemeClr val="accent5">
                    <a:lumMod val="75000"/>
                  </a:schemeClr>
                </a:solidFill>
                <a:effectLst/>
              </a:rPr>
            </a:br>
            <a:r>
              <a:rPr lang="en-US" sz="3600" b="0" i="0" dirty="0">
                <a:solidFill>
                  <a:schemeClr val="accent5">
                    <a:lumMod val="75000"/>
                  </a:schemeClr>
                </a:solidFill>
                <a:effectLst/>
              </a:rPr>
              <a:t>7. summit</a:t>
            </a:r>
            <a:br>
              <a:rPr lang="en-US" sz="3600" b="0" i="0" dirty="0">
                <a:solidFill>
                  <a:schemeClr val="accent5">
                    <a:lumMod val="75000"/>
                  </a:schemeClr>
                </a:solidFill>
                <a:effectLst/>
              </a:rPr>
            </a:br>
            <a:r>
              <a:rPr lang="en-US" sz="3600" b="0" i="0" dirty="0">
                <a:solidFill>
                  <a:schemeClr val="accent5">
                    <a:lumMod val="75000"/>
                  </a:schemeClr>
                </a:solidFill>
                <a:effectLst/>
              </a:rPr>
              <a:t>8. formation</a:t>
            </a:r>
            <a:r>
              <a:rPr lang="en-US" sz="3600" dirty="0">
                <a:solidFill>
                  <a:schemeClr val="accent5">
                    <a:lumMod val="75000"/>
                  </a:schemeClr>
                </a:solidFill>
              </a:rPr>
              <a:t> </a:t>
            </a:r>
            <a:endParaRPr lang="en-US" sz="3600" i="1" dirty="0">
              <a:solidFill>
                <a:schemeClr val="accent5">
                  <a:lumMod val="75000"/>
                </a:schemeClr>
              </a:solidFill>
            </a:endParaRP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499245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Using vocab. related to Natural Wonders. </a:t>
            </a:r>
          </a:p>
          <a:p>
            <a:pPr>
              <a:lnSpc>
                <a:spcPct val="150000"/>
              </a:lnSpc>
            </a:pPr>
            <a:r>
              <a:rPr lang="en-US" sz="3600" b="1" i="1" dirty="0">
                <a:solidFill>
                  <a:schemeClr val="accent5">
                    <a:lumMod val="75000"/>
                  </a:schemeClr>
                </a:solidFill>
                <a:highlight>
                  <a:srgbClr val="FFFF00"/>
                </a:highlight>
              </a:rPr>
              <a:t>Reading: </a:t>
            </a:r>
          </a:p>
          <a:p>
            <a:pPr>
              <a:lnSpc>
                <a:spcPct val="150000"/>
              </a:lnSpc>
            </a:pPr>
            <a:r>
              <a:rPr lang="en-US" sz="3600" i="1" dirty="0">
                <a:solidFill>
                  <a:schemeClr val="accent5">
                    <a:lumMod val="75000"/>
                  </a:schemeClr>
                </a:solidFill>
              </a:rPr>
              <a:t>-    Understanding an article about some famous places around the world and in Vietnam.</a:t>
            </a:r>
          </a:p>
          <a:p>
            <a:pPr>
              <a:lnSpc>
                <a:spcPct val="150000"/>
              </a:lnSpc>
            </a:pPr>
            <a:r>
              <a:rPr lang="en-US" sz="3600" i="1" dirty="0">
                <a:solidFill>
                  <a:schemeClr val="accent5">
                    <a:lumMod val="75000"/>
                  </a:schemeClr>
                </a:solidFill>
              </a:rPr>
              <a:t>-    Practicing reading for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vocabulary about natural wonders</a:t>
            </a:r>
          </a:p>
          <a:p>
            <a:pPr marL="571500" indent="-571500">
              <a:lnSpc>
                <a:spcPct val="150000"/>
              </a:lnSpc>
              <a:buFontTx/>
              <a:buChar char="-"/>
            </a:pPr>
            <a:r>
              <a:rPr lang="en-US" sz="3600" i="1" dirty="0">
                <a:solidFill>
                  <a:schemeClr val="accent5"/>
                </a:solidFill>
              </a:rPr>
              <a:t>Do exercise on pages 32 &amp; 33 – Vocab. &amp; Reading</a:t>
            </a:r>
          </a:p>
          <a:p>
            <a:pPr marL="571500" indent="-571500">
              <a:lnSpc>
                <a:spcPct val="150000"/>
              </a:lnSpc>
              <a:buFontTx/>
              <a:buChar char="-"/>
            </a:pPr>
            <a:r>
              <a:rPr lang="en-US" sz="3600" i="1" dirty="0">
                <a:solidFill>
                  <a:schemeClr val="accent1">
                    <a:lumMod val="75000"/>
                  </a:schemeClr>
                </a:solidFill>
              </a:rPr>
              <a:t>Prepare for the next lesson (Grammar - pages 55 &amp; 56 -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21227" y="823822"/>
            <a:ext cx="787977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24547E3D-4E4C-63B7-B060-0ED32103C1F1}"/>
              </a:ext>
            </a:extLst>
          </p:cNvPr>
          <p:cNvSpPr txBox="1"/>
          <p:nvPr/>
        </p:nvSpPr>
        <p:spPr>
          <a:xfrm>
            <a:off x="204247" y="2062715"/>
            <a:ext cx="7796754" cy="4031873"/>
          </a:xfrm>
          <a:prstGeom prst="rect">
            <a:avLst/>
          </a:prstGeom>
          <a:noFill/>
        </p:spPr>
        <p:txBody>
          <a:bodyPr wrap="square">
            <a:spAutoFit/>
          </a:bodyPr>
          <a:lstStyle/>
          <a:p>
            <a:pPr marL="514350" indent="-514350">
              <a:buFontTx/>
              <a:buAutoNum type="arabicPeriod"/>
            </a:pPr>
            <a:r>
              <a:rPr lang="en-US" sz="3200" b="0" i="0" dirty="0">
                <a:solidFill>
                  <a:srgbClr val="242021"/>
                </a:solidFill>
                <a:effectLst/>
              </a:rPr>
              <a:t>______________ – </a:t>
            </a:r>
            <a:r>
              <a:rPr lang="en-US" sz="3200" dirty="0"/>
              <a:t>a large rock that stands above the ground or water</a:t>
            </a:r>
          </a:p>
          <a:p>
            <a:pPr marL="514350" indent="-514350">
              <a:buFontTx/>
              <a:buAutoNum type="arabicPeriod"/>
            </a:pPr>
            <a:r>
              <a:rPr lang="en-US" sz="3200" dirty="0">
                <a:solidFill>
                  <a:srgbClr val="242021"/>
                </a:solidFill>
              </a:rPr>
              <a:t>______________ – </a:t>
            </a:r>
            <a:r>
              <a:rPr lang="en-US" sz="3200" dirty="0"/>
              <a:t> the top of something</a:t>
            </a:r>
            <a:endParaRPr lang="en-US" sz="3200" dirty="0">
              <a:solidFill>
                <a:srgbClr val="242021"/>
              </a:solidFill>
            </a:endParaRPr>
          </a:p>
          <a:p>
            <a:pPr marL="514350" indent="-514350">
              <a:buFontTx/>
              <a:buAutoNum type="arabicPeriod"/>
            </a:pPr>
            <a:r>
              <a:rPr lang="en-US" sz="3200" b="0" i="0" dirty="0">
                <a:solidFill>
                  <a:srgbClr val="242021"/>
                </a:solidFill>
                <a:effectLst/>
              </a:rPr>
              <a:t>______________ – </a:t>
            </a:r>
            <a:r>
              <a:rPr lang="en-US" sz="3200" dirty="0"/>
              <a:t>that people can easily reach, enter, use, or see</a:t>
            </a:r>
          </a:p>
          <a:p>
            <a:pPr marL="514350" indent="-514350">
              <a:buFontTx/>
              <a:buAutoNum type="arabicPeriod"/>
            </a:pPr>
            <a:r>
              <a:rPr lang="en-US" sz="3200" dirty="0">
                <a:solidFill>
                  <a:srgbClr val="242021"/>
                </a:solidFill>
              </a:rPr>
              <a:t>______________ – </a:t>
            </a:r>
            <a:r>
              <a:rPr lang="en-US" sz="3200" dirty="0"/>
              <a:t>the shape that nature has made something into, e.g. rocks, clouds</a:t>
            </a:r>
            <a:endParaRPr lang="en-US" sz="3200" dirty="0">
              <a:solidFill>
                <a:srgbClr val="242021"/>
              </a:solidFill>
            </a:endParaRPr>
          </a:p>
        </p:txBody>
      </p:sp>
      <p:sp>
        <p:nvSpPr>
          <p:cNvPr id="5" name="Rectangle 4">
            <a:extLst>
              <a:ext uri="{FF2B5EF4-FFF2-40B4-BE49-F238E27FC236}">
                <a16:creationId xmlns:a16="http://schemas.microsoft.com/office/drawing/2014/main" id="{2765E7A5-21C0-5813-C04D-882C183A74F1}"/>
              </a:ext>
            </a:extLst>
          </p:cNvPr>
          <p:cNvSpPr/>
          <p:nvPr/>
        </p:nvSpPr>
        <p:spPr>
          <a:xfrm>
            <a:off x="8591105" y="1318228"/>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243746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6691</TotalTime>
  <Words>2792</Words>
  <Application>Microsoft Office PowerPoint</Application>
  <PresentationFormat>Widescreen</PresentationFormat>
  <Paragraphs>282</Paragraphs>
  <Slides>65</Slides>
  <Notes>1</Notes>
  <HiddenSlides>0</HiddenSlides>
  <MMClips>21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520</cp:revision>
  <dcterms:created xsi:type="dcterms:W3CDTF">2023-02-01T04:45:54Z</dcterms:created>
  <dcterms:modified xsi:type="dcterms:W3CDTF">2024-06-01T06:59:45Z</dcterms:modified>
</cp:coreProperties>
</file>