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0" r:id="rId2"/>
    <p:sldId id="302" r:id="rId3"/>
    <p:sldId id="292" r:id="rId4"/>
    <p:sldId id="415" r:id="rId5"/>
    <p:sldId id="416" r:id="rId6"/>
    <p:sldId id="418" r:id="rId7"/>
    <p:sldId id="419" r:id="rId8"/>
    <p:sldId id="360" r:id="rId9"/>
    <p:sldId id="384" r:id="rId10"/>
    <p:sldId id="344" r:id="rId11"/>
    <p:sldId id="361" r:id="rId12"/>
    <p:sldId id="390" r:id="rId13"/>
    <p:sldId id="385" r:id="rId14"/>
    <p:sldId id="386" r:id="rId15"/>
    <p:sldId id="387" r:id="rId16"/>
    <p:sldId id="388" r:id="rId17"/>
    <p:sldId id="389" r:id="rId18"/>
    <p:sldId id="391" r:id="rId19"/>
    <p:sldId id="346" r:id="rId20"/>
    <p:sldId id="392" r:id="rId21"/>
    <p:sldId id="373" r:id="rId22"/>
    <p:sldId id="393" r:id="rId23"/>
    <p:sldId id="394" r:id="rId24"/>
    <p:sldId id="395" r:id="rId25"/>
    <p:sldId id="398" r:id="rId26"/>
    <p:sldId id="399" r:id="rId27"/>
    <p:sldId id="400" r:id="rId28"/>
    <p:sldId id="401" r:id="rId29"/>
    <p:sldId id="402" r:id="rId30"/>
    <p:sldId id="381" r:id="rId31"/>
    <p:sldId id="363" r:id="rId32"/>
    <p:sldId id="403" r:id="rId33"/>
    <p:sldId id="404" r:id="rId34"/>
    <p:sldId id="364" r:id="rId35"/>
    <p:sldId id="405" r:id="rId36"/>
    <p:sldId id="406" r:id="rId37"/>
    <p:sldId id="407" r:id="rId38"/>
    <p:sldId id="409" r:id="rId39"/>
    <p:sldId id="410" r:id="rId40"/>
    <p:sldId id="412" r:id="rId41"/>
    <p:sldId id="413" r:id="rId42"/>
    <p:sldId id="408" r:id="rId43"/>
    <p:sldId id="414" r:id="rId44"/>
    <p:sldId id="315" r:id="rId45"/>
    <p:sldId id="367" r:id="rId46"/>
    <p:sldId id="331" r:id="rId47"/>
    <p:sldId id="295" r:id="rId48"/>
    <p:sldId id="329" r:id="rId49"/>
    <p:sldId id="34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7755" autoAdjust="0"/>
  </p:normalViewPr>
  <p:slideViewPr>
    <p:cSldViewPr snapToGrid="0">
      <p:cViewPr varScale="1">
        <p:scale>
          <a:sx n="63" d="100"/>
          <a:sy n="63" d="100"/>
        </p:scale>
        <p:origin x="9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clicks- 6 kinds of movie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532872" y="-41098"/>
            <a:ext cx="157196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Review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463" y="2490281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7: Movies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Lesson: Review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Pages 98 &amp; 99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0566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59D78-483C-449D-9BA9-10B1206B4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24" y="309366"/>
            <a:ext cx="10191361" cy="818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E1E8D-E6A1-470F-8124-BD9CE23BA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3283" y="1159515"/>
            <a:ext cx="10035074" cy="51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CD5E31-61E1-4CCB-9323-86BEED2D60AD}"/>
              </a:ext>
            </a:extLst>
          </p:cNvPr>
          <p:cNvSpPr/>
          <p:nvPr/>
        </p:nvSpPr>
        <p:spPr>
          <a:xfrm>
            <a:off x="0" y="340566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DDCFE-3D88-43E3-BE0F-E00C66C3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283" y="1159515"/>
            <a:ext cx="10035074" cy="5149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AEEE0-736B-4672-95E4-27001BE961A7}"/>
              </a:ext>
            </a:extLst>
          </p:cNvPr>
          <p:cNvSpPr txBox="1"/>
          <p:nvPr/>
        </p:nvSpPr>
        <p:spPr>
          <a:xfrm>
            <a:off x="2201635" y="340566"/>
            <a:ext cx="7788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Guess what you need to fill in?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3EF9B9B-827F-407E-ABF1-54A039741F91}"/>
              </a:ext>
            </a:extLst>
          </p:cNvPr>
          <p:cNvSpPr/>
          <p:nvPr/>
        </p:nvSpPr>
        <p:spPr>
          <a:xfrm>
            <a:off x="6841671" y="2090057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Day of week?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E8B0524-A2DF-47E4-9DAB-1C21293C8C8B}"/>
              </a:ext>
            </a:extLst>
          </p:cNvPr>
          <p:cNvSpPr/>
          <p:nvPr/>
        </p:nvSpPr>
        <p:spPr>
          <a:xfrm>
            <a:off x="7874259" y="2677885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A name? Spelling of name.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FC44C0E-C40E-4BC4-879B-D7BD6D953020}"/>
              </a:ext>
            </a:extLst>
          </p:cNvPr>
          <p:cNvSpPr/>
          <p:nvPr/>
        </p:nvSpPr>
        <p:spPr>
          <a:xfrm>
            <a:off x="7874259" y="3317624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An adjective?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451238C-7EA5-4E21-90F9-7F8D6324EB8B}"/>
              </a:ext>
            </a:extLst>
          </p:cNvPr>
          <p:cNvSpPr/>
          <p:nvPr/>
        </p:nvSpPr>
        <p:spPr>
          <a:xfrm>
            <a:off x="7404619" y="3851987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Time?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7A33FFB-1D4A-4136-8E2A-E0FA517C5E45}"/>
              </a:ext>
            </a:extLst>
          </p:cNvPr>
          <p:cNvSpPr/>
          <p:nvPr/>
        </p:nvSpPr>
        <p:spPr>
          <a:xfrm>
            <a:off x="7874259" y="4508055"/>
            <a:ext cx="3004458" cy="1175657"/>
          </a:xfrm>
          <a:prstGeom prst="wedgeEllipseCallout">
            <a:avLst>
              <a:gd name="adj1" fmla="val -70833"/>
              <a:gd name="adj2" fmla="val 657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Noun?</a:t>
            </a:r>
          </a:p>
        </p:txBody>
      </p:sp>
      <p:pic>
        <p:nvPicPr>
          <p:cNvPr id="10" name="CD2-TRACK 69">
            <a:hlinkClick r:id="" action="ppaction://media"/>
            <a:extLst>
              <a:ext uri="{FF2B5EF4-FFF2-40B4-BE49-F238E27FC236}">
                <a16:creationId xmlns:a16="http://schemas.microsoft.com/office/drawing/2014/main" id="{038A8400-31F6-3060-414F-52C925FC3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100" y="56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07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A00DC-A085-40F1-9B9B-EBB32D1C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65" y="2125435"/>
            <a:ext cx="9891033" cy="707990"/>
          </a:xfrm>
          <a:prstGeom prst="rect">
            <a:avLst/>
          </a:prstGeom>
        </p:spPr>
      </p:pic>
      <p:pic>
        <p:nvPicPr>
          <p:cNvPr id="2" name="CD2-TRACK 69">
            <a:hlinkClick r:id="" action="ppaction://media"/>
            <a:extLst>
              <a:ext uri="{FF2B5EF4-FFF2-40B4-BE49-F238E27FC236}">
                <a16:creationId xmlns:a16="http://schemas.microsoft.com/office/drawing/2014/main" id="{F0D0F8C0-C19B-4FB7-953D-E5F0CF1F4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100" y="560614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3AF369-4D62-4868-A45C-07F4F2562B89}"/>
              </a:ext>
            </a:extLst>
          </p:cNvPr>
          <p:cNvSpPr/>
          <p:nvPr/>
        </p:nvSpPr>
        <p:spPr>
          <a:xfrm>
            <a:off x="391885" y="3788646"/>
            <a:ext cx="10902043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B: Hi, everyone. I'm Harry, and my presentation is about a movie I like. The movie is called </a:t>
            </a:r>
            <a:r>
              <a:rPr lang="en-US" sz="36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My Fantastic Best Friend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022BBC-5AD0-449B-BB74-ED1E118882F5}"/>
              </a:ext>
            </a:extLst>
          </p:cNvPr>
          <p:cNvCxnSpPr>
            <a:cxnSpLocks/>
          </p:cNvCxnSpPr>
          <p:nvPr/>
        </p:nvCxnSpPr>
        <p:spPr>
          <a:xfrm>
            <a:off x="6438900" y="4903111"/>
            <a:ext cx="46139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0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D0D34-AD11-44CA-99D8-8ACA0D0DF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8016"/>
            <a:ext cx="11892934" cy="867455"/>
          </a:xfrm>
          <a:prstGeom prst="rect">
            <a:avLst/>
          </a:prstGeom>
        </p:spPr>
      </p:pic>
      <p:pic>
        <p:nvPicPr>
          <p:cNvPr id="3" name="CD2-TRACK 69">
            <a:hlinkClick r:id="" action="ppaction://media"/>
            <a:extLst>
              <a:ext uri="{FF2B5EF4-FFF2-40B4-BE49-F238E27FC236}">
                <a16:creationId xmlns:a16="http://schemas.microsoft.com/office/drawing/2014/main" id="{5E05ED68-FC4B-45E3-BF2E-3657B13E8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99356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2CF61-EA1B-42C1-A804-F7EC57E71AE4}"/>
              </a:ext>
            </a:extLst>
          </p:cNvPr>
          <p:cNvSpPr txBox="1"/>
          <p:nvPr/>
        </p:nvSpPr>
        <p:spPr>
          <a:xfrm>
            <a:off x="6400799" y="2220683"/>
            <a:ext cx="3184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Thursday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3BB8E-673F-4D9A-8033-B05594BC3194}"/>
              </a:ext>
            </a:extLst>
          </p:cNvPr>
          <p:cNvSpPr/>
          <p:nvPr/>
        </p:nvSpPr>
        <p:spPr>
          <a:xfrm>
            <a:off x="2769375" y="3949865"/>
            <a:ext cx="761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 watched it on Thursday with my sister.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C32F53-2D7C-48DF-B1D8-3B5D18E02058}"/>
              </a:ext>
            </a:extLst>
          </p:cNvPr>
          <p:cNvCxnSpPr>
            <a:cxnSpLocks/>
          </p:cNvCxnSpPr>
          <p:nvPr/>
        </p:nvCxnSpPr>
        <p:spPr>
          <a:xfrm>
            <a:off x="5176156" y="4596196"/>
            <a:ext cx="2073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5E33A-A253-4F10-8EC5-FF1600A9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90" y="2090058"/>
            <a:ext cx="1133451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6F0BF-C048-495C-94E0-217D62D56EA3}"/>
              </a:ext>
            </a:extLst>
          </p:cNvPr>
          <p:cNvSpPr txBox="1"/>
          <p:nvPr/>
        </p:nvSpPr>
        <p:spPr>
          <a:xfrm>
            <a:off x="6809015" y="2224092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Birch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83C7D2-74F2-4512-9523-0758372A1C23}"/>
              </a:ext>
            </a:extLst>
          </p:cNvPr>
          <p:cNvSpPr/>
          <p:nvPr/>
        </p:nvSpPr>
        <p:spPr>
          <a:xfrm>
            <a:off x="655953" y="3853543"/>
            <a:ext cx="108800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movie is a comedy based on a book by the American 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author K.J. Birch, that's B-I-R-C-H.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8A5398-01D6-4F15-AE46-F1135533290D}"/>
              </a:ext>
            </a:extLst>
          </p:cNvPr>
          <p:cNvCxnSpPr>
            <a:cxnSpLocks/>
          </p:cNvCxnSpPr>
          <p:nvPr/>
        </p:nvCxnSpPr>
        <p:spPr>
          <a:xfrm>
            <a:off x="1907721" y="4939572"/>
            <a:ext cx="2272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6C77AD-928E-4202-AE4A-48662376D18C}"/>
              </a:ext>
            </a:extLst>
          </p:cNvPr>
          <p:cNvCxnSpPr>
            <a:cxnSpLocks/>
          </p:cNvCxnSpPr>
          <p:nvPr/>
        </p:nvCxnSpPr>
        <p:spPr>
          <a:xfrm>
            <a:off x="5097235" y="4939572"/>
            <a:ext cx="20737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D2-TRACK 69">
            <a:hlinkClick r:id="" action="ppaction://media"/>
            <a:extLst>
              <a:ext uri="{FF2B5EF4-FFF2-40B4-BE49-F238E27FC236}">
                <a16:creationId xmlns:a16="http://schemas.microsoft.com/office/drawing/2014/main" id="{0E04FA15-98F6-426D-85AE-49400DCDF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100" y="56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0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A70A4-D39C-4EAE-AF34-BD37AE81A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89" y="1959430"/>
            <a:ext cx="11615784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26A0C-C15D-411E-938B-2C3EBD51D3CB}"/>
              </a:ext>
            </a:extLst>
          </p:cNvPr>
          <p:cNvSpPr txBox="1"/>
          <p:nvPr/>
        </p:nvSpPr>
        <p:spPr>
          <a:xfrm>
            <a:off x="6939644" y="2093464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funny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3C5E8-4204-44D9-9DD3-16B27DC9B37A}"/>
              </a:ext>
            </a:extLst>
          </p:cNvPr>
          <p:cNvSpPr/>
          <p:nvPr/>
        </p:nvSpPr>
        <p:spPr>
          <a:xfrm>
            <a:off x="655953" y="3853543"/>
            <a:ext cx="10120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 really liked the movie because it was very funny.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C6297A-0A4B-4FE9-A3F0-1D77D67ED892}"/>
              </a:ext>
            </a:extLst>
          </p:cNvPr>
          <p:cNvCxnSpPr>
            <a:cxnSpLocks/>
          </p:cNvCxnSpPr>
          <p:nvPr/>
        </p:nvCxnSpPr>
        <p:spPr>
          <a:xfrm>
            <a:off x="7655378" y="4499874"/>
            <a:ext cx="2272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D2-TRACK 69">
            <a:hlinkClick r:id="" action="ppaction://media"/>
            <a:extLst>
              <a:ext uri="{FF2B5EF4-FFF2-40B4-BE49-F238E27FC236}">
                <a16:creationId xmlns:a16="http://schemas.microsoft.com/office/drawing/2014/main" id="{870C765C-5187-4F77-972E-BD44257B6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100" y="56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3CFB3-F3F8-4D58-AD83-4A8F7EBD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5" y="2198233"/>
            <a:ext cx="11346550" cy="757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AD82C-B909-494A-84DE-6F5F4633A480}"/>
              </a:ext>
            </a:extLst>
          </p:cNvPr>
          <p:cNvSpPr txBox="1"/>
          <p:nvPr/>
        </p:nvSpPr>
        <p:spPr>
          <a:xfrm>
            <a:off x="6874330" y="2198233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Seven/7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131CE-F310-4749-8B62-169F8DE04E33}"/>
              </a:ext>
            </a:extLst>
          </p:cNvPr>
          <p:cNvSpPr/>
          <p:nvPr/>
        </p:nvSpPr>
        <p:spPr>
          <a:xfrm>
            <a:off x="655953" y="3853543"/>
            <a:ext cx="10120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movie started at seven o'clock and was pretty short, only ninety minutes long.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915C67-3686-4975-95BE-476BD8C5DC90}"/>
              </a:ext>
            </a:extLst>
          </p:cNvPr>
          <p:cNvCxnSpPr>
            <a:cxnSpLocks/>
          </p:cNvCxnSpPr>
          <p:nvPr/>
        </p:nvCxnSpPr>
        <p:spPr>
          <a:xfrm>
            <a:off x="4601936" y="4401903"/>
            <a:ext cx="2272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D2-TRACK 69">
            <a:hlinkClick r:id="" action="ppaction://media"/>
            <a:extLst>
              <a:ext uri="{FF2B5EF4-FFF2-40B4-BE49-F238E27FC236}">
                <a16:creationId xmlns:a16="http://schemas.microsoft.com/office/drawing/2014/main" id="{462826D1-1F1D-4A56-98F6-30B1991ED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100" y="56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6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E6E28-4F13-4B9F-90BA-BE5D950B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1" y="1754640"/>
            <a:ext cx="11849457" cy="825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DC8F6-6A85-4C37-8224-E5122B94A908}"/>
              </a:ext>
            </a:extLst>
          </p:cNvPr>
          <p:cNvSpPr txBox="1"/>
          <p:nvPr/>
        </p:nvSpPr>
        <p:spPr>
          <a:xfrm>
            <a:off x="6939644" y="1689324"/>
            <a:ext cx="21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9AFBBD-435A-4828-B674-8BA986B50152}"/>
              </a:ext>
            </a:extLst>
          </p:cNvPr>
          <p:cNvSpPr/>
          <p:nvPr/>
        </p:nvSpPr>
        <p:spPr>
          <a:xfrm>
            <a:off x="655953" y="3853543"/>
            <a:ext cx="10120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thing I liked the most about 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 Fantastic Best Friend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was the music. It was fantastic!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359532-C1C9-40C1-9BD7-60EE6DA02C9B}"/>
              </a:ext>
            </a:extLst>
          </p:cNvPr>
          <p:cNvCxnSpPr>
            <a:cxnSpLocks/>
          </p:cNvCxnSpPr>
          <p:nvPr/>
        </p:nvCxnSpPr>
        <p:spPr>
          <a:xfrm>
            <a:off x="2707822" y="4450889"/>
            <a:ext cx="27785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E44947-BEC7-4C89-9BF4-46CA77ABA07D}"/>
              </a:ext>
            </a:extLst>
          </p:cNvPr>
          <p:cNvCxnSpPr>
            <a:cxnSpLocks/>
          </p:cNvCxnSpPr>
          <p:nvPr/>
        </p:nvCxnSpPr>
        <p:spPr>
          <a:xfrm>
            <a:off x="3018065" y="5047061"/>
            <a:ext cx="16845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D2-TRACK 69">
            <a:hlinkClick r:id="" action="ppaction://media"/>
            <a:extLst>
              <a:ext uri="{FF2B5EF4-FFF2-40B4-BE49-F238E27FC236}">
                <a16:creationId xmlns:a16="http://schemas.microsoft.com/office/drawing/2014/main" id="{3F86D43C-7E0D-4DD1-8C2E-5EE30FEF0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100" y="56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0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474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vocabularies related to movies.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prepositions: </a:t>
            </a:r>
            <a:r>
              <a:rPr lang="en-US" sz="3600" i="1" dirty="0">
                <a:solidFill>
                  <a:srgbClr val="FF0000"/>
                </a:solidFill>
              </a:rPr>
              <a:t>on/at/in</a:t>
            </a:r>
            <a:r>
              <a:rPr lang="en-US" sz="3600" i="1" dirty="0">
                <a:solidFill>
                  <a:srgbClr val="0070C0"/>
                </a:solidFill>
              </a:rPr>
              <a:t> and Past Simple with “be”.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Identify words with different stress.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Practice reading for </a:t>
            </a:r>
            <a:r>
              <a:rPr lang="en-US" sz="3600" i="1">
                <a:solidFill>
                  <a:srgbClr val="0070C0"/>
                </a:solidFill>
              </a:rPr>
              <a:t>specific information.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i="1" dirty="0">
                <a:solidFill>
                  <a:srgbClr val="0070C0"/>
                </a:solidFill>
              </a:rPr>
              <a:t>: Practice listening for details.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4990E4-9D74-4B6D-9E18-60E1EF51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" y="258536"/>
            <a:ext cx="9982200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E319C-ED6B-480E-942C-8A5EE3EF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6" y="1552575"/>
            <a:ext cx="11827328" cy="38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D702C-2096-4B90-B21A-87A68D1B0402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C1964-8388-43B4-8AD3-E4DCD837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778" y="1809069"/>
            <a:ext cx="6482443" cy="24687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7D6ACF-86CA-46A0-840B-84FDF9AB8856}"/>
              </a:ext>
            </a:extLst>
          </p:cNvPr>
          <p:cNvCxnSpPr/>
          <p:nvPr/>
        </p:nvCxnSpPr>
        <p:spPr>
          <a:xfrm>
            <a:off x="3477986" y="2334986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6DAC9F-1B6E-44B2-B1F3-7D6435840114}"/>
              </a:ext>
            </a:extLst>
          </p:cNvPr>
          <p:cNvCxnSpPr>
            <a:cxnSpLocks/>
          </p:cNvCxnSpPr>
          <p:nvPr/>
        </p:nvCxnSpPr>
        <p:spPr>
          <a:xfrm>
            <a:off x="5208814" y="2356758"/>
            <a:ext cx="3722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21801-DF6B-47B9-91A4-DE71DA4CC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5" y="1409020"/>
            <a:ext cx="6771541" cy="27874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D3785B-873B-4443-BCF5-2B86976051D5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2883E-C7A0-46D8-874C-B05366E9F1DE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93B2E9-11E7-4230-9E9F-C7E602E88D5A}"/>
              </a:ext>
            </a:extLst>
          </p:cNvPr>
          <p:cNvCxnSpPr/>
          <p:nvPr/>
        </p:nvCxnSpPr>
        <p:spPr>
          <a:xfrm>
            <a:off x="2857500" y="2057401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1419E-B7C0-4C89-A6D7-6F716ECC19A7}"/>
              </a:ext>
            </a:extLst>
          </p:cNvPr>
          <p:cNvCxnSpPr>
            <a:cxnSpLocks/>
          </p:cNvCxnSpPr>
          <p:nvPr/>
        </p:nvCxnSpPr>
        <p:spPr>
          <a:xfrm>
            <a:off x="4702629" y="2057401"/>
            <a:ext cx="38208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B6E101-151E-4E97-BB84-D2467EF8F8E3}"/>
              </a:ext>
            </a:extLst>
          </p:cNvPr>
          <p:cNvCxnSpPr>
            <a:cxnSpLocks/>
          </p:cNvCxnSpPr>
          <p:nvPr/>
        </p:nvCxnSpPr>
        <p:spPr>
          <a:xfrm>
            <a:off x="3053443" y="2759529"/>
            <a:ext cx="3042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410EA-271E-4A75-968D-FA60781B5467}"/>
              </a:ext>
            </a:extLst>
          </p:cNvPr>
          <p:cNvCxnSpPr>
            <a:cxnSpLocks/>
          </p:cNvCxnSpPr>
          <p:nvPr/>
        </p:nvCxnSpPr>
        <p:spPr>
          <a:xfrm>
            <a:off x="4000500" y="3249386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4396F8-4BA8-4BB0-A9EE-27BA2344092E}"/>
              </a:ext>
            </a:extLst>
          </p:cNvPr>
          <p:cNvCxnSpPr>
            <a:cxnSpLocks/>
          </p:cNvCxnSpPr>
          <p:nvPr/>
        </p:nvCxnSpPr>
        <p:spPr>
          <a:xfrm>
            <a:off x="3102429" y="3722915"/>
            <a:ext cx="2612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4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3CF55-34CB-48BD-8D7E-AA52A47B1D85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55793-D606-4CC1-848F-913D5F2DDAB1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2DC82-F18C-4C98-8C7A-DDABEC66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585" y="2127512"/>
            <a:ext cx="5905500" cy="26029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AA45FA-44D1-4687-8439-8BE1759D2A8B}"/>
              </a:ext>
            </a:extLst>
          </p:cNvPr>
          <p:cNvCxnSpPr/>
          <p:nvPr/>
        </p:nvCxnSpPr>
        <p:spPr>
          <a:xfrm>
            <a:off x="3967843" y="2824843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7813FA-9210-498E-8AD1-2F4D34B033ED}"/>
              </a:ext>
            </a:extLst>
          </p:cNvPr>
          <p:cNvCxnSpPr>
            <a:cxnSpLocks/>
          </p:cNvCxnSpPr>
          <p:nvPr/>
        </p:nvCxnSpPr>
        <p:spPr>
          <a:xfrm>
            <a:off x="5992585" y="2909753"/>
            <a:ext cx="19055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F47AE5-C9CE-497E-9E67-8C5D449C0736}"/>
              </a:ext>
            </a:extLst>
          </p:cNvPr>
          <p:cNvCxnSpPr>
            <a:cxnSpLocks/>
          </p:cNvCxnSpPr>
          <p:nvPr/>
        </p:nvCxnSpPr>
        <p:spPr>
          <a:xfrm>
            <a:off x="4441371" y="3429000"/>
            <a:ext cx="2416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C1F4B4-B3CD-43CB-BAF4-DD8E3DE06F5F}"/>
              </a:ext>
            </a:extLst>
          </p:cNvPr>
          <p:cNvCxnSpPr>
            <a:cxnSpLocks/>
          </p:cNvCxnSpPr>
          <p:nvPr/>
        </p:nvCxnSpPr>
        <p:spPr>
          <a:xfrm>
            <a:off x="4669971" y="3902530"/>
            <a:ext cx="2188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8D631A-A1D7-4E74-9F1C-0D1E26987380}"/>
              </a:ext>
            </a:extLst>
          </p:cNvPr>
          <p:cNvCxnSpPr/>
          <p:nvPr/>
        </p:nvCxnSpPr>
        <p:spPr>
          <a:xfrm>
            <a:off x="4416878" y="4604659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86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A8262-4B2B-414E-B6D7-5154F8341F13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2E9C0-0BAD-4DF0-AE1A-8DC80B76C09A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521C8-2860-4A24-99EE-326F578CA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21" y="1772330"/>
            <a:ext cx="6286500" cy="27908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A871DF-4A9A-4C8E-95C4-FB3F6E48BA21}"/>
              </a:ext>
            </a:extLst>
          </p:cNvPr>
          <p:cNvCxnSpPr>
            <a:cxnSpLocks/>
          </p:cNvCxnSpPr>
          <p:nvPr/>
        </p:nvCxnSpPr>
        <p:spPr>
          <a:xfrm>
            <a:off x="3184071" y="2432957"/>
            <a:ext cx="2661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C96657-A3C0-4402-AF07-4EA51711E794}"/>
              </a:ext>
            </a:extLst>
          </p:cNvPr>
          <p:cNvCxnSpPr/>
          <p:nvPr/>
        </p:nvCxnSpPr>
        <p:spPr>
          <a:xfrm>
            <a:off x="7641771" y="2400300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531C2C-AC8A-4509-BB70-3FCE00B2C873}"/>
              </a:ext>
            </a:extLst>
          </p:cNvPr>
          <p:cNvCxnSpPr>
            <a:cxnSpLocks/>
          </p:cNvCxnSpPr>
          <p:nvPr/>
        </p:nvCxnSpPr>
        <p:spPr>
          <a:xfrm>
            <a:off x="3804557" y="2824843"/>
            <a:ext cx="1110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4230E5-AF60-4741-B26B-826716F79818}"/>
              </a:ext>
            </a:extLst>
          </p:cNvPr>
          <p:cNvCxnSpPr/>
          <p:nvPr/>
        </p:nvCxnSpPr>
        <p:spPr>
          <a:xfrm>
            <a:off x="4514850" y="3366952"/>
            <a:ext cx="898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12B1B3-96C3-44E7-B92D-A4FEAC9B4730}"/>
              </a:ext>
            </a:extLst>
          </p:cNvPr>
          <p:cNvCxnSpPr>
            <a:cxnSpLocks/>
          </p:cNvCxnSpPr>
          <p:nvPr/>
        </p:nvCxnSpPr>
        <p:spPr>
          <a:xfrm>
            <a:off x="3804557" y="3788228"/>
            <a:ext cx="4735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85E541-50CF-4612-9D1C-F29BF9348A1A}"/>
              </a:ext>
            </a:extLst>
          </p:cNvPr>
          <p:cNvCxnSpPr>
            <a:cxnSpLocks/>
          </p:cNvCxnSpPr>
          <p:nvPr/>
        </p:nvCxnSpPr>
        <p:spPr>
          <a:xfrm>
            <a:off x="3804557" y="4278086"/>
            <a:ext cx="4180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6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A57431-02B5-4DBD-A638-C63AF86D643C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2E1A0-58D1-4FDE-9681-E07AF42827BB}"/>
              </a:ext>
            </a:extLst>
          </p:cNvPr>
          <p:cNvSpPr txBox="1"/>
          <p:nvPr/>
        </p:nvSpPr>
        <p:spPr>
          <a:xfrm>
            <a:off x="2204357" y="620486"/>
            <a:ext cx="600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Underline key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7C8BF-07BB-42C0-9CF7-32CC208D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16" y="1851932"/>
            <a:ext cx="7045098" cy="30908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3F6D2D-107D-428D-9ACE-D5BEFBB5A0AE}"/>
              </a:ext>
            </a:extLst>
          </p:cNvPr>
          <p:cNvCxnSpPr>
            <a:cxnSpLocks/>
          </p:cNvCxnSpPr>
          <p:nvPr/>
        </p:nvCxnSpPr>
        <p:spPr>
          <a:xfrm>
            <a:off x="2498271" y="2628900"/>
            <a:ext cx="1126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25F619-69B2-4C10-A78B-4D511083A954}"/>
              </a:ext>
            </a:extLst>
          </p:cNvPr>
          <p:cNvCxnSpPr>
            <a:cxnSpLocks/>
          </p:cNvCxnSpPr>
          <p:nvPr/>
        </p:nvCxnSpPr>
        <p:spPr>
          <a:xfrm>
            <a:off x="4765221" y="2628900"/>
            <a:ext cx="2794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5A9D53-45EF-44D3-9F86-296E225C7505}"/>
              </a:ext>
            </a:extLst>
          </p:cNvPr>
          <p:cNvCxnSpPr>
            <a:cxnSpLocks/>
          </p:cNvCxnSpPr>
          <p:nvPr/>
        </p:nvCxnSpPr>
        <p:spPr>
          <a:xfrm>
            <a:off x="2498271" y="3118757"/>
            <a:ext cx="1240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B34EC6-4CD1-4915-B3D3-36E809BFAC9F}"/>
              </a:ext>
            </a:extLst>
          </p:cNvPr>
          <p:cNvCxnSpPr>
            <a:cxnSpLocks/>
          </p:cNvCxnSpPr>
          <p:nvPr/>
        </p:nvCxnSpPr>
        <p:spPr>
          <a:xfrm>
            <a:off x="4506686" y="3771900"/>
            <a:ext cx="26615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B76A8-0F64-48EA-B9B4-E9C8FCA730DF}"/>
              </a:ext>
            </a:extLst>
          </p:cNvPr>
          <p:cNvCxnSpPr>
            <a:cxnSpLocks/>
          </p:cNvCxnSpPr>
          <p:nvPr/>
        </p:nvCxnSpPr>
        <p:spPr>
          <a:xfrm>
            <a:off x="3624943" y="4278086"/>
            <a:ext cx="1534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596C9-0873-48A9-904F-F41D2A7D1D8C}"/>
              </a:ext>
            </a:extLst>
          </p:cNvPr>
          <p:cNvCxnSpPr>
            <a:cxnSpLocks/>
          </p:cNvCxnSpPr>
          <p:nvPr/>
        </p:nvCxnSpPr>
        <p:spPr>
          <a:xfrm>
            <a:off x="3434442" y="4784271"/>
            <a:ext cx="1725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5" y="2701699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E87FF-99CB-4947-8C26-78ECFBB7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48" y="314613"/>
            <a:ext cx="5992587" cy="24667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454BEB-3F0C-4100-8B98-49E23DF8D42F}"/>
              </a:ext>
            </a:extLst>
          </p:cNvPr>
          <p:cNvSpPr/>
          <p:nvPr/>
        </p:nvSpPr>
        <p:spPr>
          <a:xfrm>
            <a:off x="3295648" y="1404257"/>
            <a:ext cx="4166509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A00D3F-4F2E-48DB-9F2C-A669B08D2A94}"/>
              </a:ext>
            </a:extLst>
          </p:cNvPr>
          <p:cNvCxnSpPr/>
          <p:nvPr/>
        </p:nvCxnSpPr>
        <p:spPr>
          <a:xfrm>
            <a:off x="4343400" y="4474029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2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6" y="2577775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AFD0B-7E7E-4775-A29C-DDE4F9177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53" y="47971"/>
            <a:ext cx="5739493" cy="25298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AAD4835-894C-412A-A21A-57A278C7234D}"/>
              </a:ext>
            </a:extLst>
          </p:cNvPr>
          <p:cNvSpPr/>
          <p:nvPr/>
        </p:nvSpPr>
        <p:spPr>
          <a:xfrm>
            <a:off x="3295648" y="1404257"/>
            <a:ext cx="4166509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9C48B5-1B40-4CFB-9922-2233320B4A0C}"/>
              </a:ext>
            </a:extLst>
          </p:cNvPr>
          <p:cNvCxnSpPr>
            <a:cxnSpLocks/>
          </p:cNvCxnSpPr>
          <p:nvPr/>
        </p:nvCxnSpPr>
        <p:spPr>
          <a:xfrm>
            <a:off x="4474029" y="4669971"/>
            <a:ext cx="17961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4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6" y="2577775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B2263-A659-4D9B-BBBC-212F3F0F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21" y="10458"/>
            <a:ext cx="5783036" cy="25673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97E18C1-A4BE-4692-BAED-D646B046CF43}"/>
              </a:ext>
            </a:extLst>
          </p:cNvPr>
          <p:cNvSpPr/>
          <p:nvPr/>
        </p:nvSpPr>
        <p:spPr>
          <a:xfrm>
            <a:off x="3344634" y="1845128"/>
            <a:ext cx="5587095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48DC7A-70B9-4BE6-8F7E-5AC543D16211}"/>
              </a:ext>
            </a:extLst>
          </p:cNvPr>
          <p:cNvCxnSpPr>
            <a:cxnSpLocks/>
          </p:cNvCxnSpPr>
          <p:nvPr/>
        </p:nvCxnSpPr>
        <p:spPr>
          <a:xfrm>
            <a:off x="2955472" y="5535386"/>
            <a:ext cx="2628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3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AB7B-051E-4019-B711-5512BE4A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6" y="2577775"/>
            <a:ext cx="11827328" cy="38416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93442B-0A3F-497D-97C9-06D40D1A8312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9E4FA-BF1B-4E98-B237-9EECC707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60" y="105292"/>
            <a:ext cx="5771468" cy="25321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BDFB3E-875D-419C-AB70-6672653A4136}"/>
              </a:ext>
            </a:extLst>
          </p:cNvPr>
          <p:cNvSpPr/>
          <p:nvPr/>
        </p:nvSpPr>
        <p:spPr>
          <a:xfrm>
            <a:off x="3400423" y="1147664"/>
            <a:ext cx="5612947" cy="538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DCF055-4989-438D-9A64-9FC87B7CE142}"/>
              </a:ext>
            </a:extLst>
          </p:cNvPr>
          <p:cNvCxnSpPr/>
          <p:nvPr/>
        </p:nvCxnSpPr>
        <p:spPr>
          <a:xfrm>
            <a:off x="7788728" y="551905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05C794-CC69-493C-8E8D-AAE2772EB78A}"/>
              </a:ext>
            </a:extLst>
          </p:cNvPr>
          <p:cNvCxnSpPr/>
          <p:nvPr/>
        </p:nvCxnSpPr>
        <p:spPr>
          <a:xfrm>
            <a:off x="3053442" y="5812972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52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EB569-D670-458E-A39F-031C3D3B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084"/>
            <a:ext cx="11495314" cy="29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49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CABCAE-62D8-4B00-A7A7-559569348C94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790FD-3487-42EA-BF8D-DFE87EC3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" y="2066925"/>
            <a:ext cx="11869950" cy="1672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668818-BA4D-4B9F-B280-B9316E0477FB}"/>
              </a:ext>
            </a:extLst>
          </p:cNvPr>
          <p:cNvSpPr/>
          <p:nvPr/>
        </p:nvSpPr>
        <p:spPr>
          <a:xfrm>
            <a:off x="10874829" y="2596242"/>
            <a:ext cx="408215" cy="97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9DCED8-8014-41C9-B0F7-CC129ED2CC3B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9BFC6-EF2A-4B9C-A3C4-B70D1C1E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023"/>
            <a:ext cx="11312369" cy="2437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5B7958-D98D-49CA-B803-DE7B2E863B7C}"/>
              </a:ext>
            </a:extLst>
          </p:cNvPr>
          <p:cNvSpPr/>
          <p:nvPr/>
        </p:nvSpPr>
        <p:spPr>
          <a:xfrm>
            <a:off x="10172700" y="2857500"/>
            <a:ext cx="408215" cy="97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31A43D-BED7-4E20-820F-CA95BDA91600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C8A34-BDB5-46D1-A9F8-70F65158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4" y="2063523"/>
            <a:ext cx="11769581" cy="2018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1AA7D3-BF2D-42C8-A1A3-FF87F96E2D00}"/>
              </a:ext>
            </a:extLst>
          </p:cNvPr>
          <p:cNvSpPr/>
          <p:nvPr/>
        </p:nvSpPr>
        <p:spPr>
          <a:xfrm>
            <a:off x="11299371" y="2857499"/>
            <a:ext cx="408215" cy="979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5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978C3-F164-4BE7-964F-AB69921A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59214"/>
            <a:ext cx="8462526" cy="715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02939-3491-4378-84C3-A3BC54BF3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446" y="844321"/>
            <a:ext cx="8239125" cy="1152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A0EB2-D0FD-4F63-8AD9-0AA0A50F7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01" y="1996845"/>
            <a:ext cx="10791828" cy="4377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DD48C-4452-4987-BCA4-2EB28BC62C5F}"/>
              </a:ext>
            </a:extLst>
          </p:cNvPr>
          <p:cNvSpPr txBox="1"/>
          <p:nvPr/>
        </p:nvSpPr>
        <p:spPr>
          <a:xfrm>
            <a:off x="9878785" y="2695575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A63D-47B6-4B9F-B4F4-E880E5D6201A}"/>
              </a:ext>
            </a:extLst>
          </p:cNvPr>
          <p:cNvSpPr txBox="1"/>
          <p:nvPr/>
        </p:nvSpPr>
        <p:spPr>
          <a:xfrm>
            <a:off x="9418594" y="3254574"/>
            <a:ext cx="291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science fiction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23B38-9663-40A6-B71E-51F5EF12AB0F}"/>
              </a:ext>
            </a:extLst>
          </p:cNvPr>
          <p:cNvSpPr txBox="1"/>
          <p:nvPr/>
        </p:nvSpPr>
        <p:spPr>
          <a:xfrm>
            <a:off x="10135963" y="3862587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B3CC4-1134-4069-B2D2-08E09FFC0A0A}"/>
              </a:ext>
            </a:extLst>
          </p:cNvPr>
          <p:cNvSpPr txBox="1"/>
          <p:nvPr/>
        </p:nvSpPr>
        <p:spPr>
          <a:xfrm>
            <a:off x="9782855" y="4470808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6F62A-AF54-47A0-9DDA-70AC52A62736}"/>
              </a:ext>
            </a:extLst>
          </p:cNvPr>
          <p:cNvSpPr txBox="1"/>
          <p:nvPr/>
        </p:nvSpPr>
        <p:spPr>
          <a:xfrm>
            <a:off x="9874568" y="5099569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soldiers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BB548-1FB0-4F78-B372-1CD59AD3D6A6}"/>
              </a:ext>
            </a:extLst>
          </p:cNvPr>
          <p:cNvSpPr txBox="1"/>
          <p:nvPr/>
        </p:nvSpPr>
        <p:spPr>
          <a:xfrm>
            <a:off x="9903960" y="5676013"/>
            <a:ext cx="211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995A3E-A437-432B-90EE-7F3273066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363"/>
            <a:ext cx="2759529" cy="919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273D0-D82F-49D7-9D8D-6C39C3646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459238"/>
            <a:ext cx="6000750" cy="225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529143-89E9-4717-AE3B-232DB33C3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080" y="2687625"/>
            <a:ext cx="7281863" cy="37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0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66F06-EBEF-4AE9-889F-38481374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363"/>
            <a:ext cx="2759529" cy="919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D0905F-3224-418C-A2B2-34521888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09" y="303439"/>
            <a:ext cx="6162612" cy="1526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515D6-139F-4819-A036-A44DBDDC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763" y="1830162"/>
            <a:ext cx="68008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63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0FBEB-0348-48F0-80B0-4E509DDD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86" y="1728787"/>
            <a:ext cx="11498028" cy="4492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A7B7D-C8E4-4395-9C75-BE7C184F5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39" y="470807"/>
            <a:ext cx="2647950" cy="72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F760C0-E853-45DE-8979-F1D398FBBE04}"/>
              </a:ext>
            </a:extLst>
          </p:cNvPr>
          <p:cNvSpPr/>
          <p:nvPr/>
        </p:nvSpPr>
        <p:spPr>
          <a:xfrm>
            <a:off x="2798989" y="552450"/>
            <a:ext cx="8992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Underline the mistake in each sentence. Write the correct word on the line.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945A64-3693-46B7-85D2-AD5DE242E0C0}"/>
              </a:ext>
            </a:extLst>
          </p:cNvPr>
          <p:cNvCxnSpPr/>
          <p:nvPr/>
        </p:nvCxnSpPr>
        <p:spPr>
          <a:xfrm>
            <a:off x="2253343" y="3233057"/>
            <a:ext cx="816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CA09A-C440-4D78-A344-41984C8CAC68}"/>
              </a:ext>
            </a:extLst>
          </p:cNvPr>
          <p:cNvCxnSpPr/>
          <p:nvPr/>
        </p:nvCxnSpPr>
        <p:spPr>
          <a:xfrm>
            <a:off x="2390775" y="3761014"/>
            <a:ext cx="816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A8957-8E06-4A90-886B-DE2389593606}"/>
              </a:ext>
            </a:extLst>
          </p:cNvPr>
          <p:cNvCxnSpPr>
            <a:cxnSpLocks/>
          </p:cNvCxnSpPr>
          <p:nvPr/>
        </p:nvCxnSpPr>
        <p:spPr>
          <a:xfrm>
            <a:off x="5687786" y="4332515"/>
            <a:ext cx="5660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DC85B2-A510-48CE-80B9-ACC4685E492E}"/>
              </a:ext>
            </a:extLst>
          </p:cNvPr>
          <p:cNvCxnSpPr>
            <a:cxnSpLocks/>
          </p:cNvCxnSpPr>
          <p:nvPr/>
        </p:nvCxnSpPr>
        <p:spPr>
          <a:xfrm>
            <a:off x="1387928" y="4936671"/>
            <a:ext cx="555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5F3BDC-89E5-4AF1-ABBE-193EC447E1CF}"/>
              </a:ext>
            </a:extLst>
          </p:cNvPr>
          <p:cNvCxnSpPr>
            <a:cxnSpLocks/>
          </p:cNvCxnSpPr>
          <p:nvPr/>
        </p:nvCxnSpPr>
        <p:spPr>
          <a:xfrm>
            <a:off x="2036991" y="5442858"/>
            <a:ext cx="5592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5A76F8-6C09-4AF0-9462-CCE8F7A317DC}"/>
              </a:ext>
            </a:extLst>
          </p:cNvPr>
          <p:cNvCxnSpPr/>
          <p:nvPr/>
        </p:nvCxnSpPr>
        <p:spPr>
          <a:xfrm>
            <a:off x="5279572" y="5981700"/>
            <a:ext cx="8164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09B38B-9996-467D-9CB6-4E772E71EF3A}"/>
              </a:ext>
            </a:extLst>
          </p:cNvPr>
          <p:cNvSpPr txBox="1"/>
          <p:nvPr/>
        </p:nvSpPr>
        <p:spPr>
          <a:xfrm>
            <a:off x="10395857" y="2586726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wasn’t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5446F-0F98-488E-B0E7-55203A1FC067}"/>
              </a:ext>
            </a:extLst>
          </p:cNvPr>
          <p:cNvSpPr txBox="1"/>
          <p:nvPr/>
        </p:nvSpPr>
        <p:spPr>
          <a:xfrm>
            <a:off x="10395856" y="3203060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FD334-E804-42F1-8CD0-825FCBC25377}"/>
              </a:ext>
            </a:extLst>
          </p:cNvPr>
          <p:cNvSpPr txBox="1"/>
          <p:nvPr/>
        </p:nvSpPr>
        <p:spPr>
          <a:xfrm>
            <a:off x="10386326" y="3704059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D6970-F573-450A-BD91-9F88BA0F4DCB}"/>
              </a:ext>
            </a:extLst>
          </p:cNvPr>
          <p:cNvSpPr txBox="1"/>
          <p:nvPr/>
        </p:nvSpPr>
        <p:spPr>
          <a:xfrm>
            <a:off x="10217598" y="4282149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B99A23-80A9-4530-8855-3212FAF5023A}"/>
              </a:ext>
            </a:extLst>
          </p:cNvPr>
          <p:cNvSpPr txBox="1"/>
          <p:nvPr/>
        </p:nvSpPr>
        <p:spPr>
          <a:xfrm>
            <a:off x="10301962" y="4873934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3C044F-5313-4DE6-BF31-89F1C1F4727E}"/>
              </a:ext>
            </a:extLst>
          </p:cNvPr>
          <p:cNvSpPr txBox="1"/>
          <p:nvPr/>
        </p:nvSpPr>
        <p:spPr>
          <a:xfrm>
            <a:off x="10365910" y="5442858"/>
            <a:ext cx="17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</a:t>
            </a:r>
          </a:p>
        </p:txBody>
      </p:sp>
    </p:spTree>
    <p:extLst>
      <p:ext uri="{BB962C8B-B14F-4D97-AF65-F5344CB8AC3E}">
        <p14:creationId xmlns:p14="http://schemas.microsoft.com/office/powerpoint/2010/main" val="32730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84E79D-B675-4986-8EE6-6734474E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08595"/>
            <a:ext cx="3181350" cy="75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E1608-2BE9-4EEC-878E-4F942876F47E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90026F-2C8B-446A-A68C-0BDBC7DBC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42355"/>
              </p:ext>
            </p:extLst>
          </p:nvPr>
        </p:nvGraphicFramePr>
        <p:xfrm>
          <a:off x="1052287" y="2500806"/>
          <a:ext cx="9822543" cy="3787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428">
                  <a:extLst>
                    <a:ext uri="{9D8B030D-6E8A-4147-A177-3AD203B41FA5}">
                      <a16:colId xmlns:a16="http://schemas.microsoft.com/office/drawing/2014/main" val="1228693895"/>
                    </a:ext>
                  </a:extLst>
                </a:gridCol>
                <a:gridCol w="3191934">
                  <a:extLst>
                    <a:ext uri="{9D8B030D-6E8A-4147-A177-3AD203B41FA5}">
                      <a16:colId xmlns:a16="http://schemas.microsoft.com/office/drawing/2014/main" val="1774002799"/>
                    </a:ext>
                  </a:extLst>
                </a:gridCol>
                <a:gridCol w="3274181">
                  <a:extLst>
                    <a:ext uri="{9D8B030D-6E8A-4147-A177-3AD203B41FA5}">
                      <a16:colId xmlns:a16="http://schemas.microsoft.com/office/drawing/2014/main" val="2050961631"/>
                    </a:ext>
                  </a:extLst>
                </a:gridCol>
              </a:tblGrid>
              <a:tr h="541003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  <a:r>
                        <a:rPr lang="en-US" sz="2800" baseline="30000" dirty="0"/>
                        <a:t>st</a:t>
                      </a:r>
                      <a:r>
                        <a:rPr lang="en-US" sz="2800" dirty="0"/>
                        <a:t> syllable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Second syllable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Third syllable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501512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445097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070336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45243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115180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181293"/>
                  </a:ext>
                </a:extLst>
              </a:tr>
              <a:tr h="541003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81828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E8040D-B130-4089-A841-97191907A8EC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</p:spTree>
    <p:extLst>
      <p:ext uri="{BB962C8B-B14F-4D97-AF65-F5344CB8AC3E}">
        <p14:creationId xmlns:p14="http://schemas.microsoft.com/office/powerpoint/2010/main" val="2516363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C07958-772D-4F8B-B65D-F4C2D4C64000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A18EC-EC95-4FB8-9219-4BAAA5EDEA9A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F3D00-D35E-4674-8AD4-A2C95DCBDB88}"/>
              </a:ext>
            </a:extLst>
          </p:cNvPr>
          <p:cNvSpPr txBox="1"/>
          <p:nvPr/>
        </p:nvSpPr>
        <p:spPr>
          <a:xfrm>
            <a:off x="3086099" y="2570513"/>
            <a:ext cx="6498771" cy="35394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FIRST SYLLABLE</a:t>
            </a:r>
          </a:p>
          <a:p>
            <a:r>
              <a:rPr lang="en-US" sz="2800" dirty="0"/>
              <a:t>        Boring                               Action</a:t>
            </a:r>
          </a:p>
          <a:p>
            <a:r>
              <a:rPr lang="en-US" sz="2800" dirty="0"/>
              <a:t>        Fantasy                             Horror</a:t>
            </a:r>
          </a:p>
          <a:p>
            <a:r>
              <a:rPr lang="en-US" sz="2800" dirty="0"/>
              <a:t>        Comic                               Soldier</a:t>
            </a:r>
          </a:p>
          <a:p>
            <a:r>
              <a:rPr lang="en-US" sz="2800" dirty="0"/>
              <a:t>        Movie                               Author </a:t>
            </a:r>
          </a:p>
          <a:p>
            <a:r>
              <a:rPr lang="en-US" sz="2800" dirty="0"/>
              <a:t>        Title                                  Terrible</a:t>
            </a:r>
          </a:p>
          <a:p>
            <a:r>
              <a:rPr lang="en-US" sz="2800" dirty="0"/>
              <a:t>        Wonderful                       Mystery </a:t>
            </a:r>
          </a:p>
          <a:p>
            <a:r>
              <a:rPr lang="en-US" sz="2800" dirty="0"/>
              <a:t>        Musical                            Animated</a:t>
            </a:r>
          </a:p>
        </p:txBody>
      </p:sp>
    </p:spTree>
    <p:extLst>
      <p:ext uri="{BB962C8B-B14F-4D97-AF65-F5344CB8AC3E}">
        <p14:creationId xmlns:p14="http://schemas.microsoft.com/office/powerpoint/2010/main" val="290908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B2DEC9-BD44-5288-3310-B1944B241041}"/>
              </a:ext>
            </a:extLst>
          </p:cNvPr>
          <p:cNvSpPr txBox="1"/>
          <p:nvPr/>
        </p:nvSpPr>
        <p:spPr>
          <a:xfrm>
            <a:off x="876300" y="176808"/>
            <a:ext cx="1070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simple (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360F6-2DBE-F5C6-ED8E-F9EDBB80BDAB}"/>
              </a:ext>
            </a:extLst>
          </p:cNvPr>
          <p:cNvSpPr txBox="1"/>
          <p:nvPr/>
        </p:nvSpPr>
        <p:spPr>
          <a:xfrm>
            <a:off x="809625" y="1671638"/>
            <a:ext cx="277177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5DD25-1997-BBDA-D260-5B5561A22FDC}"/>
              </a:ext>
            </a:extLst>
          </p:cNvPr>
          <p:cNvSpPr txBox="1"/>
          <p:nvPr/>
        </p:nvSpPr>
        <p:spPr>
          <a:xfrm>
            <a:off x="704850" y="2974360"/>
            <a:ext cx="2972991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ED289-A4BD-0E1D-908A-72BD9F40C12C}"/>
              </a:ext>
            </a:extLst>
          </p:cNvPr>
          <p:cNvSpPr txBox="1"/>
          <p:nvPr/>
        </p:nvSpPr>
        <p:spPr>
          <a:xfrm>
            <a:off x="3476625" y="1671638"/>
            <a:ext cx="6753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+ was/were + O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9C8033-C953-248D-D293-B04DDA72AE7B}"/>
              </a:ext>
            </a:extLst>
          </p:cNvPr>
          <p:cNvGrpSpPr/>
          <p:nvPr/>
        </p:nvGrpSpPr>
        <p:grpSpPr>
          <a:xfrm>
            <a:off x="4352925" y="3005138"/>
            <a:ext cx="6753225" cy="1754326"/>
            <a:chOff x="4352925" y="2328863"/>
            <a:chExt cx="6753225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133C92-5296-7B6A-ECDC-1F2EF00B2B25}"/>
                </a:ext>
              </a:extLst>
            </p:cNvPr>
            <p:cNvSpPr txBox="1"/>
            <p:nvPr/>
          </p:nvSpPr>
          <p:spPr>
            <a:xfrm>
              <a:off x="4352925" y="2728972"/>
              <a:ext cx="67532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+       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966508-C91F-BB28-C54F-801CEC351461}"/>
                </a:ext>
              </a:extLst>
            </p:cNvPr>
            <p:cNvSpPr txBox="1"/>
            <p:nvPr/>
          </p:nvSpPr>
          <p:spPr>
            <a:xfrm>
              <a:off x="4898231" y="2328863"/>
              <a:ext cx="26622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5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5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730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C07958-772D-4F8B-B65D-F4C2D4C64000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A18EC-EC95-4FB8-9219-4BAAA5EDEA9A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F3D00-D35E-4674-8AD4-A2C95DCBDB88}"/>
              </a:ext>
            </a:extLst>
          </p:cNvPr>
          <p:cNvSpPr txBox="1"/>
          <p:nvPr/>
        </p:nvSpPr>
        <p:spPr>
          <a:xfrm>
            <a:off x="4506686" y="2500806"/>
            <a:ext cx="3739243" cy="332398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SECOND SYLLABLE</a:t>
            </a:r>
          </a:p>
          <a:p>
            <a:pPr algn="ctr"/>
            <a:r>
              <a:rPr lang="en-US" sz="3000" dirty="0"/>
              <a:t>Against </a:t>
            </a:r>
          </a:p>
          <a:p>
            <a:pPr algn="ctr"/>
            <a:r>
              <a:rPr lang="en-US" sz="3000" dirty="0"/>
              <a:t>Exciting </a:t>
            </a:r>
          </a:p>
          <a:p>
            <a:pPr algn="ctr"/>
            <a:r>
              <a:rPr lang="en-US" sz="3000" dirty="0"/>
              <a:t>Become</a:t>
            </a:r>
          </a:p>
          <a:p>
            <a:pPr algn="ctr"/>
            <a:r>
              <a:rPr lang="en-US" sz="3000" dirty="0"/>
              <a:t>Adventure</a:t>
            </a:r>
          </a:p>
          <a:p>
            <a:pPr algn="ctr"/>
            <a:r>
              <a:rPr lang="en-US" sz="3000" dirty="0"/>
              <a:t>Between </a:t>
            </a:r>
          </a:p>
          <a:p>
            <a:pPr algn="ctr"/>
            <a:r>
              <a:rPr lang="en-US" sz="3000" dirty="0"/>
              <a:t>Amazing</a:t>
            </a:r>
          </a:p>
        </p:txBody>
      </p:sp>
    </p:spTree>
    <p:extLst>
      <p:ext uri="{BB962C8B-B14F-4D97-AF65-F5344CB8AC3E}">
        <p14:creationId xmlns:p14="http://schemas.microsoft.com/office/powerpoint/2010/main" val="14157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C07958-772D-4F8B-B65D-F4C2D4C64000}"/>
              </a:ext>
            </a:extLst>
          </p:cNvPr>
          <p:cNvSpPr/>
          <p:nvPr/>
        </p:nvSpPr>
        <p:spPr>
          <a:xfrm>
            <a:off x="228600" y="1061070"/>
            <a:ext cx="11691257" cy="12412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against       boring      action    fantasy      exciting      become     adventure </a:t>
            </a:r>
          </a:p>
          <a:p>
            <a:pPr algn="ctr"/>
            <a:r>
              <a:rPr lang="en-US" sz="2700" dirty="0"/>
              <a:t> horror       comic       between     soldier      movie     author      title      animation</a:t>
            </a:r>
          </a:p>
          <a:p>
            <a:pPr algn="ctr"/>
            <a:r>
              <a:rPr lang="en-US" sz="2700" dirty="0"/>
              <a:t>wonderful      mystery       amazing         musical       terrible    animated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A18EC-EC95-4FB8-9219-4BAAA5EDEA9A}"/>
              </a:ext>
            </a:extLst>
          </p:cNvPr>
          <p:cNvSpPr txBox="1"/>
          <p:nvPr/>
        </p:nvSpPr>
        <p:spPr>
          <a:xfrm>
            <a:off x="3573236" y="308595"/>
            <a:ext cx="7856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Where is the stress in each of these words?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F3D00-D35E-4674-8AD4-A2C95DCBDB88}"/>
              </a:ext>
            </a:extLst>
          </p:cNvPr>
          <p:cNvSpPr txBox="1"/>
          <p:nvPr/>
        </p:nvSpPr>
        <p:spPr>
          <a:xfrm>
            <a:off x="3167743" y="2951946"/>
            <a:ext cx="6498771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THIRD SYLLABLE</a:t>
            </a:r>
          </a:p>
          <a:p>
            <a:pPr algn="ctr"/>
            <a:r>
              <a:rPr lang="en-US" sz="2800" dirty="0"/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19383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6B8C8-2C8D-44BD-A1A1-21C816161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190"/>
            <a:ext cx="3181350" cy="75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08F8F7-73F4-4A79-BFA6-B7F45B03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2366962"/>
            <a:ext cx="11687175" cy="2124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19E92-2126-48E1-8070-AF58F6D36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1" y="1192665"/>
            <a:ext cx="9572625" cy="7239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F4C02F-63DA-4252-81AC-B4017E9C88D9}"/>
              </a:ext>
            </a:extLst>
          </p:cNvPr>
          <p:cNvSpPr/>
          <p:nvPr/>
        </p:nvSpPr>
        <p:spPr>
          <a:xfrm>
            <a:off x="1273629" y="3004457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61D38A5-2777-45AB-BB49-E7AFDC968C12}"/>
              </a:ext>
            </a:extLst>
          </p:cNvPr>
          <p:cNvSpPr/>
          <p:nvPr/>
        </p:nvSpPr>
        <p:spPr>
          <a:xfrm rot="10540359" flipV="1">
            <a:off x="2036281" y="1804153"/>
            <a:ext cx="4934594" cy="929335"/>
          </a:xfrm>
          <a:prstGeom prst="wedgeRoundRectCallout">
            <a:avLst>
              <a:gd name="adj1" fmla="val 62015"/>
              <a:gd name="adj2" fmla="val 873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first syllable. The rest are on the second syllable.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10BA20-CC27-4821-BCBC-AB10476688DB}"/>
              </a:ext>
            </a:extLst>
          </p:cNvPr>
          <p:cNvSpPr/>
          <p:nvPr/>
        </p:nvSpPr>
        <p:spPr>
          <a:xfrm>
            <a:off x="3989614" y="3428999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CFF093C-B5B1-4371-904F-9A65C6BB025A}"/>
              </a:ext>
            </a:extLst>
          </p:cNvPr>
          <p:cNvSpPr/>
          <p:nvPr/>
        </p:nvSpPr>
        <p:spPr>
          <a:xfrm rot="10540359" flipV="1">
            <a:off x="4849249" y="1876125"/>
            <a:ext cx="5628228" cy="929335"/>
          </a:xfrm>
          <a:prstGeom prst="wedgeRoundRectCallout">
            <a:avLst>
              <a:gd name="adj1" fmla="val 62015"/>
              <a:gd name="adj2" fmla="val 873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second syllable. The rest are on the first syllable.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849920-17D7-4BFB-AB32-45B9B0AA4750}"/>
              </a:ext>
            </a:extLst>
          </p:cNvPr>
          <p:cNvSpPr/>
          <p:nvPr/>
        </p:nvSpPr>
        <p:spPr>
          <a:xfrm>
            <a:off x="9590791" y="3998189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A3C8FBB-B119-4999-9E71-DBAD2FEAFE08}"/>
              </a:ext>
            </a:extLst>
          </p:cNvPr>
          <p:cNvSpPr/>
          <p:nvPr/>
        </p:nvSpPr>
        <p:spPr>
          <a:xfrm rot="10800000" flipV="1">
            <a:off x="6399623" y="1734403"/>
            <a:ext cx="5628228" cy="1089488"/>
          </a:xfrm>
          <a:prstGeom prst="wedgeRoundRectCallout">
            <a:avLst>
              <a:gd name="adj1" fmla="val -8428"/>
              <a:gd name="adj2" fmla="val 1777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third syllable. The rest are on the first syllable.</a:t>
            </a:r>
          </a:p>
        </p:txBody>
      </p:sp>
    </p:spTree>
    <p:extLst>
      <p:ext uri="{BB962C8B-B14F-4D97-AF65-F5344CB8AC3E}">
        <p14:creationId xmlns:p14="http://schemas.microsoft.com/office/powerpoint/2010/main" val="20112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BCC6C-E27F-4E96-9C50-F992A813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98" y="2340428"/>
            <a:ext cx="11193915" cy="1105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C0222-4400-4625-BA6E-A84EFE4FF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190"/>
            <a:ext cx="3181350" cy="75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DB7ED5-0CED-4659-8D67-4AB465284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1" y="1192665"/>
            <a:ext cx="9572625" cy="7239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F6EB20-714C-41EF-BABC-19CB6937439F}"/>
              </a:ext>
            </a:extLst>
          </p:cNvPr>
          <p:cNvSpPr/>
          <p:nvPr/>
        </p:nvSpPr>
        <p:spPr>
          <a:xfrm>
            <a:off x="6874329" y="2340428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7D6E3FC-9137-4916-A910-314F9C19444E}"/>
              </a:ext>
            </a:extLst>
          </p:cNvPr>
          <p:cNvSpPr/>
          <p:nvPr/>
        </p:nvSpPr>
        <p:spPr>
          <a:xfrm rot="10540359" flipV="1">
            <a:off x="7090134" y="802386"/>
            <a:ext cx="4934594" cy="929335"/>
          </a:xfrm>
          <a:prstGeom prst="wedgeRoundRectCallout">
            <a:avLst>
              <a:gd name="adj1" fmla="val 50311"/>
              <a:gd name="adj2" fmla="val 1043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second syllable. The rest are on the first syllable.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40347E-3FB7-44CB-BC93-A912A6E670FE}"/>
              </a:ext>
            </a:extLst>
          </p:cNvPr>
          <p:cNvSpPr/>
          <p:nvPr/>
        </p:nvSpPr>
        <p:spPr>
          <a:xfrm>
            <a:off x="1402896" y="2921100"/>
            <a:ext cx="375557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DB133A3-7C9C-4A92-B7C8-C5F3C4E370D7}"/>
              </a:ext>
            </a:extLst>
          </p:cNvPr>
          <p:cNvSpPr/>
          <p:nvPr/>
        </p:nvSpPr>
        <p:spPr>
          <a:xfrm rot="10540359" flipV="1">
            <a:off x="1618702" y="1610537"/>
            <a:ext cx="4934594" cy="929335"/>
          </a:xfrm>
          <a:prstGeom prst="wedgeRoundRectCallout">
            <a:avLst>
              <a:gd name="adj1" fmla="val 50311"/>
              <a:gd name="adj2" fmla="val 1043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Stress on the second syllable. The rest are on the first syllable.</a:t>
            </a:r>
          </a:p>
        </p:txBody>
      </p:sp>
    </p:spTree>
    <p:extLst>
      <p:ext uri="{BB962C8B-B14F-4D97-AF65-F5344CB8AC3E}">
        <p14:creationId xmlns:p14="http://schemas.microsoft.com/office/powerpoint/2010/main" val="35274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56CDC4-EAFB-4A6D-AD86-CD7563671390}"/>
              </a:ext>
            </a:extLst>
          </p:cNvPr>
          <p:cNvSpPr/>
          <p:nvPr/>
        </p:nvSpPr>
        <p:spPr>
          <a:xfrm>
            <a:off x="189557" y="581255"/>
            <a:ext cx="7865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Answer the following questions in pairs.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5B3E1A2-635D-41C3-B06E-DEBFD2F8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23" y="581255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84C5AC-9DF9-4A9B-AD4F-D1EC6DCEC3E9}"/>
              </a:ext>
            </a:extLst>
          </p:cNvPr>
          <p:cNvSpPr/>
          <p:nvPr/>
        </p:nvSpPr>
        <p:spPr>
          <a:xfrm>
            <a:off x="594261" y="2003363"/>
            <a:ext cx="78266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- What kinds of movies do you like? Use some adjectives to describe those kinds of movie.</a:t>
            </a:r>
          </a:p>
          <a:p>
            <a:r>
              <a:rPr lang="en-US" sz="3000" dirty="0">
                <a:solidFill>
                  <a:schemeClr val="tx2"/>
                </a:solidFill>
              </a:rPr>
              <a:t> - What kind of movie do you dislike? Use an adjective to describe that kind of movie.</a:t>
            </a:r>
          </a:p>
          <a:p>
            <a:r>
              <a:rPr lang="en-US" sz="3000" dirty="0">
                <a:solidFill>
                  <a:schemeClr val="tx2"/>
                </a:solidFill>
              </a:rPr>
              <a:t>- What are you doing on Saturday?</a:t>
            </a:r>
          </a:p>
          <a:p>
            <a:r>
              <a:rPr lang="en-US" sz="3000" dirty="0">
                <a:solidFill>
                  <a:schemeClr val="tx2"/>
                </a:solidFill>
              </a:rPr>
              <a:t>- List down a historical movie you watched. How was the movie? Who was it about?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6ABA9-4AFF-4C24-9CD4-3FBAA497CFDA}"/>
              </a:ext>
            </a:extLst>
          </p:cNvPr>
          <p:cNvSpPr/>
          <p:nvPr/>
        </p:nvSpPr>
        <p:spPr>
          <a:xfrm>
            <a:off x="597540" y="1947680"/>
            <a:ext cx="115170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vocabularies related to movies.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Review prepositions: </a:t>
            </a:r>
            <a:r>
              <a:rPr lang="en-US" sz="3600" i="1" dirty="0">
                <a:solidFill>
                  <a:srgbClr val="FF0000"/>
                </a:solidFill>
              </a:rPr>
              <a:t>on/at/in</a:t>
            </a:r>
            <a:r>
              <a:rPr lang="en-US" sz="3600" i="1" dirty="0">
                <a:solidFill>
                  <a:srgbClr val="0070C0"/>
                </a:solidFill>
              </a:rPr>
              <a:t> and Past Simple with “be”.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Identify words with different stress.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Reading</a:t>
            </a:r>
            <a:r>
              <a:rPr lang="en-US" sz="3600" i="1" dirty="0">
                <a:solidFill>
                  <a:srgbClr val="0070C0"/>
                </a:solidFill>
              </a:rPr>
              <a:t>: Practice reading for specific information.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i="1" dirty="0">
                <a:solidFill>
                  <a:srgbClr val="0070C0"/>
                </a:solidFill>
              </a:rPr>
              <a:t>: Practice listening for details.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852498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the vocabularies, pronunciation and grammar points in the unit.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61 -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54AA3-B57F-037B-F02E-7417E5A1ED16}"/>
              </a:ext>
            </a:extLst>
          </p:cNvPr>
          <p:cNvSpPr txBox="1"/>
          <p:nvPr/>
        </p:nvSpPr>
        <p:spPr>
          <a:xfrm>
            <a:off x="1790700" y="-17332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(</a:t>
            </a:r>
            <a:r>
              <a:rPr lang="en-US" sz="4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D1665-72BA-2557-2591-CD2644246ADC}"/>
              </a:ext>
            </a:extLst>
          </p:cNvPr>
          <p:cNvSpPr txBox="1"/>
          <p:nvPr/>
        </p:nvSpPr>
        <p:spPr>
          <a:xfrm>
            <a:off x="7296150" y="-17332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4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21CDD-D518-9371-A771-BD3EAFC3EFBC}"/>
              </a:ext>
            </a:extLst>
          </p:cNvPr>
          <p:cNvSpPr txBox="1"/>
          <p:nvPr/>
        </p:nvSpPr>
        <p:spPr>
          <a:xfrm>
            <a:off x="981074" y="674400"/>
            <a:ext cx="53054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Attack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Fight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Become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C461B-D1CF-C8FF-887E-05316BCCABED}"/>
              </a:ext>
            </a:extLst>
          </p:cNvPr>
          <p:cNvSpPr txBox="1"/>
          <p:nvPr/>
        </p:nvSpPr>
        <p:spPr>
          <a:xfrm>
            <a:off x="7400925" y="674400"/>
            <a:ext cx="43719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Attack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Fought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Became</a:t>
            </a:r>
          </a:p>
          <a:p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Went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48D82-8C88-4A4F-8E25-C9369DFD4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226" y="1737142"/>
            <a:ext cx="9812031" cy="30896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971EB9-7499-439E-9941-6051D79F0BBC}"/>
              </a:ext>
            </a:extLst>
          </p:cNvPr>
          <p:cNvSpPr/>
          <p:nvPr/>
        </p:nvSpPr>
        <p:spPr>
          <a:xfrm>
            <a:off x="2223541" y="367408"/>
            <a:ext cx="10862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</a:rPr>
              <a:t>a.  With a partner, use the notes to make sentences about the famous American, George Washington.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15A54-BAB4-4F1B-8823-61FD7F09525F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While-Writing</a:t>
            </a:r>
          </a:p>
        </p:txBody>
      </p:sp>
    </p:spTree>
    <p:extLst>
      <p:ext uri="{BB962C8B-B14F-4D97-AF65-F5344CB8AC3E}">
        <p14:creationId xmlns:p14="http://schemas.microsoft.com/office/powerpoint/2010/main" val="131338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686632-5E15-42FD-9B47-A51DDD2D3C52}"/>
              </a:ext>
            </a:extLst>
          </p:cNvPr>
          <p:cNvSpPr/>
          <p:nvPr/>
        </p:nvSpPr>
        <p:spPr>
          <a:xfrm>
            <a:off x="2537731" y="1275987"/>
            <a:ext cx="6557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George Washington/ first president/ USA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A15612-DABF-404C-A733-6693A73EEAEF}"/>
              </a:ext>
            </a:extLst>
          </p:cNvPr>
          <p:cNvSpPr/>
          <p:nvPr/>
        </p:nvSpPr>
        <p:spPr>
          <a:xfrm>
            <a:off x="544642" y="337428"/>
            <a:ext cx="11124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</a:rPr>
              <a:t>a.  With a partner, use the notes to make sentences about the famous American, George Washington.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4B83D1-CD5C-403F-BD13-7FA11E921DFD}"/>
              </a:ext>
            </a:extLst>
          </p:cNvPr>
          <p:cNvSpPr/>
          <p:nvPr/>
        </p:nvSpPr>
        <p:spPr>
          <a:xfrm>
            <a:off x="2703203" y="2292699"/>
            <a:ext cx="45417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born/ 1732,/ general/ 1775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27A63-843B-48D3-A896-8DE31F1DB1D8}"/>
              </a:ext>
            </a:extLst>
          </p:cNvPr>
          <p:cNvSpPr/>
          <p:nvPr/>
        </p:nvSpPr>
        <p:spPr>
          <a:xfrm>
            <a:off x="2408418" y="3280963"/>
            <a:ext cx="73751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fought/ many battles/ against/ British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342B84-E6E7-4C04-8F9B-42FA0DF3CE21}"/>
              </a:ext>
            </a:extLst>
          </p:cNvPr>
          <p:cNvSpPr/>
          <p:nvPr/>
        </p:nvSpPr>
        <p:spPr>
          <a:xfrm>
            <a:off x="1464811" y="4282310"/>
            <a:ext cx="93062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His army/ won/ Battle of Yorktown/ 1781./ last battle/ war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3EF43-7C9D-4643-B6A9-4B5913A03FBE}"/>
              </a:ext>
            </a:extLst>
          </p:cNvPr>
          <p:cNvSpPr/>
          <p:nvPr/>
        </p:nvSpPr>
        <p:spPr>
          <a:xfrm>
            <a:off x="2408418" y="5629069"/>
            <a:ext cx="75509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He/ president/ United States of America/ 1789.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EFA8B-7ABD-454B-B3EC-0B540412D15D}"/>
              </a:ext>
            </a:extLst>
          </p:cNvPr>
          <p:cNvSpPr txBox="1"/>
          <p:nvPr/>
        </p:nvSpPr>
        <p:spPr>
          <a:xfrm>
            <a:off x="1584732" y="1751566"/>
            <a:ext cx="928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George Washington was the first president of the USA.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2585BE-822A-47AA-8E1C-DF182B84D655}"/>
              </a:ext>
            </a:extLst>
          </p:cNvPr>
          <p:cNvSpPr/>
          <p:nvPr/>
        </p:nvSpPr>
        <p:spPr>
          <a:xfrm>
            <a:off x="1584732" y="2763013"/>
            <a:ext cx="8270213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 was born in 1732 and became a general in 1775. </a:t>
            </a:r>
            <a:endParaRPr lang="en-US" sz="3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AA4CF-AAFA-4CFD-81E4-987042D6D829}"/>
              </a:ext>
            </a:extLst>
          </p:cNvPr>
          <p:cNvSpPr/>
          <p:nvPr/>
        </p:nvSpPr>
        <p:spPr>
          <a:xfrm>
            <a:off x="1734896" y="3711094"/>
            <a:ext cx="6915955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 fought many battles against the British. </a:t>
            </a:r>
            <a:endParaRPr lang="en-US" sz="3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B559D1-7C21-443B-A014-3049518425BE}"/>
              </a:ext>
            </a:extLst>
          </p:cNvPr>
          <p:cNvSpPr/>
          <p:nvPr/>
        </p:nvSpPr>
        <p:spPr>
          <a:xfrm>
            <a:off x="101600" y="4704396"/>
            <a:ext cx="12187608" cy="1058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 army won the Battle of Yorktown in 1781. It was the last </a:t>
            </a:r>
          </a:p>
          <a:p>
            <a:pPr algn="ctr">
              <a:lnSpc>
                <a:spcPct val="107000"/>
              </a:lnSpc>
            </a:pPr>
            <a:r>
              <a:rPr lang="en-US" sz="3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battle of the war. </a:t>
            </a:r>
            <a:endParaRPr lang="en-US" sz="3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12F0F-83A5-42C0-A90B-20B4DA6F6109}"/>
              </a:ext>
            </a:extLst>
          </p:cNvPr>
          <p:cNvSpPr/>
          <p:nvPr/>
        </p:nvSpPr>
        <p:spPr>
          <a:xfrm>
            <a:off x="1768839" y="5957932"/>
            <a:ext cx="981602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 became president of the United States of America in 1789.</a:t>
            </a:r>
            <a:endParaRPr lang="en-US" sz="3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47B5E-AB75-443B-B146-1DD8E80CDA85}"/>
              </a:ext>
            </a:extLst>
          </p:cNvPr>
          <p:cNvSpPr txBox="1"/>
          <p:nvPr/>
        </p:nvSpPr>
        <p:spPr>
          <a:xfrm>
            <a:off x="447384" y="319583"/>
            <a:ext cx="1129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kind of movie? List down kind of movie you can remember in the order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30242-59A6-46B9-A1B5-4CF5CDCCA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040" y="1679444"/>
            <a:ext cx="4578559" cy="407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8DFAA-45C0-4387-A6D6-B876D89CD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012" y="1463415"/>
            <a:ext cx="4700587" cy="422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5CD25-5153-415F-AA6C-4E2DC5492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012" y="1396875"/>
            <a:ext cx="4700586" cy="4225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3B56D2-DCE3-466E-AF5E-461C85649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824" y="1370177"/>
            <a:ext cx="4832989" cy="4386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46B63D-F021-4F58-BB87-67CE0D889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613" y="1370177"/>
            <a:ext cx="4857985" cy="4296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39C2C-1A6E-44C9-98DD-73B18CDC58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797" y="1463415"/>
            <a:ext cx="4955016" cy="44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A33F72-8975-4962-A786-547618929882}"/>
              </a:ext>
            </a:extLst>
          </p:cNvPr>
          <p:cNvSpPr txBox="1"/>
          <p:nvPr/>
        </p:nvSpPr>
        <p:spPr>
          <a:xfrm>
            <a:off x="348343" y="363807"/>
            <a:ext cx="1149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Go around your class. Ask and find out kinds of movie that your friend likes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B5A9504-8B3C-452E-9251-D4D58C1CC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07839"/>
              </p:ext>
            </p:extLst>
          </p:nvPr>
        </p:nvGraphicFramePr>
        <p:xfrm>
          <a:off x="1772557" y="2117142"/>
          <a:ext cx="8646886" cy="4260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3443">
                  <a:extLst>
                    <a:ext uri="{9D8B030D-6E8A-4147-A177-3AD203B41FA5}">
                      <a16:colId xmlns:a16="http://schemas.microsoft.com/office/drawing/2014/main" val="20130199"/>
                    </a:ext>
                  </a:extLst>
                </a:gridCol>
                <a:gridCol w="4323443">
                  <a:extLst>
                    <a:ext uri="{9D8B030D-6E8A-4147-A177-3AD203B41FA5}">
                      <a16:colId xmlns:a16="http://schemas.microsoft.com/office/drawing/2014/main" val="303192493"/>
                    </a:ext>
                  </a:extLst>
                </a:gridCol>
              </a:tblGrid>
              <a:tr h="724636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Kind of movie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/>
                        <a:t>Name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69651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Comedy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866645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Science fiction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012390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Horror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804520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9547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Animated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26797"/>
                  </a:ext>
                </a:extLst>
              </a:tr>
              <a:tr h="589319">
                <a:tc>
                  <a:txBody>
                    <a:bodyPr/>
                    <a:lstStyle/>
                    <a:p>
                      <a:r>
                        <a:rPr lang="en-US" sz="3000" dirty="0"/>
                        <a:t>Drama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439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23933F-F80F-4A5B-8451-BFC8EF55F79D}"/>
              </a:ext>
            </a:extLst>
          </p:cNvPr>
          <p:cNvSpPr txBox="1"/>
          <p:nvPr/>
        </p:nvSpPr>
        <p:spPr>
          <a:xfrm>
            <a:off x="4512128" y="946618"/>
            <a:ext cx="6215743" cy="1015663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What kind of movie do you like?</a:t>
            </a:r>
          </a:p>
          <a:p>
            <a:r>
              <a:rPr lang="en-US" sz="3000" dirty="0">
                <a:solidFill>
                  <a:srgbClr val="FF0000"/>
                </a:solidFill>
              </a:rPr>
              <a:t>I like…..</a:t>
            </a:r>
          </a:p>
        </p:txBody>
      </p:sp>
    </p:spTree>
    <p:extLst>
      <p:ext uri="{BB962C8B-B14F-4D97-AF65-F5344CB8AC3E}">
        <p14:creationId xmlns:p14="http://schemas.microsoft.com/office/powerpoint/2010/main" val="13074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6878</TotalTime>
  <Words>1014</Words>
  <Application>Microsoft Office PowerPoint</Application>
  <PresentationFormat>Widescreen</PresentationFormat>
  <Paragraphs>187</Paragraphs>
  <Slides>49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Thai Hien Duong</cp:lastModifiedBy>
  <cp:revision>157</cp:revision>
  <dcterms:created xsi:type="dcterms:W3CDTF">2020-12-08T03:17:05Z</dcterms:created>
  <dcterms:modified xsi:type="dcterms:W3CDTF">2025-02-27T09:26:34Z</dcterms:modified>
</cp:coreProperties>
</file>