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0" r:id="rId2"/>
    <p:sldId id="302" r:id="rId3"/>
    <p:sldId id="292" r:id="rId4"/>
    <p:sldId id="385" r:id="rId5"/>
    <p:sldId id="409" r:id="rId6"/>
    <p:sldId id="410" r:id="rId7"/>
    <p:sldId id="360" r:id="rId8"/>
    <p:sldId id="411" r:id="rId9"/>
    <p:sldId id="357" r:id="rId10"/>
    <p:sldId id="390" r:id="rId11"/>
    <p:sldId id="391" r:id="rId12"/>
    <p:sldId id="392" r:id="rId13"/>
    <p:sldId id="389" r:id="rId14"/>
    <p:sldId id="398" r:id="rId15"/>
    <p:sldId id="393" r:id="rId16"/>
    <p:sldId id="396" r:id="rId17"/>
    <p:sldId id="383" r:id="rId18"/>
    <p:sldId id="386" r:id="rId19"/>
    <p:sldId id="387" r:id="rId20"/>
    <p:sldId id="388" r:id="rId21"/>
    <p:sldId id="347" r:id="rId22"/>
    <p:sldId id="401" r:id="rId23"/>
    <p:sldId id="399" r:id="rId24"/>
    <p:sldId id="376" r:id="rId25"/>
    <p:sldId id="403" r:id="rId26"/>
    <p:sldId id="405" r:id="rId27"/>
    <p:sldId id="402" r:id="rId28"/>
    <p:sldId id="404" r:id="rId29"/>
    <p:sldId id="377" r:id="rId30"/>
    <p:sldId id="406" r:id="rId31"/>
    <p:sldId id="400" r:id="rId32"/>
    <p:sldId id="315" r:id="rId33"/>
    <p:sldId id="407" r:id="rId34"/>
    <p:sldId id="408" r:id="rId35"/>
    <p:sldId id="331" r:id="rId36"/>
    <p:sldId id="295" r:id="rId37"/>
    <p:sldId id="329" r:id="rId38"/>
    <p:sldId id="34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eu Phan Van" initials="RPV" lastIdx="29" clrIdx="0">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25"/>
    <p:restoredTop sz="92764" autoAdjust="0"/>
  </p:normalViewPr>
  <p:slideViewPr>
    <p:cSldViewPr snapToGrid="0">
      <p:cViewPr varScale="1">
        <p:scale>
          <a:sx n="67" d="100"/>
          <a:sy n="67" d="100"/>
        </p:scale>
        <p:origin x="79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4FE50-D189-4693-915D-AE9503F4174D}" type="datetimeFigureOut">
              <a:rPr lang="en-US" smtClean="0"/>
              <a:t>2/26/2025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EA44A-927D-4D59-858E-589BCB488996}" type="slidenum">
              <a:rPr lang="en-US" smtClean="0"/>
              <a:t>‹#›</a:t>
            </a:fld>
            <a:endParaRPr lang="en-US"/>
          </a:p>
        </p:txBody>
      </p:sp>
    </p:spTree>
    <p:extLst>
      <p:ext uri="{BB962C8B-B14F-4D97-AF65-F5344CB8AC3E}">
        <p14:creationId xmlns:p14="http://schemas.microsoft.com/office/powerpoint/2010/main" val="423216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can suggest S to watch the movie on </a:t>
            </a:r>
            <a:r>
              <a:rPr lang="en-US" dirty="0" err="1"/>
              <a:t>youtube</a:t>
            </a:r>
            <a:r>
              <a:rPr lang="en-US" dirty="0"/>
              <a:t>.</a:t>
            </a:r>
          </a:p>
        </p:txBody>
      </p:sp>
      <p:sp>
        <p:nvSpPr>
          <p:cNvPr id="4" name="Slide Number Placeholder 3"/>
          <p:cNvSpPr>
            <a:spLocks noGrp="1"/>
          </p:cNvSpPr>
          <p:nvPr>
            <p:ph type="sldNum" sz="quarter" idx="5"/>
          </p:nvPr>
        </p:nvSpPr>
        <p:spPr/>
        <p:txBody>
          <a:bodyPr/>
          <a:lstStyle/>
          <a:p>
            <a:fld id="{234EA44A-927D-4D59-858E-589BCB488996}" type="slidenum">
              <a:rPr lang="en-US" smtClean="0"/>
              <a:t>9</a:t>
            </a:fld>
            <a:endParaRPr lang="en-US"/>
          </a:p>
        </p:txBody>
      </p:sp>
    </p:spTree>
    <p:extLst>
      <p:ext uri="{BB962C8B-B14F-4D97-AF65-F5344CB8AC3E}">
        <p14:creationId xmlns:p14="http://schemas.microsoft.com/office/powerpoint/2010/main" val="239363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21</a:t>
            </a:fld>
            <a:endParaRPr lang="en-US"/>
          </a:p>
        </p:txBody>
      </p:sp>
    </p:spTree>
    <p:extLst>
      <p:ext uri="{BB962C8B-B14F-4D97-AF65-F5344CB8AC3E}">
        <p14:creationId xmlns:p14="http://schemas.microsoft.com/office/powerpoint/2010/main" val="50480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4EA44A-927D-4D59-858E-589BCB488996}" type="slidenum">
              <a:rPr lang="en-US" smtClean="0"/>
              <a:t>38</a:t>
            </a:fld>
            <a:endParaRPr lang="en-US"/>
          </a:p>
        </p:txBody>
      </p:sp>
    </p:spTree>
    <p:extLst>
      <p:ext uri="{BB962C8B-B14F-4D97-AF65-F5344CB8AC3E}">
        <p14:creationId xmlns:p14="http://schemas.microsoft.com/office/powerpoint/2010/main" val="105669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803827"/>
      </p:ext>
    </p:extLst>
  </p:cSld>
  <p:clrMapOvr>
    <a:masterClrMapping/>
  </p:clrMapOvr>
  <p:transition spd="med">
    <p:split orient="vert"/>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578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AAA43A-D53D-2C48-B445-0A4FE623C41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771" y="0"/>
            <a:ext cx="12213771" cy="6850051"/>
          </a:xfrm>
          <a:prstGeom prst="rect">
            <a:avLst/>
          </a:prstGeom>
        </p:spPr>
      </p:pic>
      <p:pic>
        <p:nvPicPr>
          <p:cNvPr id="8" name="Picture 7">
            <a:hlinkClick r:id="" action="ppaction://hlinkshowjump?jump=firstslide"/>
            <a:extLst>
              <a:ext uri="{FF2B5EF4-FFF2-40B4-BE49-F238E27FC236}">
                <a16:creationId xmlns:a16="http://schemas.microsoft.com/office/drawing/2014/main" id="{3E7D6160-95E1-FF4E-81BA-F4D532658E1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831305" y="6337300"/>
            <a:ext cx="529389" cy="529389"/>
          </a:xfrm>
          <a:prstGeom prst="rect">
            <a:avLst/>
          </a:prstGeom>
          <a:effectLst>
            <a:outerShdw blurRad="50800" dist="38100" dir="8100000" algn="tr" rotWithShape="0">
              <a:prstClr val="black">
                <a:alpha val="40000"/>
              </a:prstClr>
            </a:outerShdw>
          </a:effectLst>
        </p:spPr>
      </p:pic>
      <p:pic>
        <p:nvPicPr>
          <p:cNvPr id="9" name="Picture 8">
            <a:hlinkClick r:id="" action="ppaction://hlinkshowjump?jump=nextslide"/>
            <a:extLst>
              <a:ext uri="{FF2B5EF4-FFF2-40B4-BE49-F238E27FC236}">
                <a16:creationId xmlns:a16="http://schemas.microsoft.com/office/drawing/2014/main" id="{65C9951C-EB45-8743-AB57-CEFD9316A244}"/>
              </a:ext>
            </a:extLst>
          </p:cNvPr>
          <p:cNvPicPr>
            <a:picLocks noChangeAspect="1"/>
          </p:cNvPicPr>
          <p:nvPr userDrawn="1"/>
        </p:nvPicPr>
        <p:blipFill>
          <a:blip r:embed="rId6"/>
          <a:stretch>
            <a:fillRect/>
          </a:stretch>
        </p:blipFill>
        <p:spPr>
          <a:xfrm>
            <a:off x="6371845" y="6598364"/>
            <a:ext cx="126915" cy="191883"/>
          </a:xfrm>
          <a:prstGeom prst="rect">
            <a:avLst/>
          </a:prstGeom>
          <a:effectLst>
            <a:outerShdw blurRad="50800" dist="38100" dir="8100000" algn="tr" rotWithShape="0">
              <a:prstClr val="black">
                <a:alpha val="40000"/>
              </a:prstClr>
            </a:outerShdw>
          </a:effectLst>
        </p:spPr>
      </p:pic>
      <p:pic>
        <p:nvPicPr>
          <p:cNvPr id="10" name="Picture 9">
            <a:hlinkClick r:id="" action="ppaction://hlinkshowjump?jump=previousslide"/>
            <a:extLst>
              <a:ext uri="{FF2B5EF4-FFF2-40B4-BE49-F238E27FC236}">
                <a16:creationId xmlns:a16="http://schemas.microsoft.com/office/drawing/2014/main" id="{83382951-8E9D-244A-8473-731D885E2710}"/>
              </a:ext>
            </a:extLst>
          </p:cNvPr>
          <p:cNvPicPr>
            <a:picLocks noChangeAspect="1"/>
          </p:cNvPicPr>
          <p:nvPr userDrawn="1"/>
        </p:nvPicPr>
        <p:blipFill>
          <a:blip r:embed="rId6"/>
          <a:stretch>
            <a:fillRect/>
          </a:stretch>
        </p:blipFill>
        <p:spPr>
          <a:xfrm rot="10800000">
            <a:off x="5693239" y="6598364"/>
            <a:ext cx="126915" cy="191883"/>
          </a:xfrm>
          <a:prstGeom prst="rect">
            <a:avLst/>
          </a:prstGeom>
          <a:effectLst>
            <a:outerShdw blurRad="50800" dist="38100" dir="8100000" algn="tr" rotWithShape="0">
              <a:prstClr val="black">
                <a:alpha val="40000"/>
              </a:prstClr>
            </a:outerShdw>
          </a:effectLst>
        </p:spPr>
      </p:pic>
      <p:sp>
        <p:nvSpPr>
          <p:cNvPr id="13" name="TextBox 9">
            <a:extLst>
              <a:ext uri="{FF2B5EF4-FFF2-40B4-BE49-F238E27FC236}">
                <a16:creationId xmlns:a16="http://schemas.microsoft.com/office/drawing/2014/main" id="{FE798370-27E2-9F41-A466-FC64C7FFD70A}"/>
              </a:ext>
            </a:extLst>
          </p:cNvPr>
          <p:cNvSpPr txBox="1"/>
          <p:nvPr userDrawn="1"/>
        </p:nvSpPr>
        <p:spPr>
          <a:xfrm>
            <a:off x="153420" y="-41098"/>
            <a:ext cx="7649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Unit 7</a:t>
            </a:r>
          </a:p>
        </p:txBody>
      </p:sp>
      <p:sp>
        <p:nvSpPr>
          <p:cNvPr id="14" name="TextBox 13">
            <a:extLst>
              <a:ext uri="{FF2B5EF4-FFF2-40B4-BE49-F238E27FC236}">
                <a16:creationId xmlns:a16="http://schemas.microsoft.com/office/drawing/2014/main" id="{D7889D60-3103-E54C-9167-2287BEE5C81A}"/>
              </a:ext>
            </a:extLst>
          </p:cNvPr>
          <p:cNvSpPr txBox="1"/>
          <p:nvPr userDrawn="1"/>
        </p:nvSpPr>
        <p:spPr>
          <a:xfrm>
            <a:off x="24732" y="6510902"/>
            <a:ext cx="2594428" cy="30777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400" baseline="0" dirty="0" err="1">
                <a:solidFill>
                  <a:schemeClr val="bg1"/>
                </a:solidFill>
              </a:rPr>
              <a:t>Tiếng</a:t>
            </a:r>
            <a:r>
              <a:rPr lang="en-US" sz="1400" baseline="0" dirty="0">
                <a:solidFill>
                  <a:schemeClr val="bg1"/>
                </a:solidFill>
              </a:rPr>
              <a:t> </a:t>
            </a:r>
            <a:r>
              <a:rPr lang="en-US" sz="1400" baseline="0" dirty="0" err="1">
                <a:solidFill>
                  <a:schemeClr val="bg1"/>
                </a:solidFill>
              </a:rPr>
              <a:t>Anh</a:t>
            </a:r>
            <a:r>
              <a:rPr lang="en-US" sz="1400" baseline="0" dirty="0">
                <a:solidFill>
                  <a:schemeClr val="bg1"/>
                </a:solidFill>
              </a:rPr>
              <a:t> 6 </a:t>
            </a:r>
            <a:r>
              <a:rPr lang="en-US" sz="1400" baseline="0" dirty="0" err="1">
                <a:solidFill>
                  <a:schemeClr val="bg1"/>
                </a:solidFill>
              </a:rPr>
              <a:t>i</a:t>
            </a:r>
            <a:r>
              <a:rPr lang="en-US" sz="1400" baseline="0" dirty="0">
                <a:solidFill>
                  <a:schemeClr val="bg1"/>
                </a:solidFill>
              </a:rPr>
              <a:t>-Learn Smart World </a:t>
            </a:r>
            <a:endParaRPr lang="en-US" sz="1400" dirty="0">
              <a:solidFill>
                <a:schemeClr val="bg1"/>
              </a:solidFill>
            </a:endParaRPr>
          </a:p>
        </p:txBody>
      </p:sp>
      <p:pic>
        <p:nvPicPr>
          <p:cNvPr id="15" name="Picture 14">
            <a:extLst>
              <a:ext uri="{FF2B5EF4-FFF2-40B4-BE49-F238E27FC236}">
                <a16:creationId xmlns:a16="http://schemas.microsoft.com/office/drawing/2014/main" id="{ECF13BED-1CB7-0146-BB6D-00DC4EC16FC0}"/>
              </a:ext>
            </a:extLst>
          </p:cNvPr>
          <p:cNvPicPr>
            <a:picLocks noChangeAspect="1"/>
          </p:cNvPicPr>
          <p:nvPr userDrawn="1"/>
        </p:nvPicPr>
        <p:blipFill>
          <a:blip r:embed="rId7"/>
          <a:stretch>
            <a:fillRect/>
          </a:stretch>
        </p:blipFill>
        <p:spPr>
          <a:xfrm>
            <a:off x="11377246" y="6473297"/>
            <a:ext cx="663380" cy="338194"/>
          </a:xfrm>
          <a:prstGeom prst="rect">
            <a:avLst/>
          </a:prstGeom>
          <a:effectLst>
            <a:outerShdw blurRad="50800" dist="38100" dir="2700000" algn="tl" rotWithShape="0">
              <a:prstClr val="black">
                <a:alpha val="40000"/>
              </a:prstClr>
            </a:outerShdw>
          </a:effectLst>
        </p:spPr>
      </p:pic>
      <p:sp>
        <p:nvSpPr>
          <p:cNvPr id="11" name="TextBox 9">
            <a:extLst>
              <a:ext uri="{FF2B5EF4-FFF2-40B4-BE49-F238E27FC236}">
                <a16:creationId xmlns:a16="http://schemas.microsoft.com/office/drawing/2014/main" id="{FE798370-27E2-9F41-A466-FC64C7FFD70A}"/>
              </a:ext>
            </a:extLst>
          </p:cNvPr>
          <p:cNvSpPr txBox="1"/>
          <p:nvPr userDrawn="1"/>
        </p:nvSpPr>
        <p:spPr>
          <a:xfrm>
            <a:off x="10878551" y="-47027"/>
            <a:ext cx="1175322"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a:t>
            </a:r>
            <a:r>
              <a:rPr lang="en-US" sz="1800" b="1" baseline="0" dirty="0">
                <a:solidFill>
                  <a:schemeClr val="bg1"/>
                </a:solidFill>
              </a:rPr>
              <a:t> 3.2</a:t>
            </a:r>
            <a:endParaRPr lang="en-US" sz="1800" b="1" dirty="0">
              <a:solidFill>
                <a:schemeClr val="bg1"/>
              </a:solidFill>
            </a:endParaRPr>
          </a:p>
        </p:txBody>
      </p:sp>
    </p:spTree>
    <p:extLst>
      <p:ext uri="{BB962C8B-B14F-4D97-AF65-F5344CB8AC3E}">
        <p14:creationId xmlns:p14="http://schemas.microsoft.com/office/powerpoint/2010/main" val="305531220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9333"/>
          </a:xfrm>
          <a:prstGeom prst="rect">
            <a:avLst/>
          </a:prstGeom>
        </p:spPr>
      </p:pic>
      <p:sp>
        <p:nvSpPr>
          <p:cNvPr id="5" name="TextBox 4"/>
          <p:cNvSpPr txBox="1"/>
          <p:nvPr/>
        </p:nvSpPr>
        <p:spPr>
          <a:xfrm>
            <a:off x="5402424" y="2509937"/>
            <a:ext cx="6288833" cy="2308324"/>
          </a:xfrm>
          <a:prstGeom prst="rect">
            <a:avLst/>
          </a:prstGeom>
          <a:noFill/>
        </p:spPr>
        <p:txBody>
          <a:bodyPr wrap="square" rtlCol="0">
            <a:spAutoFit/>
          </a:bodyPr>
          <a:lstStyle/>
          <a:p>
            <a:pPr algn="ctr"/>
            <a:r>
              <a:rPr lang="en-US" sz="4800" dirty="0">
                <a:solidFill>
                  <a:srgbClr val="FF0000"/>
                </a:solidFill>
              </a:rPr>
              <a:t>Unit 7: Movies</a:t>
            </a:r>
          </a:p>
          <a:p>
            <a:pPr algn="ctr"/>
            <a:r>
              <a:rPr lang="en-US" sz="3200" dirty="0">
                <a:solidFill>
                  <a:srgbClr val="00B050"/>
                </a:solidFill>
              </a:rPr>
              <a:t>Lesson 3.2: Reading, Speaking and Writing</a:t>
            </a:r>
          </a:p>
          <a:p>
            <a:pPr algn="ctr"/>
            <a:r>
              <a:rPr lang="en-US" sz="3200" dirty="0">
                <a:solidFill>
                  <a:srgbClr val="00B0F0"/>
                </a:solidFill>
              </a:rPr>
              <a:t>Page 6</a:t>
            </a:r>
          </a:p>
        </p:txBody>
      </p:sp>
    </p:spTree>
    <p:extLst>
      <p:ext uri="{BB962C8B-B14F-4D97-AF65-F5344CB8AC3E}">
        <p14:creationId xmlns:p14="http://schemas.microsoft.com/office/powerpoint/2010/main" val="4083332048"/>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F975E6-7B51-40B3-B07D-9EA9DE2E71D4}"/>
              </a:ext>
            </a:extLst>
          </p:cNvPr>
          <p:cNvPicPr>
            <a:picLocks noChangeAspect="1"/>
          </p:cNvPicPr>
          <p:nvPr/>
        </p:nvPicPr>
        <p:blipFill>
          <a:blip r:embed="rId2"/>
          <a:stretch>
            <a:fillRect/>
          </a:stretch>
        </p:blipFill>
        <p:spPr>
          <a:xfrm>
            <a:off x="227741" y="1515881"/>
            <a:ext cx="11191136" cy="2381562"/>
          </a:xfrm>
          <a:prstGeom prst="rect">
            <a:avLst/>
          </a:prstGeom>
        </p:spPr>
      </p:pic>
      <p:sp>
        <p:nvSpPr>
          <p:cNvPr id="3" name="Rectangle 2">
            <a:extLst>
              <a:ext uri="{FF2B5EF4-FFF2-40B4-BE49-F238E27FC236}">
                <a16:creationId xmlns:a16="http://schemas.microsoft.com/office/drawing/2014/main" id="{9A005D30-E83E-411B-B598-CD202B9845A8}"/>
              </a:ext>
            </a:extLst>
          </p:cNvPr>
          <p:cNvSpPr/>
          <p:nvPr/>
        </p:nvSpPr>
        <p:spPr>
          <a:xfrm>
            <a:off x="111965" y="438537"/>
            <a:ext cx="2076599" cy="5888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While-Reading</a:t>
            </a:r>
          </a:p>
        </p:txBody>
      </p:sp>
      <p:sp>
        <p:nvSpPr>
          <p:cNvPr id="4" name="TextBox 3">
            <a:extLst>
              <a:ext uri="{FF2B5EF4-FFF2-40B4-BE49-F238E27FC236}">
                <a16:creationId xmlns:a16="http://schemas.microsoft.com/office/drawing/2014/main" id="{7A4C4908-7D67-4437-B7A2-4937F2FCBD4A}"/>
              </a:ext>
            </a:extLst>
          </p:cNvPr>
          <p:cNvSpPr txBox="1"/>
          <p:nvPr/>
        </p:nvSpPr>
        <p:spPr>
          <a:xfrm>
            <a:off x="2638268" y="438537"/>
            <a:ext cx="8304551" cy="646331"/>
          </a:xfrm>
          <a:prstGeom prst="rect">
            <a:avLst/>
          </a:prstGeom>
          <a:noFill/>
        </p:spPr>
        <p:txBody>
          <a:bodyPr wrap="square" rtlCol="0">
            <a:spAutoFit/>
          </a:bodyPr>
          <a:lstStyle/>
          <a:p>
            <a:r>
              <a:rPr lang="en-US" sz="3600" dirty="0">
                <a:solidFill>
                  <a:srgbClr val="00B0F0"/>
                </a:solidFill>
              </a:rPr>
              <a:t>Underline the key words</a:t>
            </a:r>
          </a:p>
        </p:txBody>
      </p:sp>
      <p:cxnSp>
        <p:nvCxnSpPr>
          <p:cNvPr id="6" name="Straight Connector 5">
            <a:extLst>
              <a:ext uri="{FF2B5EF4-FFF2-40B4-BE49-F238E27FC236}">
                <a16:creationId xmlns:a16="http://schemas.microsoft.com/office/drawing/2014/main" id="{F09C7D00-2C72-4115-9B16-99D44F22FCA8}"/>
              </a:ext>
            </a:extLst>
          </p:cNvPr>
          <p:cNvCxnSpPr/>
          <p:nvPr/>
        </p:nvCxnSpPr>
        <p:spPr>
          <a:xfrm>
            <a:off x="1173480" y="2362200"/>
            <a:ext cx="14647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4F7F9D-FE6D-4FDC-B851-20A4B1224474}"/>
              </a:ext>
            </a:extLst>
          </p:cNvPr>
          <p:cNvCxnSpPr>
            <a:cxnSpLocks/>
          </p:cNvCxnSpPr>
          <p:nvPr/>
        </p:nvCxnSpPr>
        <p:spPr>
          <a:xfrm>
            <a:off x="3703320" y="2362200"/>
            <a:ext cx="16459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9A5A4A2-C7EF-4DA0-8CBC-85D7A42830A7}"/>
              </a:ext>
            </a:extLst>
          </p:cNvPr>
          <p:cNvCxnSpPr>
            <a:cxnSpLocks/>
          </p:cNvCxnSpPr>
          <p:nvPr/>
        </p:nvCxnSpPr>
        <p:spPr>
          <a:xfrm>
            <a:off x="5848350" y="2819400"/>
            <a:ext cx="27622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6BA32BC-4F92-4187-9342-656A92F49FF9}"/>
              </a:ext>
            </a:extLst>
          </p:cNvPr>
          <p:cNvCxnSpPr>
            <a:cxnSpLocks/>
          </p:cNvCxnSpPr>
          <p:nvPr/>
        </p:nvCxnSpPr>
        <p:spPr>
          <a:xfrm>
            <a:off x="2638268" y="3286125"/>
            <a:ext cx="296243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3E62F4-CBCA-4236-9722-61056D7E257E}"/>
              </a:ext>
            </a:extLst>
          </p:cNvPr>
          <p:cNvCxnSpPr>
            <a:cxnSpLocks/>
          </p:cNvCxnSpPr>
          <p:nvPr/>
        </p:nvCxnSpPr>
        <p:spPr>
          <a:xfrm>
            <a:off x="1615440" y="3764280"/>
            <a:ext cx="22555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D371ECC-0C92-4FA1-A5EC-DFE96263DB29}"/>
              </a:ext>
            </a:extLst>
          </p:cNvPr>
          <p:cNvCxnSpPr>
            <a:cxnSpLocks/>
          </p:cNvCxnSpPr>
          <p:nvPr/>
        </p:nvCxnSpPr>
        <p:spPr>
          <a:xfrm>
            <a:off x="4937760" y="3764280"/>
            <a:ext cx="28498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1362BD9-569A-CB2A-3807-F9CEE6D99DB4}"/>
              </a:ext>
            </a:extLst>
          </p:cNvPr>
          <p:cNvCxnSpPr>
            <a:cxnSpLocks/>
          </p:cNvCxnSpPr>
          <p:nvPr/>
        </p:nvCxnSpPr>
        <p:spPr>
          <a:xfrm>
            <a:off x="1108710" y="2838450"/>
            <a:ext cx="202501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A3356-3F3F-EF47-8CD5-433248807175}"/>
              </a:ext>
            </a:extLst>
          </p:cNvPr>
          <p:cNvCxnSpPr>
            <a:cxnSpLocks/>
          </p:cNvCxnSpPr>
          <p:nvPr/>
        </p:nvCxnSpPr>
        <p:spPr>
          <a:xfrm>
            <a:off x="5772150" y="3295650"/>
            <a:ext cx="313563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9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D471B6-B7B4-49D2-A0EE-F4EA88A67084}"/>
              </a:ext>
            </a:extLst>
          </p:cNvPr>
          <p:cNvPicPr>
            <a:picLocks noChangeAspect="1"/>
          </p:cNvPicPr>
          <p:nvPr/>
        </p:nvPicPr>
        <p:blipFill>
          <a:blip r:embed="rId2"/>
          <a:stretch>
            <a:fillRect/>
          </a:stretch>
        </p:blipFill>
        <p:spPr>
          <a:xfrm>
            <a:off x="371527" y="415899"/>
            <a:ext cx="11820473" cy="1023157"/>
          </a:xfrm>
          <a:prstGeom prst="rect">
            <a:avLst/>
          </a:prstGeom>
        </p:spPr>
      </p:pic>
      <p:pic>
        <p:nvPicPr>
          <p:cNvPr id="7" name="Picture 6">
            <a:extLst>
              <a:ext uri="{FF2B5EF4-FFF2-40B4-BE49-F238E27FC236}">
                <a16:creationId xmlns:a16="http://schemas.microsoft.com/office/drawing/2014/main" id="{545504F7-5047-423F-9A20-3FB88791B333}"/>
              </a:ext>
            </a:extLst>
          </p:cNvPr>
          <p:cNvPicPr>
            <a:picLocks noChangeAspect="1"/>
          </p:cNvPicPr>
          <p:nvPr/>
        </p:nvPicPr>
        <p:blipFill>
          <a:blip r:embed="rId3"/>
          <a:stretch>
            <a:fillRect/>
          </a:stretch>
        </p:blipFill>
        <p:spPr>
          <a:xfrm>
            <a:off x="1591627" y="1832609"/>
            <a:ext cx="8878253" cy="4339799"/>
          </a:xfrm>
          <a:prstGeom prst="rect">
            <a:avLst/>
          </a:prstGeom>
        </p:spPr>
      </p:pic>
      <p:cxnSp>
        <p:nvCxnSpPr>
          <p:cNvPr id="6" name="Straight Connector 5">
            <a:extLst>
              <a:ext uri="{FF2B5EF4-FFF2-40B4-BE49-F238E27FC236}">
                <a16:creationId xmlns:a16="http://schemas.microsoft.com/office/drawing/2014/main" id="{79F79C71-3DEB-4097-8A0C-137EF87A7836}"/>
              </a:ext>
            </a:extLst>
          </p:cNvPr>
          <p:cNvCxnSpPr>
            <a:cxnSpLocks/>
          </p:cNvCxnSpPr>
          <p:nvPr/>
        </p:nvCxnSpPr>
        <p:spPr>
          <a:xfrm>
            <a:off x="4365171" y="4008120"/>
            <a:ext cx="579990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4635431-55DB-4AB7-A9FF-A1D8B0AB15FF}"/>
              </a:ext>
            </a:extLst>
          </p:cNvPr>
          <p:cNvCxnSpPr>
            <a:cxnSpLocks/>
          </p:cNvCxnSpPr>
          <p:nvPr/>
        </p:nvCxnSpPr>
        <p:spPr>
          <a:xfrm>
            <a:off x="2590800" y="4312920"/>
            <a:ext cx="13106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A19836E-7F14-4EAE-A54B-1FA0D233508B}"/>
              </a:ext>
            </a:extLst>
          </p:cNvPr>
          <p:cNvSpPr txBox="1"/>
          <p:nvPr/>
        </p:nvSpPr>
        <p:spPr>
          <a:xfrm>
            <a:off x="10896599" y="792725"/>
            <a:ext cx="1143001" cy="646331"/>
          </a:xfrm>
          <a:prstGeom prst="rect">
            <a:avLst/>
          </a:prstGeom>
          <a:noFill/>
        </p:spPr>
        <p:txBody>
          <a:bodyPr wrap="square" rtlCol="0">
            <a:spAutoFit/>
          </a:bodyPr>
          <a:lstStyle/>
          <a:p>
            <a:r>
              <a:rPr lang="en-US" sz="3600" dirty="0">
                <a:solidFill>
                  <a:srgbClr val="FF0000"/>
                </a:solidFill>
              </a:rPr>
              <a:t>False</a:t>
            </a:r>
          </a:p>
        </p:txBody>
      </p:sp>
    </p:spTree>
    <p:extLst>
      <p:ext uri="{BB962C8B-B14F-4D97-AF65-F5344CB8AC3E}">
        <p14:creationId xmlns:p14="http://schemas.microsoft.com/office/powerpoint/2010/main" val="216427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C7E976-090D-43E5-B736-9F3C8673D80F}"/>
              </a:ext>
            </a:extLst>
          </p:cNvPr>
          <p:cNvPicPr>
            <a:picLocks noChangeAspect="1"/>
          </p:cNvPicPr>
          <p:nvPr/>
        </p:nvPicPr>
        <p:blipFill>
          <a:blip r:embed="rId2"/>
          <a:stretch>
            <a:fillRect/>
          </a:stretch>
        </p:blipFill>
        <p:spPr>
          <a:xfrm>
            <a:off x="269041" y="467740"/>
            <a:ext cx="11475589" cy="1091237"/>
          </a:xfrm>
          <a:prstGeom prst="rect">
            <a:avLst/>
          </a:prstGeom>
        </p:spPr>
      </p:pic>
      <p:pic>
        <p:nvPicPr>
          <p:cNvPr id="3" name="Picture 2">
            <a:extLst>
              <a:ext uri="{FF2B5EF4-FFF2-40B4-BE49-F238E27FC236}">
                <a16:creationId xmlns:a16="http://schemas.microsoft.com/office/drawing/2014/main" id="{81BC7535-B981-4144-AEEC-F2AD15CC1B12}"/>
              </a:ext>
            </a:extLst>
          </p:cNvPr>
          <p:cNvPicPr>
            <a:picLocks noChangeAspect="1"/>
          </p:cNvPicPr>
          <p:nvPr/>
        </p:nvPicPr>
        <p:blipFill>
          <a:blip r:embed="rId3"/>
          <a:stretch>
            <a:fillRect/>
          </a:stretch>
        </p:blipFill>
        <p:spPr>
          <a:xfrm>
            <a:off x="982027" y="1558977"/>
            <a:ext cx="9472613" cy="4630331"/>
          </a:xfrm>
          <a:prstGeom prst="rect">
            <a:avLst/>
          </a:prstGeom>
        </p:spPr>
      </p:pic>
      <p:sp>
        <p:nvSpPr>
          <p:cNvPr id="5" name="TextBox 4">
            <a:extLst>
              <a:ext uri="{FF2B5EF4-FFF2-40B4-BE49-F238E27FC236}">
                <a16:creationId xmlns:a16="http://schemas.microsoft.com/office/drawing/2014/main" id="{A15A48C9-7523-45DF-B77A-B3A662D04643}"/>
              </a:ext>
            </a:extLst>
          </p:cNvPr>
          <p:cNvSpPr txBox="1"/>
          <p:nvPr/>
        </p:nvSpPr>
        <p:spPr>
          <a:xfrm>
            <a:off x="10670045" y="367027"/>
            <a:ext cx="1143001" cy="646331"/>
          </a:xfrm>
          <a:prstGeom prst="rect">
            <a:avLst/>
          </a:prstGeom>
          <a:noFill/>
        </p:spPr>
        <p:txBody>
          <a:bodyPr wrap="square" rtlCol="0">
            <a:spAutoFit/>
          </a:bodyPr>
          <a:lstStyle/>
          <a:p>
            <a:r>
              <a:rPr lang="en-US" sz="3600" dirty="0">
                <a:solidFill>
                  <a:srgbClr val="FF0000"/>
                </a:solidFill>
              </a:rPr>
              <a:t>False</a:t>
            </a:r>
          </a:p>
        </p:txBody>
      </p:sp>
      <p:cxnSp>
        <p:nvCxnSpPr>
          <p:cNvPr id="6" name="Straight Connector 5">
            <a:extLst>
              <a:ext uri="{FF2B5EF4-FFF2-40B4-BE49-F238E27FC236}">
                <a16:creationId xmlns:a16="http://schemas.microsoft.com/office/drawing/2014/main" id="{83CA4D35-6E22-41C9-A13C-1E4B846567C0}"/>
              </a:ext>
            </a:extLst>
          </p:cNvPr>
          <p:cNvCxnSpPr>
            <a:cxnSpLocks/>
          </p:cNvCxnSpPr>
          <p:nvPr/>
        </p:nvCxnSpPr>
        <p:spPr>
          <a:xfrm>
            <a:off x="2011680" y="4236720"/>
            <a:ext cx="1371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593DB4A-3894-4321-BFC0-1AB9852B2689}"/>
              </a:ext>
            </a:extLst>
          </p:cNvPr>
          <p:cNvCxnSpPr>
            <a:cxnSpLocks/>
          </p:cNvCxnSpPr>
          <p:nvPr/>
        </p:nvCxnSpPr>
        <p:spPr>
          <a:xfrm>
            <a:off x="6339840" y="4236720"/>
            <a:ext cx="20116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3BB1746-966F-42EA-9E99-B9638BFAC69A}"/>
              </a:ext>
            </a:extLst>
          </p:cNvPr>
          <p:cNvSpPr txBox="1"/>
          <p:nvPr/>
        </p:nvSpPr>
        <p:spPr>
          <a:xfrm>
            <a:off x="10690793" y="912646"/>
            <a:ext cx="1638367" cy="646331"/>
          </a:xfrm>
          <a:prstGeom prst="rect">
            <a:avLst/>
          </a:prstGeom>
          <a:noFill/>
        </p:spPr>
        <p:txBody>
          <a:bodyPr wrap="square" rtlCol="0">
            <a:spAutoFit/>
          </a:bodyPr>
          <a:lstStyle/>
          <a:p>
            <a:r>
              <a:rPr lang="en-US" sz="3600" dirty="0">
                <a:solidFill>
                  <a:srgbClr val="FF0000"/>
                </a:solidFill>
              </a:rPr>
              <a:t>True </a:t>
            </a:r>
          </a:p>
        </p:txBody>
      </p:sp>
      <p:cxnSp>
        <p:nvCxnSpPr>
          <p:cNvPr id="12" name="Straight Connector 11">
            <a:extLst>
              <a:ext uri="{FF2B5EF4-FFF2-40B4-BE49-F238E27FC236}">
                <a16:creationId xmlns:a16="http://schemas.microsoft.com/office/drawing/2014/main" id="{003452B2-EF88-46EE-9403-E98C435FB4D1}"/>
              </a:ext>
            </a:extLst>
          </p:cNvPr>
          <p:cNvCxnSpPr>
            <a:cxnSpLocks/>
          </p:cNvCxnSpPr>
          <p:nvPr/>
        </p:nvCxnSpPr>
        <p:spPr>
          <a:xfrm>
            <a:off x="8694353" y="4907280"/>
            <a:ext cx="145548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79D04A-9D0F-49BF-874B-56CE9BE32622}"/>
              </a:ext>
            </a:extLst>
          </p:cNvPr>
          <p:cNvCxnSpPr>
            <a:cxnSpLocks/>
          </p:cNvCxnSpPr>
          <p:nvPr/>
        </p:nvCxnSpPr>
        <p:spPr>
          <a:xfrm>
            <a:off x="2011680" y="5227320"/>
            <a:ext cx="88392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75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168E8-32B6-478B-9988-095ADB4D3E9C}"/>
              </a:ext>
            </a:extLst>
          </p:cNvPr>
          <p:cNvPicPr>
            <a:picLocks noChangeAspect="1"/>
          </p:cNvPicPr>
          <p:nvPr/>
        </p:nvPicPr>
        <p:blipFill>
          <a:blip r:embed="rId2"/>
          <a:stretch>
            <a:fillRect/>
          </a:stretch>
        </p:blipFill>
        <p:spPr>
          <a:xfrm>
            <a:off x="180110" y="358512"/>
            <a:ext cx="9446571" cy="709126"/>
          </a:xfrm>
          <a:prstGeom prst="rect">
            <a:avLst/>
          </a:prstGeom>
        </p:spPr>
      </p:pic>
      <p:sp>
        <p:nvSpPr>
          <p:cNvPr id="6" name="Rectangle 5">
            <a:extLst>
              <a:ext uri="{FF2B5EF4-FFF2-40B4-BE49-F238E27FC236}">
                <a16:creationId xmlns:a16="http://schemas.microsoft.com/office/drawing/2014/main" id="{587251C5-0CAC-4630-B794-2D35D6EC0910}"/>
              </a:ext>
            </a:extLst>
          </p:cNvPr>
          <p:cNvSpPr/>
          <p:nvPr/>
        </p:nvSpPr>
        <p:spPr>
          <a:xfrm>
            <a:off x="659796" y="1067638"/>
            <a:ext cx="6509282" cy="553998"/>
          </a:xfrm>
          <a:prstGeom prst="rect">
            <a:avLst/>
          </a:prstGeom>
        </p:spPr>
        <p:txBody>
          <a:bodyPr wrap="none">
            <a:spAutoFit/>
          </a:bodyPr>
          <a:lstStyle/>
          <a:p>
            <a:r>
              <a:rPr lang="en-US" sz="3000" b="1" dirty="0">
                <a:solidFill>
                  <a:srgbClr val="FF0000"/>
                </a:solidFill>
                <a:ea typeface="Times New Roman" panose="02020603050405020304" pitchFamily="18" charset="0"/>
              </a:rPr>
              <a:t>Work in pairs. Practice the conversation</a:t>
            </a:r>
            <a:endParaRPr lang="en-US" sz="3000" b="1" dirty="0">
              <a:solidFill>
                <a:srgbClr val="FF0000"/>
              </a:solidFill>
            </a:endParaRPr>
          </a:p>
        </p:txBody>
      </p:sp>
      <p:pic>
        <p:nvPicPr>
          <p:cNvPr id="7" name="Picture 2" descr="Free Speech bubble 1195466 PNG with Transparent Background">
            <a:extLst>
              <a:ext uri="{FF2B5EF4-FFF2-40B4-BE49-F238E27FC236}">
                <a16:creationId xmlns:a16="http://schemas.microsoft.com/office/drawing/2014/main" id="{A93B271F-0C34-4F6F-9A52-8904BE4590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0630" y="358512"/>
            <a:ext cx="2871260" cy="18313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F67B40-FD50-4996-8410-AABB35845771}"/>
              </a:ext>
            </a:extLst>
          </p:cNvPr>
          <p:cNvSpPr txBox="1"/>
          <p:nvPr/>
        </p:nvSpPr>
        <p:spPr>
          <a:xfrm>
            <a:off x="1588730" y="1621636"/>
            <a:ext cx="10463134" cy="4401205"/>
          </a:xfrm>
          <a:prstGeom prst="rect">
            <a:avLst/>
          </a:prstGeom>
          <a:noFill/>
        </p:spPr>
        <p:txBody>
          <a:bodyPr wrap="square" rtlCol="0">
            <a:spAutoFit/>
          </a:bodyPr>
          <a:lstStyle/>
          <a:p>
            <a:r>
              <a:rPr lang="en-US" sz="2800" dirty="0"/>
              <a:t>A: What is the name of the movie?</a:t>
            </a:r>
          </a:p>
          <a:p>
            <a:r>
              <a:rPr lang="en-US" sz="2800" dirty="0"/>
              <a:t>B: It’s Anh </a:t>
            </a:r>
            <a:r>
              <a:rPr lang="en-US" sz="2800" dirty="0" err="1"/>
              <a:t>Hùng</a:t>
            </a:r>
            <a:r>
              <a:rPr lang="en-US" sz="2800" dirty="0"/>
              <a:t> </a:t>
            </a:r>
            <a:r>
              <a:rPr lang="en-US" sz="2800" dirty="0" err="1"/>
              <a:t>Áo</a:t>
            </a:r>
            <a:r>
              <a:rPr lang="en-US" sz="2800" dirty="0"/>
              <a:t> </a:t>
            </a:r>
            <a:r>
              <a:rPr lang="en-US" sz="2800" dirty="0" err="1"/>
              <a:t>Vải</a:t>
            </a:r>
            <a:r>
              <a:rPr lang="en-US" sz="2800" dirty="0"/>
              <a:t>.</a:t>
            </a:r>
          </a:p>
          <a:p>
            <a:r>
              <a:rPr lang="en-US" sz="2800" dirty="0"/>
              <a:t>A: What is the movie about?</a:t>
            </a:r>
          </a:p>
          <a:p>
            <a:r>
              <a:rPr lang="en-US" sz="2800" dirty="0"/>
              <a:t>B: It’s about Quang </a:t>
            </a:r>
            <a:r>
              <a:rPr lang="en-US" sz="2800" dirty="0" err="1"/>
              <a:t>Trung</a:t>
            </a:r>
            <a:r>
              <a:rPr lang="en-US" sz="2800" dirty="0"/>
              <a:t>.</a:t>
            </a:r>
          </a:p>
          <a:p>
            <a:r>
              <a:rPr lang="en-US" sz="2800" dirty="0"/>
              <a:t>A: When was he born?</a:t>
            </a:r>
          </a:p>
          <a:p>
            <a:r>
              <a:rPr lang="en-US" sz="2800" dirty="0"/>
              <a:t>B: He was born in 1753.</a:t>
            </a:r>
          </a:p>
          <a:p>
            <a:r>
              <a:rPr lang="en-US" sz="2800" dirty="0"/>
              <a:t>A: When did he become King?</a:t>
            </a:r>
          </a:p>
          <a:p>
            <a:r>
              <a:rPr lang="en-US" sz="2800" dirty="0"/>
              <a:t>B: He became King in 1788.</a:t>
            </a:r>
          </a:p>
          <a:p>
            <a:r>
              <a:rPr lang="en-US" sz="2800" dirty="0"/>
              <a:t>A: What is he famous for?</a:t>
            </a:r>
          </a:p>
          <a:p>
            <a:r>
              <a:rPr lang="en-US" sz="2800" dirty="0"/>
              <a:t>B: He is famous for the great battle of </a:t>
            </a:r>
            <a:r>
              <a:rPr lang="en-US" sz="2800" dirty="0" err="1"/>
              <a:t>Ngọc</a:t>
            </a:r>
            <a:r>
              <a:rPr lang="en-US" sz="2800" dirty="0"/>
              <a:t> </a:t>
            </a:r>
            <a:r>
              <a:rPr lang="en-US" sz="2800" dirty="0" err="1"/>
              <a:t>Hồi</a:t>
            </a:r>
            <a:r>
              <a:rPr lang="en-US" sz="2800" dirty="0"/>
              <a:t> - </a:t>
            </a:r>
            <a:r>
              <a:rPr lang="en-US" sz="2800" dirty="0" err="1"/>
              <a:t>Đống</a:t>
            </a:r>
            <a:r>
              <a:rPr lang="en-US" sz="2800" dirty="0"/>
              <a:t> </a:t>
            </a:r>
            <a:r>
              <a:rPr lang="en-US" sz="2800" dirty="0" err="1"/>
              <a:t>Đa</a:t>
            </a:r>
            <a:r>
              <a:rPr lang="en-US" sz="2800" dirty="0"/>
              <a:t> in 1789. </a:t>
            </a:r>
          </a:p>
        </p:txBody>
      </p:sp>
    </p:spTree>
    <p:extLst>
      <p:ext uri="{BB962C8B-B14F-4D97-AF65-F5344CB8AC3E}">
        <p14:creationId xmlns:p14="http://schemas.microsoft.com/office/powerpoint/2010/main" val="3748414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168E8-32B6-478B-9988-095ADB4D3E9C}"/>
              </a:ext>
            </a:extLst>
          </p:cNvPr>
          <p:cNvPicPr>
            <a:picLocks noChangeAspect="1"/>
          </p:cNvPicPr>
          <p:nvPr/>
        </p:nvPicPr>
        <p:blipFill>
          <a:blip r:embed="rId2"/>
          <a:stretch>
            <a:fillRect/>
          </a:stretch>
        </p:blipFill>
        <p:spPr>
          <a:xfrm>
            <a:off x="180110" y="358512"/>
            <a:ext cx="9446571" cy="709126"/>
          </a:xfrm>
          <a:prstGeom prst="rect">
            <a:avLst/>
          </a:prstGeom>
        </p:spPr>
      </p:pic>
      <p:sp>
        <p:nvSpPr>
          <p:cNvPr id="6" name="Rectangle 5">
            <a:extLst>
              <a:ext uri="{FF2B5EF4-FFF2-40B4-BE49-F238E27FC236}">
                <a16:creationId xmlns:a16="http://schemas.microsoft.com/office/drawing/2014/main" id="{587251C5-0CAC-4630-B794-2D35D6EC0910}"/>
              </a:ext>
            </a:extLst>
          </p:cNvPr>
          <p:cNvSpPr/>
          <p:nvPr/>
        </p:nvSpPr>
        <p:spPr>
          <a:xfrm>
            <a:off x="659796" y="1067638"/>
            <a:ext cx="8677247" cy="553998"/>
          </a:xfrm>
          <a:prstGeom prst="rect">
            <a:avLst/>
          </a:prstGeom>
        </p:spPr>
        <p:txBody>
          <a:bodyPr wrap="none">
            <a:spAutoFit/>
          </a:bodyPr>
          <a:lstStyle/>
          <a:p>
            <a:r>
              <a:rPr lang="en-US" sz="3000" b="1" dirty="0">
                <a:solidFill>
                  <a:srgbClr val="FF0000"/>
                </a:solidFill>
                <a:ea typeface="Times New Roman" panose="02020603050405020304" pitchFamily="18" charset="0"/>
              </a:rPr>
              <a:t>Use this conversation to ask and answer about movie</a:t>
            </a:r>
            <a:endParaRPr lang="en-US" sz="3000" b="1" dirty="0">
              <a:solidFill>
                <a:srgbClr val="FF0000"/>
              </a:solidFill>
            </a:endParaRPr>
          </a:p>
        </p:txBody>
      </p:sp>
      <p:pic>
        <p:nvPicPr>
          <p:cNvPr id="7" name="Picture 2" descr="Free Speech bubble 1195466 PNG with Transparent Background">
            <a:extLst>
              <a:ext uri="{FF2B5EF4-FFF2-40B4-BE49-F238E27FC236}">
                <a16:creationId xmlns:a16="http://schemas.microsoft.com/office/drawing/2014/main" id="{A93B271F-0C34-4F6F-9A52-8904BE4590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0630" y="358512"/>
            <a:ext cx="2871260" cy="18313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F67B40-FD50-4996-8410-AABB35845771}"/>
              </a:ext>
            </a:extLst>
          </p:cNvPr>
          <p:cNvSpPr txBox="1"/>
          <p:nvPr/>
        </p:nvSpPr>
        <p:spPr>
          <a:xfrm>
            <a:off x="1588730" y="1621636"/>
            <a:ext cx="7128550" cy="4401205"/>
          </a:xfrm>
          <a:prstGeom prst="rect">
            <a:avLst/>
          </a:prstGeom>
          <a:noFill/>
          <a:ln>
            <a:solidFill>
              <a:srgbClr val="FF0000"/>
            </a:solidFill>
          </a:ln>
        </p:spPr>
        <p:txBody>
          <a:bodyPr wrap="square" rtlCol="0">
            <a:spAutoFit/>
          </a:bodyPr>
          <a:lstStyle/>
          <a:p>
            <a:r>
              <a:rPr lang="en-US" sz="2800" dirty="0">
                <a:solidFill>
                  <a:srgbClr val="0070C0"/>
                </a:solidFill>
              </a:rPr>
              <a:t>A: What is the name of the movie?</a:t>
            </a:r>
          </a:p>
          <a:p>
            <a:r>
              <a:rPr lang="en-US" sz="2800" dirty="0">
                <a:solidFill>
                  <a:srgbClr val="0070C0"/>
                </a:solidFill>
              </a:rPr>
              <a:t>B: It’s _________.</a:t>
            </a:r>
          </a:p>
          <a:p>
            <a:r>
              <a:rPr lang="en-US" sz="2800" dirty="0">
                <a:solidFill>
                  <a:srgbClr val="0070C0"/>
                </a:solidFill>
              </a:rPr>
              <a:t>A: What is the movie about?</a:t>
            </a:r>
          </a:p>
          <a:p>
            <a:r>
              <a:rPr lang="en-US" sz="2800" dirty="0">
                <a:solidFill>
                  <a:srgbClr val="0070C0"/>
                </a:solidFill>
              </a:rPr>
              <a:t>B: It’s about ________.</a:t>
            </a:r>
          </a:p>
          <a:p>
            <a:r>
              <a:rPr lang="en-US" sz="2800" dirty="0">
                <a:solidFill>
                  <a:srgbClr val="0070C0"/>
                </a:solidFill>
              </a:rPr>
              <a:t>A: When was he/she born?</a:t>
            </a:r>
          </a:p>
          <a:p>
            <a:r>
              <a:rPr lang="en-US" sz="2800" dirty="0">
                <a:solidFill>
                  <a:srgbClr val="0070C0"/>
                </a:solidFill>
              </a:rPr>
              <a:t>B: He/ She was born ________.</a:t>
            </a:r>
          </a:p>
          <a:p>
            <a:r>
              <a:rPr lang="en-US" sz="2800" dirty="0">
                <a:solidFill>
                  <a:srgbClr val="0070C0"/>
                </a:solidFill>
              </a:rPr>
              <a:t>A: When did he/she become King/ Queen?</a:t>
            </a:r>
          </a:p>
          <a:p>
            <a:r>
              <a:rPr lang="en-US" sz="2800" dirty="0">
                <a:solidFill>
                  <a:srgbClr val="0070C0"/>
                </a:solidFill>
              </a:rPr>
              <a:t>B: He/ She became King/ Queen in _________.</a:t>
            </a:r>
          </a:p>
          <a:p>
            <a:r>
              <a:rPr lang="en-US" sz="2800" dirty="0">
                <a:solidFill>
                  <a:srgbClr val="0070C0"/>
                </a:solidFill>
              </a:rPr>
              <a:t>A: What is he/ she famous for?</a:t>
            </a:r>
          </a:p>
          <a:p>
            <a:r>
              <a:rPr lang="en-US" sz="2800" dirty="0">
                <a:solidFill>
                  <a:srgbClr val="0070C0"/>
                </a:solidFill>
              </a:rPr>
              <a:t>B: He/ She is famous for ____________.</a:t>
            </a:r>
          </a:p>
        </p:txBody>
      </p:sp>
    </p:spTree>
    <p:extLst>
      <p:ext uri="{BB962C8B-B14F-4D97-AF65-F5344CB8AC3E}">
        <p14:creationId xmlns:p14="http://schemas.microsoft.com/office/powerpoint/2010/main" val="175276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887FD4-978F-4D5E-B01F-6BD2B76D6C5D}"/>
              </a:ext>
            </a:extLst>
          </p:cNvPr>
          <p:cNvSpPr/>
          <p:nvPr/>
        </p:nvSpPr>
        <p:spPr>
          <a:xfrm>
            <a:off x="150129" y="334382"/>
            <a:ext cx="3136243" cy="861774"/>
          </a:xfrm>
          <a:prstGeom prst="rect">
            <a:avLst/>
          </a:prstGeom>
        </p:spPr>
        <p:txBody>
          <a:bodyPr wrap="none">
            <a:spAutoFit/>
          </a:bodyPr>
          <a:lstStyle/>
          <a:p>
            <a:r>
              <a:rPr lang="en-US" sz="5000" b="1" dirty="0">
                <a:solidFill>
                  <a:srgbClr val="FF0000"/>
                </a:solidFill>
                <a:ea typeface="Times New Roman" panose="02020603050405020304" pitchFamily="18" charset="0"/>
              </a:rPr>
              <a:t>Student A: </a:t>
            </a:r>
            <a:endParaRPr lang="en-US" sz="5000" b="1" dirty="0">
              <a:solidFill>
                <a:srgbClr val="FF0000"/>
              </a:solidFill>
            </a:endParaRPr>
          </a:p>
        </p:txBody>
      </p:sp>
      <p:pic>
        <p:nvPicPr>
          <p:cNvPr id="3" name="Picture 2">
            <a:extLst>
              <a:ext uri="{FF2B5EF4-FFF2-40B4-BE49-F238E27FC236}">
                <a16:creationId xmlns:a16="http://schemas.microsoft.com/office/drawing/2014/main" id="{6C8A7D4E-B12F-473A-9156-0D4841B3C6D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0129" y="1954420"/>
            <a:ext cx="6400800" cy="2619375"/>
          </a:xfrm>
          <a:prstGeom prst="rect">
            <a:avLst/>
          </a:prstGeom>
        </p:spPr>
      </p:pic>
      <p:sp>
        <p:nvSpPr>
          <p:cNvPr id="4" name="TextBox 3">
            <a:extLst>
              <a:ext uri="{FF2B5EF4-FFF2-40B4-BE49-F238E27FC236}">
                <a16:creationId xmlns:a16="http://schemas.microsoft.com/office/drawing/2014/main" id="{0240EE52-F33E-40A3-8AFA-9939AC36582A}"/>
              </a:ext>
            </a:extLst>
          </p:cNvPr>
          <p:cNvSpPr txBox="1"/>
          <p:nvPr/>
        </p:nvSpPr>
        <p:spPr>
          <a:xfrm>
            <a:off x="3145970" y="171484"/>
            <a:ext cx="8561347" cy="1477328"/>
          </a:xfrm>
          <a:prstGeom prst="rect">
            <a:avLst/>
          </a:prstGeom>
          <a:noFill/>
        </p:spPr>
        <p:txBody>
          <a:bodyPr wrap="square" rtlCol="0">
            <a:spAutoFit/>
          </a:bodyPr>
          <a:lstStyle/>
          <a:p>
            <a:r>
              <a:rPr lang="en-US" sz="3000" i="1" dirty="0">
                <a:solidFill>
                  <a:srgbClr val="00B0F0"/>
                </a:solidFill>
              </a:rPr>
              <a:t>You answer your friend B’s questions about Movie </a:t>
            </a:r>
            <a:r>
              <a:rPr lang="en-US" sz="3000" b="1" i="1" dirty="0">
                <a:solidFill>
                  <a:srgbClr val="00B0F0"/>
                </a:solidFill>
                <a:latin typeface="+mj-lt"/>
              </a:rPr>
              <a:t>Tr</a:t>
            </a:r>
            <a:r>
              <a:rPr lang="vi-VN" sz="3000" b="1" i="1" dirty="0">
                <a:solidFill>
                  <a:srgbClr val="00B0F0"/>
                </a:solidFill>
                <a:latin typeface="+mj-lt"/>
              </a:rPr>
              <a:t>ư</a:t>
            </a:r>
            <a:r>
              <a:rPr lang="en-US" sz="3000" b="1" i="1" dirty="0">
                <a:solidFill>
                  <a:srgbClr val="00B0F0"/>
                </a:solidFill>
                <a:latin typeface="+mj-lt"/>
              </a:rPr>
              <a:t>ng V</a:t>
            </a:r>
            <a:r>
              <a:rPr lang="vi-VN" sz="3000" b="1" i="1" dirty="0">
                <a:solidFill>
                  <a:srgbClr val="00B0F0"/>
                </a:solidFill>
                <a:latin typeface="+mj-lt"/>
              </a:rPr>
              <a:t>ư</a:t>
            </a:r>
            <a:r>
              <a:rPr lang="en-US" sz="3000" b="1" i="1" dirty="0" err="1">
                <a:solidFill>
                  <a:srgbClr val="00B0F0"/>
                </a:solidFill>
                <a:latin typeface="+mj-lt"/>
              </a:rPr>
              <a:t>ơ</a:t>
            </a:r>
            <a:r>
              <a:rPr lang="en-US" sz="3000" b="1" i="1" dirty="0" err="1">
                <a:solidFill>
                  <a:srgbClr val="00B0F0"/>
                </a:solidFill>
              </a:rPr>
              <a:t>ng</a:t>
            </a:r>
            <a:r>
              <a:rPr lang="en-US" sz="3000" i="1" dirty="0">
                <a:solidFill>
                  <a:srgbClr val="00B0F0"/>
                </a:solidFill>
              </a:rPr>
              <a:t>. And ask for information about the movie your friend watched. Fill in the table.</a:t>
            </a:r>
          </a:p>
        </p:txBody>
      </p:sp>
      <p:sp>
        <p:nvSpPr>
          <p:cNvPr id="5" name="Scroll: Vertical 4">
            <a:extLst>
              <a:ext uri="{FF2B5EF4-FFF2-40B4-BE49-F238E27FC236}">
                <a16:creationId xmlns:a16="http://schemas.microsoft.com/office/drawing/2014/main" id="{A41BBCA2-D1AA-4D9D-80E4-712837C5A556}"/>
              </a:ext>
            </a:extLst>
          </p:cNvPr>
          <p:cNvSpPr/>
          <p:nvPr/>
        </p:nvSpPr>
        <p:spPr>
          <a:xfrm>
            <a:off x="6670623" y="1648813"/>
            <a:ext cx="5036695" cy="4032460"/>
          </a:xfrm>
          <a:prstGeom prst="vertic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300" dirty="0">
                <a:solidFill>
                  <a:schemeClr val="tx1"/>
                </a:solidFill>
              </a:rPr>
              <a:t>Movie:</a:t>
            </a:r>
          </a:p>
          <a:p>
            <a:r>
              <a:rPr lang="en-US" sz="3300" dirty="0">
                <a:solidFill>
                  <a:schemeClr val="tx1"/>
                </a:solidFill>
              </a:rPr>
              <a:t>Person: </a:t>
            </a:r>
          </a:p>
          <a:p>
            <a:r>
              <a:rPr lang="en-US" sz="3300" dirty="0">
                <a:solidFill>
                  <a:schemeClr val="tx1"/>
                </a:solidFill>
              </a:rPr>
              <a:t>Born:</a:t>
            </a:r>
          </a:p>
          <a:p>
            <a:r>
              <a:rPr lang="en-US" sz="3300" dirty="0">
                <a:solidFill>
                  <a:schemeClr val="tx1"/>
                </a:solidFill>
              </a:rPr>
              <a:t>Became King:</a:t>
            </a:r>
          </a:p>
          <a:p>
            <a:r>
              <a:rPr lang="en-US" sz="3300" dirty="0">
                <a:solidFill>
                  <a:schemeClr val="tx1"/>
                </a:solidFill>
              </a:rPr>
              <a:t>Famous for: </a:t>
            </a:r>
          </a:p>
        </p:txBody>
      </p:sp>
    </p:spTree>
    <p:extLst>
      <p:ext uri="{BB962C8B-B14F-4D97-AF65-F5344CB8AC3E}">
        <p14:creationId xmlns:p14="http://schemas.microsoft.com/office/powerpoint/2010/main" val="1384747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887FD4-978F-4D5E-B01F-6BD2B76D6C5D}"/>
              </a:ext>
            </a:extLst>
          </p:cNvPr>
          <p:cNvSpPr/>
          <p:nvPr/>
        </p:nvSpPr>
        <p:spPr>
          <a:xfrm>
            <a:off x="150129" y="334382"/>
            <a:ext cx="3136243" cy="861774"/>
          </a:xfrm>
          <a:prstGeom prst="rect">
            <a:avLst/>
          </a:prstGeom>
        </p:spPr>
        <p:txBody>
          <a:bodyPr wrap="none">
            <a:spAutoFit/>
          </a:bodyPr>
          <a:lstStyle/>
          <a:p>
            <a:r>
              <a:rPr lang="en-US" sz="5000" b="1" dirty="0">
                <a:solidFill>
                  <a:srgbClr val="FF0000"/>
                </a:solidFill>
                <a:ea typeface="Times New Roman" panose="02020603050405020304" pitchFamily="18" charset="0"/>
              </a:rPr>
              <a:t>Student B: </a:t>
            </a:r>
            <a:endParaRPr lang="en-US" sz="5000" b="1" dirty="0">
              <a:solidFill>
                <a:srgbClr val="FF0000"/>
              </a:solidFill>
            </a:endParaRPr>
          </a:p>
        </p:txBody>
      </p:sp>
      <p:sp>
        <p:nvSpPr>
          <p:cNvPr id="4" name="TextBox 3">
            <a:extLst>
              <a:ext uri="{FF2B5EF4-FFF2-40B4-BE49-F238E27FC236}">
                <a16:creationId xmlns:a16="http://schemas.microsoft.com/office/drawing/2014/main" id="{0240EE52-F33E-40A3-8AFA-9939AC36582A}"/>
              </a:ext>
            </a:extLst>
          </p:cNvPr>
          <p:cNvSpPr txBox="1"/>
          <p:nvPr/>
        </p:nvSpPr>
        <p:spPr>
          <a:xfrm>
            <a:off x="3045729" y="334277"/>
            <a:ext cx="8849194" cy="1477328"/>
          </a:xfrm>
          <a:prstGeom prst="rect">
            <a:avLst/>
          </a:prstGeom>
          <a:noFill/>
        </p:spPr>
        <p:txBody>
          <a:bodyPr wrap="square" rtlCol="0">
            <a:spAutoFit/>
          </a:bodyPr>
          <a:lstStyle/>
          <a:p>
            <a:r>
              <a:rPr lang="en-US" sz="3000" i="1" dirty="0">
                <a:solidFill>
                  <a:srgbClr val="00B0F0"/>
                </a:solidFill>
              </a:rPr>
              <a:t>You answer your friend A’s questions about Movie </a:t>
            </a:r>
            <a:r>
              <a:rPr lang="en-US" sz="3000" b="1" i="1" dirty="0" err="1">
                <a:solidFill>
                  <a:srgbClr val="00B0F0"/>
                </a:solidFill>
              </a:rPr>
              <a:t>Khát</a:t>
            </a:r>
            <a:r>
              <a:rPr lang="en-US" sz="3000" b="1" i="1" dirty="0">
                <a:solidFill>
                  <a:srgbClr val="00B0F0"/>
                </a:solidFill>
              </a:rPr>
              <a:t> </a:t>
            </a:r>
            <a:r>
              <a:rPr lang="en-US" sz="3000" b="1" i="1" dirty="0" err="1">
                <a:solidFill>
                  <a:srgbClr val="00B0F0"/>
                </a:solidFill>
              </a:rPr>
              <a:t>Vọng</a:t>
            </a:r>
            <a:r>
              <a:rPr lang="en-US" sz="3000" b="1" i="1" dirty="0">
                <a:solidFill>
                  <a:srgbClr val="00B0F0"/>
                </a:solidFill>
              </a:rPr>
              <a:t> </a:t>
            </a:r>
            <a:r>
              <a:rPr lang="en-US" sz="3000" b="1" i="1" dirty="0" err="1">
                <a:solidFill>
                  <a:srgbClr val="00B0F0"/>
                </a:solidFill>
              </a:rPr>
              <a:t>Thăng</a:t>
            </a:r>
            <a:r>
              <a:rPr lang="en-US" sz="3000" b="1" i="1" dirty="0">
                <a:solidFill>
                  <a:srgbClr val="00B0F0"/>
                </a:solidFill>
              </a:rPr>
              <a:t> Long</a:t>
            </a:r>
            <a:r>
              <a:rPr lang="en-US" sz="3000" i="1" dirty="0">
                <a:solidFill>
                  <a:srgbClr val="00B0F0"/>
                </a:solidFill>
              </a:rPr>
              <a:t>. And ask for information about the movie your friend watched. Fill in the table.</a:t>
            </a:r>
          </a:p>
        </p:txBody>
      </p:sp>
      <p:sp>
        <p:nvSpPr>
          <p:cNvPr id="5" name="Scroll: Vertical 4">
            <a:extLst>
              <a:ext uri="{FF2B5EF4-FFF2-40B4-BE49-F238E27FC236}">
                <a16:creationId xmlns:a16="http://schemas.microsoft.com/office/drawing/2014/main" id="{A41BBCA2-D1AA-4D9D-80E4-712837C5A556}"/>
              </a:ext>
            </a:extLst>
          </p:cNvPr>
          <p:cNvSpPr/>
          <p:nvPr/>
        </p:nvSpPr>
        <p:spPr>
          <a:xfrm>
            <a:off x="6490741" y="1963606"/>
            <a:ext cx="5036695" cy="4032460"/>
          </a:xfrm>
          <a:prstGeom prst="verticalScrol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300" dirty="0">
                <a:solidFill>
                  <a:schemeClr val="tx1"/>
                </a:solidFill>
              </a:rPr>
              <a:t>Movie:</a:t>
            </a:r>
          </a:p>
          <a:p>
            <a:r>
              <a:rPr lang="en-US" sz="3300" dirty="0">
                <a:solidFill>
                  <a:schemeClr val="tx1"/>
                </a:solidFill>
              </a:rPr>
              <a:t>People: </a:t>
            </a:r>
          </a:p>
          <a:p>
            <a:r>
              <a:rPr lang="en-US" sz="3300" dirty="0">
                <a:solidFill>
                  <a:schemeClr val="tx1"/>
                </a:solidFill>
              </a:rPr>
              <a:t>Born:</a:t>
            </a:r>
          </a:p>
          <a:p>
            <a:r>
              <a:rPr lang="en-US" sz="3300" dirty="0">
                <a:solidFill>
                  <a:schemeClr val="tx1"/>
                </a:solidFill>
              </a:rPr>
              <a:t>Became King/Queen:</a:t>
            </a:r>
          </a:p>
          <a:p>
            <a:r>
              <a:rPr lang="en-US" sz="3300" dirty="0">
                <a:solidFill>
                  <a:schemeClr val="tx1"/>
                </a:solidFill>
              </a:rPr>
              <a:t>Famous for: </a:t>
            </a:r>
          </a:p>
        </p:txBody>
      </p:sp>
      <p:pic>
        <p:nvPicPr>
          <p:cNvPr id="6" name="Picture 5">
            <a:extLst>
              <a:ext uri="{FF2B5EF4-FFF2-40B4-BE49-F238E27FC236}">
                <a16:creationId xmlns:a16="http://schemas.microsoft.com/office/drawing/2014/main" id="{52992B06-8051-44BB-8CF9-AA887016152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0129" y="2095344"/>
            <a:ext cx="5791200" cy="2457450"/>
          </a:xfrm>
          <a:prstGeom prst="rect">
            <a:avLst/>
          </a:prstGeom>
        </p:spPr>
      </p:pic>
    </p:spTree>
    <p:extLst>
      <p:ext uri="{BB962C8B-B14F-4D97-AF65-F5344CB8AC3E}">
        <p14:creationId xmlns:p14="http://schemas.microsoft.com/office/powerpoint/2010/main" val="2606762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43</a:t>
            </a:r>
          </a:p>
        </p:txBody>
      </p:sp>
      <p:pic>
        <p:nvPicPr>
          <p:cNvPr id="3" name="Picture 2">
            <a:extLst>
              <a:ext uri="{FF2B5EF4-FFF2-40B4-BE49-F238E27FC236}">
                <a16:creationId xmlns:a16="http://schemas.microsoft.com/office/drawing/2014/main" id="{CE007696-92E5-44FE-A0E7-C88D389D3BA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856790" y="438537"/>
            <a:ext cx="10223245" cy="5281632"/>
          </a:xfrm>
          <a:prstGeom prst="rect">
            <a:avLst/>
          </a:prstGeom>
        </p:spPr>
      </p:pic>
    </p:spTree>
    <p:extLst>
      <p:ext uri="{BB962C8B-B14F-4D97-AF65-F5344CB8AC3E}">
        <p14:creationId xmlns:p14="http://schemas.microsoft.com/office/powerpoint/2010/main" val="1773023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43</a:t>
            </a:r>
          </a:p>
        </p:txBody>
      </p:sp>
      <p:pic>
        <p:nvPicPr>
          <p:cNvPr id="3" name="Picture 2">
            <a:extLst>
              <a:ext uri="{FF2B5EF4-FFF2-40B4-BE49-F238E27FC236}">
                <a16:creationId xmlns:a16="http://schemas.microsoft.com/office/drawing/2014/main" id="{CE007696-92E5-44FE-A0E7-C88D389D3BA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27795" y="1147664"/>
            <a:ext cx="10030410" cy="5182008"/>
          </a:xfrm>
          <a:prstGeom prst="rect">
            <a:avLst/>
          </a:prstGeom>
        </p:spPr>
      </p:pic>
      <p:pic>
        <p:nvPicPr>
          <p:cNvPr id="4" name="Picture 3">
            <a:extLst>
              <a:ext uri="{FF2B5EF4-FFF2-40B4-BE49-F238E27FC236}">
                <a16:creationId xmlns:a16="http://schemas.microsoft.com/office/drawing/2014/main" id="{04C3377C-61F3-4C7E-AFC0-19D863F1E52A}"/>
              </a:ext>
            </a:extLst>
          </p:cNvPr>
          <p:cNvPicPr>
            <a:picLocks noChangeAspect="1"/>
          </p:cNvPicPr>
          <p:nvPr/>
        </p:nvPicPr>
        <p:blipFill>
          <a:blip r:embed="rId4"/>
          <a:stretch>
            <a:fillRect/>
          </a:stretch>
        </p:blipFill>
        <p:spPr>
          <a:xfrm>
            <a:off x="1731189" y="438537"/>
            <a:ext cx="10348846" cy="868888"/>
          </a:xfrm>
          <a:prstGeom prst="rect">
            <a:avLst/>
          </a:prstGeom>
        </p:spPr>
      </p:pic>
      <p:sp>
        <p:nvSpPr>
          <p:cNvPr id="5" name="Oval 4">
            <a:extLst>
              <a:ext uri="{FF2B5EF4-FFF2-40B4-BE49-F238E27FC236}">
                <a16:creationId xmlns:a16="http://schemas.microsoft.com/office/drawing/2014/main" id="{702855FB-60AE-4784-9626-5B9610DBF2B2}"/>
              </a:ext>
            </a:extLst>
          </p:cNvPr>
          <p:cNvSpPr/>
          <p:nvPr/>
        </p:nvSpPr>
        <p:spPr>
          <a:xfrm>
            <a:off x="11018520" y="899160"/>
            <a:ext cx="426720" cy="408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F056612C-88BA-4BE0-B0BD-470F997987F9}"/>
              </a:ext>
            </a:extLst>
          </p:cNvPr>
          <p:cNvCxnSpPr/>
          <p:nvPr/>
        </p:nvCxnSpPr>
        <p:spPr>
          <a:xfrm>
            <a:off x="5425440" y="4069080"/>
            <a:ext cx="1661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802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43</a:t>
            </a:r>
          </a:p>
        </p:txBody>
      </p:sp>
      <p:pic>
        <p:nvPicPr>
          <p:cNvPr id="3" name="Picture 2">
            <a:extLst>
              <a:ext uri="{FF2B5EF4-FFF2-40B4-BE49-F238E27FC236}">
                <a16:creationId xmlns:a16="http://schemas.microsoft.com/office/drawing/2014/main" id="{CE007696-92E5-44FE-A0E7-C88D389D3BA3}"/>
              </a:ext>
            </a:extLst>
          </p:cNvPr>
          <p:cNvPicPr>
            <a:picLocks noChangeAspect="1"/>
          </p:cNvPicPr>
          <p:nvPr/>
        </p:nvPicPr>
        <p:blipFill>
          <a:blip r:embed="rId2"/>
          <a:stretch>
            <a:fillRect/>
          </a:stretch>
        </p:blipFill>
        <p:spPr>
          <a:xfrm>
            <a:off x="327795" y="1147664"/>
            <a:ext cx="10030410" cy="5182008"/>
          </a:xfrm>
          <a:prstGeom prst="rect">
            <a:avLst/>
          </a:prstGeom>
        </p:spPr>
      </p:pic>
      <p:pic>
        <p:nvPicPr>
          <p:cNvPr id="5" name="Picture 4">
            <a:extLst>
              <a:ext uri="{FF2B5EF4-FFF2-40B4-BE49-F238E27FC236}">
                <a16:creationId xmlns:a16="http://schemas.microsoft.com/office/drawing/2014/main" id="{D78832C3-E0A1-4EF8-8392-6049420FEF74}"/>
              </a:ext>
            </a:extLst>
          </p:cNvPr>
          <p:cNvPicPr>
            <a:picLocks noChangeAspect="1"/>
          </p:cNvPicPr>
          <p:nvPr/>
        </p:nvPicPr>
        <p:blipFill>
          <a:blip r:embed="rId3"/>
          <a:stretch>
            <a:fillRect/>
          </a:stretch>
        </p:blipFill>
        <p:spPr>
          <a:xfrm>
            <a:off x="1884119" y="438537"/>
            <a:ext cx="10195916" cy="884928"/>
          </a:xfrm>
          <a:prstGeom prst="rect">
            <a:avLst/>
          </a:prstGeom>
        </p:spPr>
      </p:pic>
      <p:sp>
        <p:nvSpPr>
          <p:cNvPr id="6" name="Oval 5">
            <a:extLst>
              <a:ext uri="{FF2B5EF4-FFF2-40B4-BE49-F238E27FC236}">
                <a16:creationId xmlns:a16="http://schemas.microsoft.com/office/drawing/2014/main" id="{DA429937-B2AE-4A11-8F9C-FDC66B4F0BFA}"/>
              </a:ext>
            </a:extLst>
          </p:cNvPr>
          <p:cNvSpPr/>
          <p:nvPr/>
        </p:nvSpPr>
        <p:spPr>
          <a:xfrm>
            <a:off x="11079480" y="518160"/>
            <a:ext cx="426720" cy="408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7EE8EA9-0849-451F-AB63-18DF063CE55A}"/>
              </a:ext>
            </a:extLst>
          </p:cNvPr>
          <p:cNvSpPr/>
          <p:nvPr/>
        </p:nvSpPr>
        <p:spPr>
          <a:xfrm>
            <a:off x="11033760" y="944880"/>
            <a:ext cx="426720" cy="408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B07A63DE-A071-4962-B37D-72521F5507AE}"/>
              </a:ext>
            </a:extLst>
          </p:cNvPr>
          <p:cNvCxnSpPr/>
          <p:nvPr/>
        </p:nvCxnSpPr>
        <p:spPr>
          <a:xfrm>
            <a:off x="3307080" y="3749040"/>
            <a:ext cx="1661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FB5893-23A4-48BD-A869-45ADF9745803}"/>
              </a:ext>
            </a:extLst>
          </p:cNvPr>
          <p:cNvCxnSpPr>
            <a:cxnSpLocks/>
          </p:cNvCxnSpPr>
          <p:nvPr/>
        </p:nvCxnSpPr>
        <p:spPr>
          <a:xfrm>
            <a:off x="4434840" y="4754880"/>
            <a:ext cx="2651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2A5D96-86B5-4463-988E-235BB491A9C1}"/>
              </a:ext>
            </a:extLst>
          </p:cNvPr>
          <p:cNvCxnSpPr>
            <a:cxnSpLocks/>
          </p:cNvCxnSpPr>
          <p:nvPr/>
        </p:nvCxnSpPr>
        <p:spPr>
          <a:xfrm>
            <a:off x="1411679" y="5120640"/>
            <a:ext cx="23526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193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3383" y="410547"/>
            <a:ext cx="3181739" cy="662473"/>
          </a:xfrm>
          <a:prstGeom prst="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Objectives</a:t>
            </a:r>
            <a:endParaRPr lang="en-US" dirty="0"/>
          </a:p>
        </p:txBody>
      </p:sp>
      <p:sp>
        <p:nvSpPr>
          <p:cNvPr id="3" name="TextBox 2"/>
          <p:cNvSpPr txBox="1"/>
          <p:nvPr/>
        </p:nvSpPr>
        <p:spPr>
          <a:xfrm>
            <a:off x="914405" y="1381472"/>
            <a:ext cx="10832836" cy="2862322"/>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5400" baseline="-25000" dirty="0">
              <a:solidFill>
                <a:srgbClr val="FF0000"/>
              </a:solidFill>
              <a:ea typeface="Times New Roman" panose="02020603050405020304" pitchFamily="18" charset="0"/>
            </a:endParaRPr>
          </a:p>
          <a:p>
            <a:r>
              <a:rPr lang="en-US" sz="3600" b="1" dirty="0">
                <a:solidFill>
                  <a:srgbClr val="FF0000"/>
                </a:solidFill>
              </a:rPr>
              <a:t>Reading</a:t>
            </a:r>
            <a:r>
              <a:rPr lang="en-US" sz="3600" dirty="0">
                <a:solidFill>
                  <a:srgbClr val="FF0000"/>
                </a:solidFill>
              </a:rPr>
              <a:t>:</a:t>
            </a:r>
            <a:r>
              <a:rPr lang="en-US" sz="3600" dirty="0">
                <a:solidFill>
                  <a:srgbClr val="0070C0"/>
                </a:solidFill>
              </a:rPr>
              <a:t> </a:t>
            </a:r>
            <a:r>
              <a:rPr lang="en-US" sz="3600" i="1" dirty="0">
                <a:solidFill>
                  <a:srgbClr val="0070C0"/>
                </a:solidFill>
              </a:rPr>
              <a:t>read a movie review about a famous person from history in a movie.</a:t>
            </a:r>
            <a:endParaRPr lang="en-US" sz="3600" dirty="0">
              <a:solidFill>
                <a:srgbClr val="0070C0"/>
              </a:solidFill>
            </a:endParaRPr>
          </a:p>
          <a:p>
            <a:r>
              <a:rPr lang="en-US" sz="3600" b="1" dirty="0">
                <a:solidFill>
                  <a:srgbClr val="FF0000"/>
                </a:solidFill>
              </a:rPr>
              <a:t>Writing</a:t>
            </a:r>
            <a:r>
              <a:rPr lang="en-US" sz="3600" dirty="0">
                <a:solidFill>
                  <a:srgbClr val="FF0000"/>
                </a:solidFill>
              </a:rPr>
              <a:t>:</a:t>
            </a:r>
            <a:r>
              <a:rPr lang="en-US" sz="3600" dirty="0">
                <a:solidFill>
                  <a:srgbClr val="0070C0"/>
                </a:solidFill>
              </a:rPr>
              <a:t> </a:t>
            </a:r>
            <a:r>
              <a:rPr lang="en-US" sz="3600" i="1" dirty="0">
                <a:solidFill>
                  <a:srgbClr val="0070C0"/>
                </a:solidFill>
              </a:rPr>
              <a:t>write a paragraph about a historical movie.</a:t>
            </a:r>
            <a:endParaRPr lang="en-US" i="1" dirty="0">
              <a:solidFill>
                <a:srgbClr val="FF0000"/>
              </a:solidFill>
              <a:ea typeface="Times New Roman" panose="02020603050405020304" pitchFamily="18" charset="0"/>
            </a:endParaRPr>
          </a:p>
        </p:txBody>
      </p:sp>
    </p:spTree>
    <p:extLst>
      <p:ext uri="{BB962C8B-B14F-4D97-AF65-F5344CB8AC3E}">
        <p14:creationId xmlns:p14="http://schemas.microsoft.com/office/powerpoint/2010/main" val="1190886121"/>
      </p:ext>
    </p:extLst>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Extra Practice </a:t>
            </a:r>
          </a:p>
          <a:p>
            <a:pPr algn="ctr"/>
            <a:r>
              <a:rPr lang="en-US" sz="2000" b="1" dirty="0"/>
              <a:t>WB page 43</a:t>
            </a:r>
          </a:p>
        </p:txBody>
      </p:sp>
      <p:pic>
        <p:nvPicPr>
          <p:cNvPr id="3" name="Picture 2">
            <a:extLst>
              <a:ext uri="{FF2B5EF4-FFF2-40B4-BE49-F238E27FC236}">
                <a16:creationId xmlns:a16="http://schemas.microsoft.com/office/drawing/2014/main" id="{CE007696-92E5-44FE-A0E7-C88D389D3BA3}"/>
              </a:ext>
            </a:extLst>
          </p:cNvPr>
          <p:cNvPicPr>
            <a:picLocks noChangeAspect="1"/>
          </p:cNvPicPr>
          <p:nvPr/>
        </p:nvPicPr>
        <p:blipFill>
          <a:blip r:embed="rId2"/>
          <a:stretch>
            <a:fillRect/>
          </a:stretch>
        </p:blipFill>
        <p:spPr>
          <a:xfrm>
            <a:off x="327795" y="1147664"/>
            <a:ext cx="10030410" cy="5182008"/>
          </a:xfrm>
          <a:prstGeom prst="rect">
            <a:avLst/>
          </a:prstGeom>
        </p:spPr>
      </p:pic>
      <p:pic>
        <p:nvPicPr>
          <p:cNvPr id="4" name="Picture 3">
            <a:extLst>
              <a:ext uri="{FF2B5EF4-FFF2-40B4-BE49-F238E27FC236}">
                <a16:creationId xmlns:a16="http://schemas.microsoft.com/office/drawing/2014/main" id="{38D1A767-432E-4E28-831E-AAB5B4FC1618}"/>
              </a:ext>
            </a:extLst>
          </p:cNvPr>
          <p:cNvPicPr>
            <a:picLocks noChangeAspect="1"/>
          </p:cNvPicPr>
          <p:nvPr/>
        </p:nvPicPr>
        <p:blipFill>
          <a:blip r:embed="rId3"/>
          <a:stretch>
            <a:fillRect/>
          </a:stretch>
        </p:blipFill>
        <p:spPr>
          <a:xfrm>
            <a:off x="1918308" y="308272"/>
            <a:ext cx="10161727" cy="839392"/>
          </a:xfrm>
          <a:prstGeom prst="rect">
            <a:avLst/>
          </a:prstGeom>
        </p:spPr>
      </p:pic>
      <p:sp>
        <p:nvSpPr>
          <p:cNvPr id="5" name="Oval 4">
            <a:extLst>
              <a:ext uri="{FF2B5EF4-FFF2-40B4-BE49-F238E27FC236}">
                <a16:creationId xmlns:a16="http://schemas.microsoft.com/office/drawing/2014/main" id="{B8E4A143-F073-4A36-9545-D20A36E37566}"/>
              </a:ext>
            </a:extLst>
          </p:cNvPr>
          <p:cNvSpPr/>
          <p:nvPr/>
        </p:nvSpPr>
        <p:spPr>
          <a:xfrm>
            <a:off x="11582400" y="258743"/>
            <a:ext cx="426720" cy="408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01FC48F-B7E0-4F57-AFCC-9250D2054EDC}"/>
              </a:ext>
            </a:extLst>
          </p:cNvPr>
          <p:cNvSpPr/>
          <p:nvPr/>
        </p:nvSpPr>
        <p:spPr>
          <a:xfrm>
            <a:off x="11627841" y="762620"/>
            <a:ext cx="426720" cy="408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83CC1DB3-7EF1-41AB-B9D0-EB1CD8D470C1}"/>
              </a:ext>
            </a:extLst>
          </p:cNvPr>
          <p:cNvCxnSpPr>
            <a:cxnSpLocks/>
          </p:cNvCxnSpPr>
          <p:nvPr/>
        </p:nvCxnSpPr>
        <p:spPr>
          <a:xfrm>
            <a:off x="3366108" y="3093720"/>
            <a:ext cx="36442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6DF162-026C-4C1D-A709-6327AB019D6F}"/>
              </a:ext>
            </a:extLst>
          </p:cNvPr>
          <p:cNvCxnSpPr/>
          <p:nvPr/>
        </p:nvCxnSpPr>
        <p:spPr>
          <a:xfrm>
            <a:off x="1087728" y="6080760"/>
            <a:ext cx="1661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0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4123"/>
          <a:stretch/>
        </p:blipFill>
        <p:spPr>
          <a:xfrm>
            <a:off x="-28046" y="-83974"/>
            <a:ext cx="12248039" cy="6964753"/>
          </a:xfrm>
          <a:prstGeom prst="rect">
            <a:avLst/>
          </a:prstGeom>
        </p:spPr>
      </p:pic>
      <p:sp>
        <p:nvSpPr>
          <p:cNvPr id="3" name="TextBox 2"/>
          <p:cNvSpPr txBox="1"/>
          <p:nvPr/>
        </p:nvSpPr>
        <p:spPr>
          <a:xfrm>
            <a:off x="4021499" y="4222087"/>
            <a:ext cx="2687217" cy="923330"/>
          </a:xfrm>
          <a:prstGeom prst="rect">
            <a:avLst/>
          </a:prstGeom>
          <a:noFill/>
        </p:spPr>
        <p:txBody>
          <a:bodyPr wrap="square" rtlCol="0">
            <a:spAutoFit/>
          </a:bodyPr>
          <a:lstStyle/>
          <a:p>
            <a:r>
              <a:rPr lang="en-US" sz="5400" dirty="0">
                <a:solidFill>
                  <a:schemeClr val="bg1"/>
                </a:solidFill>
              </a:rPr>
              <a:t>Writing</a:t>
            </a:r>
            <a:endParaRPr lang="en-US" sz="2400" dirty="0">
              <a:solidFill>
                <a:schemeClr val="bg1"/>
              </a:solidFill>
            </a:endParaRPr>
          </a:p>
        </p:txBody>
      </p:sp>
    </p:spTree>
    <p:extLst>
      <p:ext uri="{BB962C8B-B14F-4D97-AF65-F5344CB8AC3E}">
        <p14:creationId xmlns:p14="http://schemas.microsoft.com/office/powerpoint/2010/main" val="2278149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CD564D-5CFB-40D9-9EBF-ED705C2A014D}"/>
              </a:ext>
            </a:extLst>
          </p:cNvPr>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Pre-Writing</a:t>
            </a:r>
          </a:p>
        </p:txBody>
      </p:sp>
      <p:sp>
        <p:nvSpPr>
          <p:cNvPr id="3" name="TextBox 2">
            <a:extLst>
              <a:ext uri="{FF2B5EF4-FFF2-40B4-BE49-F238E27FC236}">
                <a16:creationId xmlns:a16="http://schemas.microsoft.com/office/drawing/2014/main" id="{693111AC-4B29-4B37-A011-8B8EFFC1181F}"/>
              </a:ext>
            </a:extLst>
          </p:cNvPr>
          <p:cNvSpPr txBox="1"/>
          <p:nvPr/>
        </p:nvSpPr>
        <p:spPr>
          <a:xfrm>
            <a:off x="2391680" y="247982"/>
            <a:ext cx="9388840" cy="1200329"/>
          </a:xfrm>
          <a:prstGeom prst="rect">
            <a:avLst/>
          </a:prstGeom>
          <a:noFill/>
        </p:spPr>
        <p:txBody>
          <a:bodyPr wrap="square" rtlCol="0">
            <a:spAutoFit/>
          </a:bodyPr>
          <a:lstStyle/>
          <a:p>
            <a:r>
              <a:rPr lang="en-US" sz="3600" dirty="0">
                <a:solidFill>
                  <a:srgbClr val="0070C0"/>
                </a:solidFill>
              </a:rPr>
              <a:t>Work in pairs. List down some movies about famous people from history.</a:t>
            </a:r>
          </a:p>
        </p:txBody>
      </p:sp>
      <p:sp>
        <p:nvSpPr>
          <p:cNvPr id="4" name="Oval 3">
            <a:extLst>
              <a:ext uri="{FF2B5EF4-FFF2-40B4-BE49-F238E27FC236}">
                <a16:creationId xmlns:a16="http://schemas.microsoft.com/office/drawing/2014/main" id="{346A8AAA-E6C7-41E0-9FC2-7A69747B82D7}"/>
              </a:ext>
            </a:extLst>
          </p:cNvPr>
          <p:cNvSpPr/>
          <p:nvPr/>
        </p:nvSpPr>
        <p:spPr>
          <a:xfrm>
            <a:off x="5156616" y="2803161"/>
            <a:ext cx="2683240" cy="2158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movies about famous people</a:t>
            </a:r>
          </a:p>
        </p:txBody>
      </p:sp>
      <p:cxnSp>
        <p:nvCxnSpPr>
          <p:cNvPr id="6" name="Straight Connector 5">
            <a:extLst>
              <a:ext uri="{FF2B5EF4-FFF2-40B4-BE49-F238E27FC236}">
                <a16:creationId xmlns:a16="http://schemas.microsoft.com/office/drawing/2014/main" id="{FB5EC1E7-AAF5-4F58-82D7-32F6890B3B95}"/>
              </a:ext>
            </a:extLst>
          </p:cNvPr>
          <p:cNvCxnSpPr>
            <a:cxnSpLocks/>
          </p:cNvCxnSpPr>
          <p:nvPr/>
        </p:nvCxnSpPr>
        <p:spPr>
          <a:xfrm flipV="1">
            <a:off x="7431914" y="2324050"/>
            <a:ext cx="932597" cy="915724"/>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A2BAC50E-6873-498B-8513-91018662B2F6}"/>
              </a:ext>
            </a:extLst>
          </p:cNvPr>
          <p:cNvSpPr/>
          <p:nvPr/>
        </p:nvSpPr>
        <p:spPr>
          <a:xfrm>
            <a:off x="8364511" y="1544562"/>
            <a:ext cx="2473378" cy="77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A84B682-61EC-4F57-A375-D54CDEE1743C}"/>
              </a:ext>
            </a:extLst>
          </p:cNvPr>
          <p:cNvSpPr/>
          <p:nvPr/>
        </p:nvSpPr>
        <p:spPr>
          <a:xfrm>
            <a:off x="2121107" y="1768696"/>
            <a:ext cx="2473378" cy="77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7E5071B-FF73-46B8-908F-C0CB7BD36E8F}"/>
              </a:ext>
            </a:extLst>
          </p:cNvPr>
          <p:cNvSpPr/>
          <p:nvPr/>
        </p:nvSpPr>
        <p:spPr>
          <a:xfrm>
            <a:off x="1944741" y="5440855"/>
            <a:ext cx="2473378" cy="77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626055E-DAF8-46FC-B66F-3DE84572ED2C}"/>
              </a:ext>
            </a:extLst>
          </p:cNvPr>
          <p:cNvSpPr/>
          <p:nvPr/>
        </p:nvSpPr>
        <p:spPr>
          <a:xfrm>
            <a:off x="8503171" y="5395885"/>
            <a:ext cx="2473378" cy="779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510C131-461D-4A0D-A508-E27EAA5D5021}"/>
              </a:ext>
            </a:extLst>
          </p:cNvPr>
          <p:cNvCxnSpPr>
            <a:cxnSpLocks/>
          </p:cNvCxnSpPr>
          <p:nvPr/>
        </p:nvCxnSpPr>
        <p:spPr>
          <a:xfrm flipH="1" flipV="1">
            <a:off x="4594485" y="2409465"/>
            <a:ext cx="859248" cy="787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F321B96-938C-4C01-A29B-98723FDDB2F8}"/>
              </a:ext>
            </a:extLst>
          </p:cNvPr>
          <p:cNvCxnSpPr>
            <a:cxnSpLocks/>
          </p:cNvCxnSpPr>
          <p:nvPr/>
        </p:nvCxnSpPr>
        <p:spPr>
          <a:xfrm>
            <a:off x="7521855" y="4453403"/>
            <a:ext cx="981316" cy="9874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796AA1C-EA8B-4681-84BA-1B4B9713AF4C}"/>
              </a:ext>
            </a:extLst>
          </p:cNvPr>
          <p:cNvCxnSpPr>
            <a:cxnSpLocks/>
          </p:cNvCxnSpPr>
          <p:nvPr/>
        </p:nvCxnSpPr>
        <p:spPr>
          <a:xfrm flipV="1">
            <a:off x="4426000" y="4525131"/>
            <a:ext cx="932597" cy="9157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8874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E9C787-36B8-4F2C-A84D-230EF6D2F895}"/>
              </a:ext>
            </a:extLst>
          </p:cNvPr>
          <p:cNvPicPr>
            <a:picLocks noChangeAspect="1"/>
          </p:cNvPicPr>
          <p:nvPr/>
        </p:nvPicPr>
        <p:blipFill>
          <a:blip r:embed="rId2"/>
          <a:stretch>
            <a:fillRect/>
          </a:stretch>
        </p:blipFill>
        <p:spPr>
          <a:xfrm>
            <a:off x="252724" y="1047984"/>
            <a:ext cx="11311526" cy="675886"/>
          </a:xfrm>
          <a:prstGeom prst="rect">
            <a:avLst/>
          </a:prstGeom>
        </p:spPr>
      </p:pic>
      <p:sp>
        <p:nvSpPr>
          <p:cNvPr id="3" name="TextBox 2">
            <a:extLst>
              <a:ext uri="{FF2B5EF4-FFF2-40B4-BE49-F238E27FC236}">
                <a16:creationId xmlns:a16="http://schemas.microsoft.com/office/drawing/2014/main" id="{C2175BDD-E3B4-401F-BA8E-CC771D04BC63}"/>
              </a:ext>
            </a:extLst>
          </p:cNvPr>
          <p:cNvSpPr txBox="1"/>
          <p:nvPr/>
        </p:nvSpPr>
        <p:spPr>
          <a:xfrm>
            <a:off x="3107961" y="2099181"/>
            <a:ext cx="7689955" cy="2308324"/>
          </a:xfrm>
          <a:prstGeom prst="rect">
            <a:avLst/>
          </a:prstGeom>
          <a:noFill/>
        </p:spPr>
        <p:txBody>
          <a:bodyPr wrap="square" rtlCol="0">
            <a:spAutoFit/>
          </a:bodyPr>
          <a:lstStyle/>
          <a:p>
            <a:r>
              <a:rPr lang="en-US" sz="3600" dirty="0">
                <a:solidFill>
                  <a:srgbClr val="00B0F0"/>
                </a:solidFill>
              </a:rPr>
              <a:t>I know the movie……….</a:t>
            </a:r>
          </a:p>
          <a:p>
            <a:r>
              <a:rPr lang="en-US" sz="3600" dirty="0">
                <a:solidFill>
                  <a:srgbClr val="00B0F0"/>
                </a:solidFill>
              </a:rPr>
              <a:t>It is about………………….</a:t>
            </a:r>
          </a:p>
          <a:p>
            <a:r>
              <a:rPr lang="en-US" sz="3600" dirty="0">
                <a:solidFill>
                  <a:srgbClr val="00B0F0"/>
                </a:solidFill>
              </a:rPr>
              <a:t>He/ She was born in……</a:t>
            </a:r>
          </a:p>
          <a:p>
            <a:r>
              <a:rPr lang="en-US" sz="3600" dirty="0">
                <a:solidFill>
                  <a:srgbClr val="00B0F0"/>
                </a:solidFill>
              </a:rPr>
              <a:t>He/ She is famous for……</a:t>
            </a:r>
          </a:p>
        </p:txBody>
      </p:sp>
    </p:spTree>
    <p:extLst>
      <p:ext uri="{BB962C8B-B14F-4D97-AF65-F5344CB8AC3E}">
        <p14:creationId xmlns:p14="http://schemas.microsoft.com/office/powerpoint/2010/main" val="3892709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Pre-Writing</a:t>
            </a:r>
          </a:p>
        </p:txBody>
      </p:sp>
      <p:sp>
        <p:nvSpPr>
          <p:cNvPr id="3" name="TextBox 2">
            <a:extLst>
              <a:ext uri="{FF2B5EF4-FFF2-40B4-BE49-F238E27FC236}">
                <a16:creationId xmlns:a16="http://schemas.microsoft.com/office/drawing/2014/main" id="{DDD941F4-BEAE-4150-A791-610E8B9EE579}"/>
              </a:ext>
            </a:extLst>
          </p:cNvPr>
          <p:cNvSpPr txBox="1"/>
          <p:nvPr/>
        </p:nvSpPr>
        <p:spPr>
          <a:xfrm>
            <a:off x="2263515" y="593666"/>
            <a:ext cx="8559384" cy="553998"/>
          </a:xfrm>
          <a:prstGeom prst="rect">
            <a:avLst/>
          </a:prstGeom>
          <a:noFill/>
        </p:spPr>
        <p:txBody>
          <a:bodyPr wrap="square" rtlCol="0">
            <a:spAutoFit/>
          </a:bodyPr>
          <a:lstStyle/>
          <a:p>
            <a:r>
              <a:rPr lang="en-US" sz="3000">
                <a:solidFill>
                  <a:srgbClr val="00B0F0"/>
                </a:solidFill>
              </a:rPr>
              <a:t>Reorder  </a:t>
            </a:r>
            <a:r>
              <a:rPr lang="en-US" sz="3000" dirty="0">
                <a:solidFill>
                  <a:srgbClr val="00B0F0"/>
                </a:solidFill>
              </a:rPr>
              <a:t>the words to make a complete sentence</a:t>
            </a:r>
          </a:p>
        </p:txBody>
      </p:sp>
      <p:sp>
        <p:nvSpPr>
          <p:cNvPr id="4" name="TextBox 3">
            <a:extLst>
              <a:ext uri="{FF2B5EF4-FFF2-40B4-BE49-F238E27FC236}">
                <a16:creationId xmlns:a16="http://schemas.microsoft.com/office/drawing/2014/main" id="{9A7DAD09-A588-4541-A598-F8FC2A84C6B1}"/>
              </a:ext>
            </a:extLst>
          </p:cNvPr>
          <p:cNvSpPr txBox="1"/>
          <p:nvPr/>
        </p:nvSpPr>
        <p:spPr>
          <a:xfrm>
            <a:off x="1652499" y="1921207"/>
            <a:ext cx="8580869" cy="553998"/>
          </a:xfrm>
          <a:prstGeom prst="rect">
            <a:avLst/>
          </a:prstGeom>
          <a:noFill/>
        </p:spPr>
        <p:txBody>
          <a:bodyPr wrap="square" rtlCol="0">
            <a:spAutoFit/>
          </a:bodyPr>
          <a:lstStyle/>
          <a:p>
            <a:r>
              <a:rPr lang="en-US" sz="3000" dirty="0">
                <a:solidFill>
                  <a:srgbClr val="FF0000"/>
                </a:solidFill>
              </a:rPr>
              <a:t>I watched the historical movie </a:t>
            </a:r>
            <a:r>
              <a:rPr lang="en-US" sz="3000" dirty="0">
                <a:solidFill>
                  <a:srgbClr val="FF0000"/>
                </a:solidFill>
                <a:latin typeface="+mj-lt"/>
              </a:rPr>
              <a:t>Tr</a:t>
            </a:r>
            <a:r>
              <a:rPr lang="vi-VN" sz="3000" dirty="0">
                <a:solidFill>
                  <a:srgbClr val="FF0000"/>
                </a:solidFill>
                <a:latin typeface="+mj-lt"/>
              </a:rPr>
              <a:t>ư</a:t>
            </a:r>
            <a:r>
              <a:rPr lang="en-US" sz="3000" dirty="0">
                <a:solidFill>
                  <a:srgbClr val="FF0000"/>
                </a:solidFill>
                <a:latin typeface="+mj-lt"/>
              </a:rPr>
              <a:t>ng V</a:t>
            </a:r>
            <a:r>
              <a:rPr lang="vi-VN" sz="3000" dirty="0">
                <a:solidFill>
                  <a:srgbClr val="FF0000"/>
                </a:solidFill>
                <a:latin typeface="+mj-lt"/>
              </a:rPr>
              <a:t>ư</a:t>
            </a:r>
            <a:r>
              <a:rPr lang="en-US" sz="3000" dirty="0" err="1">
                <a:solidFill>
                  <a:srgbClr val="FF0000"/>
                </a:solidFill>
                <a:latin typeface="+mj-lt"/>
              </a:rPr>
              <a:t>ơng</a:t>
            </a:r>
            <a:r>
              <a:rPr lang="en-US" sz="3000" dirty="0">
                <a:solidFill>
                  <a:srgbClr val="FF0000"/>
                </a:solidFill>
                <a:latin typeface="+mj-lt"/>
              </a:rPr>
              <a:t>.</a:t>
            </a:r>
          </a:p>
        </p:txBody>
      </p:sp>
      <p:sp>
        <p:nvSpPr>
          <p:cNvPr id="5" name="TextBox 4">
            <a:extLst>
              <a:ext uri="{FF2B5EF4-FFF2-40B4-BE49-F238E27FC236}">
                <a16:creationId xmlns:a16="http://schemas.microsoft.com/office/drawing/2014/main" id="{3AC719F8-EA15-41FC-8BBD-CF48013D69C4}"/>
              </a:ext>
            </a:extLst>
          </p:cNvPr>
          <p:cNvSpPr txBox="1"/>
          <p:nvPr/>
        </p:nvSpPr>
        <p:spPr>
          <a:xfrm>
            <a:off x="819492" y="1364825"/>
            <a:ext cx="10246885" cy="553998"/>
          </a:xfrm>
          <a:prstGeom prst="rect">
            <a:avLst/>
          </a:prstGeom>
          <a:noFill/>
        </p:spPr>
        <p:txBody>
          <a:bodyPr wrap="square" rtlCol="0">
            <a:spAutoFit/>
          </a:bodyPr>
          <a:lstStyle/>
          <a:p>
            <a:r>
              <a:rPr lang="en-US" sz="3000" dirty="0">
                <a:solidFill>
                  <a:srgbClr val="0070C0"/>
                </a:solidFill>
              </a:rPr>
              <a:t>movie          I      historical         the      </a:t>
            </a:r>
            <a:r>
              <a:rPr lang="en-US" sz="3000" dirty="0">
                <a:solidFill>
                  <a:srgbClr val="0070C0"/>
                </a:solidFill>
                <a:latin typeface="+mj-lt"/>
              </a:rPr>
              <a:t>Tr</a:t>
            </a:r>
            <a:r>
              <a:rPr lang="vi-VN" sz="3000" dirty="0">
                <a:solidFill>
                  <a:srgbClr val="0070C0"/>
                </a:solidFill>
                <a:latin typeface="+mj-lt"/>
              </a:rPr>
              <a:t>ư</a:t>
            </a:r>
            <a:r>
              <a:rPr lang="en-US" sz="3000" dirty="0">
                <a:solidFill>
                  <a:srgbClr val="0070C0"/>
                </a:solidFill>
                <a:latin typeface="+mj-lt"/>
              </a:rPr>
              <a:t>ng V</a:t>
            </a:r>
            <a:r>
              <a:rPr lang="vi-VN" sz="3000" dirty="0">
                <a:solidFill>
                  <a:srgbClr val="0070C0"/>
                </a:solidFill>
                <a:latin typeface="+mj-lt"/>
              </a:rPr>
              <a:t>ư</a:t>
            </a:r>
            <a:r>
              <a:rPr lang="en-US" sz="3000" dirty="0" err="1">
                <a:solidFill>
                  <a:srgbClr val="0070C0"/>
                </a:solidFill>
                <a:latin typeface="+mj-lt"/>
              </a:rPr>
              <a:t>ơng</a:t>
            </a:r>
            <a:r>
              <a:rPr lang="en-US" sz="3000" dirty="0">
                <a:solidFill>
                  <a:srgbClr val="0070C0"/>
                </a:solidFill>
                <a:latin typeface="+mj-lt"/>
              </a:rPr>
              <a:t>       </a:t>
            </a:r>
            <a:r>
              <a:rPr lang="en-US" sz="3000" dirty="0">
                <a:solidFill>
                  <a:srgbClr val="0070C0"/>
                </a:solidFill>
              </a:rPr>
              <a:t>watched</a:t>
            </a:r>
          </a:p>
        </p:txBody>
      </p:sp>
      <p:sp>
        <p:nvSpPr>
          <p:cNvPr id="6" name="Rectangle 5">
            <a:extLst>
              <a:ext uri="{FF2B5EF4-FFF2-40B4-BE49-F238E27FC236}">
                <a16:creationId xmlns:a16="http://schemas.microsoft.com/office/drawing/2014/main" id="{954064C2-9A3D-4E8C-B3A3-23E5F6DFD3B1}"/>
              </a:ext>
            </a:extLst>
          </p:cNvPr>
          <p:cNvSpPr/>
          <p:nvPr/>
        </p:nvSpPr>
        <p:spPr>
          <a:xfrm>
            <a:off x="1456156" y="2998398"/>
            <a:ext cx="8270213" cy="561949"/>
          </a:xfrm>
          <a:prstGeom prst="rect">
            <a:avLst/>
          </a:prstGeom>
        </p:spPr>
        <p:txBody>
          <a:bodyPr wrap="none">
            <a:spAutoFit/>
          </a:bodyPr>
          <a:lstStyle/>
          <a:p>
            <a:pPr>
              <a:lnSpc>
                <a:spcPct val="107000"/>
              </a:lnSpc>
              <a:spcAft>
                <a:spcPts val="800"/>
              </a:spcAft>
            </a:pPr>
            <a:r>
              <a:rPr lang="en-US" sz="3000" dirty="0">
                <a:solidFill>
                  <a:srgbClr val="FF0000"/>
                </a:solidFill>
                <a:latin typeface="+mj-lt"/>
                <a:ea typeface="Calibri" panose="020F0502020204030204" pitchFamily="34" charset="0"/>
                <a:cs typeface="Times New Roman" panose="02020603050405020304" pitchFamily="18" charset="0"/>
              </a:rPr>
              <a:t>He was born in 1769 and became a general in 1793. </a:t>
            </a:r>
            <a:endParaRPr lang="en-US" sz="3000" dirty="0">
              <a:solidFill>
                <a:srgbClr val="FF0000"/>
              </a:solidFill>
              <a:effectLst/>
              <a:latin typeface="+mj-l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D0793D6-6678-4FED-9209-24A1AC648FC2}"/>
              </a:ext>
            </a:extLst>
          </p:cNvPr>
          <p:cNvSpPr/>
          <p:nvPr/>
        </p:nvSpPr>
        <p:spPr>
          <a:xfrm>
            <a:off x="1299800" y="4152609"/>
            <a:ext cx="10486813" cy="553998"/>
          </a:xfrm>
          <a:prstGeom prst="rect">
            <a:avLst/>
          </a:prstGeom>
        </p:spPr>
        <p:txBody>
          <a:bodyPr wrap="square">
            <a:spAutoFit/>
          </a:bodyPr>
          <a:lstStyle/>
          <a:p>
            <a:r>
              <a:rPr lang="en-US" sz="3000" dirty="0">
                <a:solidFill>
                  <a:srgbClr val="FF0000"/>
                </a:solidFill>
              </a:rPr>
              <a:t>He and his soldiers fought against an army from the south.</a:t>
            </a:r>
          </a:p>
        </p:txBody>
      </p:sp>
      <p:sp>
        <p:nvSpPr>
          <p:cNvPr id="8" name="Rectangle 7">
            <a:extLst>
              <a:ext uri="{FF2B5EF4-FFF2-40B4-BE49-F238E27FC236}">
                <a16:creationId xmlns:a16="http://schemas.microsoft.com/office/drawing/2014/main" id="{C6B8EF7A-60C5-4B39-9C66-901EAC0E2E0F}"/>
              </a:ext>
            </a:extLst>
          </p:cNvPr>
          <p:cNvSpPr/>
          <p:nvPr/>
        </p:nvSpPr>
        <p:spPr>
          <a:xfrm>
            <a:off x="1624948" y="5411081"/>
            <a:ext cx="9289819" cy="561949"/>
          </a:xfrm>
          <a:prstGeom prst="rect">
            <a:avLst/>
          </a:prstGeom>
        </p:spPr>
        <p:txBody>
          <a:bodyPr wrap="square">
            <a:spAutoFit/>
          </a:bodyPr>
          <a:lstStyle/>
          <a:p>
            <a:pPr>
              <a:lnSpc>
                <a:spcPct val="107000"/>
              </a:lnSpc>
              <a:spcAft>
                <a:spcPts val="800"/>
              </a:spcAft>
            </a:pPr>
            <a:r>
              <a:rPr lang="en-US" sz="3000" dirty="0">
                <a:solidFill>
                  <a:srgbClr val="FF0000"/>
                </a:solidFill>
                <a:latin typeface="+mj-lt"/>
                <a:ea typeface="Calibri" panose="020F0502020204030204" pitchFamily="34" charset="0"/>
                <a:cs typeface="Times New Roman" panose="02020603050405020304" pitchFamily="18" charset="0"/>
              </a:rPr>
              <a:t>If you like history, you should watch this movie.</a:t>
            </a:r>
            <a:endParaRPr lang="en-US" sz="3000" dirty="0">
              <a:solidFill>
                <a:srgbClr val="FF0000"/>
              </a:solidFill>
              <a:effectLst/>
              <a:latin typeface="+mj-lt"/>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1B5D5FA-93C6-4047-987B-27F069EE8709}"/>
              </a:ext>
            </a:extLst>
          </p:cNvPr>
          <p:cNvSpPr txBox="1"/>
          <p:nvPr/>
        </p:nvSpPr>
        <p:spPr>
          <a:xfrm>
            <a:off x="695433" y="2444400"/>
            <a:ext cx="10941396" cy="553998"/>
          </a:xfrm>
          <a:prstGeom prst="rect">
            <a:avLst/>
          </a:prstGeom>
          <a:noFill/>
        </p:spPr>
        <p:txBody>
          <a:bodyPr wrap="square" rtlCol="0">
            <a:spAutoFit/>
          </a:bodyPr>
          <a:lstStyle/>
          <a:p>
            <a:r>
              <a:rPr lang="en-US" sz="3000" dirty="0">
                <a:solidFill>
                  <a:srgbClr val="0070C0"/>
                </a:solidFill>
              </a:rPr>
              <a:t>born        in    and   he    was     1769      became    in 1793       a general </a:t>
            </a:r>
          </a:p>
        </p:txBody>
      </p:sp>
      <p:sp>
        <p:nvSpPr>
          <p:cNvPr id="11" name="TextBox 10">
            <a:extLst>
              <a:ext uri="{FF2B5EF4-FFF2-40B4-BE49-F238E27FC236}">
                <a16:creationId xmlns:a16="http://schemas.microsoft.com/office/drawing/2014/main" id="{36C504F1-28A8-40E6-87BF-2C1C199CADD3}"/>
              </a:ext>
            </a:extLst>
          </p:cNvPr>
          <p:cNvSpPr txBox="1"/>
          <p:nvPr/>
        </p:nvSpPr>
        <p:spPr>
          <a:xfrm>
            <a:off x="347716" y="3560347"/>
            <a:ext cx="11844284" cy="553998"/>
          </a:xfrm>
          <a:prstGeom prst="rect">
            <a:avLst/>
          </a:prstGeom>
          <a:noFill/>
        </p:spPr>
        <p:txBody>
          <a:bodyPr wrap="square" rtlCol="0">
            <a:spAutoFit/>
          </a:bodyPr>
          <a:lstStyle/>
          <a:p>
            <a:r>
              <a:rPr lang="en-US" sz="3000" dirty="0">
                <a:solidFill>
                  <a:srgbClr val="0070C0"/>
                </a:solidFill>
              </a:rPr>
              <a:t>his soldiers     against    from       an army      He     the south     and    fought</a:t>
            </a:r>
          </a:p>
        </p:txBody>
      </p:sp>
      <p:sp>
        <p:nvSpPr>
          <p:cNvPr id="12" name="TextBox 11">
            <a:extLst>
              <a:ext uri="{FF2B5EF4-FFF2-40B4-BE49-F238E27FC236}">
                <a16:creationId xmlns:a16="http://schemas.microsoft.com/office/drawing/2014/main" id="{98C0A0E0-8A52-4777-9ABD-BAB4195498D2}"/>
              </a:ext>
            </a:extLst>
          </p:cNvPr>
          <p:cNvSpPr txBox="1"/>
          <p:nvPr/>
        </p:nvSpPr>
        <p:spPr>
          <a:xfrm>
            <a:off x="621065" y="4744871"/>
            <a:ext cx="11844284" cy="553998"/>
          </a:xfrm>
          <a:prstGeom prst="rect">
            <a:avLst/>
          </a:prstGeom>
          <a:noFill/>
        </p:spPr>
        <p:txBody>
          <a:bodyPr wrap="square" rtlCol="0">
            <a:spAutoFit/>
          </a:bodyPr>
          <a:lstStyle/>
          <a:p>
            <a:r>
              <a:rPr lang="en-US" sz="3000" dirty="0">
                <a:solidFill>
                  <a:srgbClr val="0070C0"/>
                </a:solidFill>
              </a:rPr>
              <a:t>like   watch      this movie      you    if      should      you        history</a:t>
            </a:r>
          </a:p>
        </p:txBody>
      </p:sp>
    </p:spTree>
    <p:extLst>
      <p:ext uri="{BB962C8B-B14F-4D97-AF65-F5344CB8AC3E}">
        <p14:creationId xmlns:p14="http://schemas.microsoft.com/office/powerpoint/2010/main" val="74339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64215-1141-4520-AD95-1127B02F2E95}"/>
              </a:ext>
            </a:extLst>
          </p:cNvPr>
          <p:cNvSpPr txBox="1"/>
          <p:nvPr/>
        </p:nvSpPr>
        <p:spPr>
          <a:xfrm>
            <a:off x="1958968" y="438537"/>
            <a:ext cx="3552669" cy="1200329"/>
          </a:xfrm>
          <a:prstGeom prst="rect">
            <a:avLst/>
          </a:prstGeom>
          <a:noFill/>
        </p:spPr>
        <p:txBody>
          <a:bodyPr wrap="square" rtlCol="0">
            <a:spAutoFit/>
          </a:bodyPr>
          <a:lstStyle/>
          <a:p>
            <a:r>
              <a:rPr lang="en-US" sz="3600" dirty="0">
                <a:solidFill>
                  <a:srgbClr val="00B0F0"/>
                </a:solidFill>
              </a:rPr>
              <a:t>Movie Review</a:t>
            </a:r>
          </a:p>
          <a:p>
            <a:endParaRPr lang="en-US" sz="3600" dirty="0">
              <a:solidFill>
                <a:srgbClr val="00B0F0"/>
              </a:solidFill>
            </a:endParaRPr>
          </a:p>
        </p:txBody>
      </p:sp>
      <p:sp>
        <p:nvSpPr>
          <p:cNvPr id="3" name="Rectangle 2">
            <a:extLst>
              <a:ext uri="{FF2B5EF4-FFF2-40B4-BE49-F238E27FC236}">
                <a16:creationId xmlns:a16="http://schemas.microsoft.com/office/drawing/2014/main" id="{4E15F288-2D67-4FED-8620-8461E9B621A0}"/>
              </a:ext>
            </a:extLst>
          </p:cNvPr>
          <p:cNvSpPr/>
          <p:nvPr/>
        </p:nvSpPr>
        <p:spPr>
          <a:xfrm>
            <a:off x="111965" y="438537"/>
            <a:ext cx="1744825"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Pre-Writing</a:t>
            </a:r>
          </a:p>
        </p:txBody>
      </p:sp>
      <p:pic>
        <p:nvPicPr>
          <p:cNvPr id="4" name="Picture 3">
            <a:extLst>
              <a:ext uri="{FF2B5EF4-FFF2-40B4-BE49-F238E27FC236}">
                <a16:creationId xmlns:a16="http://schemas.microsoft.com/office/drawing/2014/main" id="{A2B79F41-063A-455B-B7AA-39DDFDAF57D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11965" y="1600199"/>
            <a:ext cx="11886436" cy="2192311"/>
          </a:xfrm>
          <a:prstGeom prst="rect">
            <a:avLst/>
          </a:prstGeom>
        </p:spPr>
      </p:pic>
      <p:sp>
        <p:nvSpPr>
          <p:cNvPr id="5" name="Rectangle: Rounded Corners 4">
            <a:extLst>
              <a:ext uri="{FF2B5EF4-FFF2-40B4-BE49-F238E27FC236}">
                <a16:creationId xmlns:a16="http://schemas.microsoft.com/office/drawing/2014/main" id="{63023826-FF83-4516-967F-622F9D6FA63F}"/>
              </a:ext>
            </a:extLst>
          </p:cNvPr>
          <p:cNvSpPr/>
          <p:nvPr/>
        </p:nvSpPr>
        <p:spPr>
          <a:xfrm>
            <a:off x="729521" y="3987382"/>
            <a:ext cx="5366479" cy="974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Conclusion </a:t>
            </a:r>
          </a:p>
        </p:txBody>
      </p:sp>
      <p:sp>
        <p:nvSpPr>
          <p:cNvPr id="6" name="Rectangle: Rounded Corners 5">
            <a:extLst>
              <a:ext uri="{FF2B5EF4-FFF2-40B4-BE49-F238E27FC236}">
                <a16:creationId xmlns:a16="http://schemas.microsoft.com/office/drawing/2014/main" id="{0D19D4DA-CE30-4817-8AF2-B89FC5927637}"/>
              </a:ext>
            </a:extLst>
          </p:cNvPr>
          <p:cNvSpPr/>
          <p:nvPr/>
        </p:nvSpPr>
        <p:spPr>
          <a:xfrm>
            <a:off x="5613815" y="399570"/>
            <a:ext cx="5366479" cy="974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Introductory sentences</a:t>
            </a:r>
          </a:p>
        </p:txBody>
      </p:sp>
      <p:cxnSp>
        <p:nvCxnSpPr>
          <p:cNvPr id="8" name="Straight Arrow Connector 7">
            <a:extLst>
              <a:ext uri="{FF2B5EF4-FFF2-40B4-BE49-F238E27FC236}">
                <a16:creationId xmlns:a16="http://schemas.microsoft.com/office/drawing/2014/main" id="{4E32FBDA-CC7F-4616-A274-4EDE661821D7}"/>
              </a:ext>
            </a:extLst>
          </p:cNvPr>
          <p:cNvCxnSpPr/>
          <p:nvPr/>
        </p:nvCxnSpPr>
        <p:spPr>
          <a:xfrm flipH="1">
            <a:off x="4861560" y="1147664"/>
            <a:ext cx="650077" cy="772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17C9060-C264-46E2-AAD0-4291F7AD9A72}"/>
              </a:ext>
            </a:extLst>
          </p:cNvPr>
          <p:cNvCxnSpPr/>
          <p:nvPr/>
        </p:nvCxnSpPr>
        <p:spPr>
          <a:xfrm flipV="1">
            <a:off x="2956560" y="3429000"/>
            <a:ext cx="350520" cy="5583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518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34EEB2B-CCB9-41B9-A1BF-C4B519099FDE}"/>
              </a:ext>
            </a:extLst>
          </p:cNvPr>
          <p:cNvSpPr/>
          <p:nvPr/>
        </p:nvSpPr>
        <p:spPr>
          <a:xfrm>
            <a:off x="839448" y="2349708"/>
            <a:ext cx="3028013" cy="21585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t>Useful </a:t>
            </a:r>
          </a:p>
          <a:p>
            <a:pPr algn="ctr"/>
            <a:r>
              <a:rPr lang="en-US" sz="3000" dirty="0"/>
              <a:t>Vocabulary </a:t>
            </a:r>
          </a:p>
        </p:txBody>
      </p:sp>
      <p:sp>
        <p:nvSpPr>
          <p:cNvPr id="3" name="TextBox 2">
            <a:extLst>
              <a:ext uri="{FF2B5EF4-FFF2-40B4-BE49-F238E27FC236}">
                <a16:creationId xmlns:a16="http://schemas.microsoft.com/office/drawing/2014/main" id="{4423F8C6-4AFD-49FB-B5D5-8D33795E17AE}"/>
              </a:ext>
            </a:extLst>
          </p:cNvPr>
          <p:cNvSpPr txBox="1"/>
          <p:nvPr/>
        </p:nvSpPr>
        <p:spPr>
          <a:xfrm>
            <a:off x="460945" y="418569"/>
            <a:ext cx="10710474" cy="1015663"/>
          </a:xfrm>
          <a:prstGeom prst="rect">
            <a:avLst/>
          </a:prstGeom>
          <a:noFill/>
        </p:spPr>
        <p:txBody>
          <a:bodyPr wrap="square" rtlCol="0">
            <a:spAutoFit/>
          </a:bodyPr>
          <a:lstStyle/>
          <a:p>
            <a:r>
              <a:rPr lang="en-US" sz="3000" i="1" dirty="0">
                <a:solidFill>
                  <a:srgbClr val="00B0F0"/>
                </a:solidFill>
              </a:rPr>
              <a:t>Work in pairs. List down some useful vocabulary to write a movie review about a person in history</a:t>
            </a:r>
          </a:p>
        </p:txBody>
      </p:sp>
      <p:sp>
        <p:nvSpPr>
          <p:cNvPr id="18" name="TextBox 17">
            <a:extLst>
              <a:ext uri="{FF2B5EF4-FFF2-40B4-BE49-F238E27FC236}">
                <a16:creationId xmlns:a16="http://schemas.microsoft.com/office/drawing/2014/main" id="{918C26C9-E78B-4F51-B71E-C2C95AB403F4}"/>
              </a:ext>
            </a:extLst>
          </p:cNvPr>
          <p:cNvSpPr txBox="1"/>
          <p:nvPr/>
        </p:nvSpPr>
        <p:spPr>
          <a:xfrm>
            <a:off x="3269855" y="1478779"/>
            <a:ext cx="5660785" cy="553998"/>
          </a:xfrm>
          <a:prstGeom prst="rect">
            <a:avLst/>
          </a:prstGeom>
          <a:noFill/>
        </p:spPr>
        <p:txBody>
          <a:bodyPr wrap="square" rtlCol="0">
            <a:spAutoFit/>
          </a:bodyPr>
          <a:lstStyle/>
          <a:p>
            <a:r>
              <a:rPr lang="en-US" sz="3000" dirty="0"/>
              <a:t>Battle - first battle - last battle</a:t>
            </a:r>
          </a:p>
        </p:txBody>
      </p:sp>
      <p:sp>
        <p:nvSpPr>
          <p:cNvPr id="19" name="TextBox 18">
            <a:extLst>
              <a:ext uri="{FF2B5EF4-FFF2-40B4-BE49-F238E27FC236}">
                <a16:creationId xmlns:a16="http://schemas.microsoft.com/office/drawing/2014/main" id="{A3A1BF27-F61E-4079-B862-46103177D6BC}"/>
              </a:ext>
            </a:extLst>
          </p:cNvPr>
          <p:cNvSpPr txBox="1"/>
          <p:nvPr/>
        </p:nvSpPr>
        <p:spPr>
          <a:xfrm>
            <a:off x="3648231" y="2006383"/>
            <a:ext cx="3697449" cy="553998"/>
          </a:xfrm>
          <a:prstGeom prst="rect">
            <a:avLst/>
          </a:prstGeom>
          <a:noFill/>
        </p:spPr>
        <p:txBody>
          <a:bodyPr wrap="square" rtlCol="0">
            <a:spAutoFit/>
          </a:bodyPr>
          <a:lstStyle/>
          <a:p>
            <a:r>
              <a:rPr lang="en-US" sz="3000" dirty="0"/>
              <a:t>Win-won</a:t>
            </a:r>
          </a:p>
        </p:txBody>
      </p:sp>
      <p:sp>
        <p:nvSpPr>
          <p:cNvPr id="20" name="TextBox 19">
            <a:extLst>
              <a:ext uri="{FF2B5EF4-FFF2-40B4-BE49-F238E27FC236}">
                <a16:creationId xmlns:a16="http://schemas.microsoft.com/office/drawing/2014/main" id="{6D54CB0A-C617-4435-A149-94782B0C6843}"/>
              </a:ext>
            </a:extLst>
          </p:cNvPr>
          <p:cNvSpPr txBox="1"/>
          <p:nvPr/>
        </p:nvSpPr>
        <p:spPr>
          <a:xfrm>
            <a:off x="3992881" y="2712576"/>
            <a:ext cx="5660785" cy="553998"/>
          </a:xfrm>
          <a:prstGeom prst="rect">
            <a:avLst/>
          </a:prstGeom>
          <a:noFill/>
        </p:spPr>
        <p:txBody>
          <a:bodyPr wrap="square" rtlCol="0">
            <a:spAutoFit/>
          </a:bodyPr>
          <a:lstStyle/>
          <a:p>
            <a:r>
              <a:rPr lang="en-US" sz="3000" dirty="0"/>
              <a:t>King/ Queen/ general/ president</a:t>
            </a:r>
          </a:p>
        </p:txBody>
      </p:sp>
      <p:sp>
        <p:nvSpPr>
          <p:cNvPr id="21" name="TextBox 20">
            <a:extLst>
              <a:ext uri="{FF2B5EF4-FFF2-40B4-BE49-F238E27FC236}">
                <a16:creationId xmlns:a16="http://schemas.microsoft.com/office/drawing/2014/main" id="{D96A92C3-CBB1-421B-9146-A98879ED33C5}"/>
              </a:ext>
            </a:extLst>
          </p:cNvPr>
          <p:cNvSpPr txBox="1"/>
          <p:nvPr/>
        </p:nvSpPr>
        <p:spPr>
          <a:xfrm>
            <a:off x="3992880" y="3458506"/>
            <a:ext cx="4816587" cy="553998"/>
          </a:xfrm>
          <a:prstGeom prst="rect">
            <a:avLst/>
          </a:prstGeom>
          <a:noFill/>
        </p:spPr>
        <p:txBody>
          <a:bodyPr wrap="square" rtlCol="0">
            <a:spAutoFit/>
          </a:bodyPr>
          <a:lstStyle/>
          <a:p>
            <a:r>
              <a:rPr lang="en-US" sz="3000" dirty="0"/>
              <a:t>Fight-fought + against</a:t>
            </a:r>
          </a:p>
        </p:txBody>
      </p:sp>
      <p:sp>
        <p:nvSpPr>
          <p:cNvPr id="22" name="TextBox 21">
            <a:extLst>
              <a:ext uri="{FF2B5EF4-FFF2-40B4-BE49-F238E27FC236}">
                <a16:creationId xmlns:a16="http://schemas.microsoft.com/office/drawing/2014/main" id="{42F49AA6-1203-4193-9527-31FCDCF73DC4}"/>
              </a:ext>
            </a:extLst>
          </p:cNvPr>
          <p:cNvSpPr txBox="1"/>
          <p:nvPr/>
        </p:nvSpPr>
        <p:spPr>
          <a:xfrm>
            <a:off x="3673963" y="4273771"/>
            <a:ext cx="2300990" cy="553998"/>
          </a:xfrm>
          <a:prstGeom prst="rect">
            <a:avLst/>
          </a:prstGeom>
          <a:noFill/>
        </p:spPr>
        <p:txBody>
          <a:bodyPr wrap="square" rtlCol="0">
            <a:spAutoFit/>
          </a:bodyPr>
          <a:lstStyle/>
          <a:p>
            <a:r>
              <a:rPr lang="en-US" sz="3000" dirty="0"/>
              <a:t>Fantastic </a:t>
            </a:r>
          </a:p>
        </p:txBody>
      </p:sp>
      <p:sp>
        <p:nvSpPr>
          <p:cNvPr id="25" name="TextBox 24">
            <a:extLst>
              <a:ext uri="{FF2B5EF4-FFF2-40B4-BE49-F238E27FC236}">
                <a16:creationId xmlns:a16="http://schemas.microsoft.com/office/drawing/2014/main" id="{566B1B5F-28B8-42F8-8933-ACBFBE0C0735}"/>
              </a:ext>
            </a:extLst>
          </p:cNvPr>
          <p:cNvSpPr txBox="1"/>
          <p:nvPr/>
        </p:nvSpPr>
        <p:spPr>
          <a:xfrm>
            <a:off x="3269855" y="4812037"/>
            <a:ext cx="2300990" cy="553998"/>
          </a:xfrm>
          <a:prstGeom prst="rect">
            <a:avLst/>
          </a:prstGeom>
          <a:noFill/>
        </p:spPr>
        <p:txBody>
          <a:bodyPr wrap="square" rtlCol="0">
            <a:spAutoFit/>
          </a:bodyPr>
          <a:lstStyle/>
          <a:p>
            <a:r>
              <a:rPr lang="en-US" sz="3000" dirty="0"/>
              <a:t>army </a:t>
            </a:r>
          </a:p>
        </p:txBody>
      </p:sp>
      <p:sp>
        <p:nvSpPr>
          <p:cNvPr id="26" name="TextBox 25">
            <a:extLst>
              <a:ext uri="{FF2B5EF4-FFF2-40B4-BE49-F238E27FC236}">
                <a16:creationId xmlns:a16="http://schemas.microsoft.com/office/drawing/2014/main" id="{1F205E56-A7DA-41A3-BCF6-46C67051DA5F}"/>
              </a:ext>
            </a:extLst>
          </p:cNvPr>
          <p:cNvSpPr txBox="1"/>
          <p:nvPr/>
        </p:nvSpPr>
        <p:spPr>
          <a:xfrm>
            <a:off x="2716966" y="5303091"/>
            <a:ext cx="2300990" cy="553998"/>
          </a:xfrm>
          <a:prstGeom prst="rect">
            <a:avLst/>
          </a:prstGeom>
          <a:noFill/>
        </p:spPr>
        <p:txBody>
          <a:bodyPr wrap="square" rtlCol="0">
            <a:spAutoFit/>
          </a:bodyPr>
          <a:lstStyle/>
          <a:p>
            <a:r>
              <a:rPr lang="en-US" sz="3000" dirty="0"/>
              <a:t>war</a:t>
            </a:r>
          </a:p>
        </p:txBody>
      </p:sp>
    </p:spTree>
    <p:extLst>
      <p:ext uri="{BB962C8B-B14F-4D97-AF65-F5344CB8AC3E}">
        <p14:creationId xmlns:p14="http://schemas.microsoft.com/office/powerpoint/2010/main" val="204766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in)">
                                      <p:cBhvr>
                                        <p:cTn id="26" dur="2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circle(in)">
                                      <p:cBhvr>
                                        <p:cTn id="4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B48D82-8C88-4A4F-8E25-C9369DFD4EA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012226" y="1737142"/>
            <a:ext cx="9812031" cy="3089691"/>
          </a:xfrm>
          <a:prstGeom prst="rect">
            <a:avLst/>
          </a:prstGeom>
        </p:spPr>
      </p:pic>
      <p:sp>
        <p:nvSpPr>
          <p:cNvPr id="3" name="Rectangle 2">
            <a:extLst>
              <a:ext uri="{FF2B5EF4-FFF2-40B4-BE49-F238E27FC236}">
                <a16:creationId xmlns:a16="http://schemas.microsoft.com/office/drawing/2014/main" id="{4A971EB9-7499-439E-9941-6051D79F0BBC}"/>
              </a:ext>
            </a:extLst>
          </p:cNvPr>
          <p:cNvSpPr/>
          <p:nvPr/>
        </p:nvSpPr>
        <p:spPr>
          <a:xfrm>
            <a:off x="2223541" y="367408"/>
            <a:ext cx="10862872" cy="1015663"/>
          </a:xfrm>
          <a:prstGeom prst="rect">
            <a:avLst/>
          </a:prstGeom>
        </p:spPr>
        <p:txBody>
          <a:bodyPr wrap="square">
            <a:spAutoFit/>
          </a:bodyPr>
          <a:lstStyle/>
          <a:p>
            <a:r>
              <a:rPr lang="en-US" sz="3000" dirty="0">
                <a:solidFill>
                  <a:srgbClr val="00B0F0"/>
                </a:solidFill>
              </a:rPr>
              <a:t>a.  With a partner, use the notes to make sentences about the famous American, George Washington.</a:t>
            </a:r>
          </a:p>
        </p:txBody>
      </p:sp>
      <p:sp>
        <p:nvSpPr>
          <p:cNvPr id="4" name="Rectangle 3">
            <a:extLst>
              <a:ext uri="{FF2B5EF4-FFF2-40B4-BE49-F238E27FC236}">
                <a16:creationId xmlns:a16="http://schemas.microsoft.com/office/drawing/2014/main" id="{1D315A54-BAB4-4F1B-8823-61FD7F09525F}"/>
              </a:ext>
            </a:extLst>
          </p:cNvPr>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While-Writing</a:t>
            </a:r>
          </a:p>
        </p:txBody>
      </p:sp>
    </p:spTree>
    <p:extLst>
      <p:ext uri="{BB962C8B-B14F-4D97-AF65-F5344CB8AC3E}">
        <p14:creationId xmlns:p14="http://schemas.microsoft.com/office/powerpoint/2010/main" val="1313382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686632-5E15-42FD-9B47-A51DDD2D3C52}"/>
              </a:ext>
            </a:extLst>
          </p:cNvPr>
          <p:cNvSpPr/>
          <p:nvPr/>
        </p:nvSpPr>
        <p:spPr>
          <a:xfrm>
            <a:off x="2537731" y="1275987"/>
            <a:ext cx="6557308" cy="553998"/>
          </a:xfrm>
          <a:prstGeom prst="rect">
            <a:avLst/>
          </a:prstGeom>
        </p:spPr>
        <p:txBody>
          <a:bodyPr wrap="none">
            <a:spAutoFit/>
          </a:bodyPr>
          <a:lstStyle/>
          <a:p>
            <a:r>
              <a:rPr lang="en-US" sz="3000" dirty="0"/>
              <a:t>George Washington/ first president/ USA</a:t>
            </a:r>
          </a:p>
        </p:txBody>
      </p:sp>
      <p:sp>
        <p:nvSpPr>
          <p:cNvPr id="3" name="Rectangle 2">
            <a:extLst>
              <a:ext uri="{FF2B5EF4-FFF2-40B4-BE49-F238E27FC236}">
                <a16:creationId xmlns:a16="http://schemas.microsoft.com/office/drawing/2014/main" id="{B3A15612-DABF-404C-A733-6693A73EEAEF}"/>
              </a:ext>
            </a:extLst>
          </p:cNvPr>
          <p:cNvSpPr/>
          <p:nvPr/>
        </p:nvSpPr>
        <p:spPr>
          <a:xfrm>
            <a:off x="544642" y="337428"/>
            <a:ext cx="11124843" cy="1015663"/>
          </a:xfrm>
          <a:prstGeom prst="rect">
            <a:avLst/>
          </a:prstGeom>
        </p:spPr>
        <p:txBody>
          <a:bodyPr wrap="square">
            <a:spAutoFit/>
          </a:bodyPr>
          <a:lstStyle/>
          <a:p>
            <a:r>
              <a:rPr lang="en-US" sz="3000" dirty="0">
                <a:solidFill>
                  <a:srgbClr val="00B0F0"/>
                </a:solidFill>
              </a:rPr>
              <a:t>a.  With a partner, use the notes to make sentences about the famous American, George Washington.</a:t>
            </a:r>
          </a:p>
        </p:txBody>
      </p:sp>
      <p:sp>
        <p:nvSpPr>
          <p:cNvPr id="4" name="Rectangle 3">
            <a:extLst>
              <a:ext uri="{FF2B5EF4-FFF2-40B4-BE49-F238E27FC236}">
                <a16:creationId xmlns:a16="http://schemas.microsoft.com/office/drawing/2014/main" id="{434B83D1-CD5C-403F-BD13-7FA11E921DFD}"/>
              </a:ext>
            </a:extLst>
          </p:cNvPr>
          <p:cNvSpPr/>
          <p:nvPr/>
        </p:nvSpPr>
        <p:spPr>
          <a:xfrm>
            <a:off x="2703203" y="2292699"/>
            <a:ext cx="4541756" cy="553998"/>
          </a:xfrm>
          <a:prstGeom prst="rect">
            <a:avLst/>
          </a:prstGeom>
        </p:spPr>
        <p:txBody>
          <a:bodyPr wrap="none">
            <a:spAutoFit/>
          </a:bodyPr>
          <a:lstStyle/>
          <a:p>
            <a:r>
              <a:rPr lang="en-US" sz="3000" dirty="0"/>
              <a:t>born/ 1732,/ general/ 1775 </a:t>
            </a:r>
          </a:p>
        </p:txBody>
      </p:sp>
      <p:sp>
        <p:nvSpPr>
          <p:cNvPr id="5" name="Rectangle 4">
            <a:extLst>
              <a:ext uri="{FF2B5EF4-FFF2-40B4-BE49-F238E27FC236}">
                <a16:creationId xmlns:a16="http://schemas.microsoft.com/office/drawing/2014/main" id="{8D927A63-843B-48D3-A896-8DE31F1DB1D8}"/>
              </a:ext>
            </a:extLst>
          </p:cNvPr>
          <p:cNvSpPr/>
          <p:nvPr/>
        </p:nvSpPr>
        <p:spPr>
          <a:xfrm>
            <a:off x="2408418" y="3280963"/>
            <a:ext cx="7375161" cy="553998"/>
          </a:xfrm>
          <a:prstGeom prst="rect">
            <a:avLst/>
          </a:prstGeom>
        </p:spPr>
        <p:txBody>
          <a:bodyPr wrap="square">
            <a:spAutoFit/>
          </a:bodyPr>
          <a:lstStyle/>
          <a:p>
            <a:r>
              <a:rPr lang="en-US" sz="3000" dirty="0"/>
              <a:t>fought/ many battles/ against/ British </a:t>
            </a:r>
          </a:p>
        </p:txBody>
      </p:sp>
      <p:sp>
        <p:nvSpPr>
          <p:cNvPr id="6" name="Rectangle 5">
            <a:extLst>
              <a:ext uri="{FF2B5EF4-FFF2-40B4-BE49-F238E27FC236}">
                <a16:creationId xmlns:a16="http://schemas.microsoft.com/office/drawing/2014/main" id="{F5342B84-E6E7-4C04-8F9B-42FA0DF3CE21}"/>
              </a:ext>
            </a:extLst>
          </p:cNvPr>
          <p:cNvSpPr/>
          <p:nvPr/>
        </p:nvSpPr>
        <p:spPr>
          <a:xfrm>
            <a:off x="1464811" y="4282310"/>
            <a:ext cx="9306266" cy="553998"/>
          </a:xfrm>
          <a:prstGeom prst="rect">
            <a:avLst/>
          </a:prstGeom>
        </p:spPr>
        <p:txBody>
          <a:bodyPr wrap="none">
            <a:spAutoFit/>
          </a:bodyPr>
          <a:lstStyle/>
          <a:p>
            <a:r>
              <a:rPr lang="en-US" sz="3000" dirty="0"/>
              <a:t>His army/ won/ Battle of Yorktown/ 1781./ last battle/ war</a:t>
            </a:r>
          </a:p>
        </p:txBody>
      </p:sp>
      <p:sp>
        <p:nvSpPr>
          <p:cNvPr id="7" name="Rectangle 6">
            <a:extLst>
              <a:ext uri="{FF2B5EF4-FFF2-40B4-BE49-F238E27FC236}">
                <a16:creationId xmlns:a16="http://schemas.microsoft.com/office/drawing/2014/main" id="{5063EF43-7C9D-4643-B6A9-4B5913A03FBE}"/>
              </a:ext>
            </a:extLst>
          </p:cNvPr>
          <p:cNvSpPr/>
          <p:nvPr/>
        </p:nvSpPr>
        <p:spPr>
          <a:xfrm>
            <a:off x="2408418" y="5629069"/>
            <a:ext cx="7550978" cy="553998"/>
          </a:xfrm>
          <a:prstGeom prst="rect">
            <a:avLst/>
          </a:prstGeom>
        </p:spPr>
        <p:txBody>
          <a:bodyPr wrap="none">
            <a:spAutoFit/>
          </a:bodyPr>
          <a:lstStyle/>
          <a:p>
            <a:r>
              <a:rPr lang="en-US" sz="3000" dirty="0"/>
              <a:t>He/ president/ United States of America/ 1789.</a:t>
            </a:r>
          </a:p>
        </p:txBody>
      </p:sp>
      <p:sp>
        <p:nvSpPr>
          <p:cNvPr id="8" name="TextBox 7">
            <a:extLst>
              <a:ext uri="{FF2B5EF4-FFF2-40B4-BE49-F238E27FC236}">
                <a16:creationId xmlns:a16="http://schemas.microsoft.com/office/drawing/2014/main" id="{7E0EFA8B-7ABD-454B-B3EC-0B540412D15D}"/>
              </a:ext>
            </a:extLst>
          </p:cNvPr>
          <p:cNvSpPr txBox="1"/>
          <p:nvPr/>
        </p:nvSpPr>
        <p:spPr>
          <a:xfrm>
            <a:off x="1584732" y="1751566"/>
            <a:ext cx="9281160" cy="553998"/>
          </a:xfrm>
          <a:prstGeom prst="rect">
            <a:avLst/>
          </a:prstGeom>
          <a:noFill/>
        </p:spPr>
        <p:txBody>
          <a:bodyPr wrap="square" rtlCol="0">
            <a:spAutoFit/>
          </a:bodyPr>
          <a:lstStyle/>
          <a:p>
            <a:r>
              <a:rPr lang="en-US" sz="3000" dirty="0">
                <a:solidFill>
                  <a:srgbClr val="FF0000"/>
                </a:solidFill>
              </a:rPr>
              <a:t>George Washington was the first president of the USA. </a:t>
            </a:r>
          </a:p>
        </p:txBody>
      </p:sp>
      <p:sp>
        <p:nvSpPr>
          <p:cNvPr id="9" name="Rectangle 8">
            <a:extLst>
              <a:ext uri="{FF2B5EF4-FFF2-40B4-BE49-F238E27FC236}">
                <a16:creationId xmlns:a16="http://schemas.microsoft.com/office/drawing/2014/main" id="{1E2585BE-822A-47AA-8E1C-DF182B84D655}"/>
              </a:ext>
            </a:extLst>
          </p:cNvPr>
          <p:cNvSpPr/>
          <p:nvPr/>
        </p:nvSpPr>
        <p:spPr>
          <a:xfrm>
            <a:off x="1584732" y="2763013"/>
            <a:ext cx="8270213" cy="561949"/>
          </a:xfrm>
          <a:prstGeom prst="rect">
            <a:avLst/>
          </a:prstGeom>
        </p:spPr>
        <p:txBody>
          <a:bodyPr wrap="none">
            <a:spAutoFit/>
          </a:bodyPr>
          <a:lstStyle/>
          <a:p>
            <a:pPr>
              <a:lnSpc>
                <a:spcPct val="107000"/>
              </a:lnSpc>
              <a:spcAft>
                <a:spcPts val="800"/>
              </a:spcAft>
            </a:pPr>
            <a:r>
              <a:rPr lang="en-US" sz="3000" dirty="0">
                <a:solidFill>
                  <a:srgbClr val="FF0000"/>
                </a:solidFill>
                <a:latin typeface="+mj-lt"/>
                <a:ea typeface="Calibri" panose="020F0502020204030204" pitchFamily="34" charset="0"/>
                <a:cs typeface="Times New Roman" panose="02020603050405020304" pitchFamily="18" charset="0"/>
              </a:rPr>
              <a:t>He was born in 1732 and became a general in 1775. </a:t>
            </a:r>
            <a:endParaRPr lang="en-US" sz="3000" dirty="0">
              <a:solidFill>
                <a:srgbClr val="FF0000"/>
              </a:solidFill>
              <a:effectLst/>
              <a:latin typeface="+mj-l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BA9AA4CF-AAFA-4CFD-81E4-987042D6D829}"/>
              </a:ext>
            </a:extLst>
          </p:cNvPr>
          <p:cNvSpPr/>
          <p:nvPr/>
        </p:nvSpPr>
        <p:spPr>
          <a:xfrm>
            <a:off x="1768839" y="3711094"/>
            <a:ext cx="6882012" cy="561949"/>
          </a:xfrm>
          <a:prstGeom prst="rect">
            <a:avLst/>
          </a:prstGeom>
        </p:spPr>
        <p:txBody>
          <a:bodyPr wrap="none">
            <a:spAutoFit/>
          </a:bodyPr>
          <a:lstStyle/>
          <a:p>
            <a:pPr>
              <a:lnSpc>
                <a:spcPct val="107000"/>
              </a:lnSpc>
              <a:spcAft>
                <a:spcPts val="800"/>
              </a:spcAft>
            </a:pPr>
            <a:r>
              <a:rPr lang="en-US" sz="3000" dirty="0">
                <a:solidFill>
                  <a:srgbClr val="FF0000"/>
                </a:solidFill>
                <a:latin typeface="+mj-lt"/>
                <a:ea typeface="Calibri" panose="020F0502020204030204" pitchFamily="34" charset="0"/>
                <a:cs typeface="Times New Roman" panose="02020603050405020304" pitchFamily="18" charset="0"/>
              </a:rPr>
              <a:t>He fought many battles against the British. </a:t>
            </a:r>
            <a:endParaRPr lang="en-US" sz="3000" dirty="0">
              <a:solidFill>
                <a:srgbClr val="FF0000"/>
              </a:solidFill>
              <a:effectLst/>
              <a:latin typeface="+mj-l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8AB559D1-7C21-443B-A014-3049518425BE}"/>
              </a:ext>
            </a:extLst>
          </p:cNvPr>
          <p:cNvSpPr/>
          <p:nvPr/>
        </p:nvSpPr>
        <p:spPr>
          <a:xfrm>
            <a:off x="161416" y="4704396"/>
            <a:ext cx="12127792" cy="1058367"/>
          </a:xfrm>
          <a:prstGeom prst="rect">
            <a:avLst/>
          </a:prstGeom>
        </p:spPr>
        <p:txBody>
          <a:bodyPr wrap="square">
            <a:spAutoFit/>
          </a:bodyPr>
          <a:lstStyle/>
          <a:p>
            <a:pPr algn="ctr">
              <a:lnSpc>
                <a:spcPct val="107000"/>
              </a:lnSpc>
            </a:pPr>
            <a:r>
              <a:rPr lang="en-US" sz="3000" dirty="0">
                <a:solidFill>
                  <a:srgbClr val="FF0000"/>
                </a:solidFill>
                <a:latin typeface="+mj-lt"/>
                <a:ea typeface="Calibri" panose="020F0502020204030204" pitchFamily="34" charset="0"/>
                <a:cs typeface="Times New Roman" panose="02020603050405020304" pitchFamily="18" charset="0"/>
              </a:rPr>
              <a:t>His army won the Battle of Yorktown in 1781. It was the last </a:t>
            </a:r>
          </a:p>
          <a:p>
            <a:pPr algn="ctr">
              <a:lnSpc>
                <a:spcPct val="107000"/>
              </a:lnSpc>
            </a:pPr>
            <a:r>
              <a:rPr lang="en-US" sz="3000" dirty="0">
                <a:solidFill>
                  <a:srgbClr val="FF0000"/>
                </a:solidFill>
                <a:latin typeface="+mj-lt"/>
                <a:ea typeface="Calibri" panose="020F0502020204030204" pitchFamily="34" charset="0"/>
                <a:cs typeface="Times New Roman" panose="02020603050405020304" pitchFamily="18" charset="0"/>
              </a:rPr>
              <a:t>battle of the war. </a:t>
            </a:r>
            <a:endParaRPr lang="en-US" sz="3000" dirty="0">
              <a:solidFill>
                <a:srgbClr val="FF0000"/>
              </a:solidFill>
              <a:effectLst/>
              <a:latin typeface="+mj-l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94812F0F-83A5-42C0-A90B-20B4DA6F6109}"/>
              </a:ext>
            </a:extLst>
          </p:cNvPr>
          <p:cNvSpPr/>
          <p:nvPr/>
        </p:nvSpPr>
        <p:spPr>
          <a:xfrm>
            <a:off x="1768839" y="5957932"/>
            <a:ext cx="9816021" cy="564385"/>
          </a:xfrm>
          <a:prstGeom prst="rect">
            <a:avLst/>
          </a:prstGeom>
        </p:spPr>
        <p:txBody>
          <a:bodyPr wrap="none">
            <a:spAutoFit/>
          </a:bodyPr>
          <a:lstStyle/>
          <a:p>
            <a:pPr>
              <a:lnSpc>
                <a:spcPct val="107000"/>
              </a:lnSpc>
              <a:spcAft>
                <a:spcPts val="800"/>
              </a:spcAft>
            </a:pPr>
            <a:r>
              <a:rPr lang="en-US" sz="3000" dirty="0">
                <a:solidFill>
                  <a:srgbClr val="FF0000"/>
                </a:solidFill>
                <a:latin typeface="+mj-lt"/>
                <a:ea typeface="Calibri" panose="020F0502020204030204" pitchFamily="34" charset="0"/>
                <a:cs typeface="Times New Roman" panose="02020603050405020304" pitchFamily="18" charset="0"/>
              </a:rPr>
              <a:t>He became president of the United States of America in 1789.</a:t>
            </a:r>
            <a:endParaRPr lang="en-US" sz="3000" dirty="0">
              <a:solidFill>
                <a:srgbClr val="FF000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343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While-Writing</a:t>
            </a:r>
          </a:p>
        </p:txBody>
      </p:sp>
      <p:pic>
        <p:nvPicPr>
          <p:cNvPr id="3" name="Picture 2">
            <a:extLst>
              <a:ext uri="{FF2B5EF4-FFF2-40B4-BE49-F238E27FC236}">
                <a16:creationId xmlns:a16="http://schemas.microsoft.com/office/drawing/2014/main" id="{B4D7BD3F-B321-421A-A838-263E14DBA73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11965" y="1279511"/>
            <a:ext cx="11895156" cy="2928732"/>
          </a:xfrm>
          <a:prstGeom prst="rect">
            <a:avLst/>
          </a:prstGeom>
        </p:spPr>
      </p:pic>
    </p:spTree>
    <p:extLst>
      <p:ext uri="{BB962C8B-B14F-4D97-AF65-F5344CB8AC3E}">
        <p14:creationId xmlns:p14="http://schemas.microsoft.com/office/powerpoint/2010/main" val="46598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43487"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WARM-UP</a:t>
            </a:r>
          </a:p>
        </p:txBody>
      </p:sp>
    </p:spTree>
    <p:extLst>
      <p:ext uri="{BB962C8B-B14F-4D97-AF65-F5344CB8AC3E}">
        <p14:creationId xmlns:p14="http://schemas.microsoft.com/office/powerpoint/2010/main" val="1693012278"/>
      </p:ext>
    </p:extLst>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59C7AE-002D-4834-99E3-94448DFE13C3}"/>
              </a:ext>
            </a:extLst>
          </p:cNvPr>
          <p:cNvSpPr/>
          <p:nvPr/>
        </p:nvSpPr>
        <p:spPr>
          <a:xfrm>
            <a:off x="543653" y="1304121"/>
            <a:ext cx="11379014" cy="3031856"/>
          </a:xfrm>
          <a:prstGeom prst="rect">
            <a:avLst/>
          </a:prstGeom>
        </p:spPr>
        <p:txBody>
          <a:bodyPr wrap="square">
            <a:spAutoFit/>
          </a:bodyPr>
          <a:lstStyle/>
          <a:p>
            <a:pPr>
              <a:lnSpc>
                <a:spcPct val="107000"/>
              </a:lnSpc>
              <a:spcAft>
                <a:spcPts val="800"/>
              </a:spcAft>
            </a:pPr>
            <a:r>
              <a:rPr lang="en-US" sz="3000" dirty="0">
                <a:latin typeface="+mj-lt"/>
                <a:ea typeface="Calibri" panose="020F0502020204030204" pitchFamily="34" charset="0"/>
                <a:cs typeface="Times New Roman" panose="02020603050405020304" pitchFamily="18" charset="0"/>
              </a:rPr>
              <a:t>I watched the historical movie </a:t>
            </a:r>
            <a:r>
              <a:rPr lang="en-US" sz="3000" b="1" i="1" dirty="0">
                <a:latin typeface="+mj-lt"/>
                <a:ea typeface="Calibri" panose="020F0502020204030204" pitchFamily="34" charset="0"/>
                <a:cs typeface="Times New Roman" panose="02020603050405020304" pitchFamily="18" charset="0"/>
              </a:rPr>
              <a:t>Washington</a:t>
            </a:r>
            <a:r>
              <a:rPr lang="en-US" sz="3000" dirty="0">
                <a:latin typeface="+mj-lt"/>
                <a:ea typeface="Calibri" panose="020F0502020204030204" pitchFamily="34" charset="0"/>
                <a:cs typeface="Times New Roman" panose="02020603050405020304" pitchFamily="18" charset="0"/>
              </a:rPr>
              <a:t>. It was great! It was about George Washington. He was the first president of the USA. He was born in 1732 and he became a general in 1775. He fought many battles against the British. His army won the Battle of Yorktown in 1781. It was the last battle of the war. He became president of the United States of America in 1789. If you like history, you should watch this movie!</a:t>
            </a:r>
            <a:endParaRPr lang="en-US" sz="3000" dirty="0">
              <a:effectLst/>
              <a:latin typeface="+mj-lt"/>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2521E733-EE08-4D5E-9D58-645337CBDC12}"/>
              </a:ext>
            </a:extLst>
          </p:cNvPr>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While-Writing</a:t>
            </a:r>
          </a:p>
        </p:txBody>
      </p:sp>
    </p:spTree>
    <p:extLst>
      <p:ext uri="{BB962C8B-B14F-4D97-AF65-F5344CB8AC3E}">
        <p14:creationId xmlns:p14="http://schemas.microsoft.com/office/powerpoint/2010/main" val="3124323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0DD6-F66B-4499-8CCC-775BAC3F45F2}"/>
              </a:ext>
            </a:extLst>
          </p:cNvPr>
          <p:cNvSpPr/>
          <p:nvPr/>
        </p:nvSpPr>
        <p:spPr>
          <a:xfrm>
            <a:off x="111965" y="438537"/>
            <a:ext cx="1884786" cy="7091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Post-Writing</a:t>
            </a:r>
          </a:p>
        </p:txBody>
      </p:sp>
      <p:sp>
        <p:nvSpPr>
          <p:cNvPr id="4" name="TextBox 3">
            <a:extLst>
              <a:ext uri="{FF2B5EF4-FFF2-40B4-BE49-F238E27FC236}">
                <a16:creationId xmlns:a16="http://schemas.microsoft.com/office/drawing/2014/main" id="{EFC4A565-57C7-4A4B-91FA-6B157236DC60}"/>
              </a:ext>
            </a:extLst>
          </p:cNvPr>
          <p:cNvSpPr txBox="1"/>
          <p:nvPr/>
        </p:nvSpPr>
        <p:spPr>
          <a:xfrm>
            <a:off x="2499360" y="458499"/>
            <a:ext cx="7741920" cy="1200329"/>
          </a:xfrm>
          <a:prstGeom prst="rect">
            <a:avLst/>
          </a:prstGeom>
          <a:noFill/>
        </p:spPr>
        <p:txBody>
          <a:bodyPr wrap="square" rtlCol="0">
            <a:spAutoFit/>
          </a:bodyPr>
          <a:lstStyle/>
          <a:p>
            <a:r>
              <a:rPr lang="en-US" sz="3600" dirty="0">
                <a:solidFill>
                  <a:srgbClr val="0070C0"/>
                </a:solidFill>
              </a:rPr>
              <a:t>Choose a movie about a famous person from history and write a movie review.</a:t>
            </a:r>
          </a:p>
        </p:txBody>
      </p:sp>
      <p:sp>
        <p:nvSpPr>
          <p:cNvPr id="2" name="Rectangle 1">
            <a:extLst>
              <a:ext uri="{FF2B5EF4-FFF2-40B4-BE49-F238E27FC236}">
                <a16:creationId xmlns:a16="http://schemas.microsoft.com/office/drawing/2014/main" id="{B9AE9FDD-E391-45CD-B9CF-85F72134CE8F}"/>
              </a:ext>
            </a:extLst>
          </p:cNvPr>
          <p:cNvSpPr/>
          <p:nvPr/>
        </p:nvSpPr>
        <p:spPr>
          <a:xfrm>
            <a:off x="1219200" y="2158844"/>
            <a:ext cx="9753600" cy="2540311"/>
          </a:xfrm>
          <a:prstGeom prst="rect">
            <a:avLst/>
          </a:prstGeom>
        </p:spPr>
        <p:txBody>
          <a:bodyPr wrap="square">
            <a:spAutoFit/>
          </a:bodyPr>
          <a:lstStyle/>
          <a:p>
            <a:pPr>
              <a:lnSpc>
                <a:spcPct val="107000"/>
              </a:lnSpc>
              <a:spcAft>
                <a:spcPts val="800"/>
              </a:spcAft>
            </a:pPr>
            <a:r>
              <a:rPr lang="en-US" sz="3000" dirty="0">
                <a:latin typeface="+mj-lt"/>
                <a:ea typeface="Calibri" panose="020F0502020204030204" pitchFamily="34" charset="0"/>
                <a:cs typeface="Times New Roman" panose="02020603050405020304" pitchFamily="18" charset="0"/>
              </a:rPr>
              <a:t>I watched the historical movie _______. It was great! It was about _______. He/ She was the _______ . He/ She was born _______ and he became a _______ in _______. He/ She fought many battles against _______ in______. If you like history, you should watch this movie!</a:t>
            </a:r>
          </a:p>
        </p:txBody>
      </p:sp>
    </p:spTree>
    <p:extLst>
      <p:ext uri="{BB962C8B-B14F-4D97-AF65-F5344CB8AC3E}">
        <p14:creationId xmlns:p14="http://schemas.microsoft.com/office/powerpoint/2010/main" val="2246637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5052"/>
            <a:ext cx="9229273" cy="6152307"/>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580036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DD6161-4EA0-4166-9DBC-244CF5A2938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86702" y="1163478"/>
            <a:ext cx="11202651" cy="4531043"/>
          </a:xfrm>
          <a:prstGeom prst="rect">
            <a:avLst/>
          </a:prstGeom>
        </p:spPr>
      </p:pic>
      <p:sp>
        <p:nvSpPr>
          <p:cNvPr id="3" name="TextBox 2">
            <a:extLst>
              <a:ext uri="{FF2B5EF4-FFF2-40B4-BE49-F238E27FC236}">
                <a16:creationId xmlns:a16="http://schemas.microsoft.com/office/drawing/2014/main" id="{86EEF245-7BAD-4B41-A14A-8B5C47E6F36A}"/>
              </a:ext>
            </a:extLst>
          </p:cNvPr>
          <p:cNvSpPr txBox="1"/>
          <p:nvPr/>
        </p:nvSpPr>
        <p:spPr>
          <a:xfrm>
            <a:off x="441960" y="518160"/>
            <a:ext cx="2331720" cy="461665"/>
          </a:xfrm>
          <a:prstGeom prst="rect">
            <a:avLst/>
          </a:prstGeom>
          <a:solidFill>
            <a:srgbClr val="00B050"/>
          </a:solidFill>
        </p:spPr>
        <p:txBody>
          <a:bodyPr wrap="square" rtlCol="0">
            <a:spAutoFit/>
          </a:bodyPr>
          <a:lstStyle/>
          <a:p>
            <a:r>
              <a:rPr lang="en-US" sz="2400" dirty="0"/>
              <a:t>WB-P.43</a:t>
            </a:r>
          </a:p>
        </p:txBody>
      </p:sp>
    </p:spTree>
    <p:extLst>
      <p:ext uri="{BB962C8B-B14F-4D97-AF65-F5344CB8AC3E}">
        <p14:creationId xmlns:p14="http://schemas.microsoft.com/office/powerpoint/2010/main" val="1815992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B93F79-B1AC-4B10-BA90-5915C7C4368D}"/>
              </a:ext>
            </a:extLst>
          </p:cNvPr>
          <p:cNvSpPr/>
          <p:nvPr/>
        </p:nvSpPr>
        <p:spPr>
          <a:xfrm>
            <a:off x="792480" y="1287299"/>
            <a:ext cx="10607040" cy="3132589"/>
          </a:xfrm>
          <a:prstGeom prst="rect">
            <a:avLst/>
          </a:prstGeom>
        </p:spPr>
        <p:txBody>
          <a:bodyPr wrap="square">
            <a:spAutoFit/>
          </a:bodyPr>
          <a:lstStyle/>
          <a:p>
            <a:pPr>
              <a:lnSpc>
                <a:spcPct val="107000"/>
              </a:lnSpc>
              <a:spcAft>
                <a:spcPts val="800"/>
              </a:spcAft>
            </a:pPr>
            <a:r>
              <a:rPr lang="en-US" sz="3600" dirty="0">
                <a:latin typeface="+mj-lt"/>
                <a:ea typeface="Calibri" panose="020F0502020204030204" pitchFamily="34" charset="0"/>
                <a:cs typeface="Times New Roman" panose="02020603050405020304" pitchFamily="18" charset="0"/>
              </a:rPr>
              <a:t>I watched the movie Henry V. Henry V was a very famous king of England. He became king in 1413. His army won a battle against the French army at Agincourt in 1415. The movie was interesting and exciting. The acting was great!</a:t>
            </a:r>
            <a:endParaRPr lang="en-US" sz="3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09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058400" cy="6858000"/>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1431180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766668" y="1815293"/>
            <a:ext cx="4345781" cy="2862322"/>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Reading </a:t>
            </a:r>
          </a:p>
          <a:p>
            <a:r>
              <a:rPr lang="en-US" sz="3600" i="1" dirty="0">
                <a:solidFill>
                  <a:srgbClr val="0070C0"/>
                </a:solidFill>
              </a:rPr>
              <a:t>read a movie review about a famous </a:t>
            </a:r>
          </a:p>
          <a:p>
            <a:r>
              <a:rPr lang="en-US" sz="3600" i="1" dirty="0">
                <a:solidFill>
                  <a:srgbClr val="0070C0"/>
                </a:solidFill>
              </a:rPr>
              <a:t>person from history in a movie</a:t>
            </a:r>
          </a:p>
        </p:txBody>
      </p:sp>
      <p:sp>
        <p:nvSpPr>
          <p:cNvPr id="6" name="Rectangle 5"/>
          <p:cNvSpPr/>
          <p:nvPr/>
        </p:nvSpPr>
        <p:spPr>
          <a:xfrm>
            <a:off x="5780318" y="1815293"/>
            <a:ext cx="5892278" cy="1754326"/>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FF0000"/>
                </a:solidFill>
              </a:rPr>
              <a:t>Writing</a:t>
            </a:r>
          </a:p>
          <a:p>
            <a:r>
              <a:rPr lang="en-US" sz="3600" i="1" dirty="0">
                <a:solidFill>
                  <a:srgbClr val="0070C0"/>
                </a:solidFill>
              </a:rPr>
              <a:t>write a paragraph about a historical movie.</a:t>
            </a:r>
          </a:p>
        </p:txBody>
      </p:sp>
    </p:spTree>
    <p:extLst>
      <p:ext uri="{BB962C8B-B14F-4D97-AF65-F5344CB8AC3E}">
        <p14:creationId xmlns:p14="http://schemas.microsoft.com/office/powerpoint/2010/main" val="1657387981"/>
      </p:ext>
    </p:extLst>
  </p:cSld>
  <p:clrMapOvr>
    <a:masterClrMapping/>
  </p:clrMapOvr>
  <p:transition spd="med">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1042308" y="1720840"/>
            <a:ext cx="10725150" cy="341632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marL="571500" indent="-571500">
              <a:buFontTx/>
              <a:buChar char="-"/>
            </a:pPr>
            <a:r>
              <a:rPr lang="en-US" sz="3600" i="1" dirty="0">
                <a:solidFill>
                  <a:srgbClr val="0070C0"/>
                </a:solidFill>
              </a:rPr>
              <a:t>Do the exercises on page 43 WB. </a:t>
            </a:r>
          </a:p>
          <a:p>
            <a:pPr marL="571500" indent="-571500">
              <a:buFontTx/>
              <a:buChar char="-"/>
            </a:pPr>
            <a:r>
              <a:rPr lang="en-US" sz="3600" i="1" dirty="0">
                <a:solidFill>
                  <a:srgbClr val="0070C0"/>
                </a:solidFill>
              </a:rPr>
              <a:t>Complete the writing notes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Notebook</a:t>
            </a:r>
            <a:r>
              <a:rPr lang="en-US" sz="3600" i="1" dirty="0">
                <a:solidFill>
                  <a:srgbClr val="0070C0"/>
                </a:solidFill>
              </a:rPr>
              <a:t> on page 44.</a:t>
            </a:r>
            <a:endParaRPr lang="en-US" sz="3600" i="1" dirty="0">
              <a:solidFill>
                <a:srgbClr val="FF0000"/>
              </a:solidFill>
            </a:endParaRPr>
          </a:p>
          <a:p>
            <a:pPr marL="571500" indent="-571500">
              <a:buFontTx/>
              <a:buChar char="-"/>
            </a:pPr>
            <a:r>
              <a:rPr lang="en-US" sz="3600" i="1" dirty="0">
                <a:solidFill>
                  <a:srgbClr val="0070C0"/>
                </a:solidFill>
              </a:rPr>
              <a:t>Prepare the review lesson (pages 98 &amp; 99 - SB)</a:t>
            </a:r>
          </a:p>
          <a:p>
            <a:pPr marL="571500" indent="-571500">
              <a:buFontTx/>
              <a:buChar char="-"/>
            </a:pPr>
            <a:r>
              <a:rPr lang="en-US" sz="3600" i="1" dirty="0">
                <a:solidFill>
                  <a:srgbClr val="0070C0"/>
                </a:solidFill>
              </a:rPr>
              <a:t>Play the consolidation games in </a:t>
            </a:r>
            <a:r>
              <a:rPr lang="en-US" sz="3600" b="1" i="1" dirty="0" err="1">
                <a:solidFill>
                  <a:srgbClr val="0070C0"/>
                </a:solidFill>
              </a:rPr>
              <a:t>Tiếng</a:t>
            </a:r>
            <a:r>
              <a:rPr lang="en-US" sz="3600" b="1" i="1" dirty="0">
                <a:solidFill>
                  <a:srgbClr val="0070C0"/>
                </a:solidFill>
              </a:rPr>
              <a:t> Anh 6 </a:t>
            </a:r>
            <a:r>
              <a:rPr lang="en-US" sz="3600" b="1" i="1" dirty="0" err="1">
                <a:solidFill>
                  <a:srgbClr val="0070C0"/>
                </a:solidFill>
              </a:rPr>
              <a:t>i</a:t>
            </a:r>
            <a:r>
              <a:rPr lang="en-US" sz="3600" b="1" i="1" dirty="0">
                <a:solidFill>
                  <a:srgbClr val="0070C0"/>
                </a:solidFill>
              </a:rPr>
              <a:t>-Learn Smart World DHA App</a:t>
            </a:r>
            <a:r>
              <a:rPr lang="en-US" sz="3600" i="1" dirty="0">
                <a:solidFill>
                  <a:srgbClr val="0070C0"/>
                </a:solidFill>
              </a:rPr>
              <a:t> on </a:t>
            </a:r>
            <a:r>
              <a:rPr lang="en-US" sz="3600" i="1" dirty="0">
                <a:solidFill>
                  <a:srgbClr val="0070C0"/>
                </a:solidFill>
                <a:hlinkClick r:id="rId2"/>
              </a:rPr>
              <a:t>www.eduhome.com.vn</a:t>
            </a:r>
            <a:r>
              <a:rPr lang="en-US" sz="3600" i="1" dirty="0">
                <a:solidFill>
                  <a:srgbClr val="0070C0"/>
                </a:solidFill>
              </a:rPr>
              <a:t>  </a:t>
            </a:r>
          </a:p>
        </p:txBody>
      </p:sp>
    </p:spTree>
    <p:extLst>
      <p:ext uri="{BB962C8B-B14F-4D97-AF65-F5344CB8AC3E}">
        <p14:creationId xmlns:p14="http://schemas.microsoft.com/office/powerpoint/2010/main" val="17590976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5358"/>
          <a:stretch/>
        </p:blipFill>
        <p:spPr>
          <a:xfrm>
            <a:off x="-18662" y="0"/>
            <a:ext cx="12192000" cy="6839339"/>
          </a:xfrm>
          <a:prstGeom prst="rect">
            <a:avLst/>
          </a:prstGeom>
        </p:spPr>
      </p:pic>
      <p:sp>
        <p:nvSpPr>
          <p:cNvPr id="3" name="TextBox 2"/>
          <p:cNvSpPr txBox="1"/>
          <p:nvPr/>
        </p:nvSpPr>
        <p:spPr>
          <a:xfrm>
            <a:off x="4557744" y="5621955"/>
            <a:ext cx="3102690" cy="646331"/>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r>
              <a:rPr lang="en-US" sz="3600" dirty="0">
                <a:solidFill>
                  <a:srgbClr val="FF0000"/>
                </a:solidFill>
              </a:rPr>
              <a:t>Enjoy your day!</a:t>
            </a:r>
            <a:endParaRPr lang="en-US" dirty="0">
              <a:solidFill>
                <a:srgbClr val="FF0000"/>
              </a:solidFill>
            </a:endParaRPr>
          </a:p>
        </p:txBody>
      </p:sp>
    </p:spTree>
    <p:extLst>
      <p:ext uri="{BB962C8B-B14F-4D97-AF65-F5344CB8AC3E}">
        <p14:creationId xmlns:p14="http://schemas.microsoft.com/office/powerpoint/2010/main" val="11029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C0D919-8853-44A5-AF04-195938977B25}"/>
              </a:ext>
            </a:extLst>
          </p:cNvPr>
          <p:cNvSpPr txBox="1"/>
          <p:nvPr/>
        </p:nvSpPr>
        <p:spPr>
          <a:xfrm>
            <a:off x="554636" y="509666"/>
            <a:ext cx="10613036" cy="553998"/>
          </a:xfrm>
          <a:prstGeom prst="rect">
            <a:avLst/>
          </a:prstGeom>
          <a:noFill/>
        </p:spPr>
        <p:txBody>
          <a:bodyPr wrap="square" rtlCol="0">
            <a:spAutoFit/>
          </a:bodyPr>
          <a:lstStyle/>
          <a:p>
            <a:r>
              <a:rPr lang="en-US" sz="3000" dirty="0">
                <a:solidFill>
                  <a:srgbClr val="00B0F0"/>
                </a:solidFill>
              </a:rPr>
              <a:t>What do you remember from the last lesson? Which word is this?</a:t>
            </a:r>
          </a:p>
        </p:txBody>
      </p:sp>
      <p:sp>
        <p:nvSpPr>
          <p:cNvPr id="3" name="Rectangle 2">
            <a:extLst>
              <a:ext uri="{FF2B5EF4-FFF2-40B4-BE49-F238E27FC236}">
                <a16:creationId xmlns:a16="http://schemas.microsoft.com/office/drawing/2014/main" id="{E7A1677F-C2A0-4913-AC9A-7E8508FBB092}"/>
              </a:ext>
            </a:extLst>
          </p:cNvPr>
          <p:cNvSpPr/>
          <p:nvPr/>
        </p:nvSpPr>
        <p:spPr>
          <a:xfrm>
            <a:off x="1363625" y="1489807"/>
            <a:ext cx="609462" cy="1169551"/>
          </a:xfrm>
          <a:prstGeom prst="rect">
            <a:avLst/>
          </a:prstGeom>
          <a:noFill/>
        </p:spPr>
        <p:txBody>
          <a:bodyPr wrap="none" lIns="91440" tIns="45720" rIns="91440" bIns="45720">
            <a:spAutoFit/>
          </a:bodyPr>
          <a:lstStyle/>
          <a:p>
            <a:pPr algn="ctr"/>
            <a:r>
              <a:rPr lang="en-US" sz="7000" b="1" dirty="0">
                <a:ln w="22225">
                  <a:solidFill>
                    <a:schemeClr val="accent2"/>
                  </a:solidFill>
                  <a:prstDash val="solid"/>
                </a:ln>
                <a:solidFill>
                  <a:schemeClr val="accent2">
                    <a:lumMod val="40000"/>
                    <a:lumOff val="60000"/>
                  </a:schemeClr>
                </a:solidFill>
                <a:effectLst>
                  <a:reflection blurRad="6350" stA="60000" endA="900" endPos="58000" dir="5400000" sy="-100000" algn="bl" rotWithShape="0"/>
                </a:effectLst>
              </a:rPr>
              <a:t>S</a:t>
            </a:r>
          </a:p>
        </p:txBody>
      </p:sp>
      <p:sp>
        <p:nvSpPr>
          <p:cNvPr id="4" name="Rectangle 3">
            <a:extLst>
              <a:ext uri="{FF2B5EF4-FFF2-40B4-BE49-F238E27FC236}">
                <a16:creationId xmlns:a16="http://schemas.microsoft.com/office/drawing/2014/main" id="{0BB64078-25CA-4DA0-B53C-26F08F4D1159}"/>
              </a:ext>
            </a:extLst>
          </p:cNvPr>
          <p:cNvSpPr/>
          <p:nvPr/>
        </p:nvSpPr>
        <p:spPr>
          <a:xfrm>
            <a:off x="1306517" y="2996639"/>
            <a:ext cx="651140" cy="1169551"/>
          </a:xfrm>
          <a:prstGeom prst="rect">
            <a:avLst/>
          </a:prstGeom>
          <a:noFill/>
        </p:spPr>
        <p:txBody>
          <a:bodyPr wrap="none" lIns="91440" tIns="45720" rIns="91440" bIns="45720">
            <a:spAutoFit/>
          </a:bodyPr>
          <a:lstStyle/>
          <a:p>
            <a:pPr algn="ctr"/>
            <a:r>
              <a:rPr lang="en-US" sz="70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60000" endA="900" endPos="58000" dir="5400000" sy="-100000" algn="bl" rotWithShape="0"/>
                </a:effectLst>
              </a:rPr>
              <a:t>K</a:t>
            </a:r>
          </a:p>
        </p:txBody>
      </p:sp>
      <p:sp>
        <p:nvSpPr>
          <p:cNvPr id="5" name="Rectangle 4">
            <a:extLst>
              <a:ext uri="{FF2B5EF4-FFF2-40B4-BE49-F238E27FC236}">
                <a16:creationId xmlns:a16="http://schemas.microsoft.com/office/drawing/2014/main" id="{3ECC2F25-C496-4020-A0F2-275DC697C409}"/>
              </a:ext>
            </a:extLst>
          </p:cNvPr>
          <p:cNvSpPr/>
          <p:nvPr/>
        </p:nvSpPr>
        <p:spPr>
          <a:xfrm>
            <a:off x="1200719" y="4503471"/>
            <a:ext cx="756938" cy="1169551"/>
          </a:xfrm>
          <a:prstGeom prst="rect">
            <a:avLst/>
          </a:prstGeom>
          <a:noFill/>
        </p:spPr>
        <p:txBody>
          <a:bodyPr wrap="none" lIns="91440" tIns="45720" rIns="91440" bIns="45720">
            <a:spAutoFit/>
          </a:bodyPr>
          <a:lstStyle/>
          <a:p>
            <a:pPr algn="ctr"/>
            <a:r>
              <a:rPr lang="en-US" sz="7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reflection blurRad="6350" stA="60000" endA="900" endPos="58000" dir="5400000" sy="-100000" algn="bl" rotWithShape="0"/>
                </a:effectLst>
              </a:rPr>
              <a:t>G</a:t>
            </a:r>
          </a:p>
        </p:txBody>
      </p:sp>
      <p:sp>
        <p:nvSpPr>
          <p:cNvPr id="6" name="Rectangle 5">
            <a:extLst>
              <a:ext uri="{FF2B5EF4-FFF2-40B4-BE49-F238E27FC236}">
                <a16:creationId xmlns:a16="http://schemas.microsoft.com/office/drawing/2014/main" id="{1CA7FED6-9FA1-4B11-B6DC-FA5FE115A73C}"/>
              </a:ext>
            </a:extLst>
          </p:cNvPr>
          <p:cNvSpPr/>
          <p:nvPr/>
        </p:nvSpPr>
        <p:spPr>
          <a:xfrm>
            <a:off x="6571408" y="1489807"/>
            <a:ext cx="728084" cy="116955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000" b="1" cap="none" spc="0" dirty="0">
                <a:ln/>
                <a:solidFill>
                  <a:schemeClr val="accent3"/>
                </a:solidFill>
                <a:effectLst>
                  <a:reflection blurRad="6350" stA="60000" endA="900" endPos="58000" dir="5400000" sy="-100000" algn="bl" rotWithShape="0"/>
                </a:effectLst>
              </a:rPr>
              <a:t>A</a:t>
            </a:r>
          </a:p>
        </p:txBody>
      </p:sp>
      <p:sp>
        <p:nvSpPr>
          <p:cNvPr id="7" name="Rectangle 6">
            <a:extLst>
              <a:ext uri="{FF2B5EF4-FFF2-40B4-BE49-F238E27FC236}">
                <a16:creationId xmlns:a16="http://schemas.microsoft.com/office/drawing/2014/main" id="{8D5A9836-0C19-4F61-8687-B4A291B8181F}"/>
              </a:ext>
            </a:extLst>
          </p:cNvPr>
          <p:cNvSpPr/>
          <p:nvPr/>
        </p:nvSpPr>
        <p:spPr>
          <a:xfrm>
            <a:off x="6723693" y="2844224"/>
            <a:ext cx="423514" cy="1169551"/>
          </a:xfrm>
          <a:prstGeom prst="rect">
            <a:avLst/>
          </a:prstGeom>
          <a:noFill/>
        </p:spPr>
        <p:txBody>
          <a:bodyPr wrap="none" lIns="91440" tIns="45720" rIns="91440" bIns="45720">
            <a:spAutoFit/>
          </a:bodyPr>
          <a:lstStyle/>
          <a:p>
            <a:pPr algn="ctr"/>
            <a:r>
              <a:rPr lang="en-US" sz="7000" b="1" cap="none" spc="0" dirty="0">
                <a:ln w="6600">
                  <a:solidFill>
                    <a:schemeClr val="accent2"/>
                  </a:solidFill>
                  <a:prstDash val="solid"/>
                </a:ln>
                <a:solidFill>
                  <a:srgbClr val="FFFFFF"/>
                </a:solidFill>
                <a:effectLst>
                  <a:outerShdw dist="38100" dir="2700000" algn="tl" rotWithShape="0">
                    <a:schemeClr val="accent2"/>
                  </a:outerShdw>
                  <a:reflection blurRad="6350" stA="60000" endA="900" endPos="58000" dir="5400000" sy="-100000" algn="bl" rotWithShape="0"/>
                </a:effectLst>
              </a:rPr>
              <a:t>I</a:t>
            </a:r>
          </a:p>
        </p:txBody>
      </p:sp>
      <p:sp>
        <p:nvSpPr>
          <p:cNvPr id="8" name="Rectangle 7">
            <a:extLst>
              <a:ext uri="{FF2B5EF4-FFF2-40B4-BE49-F238E27FC236}">
                <a16:creationId xmlns:a16="http://schemas.microsoft.com/office/drawing/2014/main" id="{78D39854-4A7E-45CC-951B-090080EF23A9}"/>
              </a:ext>
            </a:extLst>
          </p:cNvPr>
          <p:cNvSpPr/>
          <p:nvPr/>
        </p:nvSpPr>
        <p:spPr>
          <a:xfrm>
            <a:off x="6571408" y="4361418"/>
            <a:ext cx="688009" cy="1169551"/>
          </a:xfrm>
          <a:prstGeom prst="rect">
            <a:avLst/>
          </a:prstGeom>
          <a:noFill/>
        </p:spPr>
        <p:txBody>
          <a:bodyPr wrap="none" lIns="91440" tIns="45720" rIns="91440" bIns="45720">
            <a:spAutoFit/>
          </a:bodyPr>
          <a:lstStyle/>
          <a:p>
            <a:pPr algn="ctr"/>
            <a:r>
              <a:rPr lang="en-US" sz="70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reflection blurRad="6350" stA="60000" endA="900" endPos="58000" dir="5400000" sy="-100000" algn="bl" rotWithShape="0"/>
                </a:effectLst>
              </a:rPr>
              <a:t>B</a:t>
            </a:r>
          </a:p>
        </p:txBody>
      </p:sp>
      <p:sp>
        <p:nvSpPr>
          <p:cNvPr id="9" name="TextBox 8">
            <a:extLst>
              <a:ext uri="{FF2B5EF4-FFF2-40B4-BE49-F238E27FC236}">
                <a16:creationId xmlns:a16="http://schemas.microsoft.com/office/drawing/2014/main" id="{53B3873E-0D02-4346-A53F-3B4B6D1000E2}"/>
              </a:ext>
            </a:extLst>
          </p:cNvPr>
          <p:cNvSpPr txBox="1"/>
          <p:nvPr/>
        </p:nvSpPr>
        <p:spPr>
          <a:xfrm>
            <a:off x="2128603" y="1858780"/>
            <a:ext cx="3028013" cy="646331"/>
          </a:xfrm>
          <a:prstGeom prst="rect">
            <a:avLst/>
          </a:prstGeom>
          <a:solidFill>
            <a:schemeClr val="accent4">
              <a:lumMod val="40000"/>
              <a:lumOff val="60000"/>
            </a:schemeClr>
          </a:solidFill>
        </p:spPr>
        <p:txBody>
          <a:bodyPr wrap="square" rtlCol="0">
            <a:spAutoFit/>
          </a:bodyPr>
          <a:lstStyle/>
          <a:p>
            <a:r>
              <a:rPr lang="en-US" sz="3600" dirty="0"/>
              <a:t>Soldier </a:t>
            </a:r>
          </a:p>
        </p:txBody>
      </p:sp>
      <p:sp>
        <p:nvSpPr>
          <p:cNvPr id="10" name="TextBox 9">
            <a:extLst>
              <a:ext uri="{FF2B5EF4-FFF2-40B4-BE49-F238E27FC236}">
                <a16:creationId xmlns:a16="http://schemas.microsoft.com/office/drawing/2014/main" id="{FB086424-B9B1-4B01-82B5-06654DB0667D}"/>
              </a:ext>
            </a:extLst>
          </p:cNvPr>
          <p:cNvSpPr txBox="1"/>
          <p:nvPr/>
        </p:nvSpPr>
        <p:spPr>
          <a:xfrm>
            <a:off x="2128602" y="3181125"/>
            <a:ext cx="3028013" cy="646331"/>
          </a:xfrm>
          <a:prstGeom prst="rect">
            <a:avLst/>
          </a:prstGeom>
          <a:solidFill>
            <a:schemeClr val="accent4">
              <a:lumMod val="40000"/>
              <a:lumOff val="60000"/>
            </a:schemeClr>
          </a:solidFill>
        </p:spPr>
        <p:txBody>
          <a:bodyPr wrap="square" rtlCol="0">
            <a:spAutoFit/>
          </a:bodyPr>
          <a:lstStyle/>
          <a:p>
            <a:r>
              <a:rPr lang="en-US" sz="3600" dirty="0"/>
              <a:t>King</a:t>
            </a:r>
          </a:p>
        </p:txBody>
      </p:sp>
      <p:sp>
        <p:nvSpPr>
          <p:cNvPr id="11" name="TextBox 10">
            <a:extLst>
              <a:ext uri="{FF2B5EF4-FFF2-40B4-BE49-F238E27FC236}">
                <a16:creationId xmlns:a16="http://schemas.microsoft.com/office/drawing/2014/main" id="{E101763B-57A5-4E24-96C3-D7A7E38D9251}"/>
              </a:ext>
            </a:extLst>
          </p:cNvPr>
          <p:cNvSpPr txBox="1"/>
          <p:nvPr/>
        </p:nvSpPr>
        <p:spPr>
          <a:xfrm>
            <a:off x="2128602" y="4776819"/>
            <a:ext cx="3028013" cy="646331"/>
          </a:xfrm>
          <a:prstGeom prst="rect">
            <a:avLst/>
          </a:prstGeom>
          <a:solidFill>
            <a:schemeClr val="accent4">
              <a:lumMod val="40000"/>
              <a:lumOff val="60000"/>
            </a:schemeClr>
          </a:solidFill>
        </p:spPr>
        <p:txBody>
          <a:bodyPr wrap="square" rtlCol="0">
            <a:spAutoFit/>
          </a:bodyPr>
          <a:lstStyle/>
          <a:p>
            <a:r>
              <a:rPr lang="en-US" sz="3600" dirty="0"/>
              <a:t>General </a:t>
            </a:r>
          </a:p>
        </p:txBody>
      </p:sp>
      <p:sp>
        <p:nvSpPr>
          <p:cNvPr id="12" name="TextBox 11">
            <a:extLst>
              <a:ext uri="{FF2B5EF4-FFF2-40B4-BE49-F238E27FC236}">
                <a16:creationId xmlns:a16="http://schemas.microsoft.com/office/drawing/2014/main" id="{1F808A87-F26E-426C-878C-7B00A8607B03}"/>
              </a:ext>
            </a:extLst>
          </p:cNvPr>
          <p:cNvSpPr txBox="1"/>
          <p:nvPr/>
        </p:nvSpPr>
        <p:spPr>
          <a:xfrm>
            <a:off x="7800362" y="1674293"/>
            <a:ext cx="3028013" cy="646331"/>
          </a:xfrm>
          <a:prstGeom prst="rect">
            <a:avLst/>
          </a:prstGeom>
          <a:solidFill>
            <a:schemeClr val="accent4">
              <a:lumMod val="40000"/>
              <a:lumOff val="60000"/>
            </a:schemeClr>
          </a:solidFill>
        </p:spPr>
        <p:txBody>
          <a:bodyPr wrap="square" rtlCol="0">
            <a:spAutoFit/>
          </a:bodyPr>
          <a:lstStyle/>
          <a:p>
            <a:r>
              <a:rPr lang="en-US" sz="3600" dirty="0"/>
              <a:t>Army </a:t>
            </a:r>
          </a:p>
        </p:txBody>
      </p:sp>
      <p:sp>
        <p:nvSpPr>
          <p:cNvPr id="13" name="TextBox 12">
            <a:extLst>
              <a:ext uri="{FF2B5EF4-FFF2-40B4-BE49-F238E27FC236}">
                <a16:creationId xmlns:a16="http://schemas.microsoft.com/office/drawing/2014/main" id="{8FE35291-F775-47F3-85F5-1CD679A4F490}"/>
              </a:ext>
            </a:extLst>
          </p:cNvPr>
          <p:cNvSpPr txBox="1"/>
          <p:nvPr/>
        </p:nvSpPr>
        <p:spPr>
          <a:xfrm>
            <a:off x="7800361" y="3047549"/>
            <a:ext cx="3028013" cy="646331"/>
          </a:xfrm>
          <a:prstGeom prst="rect">
            <a:avLst/>
          </a:prstGeom>
          <a:solidFill>
            <a:schemeClr val="accent4">
              <a:lumMod val="40000"/>
              <a:lumOff val="60000"/>
            </a:schemeClr>
          </a:solidFill>
        </p:spPr>
        <p:txBody>
          <a:bodyPr wrap="square" rtlCol="0">
            <a:spAutoFit/>
          </a:bodyPr>
          <a:lstStyle/>
          <a:p>
            <a:r>
              <a:rPr lang="en-US" sz="3600" dirty="0"/>
              <a:t>Invaders </a:t>
            </a:r>
          </a:p>
        </p:txBody>
      </p:sp>
      <p:sp>
        <p:nvSpPr>
          <p:cNvPr id="14" name="TextBox 13">
            <a:extLst>
              <a:ext uri="{FF2B5EF4-FFF2-40B4-BE49-F238E27FC236}">
                <a16:creationId xmlns:a16="http://schemas.microsoft.com/office/drawing/2014/main" id="{10F3EBDE-AE4F-4EFD-814E-F71CE92604B9}"/>
              </a:ext>
            </a:extLst>
          </p:cNvPr>
          <p:cNvSpPr txBox="1"/>
          <p:nvPr/>
        </p:nvSpPr>
        <p:spPr>
          <a:xfrm>
            <a:off x="7800360" y="4584361"/>
            <a:ext cx="3028013" cy="646331"/>
          </a:xfrm>
          <a:prstGeom prst="rect">
            <a:avLst/>
          </a:prstGeom>
          <a:solidFill>
            <a:schemeClr val="accent4">
              <a:lumMod val="40000"/>
              <a:lumOff val="60000"/>
            </a:schemeClr>
          </a:solidFill>
        </p:spPr>
        <p:txBody>
          <a:bodyPr wrap="square" rtlCol="0">
            <a:spAutoFit/>
          </a:bodyPr>
          <a:lstStyle/>
          <a:p>
            <a:r>
              <a:rPr lang="en-US" sz="3600" dirty="0"/>
              <a:t>Battle </a:t>
            </a:r>
          </a:p>
        </p:txBody>
      </p:sp>
    </p:spTree>
    <p:extLst>
      <p:ext uri="{BB962C8B-B14F-4D97-AF65-F5344CB8AC3E}">
        <p14:creationId xmlns:p14="http://schemas.microsoft.com/office/powerpoint/2010/main" val="224476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80">
                                          <p:stCondLst>
                                            <p:cond delay="0"/>
                                          </p:stCondLst>
                                        </p:cTn>
                                        <p:tgtEl>
                                          <p:spTgt spid="12"/>
                                        </p:tgtEl>
                                      </p:cBhvr>
                                    </p:animEffect>
                                    <p:anim calcmode="lin" valueType="num">
                                      <p:cBhvr>
                                        <p:cTn id="2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8" dur="26">
                                          <p:stCondLst>
                                            <p:cond delay="650"/>
                                          </p:stCondLst>
                                        </p:cTn>
                                        <p:tgtEl>
                                          <p:spTgt spid="12"/>
                                        </p:tgtEl>
                                      </p:cBhvr>
                                      <p:to x="100000" y="60000"/>
                                    </p:animScale>
                                    <p:animScale>
                                      <p:cBhvr>
                                        <p:cTn id="29" dur="166" decel="50000">
                                          <p:stCondLst>
                                            <p:cond delay="676"/>
                                          </p:stCondLst>
                                        </p:cTn>
                                        <p:tgtEl>
                                          <p:spTgt spid="12"/>
                                        </p:tgtEl>
                                      </p:cBhvr>
                                      <p:to x="100000" y="100000"/>
                                    </p:animScale>
                                    <p:animScale>
                                      <p:cBhvr>
                                        <p:cTn id="30" dur="26">
                                          <p:stCondLst>
                                            <p:cond delay="1312"/>
                                          </p:stCondLst>
                                        </p:cTn>
                                        <p:tgtEl>
                                          <p:spTgt spid="12"/>
                                        </p:tgtEl>
                                      </p:cBhvr>
                                      <p:to x="100000" y="80000"/>
                                    </p:animScale>
                                    <p:animScale>
                                      <p:cBhvr>
                                        <p:cTn id="31" dur="166" decel="50000">
                                          <p:stCondLst>
                                            <p:cond delay="1338"/>
                                          </p:stCondLst>
                                        </p:cTn>
                                        <p:tgtEl>
                                          <p:spTgt spid="12"/>
                                        </p:tgtEl>
                                      </p:cBhvr>
                                      <p:to x="100000" y="100000"/>
                                    </p:animScale>
                                    <p:animScale>
                                      <p:cBhvr>
                                        <p:cTn id="32" dur="26">
                                          <p:stCondLst>
                                            <p:cond delay="1642"/>
                                          </p:stCondLst>
                                        </p:cTn>
                                        <p:tgtEl>
                                          <p:spTgt spid="12"/>
                                        </p:tgtEl>
                                      </p:cBhvr>
                                      <p:to x="100000" y="90000"/>
                                    </p:animScale>
                                    <p:animScale>
                                      <p:cBhvr>
                                        <p:cTn id="33" dur="166" decel="50000">
                                          <p:stCondLst>
                                            <p:cond delay="1668"/>
                                          </p:stCondLst>
                                        </p:cTn>
                                        <p:tgtEl>
                                          <p:spTgt spid="12"/>
                                        </p:tgtEl>
                                      </p:cBhvr>
                                      <p:to x="100000" y="100000"/>
                                    </p:animScale>
                                    <p:animScale>
                                      <p:cBhvr>
                                        <p:cTn id="34" dur="26">
                                          <p:stCondLst>
                                            <p:cond delay="1808"/>
                                          </p:stCondLst>
                                        </p:cTn>
                                        <p:tgtEl>
                                          <p:spTgt spid="12"/>
                                        </p:tgtEl>
                                      </p:cBhvr>
                                      <p:to x="100000" y="95000"/>
                                    </p:animScale>
                                    <p:animScale>
                                      <p:cBhvr>
                                        <p:cTn id="35" dur="166" decel="50000">
                                          <p:stCondLst>
                                            <p:cond delay="1834"/>
                                          </p:stCondLst>
                                        </p:cTn>
                                        <p:tgtEl>
                                          <p:spTgt spid="12"/>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B2DEC9-BD44-5288-3310-B1944B241041}"/>
              </a:ext>
            </a:extLst>
          </p:cNvPr>
          <p:cNvSpPr txBox="1"/>
          <p:nvPr/>
        </p:nvSpPr>
        <p:spPr>
          <a:xfrm>
            <a:off x="876300" y="176808"/>
            <a:ext cx="10706100" cy="923330"/>
          </a:xfrm>
          <a:prstGeom prst="rect">
            <a:avLst/>
          </a:prstGeom>
          <a:noFill/>
        </p:spPr>
        <p:txBody>
          <a:bodyPr wrap="square" rtlCol="0">
            <a:spAutoFit/>
          </a:bodyPr>
          <a:lstStyle/>
          <a:p>
            <a:pPr algn="ctr"/>
            <a:r>
              <a:rPr lang="en-US" sz="5400" b="1" dirty="0">
                <a:solidFill>
                  <a:srgbClr val="002060"/>
                </a:solidFill>
                <a:latin typeface="Times New Roman" panose="02020603050405020304" pitchFamily="18" charset="0"/>
                <a:cs typeface="Times New Roman" panose="02020603050405020304" pitchFamily="18" charset="0"/>
              </a:rPr>
              <a:t>Past simple (</a:t>
            </a:r>
            <a:r>
              <a:rPr lang="en-US" sz="5400" b="1" dirty="0" err="1">
                <a:solidFill>
                  <a:srgbClr val="002060"/>
                </a:solidFill>
                <a:latin typeface="Times New Roman" panose="02020603050405020304" pitchFamily="18" charset="0"/>
                <a:cs typeface="Times New Roman" panose="02020603050405020304" pitchFamily="18" charset="0"/>
              </a:rPr>
              <a:t>Quá</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khứ</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đơn</a:t>
            </a:r>
            <a:r>
              <a:rPr lang="en-US" sz="5400" b="1" dirty="0">
                <a:solidFill>
                  <a:srgbClr val="00206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1A7360F6-2DBE-F5C6-ED8E-F9EDBB80BDAB}"/>
              </a:ext>
            </a:extLst>
          </p:cNvPr>
          <p:cNvSpPr txBox="1"/>
          <p:nvPr/>
        </p:nvSpPr>
        <p:spPr>
          <a:xfrm>
            <a:off x="809625" y="1671638"/>
            <a:ext cx="2771775" cy="923330"/>
          </a:xfrm>
          <a:prstGeom prst="rect">
            <a:avLst/>
          </a:prstGeom>
          <a:noFill/>
          <a:ln>
            <a:solidFill>
              <a:schemeClr val="accent1"/>
            </a:solidFill>
          </a:ln>
        </p:spPr>
        <p:txBody>
          <a:bodyPr wrap="square" rtlCol="0">
            <a:spAutoFit/>
          </a:bodyPr>
          <a:lstStyle/>
          <a:p>
            <a:pPr algn="ctr"/>
            <a:r>
              <a:rPr lang="en-US" sz="5400" b="1" dirty="0" err="1">
                <a:solidFill>
                  <a:srgbClr val="C00000"/>
                </a:solidFill>
                <a:latin typeface="Times New Roman" panose="02020603050405020304" pitchFamily="18" charset="0"/>
                <a:cs typeface="Times New Roman" panose="02020603050405020304" pitchFamily="18" charset="0"/>
              </a:rPr>
              <a:t>Tobe</a:t>
            </a:r>
            <a:r>
              <a:rPr lang="en-US" sz="5400" b="1" dirty="0">
                <a:solidFill>
                  <a:srgbClr val="C00000"/>
                </a:solidFill>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BC05DD25-1997-BBDA-D260-5B5561A22FDC}"/>
              </a:ext>
            </a:extLst>
          </p:cNvPr>
          <p:cNvSpPr txBox="1"/>
          <p:nvPr/>
        </p:nvSpPr>
        <p:spPr>
          <a:xfrm>
            <a:off x="704850" y="2974360"/>
            <a:ext cx="2972991" cy="1354217"/>
          </a:xfrm>
          <a:prstGeom prst="rect">
            <a:avLst/>
          </a:prstGeom>
          <a:noFill/>
          <a:ln>
            <a:solidFill>
              <a:schemeClr val="accent1"/>
            </a:solidFill>
          </a:ln>
        </p:spPr>
        <p:txBody>
          <a:bodyPr wrap="square" rtlCol="0">
            <a:spAutoFit/>
          </a:bodyPr>
          <a:lstStyle/>
          <a:p>
            <a:pPr algn="ctr"/>
            <a:r>
              <a:rPr lang="en-US" sz="5400" b="1" dirty="0">
                <a:solidFill>
                  <a:srgbClr val="C00000"/>
                </a:solidFill>
                <a:latin typeface="Times New Roman" panose="02020603050405020304" pitchFamily="18" charset="0"/>
                <a:cs typeface="Times New Roman" panose="02020603050405020304" pitchFamily="18" charset="0"/>
              </a:rPr>
              <a:t>V</a:t>
            </a:r>
          </a:p>
          <a:p>
            <a:pPr algn="ctr"/>
            <a:r>
              <a:rPr lang="en-US" sz="2800" b="1" dirty="0">
                <a:solidFill>
                  <a:srgbClr val="C00000"/>
                </a:solidFill>
                <a:latin typeface="Times New Roman" panose="02020603050405020304" pitchFamily="18" charset="0"/>
                <a:cs typeface="Times New Roman" panose="02020603050405020304" pitchFamily="18" charset="0"/>
              </a:rPr>
              <a:t>(</a:t>
            </a:r>
            <a:r>
              <a:rPr lang="en-US" sz="2800" b="1" dirty="0" err="1">
                <a:solidFill>
                  <a:srgbClr val="C00000"/>
                </a:solidFill>
                <a:latin typeface="Times New Roman" panose="02020603050405020304" pitchFamily="18" charset="0"/>
                <a:cs typeface="Times New Roman" panose="02020603050405020304" pitchFamily="18" charset="0"/>
              </a:rPr>
              <a:t>động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từ</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thường</a:t>
            </a:r>
            <a:r>
              <a:rPr lang="en-US" sz="2800" b="1" dirty="0">
                <a:solidFill>
                  <a:srgbClr val="C00000"/>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566ED289-A4BD-0E1D-908A-72BD9F40C12C}"/>
              </a:ext>
            </a:extLst>
          </p:cNvPr>
          <p:cNvSpPr txBox="1"/>
          <p:nvPr/>
        </p:nvSpPr>
        <p:spPr>
          <a:xfrm>
            <a:off x="3476625" y="1671638"/>
            <a:ext cx="6753225" cy="923330"/>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S + was/were + O </a:t>
            </a:r>
          </a:p>
        </p:txBody>
      </p:sp>
      <p:grpSp>
        <p:nvGrpSpPr>
          <p:cNvPr id="8" name="Group 7">
            <a:extLst>
              <a:ext uri="{FF2B5EF4-FFF2-40B4-BE49-F238E27FC236}">
                <a16:creationId xmlns:a16="http://schemas.microsoft.com/office/drawing/2014/main" id="{F19C8033-C953-248D-D293-B04DDA72AE7B}"/>
              </a:ext>
            </a:extLst>
          </p:cNvPr>
          <p:cNvGrpSpPr/>
          <p:nvPr/>
        </p:nvGrpSpPr>
        <p:grpSpPr>
          <a:xfrm>
            <a:off x="4352925" y="3005138"/>
            <a:ext cx="6753225" cy="1754326"/>
            <a:chOff x="4352925" y="2328863"/>
            <a:chExt cx="6753225" cy="1754326"/>
          </a:xfrm>
        </p:grpSpPr>
        <p:sp>
          <p:nvSpPr>
            <p:cNvPr id="6" name="TextBox 5">
              <a:extLst>
                <a:ext uri="{FF2B5EF4-FFF2-40B4-BE49-F238E27FC236}">
                  <a16:creationId xmlns:a16="http://schemas.microsoft.com/office/drawing/2014/main" id="{1A133C92-5296-7B6A-ECDC-1F2EF00B2B25}"/>
                </a:ext>
              </a:extLst>
            </p:cNvPr>
            <p:cNvSpPr txBox="1"/>
            <p:nvPr/>
          </p:nvSpPr>
          <p:spPr>
            <a:xfrm>
              <a:off x="4352925" y="2728972"/>
              <a:ext cx="6753225" cy="923330"/>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S +          </a:t>
              </a:r>
            </a:p>
          </p:txBody>
        </p:sp>
        <p:sp>
          <p:nvSpPr>
            <p:cNvPr id="7" name="TextBox 6">
              <a:extLst>
                <a:ext uri="{FF2B5EF4-FFF2-40B4-BE49-F238E27FC236}">
                  <a16:creationId xmlns:a16="http://schemas.microsoft.com/office/drawing/2014/main" id="{BF966508-C91F-BB28-C54F-801CEC351461}"/>
                </a:ext>
              </a:extLst>
            </p:cNvPr>
            <p:cNvSpPr txBox="1"/>
            <p:nvPr/>
          </p:nvSpPr>
          <p:spPr>
            <a:xfrm>
              <a:off x="4898231" y="2328863"/>
              <a:ext cx="2662237" cy="1754326"/>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V</a:t>
              </a:r>
              <a:r>
                <a:rPr lang="en-US" sz="5400" baseline="-25000" dirty="0">
                  <a:latin typeface="Times New Roman" panose="02020603050405020304" pitchFamily="18" charset="0"/>
                  <a:cs typeface="Times New Roman" panose="02020603050405020304" pitchFamily="18" charset="0"/>
                </a:rPr>
                <a:t>ed</a:t>
              </a:r>
              <a:endParaRPr lang="en-US" sz="5400" dirty="0">
                <a:latin typeface="Times New Roman" panose="02020603050405020304" pitchFamily="18" charset="0"/>
                <a:cs typeface="Times New Roman" panose="02020603050405020304" pitchFamily="18" charset="0"/>
              </a:endParaRPr>
            </a:p>
            <a:p>
              <a:pPr algn="ctr"/>
              <a:r>
                <a:rPr lang="en-US" sz="5400" dirty="0">
                  <a:latin typeface="Times New Roman" panose="02020603050405020304" pitchFamily="18" charset="0"/>
                  <a:cs typeface="Times New Roman" panose="02020603050405020304" pitchFamily="18" charset="0"/>
                </a:rPr>
                <a:t>V</a:t>
              </a:r>
              <a:r>
                <a:rPr lang="en-US" sz="5400" baseline="-25000" dirty="0">
                  <a:latin typeface="Times New Roman" panose="02020603050405020304" pitchFamily="18" charset="0"/>
                  <a:cs typeface="Times New Roman" panose="02020603050405020304" pitchFamily="18" charset="0"/>
                </a:rPr>
                <a:t>2</a:t>
              </a:r>
              <a:endParaRPr lang="en-US" sz="5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9373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354AA3-B57F-037B-F02E-7417E5A1ED16}"/>
              </a:ext>
            </a:extLst>
          </p:cNvPr>
          <p:cNvSpPr txBox="1"/>
          <p:nvPr/>
        </p:nvSpPr>
        <p:spPr>
          <a:xfrm>
            <a:off x="1790700" y="152400"/>
            <a:ext cx="3800475" cy="769441"/>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V</a:t>
            </a:r>
            <a:r>
              <a:rPr lang="en-US" sz="4400" baseline="-25000" dirty="0">
                <a:latin typeface="Times New Roman" panose="02020603050405020304" pitchFamily="18" charset="0"/>
                <a:cs typeface="Times New Roman" panose="02020603050405020304" pitchFamily="18" charset="0"/>
              </a:rPr>
              <a:t>1 (</a:t>
            </a:r>
            <a:r>
              <a:rPr lang="en-US" sz="4400" baseline="-25000" dirty="0" err="1">
                <a:latin typeface="Times New Roman" panose="02020603050405020304" pitchFamily="18" charset="0"/>
                <a:cs typeface="Times New Roman" panose="02020603050405020304" pitchFamily="18" charset="0"/>
              </a:rPr>
              <a:t>động</a:t>
            </a:r>
            <a:r>
              <a:rPr lang="en-US" sz="4400" baseline="-25000" dirty="0">
                <a:latin typeface="Times New Roman" panose="02020603050405020304" pitchFamily="18" charset="0"/>
                <a:cs typeface="Times New Roman" panose="02020603050405020304" pitchFamily="18" charset="0"/>
              </a:rPr>
              <a:t> </a:t>
            </a:r>
            <a:r>
              <a:rPr lang="en-US" sz="4400" baseline="-25000" dirty="0" err="1">
                <a:latin typeface="Times New Roman" panose="02020603050405020304" pitchFamily="18" charset="0"/>
                <a:cs typeface="Times New Roman" panose="02020603050405020304" pitchFamily="18" charset="0"/>
              </a:rPr>
              <a:t>từ</a:t>
            </a:r>
            <a:r>
              <a:rPr lang="en-US" sz="4400" baseline="-25000" dirty="0">
                <a:latin typeface="Times New Roman" panose="02020603050405020304" pitchFamily="18" charset="0"/>
                <a:cs typeface="Times New Roman" panose="02020603050405020304" pitchFamily="18" charset="0"/>
              </a:rPr>
              <a:t> ở </a:t>
            </a:r>
            <a:r>
              <a:rPr lang="en-US" sz="4400" baseline="-25000" dirty="0" err="1">
                <a:latin typeface="Times New Roman" panose="02020603050405020304" pitchFamily="18" charset="0"/>
                <a:cs typeface="Times New Roman" panose="02020603050405020304" pitchFamily="18" charset="0"/>
              </a:rPr>
              <a:t>hiện</a:t>
            </a:r>
            <a:r>
              <a:rPr lang="en-US" sz="4400" baseline="-25000" dirty="0">
                <a:latin typeface="Times New Roman" panose="02020603050405020304" pitchFamily="18" charset="0"/>
                <a:cs typeface="Times New Roman" panose="02020603050405020304" pitchFamily="18" charset="0"/>
              </a:rPr>
              <a:t> </a:t>
            </a:r>
            <a:r>
              <a:rPr lang="en-US" sz="4400" baseline="-25000" dirty="0" err="1">
                <a:latin typeface="Times New Roman" panose="02020603050405020304" pitchFamily="18" charset="0"/>
                <a:cs typeface="Times New Roman" panose="02020603050405020304" pitchFamily="18" charset="0"/>
              </a:rPr>
              <a:t>tại</a:t>
            </a:r>
            <a:r>
              <a:rPr lang="en-US" sz="4400" baseline="-250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CD5D1665-72BA-2557-2591-CD2644246ADC}"/>
              </a:ext>
            </a:extLst>
          </p:cNvPr>
          <p:cNvSpPr txBox="1"/>
          <p:nvPr/>
        </p:nvSpPr>
        <p:spPr>
          <a:xfrm>
            <a:off x="7296150" y="152400"/>
            <a:ext cx="4267200" cy="769441"/>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V</a:t>
            </a:r>
            <a:r>
              <a:rPr lang="en-US" sz="4400" baseline="-25000" dirty="0">
                <a:latin typeface="Times New Roman" panose="02020603050405020304" pitchFamily="18" charset="0"/>
                <a:cs typeface="Times New Roman" panose="02020603050405020304" pitchFamily="18" charset="0"/>
              </a:rPr>
              <a:t>2 (</a:t>
            </a:r>
            <a:r>
              <a:rPr lang="en-US" sz="4400" baseline="-25000" dirty="0" err="1">
                <a:latin typeface="Times New Roman" panose="02020603050405020304" pitchFamily="18" charset="0"/>
                <a:cs typeface="Times New Roman" panose="02020603050405020304" pitchFamily="18" charset="0"/>
              </a:rPr>
              <a:t>động</a:t>
            </a:r>
            <a:r>
              <a:rPr lang="en-US" sz="4400" baseline="-25000" dirty="0">
                <a:latin typeface="Times New Roman" panose="02020603050405020304" pitchFamily="18" charset="0"/>
                <a:cs typeface="Times New Roman" panose="02020603050405020304" pitchFamily="18" charset="0"/>
              </a:rPr>
              <a:t> </a:t>
            </a:r>
            <a:r>
              <a:rPr lang="en-US" sz="4400" baseline="-25000" dirty="0" err="1">
                <a:latin typeface="Times New Roman" panose="02020603050405020304" pitchFamily="18" charset="0"/>
                <a:cs typeface="Times New Roman" panose="02020603050405020304" pitchFamily="18" charset="0"/>
              </a:rPr>
              <a:t>từ</a:t>
            </a:r>
            <a:r>
              <a:rPr lang="en-US" sz="4400" baseline="-25000" dirty="0">
                <a:latin typeface="Times New Roman" panose="02020603050405020304" pitchFamily="18" charset="0"/>
                <a:cs typeface="Times New Roman" panose="02020603050405020304" pitchFamily="18" charset="0"/>
              </a:rPr>
              <a:t> ở </a:t>
            </a:r>
            <a:r>
              <a:rPr lang="en-US" sz="4400" baseline="-25000" dirty="0" err="1">
                <a:latin typeface="Times New Roman" panose="02020603050405020304" pitchFamily="18" charset="0"/>
                <a:cs typeface="Times New Roman" panose="02020603050405020304" pitchFamily="18" charset="0"/>
              </a:rPr>
              <a:t>quá</a:t>
            </a:r>
            <a:r>
              <a:rPr lang="en-US" sz="4400" baseline="-25000" dirty="0">
                <a:latin typeface="Times New Roman" panose="02020603050405020304" pitchFamily="18" charset="0"/>
                <a:cs typeface="Times New Roman" panose="02020603050405020304" pitchFamily="18" charset="0"/>
              </a:rPr>
              <a:t> </a:t>
            </a:r>
            <a:r>
              <a:rPr lang="en-US" sz="4400" baseline="-25000" dirty="0" err="1">
                <a:latin typeface="Times New Roman" panose="02020603050405020304" pitchFamily="18" charset="0"/>
                <a:cs typeface="Times New Roman" panose="02020603050405020304" pitchFamily="18" charset="0"/>
              </a:rPr>
              <a:t>khứ</a:t>
            </a:r>
            <a:r>
              <a:rPr lang="en-US" sz="4400" baseline="-25000" dirty="0">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38D21CDD-D518-9371-A771-BD3EAFC3EFBC}"/>
              </a:ext>
            </a:extLst>
          </p:cNvPr>
          <p:cNvSpPr txBox="1"/>
          <p:nvPr/>
        </p:nvSpPr>
        <p:spPr>
          <a:xfrm>
            <a:off x="981074" y="1000125"/>
            <a:ext cx="5305425" cy="5509200"/>
          </a:xfrm>
          <a:prstGeom prst="rect">
            <a:avLst/>
          </a:prstGeom>
          <a:noFill/>
        </p:spPr>
        <p:txBody>
          <a:bodyPr wrap="square" rtlCol="0">
            <a:spAutoFit/>
          </a:bodyPr>
          <a:lstStyle/>
          <a:p>
            <a:r>
              <a:rPr lang="en-US" sz="4400" b="1" dirty="0">
                <a:solidFill>
                  <a:srgbClr val="002060"/>
                </a:solidFill>
                <a:latin typeface="Times New Roman" panose="02020603050405020304" pitchFamily="18" charset="0"/>
                <a:cs typeface="Times New Roman" panose="02020603050405020304" pitchFamily="18" charset="0"/>
              </a:rPr>
              <a:t>Watch (</a:t>
            </a:r>
            <a:r>
              <a:rPr lang="en-US" sz="4400" b="1" dirty="0" err="1">
                <a:solidFill>
                  <a:srgbClr val="002060"/>
                </a:solidFill>
                <a:latin typeface="Times New Roman" panose="02020603050405020304" pitchFamily="18" charset="0"/>
                <a:cs typeface="Times New Roman" panose="02020603050405020304" pitchFamily="18" charset="0"/>
              </a:rPr>
              <a:t>xem</a:t>
            </a:r>
            <a:r>
              <a:rPr lang="en-US" sz="4400" b="1" dirty="0">
                <a:solidFill>
                  <a:srgbClr val="002060"/>
                </a:solidFill>
                <a:latin typeface="Times New Roman" panose="02020603050405020304" pitchFamily="18" charset="0"/>
                <a:cs typeface="Times New Roman" panose="02020603050405020304" pitchFamily="18" charset="0"/>
              </a:rPr>
              <a:t>)</a:t>
            </a:r>
          </a:p>
          <a:p>
            <a:r>
              <a:rPr lang="en-US" sz="4400" b="1" dirty="0">
                <a:solidFill>
                  <a:srgbClr val="002060"/>
                </a:solidFill>
                <a:latin typeface="Times New Roman" panose="02020603050405020304" pitchFamily="18" charset="0"/>
                <a:cs typeface="Times New Roman" panose="02020603050405020304" pitchFamily="18" charset="0"/>
              </a:rPr>
              <a:t>Attack (</a:t>
            </a:r>
            <a:r>
              <a:rPr lang="en-US" sz="4400" b="1" dirty="0" err="1">
                <a:solidFill>
                  <a:srgbClr val="002060"/>
                </a:solidFill>
                <a:latin typeface="Times New Roman" panose="02020603050405020304" pitchFamily="18" charset="0"/>
                <a:cs typeface="Times New Roman" panose="02020603050405020304" pitchFamily="18" charset="0"/>
              </a:rPr>
              <a:t>tấn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công</a:t>
            </a:r>
            <a:r>
              <a:rPr lang="en-US" sz="4400" b="1" dirty="0">
                <a:solidFill>
                  <a:srgbClr val="002060"/>
                </a:solidFill>
                <a:latin typeface="Times New Roman" panose="02020603050405020304" pitchFamily="18" charset="0"/>
                <a:cs typeface="Times New Roman" panose="02020603050405020304" pitchFamily="18" charset="0"/>
              </a:rPr>
              <a:t>)</a:t>
            </a:r>
          </a:p>
          <a:p>
            <a:r>
              <a:rPr lang="en-US" sz="4400" b="1" dirty="0">
                <a:solidFill>
                  <a:srgbClr val="002060"/>
                </a:solidFill>
                <a:latin typeface="Times New Roman" panose="02020603050405020304" pitchFamily="18" charset="0"/>
                <a:cs typeface="Times New Roman" panose="02020603050405020304" pitchFamily="18" charset="0"/>
              </a:rPr>
              <a:t>Play (</a:t>
            </a:r>
            <a:r>
              <a:rPr lang="en-US" sz="4400" b="1" dirty="0" err="1">
                <a:solidFill>
                  <a:srgbClr val="002060"/>
                </a:solidFill>
                <a:latin typeface="Times New Roman" panose="02020603050405020304" pitchFamily="18" charset="0"/>
                <a:cs typeface="Times New Roman" panose="02020603050405020304" pitchFamily="18" charset="0"/>
              </a:rPr>
              <a:t>chơi</a:t>
            </a:r>
            <a:r>
              <a:rPr lang="en-US" sz="4400" b="1" dirty="0">
                <a:solidFill>
                  <a:srgbClr val="002060"/>
                </a:solidFill>
                <a:latin typeface="Times New Roman" panose="02020603050405020304" pitchFamily="18" charset="0"/>
                <a:cs typeface="Times New Roman" panose="02020603050405020304" pitchFamily="18" charset="0"/>
              </a:rPr>
              <a:t>)</a:t>
            </a:r>
          </a:p>
          <a:p>
            <a:r>
              <a:rPr lang="en-US" sz="4400" b="1" dirty="0">
                <a:solidFill>
                  <a:srgbClr val="002060"/>
                </a:solidFill>
                <a:latin typeface="Times New Roman" panose="02020603050405020304" pitchFamily="18" charset="0"/>
                <a:cs typeface="Times New Roman" panose="02020603050405020304" pitchFamily="18" charset="0"/>
              </a:rPr>
              <a:t>Save (</a:t>
            </a:r>
            <a:r>
              <a:rPr lang="en-US" sz="4400" b="1" dirty="0" err="1">
                <a:solidFill>
                  <a:srgbClr val="002060"/>
                </a:solidFill>
                <a:latin typeface="Times New Roman" panose="02020603050405020304" pitchFamily="18" charset="0"/>
                <a:cs typeface="Times New Roman" panose="02020603050405020304" pitchFamily="18" charset="0"/>
              </a:rPr>
              <a:t>cứu</a:t>
            </a:r>
            <a:r>
              <a:rPr lang="en-US" sz="4400" b="1" dirty="0">
                <a:solidFill>
                  <a:srgbClr val="002060"/>
                </a:solidFill>
                <a:latin typeface="Times New Roman" panose="02020603050405020304" pitchFamily="18" charset="0"/>
                <a:cs typeface="Times New Roman" panose="02020603050405020304" pitchFamily="18" charset="0"/>
              </a:rPr>
              <a:t>)</a:t>
            </a:r>
          </a:p>
          <a:p>
            <a:r>
              <a:rPr lang="en-US" sz="4400" b="1" dirty="0">
                <a:solidFill>
                  <a:srgbClr val="002060"/>
                </a:solidFill>
                <a:latin typeface="Times New Roman" panose="02020603050405020304" pitchFamily="18" charset="0"/>
                <a:cs typeface="Times New Roman" panose="02020603050405020304" pitchFamily="18" charset="0"/>
              </a:rPr>
              <a:t>Fight (</a:t>
            </a:r>
            <a:r>
              <a:rPr lang="en-US" sz="4400" b="1" dirty="0" err="1">
                <a:solidFill>
                  <a:srgbClr val="002060"/>
                </a:solidFill>
                <a:latin typeface="Times New Roman" panose="02020603050405020304" pitchFamily="18" charset="0"/>
                <a:cs typeface="Times New Roman" panose="02020603050405020304" pitchFamily="18" charset="0"/>
              </a:rPr>
              <a:t>chiến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đấu</a:t>
            </a:r>
            <a:r>
              <a:rPr lang="en-US" sz="4400" b="1" dirty="0">
                <a:solidFill>
                  <a:srgbClr val="002060"/>
                </a:solidFill>
                <a:latin typeface="Times New Roman" panose="02020603050405020304" pitchFamily="18" charset="0"/>
                <a:cs typeface="Times New Roman" panose="02020603050405020304" pitchFamily="18" charset="0"/>
              </a:rPr>
              <a:t>)</a:t>
            </a:r>
          </a:p>
          <a:p>
            <a:r>
              <a:rPr lang="en-US" sz="4400" b="1" dirty="0">
                <a:solidFill>
                  <a:srgbClr val="002060"/>
                </a:solidFill>
                <a:latin typeface="Times New Roman" panose="02020603050405020304" pitchFamily="18" charset="0"/>
                <a:cs typeface="Times New Roman" panose="02020603050405020304" pitchFamily="18" charset="0"/>
              </a:rPr>
              <a:t>Win (</a:t>
            </a:r>
            <a:r>
              <a:rPr lang="en-US" sz="4400" b="1" dirty="0" err="1">
                <a:solidFill>
                  <a:srgbClr val="002060"/>
                </a:solidFill>
                <a:latin typeface="Times New Roman" panose="02020603050405020304" pitchFamily="18" charset="0"/>
                <a:cs typeface="Times New Roman" panose="02020603050405020304" pitchFamily="18" charset="0"/>
              </a:rPr>
              <a:t>chiến</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thắng</a:t>
            </a:r>
            <a:r>
              <a:rPr lang="en-US" sz="4400" b="1" dirty="0">
                <a:solidFill>
                  <a:srgbClr val="002060"/>
                </a:solidFill>
                <a:latin typeface="Times New Roman" panose="02020603050405020304" pitchFamily="18" charset="0"/>
                <a:cs typeface="Times New Roman" panose="02020603050405020304" pitchFamily="18" charset="0"/>
              </a:rPr>
              <a:t>)</a:t>
            </a:r>
          </a:p>
          <a:p>
            <a:r>
              <a:rPr lang="en-US" sz="4400" b="1" dirty="0">
                <a:solidFill>
                  <a:srgbClr val="002060"/>
                </a:solidFill>
                <a:latin typeface="Times New Roman" panose="02020603050405020304" pitchFamily="18" charset="0"/>
                <a:cs typeface="Times New Roman" panose="02020603050405020304" pitchFamily="18" charset="0"/>
              </a:rPr>
              <a:t>Come (</a:t>
            </a:r>
            <a:r>
              <a:rPr lang="en-US" sz="4400" b="1" dirty="0" err="1">
                <a:solidFill>
                  <a:srgbClr val="002060"/>
                </a:solidFill>
                <a:latin typeface="Times New Roman" panose="02020603050405020304" pitchFamily="18" charset="0"/>
                <a:cs typeface="Times New Roman" panose="02020603050405020304" pitchFamily="18" charset="0"/>
              </a:rPr>
              <a:t>đến</a:t>
            </a:r>
            <a:r>
              <a:rPr lang="en-US" sz="4400" b="1" dirty="0">
                <a:solidFill>
                  <a:srgbClr val="002060"/>
                </a:solidFill>
                <a:latin typeface="Times New Roman" panose="02020603050405020304" pitchFamily="18" charset="0"/>
                <a:cs typeface="Times New Roman" panose="02020603050405020304" pitchFamily="18" charset="0"/>
              </a:rPr>
              <a:t>)</a:t>
            </a:r>
          </a:p>
          <a:p>
            <a:r>
              <a:rPr lang="en-US" sz="4400" b="1" dirty="0">
                <a:solidFill>
                  <a:srgbClr val="002060"/>
                </a:solidFill>
                <a:latin typeface="Times New Roman" panose="02020603050405020304" pitchFamily="18" charset="0"/>
                <a:cs typeface="Times New Roman" panose="02020603050405020304" pitchFamily="18" charset="0"/>
              </a:rPr>
              <a:t>Become (</a:t>
            </a:r>
            <a:r>
              <a:rPr lang="en-US" sz="4400" b="1" dirty="0" err="1">
                <a:solidFill>
                  <a:srgbClr val="002060"/>
                </a:solidFill>
                <a:latin typeface="Times New Roman" panose="02020603050405020304" pitchFamily="18" charset="0"/>
                <a:cs typeface="Times New Roman" panose="02020603050405020304" pitchFamily="18" charset="0"/>
              </a:rPr>
              <a:t>trở</a:t>
            </a:r>
            <a:r>
              <a:rPr lang="en-US" sz="4400" b="1" dirty="0">
                <a:solidFill>
                  <a:srgbClr val="002060"/>
                </a:solidFill>
                <a:latin typeface="Times New Roman" panose="02020603050405020304" pitchFamily="18" charset="0"/>
                <a:cs typeface="Times New Roman" panose="02020603050405020304" pitchFamily="18" charset="0"/>
              </a:rPr>
              <a:t> </a:t>
            </a:r>
            <a:r>
              <a:rPr lang="en-US" sz="4400" b="1" dirty="0" err="1">
                <a:solidFill>
                  <a:srgbClr val="002060"/>
                </a:solidFill>
                <a:latin typeface="Times New Roman" panose="02020603050405020304" pitchFamily="18" charset="0"/>
                <a:cs typeface="Times New Roman" panose="02020603050405020304" pitchFamily="18" charset="0"/>
              </a:rPr>
              <a:t>thành</a:t>
            </a:r>
            <a:r>
              <a:rPr lang="en-US" sz="4400" b="1" dirty="0">
                <a:solidFill>
                  <a:srgbClr val="00206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D64C461B-D1CF-C8FF-887E-05316BCCABED}"/>
              </a:ext>
            </a:extLst>
          </p:cNvPr>
          <p:cNvSpPr txBox="1"/>
          <p:nvPr/>
        </p:nvSpPr>
        <p:spPr>
          <a:xfrm>
            <a:off x="7400925" y="1000125"/>
            <a:ext cx="4371975" cy="5509200"/>
          </a:xfrm>
          <a:prstGeom prst="rect">
            <a:avLst/>
          </a:prstGeom>
          <a:noFill/>
        </p:spPr>
        <p:txBody>
          <a:bodyPr wrap="square" rtlCol="0">
            <a:spAutoFit/>
          </a:bodyPr>
          <a:lstStyle/>
          <a:p>
            <a:r>
              <a:rPr lang="en-US" sz="4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a:solidFill>
                  <a:srgbClr val="002060"/>
                </a:solidFill>
                <a:latin typeface="Times New Roman" panose="02020603050405020304" pitchFamily="18" charset="0"/>
                <a:cs typeface="Times New Roman" panose="02020603050405020304" pitchFamily="18" charset="0"/>
              </a:rPr>
              <a:t>Watch</a:t>
            </a:r>
            <a:r>
              <a:rPr lang="en-US" sz="4400" b="1" dirty="0">
                <a:solidFill>
                  <a:srgbClr val="C00000"/>
                </a:solidFill>
                <a:latin typeface="Times New Roman" panose="02020603050405020304" pitchFamily="18" charset="0"/>
                <a:cs typeface="Times New Roman" panose="02020603050405020304" pitchFamily="18" charset="0"/>
              </a:rPr>
              <a:t>ed</a:t>
            </a:r>
          </a:p>
          <a:p>
            <a:r>
              <a:rPr lang="en-US" sz="4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a:solidFill>
                  <a:srgbClr val="002060"/>
                </a:solidFill>
                <a:latin typeface="Times New Roman" panose="02020603050405020304" pitchFamily="18" charset="0"/>
                <a:cs typeface="Times New Roman" panose="02020603050405020304" pitchFamily="18" charset="0"/>
              </a:rPr>
              <a:t>Attack</a:t>
            </a:r>
            <a:r>
              <a:rPr lang="en-US" sz="4400" b="1" dirty="0">
                <a:solidFill>
                  <a:srgbClr val="C00000"/>
                </a:solidFill>
                <a:latin typeface="Times New Roman" panose="02020603050405020304" pitchFamily="18" charset="0"/>
                <a:cs typeface="Times New Roman" panose="02020603050405020304" pitchFamily="18" charset="0"/>
              </a:rPr>
              <a:t>ed</a:t>
            </a:r>
          </a:p>
          <a:p>
            <a:r>
              <a:rPr lang="en-US" sz="4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a:solidFill>
                  <a:srgbClr val="002060"/>
                </a:solidFill>
                <a:latin typeface="Times New Roman" panose="02020603050405020304" pitchFamily="18" charset="0"/>
                <a:cs typeface="Times New Roman" panose="02020603050405020304" pitchFamily="18" charset="0"/>
              </a:rPr>
              <a:t>Play</a:t>
            </a:r>
            <a:r>
              <a:rPr lang="en-US" sz="4400" b="1" dirty="0">
                <a:solidFill>
                  <a:srgbClr val="C00000"/>
                </a:solidFill>
                <a:latin typeface="Times New Roman" panose="02020603050405020304" pitchFamily="18" charset="0"/>
                <a:cs typeface="Times New Roman" panose="02020603050405020304" pitchFamily="18" charset="0"/>
              </a:rPr>
              <a:t>ed</a:t>
            </a:r>
          </a:p>
          <a:p>
            <a:r>
              <a:rPr lang="en-US" sz="4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a:solidFill>
                  <a:srgbClr val="002060"/>
                </a:solidFill>
                <a:latin typeface="Times New Roman" panose="02020603050405020304" pitchFamily="18" charset="0"/>
                <a:cs typeface="Times New Roman" panose="02020603050405020304" pitchFamily="18" charset="0"/>
              </a:rPr>
              <a:t>Save</a:t>
            </a:r>
            <a:r>
              <a:rPr lang="en-US" sz="4400" b="1" dirty="0">
                <a:solidFill>
                  <a:srgbClr val="C00000"/>
                </a:solidFill>
                <a:latin typeface="Times New Roman" panose="02020603050405020304" pitchFamily="18" charset="0"/>
                <a:cs typeface="Times New Roman" panose="02020603050405020304" pitchFamily="18" charset="0"/>
              </a:rPr>
              <a:t>d</a:t>
            </a:r>
          </a:p>
          <a:p>
            <a:r>
              <a:rPr lang="en-US" sz="4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a:solidFill>
                  <a:srgbClr val="C00000"/>
                </a:solidFill>
                <a:latin typeface="Times New Roman" panose="02020603050405020304" pitchFamily="18" charset="0"/>
                <a:cs typeface="Times New Roman" panose="02020603050405020304" pitchFamily="18" charset="0"/>
              </a:rPr>
              <a:t>Fought</a:t>
            </a:r>
          </a:p>
          <a:p>
            <a:r>
              <a:rPr lang="en-US" sz="4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a:solidFill>
                  <a:srgbClr val="C00000"/>
                </a:solidFill>
                <a:latin typeface="Times New Roman" panose="02020603050405020304" pitchFamily="18" charset="0"/>
                <a:cs typeface="Times New Roman" panose="02020603050405020304" pitchFamily="18" charset="0"/>
              </a:rPr>
              <a:t>Won</a:t>
            </a:r>
          </a:p>
          <a:p>
            <a:r>
              <a:rPr lang="en-US" sz="4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4400" b="1" dirty="0">
                <a:solidFill>
                  <a:srgbClr val="C00000"/>
                </a:solidFill>
                <a:latin typeface="Times New Roman" panose="02020603050405020304" pitchFamily="18" charset="0"/>
                <a:cs typeface="Times New Roman" panose="02020603050405020304" pitchFamily="18" charset="0"/>
              </a:rPr>
              <a:t>Came</a:t>
            </a:r>
          </a:p>
          <a:p>
            <a:r>
              <a:rPr lang="en-US" sz="44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4400" b="1" dirty="0">
                <a:solidFill>
                  <a:srgbClr val="C00000"/>
                </a:solidFill>
                <a:latin typeface="Times New Roman" panose="02020603050405020304" pitchFamily="18" charset="0"/>
                <a:cs typeface="Times New Roman" panose="02020603050405020304" pitchFamily="18" charset="0"/>
              </a:rPr>
              <a:t>Became </a:t>
            </a:r>
          </a:p>
        </p:txBody>
      </p:sp>
    </p:spTree>
    <p:extLst>
      <p:ext uri="{BB962C8B-B14F-4D97-AF65-F5344CB8AC3E}">
        <p14:creationId xmlns:p14="http://schemas.microsoft.com/office/powerpoint/2010/main" val="247241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F41EDE-CCC1-4C43-BD44-3A731670E537}"/>
              </a:ext>
            </a:extLst>
          </p:cNvPr>
          <p:cNvSpPr txBox="1"/>
          <p:nvPr/>
        </p:nvSpPr>
        <p:spPr>
          <a:xfrm>
            <a:off x="179881" y="479685"/>
            <a:ext cx="6355829" cy="584775"/>
          </a:xfrm>
          <a:prstGeom prst="rect">
            <a:avLst/>
          </a:prstGeom>
          <a:noFill/>
        </p:spPr>
        <p:txBody>
          <a:bodyPr wrap="square" rtlCol="0">
            <a:spAutoFit/>
          </a:bodyPr>
          <a:lstStyle/>
          <a:p>
            <a:r>
              <a:rPr lang="en-US" sz="3200" dirty="0">
                <a:solidFill>
                  <a:srgbClr val="00B0F0"/>
                </a:solidFill>
              </a:rPr>
              <a:t>Who do you think of?</a:t>
            </a:r>
          </a:p>
        </p:txBody>
      </p:sp>
      <p:sp>
        <p:nvSpPr>
          <p:cNvPr id="3" name="TextBox 2">
            <a:extLst>
              <a:ext uri="{FF2B5EF4-FFF2-40B4-BE49-F238E27FC236}">
                <a16:creationId xmlns:a16="http://schemas.microsoft.com/office/drawing/2014/main" id="{39F2260A-1C20-436E-80BC-5BCBDA82877E}"/>
              </a:ext>
            </a:extLst>
          </p:cNvPr>
          <p:cNvSpPr txBox="1"/>
          <p:nvPr/>
        </p:nvSpPr>
        <p:spPr>
          <a:xfrm>
            <a:off x="4949289" y="2904008"/>
            <a:ext cx="4691922" cy="553998"/>
          </a:xfrm>
          <a:prstGeom prst="rect">
            <a:avLst/>
          </a:prstGeom>
          <a:solidFill>
            <a:schemeClr val="accent5">
              <a:lumMod val="60000"/>
              <a:lumOff val="40000"/>
            </a:schemeClr>
          </a:solidFill>
          <a:ln>
            <a:solidFill>
              <a:srgbClr val="FF0000"/>
            </a:solidFill>
          </a:ln>
        </p:spPr>
        <p:txBody>
          <a:bodyPr wrap="square" rtlCol="0">
            <a:spAutoFit/>
          </a:bodyPr>
          <a:lstStyle/>
          <a:p>
            <a:r>
              <a:rPr lang="vi-VN" sz="3000" dirty="0">
                <a:latin typeface="Calibri" panose="020F0502020204030204" pitchFamily="34" charset="0"/>
                <a:cs typeface="Calibri" panose="020F0502020204030204" pitchFamily="34" charset="0"/>
              </a:rPr>
              <a:t>Người Anh Hùng Áo Vả</a:t>
            </a:r>
            <a:r>
              <a:rPr lang="en-US" sz="3000" dirty="0" err="1">
                <a:latin typeface="Calibri" panose="020F0502020204030204" pitchFamily="34" charset="0"/>
                <a:cs typeface="Calibri" panose="020F0502020204030204" pitchFamily="34" charset="0"/>
              </a:rPr>
              <a:t>i</a:t>
            </a:r>
            <a:endParaRPr lang="en-US" sz="300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3BC15CB-626D-4956-9A1B-E2F8F776D2D8}"/>
              </a:ext>
            </a:extLst>
          </p:cNvPr>
          <p:cNvSpPr/>
          <p:nvPr/>
        </p:nvSpPr>
        <p:spPr>
          <a:xfrm>
            <a:off x="4949288" y="3700200"/>
            <a:ext cx="4691921" cy="553998"/>
          </a:xfrm>
          <a:prstGeom prst="rect">
            <a:avLst/>
          </a:prstGeom>
          <a:solidFill>
            <a:schemeClr val="accent5">
              <a:lumMod val="60000"/>
              <a:lumOff val="40000"/>
            </a:schemeClr>
          </a:solidFill>
          <a:ln>
            <a:solidFill>
              <a:srgbClr val="FF0000"/>
            </a:solidFill>
          </a:ln>
        </p:spPr>
        <p:txBody>
          <a:bodyPr wrap="square">
            <a:spAutoFit/>
          </a:bodyPr>
          <a:lstStyle/>
          <a:p>
            <a:r>
              <a:rPr lang="en-US" sz="3000" dirty="0" err="1"/>
              <a:t>Ngọc</a:t>
            </a:r>
            <a:r>
              <a:rPr lang="en-US" sz="3000" dirty="0"/>
              <a:t> </a:t>
            </a:r>
            <a:r>
              <a:rPr lang="en-US" sz="3000" dirty="0" err="1"/>
              <a:t>Hồi</a:t>
            </a:r>
            <a:r>
              <a:rPr lang="en-US" sz="3000" dirty="0"/>
              <a:t> – </a:t>
            </a:r>
            <a:r>
              <a:rPr lang="en-US" sz="3000" dirty="0" err="1"/>
              <a:t>Đống</a:t>
            </a:r>
            <a:r>
              <a:rPr lang="en-US" sz="3000" dirty="0"/>
              <a:t> </a:t>
            </a:r>
            <a:r>
              <a:rPr lang="en-US" sz="3000" dirty="0" err="1"/>
              <a:t>Đa</a:t>
            </a:r>
            <a:r>
              <a:rPr lang="en-US" sz="3000" dirty="0"/>
              <a:t> – 1789</a:t>
            </a:r>
          </a:p>
        </p:txBody>
      </p:sp>
      <p:sp>
        <p:nvSpPr>
          <p:cNvPr id="5" name="Rectangle 4">
            <a:extLst>
              <a:ext uri="{FF2B5EF4-FFF2-40B4-BE49-F238E27FC236}">
                <a16:creationId xmlns:a16="http://schemas.microsoft.com/office/drawing/2014/main" id="{09BBE26A-8DDF-465B-A73D-781123505A00}"/>
              </a:ext>
            </a:extLst>
          </p:cNvPr>
          <p:cNvSpPr/>
          <p:nvPr/>
        </p:nvSpPr>
        <p:spPr>
          <a:xfrm>
            <a:off x="4949289" y="1268522"/>
            <a:ext cx="4691920" cy="553998"/>
          </a:xfrm>
          <a:prstGeom prst="rect">
            <a:avLst/>
          </a:prstGeom>
          <a:solidFill>
            <a:schemeClr val="accent5">
              <a:lumMod val="60000"/>
              <a:lumOff val="40000"/>
            </a:schemeClr>
          </a:solidFill>
          <a:ln>
            <a:solidFill>
              <a:srgbClr val="FF0000"/>
            </a:solidFill>
          </a:ln>
        </p:spPr>
        <p:txBody>
          <a:bodyPr wrap="square">
            <a:spAutoFit/>
          </a:bodyPr>
          <a:lstStyle/>
          <a:p>
            <a:r>
              <a:rPr lang="en-US" sz="3000" dirty="0"/>
              <a:t>a famous Vietnamese King</a:t>
            </a:r>
          </a:p>
        </p:txBody>
      </p:sp>
      <p:sp>
        <p:nvSpPr>
          <p:cNvPr id="6" name="Rectangle 5">
            <a:extLst>
              <a:ext uri="{FF2B5EF4-FFF2-40B4-BE49-F238E27FC236}">
                <a16:creationId xmlns:a16="http://schemas.microsoft.com/office/drawing/2014/main" id="{91D1F1B3-8554-41FA-8851-9E43B3DBFABA}"/>
              </a:ext>
            </a:extLst>
          </p:cNvPr>
          <p:cNvSpPr/>
          <p:nvPr/>
        </p:nvSpPr>
        <p:spPr>
          <a:xfrm>
            <a:off x="4949288" y="2064714"/>
            <a:ext cx="4691921" cy="553998"/>
          </a:xfrm>
          <a:prstGeom prst="rect">
            <a:avLst/>
          </a:prstGeom>
          <a:solidFill>
            <a:schemeClr val="accent5">
              <a:lumMod val="60000"/>
              <a:lumOff val="40000"/>
            </a:schemeClr>
          </a:solidFill>
          <a:ln>
            <a:solidFill>
              <a:srgbClr val="FF0000"/>
            </a:solidFill>
          </a:ln>
        </p:spPr>
        <p:txBody>
          <a:bodyPr wrap="square">
            <a:spAutoFit/>
          </a:bodyPr>
          <a:lstStyle/>
          <a:p>
            <a:r>
              <a:rPr lang="en-US" sz="3000" dirty="0"/>
              <a:t>born in 1753</a:t>
            </a:r>
          </a:p>
        </p:txBody>
      </p:sp>
      <p:sp>
        <p:nvSpPr>
          <p:cNvPr id="7" name="Rectangle: Rounded Corners 6">
            <a:extLst>
              <a:ext uri="{FF2B5EF4-FFF2-40B4-BE49-F238E27FC236}">
                <a16:creationId xmlns:a16="http://schemas.microsoft.com/office/drawing/2014/main" id="{F2095FF9-290C-4A66-8C27-0AB8F9E88581}"/>
              </a:ext>
            </a:extLst>
          </p:cNvPr>
          <p:cNvSpPr/>
          <p:nvPr/>
        </p:nvSpPr>
        <p:spPr>
          <a:xfrm>
            <a:off x="1202943" y="2064714"/>
            <a:ext cx="2850665" cy="98078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Quang </a:t>
            </a:r>
            <a:r>
              <a:rPr lang="en-US" sz="3600" dirty="0" err="1"/>
              <a:t>Trung</a:t>
            </a:r>
            <a:endParaRPr lang="en-US" sz="3600" dirty="0"/>
          </a:p>
        </p:txBody>
      </p:sp>
      <p:sp>
        <p:nvSpPr>
          <p:cNvPr id="8" name="Arrow: Striped Right 7">
            <a:extLst>
              <a:ext uri="{FF2B5EF4-FFF2-40B4-BE49-F238E27FC236}">
                <a16:creationId xmlns:a16="http://schemas.microsoft.com/office/drawing/2014/main" id="{C7BD156A-5A81-4E24-AA71-A272C40F56D0}"/>
              </a:ext>
            </a:extLst>
          </p:cNvPr>
          <p:cNvSpPr/>
          <p:nvPr/>
        </p:nvSpPr>
        <p:spPr>
          <a:xfrm>
            <a:off x="299803" y="4411595"/>
            <a:ext cx="7839856" cy="1966720"/>
          </a:xfrm>
          <a:prstGeom prst="strip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t>What else do you know about him?</a:t>
            </a:r>
          </a:p>
        </p:txBody>
      </p:sp>
      <p:sp>
        <p:nvSpPr>
          <p:cNvPr id="9" name="TextBox 8">
            <a:extLst>
              <a:ext uri="{FF2B5EF4-FFF2-40B4-BE49-F238E27FC236}">
                <a16:creationId xmlns:a16="http://schemas.microsoft.com/office/drawing/2014/main" id="{78735C4F-C67B-4629-9EFD-C8146FEA5554}"/>
              </a:ext>
            </a:extLst>
          </p:cNvPr>
          <p:cNvSpPr txBox="1"/>
          <p:nvPr/>
        </p:nvSpPr>
        <p:spPr>
          <a:xfrm>
            <a:off x="8139659" y="4656291"/>
            <a:ext cx="3912433" cy="1477328"/>
          </a:xfrm>
          <a:prstGeom prst="rect">
            <a:avLst/>
          </a:prstGeom>
          <a:noFill/>
          <a:ln w="28575">
            <a:solidFill>
              <a:srgbClr val="00B050"/>
            </a:solidFill>
          </a:ln>
        </p:spPr>
        <p:txBody>
          <a:bodyPr wrap="square" rtlCol="0">
            <a:spAutoFit/>
          </a:bodyPr>
          <a:lstStyle/>
          <a:p>
            <a:r>
              <a:rPr lang="en-US" sz="3000" dirty="0"/>
              <a:t>- When did he become King?</a:t>
            </a:r>
          </a:p>
          <a:p>
            <a:r>
              <a:rPr lang="en-US" sz="3000" dirty="0"/>
              <a:t>- Did he use horses?</a:t>
            </a:r>
          </a:p>
        </p:txBody>
      </p:sp>
    </p:spTree>
    <p:extLst>
      <p:ext uri="{BB962C8B-B14F-4D97-AF65-F5344CB8AC3E}">
        <p14:creationId xmlns:p14="http://schemas.microsoft.com/office/powerpoint/2010/main" val="310064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80">
                                          <p:stCondLst>
                                            <p:cond delay="0"/>
                                          </p:stCondLst>
                                        </p:cTn>
                                        <p:tgtEl>
                                          <p:spTgt spid="3"/>
                                        </p:tgtEl>
                                      </p:cBhvr>
                                    </p:animEffect>
                                    <p:anim calcmode="lin" valueType="num">
                                      <p:cBhvr>
                                        <p:cTn id="1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gtEl>
                                      </p:cBhvr>
                                      <p:to x="100000" y="60000"/>
                                    </p:animScale>
                                    <p:animScale>
                                      <p:cBhvr>
                                        <p:cTn id="24" dur="166" decel="50000">
                                          <p:stCondLst>
                                            <p:cond delay="676"/>
                                          </p:stCondLst>
                                        </p:cTn>
                                        <p:tgtEl>
                                          <p:spTgt spid="3"/>
                                        </p:tgtEl>
                                      </p:cBhvr>
                                      <p:to x="100000" y="100000"/>
                                    </p:animScale>
                                    <p:animScale>
                                      <p:cBhvr>
                                        <p:cTn id="25" dur="26">
                                          <p:stCondLst>
                                            <p:cond delay="1312"/>
                                          </p:stCondLst>
                                        </p:cTn>
                                        <p:tgtEl>
                                          <p:spTgt spid="3"/>
                                        </p:tgtEl>
                                      </p:cBhvr>
                                      <p:to x="100000" y="80000"/>
                                    </p:animScale>
                                    <p:animScale>
                                      <p:cBhvr>
                                        <p:cTn id="26" dur="166" decel="50000">
                                          <p:stCondLst>
                                            <p:cond delay="1338"/>
                                          </p:stCondLst>
                                        </p:cTn>
                                        <p:tgtEl>
                                          <p:spTgt spid="3"/>
                                        </p:tgtEl>
                                      </p:cBhvr>
                                      <p:to x="100000" y="100000"/>
                                    </p:animScale>
                                    <p:animScale>
                                      <p:cBhvr>
                                        <p:cTn id="27" dur="26">
                                          <p:stCondLst>
                                            <p:cond delay="1642"/>
                                          </p:stCondLst>
                                        </p:cTn>
                                        <p:tgtEl>
                                          <p:spTgt spid="3"/>
                                        </p:tgtEl>
                                      </p:cBhvr>
                                      <p:to x="100000" y="90000"/>
                                    </p:animScale>
                                    <p:animScale>
                                      <p:cBhvr>
                                        <p:cTn id="28" dur="166" decel="50000">
                                          <p:stCondLst>
                                            <p:cond delay="1668"/>
                                          </p:stCondLst>
                                        </p:cTn>
                                        <p:tgtEl>
                                          <p:spTgt spid="3"/>
                                        </p:tgtEl>
                                      </p:cBhvr>
                                      <p:to x="100000" y="100000"/>
                                    </p:animScale>
                                    <p:animScale>
                                      <p:cBhvr>
                                        <p:cTn id="29" dur="26">
                                          <p:stCondLst>
                                            <p:cond delay="1808"/>
                                          </p:stCondLst>
                                        </p:cTn>
                                        <p:tgtEl>
                                          <p:spTgt spid="3"/>
                                        </p:tgtEl>
                                      </p:cBhvr>
                                      <p:to x="100000" y="95000"/>
                                    </p:animScale>
                                    <p:animScale>
                                      <p:cBhvr>
                                        <p:cTn id="30" dur="166" decel="50000">
                                          <p:stCondLst>
                                            <p:cond delay="1834"/>
                                          </p:stCondLst>
                                        </p:cTn>
                                        <p:tgtEl>
                                          <p:spTgt spid="3"/>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randombar(horizontal)">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heel(1)">
                                      <p:cBhvr>
                                        <p:cTn id="5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5445C5-8FF9-8F30-7A3C-197148745EFD}"/>
              </a:ext>
            </a:extLst>
          </p:cNvPr>
          <p:cNvSpPr txBox="1"/>
          <p:nvPr/>
        </p:nvSpPr>
        <p:spPr>
          <a:xfrm>
            <a:off x="3225800" y="2044700"/>
            <a:ext cx="5930900" cy="769441"/>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Born: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82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C7428C-3118-4CC4-B6AA-D1BCBD1E8B4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18528" y="1042362"/>
            <a:ext cx="11647821" cy="4863761"/>
          </a:xfrm>
          <a:prstGeom prst="rect">
            <a:avLst/>
          </a:prstGeom>
        </p:spPr>
      </p:pic>
      <p:sp>
        <p:nvSpPr>
          <p:cNvPr id="4" name="Rectangle 3">
            <a:extLst>
              <a:ext uri="{FF2B5EF4-FFF2-40B4-BE49-F238E27FC236}">
                <a16:creationId xmlns:a16="http://schemas.microsoft.com/office/drawing/2014/main" id="{76D8E238-8957-49F8-922A-1C231AB9323B}"/>
              </a:ext>
            </a:extLst>
          </p:cNvPr>
          <p:cNvSpPr/>
          <p:nvPr/>
        </p:nvSpPr>
        <p:spPr>
          <a:xfrm>
            <a:off x="111965" y="438537"/>
            <a:ext cx="2076599" cy="58883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While-Reading</a:t>
            </a:r>
          </a:p>
        </p:txBody>
      </p:sp>
      <p:sp>
        <p:nvSpPr>
          <p:cNvPr id="5" name="TextBox 4">
            <a:extLst>
              <a:ext uri="{FF2B5EF4-FFF2-40B4-BE49-F238E27FC236}">
                <a16:creationId xmlns:a16="http://schemas.microsoft.com/office/drawing/2014/main" id="{737BF8B7-05E7-469E-A8CC-DB5F12ACA054}"/>
              </a:ext>
            </a:extLst>
          </p:cNvPr>
          <p:cNvSpPr txBox="1"/>
          <p:nvPr/>
        </p:nvSpPr>
        <p:spPr>
          <a:xfrm>
            <a:off x="7710297" y="3239742"/>
            <a:ext cx="1573968" cy="553998"/>
          </a:xfrm>
          <a:prstGeom prst="rect">
            <a:avLst/>
          </a:prstGeom>
          <a:noFill/>
        </p:spPr>
        <p:txBody>
          <a:bodyPr wrap="square" rtlCol="0">
            <a:spAutoFit/>
          </a:bodyPr>
          <a:lstStyle/>
          <a:p>
            <a:r>
              <a:rPr lang="en-US" sz="3000" dirty="0">
                <a:solidFill>
                  <a:srgbClr val="FF0000"/>
                </a:solidFill>
              </a:rPr>
              <a:t>army</a:t>
            </a:r>
          </a:p>
        </p:txBody>
      </p:sp>
      <p:sp>
        <p:nvSpPr>
          <p:cNvPr id="7" name="TextBox 6">
            <a:extLst>
              <a:ext uri="{FF2B5EF4-FFF2-40B4-BE49-F238E27FC236}">
                <a16:creationId xmlns:a16="http://schemas.microsoft.com/office/drawing/2014/main" id="{2D37DCFD-91D2-4E1D-938E-53F2B0CE4F29}"/>
              </a:ext>
            </a:extLst>
          </p:cNvPr>
          <p:cNvSpPr txBox="1"/>
          <p:nvPr/>
        </p:nvSpPr>
        <p:spPr>
          <a:xfrm>
            <a:off x="6290870" y="3524235"/>
            <a:ext cx="1573968" cy="553998"/>
          </a:xfrm>
          <a:prstGeom prst="rect">
            <a:avLst/>
          </a:prstGeom>
          <a:noFill/>
        </p:spPr>
        <p:txBody>
          <a:bodyPr wrap="square" rtlCol="0">
            <a:spAutoFit/>
          </a:bodyPr>
          <a:lstStyle/>
          <a:p>
            <a:r>
              <a:rPr lang="en-US" sz="3000" dirty="0">
                <a:solidFill>
                  <a:srgbClr val="FF0000"/>
                </a:solidFill>
              </a:rPr>
              <a:t>King</a:t>
            </a:r>
          </a:p>
        </p:txBody>
      </p:sp>
      <p:sp>
        <p:nvSpPr>
          <p:cNvPr id="8" name="TextBox 7">
            <a:extLst>
              <a:ext uri="{FF2B5EF4-FFF2-40B4-BE49-F238E27FC236}">
                <a16:creationId xmlns:a16="http://schemas.microsoft.com/office/drawing/2014/main" id="{D5370907-21F7-495F-B2B5-6CAE310AFFC4}"/>
              </a:ext>
            </a:extLst>
          </p:cNvPr>
          <p:cNvSpPr txBox="1"/>
          <p:nvPr/>
        </p:nvSpPr>
        <p:spPr>
          <a:xfrm>
            <a:off x="2925580" y="3831214"/>
            <a:ext cx="1573968" cy="553998"/>
          </a:xfrm>
          <a:prstGeom prst="rect">
            <a:avLst/>
          </a:prstGeom>
          <a:noFill/>
        </p:spPr>
        <p:txBody>
          <a:bodyPr wrap="square" rtlCol="0">
            <a:spAutoFit/>
          </a:bodyPr>
          <a:lstStyle/>
          <a:p>
            <a:r>
              <a:rPr lang="en-US" sz="3000" dirty="0">
                <a:solidFill>
                  <a:srgbClr val="FF0000"/>
                </a:solidFill>
              </a:rPr>
              <a:t>invaders</a:t>
            </a:r>
          </a:p>
        </p:txBody>
      </p:sp>
      <p:sp>
        <p:nvSpPr>
          <p:cNvPr id="9" name="TextBox 8">
            <a:extLst>
              <a:ext uri="{FF2B5EF4-FFF2-40B4-BE49-F238E27FC236}">
                <a16:creationId xmlns:a16="http://schemas.microsoft.com/office/drawing/2014/main" id="{A86A20CF-0258-4441-A40C-136BB127E4FC}"/>
              </a:ext>
            </a:extLst>
          </p:cNvPr>
          <p:cNvSpPr txBox="1"/>
          <p:nvPr/>
        </p:nvSpPr>
        <p:spPr>
          <a:xfrm>
            <a:off x="4716902" y="4201881"/>
            <a:ext cx="1573968" cy="553998"/>
          </a:xfrm>
          <a:prstGeom prst="rect">
            <a:avLst/>
          </a:prstGeom>
          <a:noFill/>
        </p:spPr>
        <p:txBody>
          <a:bodyPr wrap="square" rtlCol="0">
            <a:spAutoFit/>
          </a:bodyPr>
          <a:lstStyle/>
          <a:p>
            <a:r>
              <a:rPr lang="en-US" sz="3000" dirty="0">
                <a:solidFill>
                  <a:srgbClr val="FF0000"/>
                </a:solidFill>
              </a:rPr>
              <a:t>soldiers</a:t>
            </a:r>
          </a:p>
        </p:txBody>
      </p:sp>
      <p:sp>
        <p:nvSpPr>
          <p:cNvPr id="10" name="TextBox 9">
            <a:extLst>
              <a:ext uri="{FF2B5EF4-FFF2-40B4-BE49-F238E27FC236}">
                <a16:creationId xmlns:a16="http://schemas.microsoft.com/office/drawing/2014/main" id="{CAF1C509-D085-467A-8112-D97C703CA49B}"/>
              </a:ext>
            </a:extLst>
          </p:cNvPr>
          <p:cNvSpPr txBox="1"/>
          <p:nvPr/>
        </p:nvSpPr>
        <p:spPr>
          <a:xfrm>
            <a:off x="4270589" y="4533662"/>
            <a:ext cx="1573968" cy="553998"/>
          </a:xfrm>
          <a:prstGeom prst="rect">
            <a:avLst/>
          </a:prstGeom>
          <a:noFill/>
        </p:spPr>
        <p:txBody>
          <a:bodyPr wrap="square" rtlCol="0">
            <a:spAutoFit/>
          </a:bodyPr>
          <a:lstStyle/>
          <a:p>
            <a:r>
              <a:rPr lang="en-US" sz="3000" dirty="0">
                <a:solidFill>
                  <a:srgbClr val="FF0000"/>
                </a:solidFill>
              </a:rPr>
              <a:t>Battle</a:t>
            </a:r>
          </a:p>
        </p:txBody>
      </p:sp>
    </p:spTree>
    <p:extLst>
      <p:ext uri="{BB962C8B-B14F-4D97-AF65-F5344CB8AC3E}">
        <p14:creationId xmlns:p14="http://schemas.microsoft.com/office/powerpoint/2010/main" val="153857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7100</TotalTime>
  <Words>1202</Words>
  <Application>Microsoft Office PowerPoint</Application>
  <PresentationFormat>Widescreen</PresentationFormat>
  <Paragraphs>185</Paragraphs>
  <Slides>38</Slides>
  <Notes>3</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Thai Hien Duong</cp:lastModifiedBy>
  <cp:revision>183</cp:revision>
  <dcterms:created xsi:type="dcterms:W3CDTF">2020-12-08T03:17:05Z</dcterms:created>
  <dcterms:modified xsi:type="dcterms:W3CDTF">2025-02-26T09:33:21Z</dcterms:modified>
</cp:coreProperties>
</file>