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0" r:id="rId2"/>
    <p:sldId id="349" r:id="rId3"/>
    <p:sldId id="302" r:id="rId4"/>
    <p:sldId id="292" r:id="rId5"/>
    <p:sldId id="399" r:id="rId6"/>
    <p:sldId id="400" r:id="rId7"/>
    <p:sldId id="348" r:id="rId8"/>
    <p:sldId id="345" r:id="rId9"/>
    <p:sldId id="357" r:id="rId10"/>
    <p:sldId id="412" r:id="rId11"/>
    <p:sldId id="418" r:id="rId12"/>
    <p:sldId id="419" r:id="rId13"/>
    <p:sldId id="415" r:id="rId14"/>
    <p:sldId id="416" r:id="rId15"/>
    <p:sldId id="420" r:id="rId16"/>
    <p:sldId id="417" r:id="rId17"/>
    <p:sldId id="377" r:id="rId18"/>
    <p:sldId id="407" r:id="rId19"/>
    <p:sldId id="380" r:id="rId20"/>
    <p:sldId id="421" r:id="rId21"/>
    <p:sldId id="331" r:id="rId22"/>
    <p:sldId id="295" r:id="rId23"/>
    <p:sldId id="329" r:id="rId24"/>
    <p:sldId id="34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35" clrIdx="0">
    <p:extLst>
      <p:ext uri="{19B8F6BF-5375-455C-9EA6-DF929625EA0E}">
        <p15:presenceInfo xmlns:p15="http://schemas.microsoft.com/office/powerpoint/2012/main" userId="83b57fff0cc03ed3" providerId="Windows Live"/>
      </p:ext>
    </p:extLst>
  </p:cmAuthor>
  <p:cmAuthor id="2" name="Nguyễn Thị Huỳnh Lộc - Viện Ngôn ngữ" initials="NTHLVNn" lastIdx="1" clrIdx="1">
    <p:extLst>
      <p:ext uri="{19B8F6BF-5375-455C-9EA6-DF929625EA0E}">
        <p15:presenceInfo xmlns:p15="http://schemas.microsoft.com/office/powerpoint/2012/main" userId="S::nguyenthihuynhloc@vanlanguni.edu.vn::adef5ce8-8209-4174-8558-55e0cbbb50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1" autoAdjust="0"/>
    <p:restoredTop sz="94657"/>
  </p:normalViewPr>
  <p:slideViewPr>
    <p:cSldViewPr snapToGrid="0">
      <p:cViewPr varScale="1">
        <p:scale>
          <a:sx n="56" d="100"/>
          <a:sy n="56" d="100"/>
        </p:scale>
        <p:origin x="101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2/20/2025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2.3</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duhome.com.vn/DHALesson?idGrade=9&amp;idSubject=1&amp;idSeries=32&amp;idTheme=399&amp;IdLevel=1&amp;idThemeServer=5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293567" y="2509937"/>
            <a:ext cx="6463005" cy="1815882"/>
          </a:xfrm>
          <a:prstGeom prst="rect">
            <a:avLst/>
          </a:prstGeom>
          <a:noFill/>
        </p:spPr>
        <p:txBody>
          <a:bodyPr wrap="square" rtlCol="0">
            <a:spAutoFit/>
          </a:bodyPr>
          <a:lstStyle/>
          <a:p>
            <a:pPr algn="ctr"/>
            <a:r>
              <a:rPr lang="en-US" sz="4800" dirty="0">
                <a:solidFill>
                  <a:srgbClr val="FF0000"/>
                </a:solidFill>
              </a:rPr>
              <a:t>Unit 7: Movies</a:t>
            </a:r>
          </a:p>
          <a:p>
            <a:pPr algn="ctr"/>
            <a:r>
              <a:rPr lang="en-US" sz="3200" dirty="0">
                <a:solidFill>
                  <a:srgbClr val="00B050"/>
                </a:solidFill>
              </a:rPr>
              <a:t>Lesson 2.3: Pronunciation &amp; Speaking</a:t>
            </a:r>
          </a:p>
          <a:p>
            <a:pPr algn="ctr"/>
            <a:r>
              <a:rPr lang="en-US" sz="3200" dirty="0">
                <a:solidFill>
                  <a:srgbClr val="00B0F0"/>
                </a:solidFill>
              </a:rPr>
              <a:t>Page 59</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B73BA-E28F-46F2-7D3D-A7DF6562738A}"/>
              </a:ext>
            </a:extLst>
          </p:cNvPr>
          <p:cNvSpPr txBox="1"/>
          <p:nvPr/>
        </p:nvSpPr>
        <p:spPr>
          <a:xfrm>
            <a:off x="2046512" y="1225419"/>
            <a:ext cx="9399387" cy="3539430"/>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Rosie: </a:t>
            </a:r>
            <a:r>
              <a:rPr lang="en-US" sz="3200" b="0" i="0" dirty="0">
                <a:solidFill>
                  <a:srgbClr val="231F20"/>
                </a:solidFill>
                <a:effectLst/>
              </a:rPr>
              <a:t>Hey, Ted. I watched </a:t>
            </a:r>
            <a:r>
              <a:rPr lang="en-US" sz="3200" b="0" i="0" u="sng" dirty="0">
                <a:solidFill>
                  <a:srgbClr val="FF0000"/>
                </a:solidFill>
                <a:effectLst/>
              </a:rPr>
              <a:t>an action movie yesterday</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Ted: </a:t>
            </a:r>
            <a:r>
              <a:rPr lang="en-US" sz="3200" b="0" i="0" dirty="0">
                <a:solidFill>
                  <a:srgbClr val="231F20"/>
                </a:solidFill>
                <a:effectLst/>
              </a:rPr>
              <a:t>What was it?</a:t>
            </a:r>
            <a:br>
              <a:rPr lang="en-US" sz="3200" b="0" i="0" dirty="0">
                <a:solidFill>
                  <a:srgbClr val="231F20"/>
                </a:solidFill>
                <a:effectLst/>
              </a:rPr>
            </a:br>
            <a:r>
              <a:rPr lang="en-US" sz="3200" b="1" i="0" dirty="0">
                <a:solidFill>
                  <a:srgbClr val="231F20"/>
                </a:solidFill>
                <a:effectLst/>
              </a:rPr>
              <a:t>Rosie: </a:t>
            </a:r>
            <a:r>
              <a:rPr lang="en-US" sz="3200" b="0" i="0" dirty="0">
                <a:solidFill>
                  <a:srgbClr val="231F20"/>
                </a:solidFill>
                <a:effectLst/>
              </a:rPr>
              <a:t>It was </a:t>
            </a:r>
            <a:r>
              <a:rPr lang="en-US" sz="3200" b="0" u="sng" dirty="0">
                <a:solidFill>
                  <a:srgbClr val="FF0000"/>
                </a:solidFill>
                <a:effectLst/>
              </a:rPr>
              <a:t>Mighty Man</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Ted: </a:t>
            </a:r>
            <a:r>
              <a:rPr lang="en-US" sz="3200" b="0" i="0" dirty="0">
                <a:solidFill>
                  <a:srgbClr val="231F20"/>
                </a:solidFill>
                <a:effectLst/>
              </a:rPr>
              <a:t>Was it good?</a:t>
            </a:r>
            <a:br>
              <a:rPr lang="en-US" sz="3200" b="0" i="0" dirty="0">
                <a:solidFill>
                  <a:srgbClr val="231F20"/>
                </a:solidFill>
                <a:effectLst/>
              </a:rPr>
            </a:br>
            <a:r>
              <a:rPr lang="en-US" sz="3200" b="1" i="0" dirty="0">
                <a:solidFill>
                  <a:srgbClr val="231F20"/>
                </a:solidFill>
                <a:effectLst/>
              </a:rPr>
              <a:t>Rosie: </a:t>
            </a:r>
            <a:r>
              <a:rPr lang="en-US" sz="3200" b="0" i="0" u="sng" dirty="0">
                <a:solidFill>
                  <a:srgbClr val="FF0000"/>
                </a:solidFill>
                <a:effectLst/>
              </a:rPr>
              <a:t>No</a:t>
            </a:r>
            <a:r>
              <a:rPr lang="en-US" sz="3200" b="0" i="0" dirty="0">
                <a:solidFill>
                  <a:srgbClr val="231F20"/>
                </a:solidFill>
                <a:effectLst/>
              </a:rPr>
              <a:t>, it was </a:t>
            </a:r>
            <a:r>
              <a:rPr lang="en-US" sz="3200" b="0" i="0" u="sng" dirty="0">
                <a:solidFill>
                  <a:srgbClr val="FF0000"/>
                </a:solidFill>
                <a:effectLst/>
              </a:rPr>
              <a:t>terrible</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Ted: </a:t>
            </a:r>
            <a:r>
              <a:rPr lang="en-US" sz="3200" b="0" i="0" dirty="0">
                <a:solidFill>
                  <a:srgbClr val="231F20"/>
                </a:solidFill>
                <a:effectLst/>
              </a:rPr>
              <a:t>What time was it on?</a:t>
            </a:r>
            <a:br>
              <a:rPr lang="en-US" sz="3200" b="0" i="0" dirty="0">
                <a:solidFill>
                  <a:srgbClr val="231F20"/>
                </a:solidFill>
                <a:effectLst/>
              </a:rPr>
            </a:br>
            <a:r>
              <a:rPr lang="en-US" sz="3200" b="1" i="0" dirty="0">
                <a:solidFill>
                  <a:srgbClr val="231F20"/>
                </a:solidFill>
                <a:effectLst/>
              </a:rPr>
              <a:t>Rosie: </a:t>
            </a:r>
            <a:r>
              <a:rPr lang="en-US" sz="3200" b="0" i="0" dirty="0">
                <a:solidFill>
                  <a:srgbClr val="231F20"/>
                </a:solidFill>
                <a:effectLst/>
              </a:rPr>
              <a:t>It was on at </a:t>
            </a:r>
            <a:r>
              <a:rPr lang="en-US" sz="3200" b="0" i="0" u="sng" dirty="0">
                <a:solidFill>
                  <a:srgbClr val="FF0000"/>
                </a:solidFill>
                <a:effectLst/>
              </a:rPr>
              <a:t>12:00 p.m.</a:t>
            </a:r>
            <a:r>
              <a:rPr lang="en-US" sz="3200" u="sng" dirty="0">
                <a:solidFill>
                  <a:srgbClr val="FF0000"/>
                </a:solidFill>
              </a:rPr>
              <a:t> </a:t>
            </a:r>
          </a:p>
        </p:txBody>
      </p:sp>
      <p:sp>
        <p:nvSpPr>
          <p:cNvPr id="3" name="Rectangle 2">
            <a:extLst>
              <a:ext uri="{FF2B5EF4-FFF2-40B4-BE49-F238E27FC236}">
                <a16:creationId xmlns:a16="http://schemas.microsoft.com/office/drawing/2014/main" id="{FBA54838-844D-8B76-04DC-0A59574DA44D}"/>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145244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B73BA-E28F-46F2-7D3D-A7DF6562738A}"/>
              </a:ext>
            </a:extLst>
          </p:cNvPr>
          <p:cNvSpPr txBox="1"/>
          <p:nvPr/>
        </p:nvSpPr>
        <p:spPr>
          <a:xfrm>
            <a:off x="1415141" y="1356047"/>
            <a:ext cx="9818917" cy="3539430"/>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Rosie: </a:t>
            </a:r>
            <a:r>
              <a:rPr lang="en-US" sz="3200" b="0" i="0" dirty="0">
                <a:solidFill>
                  <a:srgbClr val="231F20"/>
                </a:solidFill>
                <a:effectLst/>
              </a:rPr>
              <a:t>Hey, Ted. I watched </a:t>
            </a:r>
            <a:r>
              <a:rPr lang="en-US" sz="3200" b="0" i="0" u="sng" dirty="0">
                <a:solidFill>
                  <a:srgbClr val="FF0000"/>
                </a:solidFill>
                <a:effectLst/>
              </a:rPr>
              <a:t>an animated movie yesterday</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Ted: </a:t>
            </a:r>
            <a:r>
              <a:rPr lang="en-US" sz="3200" b="0" i="0" dirty="0">
                <a:solidFill>
                  <a:srgbClr val="231F20"/>
                </a:solidFill>
                <a:effectLst/>
              </a:rPr>
              <a:t>What was it?</a:t>
            </a:r>
            <a:br>
              <a:rPr lang="en-US" sz="3200" b="0" i="0" dirty="0">
                <a:solidFill>
                  <a:srgbClr val="231F20"/>
                </a:solidFill>
                <a:effectLst/>
              </a:rPr>
            </a:br>
            <a:r>
              <a:rPr lang="en-US" sz="3200" b="1" i="0" dirty="0">
                <a:solidFill>
                  <a:srgbClr val="231F20"/>
                </a:solidFill>
                <a:effectLst/>
              </a:rPr>
              <a:t>Rosie: </a:t>
            </a:r>
            <a:r>
              <a:rPr lang="en-US" sz="3200" b="0" i="0" dirty="0">
                <a:solidFill>
                  <a:srgbClr val="231F20"/>
                </a:solidFill>
                <a:effectLst/>
              </a:rPr>
              <a:t>It was </a:t>
            </a:r>
            <a:r>
              <a:rPr lang="en-US" sz="3200" b="0" u="sng" dirty="0">
                <a:solidFill>
                  <a:srgbClr val="FF0000"/>
                </a:solidFill>
                <a:effectLst/>
              </a:rPr>
              <a:t>Teddy Bears</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Ted: </a:t>
            </a:r>
            <a:r>
              <a:rPr lang="en-US" sz="3200" b="0" i="0" dirty="0">
                <a:solidFill>
                  <a:srgbClr val="231F20"/>
                </a:solidFill>
                <a:effectLst/>
              </a:rPr>
              <a:t>Was it good?</a:t>
            </a:r>
            <a:br>
              <a:rPr lang="en-US" sz="3200" b="0" i="0" dirty="0">
                <a:solidFill>
                  <a:srgbClr val="231F20"/>
                </a:solidFill>
                <a:effectLst/>
              </a:rPr>
            </a:br>
            <a:r>
              <a:rPr lang="en-US" sz="3200" b="1" i="0" dirty="0">
                <a:solidFill>
                  <a:srgbClr val="231F20"/>
                </a:solidFill>
                <a:effectLst/>
              </a:rPr>
              <a:t>Rosie: </a:t>
            </a:r>
            <a:r>
              <a:rPr lang="en-US" sz="3200" b="0" i="0" u="sng" dirty="0">
                <a:solidFill>
                  <a:srgbClr val="FF0000"/>
                </a:solidFill>
                <a:effectLst/>
              </a:rPr>
              <a:t>Yes</a:t>
            </a:r>
            <a:r>
              <a:rPr lang="en-US" sz="3200" b="0" i="0" dirty="0">
                <a:solidFill>
                  <a:srgbClr val="231F20"/>
                </a:solidFill>
                <a:effectLst/>
              </a:rPr>
              <a:t>, it was </a:t>
            </a:r>
            <a:r>
              <a:rPr lang="en-US" sz="3200" b="0" i="0" u="sng" dirty="0">
                <a:solidFill>
                  <a:srgbClr val="FF0000"/>
                </a:solidFill>
                <a:effectLst/>
              </a:rPr>
              <a:t>great</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Ted: </a:t>
            </a:r>
            <a:r>
              <a:rPr lang="en-US" sz="3200" b="0" i="0" dirty="0">
                <a:solidFill>
                  <a:srgbClr val="231F20"/>
                </a:solidFill>
                <a:effectLst/>
              </a:rPr>
              <a:t>What time was it on?</a:t>
            </a:r>
            <a:br>
              <a:rPr lang="en-US" sz="3200" b="0" i="0" dirty="0">
                <a:solidFill>
                  <a:srgbClr val="231F20"/>
                </a:solidFill>
                <a:effectLst/>
              </a:rPr>
            </a:br>
            <a:r>
              <a:rPr lang="en-US" sz="3200" b="1" i="0" dirty="0">
                <a:solidFill>
                  <a:srgbClr val="231F20"/>
                </a:solidFill>
                <a:effectLst/>
              </a:rPr>
              <a:t>Rosie: </a:t>
            </a:r>
            <a:r>
              <a:rPr lang="en-US" sz="3200" b="0" i="0" dirty="0">
                <a:solidFill>
                  <a:srgbClr val="231F20"/>
                </a:solidFill>
                <a:effectLst/>
              </a:rPr>
              <a:t>It was on at </a:t>
            </a:r>
            <a:r>
              <a:rPr lang="en-US" sz="3200" b="0" i="0" u="sng" dirty="0">
                <a:solidFill>
                  <a:srgbClr val="FF0000"/>
                </a:solidFill>
                <a:effectLst/>
              </a:rPr>
              <a:t>10:10 a.m.</a:t>
            </a:r>
            <a:r>
              <a:rPr lang="en-US" sz="3200" u="sng" dirty="0">
                <a:solidFill>
                  <a:srgbClr val="FF0000"/>
                </a:solidFill>
              </a:rPr>
              <a:t> </a:t>
            </a:r>
          </a:p>
        </p:txBody>
      </p:sp>
      <p:sp>
        <p:nvSpPr>
          <p:cNvPr id="3" name="Rectangle 2">
            <a:extLst>
              <a:ext uri="{FF2B5EF4-FFF2-40B4-BE49-F238E27FC236}">
                <a16:creationId xmlns:a16="http://schemas.microsoft.com/office/drawing/2014/main" id="{FBA54838-844D-8B76-04DC-0A59574DA44D}"/>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14372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5B73BA-E28F-46F2-7D3D-A7DF6562738A}"/>
              </a:ext>
            </a:extLst>
          </p:cNvPr>
          <p:cNvSpPr txBox="1"/>
          <p:nvPr/>
        </p:nvSpPr>
        <p:spPr>
          <a:xfrm>
            <a:off x="1175658" y="1225419"/>
            <a:ext cx="10270242" cy="3539430"/>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Rosie: </a:t>
            </a:r>
            <a:r>
              <a:rPr lang="en-US" sz="3200" b="0" i="0" dirty="0">
                <a:solidFill>
                  <a:srgbClr val="231F20"/>
                </a:solidFill>
                <a:effectLst/>
              </a:rPr>
              <a:t>Hey, Ted. I watched </a:t>
            </a:r>
            <a:r>
              <a:rPr lang="en-US" sz="3200" b="0" i="0" u="sng" dirty="0">
                <a:solidFill>
                  <a:srgbClr val="FF0000"/>
                </a:solidFill>
                <a:effectLst/>
              </a:rPr>
              <a:t>a science fiction movie yesterday</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Ted: </a:t>
            </a:r>
            <a:r>
              <a:rPr lang="en-US" sz="3200" b="0" i="0" dirty="0">
                <a:solidFill>
                  <a:srgbClr val="231F20"/>
                </a:solidFill>
                <a:effectLst/>
              </a:rPr>
              <a:t>What was it?</a:t>
            </a:r>
            <a:br>
              <a:rPr lang="en-US" sz="3200" b="0" i="0" dirty="0">
                <a:solidFill>
                  <a:srgbClr val="231F20"/>
                </a:solidFill>
                <a:effectLst/>
              </a:rPr>
            </a:br>
            <a:r>
              <a:rPr lang="en-US" sz="3200" b="1" i="0" dirty="0">
                <a:solidFill>
                  <a:srgbClr val="231F20"/>
                </a:solidFill>
                <a:effectLst/>
              </a:rPr>
              <a:t>Rosie: </a:t>
            </a:r>
            <a:r>
              <a:rPr lang="en-US" sz="3200" b="0" i="0" dirty="0">
                <a:solidFill>
                  <a:srgbClr val="231F20"/>
                </a:solidFill>
                <a:effectLst/>
              </a:rPr>
              <a:t>It was </a:t>
            </a:r>
            <a:r>
              <a:rPr lang="en-US" sz="3200" b="0" u="sng" dirty="0" err="1">
                <a:solidFill>
                  <a:srgbClr val="FF0000"/>
                </a:solidFill>
                <a:effectLst/>
              </a:rPr>
              <a:t>Robotron</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Ted: </a:t>
            </a:r>
            <a:r>
              <a:rPr lang="en-US" sz="3200" b="0" i="0" dirty="0">
                <a:solidFill>
                  <a:srgbClr val="231F20"/>
                </a:solidFill>
                <a:effectLst/>
              </a:rPr>
              <a:t>Was it good?</a:t>
            </a:r>
            <a:br>
              <a:rPr lang="en-US" sz="3200" b="0" i="0" dirty="0">
                <a:solidFill>
                  <a:srgbClr val="231F20"/>
                </a:solidFill>
                <a:effectLst/>
              </a:rPr>
            </a:br>
            <a:r>
              <a:rPr lang="en-US" sz="3200" b="1" i="0" dirty="0">
                <a:solidFill>
                  <a:srgbClr val="231F20"/>
                </a:solidFill>
                <a:effectLst/>
              </a:rPr>
              <a:t>Rosie: </a:t>
            </a:r>
            <a:r>
              <a:rPr lang="en-US" sz="3200" b="0" i="0" u="sng" dirty="0">
                <a:solidFill>
                  <a:srgbClr val="FF0000"/>
                </a:solidFill>
                <a:effectLst/>
              </a:rPr>
              <a:t>Yes</a:t>
            </a:r>
            <a:r>
              <a:rPr lang="en-US" sz="3200" b="0" i="0" dirty="0">
                <a:solidFill>
                  <a:srgbClr val="231F20"/>
                </a:solidFill>
                <a:effectLst/>
              </a:rPr>
              <a:t>, it was </a:t>
            </a:r>
            <a:r>
              <a:rPr lang="en-US" sz="3200" b="0" i="0" u="sng" dirty="0">
                <a:solidFill>
                  <a:srgbClr val="FF0000"/>
                </a:solidFill>
                <a:effectLst/>
              </a:rPr>
              <a:t>fantastic</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Ted: </a:t>
            </a:r>
            <a:r>
              <a:rPr lang="en-US" sz="3200" b="0" i="0" dirty="0">
                <a:solidFill>
                  <a:srgbClr val="231F20"/>
                </a:solidFill>
                <a:effectLst/>
              </a:rPr>
              <a:t>What time was it on?</a:t>
            </a:r>
            <a:br>
              <a:rPr lang="en-US" sz="3200" b="0" i="0" dirty="0">
                <a:solidFill>
                  <a:srgbClr val="231F20"/>
                </a:solidFill>
                <a:effectLst/>
              </a:rPr>
            </a:br>
            <a:r>
              <a:rPr lang="en-US" sz="3200" b="1" i="0" dirty="0">
                <a:solidFill>
                  <a:srgbClr val="231F20"/>
                </a:solidFill>
                <a:effectLst/>
              </a:rPr>
              <a:t>Rosie: </a:t>
            </a:r>
            <a:r>
              <a:rPr lang="en-US" sz="3200" b="0" i="0" dirty="0">
                <a:solidFill>
                  <a:srgbClr val="231F20"/>
                </a:solidFill>
                <a:effectLst/>
              </a:rPr>
              <a:t>It was on at </a:t>
            </a:r>
            <a:r>
              <a:rPr lang="en-US" sz="3200" b="0" i="0" u="sng" dirty="0">
                <a:solidFill>
                  <a:srgbClr val="FF0000"/>
                </a:solidFill>
                <a:effectLst/>
              </a:rPr>
              <a:t>8:30 a.m.</a:t>
            </a:r>
            <a:r>
              <a:rPr lang="en-US" sz="3200" u="sng" dirty="0">
                <a:solidFill>
                  <a:srgbClr val="FF0000"/>
                </a:solidFill>
              </a:rPr>
              <a:t> </a:t>
            </a:r>
          </a:p>
        </p:txBody>
      </p:sp>
      <p:sp>
        <p:nvSpPr>
          <p:cNvPr id="3" name="Rectangle 2">
            <a:extLst>
              <a:ext uri="{FF2B5EF4-FFF2-40B4-BE49-F238E27FC236}">
                <a16:creationId xmlns:a16="http://schemas.microsoft.com/office/drawing/2014/main" id="{FBA54838-844D-8B76-04DC-0A59574DA44D}"/>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83093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EBF82-D95B-2A4A-3A4F-37B722958D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58864" y="295955"/>
            <a:ext cx="5728381" cy="757918"/>
          </a:xfrm>
          <a:prstGeom prst="rect">
            <a:avLst/>
          </a:prstGeom>
        </p:spPr>
      </p:pic>
      <p:sp>
        <p:nvSpPr>
          <p:cNvPr id="5" name="Rectangle 4">
            <a:extLst>
              <a:ext uri="{FF2B5EF4-FFF2-40B4-BE49-F238E27FC236}">
                <a16:creationId xmlns:a16="http://schemas.microsoft.com/office/drawing/2014/main" id="{54E73D60-9C68-8D24-AC6D-3516E06C1E0D}"/>
              </a:ext>
            </a:extLst>
          </p:cNvPr>
          <p:cNvSpPr/>
          <p:nvPr/>
        </p:nvSpPr>
        <p:spPr>
          <a:xfrm>
            <a:off x="205128" y="320351"/>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
        <p:nvSpPr>
          <p:cNvPr id="6" name="TextBox 5">
            <a:extLst>
              <a:ext uri="{FF2B5EF4-FFF2-40B4-BE49-F238E27FC236}">
                <a16:creationId xmlns:a16="http://schemas.microsoft.com/office/drawing/2014/main" id="{FAC92ED1-CBFD-C3BB-BE4C-19E4A4A1DBD8}"/>
              </a:ext>
            </a:extLst>
          </p:cNvPr>
          <p:cNvSpPr txBox="1"/>
          <p:nvPr/>
        </p:nvSpPr>
        <p:spPr>
          <a:xfrm>
            <a:off x="1175658" y="1225419"/>
            <a:ext cx="10270242" cy="3539430"/>
          </a:xfrm>
          <a:prstGeom prst="rect">
            <a:avLst/>
          </a:prstGeom>
          <a:noFill/>
          <a:ln w="76200">
            <a:solidFill>
              <a:schemeClr val="accent6">
                <a:lumMod val="75000"/>
              </a:schemeClr>
            </a:solidFill>
          </a:ln>
        </p:spPr>
        <p:txBody>
          <a:bodyPr wrap="square">
            <a:spAutoFit/>
          </a:bodyPr>
          <a:lstStyle/>
          <a:p>
            <a:r>
              <a:rPr lang="en-US" sz="3200" b="1" i="0" dirty="0">
                <a:solidFill>
                  <a:srgbClr val="231F20"/>
                </a:solidFill>
                <a:effectLst/>
              </a:rPr>
              <a:t>A: </a:t>
            </a:r>
            <a:r>
              <a:rPr lang="en-US" sz="3200" b="0" i="0" dirty="0">
                <a:solidFill>
                  <a:srgbClr val="231F20"/>
                </a:solidFill>
                <a:effectLst/>
              </a:rPr>
              <a:t>Hey, Ted. I watched </a:t>
            </a:r>
            <a:r>
              <a:rPr lang="en-US" sz="3200" b="0" i="0" u="sng" dirty="0">
                <a:solidFill>
                  <a:srgbClr val="0070C0"/>
                </a:solidFill>
                <a:effectLst/>
              </a:rPr>
              <a:t>                     </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What was it?</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It was </a:t>
            </a:r>
            <a:r>
              <a:rPr lang="en-US" sz="3200" b="0" i="0" u="sng" dirty="0">
                <a:solidFill>
                  <a:srgbClr val="0070C0"/>
                </a:solidFill>
                <a:effectLst/>
              </a:rPr>
              <a:t>                  </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Was it good?</a:t>
            </a:r>
            <a:br>
              <a:rPr lang="en-US" sz="3200" b="0" i="0" dirty="0">
                <a:solidFill>
                  <a:srgbClr val="231F20"/>
                </a:solidFill>
                <a:effectLst/>
              </a:rPr>
            </a:br>
            <a:r>
              <a:rPr lang="en-US" sz="3200" b="1" i="0" dirty="0">
                <a:solidFill>
                  <a:srgbClr val="231F20"/>
                </a:solidFill>
                <a:effectLst/>
              </a:rPr>
              <a:t>A: </a:t>
            </a:r>
            <a:r>
              <a:rPr lang="en-US" sz="3200" b="0" i="0" u="sng" dirty="0">
                <a:solidFill>
                  <a:srgbClr val="0070C0"/>
                </a:solidFill>
                <a:effectLst/>
              </a:rPr>
              <a:t>        </a:t>
            </a:r>
            <a:r>
              <a:rPr lang="en-US" sz="3200" b="0" i="0" dirty="0">
                <a:solidFill>
                  <a:srgbClr val="231F20"/>
                </a:solidFill>
                <a:effectLst/>
              </a:rPr>
              <a:t>, it was </a:t>
            </a:r>
            <a:r>
              <a:rPr lang="en-US" sz="3200" b="0" i="0" u="sng" dirty="0">
                <a:solidFill>
                  <a:srgbClr val="0070C0"/>
                </a:solidFill>
                <a:effectLst/>
              </a:rPr>
              <a:t>                 </a:t>
            </a:r>
            <a:r>
              <a:rPr lang="en-US" sz="3200" b="0" i="0" dirty="0">
                <a:solidFill>
                  <a:srgbClr val="231F20"/>
                </a:solidFill>
                <a:effectLst/>
              </a:rPr>
              <a:t>.</a:t>
            </a:r>
            <a:br>
              <a:rPr lang="en-US" sz="3200" b="0" i="0" dirty="0">
                <a:solidFill>
                  <a:srgbClr val="231F20"/>
                </a:solidFill>
                <a:effectLst/>
              </a:rPr>
            </a:br>
            <a:r>
              <a:rPr lang="en-US" sz="3200" b="1" i="0" dirty="0">
                <a:solidFill>
                  <a:srgbClr val="231F20"/>
                </a:solidFill>
                <a:effectLst/>
              </a:rPr>
              <a:t>B: </a:t>
            </a:r>
            <a:r>
              <a:rPr lang="en-US" sz="3200" b="0" i="0" dirty="0">
                <a:solidFill>
                  <a:srgbClr val="231F20"/>
                </a:solidFill>
                <a:effectLst/>
              </a:rPr>
              <a:t>What time was it on?</a:t>
            </a:r>
            <a:br>
              <a:rPr lang="en-US" sz="3200" b="0" i="0" dirty="0">
                <a:solidFill>
                  <a:srgbClr val="231F20"/>
                </a:solidFill>
                <a:effectLst/>
              </a:rPr>
            </a:br>
            <a:r>
              <a:rPr lang="en-US" sz="3200" b="1" i="0" dirty="0">
                <a:solidFill>
                  <a:srgbClr val="231F20"/>
                </a:solidFill>
                <a:effectLst/>
              </a:rPr>
              <a:t>A: </a:t>
            </a:r>
            <a:r>
              <a:rPr lang="en-US" sz="3200" b="0" i="0" dirty="0">
                <a:solidFill>
                  <a:srgbClr val="231F20"/>
                </a:solidFill>
                <a:effectLst/>
              </a:rPr>
              <a:t>It was on at </a:t>
            </a:r>
            <a:r>
              <a:rPr lang="en-US" sz="3200" b="0" i="0" u="sng" dirty="0">
                <a:solidFill>
                  <a:srgbClr val="0070C0"/>
                </a:solidFill>
                <a:effectLst/>
              </a:rPr>
              <a:t>                  </a:t>
            </a:r>
            <a:r>
              <a:rPr lang="en-US" sz="3200" b="0" i="0" dirty="0">
                <a:effectLst/>
              </a:rPr>
              <a:t>.</a:t>
            </a:r>
            <a:r>
              <a:rPr lang="en-US" sz="3200" u="sng" dirty="0">
                <a:solidFill>
                  <a:srgbClr val="FF0000"/>
                </a:solidFill>
              </a:rPr>
              <a:t> </a:t>
            </a:r>
          </a:p>
        </p:txBody>
      </p:sp>
    </p:spTree>
    <p:extLst>
      <p:ext uri="{BB962C8B-B14F-4D97-AF65-F5344CB8AC3E}">
        <p14:creationId xmlns:p14="http://schemas.microsoft.com/office/powerpoint/2010/main" val="58670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1FD598-99A6-8BBE-2680-D1117D3DF929}"/>
              </a:ext>
            </a:extLst>
          </p:cNvPr>
          <p:cNvSpPr/>
          <p:nvPr/>
        </p:nvSpPr>
        <p:spPr>
          <a:xfrm>
            <a:off x="205128" y="320351"/>
            <a:ext cx="1972015" cy="474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While-Speaking</a:t>
            </a:r>
          </a:p>
        </p:txBody>
      </p:sp>
      <p:pic>
        <p:nvPicPr>
          <p:cNvPr id="7" name="Picture 6">
            <a:extLst>
              <a:ext uri="{FF2B5EF4-FFF2-40B4-BE49-F238E27FC236}">
                <a16:creationId xmlns:a16="http://schemas.microsoft.com/office/drawing/2014/main" id="{E576ABD5-F491-0B01-DE0C-512D244D7D3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7971" y="696685"/>
            <a:ext cx="11996058" cy="4996543"/>
          </a:xfrm>
          <a:prstGeom prst="rect">
            <a:avLst/>
          </a:prstGeom>
        </p:spPr>
      </p:pic>
      <p:sp>
        <p:nvSpPr>
          <p:cNvPr id="8" name="Rectangle 7">
            <a:extLst>
              <a:ext uri="{FF2B5EF4-FFF2-40B4-BE49-F238E27FC236}">
                <a16:creationId xmlns:a16="http://schemas.microsoft.com/office/drawing/2014/main" id="{72E72508-EE62-8375-8877-7D9285EDA964}"/>
              </a:ext>
            </a:extLst>
          </p:cNvPr>
          <p:cNvSpPr/>
          <p:nvPr/>
        </p:nvSpPr>
        <p:spPr>
          <a:xfrm>
            <a:off x="3309257" y="1981200"/>
            <a:ext cx="4397829"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D4028D2-9430-A6D9-3017-FD02C80DDD3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6675" y="2584044"/>
            <a:ext cx="9573854" cy="3109183"/>
          </a:xfrm>
          <a:prstGeom prst="rect">
            <a:avLst/>
          </a:prstGeom>
        </p:spPr>
      </p:pic>
      <p:sp>
        <p:nvSpPr>
          <p:cNvPr id="9" name="Rectangle 8">
            <a:extLst>
              <a:ext uri="{FF2B5EF4-FFF2-40B4-BE49-F238E27FC236}">
                <a16:creationId xmlns:a16="http://schemas.microsoft.com/office/drawing/2014/main" id="{86016841-7699-99DF-567F-729E4487EF2C}"/>
              </a:ext>
            </a:extLst>
          </p:cNvPr>
          <p:cNvSpPr/>
          <p:nvPr/>
        </p:nvSpPr>
        <p:spPr>
          <a:xfrm>
            <a:off x="5202774" y="3429000"/>
            <a:ext cx="1786451"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Play Time</a:t>
            </a:r>
          </a:p>
        </p:txBody>
      </p:sp>
      <p:sp>
        <p:nvSpPr>
          <p:cNvPr id="10" name="Rectangle 9">
            <a:extLst>
              <a:ext uri="{FF2B5EF4-FFF2-40B4-BE49-F238E27FC236}">
                <a16:creationId xmlns:a16="http://schemas.microsoft.com/office/drawing/2014/main" id="{CA658BE6-22D0-39A3-41A8-B40F36EE6498}"/>
              </a:ext>
            </a:extLst>
          </p:cNvPr>
          <p:cNvSpPr/>
          <p:nvPr/>
        </p:nvSpPr>
        <p:spPr>
          <a:xfrm>
            <a:off x="7825655" y="3429000"/>
            <a:ext cx="1265091"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boring</a:t>
            </a:r>
          </a:p>
        </p:txBody>
      </p:sp>
      <p:sp>
        <p:nvSpPr>
          <p:cNvPr id="14" name="Rounded Rectangular Callout 4">
            <a:extLst>
              <a:ext uri="{FF2B5EF4-FFF2-40B4-BE49-F238E27FC236}">
                <a16:creationId xmlns:a16="http://schemas.microsoft.com/office/drawing/2014/main" id="{2A099153-430F-0A89-9715-C0DA43A9C764}"/>
              </a:ext>
            </a:extLst>
          </p:cNvPr>
          <p:cNvSpPr/>
          <p:nvPr/>
        </p:nvSpPr>
        <p:spPr>
          <a:xfrm>
            <a:off x="9620529" y="3714613"/>
            <a:ext cx="2520175" cy="429106"/>
          </a:xfrm>
          <a:prstGeom prst="wedgeRoundRectCallout">
            <a:avLst>
              <a:gd name="adj1" fmla="val 44316"/>
              <a:gd name="adj2" fmla="val 69439"/>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It was </a:t>
            </a:r>
            <a:r>
              <a:rPr lang="en-US" sz="2400" i="1" dirty="0">
                <a:solidFill>
                  <a:srgbClr val="FF0000"/>
                </a:solidFill>
              </a:rPr>
              <a:t>Play Time</a:t>
            </a:r>
            <a:r>
              <a:rPr lang="en-US" sz="2400" i="1" dirty="0">
                <a:solidFill>
                  <a:srgbClr val="0070C0"/>
                </a:solidFill>
              </a:rPr>
              <a:t>.</a:t>
            </a:r>
          </a:p>
        </p:txBody>
      </p:sp>
      <p:sp>
        <p:nvSpPr>
          <p:cNvPr id="15" name="Rounded Rectangular Callout 9">
            <a:extLst>
              <a:ext uri="{FF2B5EF4-FFF2-40B4-BE49-F238E27FC236}">
                <a16:creationId xmlns:a16="http://schemas.microsoft.com/office/drawing/2014/main" id="{B0A02A3F-4E89-6CDD-2DD5-376732DC7331}"/>
              </a:ext>
            </a:extLst>
          </p:cNvPr>
          <p:cNvSpPr/>
          <p:nvPr/>
        </p:nvSpPr>
        <p:spPr>
          <a:xfrm>
            <a:off x="9846432" y="4315815"/>
            <a:ext cx="2152325" cy="429106"/>
          </a:xfrm>
          <a:prstGeom prst="wedgeRoundRectCallout">
            <a:avLst>
              <a:gd name="adj1" fmla="val -56241"/>
              <a:gd name="adj2" fmla="val 4977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0" i="0" dirty="0">
                <a:solidFill>
                  <a:srgbClr val="231F20"/>
                </a:solidFill>
                <a:effectLst/>
              </a:rPr>
              <a:t>Was it good?</a:t>
            </a:r>
            <a:endParaRPr lang="en-US" sz="2800" dirty="0">
              <a:solidFill>
                <a:srgbClr val="C00000"/>
              </a:solidFill>
            </a:endParaRPr>
          </a:p>
        </p:txBody>
      </p:sp>
      <p:sp>
        <p:nvSpPr>
          <p:cNvPr id="20" name="Rounded Rectangular Callout 4">
            <a:extLst>
              <a:ext uri="{FF2B5EF4-FFF2-40B4-BE49-F238E27FC236}">
                <a16:creationId xmlns:a16="http://schemas.microsoft.com/office/drawing/2014/main" id="{21130B52-24CD-5872-FD8B-CB07D696522D}"/>
              </a:ext>
            </a:extLst>
          </p:cNvPr>
          <p:cNvSpPr/>
          <p:nvPr/>
        </p:nvSpPr>
        <p:spPr>
          <a:xfrm>
            <a:off x="9695163" y="4817052"/>
            <a:ext cx="2422204" cy="429106"/>
          </a:xfrm>
          <a:prstGeom prst="wedgeRoundRectCallout">
            <a:avLst>
              <a:gd name="adj1" fmla="val 42518"/>
              <a:gd name="adj2" fmla="val 84629"/>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No, it was </a:t>
            </a:r>
            <a:r>
              <a:rPr lang="en-US" sz="2400" i="1" dirty="0">
                <a:solidFill>
                  <a:srgbClr val="FF0000"/>
                </a:solidFill>
              </a:rPr>
              <a:t>boring.</a:t>
            </a:r>
          </a:p>
        </p:txBody>
      </p:sp>
      <p:sp>
        <p:nvSpPr>
          <p:cNvPr id="23" name="Rectangle 22">
            <a:extLst>
              <a:ext uri="{FF2B5EF4-FFF2-40B4-BE49-F238E27FC236}">
                <a16:creationId xmlns:a16="http://schemas.microsoft.com/office/drawing/2014/main" id="{14B5474D-1C3D-6AA1-F5A2-F0D58F049ED0}"/>
              </a:ext>
            </a:extLst>
          </p:cNvPr>
          <p:cNvSpPr/>
          <p:nvPr/>
        </p:nvSpPr>
        <p:spPr>
          <a:xfrm>
            <a:off x="10091057" y="3044946"/>
            <a:ext cx="1752600" cy="414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4">
            <a:extLst>
              <a:ext uri="{FF2B5EF4-FFF2-40B4-BE49-F238E27FC236}">
                <a16:creationId xmlns:a16="http://schemas.microsoft.com/office/drawing/2014/main" id="{033A11A5-01BD-39F3-708D-1253E3CE20D8}"/>
              </a:ext>
            </a:extLst>
          </p:cNvPr>
          <p:cNvSpPr/>
          <p:nvPr/>
        </p:nvSpPr>
        <p:spPr>
          <a:xfrm>
            <a:off x="9090746" y="1937654"/>
            <a:ext cx="2913755" cy="1188617"/>
          </a:xfrm>
          <a:prstGeom prst="wedgeRoundRectCallout">
            <a:avLst>
              <a:gd name="adj1" fmla="val 44748"/>
              <a:gd name="adj2" fmla="val 61828"/>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Hey,….. I watched </a:t>
            </a:r>
            <a:r>
              <a:rPr lang="en-US" sz="2400" i="1" dirty="0">
                <a:solidFill>
                  <a:srgbClr val="FF0000"/>
                </a:solidFill>
              </a:rPr>
              <a:t>an animated movie yesterday</a:t>
            </a:r>
            <a:r>
              <a:rPr lang="en-US" sz="2400" i="1" dirty="0">
                <a:solidFill>
                  <a:srgbClr val="0070C0"/>
                </a:solidFill>
              </a:rPr>
              <a:t>.</a:t>
            </a:r>
          </a:p>
        </p:txBody>
      </p:sp>
      <p:sp>
        <p:nvSpPr>
          <p:cNvPr id="11" name="Rounded Rectangular Callout 9">
            <a:extLst>
              <a:ext uri="{FF2B5EF4-FFF2-40B4-BE49-F238E27FC236}">
                <a16:creationId xmlns:a16="http://schemas.microsoft.com/office/drawing/2014/main" id="{EEAEC9D2-D97F-B43D-98E0-E89416E944B8}"/>
              </a:ext>
            </a:extLst>
          </p:cNvPr>
          <p:cNvSpPr/>
          <p:nvPr/>
        </p:nvSpPr>
        <p:spPr>
          <a:xfrm>
            <a:off x="9852176" y="3298368"/>
            <a:ext cx="2152325" cy="328853"/>
          </a:xfrm>
          <a:prstGeom prst="wedgeRoundRectCallout">
            <a:avLst>
              <a:gd name="adj1" fmla="val -58264"/>
              <a:gd name="adj2" fmla="val 5639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0" i="0" dirty="0">
                <a:solidFill>
                  <a:srgbClr val="231F20"/>
                </a:solidFill>
                <a:effectLst/>
              </a:rPr>
              <a:t>What was it?</a:t>
            </a:r>
            <a:endParaRPr lang="en-US" sz="2800" dirty="0">
              <a:solidFill>
                <a:srgbClr val="C00000"/>
              </a:solidFill>
            </a:endParaRPr>
          </a:p>
        </p:txBody>
      </p:sp>
      <p:sp>
        <p:nvSpPr>
          <p:cNvPr id="24" name="Rounded Rectangular Callout 9">
            <a:extLst>
              <a:ext uri="{FF2B5EF4-FFF2-40B4-BE49-F238E27FC236}">
                <a16:creationId xmlns:a16="http://schemas.microsoft.com/office/drawing/2014/main" id="{C787576A-5E1E-7D44-2280-C167AC1D029A}"/>
              </a:ext>
            </a:extLst>
          </p:cNvPr>
          <p:cNvSpPr/>
          <p:nvPr/>
        </p:nvSpPr>
        <p:spPr>
          <a:xfrm>
            <a:off x="8795657" y="5437500"/>
            <a:ext cx="3345048" cy="479661"/>
          </a:xfrm>
          <a:prstGeom prst="wedgeRoundRectCallout">
            <a:avLst>
              <a:gd name="adj1" fmla="val -56241"/>
              <a:gd name="adj2" fmla="val 4977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0" i="0" dirty="0">
                <a:solidFill>
                  <a:srgbClr val="231F20"/>
                </a:solidFill>
                <a:effectLst/>
              </a:rPr>
              <a:t>What time was it on?</a:t>
            </a:r>
            <a:endParaRPr lang="en-US" sz="2800" dirty="0">
              <a:solidFill>
                <a:srgbClr val="C00000"/>
              </a:solidFill>
            </a:endParaRPr>
          </a:p>
        </p:txBody>
      </p:sp>
      <p:sp>
        <p:nvSpPr>
          <p:cNvPr id="25" name="Rounded Rectangular Callout 4">
            <a:extLst>
              <a:ext uri="{FF2B5EF4-FFF2-40B4-BE49-F238E27FC236}">
                <a16:creationId xmlns:a16="http://schemas.microsoft.com/office/drawing/2014/main" id="{4897EEFE-6E7D-6FB3-BB3D-3D7903C21939}"/>
              </a:ext>
            </a:extLst>
          </p:cNvPr>
          <p:cNvSpPr/>
          <p:nvPr/>
        </p:nvSpPr>
        <p:spPr>
          <a:xfrm>
            <a:off x="9090746" y="6014790"/>
            <a:ext cx="2752911" cy="324827"/>
          </a:xfrm>
          <a:prstGeom prst="wedgeRoundRectCallout">
            <a:avLst>
              <a:gd name="adj1" fmla="val 59126"/>
              <a:gd name="adj2" fmla="val -1255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It was on at </a:t>
            </a:r>
            <a:r>
              <a:rPr lang="en-US" sz="2400" i="1" dirty="0">
                <a:solidFill>
                  <a:srgbClr val="FF0000"/>
                </a:solidFill>
              </a:rPr>
              <a:t>10 a.m.</a:t>
            </a:r>
          </a:p>
        </p:txBody>
      </p:sp>
    </p:spTree>
    <p:extLst>
      <p:ext uri="{BB962C8B-B14F-4D97-AF65-F5344CB8AC3E}">
        <p14:creationId xmlns:p14="http://schemas.microsoft.com/office/powerpoint/2010/main" val="376517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91FD598-99A6-8BBE-2680-D1117D3DF929}"/>
              </a:ext>
            </a:extLst>
          </p:cNvPr>
          <p:cNvSpPr/>
          <p:nvPr/>
        </p:nvSpPr>
        <p:spPr>
          <a:xfrm>
            <a:off x="205128" y="320351"/>
            <a:ext cx="1972015" cy="474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While-Speaking</a:t>
            </a:r>
          </a:p>
        </p:txBody>
      </p:sp>
      <p:pic>
        <p:nvPicPr>
          <p:cNvPr id="7" name="Picture 6">
            <a:extLst>
              <a:ext uri="{FF2B5EF4-FFF2-40B4-BE49-F238E27FC236}">
                <a16:creationId xmlns:a16="http://schemas.microsoft.com/office/drawing/2014/main" id="{E576ABD5-F491-0B01-DE0C-512D244D7D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971" y="696685"/>
            <a:ext cx="11996058" cy="587829"/>
          </a:xfrm>
          <a:prstGeom prst="rect">
            <a:avLst/>
          </a:prstGeom>
        </p:spPr>
      </p:pic>
      <p:pic>
        <p:nvPicPr>
          <p:cNvPr id="9" name="Picture 8">
            <a:extLst>
              <a:ext uri="{FF2B5EF4-FFF2-40B4-BE49-F238E27FC236}">
                <a16:creationId xmlns:a16="http://schemas.microsoft.com/office/drawing/2014/main" id="{6C61F0B8-5A86-F755-25C8-393D9B03733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2290696"/>
            <a:ext cx="9573854" cy="3109183"/>
          </a:xfrm>
          <a:prstGeom prst="rect">
            <a:avLst/>
          </a:prstGeom>
        </p:spPr>
      </p:pic>
      <p:sp>
        <p:nvSpPr>
          <p:cNvPr id="2" name="TextBox 1">
            <a:extLst>
              <a:ext uri="{FF2B5EF4-FFF2-40B4-BE49-F238E27FC236}">
                <a16:creationId xmlns:a16="http://schemas.microsoft.com/office/drawing/2014/main" id="{6AAF8B9F-A257-DF7A-40A9-86B18CAF56AA}"/>
              </a:ext>
            </a:extLst>
          </p:cNvPr>
          <p:cNvSpPr txBox="1"/>
          <p:nvPr/>
        </p:nvSpPr>
        <p:spPr>
          <a:xfrm>
            <a:off x="340791" y="1365540"/>
            <a:ext cx="11753237" cy="954107"/>
          </a:xfrm>
          <a:prstGeom prst="rect">
            <a:avLst/>
          </a:prstGeom>
          <a:noFill/>
        </p:spPr>
        <p:txBody>
          <a:bodyPr wrap="square" rtlCol="0">
            <a:spAutoFit/>
          </a:bodyPr>
          <a:lstStyle/>
          <a:p>
            <a:r>
              <a:rPr lang="en-US" sz="2800" dirty="0"/>
              <a:t>You love watching movies.                                     . Student B, talk to Student A and complete the table with their answers. </a:t>
            </a:r>
          </a:p>
        </p:txBody>
      </p:sp>
      <p:pic>
        <p:nvPicPr>
          <p:cNvPr id="10" name="Picture 9">
            <a:extLst>
              <a:ext uri="{FF2B5EF4-FFF2-40B4-BE49-F238E27FC236}">
                <a16:creationId xmlns:a16="http://schemas.microsoft.com/office/drawing/2014/main" id="{2519B0B7-3129-B8EF-589C-60C01012E041}"/>
              </a:ext>
            </a:extLst>
          </p:cNvPr>
          <p:cNvPicPr>
            <a:picLocks noChangeAspect="1"/>
          </p:cNvPicPr>
          <p:nvPr/>
        </p:nvPicPr>
        <p:blipFill>
          <a:blip r:embed="rId5"/>
          <a:stretch>
            <a:fillRect/>
          </a:stretch>
        </p:blipFill>
        <p:spPr>
          <a:xfrm>
            <a:off x="4236990" y="1388515"/>
            <a:ext cx="2962688" cy="447737"/>
          </a:xfrm>
          <a:prstGeom prst="rect">
            <a:avLst/>
          </a:prstGeom>
        </p:spPr>
      </p:pic>
      <p:sp>
        <p:nvSpPr>
          <p:cNvPr id="11" name="Rectangle 10">
            <a:extLst>
              <a:ext uri="{FF2B5EF4-FFF2-40B4-BE49-F238E27FC236}">
                <a16:creationId xmlns:a16="http://schemas.microsoft.com/office/drawing/2014/main" id="{13735769-CDF9-92B2-76EB-54E67BA7080D}"/>
              </a:ext>
            </a:extLst>
          </p:cNvPr>
          <p:cNvSpPr/>
          <p:nvPr/>
        </p:nvSpPr>
        <p:spPr>
          <a:xfrm>
            <a:off x="5057415" y="3113313"/>
            <a:ext cx="2077172"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Dr. Disaster</a:t>
            </a:r>
          </a:p>
        </p:txBody>
      </p:sp>
      <p:sp>
        <p:nvSpPr>
          <p:cNvPr id="12" name="Rectangle 11">
            <a:extLst>
              <a:ext uri="{FF2B5EF4-FFF2-40B4-BE49-F238E27FC236}">
                <a16:creationId xmlns:a16="http://schemas.microsoft.com/office/drawing/2014/main" id="{9F6EA5F8-C915-6E0E-6055-44C4A48AD091}"/>
              </a:ext>
            </a:extLst>
          </p:cNvPr>
          <p:cNvSpPr/>
          <p:nvPr/>
        </p:nvSpPr>
        <p:spPr>
          <a:xfrm>
            <a:off x="7889584" y="3113313"/>
            <a:ext cx="1137234" cy="584775"/>
          </a:xfrm>
          <a:prstGeom prst="rect">
            <a:avLst/>
          </a:prstGeom>
          <a:noFill/>
        </p:spPr>
        <p:txBody>
          <a:bodyPr wrap="none" lIns="91440" tIns="45720" rIns="91440" bIns="45720">
            <a:spAutoFit/>
          </a:bodyPr>
          <a:lstStyle/>
          <a:p>
            <a:pPr algn="ctr"/>
            <a:r>
              <a:rPr lang="en-US" sz="3200" b="0" cap="none" spc="0" dirty="0">
                <a:ln w="0"/>
                <a:solidFill>
                  <a:srgbClr val="FF0000"/>
                </a:solidFill>
                <a:effectLst>
                  <a:outerShdw blurRad="38100" dist="19050" dir="2700000" algn="tl" rotWithShape="0">
                    <a:schemeClr val="dk1">
                      <a:alpha val="40000"/>
                    </a:schemeClr>
                  </a:outerShdw>
                </a:effectLst>
              </a:rPr>
              <a:t>funny</a:t>
            </a:r>
          </a:p>
        </p:txBody>
      </p:sp>
      <p:sp>
        <p:nvSpPr>
          <p:cNvPr id="21" name="Rounded Rectangular Callout 4">
            <a:extLst>
              <a:ext uri="{FF2B5EF4-FFF2-40B4-BE49-F238E27FC236}">
                <a16:creationId xmlns:a16="http://schemas.microsoft.com/office/drawing/2014/main" id="{052F8C3B-79D2-070C-8EC7-BCBF28A1890A}"/>
              </a:ext>
            </a:extLst>
          </p:cNvPr>
          <p:cNvSpPr/>
          <p:nvPr/>
        </p:nvSpPr>
        <p:spPr>
          <a:xfrm>
            <a:off x="9620529" y="3627525"/>
            <a:ext cx="2520175" cy="429106"/>
          </a:xfrm>
          <a:prstGeom prst="wedgeRoundRectCallout">
            <a:avLst>
              <a:gd name="adj1" fmla="val 44316"/>
              <a:gd name="adj2" fmla="val 69439"/>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It was </a:t>
            </a:r>
            <a:r>
              <a:rPr lang="en-US" sz="2400" i="1" dirty="0">
                <a:solidFill>
                  <a:srgbClr val="FF0000"/>
                </a:solidFill>
              </a:rPr>
              <a:t>Dr. Disaster</a:t>
            </a:r>
            <a:r>
              <a:rPr lang="en-US" sz="2400" i="1" dirty="0">
                <a:solidFill>
                  <a:srgbClr val="0070C0"/>
                </a:solidFill>
              </a:rPr>
              <a:t>.</a:t>
            </a:r>
          </a:p>
        </p:txBody>
      </p:sp>
      <p:sp>
        <p:nvSpPr>
          <p:cNvPr id="22" name="Rounded Rectangular Callout 9">
            <a:extLst>
              <a:ext uri="{FF2B5EF4-FFF2-40B4-BE49-F238E27FC236}">
                <a16:creationId xmlns:a16="http://schemas.microsoft.com/office/drawing/2014/main" id="{4859A2CD-9ECB-5E3C-F327-343CFCAA1E44}"/>
              </a:ext>
            </a:extLst>
          </p:cNvPr>
          <p:cNvSpPr/>
          <p:nvPr/>
        </p:nvSpPr>
        <p:spPr>
          <a:xfrm>
            <a:off x="9846432" y="4228727"/>
            <a:ext cx="2152325" cy="429106"/>
          </a:xfrm>
          <a:prstGeom prst="wedgeRoundRectCallout">
            <a:avLst>
              <a:gd name="adj1" fmla="val -56241"/>
              <a:gd name="adj2" fmla="val 4977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0" i="0" dirty="0">
                <a:solidFill>
                  <a:srgbClr val="231F20"/>
                </a:solidFill>
                <a:effectLst/>
              </a:rPr>
              <a:t>Was it good?</a:t>
            </a:r>
            <a:endParaRPr lang="en-US" sz="2800" dirty="0">
              <a:solidFill>
                <a:srgbClr val="C00000"/>
              </a:solidFill>
            </a:endParaRPr>
          </a:p>
        </p:txBody>
      </p:sp>
      <p:sp>
        <p:nvSpPr>
          <p:cNvPr id="23" name="Rounded Rectangular Callout 4">
            <a:extLst>
              <a:ext uri="{FF2B5EF4-FFF2-40B4-BE49-F238E27FC236}">
                <a16:creationId xmlns:a16="http://schemas.microsoft.com/office/drawing/2014/main" id="{7CE37BDE-3858-F69F-B000-3103E48A8BC3}"/>
              </a:ext>
            </a:extLst>
          </p:cNvPr>
          <p:cNvSpPr/>
          <p:nvPr/>
        </p:nvSpPr>
        <p:spPr>
          <a:xfrm>
            <a:off x="9695163" y="4729964"/>
            <a:ext cx="2422204" cy="429106"/>
          </a:xfrm>
          <a:prstGeom prst="wedgeRoundRectCallout">
            <a:avLst>
              <a:gd name="adj1" fmla="val 42518"/>
              <a:gd name="adj2" fmla="val 84629"/>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Yes, it was </a:t>
            </a:r>
            <a:r>
              <a:rPr lang="en-US" sz="2400" i="1" dirty="0">
                <a:solidFill>
                  <a:srgbClr val="FF0000"/>
                </a:solidFill>
              </a:rPr>
              <a:t>funny.</a:t>
            </a:r>
          </a:p>
        </p:txBody>
      </p:sp>
      <p:sp>
        <p:nvSpPr>
          <p:cNvPr id="24" name="Rectangle 23">
            <a:extLst>
              <a:ext uri="{FF2B5EF4-FFF2-40B4-BE49-F238E27FC236}">
                <a16:creationId xmlns:a16="http://schemas.microsoft.com/office/drawing/2014/main" id="{618D7DFE-4CD5-0934-1BEB-1F0E457DCFA0}"/>
              </a:ext>
            </a:extLst>
          </p:cNvPr>
          <p:cNvSpPr/>
          <p:nvPr/>
        </p:nvSpPr>
        <p:spPr>
          <a:xfrm>
            <a:off x="10091057" y="2957858"/>
            <a:ext cx="1752600" cy="414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ular Callout 4">
            <a:extLst>
              <a:ext uri="{FF2B5EF4-FFF2-40B4-BE49-F238E27FC236}">
                <a16:creationId xmlns:a16="http://schemas.microsoft.com/office/drawing/2014/main" id="{0F00BD33-201B-1768-E8ED-CB2EBA34544A}"/>
              </a:ext>
            </a:extLst>
          </p:cNvPr>
          <p:cNvSpPr/>
          <p:nvPr/>
        </p:nvSpPr>
        <p:spPr>
          <a:xfrm>
            <a:off x="9090746" y="1850566"/>
            <a:ext cx="2913755" cy="1188617"/>
          </a:xfrm>
          <a:prstGeom prst="wedgeRoundRectCallout">
            <a:avLst>
              <a:gd name="adj1" fmla="val 44748"/>
              <a:gd name="adj2" fmla="val 61828"/>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Hey,….. I watched </a:t>
            </a:r>
            <a:r>
              <a:rPr lang="en-US" sz="2400" i="1" dirty="0">
                <a:solidFill>
                  <a:srgbClr val="FF0000"/>
                </a:solidFill>
              </a:rPr>
              <a:t>a comedy yesterday</a:t>
            </a:r>
            <a:r>
              <a:rPr lang="en-US" sz="2400" i="1" dirty="0">
                <a:solidFill>
                  <a:srgbClr val="0070C0"/>
                </a:solidFill>
              </a:rPr>
              <a:t>.</a:t>
            </a:r>
          </a:p>
        </p:txBody>
      </p:sp>
      <p:sp>
        <p:nvSpPr>
          <p:cNvPr id="26" name="Rounded Rectangular Callout 9">
            <a:extLst>
              <a:ext uri="{FF2B5EF4-FFF2-40B4-BE49-F238E27FC236}">
                <a16:creationId xmlns:a16="http://schemas.microsoft.com/office/drawing/2014/main" id="{87F08D91-DB22-8828-4AC2-D27914DCCE9D}"/>
              </a:ext>
            </a:extLst>
          </p:cNvPr>
          <p:cNvSpPr/>
          <p:nvPr/>
        </p:nvSpPr>
        <p:spPr>
          <a:xfrm>
            <a:off x="9852176" y="3211280"/>
            <a:ext cx="2152325" cy="328853"/>
          </a:xfrm>
          <a:prstGeom prst="wedgeRoundRectCallout">
            <a:avLst>
              <a:gd name="adj1" fmla="val -58264"/>
              <a:gd name="adj2" fmla="val 5639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0" i="0" dirty="0">
                <a:solidFill>
                  <a:srgbClr val="231F20"/>
                </a:solidFill>
                <a:effectLst/>
              </a:rPr>
              <a:t>What was it?</a:t>
            </a:r>
            <a:endParaRPr lang="en-US" sz="2800" dirty="0">
              <a:solidFill>
                <a:srgbClr val="C00000"/>
              </a:solidFill>
            </a:endParaRPr>
          </a:p>
        </p:txBody>
      </p:sp>
      <p:sp>
        <p:nvSpPr>
          <p:cNvPr id="27" name="Rounded Rectangular Callout 9">
            <a:extLst>
              <a:ext uri="{FF2B5EF4-FFF2-40B4-BE49-F238E27FC236}">
                <a16:creationId xmlns:a16="http://schemas.microsoft.com/office/drawing/2014/main" id="{E0E13AE8-9777-D976-3FEE-4D74502CFCCC}"/>
              </a:ext>
            </a:extLst>
          </p:cNvPr>
          <p:cNvSpPr/>
          <p:nvPr/>
        </p:nvSpPr>
        <p:spPr>
          <a:xfrm>
            <a:off x="8795657" y="5350412"/>
            <a:ext cx="3345048" cy="479661"/>
          </a:xfrm>
          <a:prstGeom prst="wedgeRoundRectCallout">
            <a:avLst>
              <a:gd name="adj1" fmla="val -56241"/>
              <a:gd name="adj2" fmla="val 4977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0" i="0" dirty="0">
                <a:solidFill>
                  <a:srgbClr val="231F20"/>
                </a:solidFill>
                <a:effectLst/>
              </a:rPr>
              <a:t>What time was it on?</a:t>
            </a:r>
            <a:endParaRPr lang="en-US" sz="2800" dirty="0">
              <a:solidFill>
                <a:srgbClr val="C00000"/>
              </a:solidFill>
            </a:endParaRPr>
          </a:p>
        </p:txBody>
      </p:sp>
      <p:sp>
        <p:nvSpPr>
          <p:cNvPr id="28" name="Rounded Rectangular Callout 4">
            <a:extLst>
              <a:ext uri="{FF2B5EF4-FFF2-40B4-BE49-F238E27FC236}">
                <a16:creationId xmlns:a16="http://schemas.microsoft.com/office/drawing/2014/main" id="{08D4E538-028F-D0E7-6AA0-82A5A27C03A5}"/>
              </a:ext>
            </a:extLst>
          </p:cNvPr>
          <p:cNvSpPr/>
          <p:nvPr/>
        </p:nvSpPr>
        <p:spPr>
          <a:xfrm>
            <a:off x="9090746" y="5927702"/>
            <a:ext cx="2752911" cy="382455"/>
          </a:xfrm>
          <a:prstGeom prst="wedgeRoundRectCallout">
            <a:avLst>
              <a:gd name="adj1" fmla="val 57940"/>
              <a:gd name="adj2" fmla="val 10626"/>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It was on at </a:t>
            </a:r>
            <a:r>
              <a:rPr lang="en-US" sz="2400" i="1" dirty="0">
                <a:solidFill>
                  <a:srgbClr val="FF0000"/>
                </a:solidFill>
              </a:rPr>
              <a:t>9 a.m.</a:t>
            </a:r>
          </a:p>
        </p:txBody>
      </p:sp>
      <p:sp>
        <p:nvSpPr>
          <p:cNvPr id="29" name="Rectangle 28">
            <a:extLst>
              <a:ext uri="{FF2B5EF4-FFF2-40B4-BE49-F238E27FC236}">
                <a16:creationId xmlns:a16="http://schemas.microsoft.com/office/drawing/2014/main" id="{9D14A3DE-C2BA-F72C-0CD9-192C41B49860}"/>
              </a:ext>
            </a:extLst>
          </p:cNvPr>
          <p:cNvSpPr/>
          <p:nvPr/>
        </p:nvSpPr>
        <p:spPr>
          <a:xfrm>
            <a:off x="3170809" y="3167390"/>
            <a:ext cx="1339085" cy="523220"/>
          </a:xfrm>
          <a:prstGeom prst="rect">
            <a:avLst/>
          </a:prstGeom>
          <a:solidFill>
            <a:schemeClr val="bg1"/>
          </a:solid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comedy</a:t>
            </a:r>
          </a:p>
        </p:txBody>
      </p:sp>
    </p:spTree>
    <p:extLst>
      <p:ext uri="{BB962C8B-B14F-4D97-AF65-F5344CB8AC3E}">
        <p14:creationId xmlns:p14="http://schemas.microsoft.com/office/powerpoint/2010/main" val="149338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4B554E-ACA2-947F-9B87-584CA1647675}"/>
              </a:ext>
            </a:extLst>
          </p:cNvPr>
          <p:cNvSpPr/>
          <p:nvPr/>
        </p:nvSpPr>
        <p:spPr>
          <a:xfrm>
            <a:off x="205128" y="320351"/>
            <a:ext cx="1972015" cy="4743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While-Speaking</a:t>
            </a:r>
          </a:p>
        </p:txBody>
      </p:sp>
      <p:pic>
        <p:nvPicPr>
          <p:cNvPr id="6" name="Picture 5">
            <a:extLst>
              <a:ext uri="{FF2B5EF4-FFF2-40B4-BE49-F238E27FC236}">
                <a16:creationId xmlns:a16="http://schemas.microsoft.com/office/drawing/2014/main" id="{305032EE-CBA8-BE54-29A8-2DF943EE4C23}"/>
              </a:ext>
            </a:extLst>
          </p:cNvPr>
          <p:cNvPicPr>
            <a:picLocks noChangeAspect="1"/>
          </p:cNvPicPr>
          <p:nvPr/>
        </p:nvPicPr>
        <p:blipFill>
          <a:blip r:embed="rId2"/>
          <a:stretch>
            <a:fillRect/>
          </a:stretch>
        </p:blipFill>
        <p:spPr>
          <a:xfrm>
            <a:off x="2341819" y="329611"/>
            <a:ext cx="9588365" cy="748074"/>
          </a:xfrm>
          <a:prstGeom prst="rect">
            <a:avLst/>
          </a:prstGeom>
        </p:spPr>
      </p:pic>
      <p:pic>
        <p:nvPicPr>
          <p:cNvPr id="8" name="Picture 7">
            <a:extLst>
              <a:ext uri="{FF2B5EF4-FFF2-40B4-BE49-F238E27FC236}">
                <a16:creationId xmlns:a16="http://schemas.microsoft.com/office/drawing/2014/main" id="{85DFFD74-3B93-5AAE-4BCE-1B68581CDEA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1594010"/>
            <a:ext cx="9573854" cy="3109183"/>
          </a:xfrm>
          <a:prstGeom prst="rect">
            <a:avLst/>
          </a:prstGeom>
        </p:spPr>
      </p:pic>
      <p:sp>
        <p:nvSpPr>
          <p:cNvPr id="11" name="Rounded Rectangular Callout 4">
            <a:extLst>
              <a:ext uri="{FF2B5EF4-FFF2-40B4-BE49-F238E27FC236}">
                <a16:creationId xmlns:a16="http://schemas.microsoft.com/office/drawing/2014/main" id="{714A6088-C16B-EA00-80E7-1A028AD17B43}"/>
              </a:ext>
            </a:extLst>
          </p:cNvPr>
          <p:cNvSpPr/>
          <p:nvPr/>
        </p:nvSpPr>
        <p:spPr>
          <a:xfrm>
            <a:off x="9668250" y="3308292"/>
            <a:ext cx="2520175" cy="429106"/>
          </a:xfrm>
          <a:prstGeom prst="wedgeRoundRectCallout">
            <a:avLst>
              <a:gd name="adj1" fmla="val 44316"/>
              <a:gd name="adj2" fmla="val 69439"/>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It was _____.</a:t>
            </a:r>
          </a:p>
        </p:txBody>
      </p:sp>
      <p:sp>
        <p:nvSpPr>
          <p:cNvPr id="12" name="Rounded Rectangular Callout 9">
            <a:extLst>
              <a:ext uri="{FF2B5EF4-FFF2-40B4-BE49-F238E27FC236}">
                <a16:creationId xmlns:a16="http://schemas.microsoft.com/office/drawing/2014/main" id="{B57E1A03-E0AA-6129-19E5-A9BB61382A97}"/>
              </a:ext>
            </a:extLst>
          </p:cNvPr>
          <p:cNvSpPr/>
          <p:nvPr/>
        </p:nvSpPr>
        <p:spPr>
          <a:xfrm>
            <a:off x="9777859" y="3985845"/>
            <a:ext cx="2152325" cy="429106"/>
          </a:xfrm>
          <a:prstGeom prst="wedgeRoundRectCallout">
            <a:avLst>
              <a:gd name="adj1" fmla="val -56241"/>
              <a:gd name="adj2" fmla="val 4977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0" i="0" dirty="0">
                <a:solidFill>
                  <a:srgbClr val="231F20"/>
                </a:solidFill>
                <a:effectLst/>
              </a:rPr>
              <a:t>Was it good?</a:t>
            </a:r>
            <a:endParaRPr lang="en-US" sz="2800" dirty="0">
              <a:solidFill>
                <a:srgbClr val="C00000"/>
              </a:solidFill>
            </a:endParaRPr>
          </a:p>
        </p:txBody>
      </p:sp>
      <p:sp>
        <p:nvSpPr>
          <p:cNvPr id="13" name="Rounded Rectangular Callout 4">
            <a:extLst>
              <a:ext uri="{FF2B5EF4-FFF2-40B4-BE49-F238E27FC236}">
                <a16:creationId xmlns:a16="http://schemas.microsoft.com/office/drawing/2014/main" id="{1AEBD627-B217-DABD-6BEC-29021220A84C}"/>
              </a:ext>
            </a:extLst>
          </p:cNvPr>
          <p:cNvSpPr/>
          <p:nvPr/>
        </p:nvSpPr>
        <p:spPr>
          <a:xfrm>
            <a:off x="9576553" y="4555815"/>
            <a:ext cx="2422204" cy="429106"/>
          </a:xfrm>
          <a:prstGeom prst="wedgeRoundRectCallout">
            <a:avLst>
              <a:gd name="adj1" fmla="val 42518"/>
              <a:gd name="adj2" fmla="val 84629"/>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Yes, it was _____</a:t>
            </a:r>
            <a:r>
              <a:rPr lang="en-US" sz="2400" i="1" dirty="0">
                <a:solidFill>
                  <a:srgbClr val="FF0000"/>
                </a:solidFill>
              </a:rPr>
              <a:t>.</a:t>
            </a:r>
          </a:p>
        </p:txBody>
      </p:sp>
      <p:sp>
        <p:nvSpPr>
          <p:cNvPr id="14" name="Rectangle 13">
            <a:extLst>
              <a:ext uri="{FF2B5EF4-FFF2-40B4-BE49-F238E27FC236}">
                <a16:creationId xmlns:a16="http://schemas.microsoft.com/office/drawing/2014/main" id="{0934C0F2-2D41-B3F3-1483-189A7B1AF4EC}"/>
              </a:ext>
            </a:extLst>
          </p:cNvPr>
          <p:cNvSpPr/>
          <p:nvPr/>
        </p:nvSpPr>
        <p:spPr>
          <a:xfrm>
            <a:off x="10091057" y="2261172"/>
            <a:ext cx="1752600" cy="414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ular Callout 4">
            <a:extLst>
              <a:ext uri="{FF2B5EF4-FFF2-40B4-BE49-F238E27FC236}">
                <a16:creationId xmlns:a16="http://schemas.microsoft.com/office/drawing/2014/main" id="{A60D87C7-4022-885C-8F9E-CC86EFA1B503}"/>
              </a:ext>
            </a:extLst>
          </p:cNvPr>
          <p:cNvSpPr/>
          <p:nvPr/>
        </p:nvSpPr>
        <p:spPr>
          <a:xfrm>
            <a:off x="9122970" y="1316325"/>
            <a:ext cx="2913755" cy="1188617"/>
          </a:xfrm>
          <a:prstGeom prst="wedgeRoundRectCallout">
            <a:avLst>
              <a:gd name="adj1" fmla="val 44748"/>
              <a:gd name="adj2" fmla="val 61828"/>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Hey, _____. I watched _____.</a:t>
            </a:r>
          </a:p>
        </p:txBody>
      </p:sp>
      <p:sp>
        <p:nvSpPr>
          <p:cNvPr id="16" name="Rounded Rectangular Callout 9">
            <a:extLst>
              <a:ext uri="{FF2B5EF4-FFF2-40B4-BE49-F238E27FC236}">
                <a16:creationId xmlns:a16="http://schemas.microsoft.com/office/drawing/2014/main" id="{F3FAAC04-7EE2-9391-C47C-A4454639FC68}"/>
              </a:ext>
            </a:extLst>
          </p:cNvPr>
          <p:cNvSpPr/>
          <p:nvPr/>
        </p:nvSpPr>
        <p:spPr>
          <a:xfrm>
            <a:off x="9884400" y="2799103"/>
            <a:ext cx="2152325" cy="328853"/>
          </a:xfrm>
          <a:prstGeom prst="wedgeRoundRectCallout">
            <a:avLst>
              <a:gd name="adj1" fmla="val -58264"/>
              <a:gd name="adj2" fmla="val 56391"/>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0" i="0" dirty="0">
                <a:solidFill>
                  <a:srgbClr val="231F20"/>
                </a:solidFill>
                <a:effectLst/>
              </a:rPr>
              <a:t>What was it?</a:t>
            </a:r>
            <a:endParaRPr lang="en-US" sz="2800" dirty="0">
              <a:solidFill>
                <a:srgbClr val="C00000"/>
              </a:solidFill>
            </a:endParaRPr>
          </a:p>
        </p:txBody>
      </p:sp>
      <p:sp>
        <p:nvSpPr>
          <p:cNvPr id="17" name="Rounded Rectangular Callout 9">
            <a:extLst>
              <a:ext uri="{FF2B5EF4-FFF2-40B4-BE49-F238E27FC236}">
                <a16:creationId xmlns:a16="http://schemas.microsoft.com/office/drawing/2014/main" id="{215CBA02-D885-3FED-8CEF-1DA62099DC1D}"/>
              </a:ext>
            </a:extLst>
          </p:cNvPr>
          <p:cNvSpPr/>
          <p:nvPr/>
        </p:nvSpPr>
        <p:spPr>
          <a:xfrm>
            <a:off x="8691677" y="5266649"/>
            <a:ext cx="3345048" cy="479661"/>
          </a:xfrm>
          <a:prstGeom prst="wedgeRoundRectCallout">
            <a:avLst>
              <a:gd name="adj1" fmla="val -56241"/>
              <a:gd name="adj2" fmla="val 4977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2800" b="0" i="0" dirty="0">
                <a:solidFill>
                  <a:srgbClr val="231F20"/>
                </a:solidFill>
                <a:effectLst/>
              </a:rPr>
              <a:t>What time was it on?</a:t>
            </a:r>
            <a:endParaRPr lang="en-US" sz="2800" dirty="0">
              <a:solidFill>
                <a:srgbClr val="C00000"/>
              </a:solidFill>
            </a:endParaRPr>
          </a:p>
        </p:txBody>
      </p:sp>
      <p:sp>
        <p:nvSpPr>
          <p:cNvPr id="18" name="Rounded Rectangular Callout 4">
            <a:extLst>
              <a:ext uri="{FF2B5EF4-FFF2-40B4-BE49-F238E27FC236}">
                <a16:creationId xmlns:a16="http://schemas.microsoft.com/office/drawing/2014/main" id="{AD86EF0C-8C1E-0A98-0B3C-11F527C10A86}"/>
              </a:ext>
            </a:extLst>
          </p:cNvPr>
          <p:cNvSpPr/>
          <p:nvPr/>
        </p:nvSpPr>
        <p:spPr>
          <a:xfrm>
            <a:off x="9090746" y="5925841"/>
            <a:ext cx="2752911" cy="382455"/>
          </a:xfrm>
          <a:prstGeom prst="wedgeRoundRectCallout">
            <a:avLst>
              <a:gd name="adj1" fmla="val 57940"/>
              <a:gd name="adj2" fmla="val 10626"/>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070C0"/>
                </a:solidFill>
              </a:rPr>
              <a:t>It was on at _____</a:t>
            </a:r>
            <a:r>
              <a:rPr lang="en-US" sz="2400" i="1" dirty="0">
                <a:solidFill>
                  <a:srgbClr val="FF0000"/>
                </a:solidFill>
              </a:rPr>
              <a:t>.</a:t>
            </a:r>
          </a:p>
        </p:txBody>
      </p:sp>
      <p:sp>
        <p:nvSpPr>
          <p:cNvPr id="20" name="Rectangle 19">
            <a:extLst>
              <a:ext uri="{FF2B5EF4-FFF2-40B4-BE49-F238E27FC236}">
                <a16:creationId xmlns:a16="http://schemas.microsoft.com/office/drawing/2014/main" id="{C9F72C55-73BD-B17E-919F-1E6B1FB99E53}"/>
              </a:ext>
            </a:extLst>
          </p:cNvPr>
          <p:cNvSpPr/>
          <p:nvPr/>
        </p:nvSpPr>
        <p:spPr>
          <a:xfrm>
            <a:off x="3135086" y="2514594"/>
            <a:ext cx="1099457" cy="3288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512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D86B6C-2FCD-4EA4-A52B-C89FD735C336}"/>
              </a:ext>
            </a:extLst>
          </p:cNvPr>
          <p:cNvSpPr/>
          <p:nvPr/>
        </p:nvSpPr>
        <p:spPr>
          <a:xfrm>
            <a:off x="2168034" y="236769"/>
            <a:ext cx="841016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Calibri"/>
                <a:ea typeface="+mn-ea"/>
                <a:cs typeface="+mn-cs"/>
              </a:rPr>
              <a:t>Each student asks 5 friends in the class about the movie they last saw and fill in the following table.</a:t>
            </a:r>
            <a:endParaRPr kumimoji="0" lang="en-US" sz="3200" b="1" i="0" u="none" strike="noStrike" kern="1200" cap="none" spc="0" normalizeH="0" baseline="0" noProof="0" dirty="0">
              <a:ln>
                <a:noFill/>
              </a:ln>
              <a:solidFill>
                <a:srgbClr val="0070C0"/>
              </a:solidFill>
              <a:effectLst/>
              <a:uLnTx/>
              <a:uFillTx/>
              <a:latin typeface="Calibri"/>
              <a:ea typeface="+mn-ea"/>
              <a:cs typeface="+mn-cs"/>
            </a:endParaRPr>
          </a:p>
        </p:txBody>
      </p:sp>
      <p:sp>
        <p:nvSpPr>
          <p:cNvPr id="9" name="Speech Bubble: Rectangle with Corners Rounded 8">
            <a:extLst>
              <a:ext uri="{FF2B5EF4-FFF2-40B4-BE49-F238E27FC236}">
                <a16:creationId xmlns:a16="http://schemas.microsoft.com/office/drawing/2014/main" id="{765A0F64-97C2-BEE7-B14B-A7FC9D1C0202}"/>
              </a:ext>
            </a:extLst>
          </p:cNvPr>
          <p:cNvSpPr/>
          <p:nvPr/>
        </p:nvSpPr>
        <p:spPr>
          <a:xfrm>
            <a:off x="622355" y="1285448"/>
            <a:ext cx="4493931" cy="673286"/>
          </a:xfrm>
          <a:prstGeom prst="wedgeRoundRectCallout">
            <a:avLst>
              <a:gd name="adj1" fmla="val -59616"/>
              <a:gd name="adj2" fmla="val 33676"/>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lvl="0">
              <a:defRPr/>
            </a:pPr>
            <a:r>
              <a:rPr lang="en-US" sz="2400" dirty="0">
                <a:solidFill>
                  <a:prstClr val="white"/>
                </a:solidFill>
                <a:latin typeface="Calibri"/>
              </a:rPr>
              <a:t>You</a:t>
            </a:r>
            <a:r>
              <a:rPr kumimoji="0" lang="en-US" sz="2400" b="0" i="0" u="none" strike="noStrike" kern="1200" cap="none" spc="0" normalizeH="0" baseline="0" noProof="0" dirty="0">
                <a:ln>
                  <a:noFill/>
                </a:ln>
                <a:solidFill>
                  <a:prstClr val="white"/>
                </a:solidFill>
                <a:effectLst/>
                <a:uLnTx/>
                <a:uFillTx/>
                <a:latin typeface="Calibri"/>
                <a:ea typeface="+mn-ea"/>
                <a:cs typeface="+mn-cs"/>
              </a:rPr>
              <a:t>: Hey, w</a:t>
            </a:r>
            <a:r>
              <a:rPr lang="en-US" sz="2400" dirty="0">
                <a:solidFill>
                  <a:prstClr val="white"/>
                </a:solidFill>
              </a:rPr>
              <a:t>hat was the last movie you watched?</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Speech Bubble: Rectangle with Corners Rounded 9">
            <a:extLst>
              <a:ext uri="{FF2B5EF4-FFF2-40B4-BE49-F238E27FC236}">
                <a16:creationId xmlns:a16="http://schemas.microsoft.com/office/drawing/2014/main" id="{A4D6DA54-891E-CBD9-00B2-EF6DC13DC293}"/>
              </a:ext>
            </a:extLst>
          </p:cNvPr>
          <p:cNvSpPr/>
          <p:nvPr/>
        </p:nvSpPr>
        <p:spPr>
          <a:xfrm>
            <a:off x="195635" y="2072144"/>
            <a:ext cx="4746171" cy="447685"/>
          </a:xfrm>
          <a:prstGeom prst="wedgeRoundRectCallout">
            <a:avLst>
              <a:gd name="adj1" fmla="val 42727"/>
              <a:gd name="adj2" fmla="val 70333"/>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2400" dirty="0">
                <a:solidFill>
                  <a:prstClr val="white"/>
                </a:solidFill>
                <a:latin typeface="Calibri"/>
              </a:rPr>
              <a:t>Winnie</a:t>
            </a:r>
            <a:r>
              <a:rPr lang="en-US" sz="2400" dirty="0">
                <a:solidFill>
                  <a:prstClr val="white"/>
                </a:solidFill>
              </a:rPr>
              <a:t>: It was </a:t>
            </a:r>
            <a:r>
              <a:rPr lang="en-US" sz="2400" dirty="0"/>
              <a:t>Slumdog Millionaire.</a:t>
            </a:r>
            <a:r>
              <a:rPr lang="en-US" sz="2400" dirty="0">
                <a:solidFill>
                  <a:prstClr val="white"/>
                </a:solidFill>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031316A-8E09-25E5-7D45-68B78CAEE606}"/>
              </a:ext>
            </a:extLst>
          </p:cNvPr>
          <p:cNvSpPr/>
          <p:nvPr/>
        </p:nvSpPr>
        <p:spPr>
          <a:xfrm>
            <a:off x="157998" y="311368"/>
            <a:ext cx="1884786" cy="44768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Post-Speaking</a:t>
            </a:r>
          </a:p>
        </p:txBody>
      </p:sp>
      <p:sp>
        <p:nvSpPr>
          <p:cNvPr id="13" name="Speech Bubble: Rectangle with Corners Rounded 12">
            <a:extLst>
              <a:ext uri="{FF2B5EF4-FFF2-40B4-BE49-F238E27FC236}">
                <a16:creationId xmlns:a16="http://schemas.microsoft.com/office/drawing/2014/main" id="{59954D1C-22F1-A426-818B-02273E5A07F1}"/>
              </a:ext>
            </a:extLst>
          </p:cNvPr>
          <p:cNvSpPr/>
          <p:nvPr/>
        </p:nvSpPr>
        <p:spPr>
          <a:xfrm>
            <a:off x="226752" y="2650724"/>
            <a:ext cx="4269047" cy="444246"/>
          </a:xfrm>
          <a:prstGeom prst="wedgeRoundRectCallout">
            <a:avLst>
              <a:gd name="adj1" fmla="val -43329"/>
              <a:gd name="adj2" fmla="val 7081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lvl="0">
              <a:defRPr/>
            </a:pPr>
            <a:r>
              <a:rPr lang="en-US" sz="2400" dirty="0">
                <a:solidFill>
                  <a:prstClr val="white"/>
                </a:solidFill>
                <a:latin typeface="Calibri"/>
              </a:rPr>
              <a:t>You</a:t>
            </a:r>
            <a:r>
              <a:rPr kumimoji="0" lang="en-US" sz="2400" b="0" i="0" u="none" strike="noStrike" kern="1200" cap="none" spc="0" normalizeH="0" baseline="0" noProof="0" dirty="0">
                <a:ln>
                  <a:noFill/>
                </a:ln>
                <a:solidFill>
                  <a:prstClr val="white"/>
                </a:solidFill>
                <a:effectLst/>
                <a:uLnTx/>
                <a:uFillTx/>
                <a:latin typeface="Calibri"/>
                <a:ea typeface="+mn-ea"/>
                <a:cs typeface="+mn-cs"/>
              </a:rPr>
              <a:t>: What kind</a:t>
            </a:r>
            <a:r>
              <a:rPr kumimoji="0" lang="en-US" sz="2400" b="0" i="0" u="none" strike="noStrike" kern="1200" cap="none" spc="0" normalizeH="0" noProof="0" dirty="0">
                <a:ln>
                  <a:noFill/>
                </a:ln>
                <a:solidFill>
                  <a:prstClr val="white"/>
                </a:solidFill>
                <a:effectLst/>
                <a:uLnTx/>
                <a:uFillTx/>
                <a:latin typeface="Calibri"/>
                <a:ea typeface="+mn-ea"/>
                <a:cs typeface="+mn-cs"/>
              </a:rPr>
              <a:t> of movie was it</a:t>
            </a:r>
            <a:r>
              <a:rPr lang="en-US" sz="2400" dirty="0">
                <a:solidFill>
                  <a:prstClr val="white"/>
                </a:solidFill>
              </a:rPr>
              <a: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Speech Bubble: Rectangle with Corners Rounded 13">
            <a:extLst>
              <a:ext uri="{FF2B5EF4-FFF2-40B4-BE49-F238E27FC236}">
                <a16:creationId xmlns:a16="http://schemas.microsoft.com/office/drawing/2014/main" id="{C7ADE90C-5A8F-E1AD-34C7-60646AADD3A3}"/>
              </a:ext>
            </a:extLst>
          </p:cNvPr>
          <p:cNvSpPr/>
          <p:nvPr/>
        </p:nvSpPr>
        <p:spPr>
          <a:xfrm>
            <a:off x="1177083" y="3210507"/>
            <a:ext cx="3634094" cy="555872"/>
          </a:xfrm>
          <a:prstGeom prst="wedgeRoundRectCallout">
            <a:avLst>
              <a:gd name="adj1" fmla="val 58303"/>
              <a:gd name="adj2" fmla="val -6041"/>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defRPr/>
            </a:pPr>
            <a:r>
              <a:rPr lang="en-US" sz="2400" dirty="0">
                <a:solidFill>
                  <a:prstClr val="white"/>
                </a:solidFill>
                <a:latin typeface="Calibri"/>
              </a:rPr>
              <a:t>Winnie</a:t>
            </a:r>
            <a:r>
              <a:rPr lang="en-US" sz="2400" dirty="0">
                <a:solidFill>
                  <a:prstClr val="white"/>
                </a:solidFill>
              </a:rPr>
              <a:t>: It was a drama.</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7" name="Table 7">
            <a:extLst>
              <a:ext uri="{FF2B5EF4-FFF2-40B4-BE49-F238E27FC236}">
                <a16:creationId xmlns:a16="http://schemas.microsoft.com/office/drawing/2014/main" id="{152451E1-5291-448F-8F6A-1954A2E44255}"/>
              </a:ext>
            </a:extLst>
          </p:cNvPr>
          <p:cNvGraphicFramePr>
            <a:graphicFrameLocks noGrp="1"/>
          </p:cNvGraphicFramePr>
          <p:nvPr>
            <p:extLst>
              <p:ext uri="{D42A27DB-BD31-4B8C-83A1-F6EECF244321}">
                <p14:modId xmlns:p14="http://schemas.microsoft.com/office/powerpoint/2010/main" val="361149114"/>
              </p:ext>
            </p:extLst>
          </p:nvPr>
        </p:nvGraphicFramePr>
        <p:xfrm>
          <a:off x="5165423" y="1565879"/>
          <a:ext cx="6939489" cy="3959656"/>
        </p:xfrm>
        <a:graphic>
          <a:graphicData uri="http://schemas.openxmlformats.org/drawingml/2006/table">
            <a:tbl>
              <a:tblPr firstRow="1" bandRow="1">
                <a:tableStyleId>{5C22544A-7EE6-4342-B048-85BDC9FD1C3A}</a:tableStyleId>
              </a:tblPr>
              <a:tblGrid>
                <a:gridCol w="1513115">
                  <a:extLst>
                    <a:ext uri="{9D8B030D-6E8A-4147-A177-3AD203B41FA5}">
                      <a16:colId xmlns:a16="http://schemas.microsoft.com/office/drawing/2014/main" val="53363058"/>
                    </a:ext>
                  </a:extLst>
                </a:gridCol>
                <a:gridCol w="1948542">
                  <a:extLst>
                    <a:ext uri="{9D8B030D-6E8A-4147-A177-3AD203B41FA5}">
                      <a16:colId xmlns:a16="http://schemas.microsoft.com/office/drawing/2014/main" val="1910051160"/>
                    </a:ext>
                  </a:extLst>
                </a:gridCol>
                <a:gridCol w="1088572">
                  <a:extLst>
                    <a:ext uri="{9D8B030D-6E8A-4147-A177-3AD203B41FA5}">
                      <a16:colId xmlns:a16="http://schemas.microsoft.com/office/drawing/2014/main" val="3885798769"/>
                    </a:ext>
                  </a:extLst>
                </a:gridCol>
                <a:gridCol w="1132114">
                  <a:extLst>
                    <a:ext uri="{9D8B030D-6E8A-4147-A177-3AD203B41FA5}">
                      <a16:colId xmlns:a16="http://schemas.microsoft.com/office/drawing/2014/main" val="2157730414"/>
                    </a:ext>
                  </a:extLst>
                </a:gridCol>
                <a:gridCol w="1257146">
                  <a:extLst>
                    <a:ext uri="{9D8B030D-6E8A-4147-A177-3AD203B41FA5}">
                      <a16:colId xmlns:a16="http://schemas.microsoft.com/office/drawing/2014/main" val="3966879686"/>
                    </a:ext>
                  </a:extLst>
                </a:gridCol>
              </a:tblGrid>
              <a:tr h="945512">
                <a:tc>
                  <a:txBody>
                    <a:bodyPr/>
                    <a:lstStyle/>
                    <a:p>
                      <a:pPr algn="ctr"/>
                      <a:r>
                        <a:rPr lang="en-US" sz="2400" dirty="0"/>
                        <a:t>People’s name</a:t>
                      </a:r>
                    </a:p>
                  </a:txBody>
                  <a:tcPr/>
                </a:tc>
                <a:tc>
                  <a:txBody>
                    <a:bodyPr/>
                    <a:lstStyle/>
                    <a:p>
                      <a:pPr algn="ctr"/>
                      <a:r>
                        <a:rPr lang="en-US" sz="2400" dirty="0"/>
                        <a:t>Name of movie</a:t>
                      </a:r>
                    </a:p>
                  </a:txBody>
                  <a:tcPr/>
                </a:tc>
                <a:tc>
                  <a:txBody>
                    <a:bodyPr/>
                    <a:lstStyle/>
                    <a:p>
                      <a:pPr algn="ctr"/>
                      <a:r>
                        <a:rPr lang="en-US" sz="2400" dirty="0"/>
                        <a:t>Kind of movie</a:t>
                      </a:r>
                    </a:p>
                  </a:txBody>
                  <a:tcPr/>
                </a:tc>
                <a:tc>
                  <a:txBody>
                    <a:bodyPr/>
                    <a:lstStyle/>
                    <a:p>
                      <a:pPr algn="ctr"/>
                      <a:r>
                        <a:rPr lang="en-US" sz="2400" dirty="0"/>
                        <a:t>Time</a:t>
                      </a:r>
                    </a:p>
                  </a:txBody>
                  <a:tcPr/>
                </a:tc>
                <a:tc>
                  <a:txBody>
                    <a:bodyPr/>
                    <a:lstStyle/>
                    <a:p>
                      <a:pPr algn="ctr"/>
                      <a:r>
                        <a:rPr lang="en-US" sz="2400" dirty="0"/>
                        <a:t>Review</a:t>
                      </a:r>
                    </a:p>
                  </a:txBody>
                  <a:tcPr/>
                </a:tc>
                <a:extLst>
                  <a:ext uri="{0D108BD9-81ED-4DB2-BD59-A6C34878D82A}">
                    <a16:rowId xmlns:a16="http://schemas.microsoft.com/office/drawing/2014/main" val="3985950872"/>
                  </a:ext>
                </a:extLst>
              </a:tr>
              <a:tr h="547796">
                <a:tc>
                  <a:txBody>
                    <a:bodyPr/>
                    <a:lstStyle/>
                    <a:p>
                      <a:pPr algn="ctr"/>
                      <a:r>
                        <a:rPr lang="en-US" sz="2400" i="1" dirty="0">
                          <a:solidFill>
                            <a:srgbClr val="FF0000"/>
                          </a:solidFill>
                        </a:rPr>
                        <a:t>Winnie</a:t>
                      </a:r>
                    </a:p>
                  </a:txBody>
                  <a:tcPr/>
                </a:tc>
                <a:tc>
                  <a:txBody>
                    <a:bodyPr/>
                    <a:lstStyle/>
                    <a:p>
                      <a:pPr algn="ctr"/>
                      <a:r>
                        <a:rPr lang="en-US" sz="2400" i="1" dirty="0">
                          <a:solidFill>
                            <a:srgbClr val="FF0000"/>
                          </a:solidFill>
                        </a:rPr>
                        <a:t>Slumdog Millionaire</a:t>
                      </a:r>
                    </a:p>
                  </a:txBody>
                  <a:tcPr/>
                </a:tc>
                <a:tc>
                  <a:txBody>
                    <a:bodyPr/>
                    <a:lstStyle/>
                    <a:p>
                      <a:pPr algn="ctr"/>
                      <a:r>
                        <a:rPr lang="en-US" sz="2400" i="1" dirty="0">
                          <a:solidFill>
                            <a:srgbClr val="FF0000"/>
                          </a:solidFill>
                        </a:rPr>
                        <a:t>drama</a:t>
                      </a:r>
                    </a:p>
                  </a:txBody>
                  <a:tcPr/>
                </a:tc>
                <a:tc>
                  <a:txBody>
                    <a:bodyPr/>
                    <a:lstStyle/>
                    <a:p>
                      <a:pPr algn="ctr"/>
                      <a:r>
                        <a:rPr lang="en-US" sz="2400" i="1" dirty="0">
                          <a:solidFill>
                            <a:srgbClr val="FF0000"/>
                          </a:solidFill>
                        </a:rPr>
                        <a:t>3 days ago</a:t>
                      </a:r>
                    </a:p>
                  </a:txBody>
                  <a:tcPr/>
                </a:tc>
                <a:tc>
                  <a:txBody>
                    <a:bodyPr/>
                    <a:lstStyle/>
                    <a:p>
                      <a:pPr algn="ctr"/>
                      <a:r>
                        <a:rPr lang="en-US" sz="2400" i="1" dirty="0">
                          <a:solidFill>
                            <a:srgbClr val="FF0000"/>
                          </a:solidFill>
                        </a:rPr>
                        <a:t>fantastic</a:t>
                      </a:r>
                    </a:p>
                  </a:txBody>
                  <a:tcPr/>
                </a:tc>
                <a:extLst>
                  <a:ext uri="{0D108BD9-81ED-4DB2-BD59-A6C34878D82A}">
                    <a16:rowId xmlns:a16="http://schemas.microsoft.com/office/drawing/2014/main" val="3487265729"/>
                  </a:ext>
                </a:extLst>
              </a:tr>
              <a:tr h="547796">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61636981"/>
                  </a:ext>
                </a:extLst>
              </a:tr>
              <a:tr h="547796">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3856902787"/>
                  </a:ext>
                </a:extLst>
              </a:tr>
              <a:tr h="547796">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738667161"/>
                  </a:ext>
                </a:extLst>
              </a:tr>
              <a:tr h="547796">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579899332"/>
                  </a:ext>
                </a:extLst>
              </a:tr>
            </a:tbl>
          </a:graphicData>
        </a:graphic>
      </p:graphicFrame>
      <p:sp>
        <p:nvSpPr>
          <p:cNvPr id="15" name="Speech Bubble: Rectangle with Corners Rounded 14">
            <a:extLst>
              <a:ext uri="{FF2B5EF4-FFF2-40B4-BE49-F238E27FC236}">
                <a16:creationId xmlns:a16="http://schemas.microsoft.com/office/drawing/2014/main" id="{4CB7E8C7-7DC4-5062-3F6F-B7D341847E97}"/>
              </a:ext>
            </a:extLst>
          </p:cNvPr>
          <p:cNvSpPr/>
          <p:nvPr/>
        </p:nvSpPr>
        <p:spPr>
          <a:xfrm>
            <a:off x="257219" y="3867624"/>
            <a:ext cx="3944798" cy="555872"/>
          </a:xfrm>
          <a:prstGeom prst="wedgeRoundRectCallout">
            <a:avLst>
              <a:gd name="adj1" fmla="val -43329"/>
              <a:gd name="adj2" fmla="val 7081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lvl="0">
              <a:defRPr/>
            </a:pPr>
            <a:r>
              <a:rPr lang="en-US" sz="2400" dirty="0">
                <a:solidFill>
                  <a:prstClr val="white"/>
                </a:solidFill>
                <a:latin typeface="Calibri"/>
              </a:rPr>
              <a:t>You</a:t>
            </a:r>
            <a:r>
              <a:rPr kumimoji="0" lang="en-US" sz="2400" b="0" i="0" u="none" strike="noStrike" kern="1200" cap="none" spc="0" normalizeH="0" baseline="0" noProof="0" dirty="0">
                <a:ln>
                  <a:noFill/>
                </a:ln>
                <a:solidFill>
                  <a:prstClr val="white"/>
                </a:solidFill>
                <a:effectLst/>
                <a:uLnTx/>
                <a:uFillTx/>
                <a:latin typeface="Calibri"/>
                <a:ea typeface="+mn-ea"/>
                <a:cs typeface="+mn-cs"/>
              </a:rPr>
              <a:t>: When did you watch</a:t>
            </a:r>
            <a:r>
              <a:rPr kumimoji="0" lang="en-US" sz="2400" b="0" i="0" u="none" strike="noStrike" kern="1200" cap="none" spc="0" normalizeH="0" noProof="0" dirty="0">
                <a:ln>
                  <a:noFill/>
                </a:ln>
                <a:solidFill>
                  <a:prstClr val="white"/>
                </a:solidFill>
                <a:effectLst/>
                <a:uLnTx/>
                <a:uFillTx/>
                <a:latin typeface="Calibri"/>
                <a:ea typeface="+mn-ea"/>
                <a:cs typeface="+mn-cs"/>
              </a:rPr>
              <a:t> it?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Speech Bubble: Rectangle with Corners Rounded 15">
            <a:extLst>
              <a:ext uri="{FF2B5EF4-FFF2-40B4-BE49-F238E27FC236}">
                <a16:creationId xmlns:a16="http://schemas.microsoft.com/office/drawing/2014/main" id="{C41C95A3-5A02-E8E5-5FFC-E72DF77F2F8C}"/>
              </a:ext>
            </a:extLst>
          </p:cNvPr>
          <p:cNvSpPr/>
          <p:nvPr/>
        </p:nvSpPr>
        <p:spPr>
          <a:xfrm>
            <a:off x="1152361" y="4563197"/>
            <a:ext cx="3944798" cy="444246"/>
          </a:xfrm>
          <a:prstGeom prst="wedgeRoundRectCallout">
            <a:avLst>
              <a:gd name="adj1" fmla="val 42727"/>
              <a:gd name="adj2" fmla="val 70333"/>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defRPr/>
            </a:pPr>
            <a:r>
              <a:rPr lang="en-US" sz="2400" dirty="0">
                <a:solidFill>
                  <a:prstClr val="white"/>
                </a:solidFill>
                <a:latin typeface="Calibri"/>
              </a:rPr>
              <a:t>Winnie</a:t>
            </a:r>
            <a:r>
              <a:rPr lang="en-US" sz="2400" dirty="0">
                <a:solidFill>
                  <a:prstClr val="white"/>
                </a:solidFill>
              </a:rPr>
              <a:t>: 3 days ago.</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Speech Bubble: Rectangle with Corners Rounded 16">
            <a:extLst>
              <a:ext uri="{FF2B5EF4-FFF2-40B4-BE49-F238E27FC236}">
                <a16:creationId xmlns:a16="http://schemas.microsoft.com/office/drawing/2014/main" id="{581BB605-4E22-8D8A-36B8-CC2320590640}"/>
              </a:ext>
            </a:extLst>
          </p:cNvPr>
          <p:cNvSpPr/>
          <p:nvPr/>
        </p:nvSpPr>
        <p:spPr>
          <a:xfrm>
            <a:off x="157998" y="5155343"/>
            <a:ext cx="3944798" cy="444246"/>
          </a:xfrm>
          <a:prstGeom prst="wedgeRoundRectCallout">
            <a:avLst>
              <a:gd name="adj1" fmla="val -43329"/>
              <a:gd name="adj2" fmla="val 70811"/>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pPr lvl="0">
              <a:defRPr/>
            </a:pPr>
            <a:r>
              <a:rPr lang="en-US" sz="2400" dirty="0">
                <a:solidFill>
                  <a:prstClr val="white"/>
                </a:solidFill>
                <a:latin typeface="Calibri"/>
              </a:rPr>
              <a:t>You</a:t>
            </a:r>
            <a:r>
              <a:rPr lang="en-US" sz="2400" dirty="0">
                <a:solidFill>
                  <a:prstClr val="white"/>
                </a:solidFill>
              </a:rPr>
              <a:t>: Was it good?</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Speech Bubble: Rectangle with Corners Rounded 17">
            <a:extLst>
              <a:ext uri="{FF2B5EF4-FFF2-40B4-BE49-F238E27FC236}">
                <a16:creationId xmlns:a16="http://schemas.microsoft.com/office/drawing/2014/main" id="{EEE6E556-D42A-6414-9BCB-02604510379A}"/>
              </a:ext>
            </a:extLst>
          </p:cNvPr>
          <p:cNvSpPr/>
          <p:nvPr/>
        </p:nvSpPr>
        <p:spPr>
          <a:xfrm>
            <a:off x="1152361" y="5730484"/>
            <a:ext cx="3944798" cy="444246"/>
          </a:xfrm>
          <a:prstGeom prst="wedgeRoundRectCallout">
            <a:avLst>
              <a:gd name="adj1" fmla="val 42727"/>
              <a:gd name="adj2" fmla="val 70333"/>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defRPr/>
            </a:pPr>
            <a:r>
              <a:rPr lang="en-US" sz="2400" dirty="0">
                <a:solidFill>
                  <a:prstClr val="white"/>
                </a:solidFill>
                <a:latin typeface="Calibri"/>
              </a:rPr>
              <a:t>Winnie</a:t>
            </a:r>
            <a:r>
              <a:rPr lang="en-US" sz="2400" dirty="0">
                <a:solidFill>
                  <a:prstClr val="white"/>
                </a:solidFill>
              </a:rPr>
              <a:t>: Yes, it was fantastic.</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43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0"/>
                                        </p:tgtEl>
                                        <p:attrNameLst>
                                          <p:attrName>r</p:attrName>
                                        </p:attrNameLst>
                                      </p:cBhvr>
                                    </p:animRot>
                                    <p:animRot by="-240000">
                                      <p:cBhvr>
                                        <p:cTn id="12" dur="200" fill="hold">
                                          <p:stCondLst>
                                            <p:cond delay="200"/>
                                          </p:stCondLst>
                                        </p:cTn>
                                        <p:tgtEl>
                                          <p:spTgt spid="10"/>
                                        </p:tgtEl>
                                        <p:attrNameLst>
                                          <p:attrName>r</p:attrName>
                                        </p:attrNameLst>
                                      </p:cBhvr>
                                    </p:animRot>
                                    <p:animRot by="240000">
                                      <p:cBhvr>
                                        <p:cTn id="13" dur="200" fill="hold">
                                          <p:stCondLst>
                                            <p:cond delay="400"/>
                                          </p:stCondLst>
                                        </p:cTn>
                                        <p:tgtEl>
                                          <p:spTgt spid="10"/>
                                        </p:tgtEl>
                                        <p:attrNameLst>
                                          <p:attrName>r</p:attrName>
                                        </p:attrNameLst>
                                      </p:cBhvr>
                                    </p:animRot>
                                    <p:animRot by="-240000">
                                      <p:cBhvr>
                                        <p:cTn id="14" dur="200" fill="hold">
                                          <p:stCondLst>
                                            <p:cond delay="600"/>
                                          </p:stCondLst>
                                        </p:cTn>
                                        <p:tgtEl>
                                          <p:spTgt spid="10"/>
                                        </p:tgtEl>
                                        <p:attrNameLst>
                                          <p:attrName>r</p:attrName>
                                        </p:attrNameLst>
                                      </p:cBhvr>
                                    </p:animRot>
                                    <p:animRot by="120000">
                                      <p:cBhvr>
                                        <p:cTn id="15" dur="200" fill="hold">
                                          <p:stCondLst>
                                            <p:cond delay="800"/>
                                          </p:stCondLst>
                                        </p:cTn>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4"/>
                                        </p:tgtEl>
                                        <p:attrNameLst>
                                          <p:attrName>r</p:attrName>
                                        </p:attrNameLst>
                                      </p:cBhvr>
                                    </p:animRot>
                                    <p:animRot by="-240000">
                                      <p:cBhvr>
                                        <p:cTn id="25" dur="200" fill="hold">
                                          <p:stCondLst>
                                            <p:cond delay="200"/>
                                          </p:stCondLst>
                                        </p:cTn>
                                        <p:tgtEl>
                                          <p:spTgt spid="14"/>
                                        </p:tgtEl>
                                        <p:attrNameLst>
                                          <p:attrName>r</p:attrName>
                                        </p:attrNameLst>
                                      </p:cBhvr>
                                    </p:animRot>
                                    <p:animRot by="240000">
                                      <p:cBhvr>
                                        <p:cTn id="26" dur="200" fill="hold">
                                          <p:stCondLst>
                                            <p:cond delay="400"/>
                                          </p:stCondLst>
                                        </p:cTn>
                                        <p:tgtEl>
                                          <p:spTgt spid="14"/>
                                        </p:tgtEl>
                                        <p:attrNameLst>
                                          <p:attrName>r</p:attrName>
                                        </p:attrNameLst>
                                      </p:cBhvr>
                                    </p:animRot>
                                    <p:animRot by="-240000">
                                      <p:cBhvr>
                                        <p:cTn id="27" dur="200" fill="hold">
                                          <p:stCondLst>
                                            <p:cond delay="600"/>
                                          </p:stCondLst>
                                        </p:cTn>
                                        <p:tgtEl>
                                          <p:spTgt spid="14"/>
                                        </p:tgtEl>
                                        <p:attrNameLst>
                                          <p:attrName>r</p:attrName>
                                        </p:attrNameLst>
                                      </p:cBhvr>
                                    </p:animRot>
                                    <p:animRot by="120000">
                                      <p:cBhvr>
                                        <p:cTn id="28" dur="200" fill="hold">
                                          <p:stCondLst>
                                            <p:cond delay="800"/>
                                          </p:stCondLst>
                                        </p:cTn>
                                        <p:tgtEl>
                                          <p:spTgt spid="1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15"/>
                                        </p:tgtEl>
                                      </p:cBhvr>
                                    </p:animEffect>
                                    <p:animScale>
                                      <p:cBhvr>
                                        <p:cTn id="33" dur="250" autoRev="1" fill="hold"/>
                                        <p:tgtEl>
                                          <p:spTgt spid="15"/>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16"/>
                                        </p:tgtEl>
                                        <p:attrNameLst>
                                          <p:attrName>r</p:attrName>
                                        </p:attrNameLst>
                                      </p:cBhvr>
                                    </p:animRot>
                                    <p:animRot by="-240000">
                                      <p:cBhvr>
                                        <p:cTn id="38" dur="200" fill="hold">
                                          <p:stCondLst>
                                            <p:cond delay="200"/>
                                          </p:stCondLst>
                                        </p:cTn>
                                        <p:tgtEl>
                                          <p:spTgt spid="16"/>
                                        </p:tgtEl>
                                        <p:attrNameLst>
                                          <p:attrName>r</p:attrName>
                                        </p:attrNameLst>
                                      </p:cBhvr>
                                    </p:animRot>
                                    <p:animRot by="240000">
                                      <p:cBhvr>
                                        <p:cTn id="39" dur="200" fill="hold">
                                          <p:stCondLst>
                                            <p:cond delay="400"/>
                                          </p:stCondLst>
                                        </p:cTn>
                                        <p:tgtEl>
                                          <p:spTgt spid="16"/>
                                        </p:tgtEl>
                                        <p:attrNameLst>
                                          <p:attrName>r</p:attrName>
                                        </p:attrNameLst>
                                      </p:cBhvr>
                                    </p:animRot>
                                    <p:animRot by="-240000">
                                      <p:cBhvr>
                                        <p:cTn id="40" dur="200" fill="hold">
                                          <p:stCondLst>
                                            <p:cond delay="600"/>
                                          </p:stCondLst>
                                        </p:cTn>
                                        <p:tgtEl>
                                          <p:spTgt spid="16"/>
                                        </p:tgtEl>
                                        <p:attrNameLst>
                                          <p:attrName>r</p:attrName>
                                        </p:attrNameLst>
                                      </p:cBhvr>
                                    </p:animRot>
                                    <p:animRot by="120000">
                                      <p:cBhvr>
                                        <p:cTn id="41" dur="200" fill="hold">
                                          <p:stCondLst>
                                            <p:cond delay="800"/>
                                          </p:stCondLst>
                                        </p:cTn>
                                        <p:tgtEl>
                                          <p:spTgt spid="16"/>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0" nodeType="clickEffect">
                                  <p:stCondLst>
                                    <p:cond delay="0"/>
                                  </p:stCondLst>
                                  <p:childTnLst>
                                    <p:animEffect transition="out" filter="fade">
                                      <p:cBhvr>
                                        <p:cTn id="45" dur="500" tmFilter="0, 0; .2, .5; .8, .5; 1, 0"/>
                                        <p:tgtEl>
                                          <p:spTgt spid="17"/>
                                        </p:tgtEl>
                                      </p:cBhvr>
                                    </p:animEffect>
                                    <p:animScale>
                                      <p:cBhvr>
                                        <p:cTn id="46" dur="250" autoRev="1" fill="hold"/>
                                        <p:tgtEl>
                                          <p:spTgt spid="17"/>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18"/>
                                        </p:tgtEl>
                                        <p:attrNameLst>
                                          <p:attrName>r</p:attrName>
                                        </p:attrNameLst>
                                      </p:cBhvr>
                                    </p:animRot>
                                    <p:animRot by="-240000">
                                      <p:cBhvr>
                                        <p:cTn id="51" dur="200" fill="hold">
                                          <p:stCondLst>
                                            <p:cond delay="200"/>
                                          </p:stCondLst>
                                        </p:cTn>
                                        <p:tgtEl>
                                          <p:spTgt spid="18"/>
                                        </p:tgtEl>
                                        <p:attrNameLst>
                                          <p:attrName>r</p:attrName>
                                        </p:attrNameLst>
                                      </p:cBhvr>
                                    </p:animRot>
                                    <p:animRot by="240000">
                                      <p:cBhvr>
                                        <p:cTn id="52" dur="200" fill="hold">
                                          <p:stCondLst>
                                            <p:cond delay="400"/>
                                          </p:stCondLst>
                                        </p:cTn>
                                        <p:tgtEl>
                                          <p:spTgt spid="18"/>
                                        </p:tgtEl>
                                        <p:attrNameLst>
                                          <p:attrName>r</p:attrName>
                                        </p:attrNameLst>
                                      </p:cBhvr>
                                    </p:animRot>
                                    <p:animRot by="-240000">
                                      <p:cBhvr>
                                        <p:cTn id="53" dur="200" fill="hold">
                                          <p:stCondLst>
                                            <p:cond delay="600"/>
                                          </p:stCondLst>
                                        </p:cTn>
                                        <p:tgtEl>
                                          <p:spTgt spid="18"/>
                                        </p:tgtEl>
                                        <p:attrNameLst>
                                          <p:attrName>r</p:attrName>
                                        </p:attrNameLst>
                                      </p:cBhvr>
                                    </p:animRot>
                                    <p:animRot by="120000">
                                      <p:cBhvr>
                                        <p:cTn id="54"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79646">
                    <a:lumMod val="75000"/>
                  </a:srgbClr>
                </a:solidFill>
                <a:effectLst/>
                <a:uLnTx/>
                <a:uFillTx/>
                <a:latin typeface="Calibri"/>
                <a:ea typeface="+mn-ea"/>
                <a:cs typeface="+mn-cs"/>
              </a:rPr>
              <a:t>CONSOLIDATION</a:t>
            </a:r>
          </a:p>
        </p:txBody>
      </p:sp>
      <p:sp>
        <p:nvSpPr>
          <p:cNvPr id="5" name="Rectangle 4">
            <a:extLst>
              <a:ext uri="{FF2B5EF4-FFF2-40B4-BE49-F238E27FC236}">
                <a16:creationId xmlns:a16="http://schemas.microsoft.com/office/drawing/2014/main" id="{D83FE936-7D0F-AA50-28FE-56E1A12E6279}"/>
              </a:ext>
            </a:extLst>
          </p:cNvPr>
          <p:cNvSpPr/>
          <p:nvPr/>
        </p:nvSpPr>
        <p:spPr>
          <a:xfrm>
            <a:off x="229765" y="-17814"/>
            <a:ext cx="689612" cy="338554"/>
          </a:xfrm>
          <a:prstGeom prst="rect">
            <a:avLst/>
          </a:prstGeom>
          <a:solidFill>
            <a:schemeClr val="accent6"/>
          </a:solid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prstClr val="white"/>
                  </a:solidFill>
                </a:ln>
                <a:solidFill>
                  <a:prstClr val="white"/>
                </a:solidFill>
                <a:effectLst>
                  <a:outerShdw blurRad="38100" dist="19050" dir="2700000" algn="tl" rotWithShape="0">
                    <a:prstClr val="black">
                      <a:alpha val="40000"/>
                    </a:prstClr>
                  </a:outerShdw>
                </a:effectLst>
                <a:uLnTx/>
                <a:uFillTx/>
                <a:latin typeface="Calibri"/>
                <a:ea typeface="+mn-ea"/>
                <a:cs typeface="+mn-cs"/>
              </a:rPr>
              <a:t>Unit 7</a:t>
            </a:r>
          </a:p>
        </p:txBody>
      </p:sp>
    </p:spTree>
    <p:extLst>
      <p:ext uri="{BB962C8B-B14F-4D97-AF65-F5344CB8AC3E}">
        <p14:creationId xmlns:p14="http://schemas.microsoft.com/office/powerpoint/2010/main" val="259363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87A050-9DB6-5CBB-AC83-30CE9D019FBE}"/>
              </a:ext>
            </a:extLst>
          </p:cNvPr>
          <p:cNvSpPr txBox="1"/>
          <p:nvPr/>
        </p:nvSpPr>
        <p:spPr>
          <a:xfrm>
            <a:off x="620486" y="511629"/>
            <a:ext cx="10678886" cy="5262979"/>
          </a:xfrm>
          <a:prstGeom prst="rect">
            <a:avLst/>
          </a:prstGeom>
          <a:noFill/>
        </p:spPr>
        <p:txBody>
          <a:bodyPr wrap="square" rtlCol="0">
            <a:spAutoFit/>
          </a:bodyPr>
          <a:lstStyle/>
          <a:p>
            <a:r>
              <a:rPr lang="en-US" sz="3600" b="1" dirty="0">
                <a:solidFill>
                  <a:srgbClr val="0070C0"/>
                </a:solidFill>
              </a:rPr>
              <a:t>Write about the last movie you saw. Please include the name, type of film, the time and place you watched it, who were with you, and your film review. Please write at least 40 words.</a:t>
            </a:r>
          </a:p>
          <a:p>
            <a:r>
              <a:rPr lang="en-US" sz="3200" i="1" dirty="0">
                <a:solidFill>
                  <a:srgbClr val="0070C0"/>
                </a:solidFill>
              </a:rPr>
              <a:t>e.g.</a:t>
            </a:r>
          </a:p>
          <a:p>
            <a:r>
              <a:rPr lang="en-US" sz="3200" i="1" dirty="0">
                <a:solidFill>
                  <a:srgbClr val="0070C0"/>
                </a:solidFill>
              </a:rPr>
              <a:t>The last movie I saw was </a:t>
            </a:r>
            <a:r>
              <a:rPr lang="en-US" sz="3200" b="0" i="1" dirty="0">
                <a:solidFill>
                  <a:srgbClr val="FF0000"/>
                </a:solidFill>
                <a:effectLst/>
                <a:latin typeface="+mj-lt"/>
              </a:rPr>
              <a:t>Skyfall</a:t>
            </a:r>
            <a:r>
              <a:rPr lang="en-US" sz="3200" i="1" dirty="0">
                <a:solidFill>
                  <a:srgbClr val="0070C0"/>
                </a:solidFill>
              </a:rPr>
              <a:t>. It was an </a:t>
            </a:r>
            <a:r>
              <a:rPr lang="en-US" sz="3200" i="1" dirty="0">
                <a:solidFill>
                  <a:srgbClr val="FF0000"/>
                </a:solidFill>
              </a:rPr>
              <a:t>action movie</a:t>
            </a:r>
            <a:r>
              <a:rPr lang="en-US" sz="3200" i="1" dirty="0">
                <a:solidFill>
                  <a:srgbClr val="0070C0"/>
                </a:solidFill>
              </a:rPr>
              <a:t>. I watched it on TV </a:t>
            </a:r>
            <a:r>
              <a:rPr lang="en-US" sz="3200" i="1" dirty="0">
                <a:solidFill>
                  <a:srgbClr val="FF0000"/>
                </a:solidFill>
              </a:rPr>
              <a:t>at home last night with my sister at about 8 p.m</a:t>
            </a:r>
            <a:r>
              <a:rPr lang="en-US" sz="3200" i="1" dirty="0">
                <a:solidFill>
                  <a:srgbClr val="0070C0"/>
                </a:solidFill>
              </a:rPr>
              <a:t>. The actors in the film were great. The music was also good. There were a lot of exciting action scenes in the film. </a:t>
            </a:r>
            <a:r>
              <a:rPr lang="en-US" sz="3200" i="1" dirty="0">
                <a:solidFill>
                  <a:srgbClr val="FF0000"/>
                </a:solidFill>
              </a:rPr>
              <a:t>It was fantastic.</a:t>
            </a:r>
          </a:p>
        </p:txBody>
      </p:sp>
    </p:spTree>
    <p:extLst>
      <p:ext uri="{BB962C8B-B14F-4D97-AF65-F5344CB8AC3E}">
        <p14:creationId xmlns:p14="http://schemas.microsoft.com/office/powerpoint/2010/main" val="361546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5181" y="132494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Warm-up</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ounded Rectangle 7"/>
          <p:cNvSpPr/>
          <p:nvPr/>
        </p:nvSpPr>
        <p:spPr>
          <a:xfrm>
            <a:off x="1281405" y="215847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Pronunciation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le 8"/>
          <p:cNvSpPr/>
          <p:nvPr/>
        </p:nvSpPr>
        <p:spPr>
          <a:xfrm>
            <a:off x="1284514" y="4746190"/>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Consolidation</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ounded Rectangle 9"/>
          <p:cNvSpPr/>
          <p:nvPr/>
        </p:nvSpPr>
        <p:spPr>
          <a:xfrm>
            <a:off x="1296957" y="5673026"/>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Wrap-up</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ounded Rectangle 11"/>
          <p:cNvSpPr/>
          <p:nvPr/>
        </p:nvSpPr>
        <p:spPr>
          <a:xfrm>
            <a:off x="1275181" y="298266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Practice</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Lesson Outline</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ounded Rectangle 10"/>
          <p:cNvSpPr/>
          <p:nvPr/>
        </p:nvSpPr>
        <p:spPr>
          <a:xfrm>
            <a:off x="1287618" y="3853525"/>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Speaking</a:t>
            </a: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a:stretch>
            <a:fillRect/>
          </a:stretch>
        </p:blipFill>
        <p:spPr>
          <a:xfrm>
            <a:off x="7046521" y="447490"/>
            <a:ext cx="4201181" cy="5869710"/>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09146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9032" y="576072"/>
            <a:ext cx="93726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3600" i="1" dirty="0">
                <a:solidFill>
                  <a:srgbClr val="002060"/>
                </a:solidFill>
              </a:rPr>
              <a:t>Click on the picture below to play the games!</a:t>
            </a:r>
          </a:p>
        </p:txBody>
      </p:sp>
      <p:pic>
        <p:nvPicPr>
          <p:cNvPr id="4" name="Picture 3">
            <a:hlinkClick r:id="rId2"/>
          </p:cNvPr>
          <p:cNvPicPr>
            <a:picLocks noChangeAspect="1"/>
          </p:cNvPicPr>
          <p:nvPr/>
        </p:nvPicPr>
        <p:blipFill>
          <a:blip r:embed="rId3"/>
          <a:stretch>
            <a:fillRect/>
          </a:stretch>
        </p:blipFill>
        <p:spPr>
          <a:xfrm>
            <a:off x="700755" y="1544032"/>
            <a:ext cx="10769154" cy="4780059"/>
          </a:xfrm>
          <a:prstGeom prst="rect">
            <a:avLst/>
          </a:prstGeom>
        </p:spPr>
      </p:pic>
    </p:spTree>
    <p:extLst>
      <p:ext uri="{BB962C8B-B14F-4D97-AF65-F5344CB8AC3E}">
        <p14:creationId xmlns:p14="http://schemas.microsoft.com/office/powerpoint/2010/main" val="1908864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87" y="151179"/>
            <a:ext cx="4276107" cy="923330"/>
          </a:xfrm>
          <a:prstGeom prst="rect">
            <a:avLst/>
          </a:prstGeom>
        </p:spPr>
        <p:txBody>
          <a:bodyPr wrap="none">
            <a:spAutoFit/>
          </a:bodyPr>
          <a:lstStyle/>
          <a:p>
            <a:r>
              <a:rPr lang="en-US" sz="5400" b="1" dirty="0">
                <a:solidFill>
                  <a:srgbClr val="FF0000"/>
                </a:solidFill>
              </a:rPr>
              <a:t>Today’s lesson</a:t>
            </a:r>
          </a:p>
        </p:txBody>
      </p:sp>
      <p:sp>
        <p:nvSpPr>
          <p:cNvPr id="7" name="Rectangle 6">
            <a:extLst>
              <a:ext uri="{FF2B5EF4-FFF2-40B4-BE49-F238E27FC236}">
                <a16:creationId xmlns:a16="http://schemas.microsoft.com/office/drawing/2014/main" id="{588C8BBA-DD1F-54FC-4316-0048C8F31FEB}"/>
              </a:ext>
            </a:extLst>
          </p:cNvPr>
          <p:cNvSpPr/>
          <p:nvPr/>
        </p:nvSpPr>
        <p:spPr>
          <a:xfrm>
            <a:off x="1681842" y="1547232"/>
            <a:ext cx="9715501"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b="1" dirty="0">
                <a:solidFill>
                  <a:srgbClr val="FF0000"/>
                </a:solidFill>
              </a:rPr>
              <a:t>Pronunciation:</a:t>
            </a:r>
          </a:p>
          <a:p>
            <a:pPr marL="571500" indent="-571500">
              <a:buFontTx/>
              <a:buChar char="-"/>
            </a:pPr>
            <a:r>
              <a:rPr lang="en-US" sz="3600" i="1" dirty="0">
                <a:solidFill>
                  <a:srgbClr val="0070C0"/>
                </a:solidFill>
              </a:rPr>
              <a:t>stress the first syllable for most two-syllable adjectives</a:t>
            </a:r>
          </a:p>
          <a:p>
            <a:r>
              <a:rPr lang="en-US" sz="3600" b="1" dirty="0">
                <a:solidFill>
                  <a:srgbClr val="FF0000"/>
                </a:solidFill>
              </a:rPr>
              <a:t>Speaking:</a:t>
            </a:r>
          </a:p>
          <a:p>
            <a:pPr marL="571500" indent="-571500">
              <a:buFontTx/>
              <a:buChar char="-"/>
            </a:pPr>
            <a:r>
              <a:rPr lang="en-US" sz="3600" i="1" dirty="0">
                <a:solidFill>
                  <a:srgbClr val="0070C0"/>
                </a:solidFill>
              </a:rPr>
              <a:t>express opinions and exchange information about movies</a:t>
            </a:r>
          </a:p>
        </p:txBody>
      </p:sp>
    </p:spTree>
    <p:extLst>
      <p:ext uri="{BB962C8B-B14F-4D97-AF65-F5344CB8AC3E}">
        <p14:creationId xmlns:p14="http://schemas.microsoft.com/office/powerpoint/2010/main" val="16573879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heel(1)">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heel(1)">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heel(1)">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314451" y="1646758"/>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Learn by hearts vocabularies, practice the grammar, and make sentences using them. </a:t>
            </a:r>
          </a:p>
          <a:p>
            <a:pPr marL="571500" indent="-571500">
              <a:buFontTx/>
              <a:buChar char="-"/>
            </a:pPr>
            <a:r>
              <a:rPr lang="en-US" sz="3600" i="1" dirty="0">
                <a:solidFill>
                  <a:srgbClr val="0070C0"/>
                </a:solidFill>
              </a:rPr>
              <a:t>Do the exercises on page 41 WB. </a:t>
            </a:r>
            <a:endParaRPr lang="en-US" sz="3600" i="1" dirty="0">
              <a:solidFill>
                <a:srgbClr val="FF0000"/>
              </a:solidFill>
            </a:endParaRPr>
          </a:p>
          <a:p>
            <a:pPr marL="571500" indent="-571500">
              <a:buFontTx/>
              <a:buChar char="-"/>
            </a:pPr>
            <a:r>
              <a:rPr lang="en-US" sz="3600" i="1" dirty="0">
                <a:solidFill>
                  <a:srgbClr val="0070C0"/>
                </a:solidFill>
              </a:rPr>
              <a:t>Prepare the next lesson (page 60 -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61" y="1298575"/>
            <a:ext cx="12169939" cy="4253140"/>
          </a:xfrm>
          <a:prstGeom prst="rect">
            <a:avLst/>
          </a:prstGeom>
        </p:spPr>
      </p:pic>
      <p:sp>
        <p:nvSpPr>
          <p:cNvPr id="3" name="TextBox 2"/>
          <p:cNvSpPr txBox="1"/>
          <p:nvPr/>
        </p:nvSpPr>
        <p:spPr>
          <a:xfrm>
            <a:off x="4735025" y="5612620"/>
            <a:ext cx="3541226" cy="646331"/>
          </a:xfrm>
          <a:prstGeom prst="rect">
            <a:avLst/>
          </a:prstGeom>
          <a:noFill/>
        </p:spPr>
        <p:txBody>
          <a:bodyPr wrap="square" rtlCol="0">
            <a:spAutoFit/>
          </a:bodyPr>
          <a:lstStyle/>
          <a:p>
            <a:r>
              <a:rPr lang="en-US" sz="3600" dirty="0">
                <a:solidFill>
                  <a:srgbClr val="0070C0"/>
                </a:solidFill>
              </a:rPr>
              <a:t>Have a nice day!</a:t>
            </a:r>
            <a:endParaRPr lang="en-US" dirty="0">
              <a:solidFill>
                <a:srgbClr val="0070C0"/>
              </a:solidFill>
            </a:endParaRPr>
          </a:p>
        </p:txBody>
      </p:sp>
    </p:spTree>
    <p:extLst>
      <p:ext uri="{BB962C8B-B14F-4D97-AF65-F5344CB8AC3E}">
        <p14:creationId xmlns:p14="http://schemas.microsoft.com/office/powerpoint/2010/main" val="165367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96988" y="411086"/>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4192324" y="1381472"/>
            <a:ext cx="7554917" cy="3416320"/>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pPr marL="571500" indent="-571500">
              <a:buFontTx/>
              <a:buChar char="-"/>
            </a:pPr>
            <a:r>
              <a:rPr lang="en-US" sz="3600" i="1" dirty="0">
                <a:solidFill>
                  <a:srgbClr val="0070C0"/>
                </a:solidFill>
              </a:rPr>
              <a:t>stress the first syllable for most two-syllable adjectives.</a:t>
            </a:r>
          </a:p>
          <a:p>
            <a:pPr marL="571500" indent="-571500">
              <a:buFontTx/>
              <a:buChar char="-"/>
            </a:pPr>
            <a:r>
              <a:rPr lang="en-US" sz="3600" i="1" dirty="0">
                <a:solidFill>
                  <a:srgbClr val="0070C0"/>
                </a:solidFill>
              </a:rPr>
              <a:t>express opinions and exchange information about movies.</a:t>
            </a:r>
          </a:p>
        </p:txBody>
      </p:sp>
      <p:pic>
        <p:nvPicPr>
          <p:cNvPr id="5" name="Picture 4">
            <a:extLst>
              <a:ext uri="{FF2B5EF4-FFF2-40B4-BE49-F238E27FC236}">
                <a16:creationId xmlns:a16="http://schemas.microsoft.com/office/drawing/2014/main" id="{B1AAD47E-1F61-DE5F-0CA9-680EAF8890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2" y="411086"/>
            <a:ext cx="4192322" cy="4315026"/>
          </a:xfrm>
          <a:prstGeom prst="rect">
            <a:avLst/>
          </a:prstGeom>
        </p:spPr>
      </p:pic>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14" y="-7935115"/>
            <a:ext cx="13350240" cy="14903579"/>
          </a:xfrm>
          <a:prstGeom prst="rect">
            <a:avLst/>
          </a:prstGeom>
        </p:spPr>
      </p:pic>
      <p:pic>
        <p:nvPicPr>
          <p:cNvPr id="4" name="Picture 3">
            <a:extLst>
              <a:ext uri="{FF2B5EF4-FFF2-40B4-BE49-F238E27FC236}">
                <a16:creationId xmlns:a16="http://schemas.microsoft.com/office/drawing/2014/main" id="{C2210AC6-E19C-4238-952D-A6BB022F38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70" y="473996"/>
            <a:ext cx="5914114" cy="1206349"/>
          </a:xfrm>
          <a:prstGeom prst="rect">
            <a:avLst/>
          </a:prstGeom>
        </p:spPr>
      </p:pic>
    </p:spTree>
    <p:extLst>
      <p:ext uri="{BB962C8B-B14F-4D97-AF65-F5344CB8AC3E}">
        <p14:creationId xmlns:p14="http://schemas.microsoft.com/office/powerpoint/2010/main" val="208419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0C97965-07C2-866E-570B-E5403FD83E25}"/>
              </a:ext>
            </a:extLst>
          </p:cNvPr>
          <p:cNvSpPr txBox="1"/>
          <p:nvPr/>
        </p:nvSpPr>
        <p:spPr>
          <a:xfrm>
            <a:off x="1324145" y="4730553"/>
            <a:ext cx="4907041" cy="646331"/>
          </a:xfrm>
          <a:prstGeom prst="rect">
            <a:avLst/>
          </a:prstGeom>
          <a:noFill/>
        </p:spPr>
        <p:txBody>
          <a:bodyPr wrap="square" rtlCol="0">
            <a:spAutoFit/>
          </a:bodyPr>
          <a:lstStyle/>
          <a:p>
            <a:r>
              <a:rPr lang="en-US" sz="3600" i="1" dirty="0">
                <a:solidFill>
                  <a:srgbClr val="0070C0"/>
                </a:solidFill>
              </a:rPr>
              <a:t>Listen again and repeat</a:t>
            </a:r>
          </a:p>
        </p:txBody>
      </p:sp>
      <p:pic>
        <p:nvPicPr>
          <p:cNvPr id="3" name="Picture 2">
            <a:extLst>
              <a:ext uri="{FF2B5EF4-FFF2-40B4-BE49-F238E27FC236}">
                <a16:creationId xmlns:a16="http://schemas.microsoft.com/office/drawing/2014/main" id="{CAAAF729-A976-8EE8-D0F3-4AAC5EEED6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47539" y="377740"/>
            <a:ext cx="10896922" cy="2151482"/>
          </a:xfrm>
          <a:prstGeom prst="rect">
            <a:avLst/>
          </a:prstGeom>
        </p:spPr>
      </p:pic>
      <p:pic>
        <p:nvPicPr>
          <p:cNvPr id="6" name="Picture 5">
            <a:extLst>
              <a:ext uri="{FF2B5EF4-FFF2-40B4-BE49-F238E27FC236}">
                <a16:creationId xmlns:a16="http://schemas.microsoft.com/office/drawing/2014/main" id="{77ADDC75-D26C-9829-75B6-CA42C3371A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240970" y="2632981"/>
            <a:ext cx="7550625" cy="1764767"/>
          </a:xfrm>
          <a:prstGeom prst="rect">
            <a:avLst/>
          </a:prstGeom>
        </p:spPr>
      </p:pic>
      <p:pic>
        <p:nvPicPr>
          <p:cNvPr id="7" name="CD2-TRACK 21">
            <a:hlinkClick r:id="" action="ppaction://media"/>
            <a:extLst>
              <a:ext uri="{FF2B5EF4-FFF2-40B4-BE49-F238E27FC236}">
                <a16:creationId xmlns:a16="http://schemas.microsoft.com/office/drawing/2014/main" id="{C9A14EE2-7C82-B960-7270-02D08911B1C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787844" y="4501202"/>
            <a:ext cx="746381" cy="746381"/>
          </a:xfrm>
          <a:prstGeom prst="rect">
            <a:avLst/>
          </a:prstGeom>
        </p:spPr>
      </p:pic>
    </p:spTree>
    <p:extLst>
      <p:ext uri="{BB962C8B-B14F-4D97-AF65-F5344CB8AC3E}">
        <p14:creationId xmlns:p14="http://schemas.microsoft.com/office/powerpoint/2010/main" val="45260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7"/>
                </p:tgtEl>
              </p:cMediaNode>
            </p:audio>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4502" fill="hold"/>
                                        <p:tgtEl>
                                          <p:spTgt spid="7"/>
                                        </p:tgtEl>
                                      </p:cBhvr>
                                    </p:cmd>
                                  </p:childTnLst>
                                </p:cTn>
                              </p:par>
                            </p:childTnLst>
                          </p:cTn>
                        </p:par>
                      </p:childTnLst>
                    </p:cTn>
                  </p:par>
                </p:childTnLst>
              </p:cTn>
              <p:nextCondLst>
                <p:cond evt="onClick" delay="0">
                  <p:tgtEl>
                    <p:spTgt spid="7"/>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997BF1-5EFA-80B2-4977-85D6FB01FBF2}"/>
              </a:ext>
            </a:extLst>
          </p:cNvPr>
          <p:cNvPicPr>
            <a:picLocks noChangeAspect="1"/>
          </p:cNvPicPr>
          <p:nvPr/>
        </p:nvPicPr>
        <p:blipFill>
          <a:blip r:embed="rId4"/>
          <a:stretch>
            <a:fillRect/>
          </a:stretch>
        </p:blipFill>
        <p:spPr>
          <a:xfrm>
            <a:off x="249218" y="539733"/>
            <a:ext cx="11413440" cy="1397924"/>
          </a:xfrm>
          <a:prstGeom prst="rect">
            <a:avLst/>
          </a:prstGeom>
        </p:spPr>
      </p:pic>
      <p:sp>
        <p:nvSpPr>
          <p:cNvPr id="10" name="Arrow: Right 9">
            <a:extLst>
              <a:ext uri="{FF2B5EF4-FFF2-40B4-BE49-F238E27FC236}">
                <a16:creationId xmlns:a16="http://schemas.microsoft.com/office/drawing/2014/main" id="{C627ABE8-F49E-44D9-8B88-F62408C7FDC9}"/>
              </a:ext>
            </a:extLst>
          </p:cNvPr>
          <p:cNvSpPr/>
          <p:nvPr/>
        </p:nvSpPr>
        <p:spPr>
          <a:xfrm>
            <a:off x="7487052" y="1578640"/>
            <a:ext cx="1798462" cy="35900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A80D8F02-AB3B-4479-84C0-F6918EA2705F}"/>
              </a:ext>
            </a:extLst>
          </p:cNvPr>
          <p:cNvSpPr/>
          <p:nvPr/>
        </p:nvSpPr>
        <p:spPr>
          <a:xfrm>
            <a:off x="9448800" y="1424066"/>
            <a:ext cx="2590799" cy="2502417"/>
          </a:xfrm>
          <a:prstGeom prst="rect">
            <a:avLst/>
          </a:prstGeom>
          <a:solidFill>
            <a:schemeClr val="bg1"/>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000" dirty="0">
                <a:solidFill>
                  <a:prstClr val="black"/>
                </a:solidFill>
              </a:rPr>
              <a:t>funny – Wrong. Stress is on</a:t>
            </a:r>
          </a:p>
          <a:p>
            <a:pPr lvl="0" algn="ctr"/>
            <a:r>
              <a:rPr lang="en-US" sz="3000" dirty="0">
                <a:solidFill>
                  <a:prstClr val="black"/>
                </a:solidFill>
              </a:rPr>
              <a:t>the second syllable</a:t>
            </a: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419789FB-71FF-4A65-8928-0FB9FF9320D4}"/>
              </a:ext>
            </a:extLst>
          </p:cNvPr>
          <p:cNvCxnSpPr>
            <a:cxnSpLocks/>
          </p:cNvCxnSpPr>
          <p:nvPr/>
        </p:nvCxnSpPr>
        <p:spPr>
          <a:xfrm>
            <a:off x="587829" y="1691926"/>
            <a:ext cx="13062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03A90B-2761-B64E-CD0D-FB29FF91C81D}"/>
              </a:ext>
            </a:extLst>
          </p:cNvPr>
          <p:cNvSpPr txBox="1"/>
          <p:nvPr/>
        </p:nvSpPr>
        <p:spPr>
          <a:xfrm>
            <a:off x="1988174" y="3690754"/>
            <a:ext cx="4907041" cy="646331"/>
          </a:xfrm>
          <a:prstGeom prst="rect">
            <a:avLst/>
          </a:prstGeom>
          <a:noFill/>
        </p:spPr>
        <p:txBody>
          <a:bodyPr wrap="square" rtlCol="0">
            <a:spAutoFit/>
          </a:bodyPr>
          <a:lstStyle/>
          <a:p>
            <a:r>
              <a:rPr lang="en-US" sz="3600" i="1" dirty="0">
                <a:solidFill>
                  <a:srgbClr val="0070C0"/>
                </a:solidFill>
              </a:rPr>
              <a:t>Listen again and repeat</a:t>
            </a:r>
          </a:p>
        </p:txBody>
      </p:sp>
      <p:pic>
        <p:nvPicPr>
          <p:cNvPr id="13" name="CD2-TRACK 22">
            <a:hlinkClick r:id="" action="ppaction://media"/>
            <a:extLst>
              <a:ext uri="{FF2B5EF4-FFF2-40B4-BE49-F238E27FC236}">
                <a16:creationId xmlns:a16="http://schemas.microsoft.com/office/drawing/2014/main" id="{B086C5C6-C57D-EC6F-C982-5F5AE31643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16399" y="2248742"/>
            <a:ext cx="791029" cy="791029"/>
          </a:xfrm>
          <a:prstGeom prst="rect">
            <a:avLst/>
          </a:prstGeom>
        </p:spPr>
      </p:pic>
      <p:pic>
        <p:nvPicPr>
          <p:cNvPr id="17" name="Picture 16">
            <a:extLst>
              <a:ext uri="{FF2B5EF4-FFF2-40B4-BE49-F238E27FC236}">
                <a16:creationId xmlns:a16="http://schemas.microsoft.com/office/drawing/2014/main" id="{1A4B1F90-5B47-7567-7211-45A558447C79}"/>
              </a:ext>
            </a:extLst>
          </p:cNvPr>
          <p:cNvPicPr>
            <a:picLocks noChangeAspect="1"/>
          </p:cNvPicPr>
          <p:nvPr/>
        </p:nvPicPr>
        <p:blipFill>
          <a:blip r:embed="rId6"/>
          <a:stretch>
            <a:fillRect/>
          </a:stretch>
        </p:blipFill>
        <p:spPr>
          <a:xfrm>
            <a:off x="435429" y="5058082"/>
            <a:ext cx="10709664" cy="751703"/>
          </a:xfrm>
          <a:prstGeom prst="rect">
            <a:avLst/>
          </a:prstGeom>
        </p:spPr>
      </p:pic>
    </p:spTree>
    <p:extLst>
      <p:ext uri="{BB962C8B-B14F-4D97-AF65-F5344CB8AC3E}">
        <p14:creationId xmlns:p14="http://schemas.microsoft.com/office/powerpoint/2010/main" val="106095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3"/>
                </p:tgtEl>
              </p:cMediaNode>
            </p:audio>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0950" fill="hold"/>
                                        <p:tgtEl>
                                          <p:spTgt spid="13"/>
                                        </p:tgtEl>
                                      </p:cBhvr>
                                    </p:cmd>
                                  </p:childTnLst>
                                </p:cTn>
                              </p:par>
                            </p:childTnLst>
                          </p:cTn>
                        </p:par>
                      </p:childTnLst>
                    </p:cTn>
                  </p:par>
                </p:childTnLst>
              </p:cTn>
              <p:nextCondLst>
                <p:cond evt="onClick" delay="0">
                  <p:tgtEl>
                    <p:spTgt spid="13"/>
                  </p:tgtEl>
                </p:cond>
              </p:nextCondLst>
            </p:seq>
          </p:childTnLst>
        </p:cTn>
      </p:par>
    </p:tnLst>
    <p:bldLst>
      <p:bldP spid="10" grpId="0" animBg="1"/>
      <p:bldP spid="11"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352994" cy="6858000"/>
          </a:xfrm>
          <a:prstGeom prst="rect">
            <a:avLst/>
          </a:prstGeom>
        </p:spPr>
      </p:pic>
      <p:sp>
        <p:nvSpPr>
          <p:cNvPr id="3" name="TextBox 2"/>
          <p:cNvSpPr txBox="1"/>
          <p:nvPr/>
        </p:nvSpPr>
        <p:spPr>
          <a:xfrm>
            <a:off x="4096138" y="3046428"/>
            <a:ext cx="32937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a:ea typeface="+mn-ea"/>
                <a:cs typeface="+mn-cs"/>
              </a:rPr>
              <a:t>Speaking</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2694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B4AD28-E65F-A1AC-1CD5-2F93B378437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0" y="444405"/>
            <a:ext cx="12192000" cy="5969189"/>
          </a:xfrm>
          <a:prstGeom prst="rect">
            <a:avLst/>
          </a:prstGeom>
        </p:spPr>
      </p:pic>
      <p:sp>
        <p:nvSpPr>
          <p:cNvPr id="2" name="Rectangle 1">
            <a:extLst>
              <a:ext uri="{FF2B5EF4-FFF2-40B4-BE49-F238E27FC236}">
                <a16:creationId xmlns:a16="http://schemas.microsoft.com/office/drawing/2014/main" id="{90B1AE87-98AA-DE16-1BFE-A2FCEE7A755E}"/>
              </a:ext>
            </a:extLst>
          </p:cNvPr>
          <p:cNvSpPr/>
          <p:nvPr/>
        </p:nvSpPr>
        <p:spPr>
          <a:xfrm>
            <a:off x="76200" y="499187"/>
            <a:ext cx="2231571" cy="709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6D7F35F-51E2-1953-1C12-1EECF0FE42E6}"/>
              </a:ext>
            </a:extLst>
          </p:cNvPr>
          <p:cNvSpPr/>
          <p:nvPr/>
        </p:nvSpPr>
        <p:spPr>
          <a:xfrm>
            <a:off x="0" y="320351"/>
            <a:ext cx="1797549"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Pre-Speaking</a:t>
            </a:r>
          </a:p>
        </p:txBody>
      </p:sp>
    </p:spTree>
    <p:extLst>
      <p:ext uri="{BB962C8B-B14F-4D97-AF65-F5344CB8AC3E}">
        <p14:creationId xmlns:p14="http://schemas.microsoft.com/office/powerpoint/2010/main" val="516736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7447</TotalTime>
  <Words>783</Words>
  <Application>Microsoft Office PowerPoint</Application>
  <PresentationFormat>Widescreen</PresentationFormat>
  <Paragraphs>97</Paragraphs>
  <Slides>24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Thai Hien Duong</cp:lastModifiedBy>
  <cp:revision>154</cp:revision>
  <dcterms:created xsi:type="dcterms:W3CDTF">2020-12-08T03:17:05Z</dcterms:created>
  <dcterms:modified xsi:type="dcterms:W3CDTF">2025-02-20T07:13:00Z</dcterms:modified>
</cp:coreProperties>
</file>