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0" r:id="rId2"/>
    <p:sldId id="304" r:id="rId3"/>
    <p:sldId id="302" r:id="rId4"/>
    <p:sldId id="292" r:id="rId5"/>
    <p:sldId id="398" r:id="rId6"/>
    <p:sldId id="280" r:id="rId7"/>
    <p:sldId id="260" r:id="rId8"/>
    <p:sldId id="290" r:id="rId9"/>
    <p:sldId id="293" r:id="rId10"/>
    <p:sldId id="281" r:id="rId11"/>
    <p:sldId id="306" r:id="rId12"/>
    <p:sldId id="308" r:id="rId13"/>
    <p:sldId id="263" r:id="rId14"/>
    <p:sldId id="287" r:id="rId15"/>
    <p:sldId id="309" r:id="rId16"/>
    <p:sldId id="299" r:id="rId17"/>
    <p:sldId id="315" r:id="rId18"/>
    <p:sldId id="367" r:id="rId19"/>
    <p:sldId id="400" r:id="rId20"/>
    <p:sldId id="399" r:id="rId21"/>
    <p:sldId id="331" r:id="rId22"/>
    <p:sldId id="295" r:id="rId23"/>
    <p:sldId id="329" r:id="rId24"/>
    <p:sldId id="34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Nguyễn Thị Huỳnh Lộc - Viện Ngôn ngữ" initials="NTHLVNn" lastIdx="1" clrIdx="1">
    <p:extLst>
      <p:ext uri="{19B8F6BF-5375-455C-9EA6-DF929625EA0E}">
        <p15:presenceInfo xmlns:p15="http://schemas.microsoft.com/office/powerpoint/2012/main" userId="S::nguyenthihuynhloc@vanlanguni.edu.vn::adef5ce8-8209-4174-8558-55e0cbbb50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2" autoAdjust="0"/>
    <p:restoredTop sz="94657"/>
  </p:normalViewPr>
  <p:slideViewPr>
    <p:cSldViewPr snapToGrid="0">
      <p:cViewPr>
        <p:scale>
          <a:sx n="66" d="100"/>
          <a:sy n="66" d="100"/>
        </p:scale>
        <p:origin x="40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59442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eduhome.com.vn/DHALesson?idGrade=9&amp;idSubject=1&amp;idSeries=32&amp;idTheme=399&amp;IdLevel=1&amp;idThemeServer=5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02424" y="2509937"/>
            <a:ext cx="628883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Unit 7: Movies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</a:rPr>
              <a:t>Lesson 2.2: Grammar</a:t>
            </a:r>
          </a:p>
          <a:p>
            <a:pPr algn="ctr"/>
            <a:r>
              <a:rPr lang="en-US" sz="3200" dirty="0">
                <a:solidFill>
                  <a:srgbClr val="00B0F0"/>
                </a:solidFill>
              </a:rPr>
              <a:t>Page 58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83" y="346363"/>
            <a:ext cx="9144000" cy="609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621486" y="552140"/>
            <a:ext cx="357051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713229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9E66A2-990D-03BF-A35E-3C3C33715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85" y="1026160"/>
            <a:ext cx="11535530" cy="4190728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803D107-85DC-DBE7-1E2F-6C5BC8A394C2}"/>
              </a:ext>
            </a:extLst>
          </p:cNvPr>
          <p:cNvSpPr/>
          <p:nvPr/>
        </p:nvSpPr>
        <p:spPr>
          <a:xfrm>
            <a:off x="2631440" y="2722880"/>
            <a:ext cx="812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976660-3FA6-A6D5-ADA2-C322A96A3406}"/>
              </a:ext>
            </a:extLst>
          </p:cNvPr>
          <p:cNvSpPr/>
          <p:nvPr/>
        </p:nvSpPr>
        <p:spPr>
          <a:xfrm>
            <a:off x="3271520" y="3258820"/>
            <a:ext cx="812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2817F09-00D1-5DB7-22E6-B8FF15CF9F28}"/>
              </a:ext>
            </a:extLst>
          </p:cNvPr>
          <p:cNvSpPr/>
          <p:nvPr/>
        </p:nvSpPr>
        <p:spPr>
          <a:xfrm>
            <a:off x="3616960" y="3680460"/>
            <a:ext cx="934720" cy="5359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D9AE2BA-A4C8-311C-F4D1-D99EDBD4D738}"/>
              </a:ext>
            </a:extLst>
          </p:cNvPr>
          <p:cNvSpPr/>
          <p:nvPr/>
        </p:nvSpPr>
        <p:spPr>
          <a:xfrm>
            <a:off x="2479040" y="4216400"/>
            <a:ext cx="1087120" cy="5359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0196E0C-2DC6-EC25-AFFD-F57984E9088A}"/>
              </a:ext>
            </a:extLst>
          </p:cNvPr>
          <p:cNvSpPr/>
          <p:nvPr/>
        </p:nvSpPr>
        <p:spPr>
          <a:xfrm>
            <a:off x="3373120" y="4721588"/>
            <a:ext cx="812800" cy="5359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38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F48A0D-303E-1061-A777-E9EBF9CFA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" y="396241"/>
            <a:ext cx="12186583" cy="60682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DFE0B1-770B-01EE-A6C9-08ADE6E5B438}"/>
              </a:ext>
            </a:extLst>
          </p:cNvPr>
          <p:cNvSpPr txBox="1"/>
          <p:nvPr/>
        </p:nvSpPr>
        <p:spPr>
          <a:xfrm>
            <a:off x="7172960" y="2501168"/>
            <a:ext cx="40436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Yes, it was very funny.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0949D3-06B5-2FD4-62A9-758007D4247E}"/>
              </a:ext>
            </a:extLst>
          </p:cNvPr>
          <p:cNvSpPr txBox="1"/>
          <p:nvPr/>
        </p:nvSpPr>
        <p:spPr>
          <a:xfrm>
            <a:off x="7172960" y="3344448"/>
            <a:ext cx="4389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It was on at 4:45 p.m.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728D32-5242-4E97-740E-A901BE785BD2}"/>
              </a:ext>
            </a:extLst>
          </p:cNvPr>
          <p:cNvSpPr txBox="1"/>
          <p:nvPr/>
        </p:nvSpPr>
        <p:spPr>
          <a:xfrm>
            <a:off x="7040880" y="4174871"/>
            <a:ext cx="56794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They were </a:t>
            </a:r>
            <a:r>
              <a:rPr lang="en-US" sz="3000" i="1" dirty="0">
                <a:solidFill>
                  <a:srgbClr val="FF0000"/>
                </a:solidFill>
              </a:rPr>
              <a:t>Time 7</a:t>
            </a:r>
            <a:r>
              <a:rPr lang="en-US" sz="3000" dirty="0">
                <a:solidFill>
                  <a:srgbClr val="FF0000"/>
                </a:solidFill>
              </a:rPr>
              <a:t> and </a:t>
            </a:r>
            <a:r>
              <a:rPr lang="en-US" sz="3000" i="1" dirty="0">
                <a:solidFill>
                  <a:srgbClr val="FF0000"/>
                </a:solidFill>
              </a:rPr>
              <a:t>Earth life</a:t>
            </a:r>
            <a:r>
              <a:rPr lang="en-US" sz="3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E6CB7E-C1A6-E745-4EA9-7DF5168FD55A}"/>
              </a:ext>
            </a:extLst>
          </p:cNvPr>
          <p:cNvSpPr txBox="1"/>
          <p:nvPr/>
        </p:nvSpPr>
        <p:spPr>
          <a:xfrm>
            <a:off x="7040880" y="5018151"/>
            <a:ext cx="482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They were exciting.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3F377D-24DB-D00D-BB1C-C0060F0F15D3}"/>
              </a:ext>
            </a:extLst>
          </p:cNvPr>
          <p:cNvSpPr txBox="1"/>
          <p:nvPr/>
        </p:nvSpPr>
        <p:spPr>
          <a:xfrm>
            <a:off x="6939280" y="5902071"/>
            <a:ext cx="534416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They were on at 7:30 p.m. and 9 p.m.</a:t>
            </a:r>
          </a:p>
        </p:txBody>
      </p:sp>
    </p:spTree>
    <p:extLst>
      <p:ext uri="{BB962C8B-B14F-4D97-AF65-F5344CB8AC3E}">
        <p14:creationId xmlns:p14="http://schemas.microsoft.com/office/powerpoint/2010/main" val="219268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86720" y="277744"/>
            <a:ext cx="1573823" cy="7033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WB p. 38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1EA3D1-30D7-628F-9FDF-B682A47C9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56640"/>
            <a:ext cx="11978640" cy="427736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D74C6AB-D47B-3433-9B98-55D3BD3B2E09}"/>
              </a:ext>
            </a:extLst>
          </p:cNvPr>
          <p:cNvSpPr/>
          <p:nvPr/>
        </p:nvSpPr>
        <p:spPr>
          <a:xfrm>
            <a:off x="1798320" y="2814320"/>
            <a:ext cx="568960" cy="3352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4429708-FCC5-8A63-9B64-A571C262C256}"/>
              </a:ext>
            </a:extLst>
          </p:cNvPr>
          <p:cNvSpPr/>
          <p:nvPr/>
        </p:nvSpPr>
        <p:spPr>
          <a:xfrm>
            <a:off x="5989320" y="3352800"/>
            <a:ext cx="777240" cy="365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FA13F20-842B-315D-7498-12B80BAD3F99}"/>
              </a:ext>
            </a:extLst>
          </p:cNvPr>
          <p:cNvSpPr/>
          <p:nvPr/>
        </p:nvSpPr>
        <p:spPr>
          <a:xfrm>
            <a:off x="5318760" y="3901440"/>
            <a:ext cx="670560" cy="365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1B9D2A2-81BD-2F17-4714-B42316D031C8}"/>
              </a:ext>
            </a:extLst>
          </p:cNvPr>
          <p:cNvSpPr/>
          <p:nvPr/>
        </p:nvSpPr>
        <p:spPr>
          <a:xfrm>
            <a:off x="10327640" y="3901440"/>
            <a:ext cx="670560" cy="365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AF6662D-32BE-2AEA-1623-118FE25D9BD2}"/>
              </a:ext>
            </a:extLst>
          </p:cNvPr>
          <p:cNvSpPr/>
          <p:nvPr/>
        </p:nvSpPr>
        <p:spPr>
          <a:xfrm>
            <a:off x="2971800" y="4409440"/>
            <a:ext cx="670560" cy="365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153268E-C29C-C6EF-E43C-59090CAF1AD5}"/>
              </a:ext>
            </a:extLst>
          </p:cNvPr>
          <p:cNvSpPr/>
          <p:nvPr/>
        </p:nvSpPr>
        <p:spPr>
          <a:xfrm>
            <a:off x="589150" y="4937760"/>
            <a:ext cx="904369" cy="396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3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83" y="346363"/>
            <a:ext cx="9144000" cy="609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464669" y="552140"/>
            <a:ext cx="4727331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3679246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0635EB-422E-7FBA-C850-16D4044806D2}"/>
              </a:ext>
            </a:extLst>
          </p:cNvPr>
          <p:cNvSpPr txBox="1"/>
          <p:nvPr/>
        </p:nvSpPr>
        <p:spPr>
          <a:xfrm>
            <a:off x="289560" y="1246593"/>
            <a:ext cx="1086104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Ask and answer about your last trip with your family: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When was your last trip with your family?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Who was the first person to have the idea of the trip?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How was the weather on the trip?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How was the destination?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What were the feelings of family members during the trip?</a:t>
            </a:r>
          </a:p>
          <a:p>
            <a:endParaRPr lang="en-US" sz="3200" b="1" dirty="0">
              <a:solidFill>
                <a:srgbClr val="0070C0"/>
              </a:solidFill>
            </a:endParaRPr>
          </a:p>
          <a:p>
            <a:endParaRPr lang="en-US" sz="3200" b="1" dirty="0">
              <a:solidFill>
                <a:srgbClr val="0070C0"/>
              </a:solidFill>
            </a:endParaRPr>
          </a:p>
          <a:p>
            <a:endParaRPr lang="en-US" sz="3200" b="1" dirty="0">
              <a:solidFill>
                <a:srgbClr val="0070C0"/>
              </a:solidFill>
            </a:endParaRPr>
          </a:p>
          <a:p>
            <a:endParaRPr lang="en-US" sz="3200" b="1" dirty="0">
              <a:solidFill>
                <a:srgbClr val="0070C0"/>
              </a:solidFill>
            </a:endParaRPr>
          </a:p>
          <a:p>
            <a:endParaRPr lang="en-US" sz="3200" b="1" dirty="0">
              <a:solidFill>
                <a:srgbClr val="0070C0"/>
              </a:solidFill>
            </a:endParaRPr>
          </a:p>
          <a:p>
            <a:endParaRPr lang="en-US" sz="3200" b="1" dirty="0">
              <a:solidFill>
                <a:srgbClr val="0070C0"/>
              </a:solidFill>
            </a:endParaRPr>
          </a:p>
          <a:p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E.g.</a:t>
            </a:r>
          </a:p>
          <a:p>
            <a:r>
              <a:rPr lang="en-US" sz="3200" i="1" dirty="0">
                <a:solidFill>
                  <a:srgbClr val="0070C0"/>
                </a:solidFill>
              </a:rPr>
              <a:t>A: Hey, do you want to go out with me this weekend?</a:t>
            </a:r>
          </a:p>
          <a:p>
            <a:r>
              <a:rPr lang="en-US" sz="3200" i="1" dirty="0">
                <a:solidFill>
                  <a:srgbClr val="0070C0"/>
                </a:solidFill>
              </a:rPr>
              <a:t>B: Sure. </a:t>
            </a:r>
          </a:p>
          <a:p>
            <a:r>
              <a:rPr lang="en-US" sz="3200" i="1" dirty="0">
                <a:solidFill>
                  <a:srgbClr val="0070C0"/>
                </a:solidFill>
              </a:rPr>
              <a:t>A: When are you free?</a:t>
            </a:r>
          </a:p>
          <a:p>
            <a:r>
              <a:rPr lang="en-US" sz="3200" i="1" dirty="0">
                <a:solidFill>
                  <a:srgbClr val="0070C0"/>
                </a:solidFill>
              </a:rPr>
              <a:t>B: I’m free on Sunday.</a:t>
            </a:r>
          </a:p>
          <a:p>
            <a:r>
              <a:rPr lang="en-US" sz="3200" i="1" dirty="0">
                <a:solidFill>
                  <a:srgbClr val="0070C0"/>
                </a:solidFill>
              </a:rPr>
              <a:t>A: Yes, me too. What time shall we meet?</a:t>
            </a:r>
          </a:p>
          <a:p>
            <a:r>
              <a:rPr lang="en-US" sz="3200" i="1" dirty="0">
                <a:solidFill>
                  <a:srgbClr val="0070C0"/>
                </a:solidFill>
              </a:rPr>
              <a:t>B: At 10 a.m. Shall we meet at the Bella coffee shop?</a:t>
            </a:r>
          </a:p>
          <a:p>
            <a:r>
              <a:rPr lang="en-US" sz="3200" i="1" dirty="0">
                <a:solidFill>
                  <a:srgbClr val="0070C0"/>
                </a:solidFill>
              </a:rPr>
              <a:t>A: That sounds great.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63C93E-DD19-6B12-2611-112833D242CD}"/>
              </a:ext>
            </a:extLst>
          </p:cNvPr>
          <p:cNvSpPr/>
          <p:nvPr/>
        </p:nvSpPr>
        <p:spPr>
          <a:xfrm>
            <a:off x="452120" y="323263"/>
            <a:ext cx="398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2DE8CBB7-9969-EE41-0824-40BEB717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834" y="94048"/>
            <a:ext cx="2166406" cy="138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5C9C1786-1A50-DF79-2E30-85B502BE72F0}"/>
              </a:ext>
            </a:extLst>
          </p:cNvPr>
          <p:cNvSpPr/>
          <p:nvPr/>
        </p:nvSpPr>
        <p:spPr>
          <a:xfrm>
            <a:off x="863600" y="4402367"/>
            <a:ext cx="4185920" cy="1209040"/>
          </a:xfrm>
          <a:prstGeom prst="wedgeRoundRectCallout">
            <a:avLst>
              <a:gd name="adj1" fmla="val 48418"/>
              <a:gd name="adj2" fmla="val 78777"/>
              <a:gd name="adj3" fmla="val 16667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70C0"/>
                </a:solidFill>
              </a:rPr>
              <a:t>When was your last trip with your family?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3C958B1D-821C-9B90-1683-FAA422FB671A}"/>
              </a:ext>
            </a:extLst>
          </p:cNvPr>
          <p:cNvSpPr/>
          <p:nvPr/>
        </p:nvSpPr>
        <p:spPr>
          <a:xfrm>
            <a:off x="6511835" y="4339998"/>
            <a:ext cx="5060405" cy="1381760"/>
          </a:xfrm>
          <a:prstGeom prst="wedgeRoundRectCallout">
            <a:avLst>
              <a:gd name="adj1" fmla="val -58747"/>
              <a:gd name="adj2" fmla="val 50267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B050"/>
                </a:solidFill>
              </a:rPr>
              <a:t>My last trip with my family was last month.</a:t>
            </a:r>
          </a:p>
        </p:txBody>
      </p:sp>
    </p:spTree>
    <p:extLst>
      <p:ext uri="{BB962C8B-B14F-4D97-AF65-F5344CB8AC3E}">
        <p14:creationId xmlns:p14="http://schemas.microsoft.com/office/powerpoint/2010/main" val="298697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7C7619-563D-4788-BDA9-C0E4484EB0A1}"/>
              </a:ext>
            </a:extLst>
          </p:cNvPr>
          <p:cNvSpPr txBox="1"/>
          <p:nvPr/>
        </p:nvSpPr>
        <p:spPr>
          <a:xfrm>
            <a:off x="251879" y="506437"/>
            <a:ext cx="10808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Report about your friend’s most special day in a year.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4D1B94-932C-46CD-AEAF-909CC288F051}"/>
              </a:ext>
            </a:extLst>
          </p:cNvPr>
          <p:cNvSpPr txBox="1"/>
          <p:nvPr/>
        </p:nvSpPr>
        <p:spPr>
          <a:xfrm>
            <a:off x="1001486" y="2061028"/>
            <a:ext cx="10508342" cy="2400657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000" dirty="0"/>
              <a:t>Hi, my name is……. My friend’s name is……. He/ She had a trip with his/ her family……… His/ Her………… was the first person to have the idea of the trip. The weather on the trip was………. The destination was…… He/ She was…….. Other family members were ……… during the trip. </a:t>
            </a:r>
          </a:p>
        </p:txBody>
      </p:sp>
    </p:spTree>
    <p:extLst>
      <p:ext uri="{BB962C8B-B14F-4D97-AF65-F5344CB8AC3E}">
        <p14:creationId xmlns:p14="http://schemas.microsoft.com/office/powerpoint/2010/main" val="3733303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ED6BCC-E466-CE26-B290-0C6C06478FE6}"/>
              </a:ext>
            </a:extLst>
          </p:cNvPr>
          <p:cNvSpPr/>
          <p:nvPr/>
        </p:nvSpPr>
        <p:spPr>
          <a:xfrm>
            <a:off x="822131" y="750491"/>
            <a:ext cx="105477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Write about the last time you went out. Remember to describe the time, place, the weather, your feelings, and people you went out with. (Please write at least 40 words).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E.g.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	The last time I went out was </a:t>
            </a:r>
            <a:r>
              <a:rPr lang="en-US" sz="3600" i="1" dirty="0">
                <a:solidFill>
                  <a:srgbClr val="FF0000"/>
                </a:solidFill>
              </a:rPr>
              <a:t>last Sunday</a:t>
            </a:r>
            <a:r>
              <a:rPr lang="en-US" sz="3600" i="1" dirty="0">
                <a:solidFill>
                  <a:srgbClr val="0070C0"/>
                </a:solidFill>
              </a:rPr>
              <a:t>. I went to the movies </a:t>
            </a:r>
            <a:r>
              <a:rPr lang="en-US" sz="3600" i="1" dirty="0">
                <a:solidFill>
                  <a:srgbClr val="FF0000"/>
                </a:solidFill>
              </a:rPr>
              <a:t>with my classmates</a:t>
            </a:r>
            <a:r>
              <a:rPr lang="en-US" sz="3600" i="1" dirty="0">
                <a:solidFill>
                  <a:srgbClr val="0070C0"/>
                </a:solidFill>
              </a:rPr>
              <a:t>. It was the first time we went to </a:t>
            </a:r>
            <a:r>
              <a:rPr lang="en-US" sz="3600" i="1" dirty="0">
                <a:solidFill>
                  <a:srgbClr val="FF0000"/>
                </a:solidFill>
              </a:rPr>
              <a:t>the cinema</a:t>
            </a:r>
            <a:r>
              <a:rPr lang="en-US" sz="3600" i="1" dirty="0">
                <a:solidFill>
                  <a:srgbClr val="0070C0"/>
                </a:solidFill>
              </a:rPr>
              <a:t>, so we were </a:t>
            </a:r>
            <a:r>
              <a:rPr lang="en-US" sz="3600" i="1" dirty="0">
                <a:solidFill>
                  <a:srgbClr val="FF0000"/>
                </a:solidFill>
              </a:rPr>
              <a:t>very excited</a:t>
            </a:r>
            <a:r>
              <a:rPr lang="en-US" sz="3600" i="1" dirty="0">
                <a:solidFill>
                  <a:srgbClr val="0070C0"/>
                </a:solidFill>
              </a:rPr>
              <a:t>. We were afraid of the rain, but luckily, it was </a:t>
            </a:r>
            <a:r>
              <a:rPr lang="en-US" sz="3600" i="1" dirty="0">
                <a:solidFill>
                  <a:srgbClr val="FF0000"/>
                </a:solidFill>
              </a:rPr>
              <a:t>sunny</a:t>
            </a:r>
            <a:r>
              <a:rPr lang="en-US" sz="3600" i="1" dirty="0">
                <a:solidFill>
                  <a:srgbClr val="0070C0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488463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370494-EBF1-FF59-8A53-D75392C305E6}"/>
              </a:ext>
            </a:extLst>
          </p:cNvPr>
          <p:cNvSpPr txBox="1"/>
          <p:nvPr/>
        </p:nvSpPr>
        <p:spPr>
          <a:xfrm>
            <a:off x="301841" y="793281"/>
            <a:ext cx="11890159" cy="3978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police station is to the left of the movie theater and the post office is to the right of the movie theater. (BETWEEN)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zh-CN" sz="24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The movie theater</a:t>
            </a:r>
            <a:r>
              <a:rPr lang="vi-VN" sz="24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_____________________________________________________________.</a:t>
            </a:r>
            <a:endParaRPr lang="en-US" sz="24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Keep our community clean by picking up trash. (TO)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zh-CN" sz="24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Pick</a:t>
            </a:r>
            <a:r>
              <a:rPr lang="vi-VN" sz="24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_____________________________________________________________.</a:t>
            </a:r>
            <a:endParaRPr lang="en-US" sz="24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My house is behind the post office. (FRONT)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zh-CN" sz="24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The post office</a:t>
            </a:r>
            <a:r>
              <a:rPr lang="vi-VN" sz="24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_____________________________________________________________.</a:t>
            </a:r>
            <a:endParaRPr lang="en-US" sz="24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91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EB4028B4-6BAB-2B18-3005-F3168C29A494}"/>
              </a:ext>
            </a:extLst>
          </p:cNvPr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6C0399A4-A9DE-13D4-B758-D26672F77F5E}"/>
              </a:ext>
            </a:extLst>
          </p:cNvPr>
          <p:cNvSpPr/>
          <p:nvPr/>
        </p:nvSpPr>
        <p:spPr>
          <a:xfrm>
            <a:off x="1281405" y="279296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E2DB75C9-9087-0FBF-B5ED-FC76AEA98D02}"/>
              </a:ext>
            </a:extLst>
          </p:cNvPr>
          <p:cNvSpPr/>
          <p:nvPr/>
        </p:nvSpPr>
        <p:spPr>
          <a:xfrm>
            <a:off x="1284514" y="40463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EDCC670A-555F-0D5C-5EB2-108D73C19004}"/>
              </a:ext>
            </a:extLst>
          </p:cNvPr>
          <p:cNvSpPr/>
          <p:nvPr/>
        </p:nvSpPr>
        <p:spPr>
          <a:xfrm>
            <a:off x="1296957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8" name="Rounded Rectangle 12">
            <a:extLst>
              <a:ext uri="{FF2B5EF4-FFF2-40B4-BE49-F238E27FC236}">
                <a16:creationId xmlns:a16="http://schemas.microsoft.com/office/drawing/2014/main" id="{91E1FF9B-28F1-A9B1-2172-89A1B77A66E5}"/>
              </a:ext>
            </a:extLst>
          </p:cNvPr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624" y="458977"/>
            <a:ext cx="420118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9032" y="576072"/>
            <a:ext cx="9372600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2060"/>
                </a:solidFill>
              </a:rPr>
              <a:t>Click on the picture below to play the games!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55" y="1544032"/>
            <a:ext cx="10769154" cy="478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27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665" y="40959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FEFBC6-0E5E-51A8-083A-178156DC5DA2}"/>
              </a:ext>
            </a:extLst>
          </p:cNvPr>
          <p:cNvSpPr/>
          <p:nvPr/>
        </p:nvSpPr>
        <p:spPr>
          <a:xfrm>
            <a:off x="1431991" y="1950982"/>
            <a:ext cx="8433369" cy="16312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</a:t>
            </a:r>
          </a:p>
          <a:p>
            <a:r>
              <a:rPr lang="en-US" sz="3200" dirty="0">
                <a:solidFill>
                  <a:srgbClr val="0070C0"/>
                </a:solidFill>
              </a:rPr>
              <a:t>Use the Past Simple (with TO BE) to talk about completed events, states, or actions.</a:t>
            </a:r>
            <a:endParaRPr lang="en-US" sz="32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1" y="1646758"/>
            <a:ext cx="10725150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grammar point, make sentences using it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41 WB.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Complete the grammar notes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>
                <a:solidFill>
                  <a:srgbClr val="0070C0"/>
                </a:solidFill>
              </a:rPr>
              <a:t> on page 43.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59 -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96988" y="411086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12560" y="1381472"/>
            <a:ext cx="52346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to:</a:t>
            </a:r>
          </a:p>
          <a:p>
            <a:r>
              <a:rPr lang="en-US" sz="3600" dirty="0">
                <a:solidFill>
                  <a:srgbClr val="0070C0"/>
                </a:solidFill>
              </a:rPr>
              <a:t>Use the Past Simple (with TO BE) to talk about completed events, states, or actions.</a:t>
            </a:r>
            <a:endParaRPr lang="en-US" sz="3600" i="1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AD47E-1F61-DE5F-0CA9-680EAF8890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2" y="411086"/>
            <a:ext cx="5858872" cy="603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0EFF8A-40B4-F605-CBCE-D974CA4A636B}"/>
              </a:ext>
            </a:extLst>
          </p:cNvPr>
          <p:cNvSpPr/>
          <p:nvPr/>
        </p:nvSpPr>
        <p:spPr>
          <a:xfrm>
            <a:off x="547334" y="394794"/>
            <a:ext cx="116446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Underline the sentences that describe activities in the past.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A99268-1818-4768-6B64-064A1FA92DCF}"/>
              </a:ext>
            </a:extLst>
          </p:cNvPr>
          <p:cNvSpPr txBox="1"/>
          <p:nvPr/>
        </p:nvSpPr>
        <p:spPr>
          <a:xfrm>
            <a:off x="242535" y="2134089"/>
            <a:ext cx="10466105" cy="37093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I was late for class yesterday.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I will tell you a very interesting story.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They were not at home when I came there.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He was very excited about the movie last night.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Mary is preparing the meal for the whole family.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C722643-F1BC-1F18-8946-B5B2E53E3FCC}"/>
              </a:ext>
            </a:extLst>
          </p:cNvPr>
          <p:cNvCxnSpPr>
            <a:cxnSpLocks/>
          </p:cNvCxnSpPr>
          <p:nvPr/>
        </p:nvCxnSpPr>
        <p:spPr>
          <a:xfrm>
            <a:off x="894080" y="2794000"/>
            <a:ext cx="4490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9863E63-FF31-7884-34FE-87EB0E7A7E35}"/>
              </a:ext>
            </a:extLst>
          </p:cNvPr>
          <p:cNvCxnSpPr>
            <a:cxnSpLocks/>
          </p:cNvCxnSpPr>
          <p:nvPr/>
        </p:nvCxnSpPr>
        <p:spPr>
          <a:xfrm>
            <a:off x="1107440" y="4236720"/>
            <a:ext cx="6553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617473-B5F8-B578-B638-8E19ACEF30A1}"/>
              </a:ext>
            </a:extLst>
          </p:cNvPr>
          <p:cNvCxnSpPr>
            <a:cxnSpLocks/>
          </p:cNvCxnSpPr>
          <p:nvPr/>
        </p:nvCxnSpPr>
        <p:spPr>
          <a:xfrm>
            <a:off x="947638" y="4969522"/>
            <a:ext cx="75838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93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74552" y="168990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593" y="360216"/>
            <a:ext cx="9144000" cy="597650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18147" y="4262109"/>
            <a:ext cx="10722544" cy="1787236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Use the Past Simple to talk about completed events, states, or actions</a:t>
            </a:r>
            <a:r>
              <a:rPr lang="en-US" sz="28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128588" y="552140"/>
            <a:ext cx="5023071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214422566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FF019361-B0FC-B442-16BF-71FDE2AA48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011928"/>
              </p:ext>
            </p:extLst>
          </p:nvPr>
        </p:nvGraphicFramePr>
        <p:xfrm>
          <a:off x="2032000" y="2998558"/>
          <a:ext cx="8127999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1740">
                  <a:extLst>
                    <a:ext uri="{9D8B030D-6E8A-4147-A177-3AD203B41FA5}">
                      <a16:colId xmlns:a16="http://schemas.microsoft.com/office/drawing/2014/main" val="3308079708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246081140"/>
                    </a:ext>
                  </a:extLst>
                </a:gridCol>
                <a:gridCol w="1967059">
                  <a:extLst>
                    <a:ext uri="{9D8B030D-6E8A-4147-A177-3AD203B41FA5}">
                      <a16:colId xmlns:a16="http://schemas.microsoft.com/office/drawing/2014/main" val="5560571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0070C0"/>
                          </a:solidFill>
                        </a:rPr>
                        <a:t>I</a:t>
                      </a:r>
                    </a:p>
                    <a:p>
                      <a:pPr algn="ctr"/>
                      <a:r>
                        <a:rPr lang="en-US" sz="3000" dirty="0">
                          <a:solidFill>
                            <a:srgbClr val="0070C0"/>
                          </a:solidFill>
                        </a:rPr>
                        <a:t>He/ She / It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0000"/>
                          </a:solidFill>
                        </a:rPr>
                        <a:t>was </a:t>
                      </a:r>
                    </a:p>
                    <a:p>
                      <a:pPr algn="ctr"/>
                      <a:r>
                        <a:rPr lang="en-US" sz="3000" dirty="0">
                          <a:solidFill>
                            <a:srgbClr val="FF0000"/>
                          </a:solidFill>
                        </a:rPr>
                        <a:t>wasn’t (was not)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rgbClr val="0070C0"/>
                          </a:solidFill>
                        </a:rPr>
                        <a:t>happy.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685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0070C0"/>
                          </a:solidFill>
                        </a:rPr>
                        <a:t>You</a:t>
                      </a:r>
                    </a:p>
                    <a:p>
                      <a:pPr algn="ctr"/>
                      <a:r>
                        <a:rPr lang="en-US" sz="3000" dirty="0">
                          <a:solidFill>
                            <a:srgbClr val="0070C0"/>
                          </a:solidFill>
                        </a:rPr>
                        <a:t>We</a:t>
                      </a:r>
                    </a:p>
                    <a:p>
                      <a:pPr algn="ctr"/>
                      <a:r>
                        <a:rPr lang="en-US" sz="3000" dirty="0">
                          <a:solidFill>
                            <a:srgbClr val="0070C0"/>
                          </a:solidFill>
                        </a:rPr>
                        <a:t>They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3000" cap="none" spc="0" dirty="0">
                          <a:ln w="0"/>
                          <a:solidFill>
                            <a:srgbClr val="FF0000"/>
                          </a:solidFill>
                        </a:rPr>
                        <a:t>were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3000" dirty="0">
                          <a:ln w="0"/>
                          <a:solidFill>
                            <a:srgbClr val="FF0000"/>
                          </a:solidFill>
                        </a:rPr>
                        <a:t>weren’t (were not)</a:t>
                      </a:r>
                      <a:endParaRPr lang="en-US" sz="3000" cap="none" spc="0" dirty="0">
                        <a:ln w="0"/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rgbClr val="0070C0"/>
                          </a:solidFill>
                        </a:rPr>
                        <a:t>sad.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42092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87356" y="292407"/>
            <a:ext cx="11943681" cy="8433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chemeClr val="accent1"/>
                </a:solidFill>
              </a:rPr>
              <a:t>Look at three sentences and circle the correct word to complete the rule for </a:t>
            </a:r>
            <a:r>
              <a:rPr lang="en-US" sz="3200" b="1" i="1" dirty="0">
                <a:solidFill>
                  <a:schemeClr val="accent1"/>
                </a:solidFill>
              </a:rPr>
              <a:t>Past Simple Tense with TO BE: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5779875" y="2532991"/>
            <a:ext cx="685035" cy="312974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68320" y="1126477"/>
            <a:ext cx="6522720" cy="12204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I was born on 21</a:t>
            </a:r>
            <a:r>
              <a:rPr lang="en-US" sz="2800" baseline="30000" dirty="0">
                <a:solidFill>
                  <a:schemeClr val="accent1"/>
                </a:solidFill>
              </a:rPr>
              <a:t>st</a:t>
            </a:r>
            <a:r>
              <a:rPr lang="en-US" sz="2800" dirty="0">
                <a:solidFill>
                  <a:schemeClr val="accent1"/>
                </a:solidFill>
              </a:rPr>
              <a:t> April 2010.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Jack was late for his meeting last week.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They were not at the office yesterday.</a:t>
            </a:r>
          </a:p>
        </p:txBody>
      </p:sp>
    </p:spTree>
    <p:extLst>
      <p:ext uri="{BB962C8B-B14F-4D97-AF65-F5344CB8AC3E}">
        <p14:creationId xmlns:p14="http://schemas.microsoft.com/office/powerpoint/2010/main" val="402822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2EA55B-DA1C-4AA2-803D-A5AEB8D56B0B}"/>
              </a:ext>
            </a:extLst>
          </p:cNvPr>
          <p:cNvSpPr/>
          <p:nvPr/>
        </p:nvSpPr>
        <p:spPr>
          <a:xfrm>
            <a:off x="349919" y="394881"/>
            <a:ext cx="2431782" cy="61799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i="1" dirty="0">
                <a:solidFill>
                  <a:schemeClr val="accent1"/>
                </a:solidFill>
              </a:rPr>
              <a:t>Remember: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5DB92D-D0F5-00E4-AD8A-AB2DE8EFA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151" y="471189"/>
            <a:ext cx="7984370" cy="949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751C93-3F13-FD5B-5EF4-32932A8B9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2509" y="1420235"/>
            <a:ext cx="7784066" cy="504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15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5D5EEF-A150-1C34-59A2-4AF0B7B642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440" y="243841"/>
            <a:ext cx="11541469" cy="6289040"/>
          </a:xfrm>
          <a:prstGeom prst="rect">
            <a:avLst/>
          </a:prstGeom>
        </p:spPr>
      </p:pic>
      <p:pic>
        <p:nvPicPr>
          <p:cNvPr id="6" name="CD2-TRACK 20">
            <a:hlinkClick r:id="" action="ppaction://media"/>
            <a:extLst>
              <a:ext uri="{FF2B5EF4-FFF2-40B4-BE49-F238E27FC236}">
                <a16:creationId xmlns:a16="http://schemas.microsoft.com/office/drawing/2014/main" id="{4EB912E4-3495-1C33-4155-C603AE8DE3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17360" y="121919"/>
            <a:ext cx="547536" cy="54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9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7083</TotalTime>
  <Words>740</Words>
  <Application>Microsoft Office PowerPoint</Application>
  <PresentationFormat>Widescreen</PresentationFormat>
  <Paragraphs>93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Thai Hien Duong</cp:lastModifiedBy>
  <cp:revision>142</cp:revision>
  <dcterms:created xsi:type="dcterms:W3CDTF">2020-12-08T03:17:05Z</dcterms:created>
  <dcterms:modified xsi:type="dcterms:W3CDTF">2025-02-19T08:28:32Z</dcterms:modified>
</cp:coreProperties>
</file>