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300" r:id="rId3"/>
    <p:sldId id="304" r:id="rId4"/>
    <p:sldId id="302" r:id="rId5"/>
    <p:sldId id="292" r:id="rId6"/>
    <p:sldId id="398" r:id="rId7"/>
    <p:sldId id="306" r:id="rId8"/>
    <p:sldId id="384" r:id="rId9"/>
    <p:sldId id="355" r:id="rId10"/>
    <p:sldId id="399" r:id="rId11"/>
    <p:sldId id="385" r:id="rId12"/>
    <p:sldId id="383" r:id="rId13"/>
    <p:sldId id="386" r:id="rId14"/>
    <p:sldId id="400" r:id="rId15"/>
    <p:sldId id="346" r:id="rId16"/>
    <p:sldId id="373" r:id="rId17"/>
    <p:sldId id="401" r:id="rId18"/>
    <p:sldId id="402" r:id="rId19"/>
    <p:sldId id="403" r:id="rId20"/>
    <p:sldId id="404" r:id="rId21"/>
    <p:sldId id="405" r:id="rId22"/>
    <p:sldId id="406" r:id="rId23"/>
    <p:sldId id="407" r:id="rId24"/>
    <p:sldId id="408" r:id="rId25"/>
    <p:sldId id="375" r:id="rId26"/>
    <p:sldId id="315" r:id="rId27"/>
    <p:sldId id="367" r:id="rId28"/>
    <p:sldId id="331" r:id="rId29"/>
    <p:sldId id="295" r:id="rId30"/>
    <p:sldId id="329"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2"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1" autoAdjust="0"/>
    <p:restoredTop sz="94657"/>
  </p:normalViewPr>
  <p:slideViewPr>
    <p:cSldViewPr snapToGrid="0">
      <p:cViewPr varScale="1">
        <p:scale>
          <a:sx n="68" d="100"/>
          <a:sy n="68" d="100"/>
        </p:scale>
        <p:origin x="56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154289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30</a:t>
            </a:fld>
            <a:endParaRPr lang="en-US"/>
          </a:p>
        </p:txBody>
      </p:sp>
    </p:spTree>
    <p:extLst>
      <p:ext uri="{BB962C8B-B14F-4D97-AF65-F5344CB8AC3E}">
        <p14:creationId xmlns:p14="http://schemas.microsoft.com/office/powerpoint/2010/main" val="64272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91056"/>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89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7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290719498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notesSlide" Target="../notesSlides/notesSlide1.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slideLayout" Target="../slideLayouts/slideLayout2.xml"/><Relationship Id="rId2" Type="http://schemas.openxmlformats.org/officeDocument/2006/relationships/audio" Target="../media/media2.mp3"/><Relationship Id="rId16" Type="http://schemas.openxmlformats.org/officeDocument/2006/relationships/audio" Target="../media/media9.mp3"/><Relationship Id="rId20" Type="http://schemas.openxmlformats.org/officeDocument/2006/relationships/image" Target="../media/image12.png"/><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microsoft.com/office/2007/relationships/media" Target="../media/media9.mp3"/><Relationship Id="rId10" Type="http://schemas.openxmlformats.org/officeDocument/2006/relationships/audio" Target="../media/media6.mp3"/><Relationship Id="rId19" Type="http://schemas.openxmlformats.org/officeDocument/2006/relationships/image" Target="../media/image11.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2.1: Vocabulary </a:t>
            </a:r>
            <a:r>
              <a:rPr lang="en-US" sz="3200">
                <a:solidFill>
                  <a:srgbClr val="00B050"/>
                </a:solidFill>
              </a:rPr>
              <a:t>&amp; Reading</a:t>
            </a:r>
            <a:endParaRPr lang="en-US" sz="3200" dirty="0">
              <a:solidFill>
                <a:srgbClr val="00B050"/>
              </a:solidFill>
            </a:endParaRPr>
          </a:p>
          <a:p>
            <a:pPr algn="ctr"/>
            <a:r>
              <a:rPr lang="en-US" sz="3200" dirty="0">
                <a:solidFill>
                  <a:srgbClr val="00B0F0"/>
                </a:solidFill>
              </a:rPr>
              <a:t>Page 57</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59A09-7CCD-FB09-DBED-A001D7B5DD40}"/>
              </a:ext>
            </a:extLst>
          </p:cNvPr>
          <p:cNvPicPr>
            <a:picLocks noChangeAspect="1"/>
          </p:cNvPicPr>
          <p:nvPr/>
        </p:nvPicPr>
        <p:blipFill>
          <a:blip r:embed="rId2"/>
          <a:stretch>
            <a:fillRect/>
          </a:stretch>
        </p:blipFill>
        <p:spPr>
          <a:xfrm>
            <a:off x="495952" y="317676"/>
            <a:ext cx="11575874" cy="814438"/>
          </a:xfrm>
          <a:prstGeom prst="rect">
            <a:avLst/>
          </a:prstGeom>
        </p:spPr>
      </p:pic>
      <p:pic>
        <p:nvPicPr>
          <p:cNvPr id="7" name="Picture 6">
            <a:extLst>
              <a:ext uri="{FF2B5EF4-FFF2-40B4-BE49-F238E27FC236}">
                <a16:creationId xmlns:a16="http://schemas.microsoft.com/office/drawing/2014/main" id="{BC34DC01-2846-6F2E-3670-2A79E243B6AD}"/>
              </a:ext>
            </a:extLst>
          </p:cNvPr>
          <p:cNvPicPr>
            <a:picLocks noChangeAspect="1"/>
          </p:cNvPicPr>
          <p:nvPr/>
        </p:nvPicPr>
        <p:blipFill>
          <a:blip r:embed="rId3"/>
          <a:stretch>
            <a:fillRect/>
          </a:stretch>
        </p:blipFill>
        <p:spPr>
          <a:xfrm>
            <a:off x="4564305" y="2206280"/>
            <a:ext cx="3975813" cy="1592834"/>
          </a:xfrm>
          <a:prstGeom prst="rect">
            <a:avLst/>
          </a:prstGeom>
        </p:spPr>
      </p:pic>
    </p:spTree>
    <p:extLst>
      <p:ext uri="{BB962C8B-B14F-4D97-AF65-F5344CB8AC3E}">
        <p14:creationId xmlns:p14="http://schemas.microsoft.com/office/powerpoint/2010/main" val="201784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10" name="Picture 9">
            <a:extLst>
              <a:ext uri="{FF2B5EF4-FFF2-40B4-BE49-F238E27FC236}">
                <a16:creationId xmlns:a16="http://schemas.microsoft.com/office/drawing/2014/main" id="{322B97D4-C797-EA3B-C8C2-462140FB4403}"/>
              </a:ext>
            </a:extLst>
          </p:cNvPr>
          <p:cNvPicPr>
            <a:picLocks noChangeAspect="1"/>
          </p:cNvPicPr>
          <p:nvPr/>
        </p:nvPicPr>
        <p:blipFill>
          <a:blip r:embed="rId2"/>
          <a:stretch>
            <a:fillRect/>
          </a:stretch>
        </p:blipFill>
        <p:spPr>
          <a:xfrm>
            <a:off x="218468" y="1328057"/>
            <a:ext cx="11897332" cy="4201886"/>
          </a:xfrm>
          <a:prstGeom prst="rect">
            <a:avLst/>
          </a:prstGeom>
        </p:spPr>
      </p:pic>
      <p:cxnSp>
        <p:nvCxnSpPr>
          <p:cNvPr id="12" name="Straight Connector 11">
            <a:extLst>
              <a:ext uri="{FF2B5EF4-FFF2-40B4-BE49-F238E27FC236}">
                <a16:creationId xmlns:a16="http://schemas.microsoft.com/office/drawing/2014/main" id="{1F7B0731-F965-54F5-7FC0-E3516345DCCE}"/>
              </a:ext>
            </a:extLst>
          </p:cNvPr>
          <p:cNvCxnSpPr>
            <a:cxnSpLocks/>
          </p:cNvCxnSpPr>
          <p:nvPr/>
        </p:nvCxnSpPr>
        <p:spPr>
          <a:xfrm>
            <a:off x="5203371" y="2982686"/>
            <a:ext cx="2231572" cy="772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9CF00E-19CA-4A7F-BE56-79296483AD4B}"/>
              </a:ext>
            </a:extLst>
          </p:cNvPr>
          <p:cNvCxnSpPr>
            <a:cxnSpLocks/>
          </p:cNvCxnSpPr>
          <p:nvPr/>
        </p:nvCxnSpPr>
        <p:spPr>
          <a:xfrm flipV="1">
            <a:off x="5203371" y="2596244"/>
            <a:ext cx="2231572" cy="77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5406D-DA2C-6E1E-D7E1-F2A1E73E5B33}"/>
              </a:ext>
            </a:extLst>
          </p:cNvPr>
          <p:cNvCxnSpPr>
            <a:cxnSpLocks/>
          </p:cNvCxnSpPr>
          <p:nvPr/>
        </p:nvCxnSpPr>
        <p:spPr>
          <a:xfrm flipV="1">
            <a:off x="5203371" y="3369128"/>
            <a:ext cx="2231572" cy="386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3211DA-27A3-DA2A-36FB-9EF456F6AFF8}"/>
              </a:ext>
            </a:extLst>
          </p:cNvPr>
          <p:cNvCxnSpPr>
            <a:cxnSpLocks/>
          </p:cNvCxnSpPr>
          <p:nvPr/>
        </p:nvCxnSpPr>
        <p:spPr>
          <a:xfrm>
            <a:off x="5203371" y="4142012"/>
            <a:ext cx="2231572" cy="375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C83339-3805-ECFF-69E2-BCFC2684510E}"/>
              </a:ext>
            </a:extLst>
          </p:cNvPr>
          <p:cNvCxnSpPr>
            <a:cxnSpLocks/>
          </p:cNvCxnSpPr>
          <p:nvPr/>
        </p:nvCxnSpPr>
        <p:spPr>
          <a:xfrm>
            <a:off x="5203371" y="4510184"/>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8E4911-7864-2895-C272-20ADECA52A7F}"/>
              </a:ext>
            </a:extLst>
          </p:cNvPr>
          <p:cNvCxnSpPr>
            <a:cxnSpLocks/>
          </p:cNvCxnSpPr>
          <p:nvPr/>
        </p:nvCxnSpPr>
        <p:spPr>
          <a:xfrm>
            <a:off x="5203371" y="4904012"/>
            <a:ext cx="2231572" cy="393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55F583-13DE-99AD-28DB-9E53671F9269}"/>
              </a:ext>
            </a:extLst>
          </p:cNvPr>
          <p:cNvCxnSpPr>
            <a:cxnSpLocks/>
          </p:cNvCxnSpPr>
          <p:nvPr/>
        </p:nvCxnSpPr>
        <p:spPr>
          <a:xfrm flipV="1">
            <a:off x="5203371" y="4142011"/>
            <a:ext cx="2231572" cy="1187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4" name="Picture 3">
            <a:extLst>
              <a:ext uri="{FF2B5EF4-FFF2-40B4-BE49-F238E27FC236}">
                <a16:creationId xmlns:a16="http://schemas.microsoft.com/office/drawing/2014/main" id="{CDD3996C-A38D-1B14-CA54-BD8407C8B4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9182"/>
          <a:stretch/>
        </p:blipFill>
        <p:spPr>
          <a:xfrm>
            <a:off x="1789424" y="328123"/>
            <a:ext cx="10312382" cy="6012029"/>
          </a:xfrm>
          <a:prstGeom prst="rect">
            <a:avLst/>
          </a:prstGeom>
        </p:spPr>
      </p:pic>
      <p:sp>
        <p:nvSpPr>
          <p:cNvPr id="6" name="Oval 5">
            <a:extLst>
              <a:ext uri="{FF2B5EF4-FFF2-40B4-BE49-F238E27FC236}">
                <a16:creationId xmlns:a16="http://schemas.microsoft.com/office/drawing/2014/main" id="{29699294-9429-EC84-56E2-87D58D79FE98}"/>
              </a:ext>
            </a:extLst>
          </p:cNvPr>
          <p:cNvSpPr/>
          <p:nvPr/>
        </p:nvSpPr>
        <p:spPr>
          <a:xfrm>
            <a:off x="9535887" y="1382486"/>
            <a:ext cx="609600" cy="3780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7130A53-9E80-C94D-4B44-5D132DDCA7B9}"/>
              </a:ext>
            </a:extLst>
          </p:cNvPr>
          <p:cNvSpPr/>
          <p:nvPr/>
        </p:nvSpPr>
        <p:spPr>
          <a:xfrm rot="5400000">
            <a:off x="7166300" y="286527"/>
            <a:ext cx="609600" cy="442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040DC8E-6364-D864-A1CC-140F4C04882D}"/>
              </a:ext>
            </a:extLst>
          </p:cNvPr>
          <p:cNvSpPr/>
          <p:nvPr/>
        </p:nvSpPr>
        <p:spPr>
          <a:xfrm rot="7646125">
            <a:off x="7030629" y="2317208"/>
            <a:ext cx="496358" cy="2132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DA714E0-51DA-8B85-39DF-743BAE6A5CA0}"/>
              </a:ext>
            </a:extLst>
          </p:cNvPr>
          <p:cNvSpPr/>
          <p:nvPr/>
        </p:nvSpPr>
        <p:spPr>
          <a:xfrm rot="5400000">
            <a:off x="3214244" y="3904874"/>
            <a:ext cx="516456" cy="2852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C70D9B-020F-9AC1-D7CB-BF30CE7BB675}"/>
              </a:ext>
            </a:extLst>
          </p:cNvPr>
          <p:cNvSpPr/>
          <p:nvPr/>
        </p:nvSpPr>
        <p:spPr>
          <a:xfrm rot="7696084">
            <a:off x="3443869" y="554916"/>
            <a:ext cx="594094" cy="4289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7A58B7-8482-78C2-64B9-A14D7FE3272B}"/>
              </a:ext>
            </a:extLst>
          </p:cNvPr>
          <p:cNvSpPr/>
          <p:nvPr/>
        </p:nvSpPr>
        <p:spPr>
          <a:xfrm rot="13859625">
            <a:off x="3314577" y="1080895"/>
            <a:ext cx="542726" cy="3551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DEC3FD-3980-CC22-9C51-0F5CA2B979DD}"/>
              </a:ext>
            </a:extLst>
          </p:cNvPr>
          <p:cNvSpPr/>
          <p:nvPr/>
        </p:nvSpPr>
        <p:spPr>
          <a:xfrm rot="13982177">
            <a:off x="3964260" y="270642"/>
            <a:ext cx="545437" cy="5730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3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4" y="329679"/>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40</a:t>
            </a:r>
          </a:p>
        </p:txBody>
      </p:sp>
      <p:pic>
        <p:nvPicPr>
          <p:cNvPr id="5" name="Picture 4">
            <a:extLst>
              <a:ext uri="{FF2B5EF4-FFF2-40B4-BE49-F238E27FC236}">
                <a16:creationId xmlns:a16="http://schemas.microsoft.com/office/drawing/2014/main" id="{9814D97B-0F44-38BE-F1ED-00E609E882C9}"/>
              </a:ext>
            </a:extLst>
          </p:cNvPr>
          <p:cNvPicPr>
            <a:picLocks noChangeAspect="1"/>
          </p:cNvPicPr>
          <p:nvPr/>
        </p:nvPicPr>
        <p:blipFill>
          <a:blip r:embed="rId2"/>
          <a:stretch>
            <a:fillRect/>
          </a:stretch>
        </p:blipFill>
        <p:spPr>
          <a:xfrm>
            <a:off x="152727" y="1589312"/>
            <a:ext cx="11995729" cy="3744687"/>
          </a:xfrm>
          <a:prstGeom prst="rect">
            <a:avLst/>
          </a:prstGeom>
        </p:spPr>
      </p:pic>
      <p:sp>
        <p:nvSpPr>
          <p:cNvPr id="16" name="TextBox 15">
            <a:extLst>
              <a:ext uri="{FF2B5EF4-FFF2-40B4-BE49-F238E27FC236}">
                <a16:creationId xmlns:a16="http://schemas.microsoft.com/office/drawing/2014/main" id="{76956E3A-499D-2BC0-B7F6-09BC6EF2882F}"/>
              </a:ext>
            </a:extLst>
          </p:cNvPr>
          <p:cNvSpPr txBox="1"/>
          <p:nvPr/>
        </p:nvSpPr>
        <p:spPr>
          <a:xfrm>
            <a:off x="8583386" y="2028149"/>
            <a:ext cx="1616528" cy="584775"/>
          </a:xfrm>
          <a:prstGeom prst="rect">
            <a:avLst/>
          </a:prstGeom>
          <a:noFill/>
        </p:spPr>
        <p:txBody>
          <a:bodyPr wrap="square">
            <a:spAutoFit/>
          </a:bodyPr>
          <a:lstStyle/>
          <a:p>
            <a:r>
              <a:rPr lang="en-US" sz="3200" b="0" i="0" dirty="0">
                <a:solidFill>
                  <a:srgbClr val="FF0000"/>
                </a:solidFill>
                <a:effectLst/>
                <a:latin typeface="MyriadPro-Regular"/>
              </a:rPr>
              <a:t>ad</a:t>
            </a:r>
            <a:endParaRPr lang="en-US" sz="3200" dirty="0">
              <a:solidFill>
                <a:srgbClr val="FF0000"/>
              </a:solidFill>
            </a:endParaRPr>
          </a:p>
        </p:txBody>
      </p:sp>
      <p:sp>
        <p:nvSpPr>
          <p:cNvPr id="18" name="TextBox 17">
            <a:extLst>
              <a:ext uri="{FF2B5EF4-FFF2-40B4-BE49-F238E27FC236}">
                <a16:creationId xmlns:a16="http://schemas.microsoft.com/office/drawing/2014/main" id="{53669084-0D91-4985-CB39-1B8CA6EE8374}"/>
              </a:ext>
            </a:extLst>
          </p:cNvPr>
          <p:cNvSpPr txBox="1"/>
          <p:nvPr/>
        </p:nvSpPr>
        <p:spPr>
          <a:xfrm>
            <a:off x="1268186" y="2844225"/>
            <a:ext cx="1616528" cy="584775"/>
          </a:xfrm>
          <a:prstGeom prst="rect">
            <a:avLst/>
          </a:prstGeom>
          <a:noFill/>
        </p:spPr>
        <p:txBody>
          <a:bodyPr wrap="square">
            <a:spAutoFit/>
          </a:bodyPr>
          <a:lstStyle/>
          <a:p>
            <a:r>
              <a:rPr lang="en-US" sz="3200" dirty="0" err="1">
                <a:solidFill>
                  <a:srgbClr val="FF0000"/>
                </a:solidFill>
                <a:latin typeface="MyriadPro-Regular"/>
              </a:rPr>
              <a:t>wful</a:t>
            </a:r>
            <a:endParaRPr lang="en-US" sz="3200" dirty="0">
              <a:solidFill>
                <a:srgbClr val="FF0000"/>
              </a:solidFill>
            </a:endParaRPr>
          </a:p>
        </p:txBody>
      </p:sp>
      <p:sp>
        <p:nvSpPr>
          <p:cNvPr id="19" name="TextBox 18">
            <a:extLst>
              <a:ext uri="{FF2B5EF4-FFF2-40B4-BE49-F238E27FC236}">
                <a16:creationId xmlns:a16="http://schemas.microsoft.com/office/drawing/2014/main" id="{C584EBD2-3EBC-5DEA-099B-D3B1409F4109}"/>
              </a:ext>
            </a:extLst>
          </p:cNvPr>
          <p:cNvSpPr txBox="1"/>
          <p:nvPr/>
        </p:nvSpPr>
        <p:spPr>
          <a:xfrm>
            <a:off x="8855528" y="2802917"/>
            <a:ext cx="1616528" cy="584775"/>
          </a:xfrm>
          <a:prstGeom prst="rect">
            <a:avLst/>
          </a:prstGeom>
          <a:noFill/>
        </p:spPr>
        <p:txBody>
          <a:bodyPr wrap="square">
            <a:spAutoFit/>
          </a:bodyPr>
          <a:lstStyle/>
          <a:p>
            <a:r>
              <a:rPr lang="en-US" sz="3200" dirty="0" err="1">
                <a:solidFill>
                  <a:srgbClr val="FF0000"/>
                </a:solidFill>
                <a:latin typeface="MyriadPro-Regular"/>
              </a:rPr>
              <a:t>errible</a:t>
            </a:r>
            <a:endParaRPr lang="en-US" sz="3200" dirty="0">
              <a:solidFill>
                <a:srgbClr val="FF0000"/>
              </a:solidFill>
            </a:endParaRPr>
          </a:p>
        </p:txBody>
      </p:sp>
      <p:sp>
        <p:nvSpPr>
          <p:cNvPr id="22" name="TextBox 21">
            <a:extLst>
              <a:ext uri="{FF2B5EF4-FFF2-40B4-BE49-F238E27FC236}">
                <a16:creationId xmlns:a16="http://schemas.microsoft.com/office/drawing/2014/main" id="{7D5B030B-BE1B-63D5-CFE4-2C0B86F02C50}"/>
              </a:ext>
            </a:extLst>
          </p:cNvPr>
          <p:cNvSpPr txBox="1"/>
          <p:nvPr/>
        </p:nvSpPr>
        <p:spPr>
          <a:xfrm>
            <a:off x="3423557" y="3586688"/>
            <a:ext cx="1616528" cy="584775"/>
          </a:xfrm>
          <a:prstGeom prst="rect">
            <a:avLst/>
          </a:prstGeom>
          <a:noFill/>
        </p:spPr>
        <p:txBody>
          <a:bodyPr wrap="square">
            <a:spAutoFit/>
          </a:bodyPr>
          <a:lstStyle/>
          <a:p>
            <a:r>
              <a:rPr lang="en-US" sz="3200" dirty="0" err="1">
                <a:solidFill>
                  <a:srgbClr val="FF0000"/>
                </a:solidFill>
                <a:latin typeface="MyriadPro-Regular"/>
              </a:rPr>
              <a:t>reat</a:t>
            </a:r>
            <a:endParaRPr lang="en-US" sz="3200" dirty="0">
              <a:solidFill>
                <a:srgbClr val="FF0000"/>
              </a:solidFill>
            </a:endParaRPr>
          </a:p>
        </p:txBody>
      </p:sp>
      <p:sp>
        <p:nvSpPr>
          <p:cNvPr id="23" name="TextBox 22">
            <a:extLst>
              <a:ext uri="{FF2B5EF4-FFF2-40B4-BE49-F238E27FC236}">
                <a16:creationId xmlns:a16="http://schemas.microsoft.com/office/drawing/2014/main" id="{235093CF-7BF3-BDA1-F444-6400643C1D72}"/>
              </a:ext>
            </a:extLst>
          </p:cNvPr>
          <p:cNvSpPr txBox="1"/>
          <p:nvPr/>
        </p:nvSpPr>
        <p:spPr>
          <a:xfrm>
            <a:off x="7775122" y="3590806"/>
            <a:ext cx="1616528" cy="584775"/>
          </a:xfrm>
          <a:prstGeom prst="rect">
            <a:avLst/>
          </a:prstGeom>
          <a:noFill/>
        </p:spPr>
        <p:txBody>
          <a:bodyPr wrap="square">
            <a:spAutoFit/>
          </a:bodyPr>
          <a:lstStyle/>
          <a:p>
            <a:r>
              <a:rPr lang="en-US" sz="3200" dirty="0" err="1">
                <a:solidFill>
                  <a:srgbClr val="FF0000"/>
                </a:solidFill>
                <a:latin typeface="MyriadPro-Regular"/>
              </a:rPr>
              <a:t>antastic</a:t>
            </a:r>
            <a:endParaRPr lang="en-US" sz="3200" dirty="0">
              <a:solidFill>
                <a:srgbClr val="FF0000"/>
              </a:solidFill>
            </a:endParaRPr>
          </a:p>
        </p:txBody>
      </p:sp>
      <p:sp>
        <p:nvSpPr>
          <p:cNvPr id="27" name="TextBox 26">
            <a:extLst>
              <a:ext uri="{FF2B5EF4-FFF2-40B4-BE49-F238E27FC236}">
                <a16:creationId xmlns:a16="http://schemas.microsoft.com/office/drawing/2014/main" id="{D9875A99-0918-F339-B7EF-0400EEEFB53F}"/>
              </a:ext>
            </a:extLst>
          </p:cNvPr>
          <p:cNvSpPr txBox="1"/>
          <p:nvPr/>
        </p:nvSpPr>
        <p:spPr>
          <a:xfrm>
            <a:off x="2332265" y="4391525"/>
            <a:ext cx="1616528" cy="584775"/>
          </a:xfrm>
          <a:prstGeom prst="rect">
            <a:avLst/>
          </a:prstGeom>
          <a:noFill/>
        </p:spPr>
        <p:txBody>
          <a:bodyPr wrap="square">
            <a:spAutoFit/>
          </a:bodyPr>
          <a:lstStyle/>
          <a:p>
            <a:r>
              <a:rPr lang="en-US" sz="3200" dirty="0" err="1">
                <a:solidFill>
                  <a:srgbClr val="FF0000"/>
                </a:solidFill>
                <a:latin typeface="MyriadPro-Regular"/>
              </a:rPr>
              <a:t>oring</a:t>
            </a:r>
            <a:endParaRPr lang="en-US" sz="3200" dirty="0">
              <a:solidFill>
                <a:srgbClr val="FF0000"/>
              </a:solidFill>
            </a:endParaRPr>
          </a:p>
        </p:txBody>
      </p:sp>
      <p:sp>
        <p:nvSpPr>
          <p:cNvPr id="28" name="TextBox 27">
            <a:extLst>
              <a:ext uri="{FF2B5EF4-FFF2-40B4-BE49-F238E27FC236}">
                <a16:creationId xmlns:a16="http://schemas.microsoft.com/office/drawing/2014/main" id="{BD1C76DC-99C8-4D1F-3C43-386337A090F4}"/>
              </a:ext>
            </a:extLst>
          </p:cNvPr>
          <p:cNvSpPr txBox="1"/>
          <p:nvPr/>
        </p:nvSpPr>
        <p:spPr>
          <a:xfrm>
            <a:off x="8743951" y="4403939"/>
            <a:ext cx="1616528" cy="584775"/>
          </a:xfrm>
          <a:prstGeom prst="rect">
            <a:avLst/>
          </a:prstGeom>
          <a:noFill/>
        </p:spPr>
        <p:txBody>
          <a:bodyPr wrap="square">
            <a:spAutoFit/>
          </a:bodyPr>
          <a:lstStyle/>
          <a:p>
            <a:r>
              <a:rPr lang="en-US" sz="3200" dirty="0" err="1">
                <a:solidFill>
                  <a:srgbClr val="FF0000"/>
                </a:solidFill>
                <a:latin typeface="MyriadPro-Regular"/>
              </a:rPr>
              <a:t>xciting</a:t>
            </a:r>
            <a:endParaRPr lang="en-US" sz="3200" dirty="0">
              <a:solidFill>
                <a:srgbClr val="FF0000"/>
              </a:solidFill>
            </a:endParaRPr>
          </a:p>
        </p:txBody>
      </p:sp>
    </p:spTree>
    <p:extLst>
      <p:ext uri="{BB962C8B-B14F-4D97-AF65-F5344CB8AC3E}">
        <p14:creationId xmlns:p14="http://schemas.microsoft.com/office/powerpoint/2010/main" val="320932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down)">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down)">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wipe(down)">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down)">
                                      <p:cBhvr>
                                        <p:cTn id="3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3975"/>
            <a:ext cx="9125339" cy="6944702"/>
          </a:xfrm>
          <a:prstGeom prst="rect">
            <a:avLst/>
          </a:prstGeom>
        </p:spPr>
      </p:pic>
      <p:sp>
        <p:nvSpPr>
          <p:cNvPr id="3" name="TextBox 2"/>
          <p:cNvSpPr txBox="1"/>
          <p:nvPr/>
        </p:nvSpPr>
        <p:spPr>
          <a:xfrm>
            <a:off x="3219061" y="3820868"/>
            <a:ext cx="26872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Reading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610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3" name="Rectangle 2">
            <a:extLst>
              <a:ext uri="{FF2B5EF4-FFF2-40B4-BE49-F238E27FC236}">
                <a16:creationId xmlns:a16="http://schemas.microsoft.com/office/drawing/2014/main" id="{8198C933-58FC-B098-DD7C-079B83F61E1F}"/>
              </a:ext>
            </a:extLst>
          </p:cNvPr>
          <p:cNvSpPr/>
          <p:nvPr/>
        </p:nvSpPr>
        <p:spPr>
          <a:xfrm>
            <a:off x="502363" y="1419535"/>
            <a:ext cx="1089247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sp>
        <p:nvSpPr>
          <p:cNvPr id="4" name="Rectangle 3">
            <a:extLst>
              <a:ext uri="{FF2B5EF4-FFF2-40B4-BE49-F238E27FC236}">
                <a16:creationId xmlns:a16="http://schemas.microsoft.com/office/drawing/2014/main" id="{2C1E3CA6-6A41-0AF3-7249-7A60A6DCE166}"/>
              </a:ext>
            </a:extLst>
          </p:cNvPr>
          <p:cNvSpPr/>
          <p:nvPr/>
        </p:nvSpPr>
        <p:spPr>
          <a:xfrm>
            <a:off x="255618" y="3045963"/>
            <a:ext cx="11348554" cy="2062103"/>
          </a:xfrm>
          <a:prstGeom prst="rect">
            <a:avLst/>
          </a:prstGeom>
        </p:spPr>
        <p:txBody>
          <a:bodyPr wrap="square">
            <a:spAutoFit/>
          </a:bodyPr>
          <a:lstStyle/>
          <a:p>
            <a:r>
              <a:rPr lang="en-US" sz="3200" dirty="0"/>
              <a:t>  </a:t>
            </a:r>
            <a:r>
              <a:rPr lang="en-US" sz="3200" b="1" dirty="0"/>
              <a:t>Tina wrote two movie reviews for her blog. Underline the correct final sentences.</a:t>
            </a:r>
            <a:endParaRPr lang="en-US" sz="3200" dirty="0"/>
          </a:p>
          <a:p>
            <a:endParaRPr lang="en-US" sz="3200" dirty="0"/>
          </a:p>
          <a:p>
            <a:endParaRPr lang="en-US" sz="3200" dirty="0"/>
          </a:p>
        </p:txBody>
      </p:sp>
      <p:cxnSp>
        <p:nvCxnSpPr>
          <p:cNvPr id="5" name="Straight Connector 4">
            <a:extLst>
              <a:ext uri="{FF2B5EF4-FFF2-40B4-BE49-F238E27FC236}">
                <a16:creationId xmlns:a16="http://schemas.microsoft.com/office/drawing/2014/main" id="{C48378D0-F377-4612-C345-7EB01DD29430}"/>
              </a:ext>
            </a:extLst>
          </p:cNvPr>
          <p:cNvCxnSpPr>
            <a:cxnSpLocks/>
          </p:cNvCxnSpPr>
          <p:nvPr/>
        </p:nvCxnSpPr>
        <p:spPr>
          <a:xfrm>
            <a:off x="502363" y="3545478"/>
            <a:ext cx="6841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E59C47-34A4-96CB-9A4E-C109A53C0A1A}"/>
              </a:ext>
            </a:extLst>
          </p:cNvPr>
          <p:cNvCxnSpPr>
            <a:cxnSpLocks/>
          </p:cNvCxnSpPr>
          <p:nvPr/>
        </p:nvCxnSpPr>
        <p:spPr>
          <a:xfrm>
            <a:off x="1433288" y="3542213"/>
            <a:ext cx="3462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ED95AB-24E9-06E9-C432-494A7676A537}"/>
              </a:ext>
            </a:extLst>
          </p:cNvPr>
          <p:cNvCxnSpPr>
            <a:cxnSpLocks/>
          </p:cNvCxnSpPr>
          <p:nvPr/>
        </p:nvCxnSpPr>
        <p:spPr>
          <a:xfrm>
            <a:off x="6462592" y="3578042"/>
            <a:ext cx="10776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B2828F-540D-80D9-CB2B-DD89A63FBD71}"/>
              </a:ext>
            </a:extLst>
          </p:cNvPr>
          <p:cNvCxnSpPr>
            <a:cxnSpLocks/>
          </p:cNvCxnSpPr>
          <p:nvPr/>
        </p:nvCxnSpPr>
        <p:spPr>
          <a:xfrm flipV="1">
            <a:off x="8134120" y="3530282"/>
            <a:ext cx="1129623" cy="2386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336FA4-3819-37D9-7CBE-4A18885577DD}"/>
              </a:ext>
            </a:extLst>
          </p:cNvPr>
          <p:cNvCxnSpPr>
            <a:cxnSpLocks/>
          </p:cNvCxnSpPr>
          <p:nvPr/>
        </p:nvCxnSpPr>
        <p:spPr>
          <a:xfrm>
            <a:off x="10560014" y="3542213"/>
            <a:ext cx="834826" cy="119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3A1DB2-5BF3-F608-4355-436B3A0CE191}"/>
              </a:ext>
            </a:extLst>
          </p:cNvPr>
          <p:cNvCxnSpPr>
            <a:cxnSpLocks/>
          </p:cNvCxnSpPr>
          <p:nvPr/>
        </p:nvCxnSpPr>
        <p:spPr>
          <a:xfrm>
            <a:off x="769130" y="4031777"/>
            <a:ext cx="834826" cy="119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11" name="Rectangle 10">
            <a:extLst>
              <a:ext uri="{FF2B5EF4-FFF2-40B4-BE49-F238E27FC236}">
                <a16:creationId xmlns:a16="http://schemas.microsoft.com/office/drawing/2014/main" id="{24140669-ECA5-090C-5B78-D9944E761A28}"/>
              </a:ext>
            </a:extLst>
          </p:cNvPr>
          <p:cNvSpPr/>
          <p:nvPr/>
        </p:nvSpPr>
        <p:spPr>
          <a:xfrm>
            <a:off x="1744825" y="408521"/>
            <a:ext cx="10301863"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Look at the two movie reviews. Quickly read the information.</a:t>
            </a:r>
          </a:p>
          <a:p>
            <a:r>
              <a:rPr lang="en-US" sz="3200" i="1" dirty="0">
                <a:solidFill>
                  <a:srgbClr val="00B050"/>
                </a:solidFill>
              </a:rPr>
              <a:t>Underline the correct final sentences.</a:t>
            </a:r>
            <a:endParaRPr lang="en-US" sz="3200" i="1" dirty="0">
              <a:solidFill>
                <a:srgbClr val="0070C0"/>
              </a:solidFill>
            </a:endParaRPr>
          </a:p>
        </p:txBody>
      </p:sp>
      <p:pic>
        <p:nvPicPr>
          <p:cNvPr id="10" name="Picture 9">
            <a:extLst>
              <a:ext uri="{FF2B5EF4-FFF2-40B4-BE49-F238E27FC236}">
                <a16:creationId xmlns:a16="http://schemas.microsoft.com/office/drawing/2014/main" id="{576409EE-E818-DA20-E81F-801783E4218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22009" y="1348770"/>
            <a:ext cx="6830378" cy="2777181"/>
          </a:xfrm>
          <a:prstGeom prst="rect">
            <a:avLst/>
          </a:prstGeom>
        </p:spPr>
      </p:pic>
      <p:pic>
        <p:nvPicPr>
          <p:cNvPr id="13" name="Picture 12">
            <a:extLst>
              <a:ext uri="{FF2B5EF4-FFF2-40B4-BE49-F238E27FC236}">
                <a16:creationId xmlns:a16="http://schemas.microsoft.com/office/drawing/2014/main" id="{49B85A16-E5B4-24D6-5CA1-66DDB50F4C6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4509610" y="3780262"/>
            <a:ext cx="6830378" cy="2777181"/>
          </a:xfrm>
          <a:prstGeom prst="rect">
            <a:avLst/>
          </a:prstGeom>
        </p:spPr>
      </p:pic>
      <p:sp>
        <p:nvSpPr>
          <p:cNvPr id="15" name="Rectangle: Rounded Corners 14">
            <a:extLst>
              <a:ext uri="{FF2B5EF4-FFF2-40B4-BE49-F238E27FC236}">
                <a16:creationId xmlns:a16="http://schemas.microsoft.com/office/drawing/2014/main" id="{3955BB5A-5312-29FC-D837-C26252D39837}"/>
              </a:ext>
            </a:extLst>
          </p:cNvPr>
          <p:cNvSpPr/>
          <p:nvPr/>
        </p:nvSpPr>
        <p:spPr>
          <a:xfrm>
            <a:off x="3345366" y="2564780"/>
            <a:ext cx="2750634"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D9A58D0-098C-A1F4-05B7-58D28E2BC6B8}"/>
              </a:ext>
            </a:extLst>
          </p:cNvPr>
          <p:cNvSpPr/>
          <p:nvPr/>
        </p:nvSpPr>
        <p:spPr>
          <a:xfrm>
            <a:off x="3913062" y="2977374"/>
            <a:ext cx="2750634"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BC33E7C-6636-0CE5-678A-F10F75325CA9}"/>
              </a:ext>
            </a:extLst>
          </p:cNvPr>
          <p:cNvSpPr/>
          <p:nvPr/>
        </p:nvSpPr>
        <p:spPr>
          <a:xfrm>
            <a:off x="490653" y="3345365"/>
            <a:ext cx="248198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3D7312C-8D39-1A81-6D50-A2B52A97B040}"/>
              </a:ext>
            </a:extLst>
          </p:cNvPr>
          <p:cNvSpPr/>
          <p:nvPr/>
        </p:nvSpPr>
        <p:spPr>
          <a:xfrm>
            <a:off x="7052387" y="2419815"/>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FDFA88-0737-01EF-DC52-9EF541071AC7}"/>
              </a:ext>
            </a:extLst>
          </p:cNvPr>
          <p:cNvSpPr txBox="1"/>
          <p:nvPr/>
        </p:nvSpPr>
        <p:spPr>
          <a:xfrm>
            <a:off x="8008774" y="2419815"/>
            <a:ext cx="4527394" cy="584775"/>
          </a:xfrm>
          <a:prstGeom prst="rect">
            <a:avLst/>
          </a:prstGeom>
          <a:noFill/>
        </p:spPr>
        <p:txBody>
          <a:bodyPr wrap="square">
            <a:spAutoFit/>
          </a:bodyPr>
          <a:lstStyle/>
          <a:p>
            <a:r>
              <a:rPr lang="en-US" sz="3200" b="0" dirty="0">
                <a:solidFill>
                  <a:srgbClr val="FF0000"/>
                </a:solidFill>
                <a:effectLst/>
                <a:latin typeface="MyriadPro-It"/>
              </a:rPr>
              <a:t>Don't watch this movie!</a:t>
            </a:r>
            <a:r>
              <a:rPr lang="en-US" sz="3200" dirty="0">
                <a:solidFill>
                  <a:srgbClr val="FF0000"/>
                </a:solidFill>
              </a:rPr>
              <a:t> </a:t>
            </a:r>
          </a:p>
        </p:txBody>
      </p:sp>
      <p:cxnSp>
        <p:nvCxnSpPr>
          <p:cNvPr id="25" name="Straight Connector 24">
            <a:extLst>
              <a:ext uri="{FF2B5EF4-FFF2-40B4-BE49-F238E27FC236}">
                <a16:creationId xmlns:a16="http://schemas.microsoft.com/office/drawing/2014/main" id="{7527B029-5D80-0FC3-10C6-51914851EBE4}"/>
              </a:ext>
            </a:extLst>
          </p:cNvPr>
          <p:cNvCxnSpPr>
            <a:cxnSpLocks/>
          </p:cNvCxnSpPr>
          <p:nvPr/>
        </p:nvCxnSpPr>
        <p:spPr>
          <a:xfrm>
            <a:off x="3122341" y="3679903"/>
            <a:ext cx="2491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2C694ED-88E1-3487-BB27-72FD69D9CBC1}"/>
              </a:ext>
            </a:extLst>
          </p:cNvPr>
          <p:cNvSpPr/>
          <p:nvPr/>
        </p:nvSpPr>
        <p:spPr>
          <a:xfrm>
            <a:off x="8352264" y="4237463"/>
            <a:ext cx="235729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F7EC5AB-8AA8-2654-432D-C897DCED7DEB}"/>
              </a:ext>
            </a:extLst>
          </p:cNvPr>
          <p:cNvSpPr/>
          <p:nvPr/>
        </p:nvSpPr>
        <p:spPr>
          <a:xfrm>
            <a:off x="4627755" y="4653004"/>
            <a:ext cx="4505093" cy="4070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BF1D8D1-522E-CE02-7691-8709F009BFB5}"/>
              </a:ext>
            </a:extLst>
          </p:cNvPr>
          <p:cNvSpPr/>
          <p:nvPr/>
        </p:nvSpPr>
        <p:spPr>
          <a:xfrm>
            <a:off x="9590049" y="5063319"/>
            <a:ext cx="1512849" cy="36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6688845-9EC6-037C-17AD-D5C8759AA71D}"/>
              </a:ext>
            </a:extLst>
          </p:cNvPr>
          <p:cNvSpPr/>
          <p:nvPr/>
        </p:nvSpPr>
        <p:spPr>
          <a:xfrm>
            <a:off x="4627756" y="5468374"/>
            <a:ext cx="4371278" cy="28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2199074-C0B1-3E96-1B92-5F10585E5CFC}"/>
              </a:ext>
            </a:extLst>
          </p:cNvPr>
          <p:cNvSpPr/>
          <p:nvPr/>
        </p:nvSpPr>
        <p:spPr>
          <a:xfrm>
            <a:off x="5288379" y="5854387"/>
            <a:ext cx="2327904" cy="28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56DE0AF3-F19E-5596-5102-5A1D26C0FBC9}"/>
              </a:ext>
            </a:extLst>
          </p:cNvPr>
          <p:cNvSpPr/>
          <p:nvPr/>
        </p:nvSpPr>
        <p:spPr>
          <a:xfrm flipH="1">
            <a:off x="3443612" y="5060027"/>
            <a:ext cx="931886"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1EC6AF1-A6F8-C93F-F8F5-C2058CFCE32A}"/>
              </a:ext>
            </a:extLst>
          </p:cNvPr>
          <p:cNvSpPr txBox="1"/>
          <p:nvPr/>
        </p:nvSpPr>
        <p:spPr>
          <a:xfrm>
            <a:off x="852012" y="4919996"/>
            <a:ext cx="2854713" cy="1077218"/>
          </a:xfrm>
          <a:prstGeom prst="rect">
            <a:avLst/>
          </a:prstGeom>
          <a:noFill/>
        </p:spPr>
        <p:txBody>
          <a:bodyPr wrap="square">
            <a:spAutoFit/>
          </a:bodyPr>
          <a:lstStyle/>
          <a:p>
            <a:r>
              <a:rPr lang="en-US" sz="3200" b="0" dirty="0">
                <a:solidFill>
                  <a:srgbClr val="FF0000"/>
                </a:solidFill>
                <a:effectLst/>
                <a:latin typeface="MyriadPro-It"/>
              </a:rPr>
              <a:t>What a fantastic movie!</a:t>
            </a:r>
            <a:endParaRPr lang="en-US" sz="3200" dirty="0">
              <a:solidFill>
                <a:srgbClr val="FF0000"/>
              </a:solidFill>
            </a:endParaRPr>
          </a:p>
        </p:txBody>
      </p:sp>
      <p:cxnSp>
        <p:nvCxnSpPr>
          <p:cNvPr id="33" name="Straight Connector 32">
            <a:extLst>
              <a:ext uri="{FF2B5EF4-FFF2-40B4-BE49-F238E27FC236}">
                <a16:creationId xmlns:a16="http://schemas.microsoft.com/office/drawing/2014/main" id="{8469A370-F538-3C9C-4558-1B88C59B3E36}"/>
              </a:ext>
            </a:extLst>
          </p:cNvPr>
          <p:cNvCxnSpPr>
            <a:cxnSpLocks/>
          </p:cNvCxnSpPr>
          <p:nvPr/>
        </p:nvCxnSpPr>
        <p:spPr>
          <a:xfrm>
            <a:off x="9983383" y="6135762"/>
            <a:ext cx="72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FE1E28-51F9-E6C3-6EB1-E59EA86DD8D0}"/>
              </a:ext>
            </a:extLst>
          </p:cNvPr>
          <p:cNvCxnSpPr>
            <a:cxnSpLocks/>
          </p:cNvCxnSpPr>
          <p:nvPr/>
        </p:nvCxnSpPr>
        <p:spPr>
          <a:xfrm>
            <a:off x="5199510" y="6512839"/>
            <a:ext cx="11566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0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17" grpId="0" animBg="1"/>
      <p:bldP spid="23" grpId="0"/>
      <p:bldP spid="26" grpId="0" animBg="1"/>
      <p:bldP spid="27" grpId="0" animBg="1"/>
      <p:bldP spid="28" grpId="0" animBg="1"/>
      <p:bldP spid="29" grpId="0" animBg="1"/>
      <p:bldP spid="30" grpId="0" animBg="1"/>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DE6C3-EC58-6825-71FC-09C52A3B7AFA}"/>
              </a:ext>
            </a:extLst>
          </p:cNvPr>
          <p:cNvSpPr/>
          <p:nvPr/>
        </p:nvSpPr>
        <p:spPr>
          <a:xfrm>
            <a:off x="337930" y="1040175"/>
            <a:ext cx="11717221" cy="132343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4000" i="1" dirty="0">
                <a:solidFill>
                  <a:srgbClr val="0070C0"/>
                </a:solidFill>
              </a:rPr>
              <a:t>Read the reviews quickly.  What are we going to do? </a:t>
            </a:r>
          </a:p>
          <a:p>
            <a:r>
              <a:rPr lang="en-US" sz="4000" i="1" dirty="0">
                <a:solidFill>
                  <a:srgbClr val="FF0000"/>
                </a:solidFill>
              </a:rPr>
              <a:t>Read the reviews again and answer the questions.</a:t>
            </a:r>
          </a:p>
        </p:txBody>
      </p:sp>
      <p:pic>
        <p:nvPicPr>
          <p:cNvPr id="4" name="Picture 3">
            <a:extLst>
              <a:ext uri="{FF2B5EF4-FFF2-40B4-BE49-F238E27FC236}">
                <a16:creationId xmlns:a16="http://schemas.microsoft.com/office/drawing/2014/main" id="{E4778A18-3A3F-FA1D-CFD2-616BC68080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981" y="2765058"/>
            <a:ext cx="9917734" cy="663942"/>
          </a:xfrm>
          <a:prstGeom prst="rect">
            <a:avLst/>
          </a:prstGeom>
        </p:spPr>
      </p:pic>
    </p:spTree>
    <p:extLst>
      <p:ext uri="{BB962C8B-B14F-4D97-AF65-F5344CB8AC3E}">
        <p14:creationId xmlns:p14="http://schemas.microsoft.com/office/powerpoint/2010/main" val="56814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pic>
        <p:nvPicPr>
          <p:cNvPr id="5" name="Picture 4">
            <a:extLst>
              <a:ext uri="{FF2B5EF4-FFF2-40B4-BE49-F238E27FC236}">
                <a16:creationId xmlns:a16="http://schemas.microsoft.com/office/drawing/2014/main" id="{4E1E36ED-7254-7B5D-4A9F-0E1CF830C3EA}"/>
              </a:ext>
            </a:extLst>
          </p:cNvPr>
          <p:cNvPicPr>
            <a:picLocks noChangeAspect="1"/>
          </p:cNvPicPr>
          <p:nvPr/>
        </p:nvPicPr>
        <p:blipFill>
          <a:blip r:embed="rId2"/>
          <a:stretch>
            <a:fillRect/>
          </a:stretch>
        </p:blipFill>
        <p:spPr>
          <a:xfrm>
            <a:off x="1996751" y="287088"/>
            <a:ext cx="9832837" cy="1012024"/>
          </a:xfrm>
          <a:prstGeom prst="rect">
            <a:avLst/>
          </a:prstGeom>
        </p:spPr>
      </p:pic>
      <p:pic>
        <p:nvPicPr>
          <p:cNvPr id="6" name="Picture 5">
            <a:extLst>
              <a:ext uri="{FF2B5EF4-FFF2-40B4-BE49-F238E27FC236}">
                <a16:creationId xmlns:a16="http://schemas.microsoft.com/office/drawing/2014/main" id="{FE97E0FC-07D1-621C-BE67-BFC68DE2D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6751" y="1450561"/>
            <a:ext cx="7559844" cy="3468316"/>
          </a:xfrm>
          <a:prstGeom prst="rect">
            <a:avLst/>
          </a:prstGeom>
        </p:spPr>
      </p:pic>
      <p:cxnSp>
        <p:nvCxnSpPr>
          <p:cNvPr id="7" name="Straight Connector 6">
            <a:extLst>
              <a:ext uri="{FF2B5EF4-FFF2-40B4-BE49-F238E27FC236}">
                <a16:creationId xmlns:a16="http://schemas.microsoft.com/office/drawing/2014/main" id="{40313D72-8174-65C8-53A2-43CE57962D30}"/>
              </a:ext>
            </a:extLst>
          </p:cNvPr>
          <p:cNvCxnSpPr>
            <a:cxnSpLocks/>
          </p:cNvCxnSpPr>
          <p:nvPr/>
        </p:nvCxnSpPr>
        <p:spPr>
          <a:xfrm>
            <a:off x="2556670" y="2023940"/>
            <a:ext cx="1817649" cy="1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E64374-77BC-285E-E682-E75F08CBC545}"/>
              </a:ext>
            </a:extLst>
          </p:cNvPr>
          <p:cNvCxnSpPr>
            <a:cxnSpLocks/>
          </p:cNvCxnSpPr>
          <p:nvPr/>
        </p:nvCxnSpPr>
        <p:spPr>
          <a:xfrm>
            <a:off x="7139822" y="2018897"/>
            <a:ext cx="1424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27AA2B-8AE8-9237-EDCD-721BD494282E}"/>
              </a:ext>
            </a:extLst>
          </p:cNvPr>
          <p:cNvCxnSpPr>
            <a:cxnSpLocks/>
          </p:cNvCxnSpPr>
          <p:nvPr/>
        </p:nvCxnSpPr>
        <p:spPr>
          <a:xfrm>
            <a:off x="2556670" y="2687970"/>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452012-BE0D-7B9B-17FC-F6984029F80F}"/>
              </a:ext>
            </a:extLst>
          </p:cNvPr>
          <p:cNvCxnSpPr>
            <a:cxnSpLocks/>
          </p:cNvCxnSpPr>
          <p:nvPr/>
        </p:nvCxnSpPr>
        <p:spPr>
          <a:xfrm>
            <a:off x="4385470" y="2699122"/>
            <a:ext cx="2193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BDCA3B-FCFF-7B54-4A78-F192CA4D081A}"/>
              </a:ext>
            </a:extLst>
          </p:cNvPr>
          <p:cNvCxnSpPr>
            <a:cxnSpLocks/>
          </p:cNvCxnSpPr>
          <p:nvPr/>
        </p:nvCxnSpPr>
        <p:spPr>
          <a:xfrm>
            <a:off x="7139822" y="2687970"/>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EF1B8C-2F20-60C6-FA2E-ACF86E76A103}"/>
              </a:ext>
            </a:extLst>
          </p:cNvPr>
          <p:cNvCxnSpPr>
            <a:cxnSpLocks/>
          </p:cNvCxnSpPr>
          <p:nvPr/>
        </p:nvCxnSpPr>
        <p:spPr>
          <a:xfrm>
            <a:off x="2556670" y="3384922"/>
            <a:ext cx="30077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2558A0-BE2B-E683-3ED3-5A201F1F88F1}"/>
              </a:ext>
            </a:extLst>
          </p:cNvPr>
          <p:cNvCxnSpPr>
            <a:cxnSpLocks/>
          </p:cNvCxnSpPr>
          <p:nvPr/>
        </p:nvCxnSpPr>
        <p:spPr>
          <a:xfrm flipV="1">
            <a:off x="6738377" y="3429000"/>
            <a:ext cx="2490683" cy="144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218448-BF16-0D41-36BD-44AF144D6744}"/>
              </a:ext>
            </a:extLst>
          </p:cNvPr>
          <p:cNvCxnSpPr>
            <a:cxnSpLocks/>
          </p:cNvCxnSpPr>
          <p:nvPr/>
        </p:nvCxnSpPr>
        <p:spPr>
          <a:xfrm>
            <a:off x="2545519" y="4070722"/>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FCF297-59A2-E341-5F7E-2C63E4299063}"/>
              </a:ext>
            </a:extLst>
          </p:cNvPr>
          <p:cNvCxnSpPr>
            <a:cxnSpLocks/>
          </p:cNvCxnSpPr>
          <p:nvPr/>
        </p:nvCxnSpPr>
        <p:spPr>
          <a:xfrm>
            <a:off x="4374319" y="4081874"/>
            <a:ext cx="2538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A7CBA2-F4A3-6641-9B7D-BEE843D116A9}"/>
              </a:ext>
            </a:extLst>
          </p:cNvPr>
          <p:cNvCxnSpPr>
            <a:cxnSpLocks/>
          </p:cNvCxnSpPr>
          <p:nvPr/>
        </p:nvCxnSpPr>
        <p:spPr>
          <a:xfrm>
            <a:off x="7139822" y="4081874"/>
            <a:ext cx="1290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398AD6-2B3E-8F38-6A82-551A5D3AB327}"/>
              </a:ext>
            </a:extLst>
          </p:cNvPr>
          <p:cNvCxnSpPr>
            <a:cxnSpLocks/>
          </p:cNvCxnSpPr>
          <p:nvPr/>
        </p:nvCxnSpPr>
        <p:spPr>
          <a:xfrm>
            <a:off x="2556670" y="4795551"/>
            <a:ext cx="94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A8F153-39A7-9482-461B-142DAA8704CC}"/>
              </a:ext>
            </a:extLst>
          </p:cNvPr>
          <p:cNvCxnSpPr>
            <a:cxnSpLocks/>
          </p:cNvCxnSpPr>
          <p:nvPr/>
        </p:nvCxnSpPr>
        <p:spPr>
          <a:xfrm flipV="1">
            <a:off x="4385470" y="4795551"/>
            <a:ext cx="2527699"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18488D-A518-B92F-3F3E-FDA9E8722AD8}"/>
              </a:ext>
            </a:extLst>
          </p:cNvPr>
          <p:cNvCxnSpPr>
            <a:cxnSpLocks/>
          </p:cNvCxnSpPr>
          <p:nvPr/>
        </p:nvCxnSpPr>
        <p:spPr>
          <a:xfrm flipV="1">
            <a:off x="7150973" y="4795551"/>
            <a:ext cx="599125"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0" name="Picture 19">
            <a:extLst>
              <a:ext uri="{FF2B5EF4-FFF2-40B4-BE49-F238E27FC236}">
                <a16:creationId xmlns:a16="http://schemas.microsoft.com/office/drawing/2014/main" id="{4D62514C-50A6-4E37-A55A-74BE62EEE6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278" y="1260990"/>
            <a:ext cx="7559844" cy="646331"/>
          </a:xfrm>
          <a:prstGeom prst="rect">
            <a:avLst/>
          </a:prstGeom>
        </p:spPr>
      </p:pic>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317299" y="3822847"/>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6F41D8-48AF-0752-75A7-4F4C79B417ED}"/>
              </a:ext>
            </a:extLst>
          </p:cNvPr>
          <p:cNvCxnSpPr>
            <a:cxnSpLocks/>
          </p:cNvCxnSpPr>
          <p:nvPr/>
        </p:nvCxnSpPr>
        <p:spPr>
          <a:xfrm>
            <a:off x="1912567" y="4224291"/>
            <a:ext cx="8863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b="0" i="0" dirty="0">
                <a:solidFill>
                  <a:srgbClr val="FF0000"/>
                </a:solidFill>
                <a:effectLst/>
                <a:latin typeface="MyriadPro-Regular"/>
              </a:rPr>
              <a:t>A sad drama</a:t>
            </a:r>
            <a:r>
              <a:rPr lang="en-US" sz="3600" dirty="0">
                <a:solidFill>
                  <a:srgbClr val="FF0000"/>
                </a:solidFill>
              </a:rPr>
              <a:t> </a:t>
            </a:r>
          </a:p>
        </p:txBody>
      </p:sp>
    </p:spTree>
    <p:extLst>
      <p:ext uri="{BB962C8B-B14F-4D97-AF65-F5344CB8AC3E}">
        <p14:creationId xmlns:p14="http://schemas.microsoft.com/office/powerpoint/2010/main" val="33160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4514" y="263278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4" name="Picture 3"/>
          <p:cNvPicPr>
            <a:picLocks noChangeAspect="1"/>
          </p:cNvPicPr>
          <p:nvPr/>
        </p:nvPicPr>
        <p:blipFill>
          <a:blip r:embed="rId2"/>
          <a:stretch>
            <a:fillRect/>
          </a:stretch>
        </p:blipFill>
        <p:spPr>
          <a:xfrm>
            <a:off x="7018526" y="484814"/>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pic>
        <p:nvPicPr>
          <p:cNvPr id="27" name="Picture 26">
            <a:extLst>
              <a:ext uri="{FF2B5EF4-FFF2-40B4-BE49-F238E27FC236}">
                <a16:creationId xmlns:a16="http://schemas.microsoft.com/office/drawing/2014/main" id="{87077882-12A5-1CF4-18D4-FC48434706D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525718" y="2906470"/>
            <a:ext cx="7798826" cy="3170945"/>
          </a:xfrm>
          <a:prstGeom prst="rect">
            <a:avLst/>
          </a:prstGeom>
        </p:spPr>
      </p:pic>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5679716" y="4687485"/>
            <a:ext cx="22802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boring.</a:t>
            </a:r>
            <a:endParaRPr lang="en-US" sz="3600" dirty="0">
              <a:solidFill>
                <a:srgbClr val="FF0000"/>
              </a:solidFill>
            </a:endParaRPr>
          </a:p>
        </p:txBody>
      </p:sp>
      <p:pic>
        <p:nvPicPr>
          <p:cNvPr id="9" name="Picture 8">
            <a:extLst>
              <a:ext uri="{FF2B5EF4-FFF2-40B4-BE49-F238E27FC236}">
                <a16:creationId xmlns:a16="http://schemas.microsoft.com/office/drawing/2014/main" id="{0C4C8FD2-3F0B-AC66-3514-7E9506CC8E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3122" y="1323392"/>
            <a:ext cx="7559844" cy="646332"/>
          </a:xfrm>
          <a:prstGeom prst="rect">
            <a:avLst/>
          </a:prstGeom>
        </p:spPr>
      </p:pic>
    </p:spTree>
    <p:extLst>
      <p:ext uri="{BB962C8B-B14F-4D97-AF65-F5344CB8AC3E}">
        <p14:creationId xmlns:p14="http://schemas.microsoft.com/office/powerpoint/2010/main" val="37097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6728832" y="3925332"/>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An action movie</a:t>
            </a:r>
            <a:endParaRPr lang="en-US" sz="3600" dirty="0">
              <a:solidFill>
                <a:srgbClr val="FF0000"/>
              </a:solidFill>
            </a:endParaRPr>
          </a:p>
        </p:txBody>
      </p:sp>
      <p:pic>
        <p:nvPicPr>
          <p:cNvPr id="8" name="Picture 7">
            <a:extLst>
              <a:ext uri="{FF2B5EF4-FFF2-40B4-BE49-F238E27FC236}">
                <a16:creationId xmlns:a16="http://schemas.microsoft.com/office/drawing/2014/main" id="{EC15976A-BFE2-212C-C4C1-8EC0FA4F38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5637" y="1282998"/>
            <a:ext cx="7559844" cy="594468"/>
          </a:xfrm>
          <a:prstGeom prst="rect">
            <a:avLst/>
          </a:prstGeom>
        </p:spPr>
      </p:pic>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413310" y="4415986"/>
            <a:ext cx="46008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3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down)">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7609779" y="4415986"/>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It was exciting.</a:t>
            </a:r>
            <a:endParaRPr lang="en-US" sz="3600" dirty="0">
              <a:solidFill>
                <a:srgbClr val="FF0000"/>
              </a:solidFill>
            </a:endParaRPr>
          </a:p>
        </p:txBody>
      </p:sp>
      <p:cxnSp>
        <p:nvCxnSpPr>
          <p:cNvPr id="11" name="Straight Connector 10">
            <a:extLst>
              <a:ext uri="{FF2B5EF4-FFF2-40B4-BE49-F238E27FC236}">
                <a16:creationId xmlns:a16="http://schemas.microsoft.com/office/drawing/2014/main" id="{58E3A800-906A-5168-5C5D-60674BF31F87}"/>
              </a:ext>
            </a:extLst>
          </p:cNvPr>
          <p:cNvCxnSpPr>
            <a:cxnSpLocks/>
          </p:cNvCxnSpPr>
          <p:nvPr/>
        </p:nvCxnSpPr>
        <p:spPr>
          <a:xfrm>
            <a:off x="2212588" y="4895488"/>
            <a:ext cx="754472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A190F0F-01F9-3D6A-74DB-BC4FA130D7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83795" y="1315815"/>
            <a:ext cx="7559844" cy="528834"/>
          </a:xfrm>
          <a:prstGeom prst="rect">
            <a:avLst/>
          </a:prstGeom>
        </p:spPr>
      </p:pic>
      <p:cxnSp>
        <p:nvCxnSpPr>
          <p:cNvPr id="12" name="Straight Connector 11">
            <a:extLst>
              <a:ext uri="{FF2B5EF4-FFF2-40B4-BE49-F238E27FC236}">
                <a16:creationId xmlns:a16="http://schemas.microsoft.com/office/drawing/2014/main" id="{DE4DD3C2-C46F-B6DC-B590-0C61CCCB1A37}"/>
              </a:ext>
            </a:extLst>
          </p:cNvPr>
          <p:cNvCxnSpPr>
            <a:cxnSpLocks/>
          </p:cNvCxnSpPr>
          <p:nvPr/>
        </p:nvCxnSpPr>
        <p:spPr>
          <a:xfrm>
            <a:off x="2335252" y="5352689"/>
            <a:ext cx="17349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8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down)">
                                      <p:cBhvr>
                                        <p:cTn id="2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3FA30C-B717-A782-8810-2D3913FF9E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5700" y="2888167"/>
            <a:ext cx="8559344" cy="3480166"/>
          </a:xfrm>
          <a:prstGeom prst="rect">
            <a:avLst/>
          </a:prstGeom>
        </p:spPr>
      </p:pic>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While-Reading</a:t>
            </a:r>
          </a:p>
        </p:txBody>
      </p:sp>
      <p:sp>
        <p:nvSpPr>
          <p:cNvPr id="18" name="Rectangle 17">
            <a:extLst>
              <a:ext uri="{FF2B5EF4-FFF2-40B4-BE49-F238E27FC236}">
                <a16:creationId xmlns:a16="http://schemas.microsoft.com/office/drawing/2014/main" id="{28A07313-24A7-8A32-9CBF-47E9F4C8165F}"/>
              </a:ext>
            </a:extLst>
          </p:cNvPr>
          <p:cNvSpPr/>
          <p:nvPr/>
        </p:nvSpPr>
        <p:spPr>
          <a:xfrm>
            <a:off x="2127380" y="489668"/>
            <a:ext cx="992777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Scan the text. Answer the questions.</a:t>
            </a:r>
          </a:p>
        </p:txBody>
      </p:sp>
      <p:cxnSp>
        <p:nvCxnSpPr>
          <p:cNvPr id="28" name="Straight Connector 27">
            <a:extLst>
              <a:ext uri="{FF2B5EF4-FFF2-40B4-BE49-F238E27FC236}">
                <a16:creationId xmlns:a16="http://schemas.microsoft.com/office/drawing/2014/main" id="{AF8DDF14-05D5-93F7-E58A-690C0243D246}"/>
              </a:ext>
            </a:extLst>
          </p:cNvPr>
          <p:cNvCxnSpPr>
            <a:cxnSpLocks/>
          </p:cNvCxnSpPr>
          <p:nvPr/>
        </p:nvCxnSpPr>
        <p:spPr>
          <a:xfrm>
            <a:off x="4671431" y="5352689"/>
            <a:ext cx="26270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E8EC0A-C2D0-6309-585B-148DE4443D27}"/>
              </a:ext>
            </a:extLst>
          </p:cNvPr>
          <p:cNvSpPr txBox="1"/>
          <p:nvPr/>
        </p:nvSpPr>
        <p:spPr>
          <a:xfrm>
            <a:off x="1669895" y="2001135"/>
            <a:ext cx="5143500" cy="646331"/>
          </a:xfrm>
          <a:prstGeom prst="rect">
            <a:avLst/>
          </a:prstGeom>
          <a:noFill/>
        </p:spPr>
        <p:txBody>
          <a:bodyPr wrap="square">
            <a:spAutoFit/>
          </a:bodyPr>
          <a:lstStyle/>
          <a:p>
            <a:r>
              <a:rPr lang="en-US" sz="3600" dirty="0">
                <a:solidFill>
                  <a:srgbClr val="FF0000"/>
                </a:solidFill>
                <a:latin typeface="MyriadPro-Regular"/>
              </a:rPr>
              <a:t>She was very funny.</a:t>
            </a:r>
            <a:endParaRPr lang="en-US" sz="3600" dirty="0">
              <a:solidFill>
                <a:srgbClr val="FF0000"/>
              </a:solidFill>
            </a:endParaRPr>
          </a:p>
        </p:txBody>
      </p:sp>
      <p:pic>
        <p:nvPicPr>
          <p:cNvPr id="13" name="Picture 12">
            <a:extLst>
              <a:ext uri="{FF2B5EF4-FFF2-40B4-BE49-F238E27FC236}">
                <a16:creationId xmlns:a16="http://schemas.microsoft.com/office/drawing/2014/main" id="{1EBA5C0C-2E71-FC95-B76E-F83C9D09CB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5778" y="1324584"/>
            <a:ext cx="7559844" cy="581831"/>
          </a:xfrm>
          <a:prstGeom prst="rect">
            <a:avLst/>
          </a:prstGeom>
        </p:spPr>
      </p:pic>
    </p:spTree>
    <p:extLst>
      <p:ext uri="{BB962C8B-B14F-4D97-AF65-F5344CB8AC3E}">
        <p14:creationId xmlns:p14="http://schemas.microsoft.com/office/powerpoint/2010/main" val="3192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Post-Reading</a:t>
            </a:r>
          </a:p>
        </p:txBody>
      </p:sp>
      <p:sp>
        <p:nvSpPr>
          <p:cNvPr id="3" name="Rounded Rectangular Callout 4">
            <a:extLst>
              <a:ext uri="{FF2B5EF4-FFF2-40B4-BE49-F238E27FC236}">
                <a16:creationId xmlns:a16="http://schemas.microsoft.com/office/drawing/2014/main" id="{968B2A06-FA56-FC89-1C80-7B4BD44EAA18}"/>
              </a:ext>
            </a:extLst>
          </p:cNvPr>
          <p:cNvSpPr/>
          <p:nvPr/>
        </p:nvSpPr>
        <p:spPr>
          <a:xfrm>
            <a:off x="304307" y="3040942"/>
            <a:ext cx="3886693" cy="1367772"/>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What’s your favorite movie?</a:t>
            </a:r>
          </a:p>
        </p:txBody>
      </p:sp>
      <p:sp>
        <p:nvSpPr>
          <p:cNvPr id="4" name="Rounded Rectangular Callout 5">
            <a:extLst>
              <a:ext uri="{FF2B5EF4-FFF2-40B4-BE49-F238E27FC236}">
                <a16:creationId xmlns:a16="http://schemas.microsoft.com/office/drawing/2014/main" id="{793626B7-1900-E560-374B-BD62A38A1BDD}"/>
              </a:ext>
            </a:extLst>
          </p:cNvPr>
          <p:cNvSpPr/>
          <p:nvPr/>
        </p:nvSpPr>
        <p:spPr>
          <a:xfrm>
            <a:off x="5551715" y="2901881"/>
            <a:ext cx="6640285" cy="2852058"/>
          </a:xfrm>
          <a:prstGeom prst="wedgeRoundRectCallout">
            <a:avLst>
              <a:gd name="adj1" fmla="val -58747"/>
              <a:gd name="adj2" fmla="val 50267"/>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B050"/>
                </a:solidFill>
              </a:rPr>
              <a:t>I like Slumdog millionaire. It’s a drama about the life of a poor boy who was a good person. After many bad events, he was successful in a competition, became rich, and had a happy ending. It was fantastic.</a:t>
            </a:r>
          </a:p>
        </p:txBody>
      </p:sp>
      <p:sp>
        <p:nvSpPr>
          <p:cNvPr id="5" name="Rectangle 4">
            <a:extLst>
              <a:ext uri="{FF2B5EF4-FFF2-40B4-BE49-F238E27FC236}">
                <a16:creationId xmlns:a16="http://schemas.microsoft.com/office/drawing/2014/main" id="{46161CA2-70C5-8C32-1E96-D2C724187230}"/>
              </a:ext>
            </a:extLst>
          </p:cNvPr>
          <p:cNvSpPr/>
          <p:nvPr/>
        </p:nvSpPr>
        <p:spPr>
          <a:xfrm>
            <a:off x="2106062" y="363395"/>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TextBox 5">
            <a:extLst>
              <a:ext uri="{FF2B5EF4-FFF2-40B4-BE49-F238E27FC236}">
                <a16:creationId xmlns:a16="http://schemas.microsoft.com/office/drawing/2014/main" id="{8011B3F6-2899-2A4C-8195-2390B826E664}"/>
              </a:ext>
            </a:extLst>
          </p:cNvPr>
          <p:cNvSpPr txBox="1"/>
          <p:nvPr/>
        </p:nvSpPr>
        <p:spPr>
          <a:xfrm>
            <a:off x="391886" y="1309473"/>
            <a:ext cx="10363200" cy="1569660"/>
          </a:xfrm>
          <a:prstGeom prst="rect">
            <a:avLst/>
          </a:prstGeom>
          <a:noFill/>
        </p:spPr>
        <p:txBody>
          <a:bodyPr wrap="square" rtlCol="0">
            <a:spAutoFit/>
          </a:bodyPr>
          <a:lstStyle/>
          <a:p>
            <a:r>
              <a:rPr lang="en-US" sz="3200" dirty="0">
                <a:solidFill>
                  <a:srgbClr val="0070C0"/>
                </a:solidFill>
              </a:rPr>
              <a:t>Discuss your favorite movie. Include the type of movie, your feelings when watching it, one special thing about it (e.g. the story, actors, actresses, events, etc.). </a:t>
            </a:r>
          </a:p>
        </p:txBody>
      </p:sp>
    </p:spTree>
    <p:extLst>
      <p:ext uri="{BB962C8B-B14F-4D97-AF65-F5344CB8AC3E}">
        <p14:creationId xmlns:p14="http://schemas.microsoft.com/office/powerpoint/2010/main" val="20885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D6BCC-E466-CE26-B290-0C6C06478FE6}"/>
              </a:ext>
            </a:extLst>
          </p:cNvPr>
          <p:cNvSpPr/>
          <p:nvPr/>
        </p:nvSpPr>
        <p:spPr>
          <a:xfrm>
            <a:off x="822131" y="750491"/>
            <a:ext cx="10547738" cy="563231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Describe your favorite movie. Include the name and type of movie, your feelings when watching it, and what makes you like it (e.g. the story, actors, actresses, events, etc.). Please write at least 40 words.</a:t>
            </a:r>
          </a:p>
          <a:p>
            <a:r>
              <a:rPr lang="en-US" sz="3600" i="1" dirty="0">
                <a:solidFill>
                  <a:srgbClr val="0070C0"/>
                </a:solidFill>
              </a:rPr>
              <a:t>       E.g.</a:t>
            </a:r>
          </a:p>
          <a:p>
            <a:r>
              <a:rPr lang="en-US" sz="3600" i="1" dirty="0">
                <a:solidFill>
                  <a:srgbClr val="0070C0"/>
                </a:solidFill>
              </a:rPr>
              <a:t>	My favorite movie is </a:t>
            </a:r>
            <a:r>
              <a:rPr lang="en-US" sz="3600" i="1" dirty="0">
                <a:solidFill>
                  <a:srgbClr val="FF0000"/>
                </a:solidFill>
              </a:rPr>
              <a:t>Slumdog millionaire</a:t>
            </a:r>
            <a:r>
              <a:rPr lang="en-US" sz="3600" i="1" dirty="0">
                <a:solidFill>
                  <a:srgbClr val="0070C0"/>
                </a:solidFill>
              </a:rPr>
              <a:t>. It is a </a:t>
            </a:r>
            <a:r>
              <a:rPr lang="en-US" sz="3600" i="1" dirty="0">
                <a:solidFill>
                  <a:srgbClr val="FF0000"/>
                </a:solidFill>
              </a:rPr>
              <a:t>drama</a:t>
            </a:r>
            <a:r>
              <a:rPr lang="en-US" sz="3600" i="1" dirty="0">
                <a:solidFill>
                  <a:srgbClr val="0070C0"/>
                </a:solidFill>
              </a:rPr>
              <a:t> with an </a:t>
            </a:r>
            <a:r>
              <a:rPr lang="en-US" sz="3600" i="1" dirty="0">
                <a:solidFill>
                  <a:srgbClr val="FF0000"/>
                </a:solidFill>
              </a:rPr>
              <a:t>exciting story </a:t>
            </a:r>
            <a:r>
              <a:rPr lang="en-US" sz="3600" i="1" dirty="0">
                <a:solidFill>
                  <a:srgbClr val="0070C0"/>
                </a:solidFill>
              </a:rPr>
              <a:t>about a poor and good boy. After many sad things in his life, he became rich and found happiness. </a:t>
            </a:r>
            <a:r>
              <a:rPr lang="en-US" sz="3600" i="1" dirty="0">
                <a:solidFill>
                  <a:srgbClr val="FF0000"/>
                </a:solidFill>
              </a:rPr>
              <a:t>The actors and actresses </a:t>
            </a:r>
            <a:r>
              <a:rPr lang="en-US" sz="3600" i="1" dirty="0">
                <a:solidFill>
                  <a:srgbClr val="0070C0"/>
                </a:solidFill>
              </a:rPr>
              <a:t>were </a:t>
            </a:r>
            <a:r>
              <a:rPr lang="en-US" sz="3600" i="1" dirty="0">
                <a:solidFill>
                  <a:srgbClr val="FF0000"/>
                </a:solidFill>
              </a:rPr>
              <a:t>excellent</a:t>
            </a:r>
            <a:r>
              <a:rPr lang="en-US" sz="3600" i="1" dirty="0">
                <a:solidFill>
                  <a:srgbClr val="0070C0"/>
                </a:solidFill>
              </a:rPr>
              <a:t>. The </a:t>
            </a:r>
            <a:r>
              <a:rPr lang="en-US" sz="3600" i="1" dirty="0">
                <a:solidFill>
                  <a:srgbClr val="FF0000"/>
                </a:solidFill>
              </a:rPr>
              <a:t>music</a:t>
            </a:r>
            <a:r>
              <a:rPr lang="en-US" sz="3600" i="1" dirty="0">
                <a:solidFill>
                  <a:srgbClr val="0070C0"/>
                </a:solidFill>
              </a:rPr>
              <a:t> was also </a:t>
            </a:r>
            <a:r>
              <a:rPr lang="en-US" sz="3600" i="1" dirty="0">
                <a:solidFill>
                  <a:srgbClr val="FF0000"/>
                </a:solidFill>
              </a:rPr>
              <a:t>wonderful</a:t>
            </a:r>
            <a:r>
              <a:rPr lang="en-US" sz="3600" i="1" dirty="0">
                <a:solidFill>
                  <a:srgbClr val="0070C0"/>
                </a:solidFill>
              </a:rPr>
              <a:t>. </a:t>
            </a:r>
          </a:p>
        </p:txBody>
      </p:sp>
    </p:spTree>
    <p:extLst>
      <p:ext uri="{BB962C8B-B14F-4D97-AF65-F5344CB8AC3E}">
        <p14:creationId xmlns:p14="http://schemas.microsoft.com/office/powerpoint/2010/main" val="148846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87934" y="1074509"/>
            <a:ext cx="4345781" cy="507831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pPr marL="571500" indent="-571500">
              <a:buFont typeface="Arial" panose="020B0604020202020204" pitchFamily="34" charset="0"/>
              <a:buChar char="•"/>
            </a:pPr>
            <a:r>
              <a:rPr lang="en-US" sz="3600" i="1" dirty="0">
                <a:solidFill>
                  <a:srgbClr val="0070C0"/>
                </a:solidFill>
              </a:rPr>
              <a:t>terrible</a:t>
            </a:r>
          </a:p>
          <a:p>
            <a:pPr marL="571500" indent="-571500">
              <a:buFont typeface="Arial" panose="020B0604020202020204" pitchFamily="34" charset="0"/>
              <a:buChar char="•"/>
            </a:pPr>
            <a:r>
              <a:rPr lang="en-US" sz="3600" i="1" dirty="0">
                <a:solidFill>
                  <a:srgbClr val="0070C0"/>
                </a:solidFill>
              </a:rPr>
              <a:t>fantastic</a:t>
            </a:r>
          </a:p>
          <a:p>
            <a:pPr marL="571500" indent="-571500">
              <a:buFont typeface="Arial" panose="020B0604020202020204" pitchFamily="34" charset="0"/>
              <a:buChar char="•"/>
            </a:pPr>
            <a:r>
              <a:rPr lang="en-US" sz="3600" i="1" dirty="0">
                <a:solidFill>
                  <a:srgbClr val="0070C0"/>
                </a:solidFill>
              </a:rPr>
              <a:t>sad</a:t>
            </a:r>
          </a:p>
          <a:p>
            <a:pPr marL="571500" indent="-571500">
              <a:buFont typeface="Arial" panose="020B0604020202020204" pitchFamily="34" charset="0"/>
              <a:buChar char="•"/>
            </a:pPr>
            <a:r>
              <a:rPr lang="en-US" sz="3600" i="1" dirty="0">
                <a:solidFill>
                  <a:srgbClr val="0070C0"/>
                </a:solidFill>
              </a:rPr>
              <a:t>funny</a:t>
            </a:r>
          </a:p>
          <a:p>
            <a:pPr marL="571500" indent="-571500">
              <a:buFont typeface="Arial" panose="020B0604020202020204" pitchFamily="34" charset="0"/>
              <a:buChar char="•"/>
            </a:pPr>
            <a:r>
              <a:rPr lang="en-US" sz="3600" i="1" dirty="0">
                <a:solidFill>
                  <a:srgbClr val="0070C0"/>
                </a:solidFill>
              </a:rPr>
              <a:t>awful</a:t>
            </a:r>
          </a:p>
          <a:p>
            <a:pPr marL="571500" indent="-571500">
              <a:buFont typeface="Arial" panose="020B0604020202020204" pitchFamily="34" charset="0"/>
              <a:buChar char="•"/>
            </a:pPr>
            <a:r>
              <a:rPr lang="en-US" sz="3600" i="1" dirty="0">
                <a:solidFill>
                  <a:srgbClr val="0070C0"/>
                </a:solidFill>
              </a:rPr>
              <a:t>boring</a:t>
            </a:r>
          </a:p>
          <a:p>
            <a:pPr marL="571500" indent="-571500">
              <a:buFont typeface="Arial" panose="020B0604020202020204" pitchFamily="34" charset="0"/>
              <a:buChar char="•"/>
            </a:pPr>
            <a:r>
              <a:rPr lang="en-US" sz="3600" i="1" dirty="0">
                <a:solidFill>
                  <a:srgbClr val="0070C0"/>
                </a:solidFill>
              </a:rPr>
              <a:t>great</a:t>
            </a:r>
          </a:p>
          <a:p>
            <a:pPr marL="571500" indent="-571500">
              <a:buFont typeface="Arial" panose="020B0604020202020204" pitchFamily="34" charset="0"/>
              <a:buChar char="•"/>
            </a:pPr>
            <a:r>
              <a:rPr lang="en-US" sz="3600" i="1" dirty="0">
                <a:solidFill>
                  <a:srgbClr val="0070C0"/>
                </a:solidFill>
              </a:rPr>
              <a:t>exciting</a:t>
            </a:r>
          </a:p>
        </p:txBody>
      </p:sp>
      <p:sp>
        <p:nvSpPr>
          <p:cNvPr id="6" name="Rectangle 5"/>
          <p:cNvSpPr/>
          <p:nvPr/>
        </p:nvSpPr>
        <p:spPr>
          <a:xfrm>
            <a:off x="5609862" y="911397"/>
            <a:ext cx="6443914"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a:t>
            </a:r>
            <a:r>
              <a:rPr lang="en-US" sz="3600" i="1" dirty="0">
                <a:solidFill>
                  <a:srgbClr val="0070C0"/>
                </a:solidFill>
              </a:rPr>
              <a:t> </a:t>
            </a:r>
          </a:p>
          <a:p>
            <a:r>
              <a:rPr lang="en-US" sz="3600" i="1" dirty="0">
                <a:solidFill>
                  <a:srgbClr val="0070C0"/>
                </a:solidFill>
              </a:rPr>
              <a:t>- Understanding instructions.</a:t>
            </a:r>
          </a:p>
          <a:p>
            <a:r>
              <a:rPr lang="en-US" sz="3600" i="1" dirty="0">
                <a:solidFill>
                  <a:srgbClr val="0070C0"/>
                </a:solidFill>
              </a:rPr>
              <a:t>- Skimming and scanning for general and specific information.</a:t>
            </a:r>
          </a:p>
          <a:p>
            <a:r>
              <a:rPr lang="en-US" sz="3600" i="1" dirty="0">
                <a:solidFill>
                  <a:srgbClr val="FF0000"/>
                </a:solidFill>
              </a:rPr>
              <a:t>Speaking:</a:t>
            </a:r>
          </a:p>
          <a:p>
            <a:r>
              <a:rPr lang="en-US" sz="3600" i="1" dirty="0">
                <a:solidFill>
                  <a:srgbClr val="0070C0"/>
                </a:solidFill>
              </a:rPr>
              <a:t>-  Express opinions and exchange information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59269" y="1640614"/>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40 WB.</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42.</a:t>
            </a:r>
            <a:endParaRPr lang="en-US" sz="3600" i="1" dirty="0">
              <a:solidFill>
                <a:srgbClr val="FF0000"/>
              </a:solidFill>
            </a:endParaRPr>
          </a:p>
          <a:p>
            <a:pPr marL="571500" indent="-571500">
              <a:buFontTx/>
              <a:buChar char="-"/>
            </a:pPr>
            <a:r>
              <a:rPr lang="en-US" sz="3600" i="1" dirty="0">
                <a:solidFill>
                  <a:srgbClr val="0070C0"/>
                </a:solidFill>
              </a:rPr>
              <a:t>Prepare the next lesson (page 58 -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341180" y="1551593"/>
            <a:ext cx="7554917"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r>
              <a:rPr lang="en-US" sz="3600" i="1" dirty="0">
                <a:solidFill>
                  <a:srgbClr val="0070C0"/>
                </a:solidFill>
              </a:rPr>
              <a:t>- learn adjectives about movies: fantastic, funny, great, exciting, terrible, awful, boring</a:t>
            </a:r>
          </a:p>
          <a:p>
            <a:r>
              <a:rPr lang="en-US" sz="3600" i="1" dirty="0">
                <a:solidFill>
                  <a:srgbClr val="0070C0"/>
                </a:solidFill>
              </a:rPr>
              <a:t>- express opinions and exchange information about movies</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15105"/>
          <a:stretch/>
        </p:blipFill>
        <p:spPr>
          <a:xfrm>
            <a:off x="-1" y="0"/>
            <a:ext cx="12192001" cy="6867331"/>
          </a:xfrm>
          <a:prstGeom prst="rect">
            <a:avLst/>
          </a:prstGeom>
        </p:spPr>
      </p:pic>
      <p:sp>
        <p:nvSpPr>
          <p:cNvPr id="5" name="TextBox 4"/>
          <p:cNvSpPr txBox="1"/>
          <p:nvPr/>
        </p:nvSpPr>
        <p:spPr>
          <a:xfrm>
            <a:off x="4557744" y="5500656"/>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3772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23B48-FF43-866C-29A6-BB2C67E3E178}"/>
              </a:ext>
            </a:extLst>
          </p:cNvPr>
          <p:cNvSpPr txBox="1"/>
          <p:nvPr/>
        </p:nvSpPr>
        <p:spPr>
          <a:xfrm>
            <a:off x="740229" y="609600"/>
            <a:ext cx="10091057" cy="2062103"/>
          </a:xfrm>
          <a:prstGeom prst="rect">
            <a:avLst/>
          </a:prstGeom>
          <a:noFill/>
        </p:spPr>
        <p:txBody>
          <a:bodyPr wrap="square" rtlCol="0">
            <a:spAutoFit/>
          </a:bodyPr>
          <a:lstStyle/>
          <a:p>
            <a:r>
              <a:rPr lang="en-US" sz="3200" b="1" dirty="0"/>
              <a:t>Work in groups of 3-4</a:t>
            </a:r>
          </a:p>
          <a:p>
            <a:r>
              <a:rPr lang="en-US" sz="3200" dirty="0"/>
              <a:t>Students spend 5 minutes to work in groups to brainstorm all the adjectives to describe their feelings when they watch movies. E.g. </a:t>
            </a:r>
          </a:p>
        </p:txBody>
      </p:sp>
      <p:sp>
        <p:nvSpPr>
          <p:cNvPr id="3" name="Sun 2">
            <a:extLst>
              <a:ext uri="{FF2B5EF4-FFF2-40B4-BE49-F238E27FC236}">
                <a16:creationId xmlns:a16="http://schemas.microsoft.com/office/drawing/2014/main" id="{F74E1C15-4D38-FA8B-325A-EB3AA2796004}"/>
              </a:ext>
            </a:extLst>
          </p:cNvPr>
          <p:cNvSpPr/>
          <p:nvPr/>
        </p:nvSpPr>
        <p:spPr>
          <a:xfrm>
            <a:off x="4844143" y="2671703"/>
            <a:ext cx="3505200" cy="313508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MOVIES</a:t>
            </a:r>
          </a:p>
        </p:txBody>
      </p:sp>
      <p:sp>
        <p:nvSpPr>
          <p:cNvPr id="4" name="Rectangle 3">
            <a:extLst>
              <a:ext uri="{FF2B5EF4-FFF2-40B4-BE49-F238E27FC236}">
                <a16:creationId xmlns:a16="http://schemas.microsoft.com/office/drawing/2014/main" id="{59890B38-BD98-5928-4DE7-8753696274E9}"/>
              </a:ext>
            </a:extLst>
          </p:cNvPr>
          <p:cNvSpPr/>
          <p:nvPr/>
        </p:nvSpPr>
        <p:spPr>
          <a:xfrm>
            <a:off x="7773704" y="2318895"/>
            <a:ext cx="1151277"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sad</a:t>
            </a:r>
          </a:p>
        </p:txBody>
      </p:sp>
      <p:sp>
        <p:nvSpPr>
          <p:cNvPr id="5" name="Rectangle 4">
            <a:extLst>
              <a:ext uri="{FF2B5EF4-FFF2-40B4-BE49-F238E27FC236}">
                <a16:creationId xmlns:a16="http://schemas.microsoft.com/office/drawing/2014/main" id="{E9DEFD0C-DB5D-A569-D846-6CD3DF595CA2}"/>
              </a:ext>
            </a:extLst>
          </p:cNvPr>
          <p:cNvSpPr/>
          <p:nvPr/>
        </p:nvSpPr>
        <p:spPr>
          <a:xfrm>
            <a:off x="8349342" y="3723151"/>
            <a:ext cx="1789272"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funny</a:t>
            </a:r>
          </a:p>
        </p:txBody>
      </p:sp>
      <p:sp>
        <p:nvSpPr>
          <p:cNvPr id="6" name="Rectangle 5">
            <a:extLst>
              <a:ext uri="{FF2B5EF4-FFF2-40B4-BE49-F238E27FC236}">
                <a16:creationId xmlns:a16="http://schemas.microsoft.com/office/drawing/2014/main" id="{F26B2B6E-8541-40C2-8ECC-822A9D112873}"/>
              </a:ext>
            </a:extLst>
          </p:cNvPr>
          <p:cNvSpPr/>
          <p:nvPr/>
        </p:nvSpPr>
        <p:spPr>
          <a:xfrm>
            <a:off x="7740871" y="5236267"/>
            <a:ext cx="16346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scary</a:t>
            </a:r>
          </a:p>
        </p:txBody>
      </p:sp>
      <p:sp>
        <p:nvSpPr>
          <p:cNvPr id="9" name="Rectangle 8">
            <a:extLst>
              <a:ext uri="{FF2B5EF4-FFF2-40B4-BE49-F238E27FC236}">
                <a16:creationId xmlns:a16="http://schemas.microsoft.com/office/drawing/2014/main" id="{8477DC2B-9E51-0739-D994-2F8DAA27520E}"/>
              </a:ext>
            </a:extLst>
          </p:cNvPr>
          <p:cNvSpPr/>
          <p:nvPr/>
        </p:nvSpPr>
        <p:spPr>
          <a:xfrm>
            <a:off x="5787736" y="5521766"/>
            <a:ext cx="1937966" cy="769441"/>
          </a:xfrm>
          <a:prstGeom prst="rect">
            <a:avLst/>
          </a:prstGeom>
          <a:noFill/>
        </p:spPr>
        <p:txBody>
          <a:bodyPr wrap="none" lIns="91440" tIns="45720" rIns="91440" bIns="45720">
            <a:spAutoFit/>
          </a:bodyPr>
          <a:lstStyle/>
          <a:p>
            <a:pPr algn="ctr"/>
            <a:r>
              <a:rPr lang="en-US" sz="4400" b="0" cap="none" spc="0" dirty="0">
                <a:ln w="0"/>
                <a:solidFill>
                  <a:srgbClr val="0070C0"/>
                </a:solidFill>
                <a:effectLst>
                  <a:outerShdw blurRad="38100" dist="19050" dir="2700000" algn="tl" rotWithShape="0">
                    <a:schemeClr val="dk1">
                      <a:alpha val="40000"/>
                    </a:schemeClr>
                  </a:outerShdw>
                </a:effectLst>
              </a:rPr>
              <a:t>exciting</a:t>
            </a:r>
          </a:p>
        </p:txBody>
      </p:sp>
      <p:sp>
        <p:nvSpPr>
          <p:cNvPr id="10" name="Rectangle 9">
            <a:extLst>
              <a:ext uri="{FF2B5EF4-FFF2-40B4-BE49-F238E27FC236}">
                <a16:creationId xmlns:a16="http://schemas.microsoft.com/office/drawing/2014/main" id="{DA3EDE10-5415-9A8E-867D-1B33FB36D437}"/>
              </a:ext>
            </a:extLst>
          </p:cNvPr>
          <p:cNvSpPr/>
          <p:nvPr/>
        </p:nvSpPr>
        <p:spPr>
          <a:xfrm>
            <a:off x="3851550" y="4774602"/>
            <a:ext cx="164551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great</a:t>
            </a:r>
          </a:p>
        </p:txBody>
      </p:sp>
      <p:sp>
        <p:nvSpPr>
          <p:cNvPr id="11" name="Rectangle 10">
            <a:extLst>
              <a:ext uri="{FF2B5EF4-FFF2-40B4-BE49-F238E27FC236}">
                <a16:creationId xmlns:a16="http://schemas.microsoft.com/office/drawing/2014/main" id="{86FB8B8B-9DFC-5980-2A78-5C8DF306329D}"/>
              </a:ext>
            </a:extLst>
          </p:cNvPr>
          <p:cNvSpPr/>
          <p:nvPr/>
        </p:nvSpPr>
        <p:spPr>
          <a:xfrm>
            <a:off x="3042716" y="3709897"/>
            <a:ext cx="1918923"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happy</a:t>
            </a:r>
          </a:p>
        </p:txBody>
      </p:sp>
      <p:sp>
        <p:nvSpPr>
          <p:cNvPr id="12" name="Rectangle 11">
            <a:extLst>
              <a:ext uri="{FF2B5EF4-FFF2-40B4-BE49-F238E27FC236}">
                <a16:creationId xmlns:a16="http://schemas.microsoft.com/office/drawing/2014/main" id="{59A2CDC2-7866-EF72-98BB-BB60F8988E0E}"/>
              </a:ext>
            </a:extLst>
          </p:cNvPr>
          <p:cNvSpPr/>
          <p:nvPr/>
        </p:nvSpPr>
        <p:spPr>
          <a:xfrm>
            <a:off x="3291272" y="2501068"/>
            <a:ext cx="2004075" cy="923330"/>
          </a:xfrm>
          <a:prstGeom prst="rect">
            <a:avLst/>
          </a:prstGeom>
          <a:noFill/>
        </p:spPr>
        <p:txBody>
          <a:bodyPr wrap="none" lIns="91440" tIns="45720" rIns="91440" bIns="45720">
            <a:spAutoFit/>
          </a:bodyPr>
          <a:lstStyle/>
          <a:p>
            <a:pPr algn="ctr"/>
            <a:r>
              <a:rPr lang="en-US" sz="5400" b="0" cap="none" spc="0" dirty="0">
                <a:ln w="0"/>
                <a:solidFill>
                  <a:srgbClr val="0070C0"/>
                </a:solidFill>
                <a:effectLst>
                  <a:outerShdw blurRad="38100" dist="19050" dir="2700000" algn="tl" rotWithShape="0">
                    <a:schemeClr val="dk1">
                      <a:alpha val="40000"/>
                    </a:schemeClr>
                  </a:outerShdw>
                </a:effectLst>
              </a:rPr>
              <a:t>boring</a:t>
            </a:r>
          </a:p>
        </p:txBody>
      </p:sp>
      <p:sp>
        <p:nvSpPr>
          <p:cNvPr id="13" name="Rectangle 12">
            <a:extLst>
              <a:ext uri="{FF2B5EF4-FFF2-40B4-BE49-F238E27FC236}">
                <a16:creationId xmlns:a16="http://schemas.microsoft.com/office/drawing/2014/main" id="{C35FD08B-1582-CBBC-91E6-1FF7AF00ECD2}"/>
              </a:ext>
            </a:extLst>
          </p:cNvPr>
          <p:cNvSpPr/>
          <p:nvPr/>
        </p:nvSpPr>
        <p:spPr>
          <a:xfrm>
            <a:off x="5049585" y="1929721"/>
            <a:ext cx="2858347" cy="830997"/>
          </a:xfrm>
          <a:prstGeom prst="rect">
            <a:avLst/>
          </a:prstGeom>
          <a:noFill/>
        </p:spPr>
        <p:txBody>
          <a:bodyPr wrap="none" lIns="91440" tIns="45720" rIns="91440" bIns="45720">
            <a:spAutoFit/>
          </a:bodyPr>
          <a:lstStyle/>
          <a:p>
            <a:pPr algn="ctr"/>
            <a:r>
              <a:rPr lang="en-US" sz="4800" b="0" cap="none" spc="0" dirty="0">
                <a:ln w="0"/>
                <a:solidFill>
                  <a:srgbClr val="0070C0"/>
                </a:solidFill>
                <a:effectLst>
                  <a:outerShdw blurRad="38100" dist="19050" dir="2700000" algn="tl" rotWithShape="0">
                    <a:schemeClr val="dk1">
                      <a:alpha val="40000"/>
                    </a:schemeClr>
                  </a:outerShdw>
                </a:effectLst>
              </a:rPr>
              <a:t>interesting</a:t>
            </a:r>
          </a:p>
        </p:txBody>
      </p:sp>
    </p:spTree>
    <p:extLst>
      <p:ext uri="{BB962C8B-B14F-4D97-AF65-F5344CB8AC3E}">
        <p14:creationId xmlns:p14="http://schemas.microsoft.com/office/powerpoint/2010/main" val="41160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4" y="-90881"/>
            <a:ext cx="10506272" cy="6958861"/>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i="1" dirty="0"/>
              <a:t>terrible</a:t>
            </a:r>
          </a:p>
          <a:p>
            <a:pPr algn="ctr"/>
            <a:r>
              <a:rPr lang="en-US" sz="3600" i="1" dirty="0"/>
              <a:t>fantastic</a:t>
            </a:r>
          </a:p>
          <a:p>
            <a:pPr algn="ctr"/>
            <a:r>
              <a:rPr lang="en-US" sz="3600" i="1" dirty="0"/>
              <a:t>sad</a:t>
            </a:r>
          </a:p>
          <a:p>
            <a:pPr algn="ctr"/>
            <a:r>
              <a:rPr lang="en-US" sz="3600" i="1" dirty="0"/>
              <a:t>funny</a:t>
            </a:r>
          </a:p>
          <a:p>
            <a:pPr algn="ctr"/>
            <a:r>
              <a:rPr lang="en-US" sz="3600" i="1" dirty="0"/>
              <a:t>awful</a:t>
            </a:r>
          </a:p>
          <a:p>
            <a:pPr algn="ctr"/>
            <a:r>
              <a:rPr lang="en-US" sz="3600" i="1" dirty="0"/>
              <a:t>boring</a:t>
            </a:r>
          </a:p>
          <a:p>
            <a:pPr algn="ctr"/>
            <a:r>
              <a:rPr lang="en-US" sz="3600" i="1" dirty="0"/>
              <a:t>great</a:t>
            </a:r>
          </a:p>
          <a:p>
            <a:pPr algn="ctr"/>
            <a:r>
              <a:rPr lang="en-US" sz="3600" i="1" dirty="0"/>
              <a:t>exciting</a:t>
            </a:r>
          </a:p>
        </p:txBody>
      </p:sp>
    </p:spTree>
    <p:extLst>
      <p:ext uri="{BB962C8B-B14F-4D97-AF65-F5344CB8AC3E}">
        <p14:creationId xmlns:p14="http://schemas.microsoft.com/office/powerpoint/2010/main" val="158729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E032B4-35CF-DA55-EF9A-77BE9386CEF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08858" y="1053289"/>
            <a:ext cx="12083142" cy="3749935"/>
          </a:xfrm>
          <a:prstGeom prst="rect">
            <a:avLst/>
          </a:prstGeom>
        </p:spPr>
      </p:pic>
      <p:sp>
        <p:nvSpPr>
          <p:cNvPr id="13" name="TextBox 12">
            <a:extLst>
              <a:ext uri="{FF2B5EF4-FFF2-40B4-BE49-F238E27FC236}">
                <a16:creationId xmlns:a16="http://schemas.microsoft.com/office/drawing/2014/main" id="{8DD1711C-D06F-C33D-8228-C37CFD886365}"/>
              </a:ext>
            </a:extLst>
          </p:cNvPr>
          <p:cNvSpPr txBox="1"/>
          <p:nvPr/>
        </p:nvSpPr>
        <p:spPr>
          <a:xfrm>
            <a:off x="5849679" y="3429000"/>
            <a:ext cx="1524000" cy="584775"/>
          </a:xfrm>
          <a:prstGeom prst="rect">
            <a:avLst/>
          </a:prstGeom>
          <a:noFill/>
        </p:spPr>
        <p:txBody>
          <a:bodyPr wrap="square">
            <a:spAutoFit/>
          </a:bodyPr>
          <a:lstStyle/>
          <a:p>
            <a:r>
              <a:rPr lang="en-US" sz="3200" b="0" i="0" dirty="0">
                <a:solidFill>
                  <a:srgbClr val="FF0000"/>
                </a:solidFill>
                <a:effectLst/>
                <a:latin typeface="MyriadPro-Regular"/>
              </a:rPr>
              <a:t>funny</a:t>
            </a:r>
            <a:r>
              <a:rPr lang="en-US" sz="3200" dirty="0">
                <a:solidFill>
                  <a:srgbClr val="FF0000"/>
                </a:solidFill>
              </a:rPr>
              <a:t> </a:t>
            </a:r>
          </a:p>
        </p:txBody>
      </p:sp>
      <p:sp>
        <p:nvSpPr>
          <p:cNvPr id="14" name="TextBox 13">
            <a:extLst>
              <a:ext uri="{FF2B5EF4-FFF2-40B4-BE49-F238E27FC236}">
                <a16:creationId xmlns:a16="http://schemas.microsoft.com/office/drawing/2014/main" id="{6E2A2983-A3C5-AD71-1803-661C2AAA340B}"/>
              </a:ext>
            </a:extLst>
          </p:cNvPr>
          <p:cNvSpPr txBox="1"/>
          <p:nvPr/>
        </p:nvSpPr>
        <p:spPr>
          <a:xfrm>
            <a:off x="10450286" y="2635868"/>
            <a:ext cx="1524000" cy="584775"/>
          </a:xfrm>
          <a:prstGeom prst="rect">
            <a:avLst/>
          </a:prstGeom>
          <a:noFill/>
        </p:spPr>
        <p:txBody>
          <a:bodyPr wrap="square">
            <a:spAutoFit/>
          </a:bodyPr>
          <a:lstStyle/>
          <a:p>
            <a:r>
              <a:rPr lang="en-US" sz="3200" dirty="0">
                <a:solidFill>
                  <a:srgbClr val="FF0000"/>
                </a:solidFill>
                <a:latin typeface="MyriadPro-Regular"/>
              </a:rPr>
              <a:t>great</a:t>
            </a:r>
            <a:r>
              <a:rPr lang="en-US" sz="3200" dirty="0">
                <a:solidFill>
                  <a:srgbClr val="FF0000"/>
                </a:solidFill>
              </a:rPr>
              <a:t> </a:t>
            </a:r>
          </a:p>
        </p:txBody>
      </p:sp>
      <p:sp>
        <p:nvSpPr>
          <p:cNvPr id="15" name="TextBox 14">
            <a:extLst>
              <a:ext uri="{FF2B5EF4-FFF2-40B4-BE49-F238E27FC236}">
                <a16:creationId xmlns:a16="http://schemas.microsoft.com/office/drawing/2014/main" id="{93F02D5E-172E-35A3-534F-7EEF8B5F91CB}"/>
              </a:ext>
            </a:extLst>
          </p:cNvPr>
          <p:cNvSpPr txBox="1"/>
          <p:nvPr/>
        </p:nvSpPr>
        <p:spPr>
          <a:xfrm>
            <a:off x="10294672" y="3429454"/>
            <a:ext cx="2245670" cy="584775"/>
          </a:xfrm>
          <a:prstGeom prst="rect">
            <a:avLst/>
          </a:prstGeom>
          <a:noFill/>
        </p:spPr>
        <p:txBody>
          <a:bodyPr wrap="square">
            <a:spAutoFit/>
          </a:bodyPr>
          <a:lstStyle/>
          <a:p>
            <a:r>
              <a:rPr lang="en-US" sz="3200" dirty="0">
                <a:solidFill>
                  <a:srgbClr val="FF0000"/>
                </a:solidFill>
                <a:latin typeface="MyriadPro-Regular"/>
              </a:rPr>
              <a:t>exciting</a:t>
            </a:r>
            <a:r>
              <a:rPr lang="en-US" sz="3200" dirty="0">
                <a:solidFill>
                  <a:srgbClr val="FF0000"/>
                </a:solidFill>
              </a:rPr>
              <a:t> </a:t>
            </a:r>
          </a:p>
        </p:txBody>
      </p:sp>
      <p:pic>
        <p:nvPicPr>
          <p:cNvPr id="2" name="CD2-TRACK 19">
            <a:hlinkClick r:id="" action="ppaction://media"/>
            <a:extLst>
              <a:ext uri="{FF2B5EF4-FFF2-40B4-BE49-F238E27FC236}">
                <a16:creationId xmlns:a16="http://schemas.microsoft.com/office/drawing/2014/main" id="{295FE951-6111-3A82-700F-685381211D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88624" y="1069238"/>
            <a:ext cx="536278" cy="536278"/>
          </a:xfrm>
          <a:prstGeom prst="rect">
            <a:avLst/>
          </a:prstGeom>
        </p:spPr>
      </p:pic>
    </p:spTree>
    <p:extLst>
      <p:ext uri="{BB962C8B-B14F-4D97-AF65-F5344CB8AC3E}">
        <p14:creationId xmlns:p14="http://schemas.microsoft.com/office/powerpoint/2010/main" val="112544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7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18EB9F-88E8-3C5A-9489-0862E4CB4A79}"/>
              </a:ext>
            </a:extLst>
          </p:cNvPr>
          <p:cNvSpPr/>
          <p:nvPr/>
        </p:nvSpPr>
        <p:spPr>
          <a:xfrm>
            <a:off x="426559" y="328534"/>
            <a:ext cx="8717441"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400" b="1" i="1" dirty="0">
                <a:solidFill>
                  <a:srgbClr val="0070C0"/>
                </a:solidFill>
              </a:rPr>
              <a:t>Click each phrase to hear the sound.</a:t>
            </a:r>
            <a:r>
              <a:rPr lang="en-US" sz="3600" b="1" i="1" dirty="0">
                <a:solidFill>
                  <a:srgbClr val="0070C0"/>
                </a:solidFill>
              </a:rPr>
              <a:t> </a:t>
            </a:r>
          </a:p>
        </p:txBody>
      </p:sp>
      <p:sp>
        <p:nvSpPr>
          <p:cNvPr id="23" name="TextBox 22">
            <a:extLst>
              <a:ext uri="{FF2B5EF4-FFF2-40B4-BE49-F238E27FC236}">
                <a16:creationId xmlns:a16="http://schemas.microsoft.com/office/drawing/2014/main" id="{92CF7621-EAE0-1521-C8DB-52ED0DE8888C}"/>
              </a:ext>
            </a:extLst>
          </p:cNvPr>
          <p:cNvSpPr txBox="1"/>
          <p:nvPr/>
        </p:nvSpPr>
        <p:spPr>
          <a:xfrm>
            <a:off x="701987" y="181201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fantastic </a:t>
            </a:r>
            <a:r>
              <a:rPr lang="en-US" sz="3200" i="1" dirty="0"/>
              <a:t>(adj) </a:t>
            </a:r>
            <a:r>
              <a:rPr lang="en-US" sz="3200" i="1" dirty="0">
                <a:solidFill>
                  <a:srgbClr val="FF0000"/>
                </a:solidFill>
              </a:rPr>
              <a:t>/</a:t>
            </a:r>
            <a:r>
              <a:rPr lang="en-US" sz="3200" i="1" dirty="0" err="1">
                <a:solidFill>
                  <a:srgbClr val="FF0000"/>
                </a:solidFill>
              </a:rPr>
              <a:t>fænˈtæstɪk</a:t>
            </a:r>
            <a:r>
              <a:rPr lang="en-US" sz="3200" i="1" dirty="0">
                <a:solidFill>
                  <a:srgbClr val="FF0000"/>
                </a:solidFill>
              </a:rPr>
              <a:t>/ </a:t>
            </a:r>
            <a:r>
              <a:rPr lang="en-US" sz="3200" i="1" dirty="0" err="1">
                <a:solidFill>
                  <a:srgbClr val="1D2A57"/>
                </a:solidFill>
                <a:latin typeface="+mj-lt"/>
              </a:rPr>
              <a:t>tuyệt</a:t>
            </a:r>
            <a:r>
              <a:rPr lang="en-US" sz="3200" i="1" dirty="0">
                <a:solidFill>
                  <a:srgbClr val="1D2A57"/>
                </a:solidFill>
                <a:latin typeface="+mj-lt"/>
              </a:rPr>
              <a:t> </a:t>
            </a:r>
            <a:r>
              <a:rPr lang="en-US" sz="3200" i="1" dirty="0" err="1">
                <a:solidFill>
                  <a:srgbClr val="1D2A57"/>
                </a:solidFill>
                <a:latin typeface="+mj-lt"/>
              </a:rPr>
              <a:t>vời</a:t>
            </a:r>
            <a:endParaRPr lang="en-US" sz="3200" i="1" dirty="0">
              <a:solidFill>
                <a:schemeClr val="accent1"/>
              </a:solidFill>
              <a:latin typeface="+mj-lt"/>
            </a:endParaRPr>
          </a:p>
        </p:txBody>
      </p:sp>
      <p:sp>
        <p:nvSpPr>
          <p:cNvPr id="24" name="TextBox 23">
            <a:extLst>
              <a:ext uri="{FF2B5EF4-FFF2-40B4-BE49-F238E27FC236}">
                <a16:creationId xmlns:a16="http://schemas.microsoft.com/office/drawing/2014/main" id="{FD0CF222-22F0-EFB2-36FA-A4ECE365F5CA}"/>
              </a:ext>
            </a:extLst>
          </p:cNvPr>
          <p:cNvSpPr txBox="1"/>
          <p:nvPr/>
        </p:nvSpPr>
        <p:spPr>
          <a:xfrm>
            <a:off x="715707" y="3124826"/>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funny </a:t>
            </a:r>
            <a:r>
              <a:rPr lang="en-US" sz="3200" i="1" dirty="0"/>
              <a:t>(adj) </a:t>
            </a:r>
            <a:r>
              <a:rPr lang="en-US" sz="3200" i="1" dirty="0">
                <a:solidFill>
                  <a:srgbClr val="FF0000"/>
                </a:solidFill>
              </a:rPr>
              <a:t>/ˈ</a:t>
            </a:r>
            <a:r>
              <a:rPr lang="en-US" sz="3200" i="1" dirty="0" err="1">
                <a:solidFill>
                  <a:srgbClr val="FF0000"/>
                </a:solidFill>
              </a:rPr>
              <a:t>fʌni</a:t>
            </a:r>
            <a:r>
              <a:rPr lang="en-US" sz="3200" i="1" dirty="0">
                <a:solidFill>
                  <a:srgbClr val="FF0000"/>
                </a:solidFill>
              </a:rPr>
              <a:t>/</a:t>
            </a:r>
            <a:r>
              <a:rPr lang="en-US" sz="3200" dirty="0">
                <a:solidFill>
                  <a:srgbClr val="FF0000"/>
                </a:solidFill>
                <a:latin typeface="Arial" panose="020B0604020202020204" pitchFamily="34" charset="0"/>
              </a:rPr>
              <a:t> </a:t>
            </a:r>
            <a:r>
              <a:rPr lang="vi-VN" sz="3200" i="1" dirty="0">
                <a:solidFill>
                  <a:srgbClr val="1D2A57"/>
                </a:solidFill>
                <a:latin typeface="Calibri" panose="020F0502020204030204" pitchFamily="34" charset="0"/>
                <a:cs typeface="Calibri" panose="020F0502020204030204" pitchFamily="34" charset="0"/>
              </a:rPr>
              <a:t>hài hước</a:t>
            </a:r>
            <a:endParaRPr lang="en-US" sz="3200" i="1" dirty="0">
              <a:solidFill>
                <a:schemeClr val="accent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E7E4101-C9BF-45E3-3F87-2445B86561C3}"/>
              </a:ext>
            </a:extLst>
          </p:cNvPr>
          <p:cNvSpPr txBox="1"/>
          <p:nvPr/>
        </p:nvSpPr>
        <p:spPr>
          <a:xfrm>
            <a:off x="701987" y="448755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great </a:t>
            </a:r>
            <a:r>
              <a:rPr lang="en-US" sz="3200" i="1" dirty="0"/>
              <a:t>(adj) </a:t>
            </a:r>
            <a:r>
              <a:rPr lang="en-US" sz="3200" i="1" dirty="0">
                <a:solidFill>
                  <a:srgbClr val="FF0000"/>
                </a:solidFill>
              </a:rPr>
              <a:t>/</a:t>
            </a:r>
            <a:r>
              <a:rPr lang="en-US" sz="3200" i="1" dirty="0" err="1">
                <a:solidFill>
                  <a:srgbClr val="FF0000"/>
                </a:solidFill>
              </a:rPr>
              <a:t>ɡreɪt</a:t>
            </a:r>
            <a:r>
              <a:rPr lang="en-US" sz="3200" i="1" dirty="0">
                <a:solidFill>
                  <a:srgbClr val="FF0000"/>
                </a:solidFill>
              </a:rPr>
              <a:t>/ </a:t>
            </a:r>
            <a:r>
              <a:rPr lang="en-US" sz="3200" i="1" dirty="0" err="1">
                <a:solidFill>
                  <a:srgbClr val="1D2A57"/>
                </a:solidFill>
                <a:latin typeface="+mj-lt"/>
              </a:rPr>
              <a:t>tuyệt</a:t>
            </a:r>
            <a:r>
              <a:rPr lang="en-US" sz="3200" i="1" dirty="0">
                <a:solidFill>
                  <a:srgbClr val="1D2A57"/>
                </a:solidFill>
                <a:latin typeface="+mj-lt"/>
              </a:rPr>
              <a:t> </a:t>
            </a:r>
            <a:r>
              <a:rPr lang="en-US" sz="3200" i="1" dirty="0" err="1">
                <a:solidFill>
                  <a:srgbClr val="1D2A57"/>
                </a:solidFill>
                <a:latin typeface="+mj-lt"/>
              </a:rPr>
              <a:t>vời</a:t>
            </a:r>
            <a:endParaRPr lang="en-US" sz="3200" i="1" dirty="0">
              <a:solidFill>
                <a:schemeClr val="accent1"/>
              </a:solidFill>
              <a:latin typeface="+mj-lt"/>
            </a:endParaRPr>
          </a:p>
        </p:txBody>
      </p:sp>
      <p:sp>
        <p:nvSpPr>
          <p:cNvPr id="26" name="TextBox 25">
            <a:extLst>
              <a:ext uri="{FF2B5EF4-FFF2-40B4-BE49-F238E27FC236}">
                <a16:creationId xmlns:a16="http://schemas.microsoft.com/office/drawing/2014/main" id="{03B7E99B-8960-50E1-A57F-A2A2B2855A8C}"/>
              </a:ext>
            </a:extLst>
          </p:cNvPr>
          <p:cNvSpPr txBox="1"/>
          <p:nvPr/>
        </p:nvSpPr>
        <p:spPr>
          <a:xfrm>
            <a:off x="715707" y="5733912"/>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exciting </a:t>
            </a:r>
            <a:r>
              <a:rPr lang="en-US" sz="3200" i="1" dirty="0"/>
              <a:t>(adj) </a:t>
            </a:r>
            <a:r>
              <a:rPr lang="en-US" sz="3200" i="1" dirty="0">
                <a:solidFill>
                  <a:srgbClr val="FF0000"/>
                </a:solidFill>
              </a:rPr>
              <a:t>/</a:t>
            </a:r>
            <a:r>
              <a:rPr lang="en-US" sz="3200" i="1" dirty="0" err="1">
                <a:solidFill>
                  <a:srgbClr val="FF0000"/>
                </a:solidFill>
              </a:rPr>
              <a:t>ɪkˈsaɪtɪŋ</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thú</a:t>
            </a:r>
            <a:r>
              <a:rPr lang="en-US" sz="3200" i="1" dirty="0">
                <a:solidFill>
                  <a:srgbClr val="1D2A57"/>
                </a:solidFill>
                <a:latin typeface="+mj-lt"/>
              </a:rPr>
              <a:t> </a:t>
            </a:r>
            <a:r>
              <a:rPr lang="en-US" sz="3200" i="1" dirty="0" err="1">
                <a:solidFill>
                  <a:srgbClr val="1D2A57"/>
                </a:solidFill>
                <a:latin typeface="+mj-lt"/>
              </a:rPr>
              <a:t>vị</a:t>
            </a:r>
            <a:endParaRPr lang="en-US" sz="3200" i="1" dirty="0">
              <a:solidFill>
                <a:schemeClr val="accent1"/>
              </a:solidFill>
              <a:latin typeface="+mj-lt"/>
            </a:endParaRPr>
          </a:p>
        </p:txBody>
      </p:sp>
      <p:sp>
        <p:nvSpPr>
          <p:cNvPr id="27" name="TextBox 26">
            <a:extLst>
              <a:ext uri="{FF2B5EF4-FFF2-40B4-BE49-F238E27FC236}">
                <a16:creationId xmlns:a16="http://schemas.microsoft.com/office/drawing/2014/main" id="{67CD6940-2C88-ABE1-B1CC-FA2B41A71C65}"/>
              </a:ext>
            </a:extLst>
          </p:cNvPr>
          <p:cNvSpPr txBox="1"/>
          <p:nvPr/>
        </p:nvSpPr>
        <p:spPr>
          <a:xfrm>
            <a:off x="726183" y="1066985"/>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terrible </a:t>
            </a:r>
            <a:r>
              <a:rPr lang="en-US" sz="3200" i="1" dirty="0"/>
              <a:t>(adj) </a:t>
            </a:r>
            <a:r>
              <a:rPr lang="en-US" sz="3200" i="1" dirty="0">
                <a:solidFill>
                  <a:srgbClr val="FF0000"/>
                </a:solidFill>
              </a:rPr>
              <a:t>/ˈ</a:t>
            </a:r>
            <a:r>
              <a:rPr lang="en-US" sz="3200" i="1" dirty="0" err="1">
                <a:solidFill>
                  <a:srgbClr val="FF0000"/>
                </a:solidFill>
              </a:rPr>
              <a:t>terəbl</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khủng</a:t>
            </a:r>
            <a:r>
              <a:rPr lang="en-US" sz="3200" i="1" dirty="0">
                <a:solidFill>
                  <a:srgbClr val="1D2A57"/>
                </a:solidFill>
                <a:latin typeface="+mj-lt"/>
              </a:rPr>
              <a:t> </a:t>
            </a:r>
            <a:r>
              <a:rPr lang="en-US" sz="3200" i="1" dirty="0" err="1">
                <a:solidFill>
                  <a:srgbClr val="1D2A57"/>
                </a:solidFill>
                <a:latin typeface="+mj-lt"/>
              </a:rPr>
              <a:t>khiếp</a:t>
            </a:r>
            <a:endParaRPr lang="en-US" sz="3200" i="1" dirty="0">
              <a:solidFill>
                <a:schemeClr val="accent1"/>
              </a:solidFill>
              <a:latin typeface="+mj-lt"/>
            </a:endParaRPr>
          </a:p>
        </p:txBody>
      </p:sp>
      <p:sp>
        <p:nvSpPr>
          <p:cNvPr id="28" name="TextBox 27">
            <a:extLst>
              <a:ext uri="{FF2B5EF4-FFF2-40B4-BE49-F238E27FC236}">
                <a16:creationId xmlns:a16="http://schemas.microsoft.com/office/drawing/2014/main" id="{040EF25F-EC38-307A-DAC6-AB2E574F0CE4}"/>
              </a:ext>
            </a:extLst>
          </p:cNvPr>
          <p:cNvSpPr txBox="1"/>
          <p:nvPr/>
        </p:nvSpPr>
        <p:spPr>
          <a:xfrm>
            <a:off x="715707" y="3825973"/>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awful </a:t>
            </a:r>
            <a:r>
              <a:rPr lang="en-US" sz="3200" i="1" dirty="0"/>
              <a:t>(adj) </a:t>
            </a:r>
            <a:r>
              <a:rPr lang="en-US" sz="3200" i="1" dirty="0">
                <a:solidFill>
                  <a:srgbClr val="FF0000"/>
                </a:solidFill>
              </a:rPr>
              <a:t>/ˈ</a:t>
            </a:r>
            <a:r>
              <a:rPr lang="en-US" sz="3200" i="1" dirty="0" err="1">
                <a:solidFill>
                  <a:srgbClr val="FF0000"/>
                </a:solidFill>
              </a:rPr>
              <a:t>ɔːﬂ</a:t>
            </a:r>
            <a:r>
              <a:rPr lang="en-US" sz="3200" i="1" dirty="0">
                <a:solidFill>
                  <a:srgbClr val="FF0000"/>
                </a:solidFill>
              </a:rPr>
              <a:t>/ </a:t>
            </a:r>
            <a:r>
              <a:rPr lang="en-US" sz="3200" i="1" dirty="0" err="1">
                <a:solidFill>
                  <a:srgbClr val="1D2A57"/>
                </a:solidFill>
                <a:latin typeface="+mj-lt"/>
              </a:rPr>
              <a:t>kinh</a:t>
            </a:r>
            <a:r>
              <a:rPr lang="en-US" sz="3200" i="1" dirty="0">
                <a:solidFill>
                  <a:srgbClr val="1D2A57"/>
                </a:solidFill>
                <a:latin typeface="+mj-lt"/>
              </a:rPr>
              <a:t> </a:t>
            </a:r>
            <a:r>
              <a:rPr lang="en-US" sz="3200" i="1" dirty="0" err="1">
                <a:solidFill>
                  <a:srgbClr val="1D2A57"/>
                </a:solidFill>
                <a:latin typeface="+mj-lt"/>
              </a:rPr>
              <a:t>khủng</a:t>
            </a:r>
            <a:endParaRPr lang="en-US" sz="3200" i="1" dirty="0">
              <a:solidFill>
                <a:schemeClr val="accent1"/>
              </a:solidFill>
              <a:latin typeface="+mj-lt"/>
            </a:endParaRPr>
          </a:p>
        </p:txBody>
      </p:sp>
      <p:sp>
        <p:nvSpPr>
          <p:cNvPr id="17" name="TextBox 16">
            <a:extLst>
              <a:ext uri="{FF2B5EF4-FFF2-40B4-BE49-F238E27FC236}">
                <a16:creationId xmlns:a16="http://schemas.microsoft.com/office/drawing/2014/main" id="{170FD3E1-660C-874F-4BA6-EEA5BA192D62}"/>
              </a:ext>
            </a:extLst>
          </p:cNvPr>
          <p:cNvSpPr txBox="1"/>
          <p:nvPr/>
        </p:nvSpPr>
        <p:spPr>
          <a:xfrm>
            <a:off x="701987" y="5181677"/>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boring </a:t>
            </a:r>
            <a:r>
              <a:rPr lang="en-US" sz="3200" i="1" dirty="0"/>
              <a:t>(adj) </a:t>
            </a:r>
            <a:r>
              <a:rPr lang="en-US" sz="3200" i="1" dirty="0">
                <a:solidFill>
                  <a:srgbClr val="FF0000"/>
                </a:solidFill>
              </a:rPr>
              <a:t>/ˈ</a:t>
            </a:r>
            <a:r>
              <a:rPr lang="en-US" sz="3200" i="1" dirty="0" err="1">
                <a:solidFill>
                  <a:srgbClr val="FF0000"/>
                </a:solidFill>
              </a:rPr>
              <a:t>bɔːrɪŋ</a:t>
            </a:r>
            <a:r>
              <a:rPr lang="en-US" sz="3200" i="1" dirty="0">
                <a:solidFill>
                  <a:srgbClr val="FF0000"/>
                </a:solidFill>
              </a:rPr>
              <a:t>/ </a:t>
            </a:r>
            <a:r>
              <a:rPr lang="en-US" sz="3200" i="1" dirty="0" err="1">
                <a:solidFill>
                  <a:srgbClr val="1D2A57"/>
                </a:solidFill>
                <a:latin typeface="+mj-lt"/>
              </a:rPr>
              <a:t>chán</a:t>
            </a:r>
            <a:endParaRPr lang="en-US" sz="3200" i="1" dirty="0">
              <a:solidFill>
                <a:schemeClr val="accent1"/>
              </a:solidFill>
              <a:latin typeface="+mj-lt"/>
            </a:endParaRPr>
          </a:p>
        </p:txBody>
      </p:sp>
      <p:sp>
        <p:nvSpPr>
          <p:cNvPr id="29" name="TextBox 28">
            <a:extLst>
              <a:ext uri="{FF2B5EF4-FFF2-40B4-BE49-F238E27FC236}">
                <a16:creationId xmlns:a16="http://schemas.microsoft.com/office/drawing/2014/main" id="{5693C3DB-EA27-3978-D49D-94369CD5971B}"/>
              </a:ext>
            </a:extLst>
          </p:cNvPr>
          <p:cNvSpPr txBox="1"/>
          <p:nvPr/>
        </p:nvSpPr>
        <p:spPr>
          <a:xfrm>
            <a:off x="708847" y="2506140"/>
            <a:ext cx="1135567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chemeClr val="accent1"/>
                </a:solidFill>
              </a:rPr>
              <a:t>sad </a:t>
            </a:r>
            <a:r>
              <a:rPr lang="en-US" sz="3200" i="1" dirty="0"/>
              <a:t>(adj) </a:t>
            </a:r>
            <a:r>
              <a:rPr lang="en-US" sz="3200" i="1" dirty="0">
                <a:solidFill>
                  <a:srgbClr val="FF0000"/>
                </a:solidFill>
              </a:rPr>
              <a:t>/</a:t>
            </a:r>
            <a:r>
              <a:rPr lang="en-US" sz="3200" i="1" dirty="0" err="1">
                <a:solidFill>
                  <a:srgbClr val="FF0000"/>
                </a:solidFill>
              </a:rPr>
              <a:t>sæd</a:t>
            </a:r>
            <a:r>
              <a:rPr lang="en-US" sz="3200" i="1" dirty="0">
                <a:solidFill>
                  <a:srgbClr val="FF0000"/>
                </a:solidFill>
              </a:rPr>
              <a:t>/</a:t>
            </a:r>
            <a:r>
              <a:rPr lang="en-US" sz="3200" dirty="0">
                <a:solidFill>
                  <a:srgbClr val="FF0000"/>
                </a:solidFill>
                <a:latin typeface="Arial" panose="020B0604020202020204" pitchFamily="34" charset="0"/>
              </a:rPr>
              <a:t> </a:t>
            </a:r>
            <a:r>
              <a:rPr lang="en-US" sz="3200" i="1" dirty="0" err="1">
                <a:solidFill>
                  <a:srgbClr val="1D2A57"/>
                </a:solidFill>
                <a:latin typeface="+mj-lt"/>
              </a:rPr>
              <a:t>buồn</a:t>
            </a:r>
            <a:endParaRPr lang="en-US" sz="3200" i="1" dirty="0">
              <a:solidFill>
                <a:schemeClr val="accent1"/>
              </a:solidFill>
              <a:latin typeface="+mj-lt"/>
            </a:endParaRPr>
          </a:p>
        </p:txBody>
      </p:sp>
      <p:pic>
        <p:nvPicPr>
          <p:cNvPr id="5" name="fantastic">
            <a:hlinkClick r:id="" action="ppaction://media"/>
            <a:extLst>
              <a:ext uri="{FF2B5EF4-FFF2-40B4-BE49-F238E27FC236}">
                <a16:creationId xmlns:a16="http://schemas.microsoft.com/office/drawing/2014/main" id="{579EAC60-DB5E-9082-7A6F-AE611D9E323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81029" y="484884"/>
            <a:ext cx="406400" cy="406400"/>
          </a:xfrm>
          <a:prstGeom prst="rect">
            <a:avLst/>
          </a:prstGeom>
        </p:spPr>
      </p:pic>
      <p:pic>
        <p:nvPicPr>
          <p:cNvPr id="6" name="funny">
            <a:hlinkClick r:id="" action="ppaction://media"/>
            <a:extLst>
              <a:ext uri="{FF2B5EF4-FFF2-40B4-BE49-F238E27FC236}">
                <a16:creationId xmlns:a16="http://schemas.microsoft.com/office/drawing/2014/main" id="{ED6C915F-3FB8-0E17-F273-23FC4060E973}"/>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81029" y="484884"/>
            <a:ext cx="406400" cy="406400"/>
          </a:xfrm>
          <a:prstGeom prst="rect">
            <a:avLst/>
          </a:prstGeom>
        </p:spPr>
      </p:pic>
      <p:pic>
        <p:nvPicPr>
          <p:cNvPr id="7" name="great">
            <a:hlinkClick r:id="" action="ppaction://media"/>
            <a:extLst>
              <a:ext uri="{FF2B5EF4-FFF2-40B4-BE49-F238E27FC236}">
                <a16:creationId xmlns:a16="http://schemas.microsoft.com/office/drawing/2014/main" id="{4D09E6EA-F079-C508-6C1A-A6D3F0A4453C}"/>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9681029" y="484884"/>
            <a:ext cx="406400" cy="406400"/>
          </a:xfrm>
          <a:prstGeom prst="rect">
            <a:avLst/>
          </a:prstGeom>
        </p:spPr>
      </p:pic>
      <p:pic>
        <p:nvPicPr>
          <p:cNvPr id="8" name="exciting">
            <a:hlinkClick r:id="" action="ppaction://media"/>
            <a:extLst>
              <a:ext uri="{FF2B5EF4-FFF2-40B4-BE49-F238E27FC236}">
                <a16:creationId xmlns:a16="http://schemas.microsoft.com/office/drawing/2014/main" id="{85963A63-A92B-EA22-4F47-FF46FF2F4279}"/>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9681029" y="484884"/>
            <a:ext cx="406400" cy="406400"/>
          </a:xfrm>
          <a:prstGeom prst="rect">
            <a:avLst/>
          </a:prstGeom>
        </p:spPr>
      </p:pic>
      <p:pic>
        <p:nvPicPr>
          <p:cNvPr id="9" name="terrible">
            <a:hlinkClick r:id="" action="ppaction://media"/>
            <a:extLst>
              <a:ext uri="{FF2B5EF4-FFF2-40B4-BE49-F238E27FC236}">
                <a16:creationId xmlns:a16="http://schemas.microsoft.com/office/drawing/2014/main" id="{EB983E14-0882-526A-B275-83EEC7C512BC}"/>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9681029" y="484884"/>
            <a:ext cx="406400" cy="406400"/>
          </a:xfrm>
          <a:prstGeom prst="rect">
            <a:avLst/>
          </a:prstGeom>
        </p:spPr>
      </p:pic>
      <p:pic>
        <p:nvPicPr>
          <p:cNvPr id="10" name="awful">
            <a:hlinkClick r:id="" action="ppaction://media"/>
            <a:extLst>
              <a:ext uri="{FF2B5EF4-FFF2-40B4-BE49-F238E27FC236}">
                <a16:creationId xmlns:a16="http://schemas.microsoft.com/office/drawing/2014/main" id="{B70CDF0B-97AA-98FE-8B50-BE6AF9771D61}"/>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9681029" y="484884"/>
            <a:ext cx="406400" cy="406400"/>
          </a:xfrm>
          <a:prstGeom prst="rect">
            <a:avLst/>
          </a:prstGeom>
        </p:spPr>
      </p:pic>
      <p:pic>
        <p:nvPicPr>
          <p:cNvPr id="11" name="sad">
            <a:hlinkClick r:id="" action="ppaction://media"/>
            <a:extLst>
              <a:ext uri="{FF2B5EF4-FFF2-40B4-BE49-F238E27FC236}">
                <a16:creationId xmlns:a16="http://schemas.microsoft.com/office/drawing/2014/main" id="{6713D1A3-51C3-262B-C11C-2DAE701729EF}"/>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9681029" y="484884"/>
            <a:ext cx="406400" cy="406400"/>
          </a:xfrm>
          <a:prstGeom prst="rect">
            <a:avLst/>
          </a:prstGeom>
        </p:spPr>
      </p:pic>
      <p:pic>
        <p:nvPicPr>
          <p:cNvPr id="12" name="boring">
            <a:hlinkClick r:id="" action="ppaction://media"/>
            <a:extLst>
              <a:ext uri="{FF2B5EF4-FFF2-40B4-BE49-F238E27FC236}">
                <a16:creationId xmlns:a16="http://schemas.microsoft.com/office/drawing/2014/main" id="{45F8CAB9-7789-00E1-E2CC-A8E961E5AB68}"/>
              </a:ext>
            </a:extLst>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9681029" y="484884"/>
            <a:ext cx="406400" cy="406400"/>
          </a:xfrm>
          <a:prstGeom prst="rect">
            <a:avLst/>
          </a:prstGeom>
        </p:spPr>
      </p:pic>
      <p:pic>
        <p:nvPicPr>
          <p:cNvPr id="3" name="Picture 2">
            <a:extLst>
              <a:ext uri="{FF2B5EF4-FFF2-40B4-BE49-F238E27FC236}">
                <a16:creationId xmlns:a16="http://schemas.microsoft.com/office/drawing/2014/main" id="{6323BF83-4F1A-EA80-D969-AA1A3323D527}"/>
              </a:ext>
            </a:extLst>
          </p:cNvPr>
          <p:cNvPicPr>
            <a:picLocks noChangeAspect="1"/>
          </p:cNvPicPr>
          <p:nvPr/>
        </p:nvPicPr>
        <p:blipFill>
          <a:blip r:embed="rId20"/>
          <a:stretch>
            <a:fillRect/>
          </a:stretch>
        </p:blipFill>
        <p:spPr>
          <a:xfrm>
            <a:off x="9372601" y="348845"/>
            <a:ext cx="947152" cy="710365"/>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5"/>
                </p:tgtEl>
              </p:cMediaNode>
            </p:audio>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469" fill="hold"/>
                                        <p:tgtEl>
                                          <p:spTgt spid="5"/>
                                        </p:tgtEl>
                                      </p:cBhvr>
                                    </p:cmd>
                                  </p:childTnLst>
                                </p:cTn>
                              </p:par>
                            </p:childTnLst>
                          </p:cTn>
                        </p:par>
                      </p:childTnLst>
                    </p:cTn>
                  </p:par>
                </p:childTnLst>
              </p:cTn>
              <p:nextCondLst>
                <p:cond evt="onClick" delay="0">
                  <p:tgtEl>
                    <p:spTgt spid="23"/>
                  </p:tgtEl>
                </p:cond>
              </p:nextCondLst>
            </p:seq>
            <p:audio>
              <p:cMediaNode vol="80000">
                <p:cTn id="49" fill="hold" display="0">
                  <p:stCondLst>
                    <p:cond delay="indefinite"/>
                  </p:stCondLst>
                  <p:endCondLst>
                    <p:cond evt="onStopAudio" delay="0">
                      <p:tgtEl>
                        <p:sldTgt/>
                      </p:tgtEl>
                    </p:cond>
                  </p:endCondLst>
                </p:cTn>
                <p:tgtEl>
                  <p:spTgt spid="6"/>
                </p:tgtEl>
              </p:cMediaNode>
            </p:audio>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634" fill="hold"/>
                                        <p:tgtEl>
                                          <p:spTgt spid="6"/>
                                        </p:tgtEl>
                                      </p:cBhvr>
                                    </p:cmd>
                                  </p:childTnLst>
                                </p:cTn>
                              </p:par>
                            </p:childTnLst>
                          </p:cTn>
                        </p:par>
                      </p:childTnLst>
                    </p:cTn>
                  </p:par>
                </p:childTnLst>
              </p:cTn>
              <p:nextCondLst>
                <p:cond evt="onClick" delay="0">
                  <p:tgtEl>
                    <p:spTgt spid="24"/>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260" fill="hold"/>
                                        <p:tgtEl>
                                          <p:spTgt spid="7"/>
                                        </p:tgtEl>
                                      </p:cBhvr>
                                    </p:cmd>
                                  </p:childTnLst>
                                </p:cTn>
                              </p:par>
                            </p:childTnLst>
                          </p:cTn>
                        </p:par>
                      </p:childTnLst>
                    </p:cTn>
                  </p:par>
                </p:childTnLst>
              </p:cTn>
              <p:nextCondLst>
                <p:cond evt="onClick" delay="0">
                  <p:tgtEl>
                    <p:spTgt spid="25"/>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843" fill="hold"/>
                                        <p:tgtEl>
                                          <p:spTgt spid="8"/>
                                        </p:tgtEl>
                                      </p:cBhvr>
                                    </p:cmd>
                                  </p:childTnLst>
                                </p:cTn>
                              </p:par>
                            </p:childTnLst>
                          </p:cTn>
                        </p:par>
                      </p:childTnLst>
                    </p:cTn>
                  </p:par>
                </p:childTnLst>
              </p:cTn>
              <p:nextCondLst>
                <p:cond evt="onClick" delay="0">
                  <p:tgtEl>
                    <p:spTgt spid="26"/>
                  </p:tgtEl>
                </p:cond>
              </p:nextCondLst>
            </p:seq>
            <p:audio>
              <p:cMediaNode vol="80000">
                <p:cTn id="67" fill="hold" display="0">
                  <p:stCondLst>
                    <p:cond delay="indefinite"/>
                  </p:stCondLst>
                  <p:endCondLst>
                    <p:cond evt="onStopAudio" delay="0">
                      <p:tgtEl>
                        <p:sldTgt/>
                      </p:tgtEl>
                    </p:cond>
                  </p:endCondLst>
                </p:cTn>
                <p:tgtEl>
                  <p:spTgt spid="9"/>
                </p:tgtEl>
              </p:cMediaNode>
            </p:audio>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3156" fill="hold"/>
                                        <p:tgtEl>
                                          <p:spTgt spid="9"/>
                                        </p:tgtEl>
                                      </p:cBhvr>
                                    </p:cmd>
                                  </p:childTnLst>
                                </p:cTn>
                              </p:par>
                            </p:childTnLst>
                          </p:cTn>
                        </p:par>
                      </p:childTnLst>
                    </p:cTn>
                  </p:par>
                </p:childTnLst>
              </p:cTn>
              <p:nextCondLst>
                <p:cond evt="onClick" delay="0">
                  <p:tgtEl>
                    <p:spTgt spid="27"/>
                  </p:tgtEl>
                </p:cond>
              </p:nextCondLst>
            </p:seq>
            <p:audio>
              <p:cMediaNode vol="80000">
                <p:cTn id="73" fill="hold" display="0">
                  <p:stCondLst>
                    <p:cond delay="indefinite"/>
                  </p:stCondLst>
                  <p:endCondLst>
                    <p:cond evt="onStopAudio" delay="0">
                      <p:tgtEl>
                        <p:sldTgt/>
                      </p:tgtEl>
                    </p:cond>
                  </p:endCondLst>
                </p:cTn>
                <p:tgtEl>
                  <p:spTgt spid="10"/>
                </p:tgtEl>
              </p:cMediaNode>
            </p:audio>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3130" fill="hold"/>
                                        <p:tgtEl>
                                          <p:spTgt spid="10"/>
                                        </p:tgtEl>
                                      </p:cBhvr>
                                    </p:cmd>
                                  </p:childTnLst>
                                </p:cTn>
                              </p:par>
                            </p:childTnLst>
                          </p:cTn>
                        </p:par>
                      </p:childTnLst>
                    </p:cTn>
                  </p:par>
                </p:childTnLst>
              </p:cTn>
              <p:nextCondLst>
                <p:cond evt="onClick" delay="0">
                  <p:tgtEl>
                    <p:spTgt spid="28"/>
                  </p:tgtEl>
                </p:cond>
              </p:nextCondLst>
            </p:seq>
            <p:audio>
              <p:cMediaNode vol="80000">
                <p:cTn id="79" fill="hold" display="0">
                  <p:stCondLst>
                    <p:cond delay="indefinite"/>
                  </p:stCondLst>
                  <p:endCondLst>
                    <p:cond evt="onStopAudio" delay="0">
                      <p:tgtEl>
                        <p:sldTgt/>
                      </p:tgtEl>
                    </p:cond>
                  </p:endCondLst>
                </p:cTn>
                <p:tgtEl>
                  <p:spTgt spid="11"/>
                </p:tgtEl>
              </p:cMediaNode>
            </p:audio>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999" fill="hold"/>
                                        <p:tgtEl>
                                          <p:spTgt spid="11"/>
                                        </p:tgtEl>
                                      </p:cBhvr>
                                    </p:cmd>
                                  </p:childTnLst>
                                </p:cTn>
                              </p:par>
                            </p:childTnLst>
                          </p:cTn>
                        </p:par>
                      </p:childTnLst>
                    </p:cTn>
                  </p:par>
                </p:childTnLst>
              </p:cTn>
              <p:nextCondLst>
                <p:cond evt="onClick" delay="0">
                  <p:tgtEl>
                    <p:spTgt spid="29"/>
                  </p:tgtEl>
                </p:cond>
              </p:nextCondLst>
            </p:seq>
            <p:audio>
              <p:cMediaNode vol="80000">
                <p:cTn id="85" fill="hold" display="0">
                  <p:stCondLst>
                    <p:cond delay="indefinite"/>
                  </p:stCondLst>
                  <p:endCondLst>
                    <p:cond evt="onStopAudio" delay="0">
                      <p:tgtEl>
                        <p:sldTgt/>
                      </p:tgtEl>
                    </p:cond>
                  </p:endCondLst>
                </p:cTn>
                <p:tgtEl>
                  <p:spTgt spid="12"/>
                </p:tgtEl>
              </p:cMediaNode>
            </p:audio>
            <p:seq concurrent="1" nextAc="seek">
              <p:cTn id="86" restart="whenNotActive" fill="hold" evtFilter="cancelBubble" nodeType="interactiveSeq">
                <p:stCondLst>
                  <p:cond evt="onClick" delay="0">
                    <p:tgtEl>
                      <p:spTgt spid="17"/>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3130" fill="hold"/>
                                        <p:tgtEl>
                                          <p:spTgt spid="12"/>
                                        </p:tgtEl>
                                      </p:cBhvr>
                                    </p:cmd>
                                  </p:childTnLst>
                                </p:cTn>
                              </p:par>
                            </p:childTnLst>
                          </p:cTn>
                        </p:par>
                      </p:childTnLst>
                    </p:cTn>
                  </p:par>
                </p:childTnLst>
              </p:cTn>
              <p:nextCondLst>
                <p:cond evt="onClick" delay="0">
                  <p:tgtEl>
                    <p:spTgt spid="17"/>
                  </p:tgtEl>
                </p:cond>
              </p:nextCondLst>
            </p:seq>
          </p:childTnLst>
        </p:cTn>
      </p:par>
    </p:tnLst>
    <p:bldLst>
      <p:bldP spid="23" grpId="0" animBg="1"/>
      <p:bldP spid="24" grpId="0" animBg="1"/>
      <p:bldP spid="25" grpId="0" animBg="1"/>
      <p:bldP spid="26" grpId="0" animBg="1"/>
      <p:bldP spid="27" grpId="0" animBg="1"/>
      <p:bldP spid="28" grpId="0" animBg="1"/>
      <p:bldP spid="1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02BAB-C686-F7D2-FE28-7C269EDDD9A3}"/>
              </a:ext>
            </a:extLst>
          </p:cNvPr>
          <p:cNvSpPr txBox="1"/>
          <p:nvPr/>
        </p:nvSpPr>
        <p:spPr>
          <a:xfrm>
            <a:off x="206829" y="228598"/>
            <a:ext cx="11462657" cy="6334939"/>
          </a:xfrm>
          <a:prstGeom prst="rect">
            <a:avLst/>
          </a:prstGeom>
          <a:noFill/>
        </p:spPr>
        <p:txBody>
          <a:bodyPr wrap="square" rtlCol="0">
            <a:spAutoFit/>
          </a:bodyPr>
          <a:lstStyle/>
          <a:p>
            <a:r>
              <a:rPr lang="en-US" sz="3200" b="1" dirty="0">
                <a:solidFill>
                  <a:srgbClr val="0070C0"/>
                </a:solidFill>
              </a:rPr>
              <a:t>Please circle the correct words to complete each sentence:</a:t>
            </a:r>
          </a:p>
          <a:p>
            <a:pPr marL="342900" indent="-342900">
              <a:lnSpc>
                <a:spcPct val="150000"/>
              </a:lnSpc>
              <a:buAutoNum type="arabicPeriod"/>
            </a:pPr>
            <a:r>
              <a:rPr lang="en-US" sz="2800" dirty="0">
                <a:solidFill>
                  <a:srgbClr val="0070C0"/>
                </a:solidFill>
              </a:rPr>
              <a:t>I did not laugh throughout the comedy. It was really </a:t>
            </a:r>
            <a:r>
              <a:rPr lang="en-US" sz="2800" i="1" dirty="0">
                <a:solidFill>
                  <a:srgbClr val="FF0000"/>
                </a:solidFill>
              </a:rPr>
              <a:t>great / boring</a:t>
            </a:r>
            <a:r>
              <a:rPr lang="en-US" sz="2800" dirty="0">
                <a:solidFill>
                  <a:srgbClr val="0070C0"/>
                </a:solidFill>
              </a:rPr>
              <a:t>.</a:t>
            </a:r>
          </a:p>
          <a:p>
            <a:pPr>
              <a:lnSpc>
                <a:spcPct val="150000"/>
              </a:lnSpc>
            </a:pPr>
            <a:r>
              <a:rPr lang="en-US" sz="2800" dirty="0">
                <a:solidFill>
                  <a:srgbClr val="0070C0"/>
                </a:solidFill>
              </a:rPr>
              <a:t>2. The events of the film didn’t happen in a logical way, and the actors did not have much experience. I think it’s so </a:t>
            </a:r>
            <a:r>
              <a:rPr lang="en-US" sz="2800" i="1" dirty="0">
                <a:solidFill>
                  <a:srgbClr val="FF0000"/>
                </a:solidFill>
              </a:rPr>
              <a:t>awful / funny</a:t>
            </a:r>
            <a:r>
              <a:rPr lang="en-US" sz="2800" dirty="0">
                <a:solidFill>
                  <a:srgbClr val="0070C0"/>
                </a:solidFill>
              </a:rPr>
              <a:t>.</a:t>
            </a:r>
          </a:p>
          <a:p>
            <a:pPr>
              <a:lnSpc>
                <a:spcPct val="150000"/>
              </a:lnSpc>
            </a:pPr>
            <a:r>
              <a:rPr lang="en-US" sz="2800" dirty="0">
                <a:solidFill>
                  <a:srgbClr val="0070C0"/>
                </a:solidFill>
              </a:rPr>
              <a:t>3. I could not move my eyes away from the film with a lot of car chases. Wow the film was so </a:t>
            </a:r>
            <a:r>
              <a:rPr lang="en-US" sz="2800" i="1" dirty="0">
                <a:solidFill>
                  <a:srgbClr val="FF0000"/>
                </a:solidFill>
              </a:rPr>
              <a:t>exciting / terrible</a:t>
            </a:r>
            <a:r>
              <a:rPr lang="en-US" sz="2800" dirty="0">
                <a:solidFill>
                  <a:srgbClr val="0070C0"/>
                </a:solidFill>
              </a:rPr>
              <a:t>.</a:t>
            </a:r>
          </a:p>
          <a:p>
            <a:pPr>
              <a:lnSpc>
                <a:spcPct val="150000"/>
              </a:lnSpc>
            </a:pPr>
            <a:r>
              <a:rPr lang="en-US" sz="2800" dirty="0">
                <a:solidFill>
                  <a:srgbClr val="0070C0"/>
                </a:solidFill>
              </a:rPr>
              <a:t>4. The main actor and actress were wonderful. The setting was beautifully designed. It was </a:t>
            </a:r>
            <a:r>
              <a:rPr lang="en-US" sz="2800" i="1" dirty="0">
                <a:solidFill>
                  <a:srgbClr val="FF0000"/>
                </a:solidFill>
              </a:rPr>
              <a:t>awful / fantastic.</a:t>
            </a:r>
          </a:p>
          <a:p>
            <a:pPr>
              <a:lnSpc>
                <a:spcPct val="150000"/>
              </a:lnSpc>
            </a:pPr>
            <a:r>
              <a:rPr lang="en-US" sz="2800" dirty="0">
                <a:solidFill>
                  <a:srgbClr val="0070C0"/>
                </a:solidFill>
              </a:rPr>
              <a:t>5. The unlucky small child was taken away from his mom and lived in bad condition. I felt very </a:t>
            </a:r>
            <a:r>
              <a:rPr lang="en-US" sz="2800" i="1" dirty="0">
                <a:solidFill>
                  <a:srgbClr val="FF0000"/>
                </a:solidFill>
              </a:rPr>
              <a:t>sad / great </a:t>
            </a:r>
            <a:r>
              <a:rPr lang="en-US" sz="2800" dirty="0">
                <a:solidFill>
                  <a:srgbClr val="0070C0"/>
                </a:solidFill>
              </a:rPr>
              <a:t>when watching this film.</a:t>
            </a:r>
          </a:p>
        </p:txBody>
      </p:sp>
      <p:sp>
        <p:nvSpPr>
          <p:cNvPr id="3" name="Oval 2">
            <a:extLst>
              <a:ext uri="{FF2B5EF4-FFF2-40B4-BE49-F238E27FC236}">
                <a16:creationId xmlns:a16="http://schemas.microsoft.com/office/drawing/2014/main" id="{C0A6BEB6-23B9-6856-357B-FD87405D76BC}"/>
              </a:ext>
            </a:extLst>
          </p:cNvPr>
          <p:cNvSpPr/>
          <p:nvPr/>
        </p:nvSpPr>
        <p:spPr>
          <a:xfrm>
            <a:off x="9165771" y="849086"/>
            <a:ext cx="1240972"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603FC17-29C3-B48D-7421-9DA199556146}"/>
              </a:ext>
            </a:extLst>
          </p:cNvPr>
          <p:cNvSpPr/>
          <p:nvPr/>
        </p:nvSpPr>
        <p:spPr>
          <a:xfrm>
            <a:off x="5519057" y="2133600"/>
            <a:ext cx="990600"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60748E-B88B-6E58-D625-68901205BBAC}"/>
              </a:ext>
            </a:extLst>
          </p:cNvPr>
          <p:cNvSpPr/>
          <p:nvPr/>
        </p:nvSpPr>
        <p:spPr>
          <a:xfrm>
            <a:off x="2481943" y="3429000"/>
            <a:ext cx="1240971"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45BAF7-CD02-6D66-5B32-3AD859001695}"/>
              </a:ext>
            </a:extLst>
          </p:cNvPr>
          <p:cNvSpPr/>
          <p:nvPr/>
        </p:nvSpPr>
        <p:spPr>
          <a:xfrm>
            <a:off x="3722914" y="4702354"/>
            <a:ext cx="1491343"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9BD0ED-7C5C-4525-217C-59A52624CECD}"/>
              </a:ext>
            </a:extLst>
          </p:cNvPr>
          <p:cNvSpPr/>
          <p:nvPr/>
        </p:nvSpPr>
        <p:spPr>
          <a:xfrm>
            <a:off x="3227614" y="5975707"/>
            <a:ext cx="669472"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0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6949</TotalTime>
  <Words>820</Words>
  <Application>Microsoft Office PowerPoint</Application>
  <PresentationFormat>Widescreen</PresentationFormat>
  <Paragraphs>126</Paragraphs>
  <Slides>30</Slides>
  <Notes>2</Notes>
  <HiddenSlides>0</HiddenSlides>
  <MMClips>9</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MyriadPro-It</vt:lpstr>
      <vt:lpstr>MyriadPro-Regular</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Thai Hien Duong</cp:lastModifiedBy>
  <cp:revision>136</cp:revision>
  <dcterms:created xsi:type="dcterms:W3CDTF">2020-12-08T03:17:05Z</dcterms:created>
  <dcterms:modified xsi:type="dcterms:W3CDTF">2025-02-17T06:05:37Z</dcterms:modified>
</cp:coreProperties>
</file>