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6" r:id="rId3"/>
    <p:sldMasterId id="2147483669" r:id="rId4"/>
  </p:sldMasterIdLst>
  <p:notesMasterIdLst>
    <p:notesMasterId r:id="rId32"/>
  </p:notesMasterIdLst>
  <p:sldIdLst>
    <p:sldId id="300" r:id="rId5"/>
    <p:sldId id="349" r:id="rId6"/>
    <p:sldId id="302" r:id="rId7"/>
    <p:sldId id="292" r:id="rId8"/>
    <p:sldId id="306" r:id="rId9"/>
    <p:sldId id="403" r:id="rId10"/>
    <p:sldId id="398" r:id="rId11"/>
    <p:sldId id="399" r:id="rId12"/>
    <p:sldId id="400" r:id="rId13"/>
    <p:sldId id="348" r:id="rId14"/>
    <p:sldId id="411" r:id="rId15"/>
    <p:sldId id="345" r:id="rId16"/>
    <p:sldId id="357" r:id="rId17"/>
    <p:sldId id="412" r:id="rId18"/>
    <p:sldId id="413" r:id="rId19"/>
    <p:sldId id="414" r:id="rId20"/>
    <p:sldId id="415" r:id="rId21"/>
    <p:sldId id="416" r:id="rId22"/>
    <p:sldId id="417" r:id="rId23"/>
    <p:sldId id="377" r:id="rId24"/>
    <p:sldId id="407" r:id="rId25"/>
    <p:sldId id="380" r:id="rId26"/>
    <p:sldId id="418" r:id="rId27"/>
    <p:sldId id="331" r:id="rId28"/>
    <p:sldId id="295" r:id="rId29"/>
    <p:sldId id="329" r:id="rId30"/>
    <p:sldId id="34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1"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1" autoAdjust="0"/>
    <p:restoredTop sz="94657"/>
  </p:normalViewPr>
  <p:slideViewPr>
    <p:cSldViewPr snapToGrid="0">
      <p:cViewPr varScale="1">
        <p:scale>
          <a:sx n="68" d="100"/>
          <a:sy n="68" d="100"/>
        </p:scale>
        <p:origin x="56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2/13/2025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344141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16</a:t>
            </a:fld>
            <a:endParaRPr lang="en-US"/>
          </a:p>
        </p:txBody>
      </p:sp>
    </p:spTree>
    <p:extLst>
      <p:ext uri="{BB962C8B-B14F-4D97-AF65-F5344CB8AC3E}">
        <p14:creationId xmlns:p14="http://schemas.microsoft.com/office/powerpoint/2010/main" val="188697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96932"/>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0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993967"/>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04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2785124242"/>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3658031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205462336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1.3</a:t>
            </a:r>
            <a:endParaRPr lang="en-US" sz="1800" b="1" dirty="0">
              <a:solidFill>
                <a:schemeClr val="bg1"/>
              </a:solidFill>
            </a:endParaRPr>
          </a:p>
        </p:txBody>
      </p:sp>
    </p:spTree>
    <p:extLst>
      <p:ext uri="{BB962C8B-B14F-4D97-AF65-F5344CB8AC3E}">
        <p14:creationId xmlns:p14="http://schemas.microsoft.com/office/powerpoint/2010/main" val="4038222082"/>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6638"/>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6"/>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1.3</a:t>
            </a:r>
          </a:p>
        </p:txBody>
      </p:sp>
    </p:spTree>
    <p:extLst>
      <p:ext uri="{BB962C8B-B14F-4D97-AF65-F5344CB8AC3E}">
        <p14:creationId xmlns:p14="http://schemas.microsoft.com/office/powerpoint/2010/main" val="206126590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duhome.com.vn/DHALesson?idGrade=9&amp;idSubject=1&amp;idSeries=32&amp;idTheme=399&amp;IdLevel=1&amp;idThemeServer=54"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ordwall.net/resource/36387961/sm4-in-on-at-tim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8.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293567" y="2509937"/>
            <a:ext cx="6463005" cy="1815882"/>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1.3: Pronunciation &amp; Speaking</a:t>
            </a:r>
          </a:p>
          <a:p>
            <a:pPr algn="ctr"/>
            <a:r>
              <a:rPr lang="en-US" sz="3200" dirty="0">
                <a:solidFill>
                  <a:srgbClr val="00B0F0"/>
                </a:solidFill>
              </a:rPr>
              <a:t>Page 56</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C627ABE8-F49E-44D9-8B88-F62408C7FDC9}"/>
              </a:ext>
            </a:extLst>
          </p:cNvPr>
          <p:cNvSpPr/>
          <p:nvPr/>
        </p:nvSpPr>
        <p:spPr>
          <a:xfrm>
            <a:off x="8499423" y="2098624"/>
            <a:ext cx="869429" cy="2098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8456CB1-1F19-FB37-080A-1CB1B21516F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49218" y="443268"/>
            <a:ext cx="11185734" cy="1551401"/>
          </a:xfrm>
          <a:prstGeom prst="rect">
            <a:avLst/>
          </a:prstGeom>
        </p:spPr>
      </p:pic>
      <p:pic>
        <p:nvPicPr>
          <p:cNvPr id="4" name="CD2-TRACK 18">
            <a:hlinkClick r:id="" action="ppaction://media"/>
            <a:extLst>
              <a:ext uri="{FF2B5EF4-FFF2-40B4-BE49-F238E27FC236}">
                <a16:creationId xmlns:a16="http://schemas.microsoft.com/office/drawing/2014/main" id="{E430C8FB-83BD-B20E-E767-1C263999C3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7257" y="2492828"/>
            <a:ext cx="823686" cy="823686"/>
          </a:xfrm>
          <a:prstGeom prst="rect">
            <a:avLst/>
          </a:prstGeom>
        </p:spPr>
      </p:pic>
      <p:sp>
        <p:nvSpPr>
          <p:cNvPr id="11" name="Rectangle 10">
            <a:extLst>
              <a:ext uri="{FF2B5EF4-FFF2-40B4-BE49-F238E27FC236}">
                <a16:creationId xmlns:a16="http://schemas.microsoft.com/office/drawing/2014/main" id="{A80D8F02-AB3B-4479-84C0-F6918EA2705F}"/>
              </a:ext>
            </a:extLst>
          </p:cNvPr>
          <p:cNvSpPr/>
          <p:nvPr/>
        </p:nvSpPr>
        <p:spPr>
          <a:xfrm>
            <a:off x="9578715" y="1424066"/>
            <a:ext cx="2103131" cy="2502417"/>
          </a:xfrm>
          <a:prstGeom prst="rect">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a:solidFill>
                  <a:prstClr val="black"/>
                </a:solidFill>
              </a:rPr>
              <a:t>Wrong.</a:t>
            </a:r>
          </a:p>
          <a:p>
            <a:pPr lvl="0" algn="ctr"/>
            <a:r>
              <a:rPr lang="en-US" sz="3000" dirty="0">
                <a:solidFill>
                  <a:prstClr val="black"/>
                </a:solidFill>
              </a:rPr>
              <a:t>Doesn't use the weak form.</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419789FB-71FF-4A65-8928-0FB9FF9320D4}"/>
              </a:ext>
            </a:extLst>
          </p:cNvPr>
          <p:cNvCxnSpPr>
            <a:cxnSpLocks/>
          </p:cNvCxnSpPr>
          <p:nvPr/>
        </p:nvCxnSpPr>
        <p:spPr>
          <a:xfrm>
            <a:off x="778560" y="1789898"/>
            <a:ext cx="388146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733E95-D649-D85E-C777-96213C9DAD06}"/>
              </a:ext>
            </a:extLst>
          </p:cNvPr>
          <p:cNvPicPr>
            <a:picLocks noChangeAspect="1"/>
          </p:cNvPicPr>
          <p:nvPr/>
        </p:nvPicPr>
        <p:blipFill>
          <a:blip r:embed="rId7"/>
          <a:stretch>
            <a:fillRect/>
          </a:stretch>
        </p:blipFill>
        <p:spPr>
          <a:xfrm>
            <a:off x="1099458" y="4237568"/>
            <a:ext cx="9139168" cy="1035545"/>
          </a:xfrm>
          <a:prstGeom prst="rect">
            <a:avLst/>
          </a:prstGeom>
        </p:spPr>
      </p:pic>
      <p:sp>
        <p:nvSpPr>
          <p:cNvPr id="15" name="TextBox 14">
            <a:extLst>
              <a:ext uri="{FF2B5EF4-FFF2-40B4-BE49-F238E27FC236}">
                <a16:creationId xmlns:a16="http://schemas.microsoft.com/office/drawing/2014/main" id="{B303A90B-2761-B64E-CD0D-FB29FF91C81D}"/>
              </a:ext>
            </a:extLst>
          </p:cNvPr>
          <p:cNvSpPr txBox="1"/>
          <p:nvPr/>
        </p:nvSpPr>
        <p:spPr>
          <a:xfrm>
            <a:off x="1988174" y="3690754"/>
            <a:ext cx="4907041" cy="646331"/>
          </a:xfrm>
          <a:prstGeom prst="rect">
            <a:avLst/>
          </a:prstGeom>
          <a:noFill/>
        </p:spPr>
        <p:txBody>
          <a:bodyPr wrap="square" rtlCol="0">
            <a:spAutoFit/>
          </a:bodyPr>
          <a:lstStyle/>
          <a:p>
            <a:r>
              <a:rPr lang="en-US" sz="3600" i="1" dirty="0">
                <a:solidFill>
                  <a:srgbClr val="0070C0"/>
                </a:solidFill>
              </a:rPr>
              <a:t>Listen again and repeat</a:t>
            </a:r>
          </a:p>
        </p:txBody>
      </p:sp>
    </p:spTree>
    <p:extLst>
      <p:ext uri="{BB962C8B-B14F-4D97-AF65-F5344CB8AC3E}">
        <p14:creationId xmlns:p14="http://schemas.microsoft.com/office/powerpoint/2010/main" val="1060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7533" fill="hold"/>
                                        <p:tgtEl>
                                          <p:spTgt spid="4"/>
                                        </p:tgtEl>
                                      </p:cBhvr>
                                    </p:cmd>
                                  </p:childTnLst>
                                </p:cTn>
                              </p:par>
                            </p:childTnLst>
                          </p:cTn>
                        </p:par>
                      </p:childTnLst>
                    </p:cTn>
                  </p:par>
                </p:childTnLst>
              </p:cTn>
              <p:nextCondLst>
                <p:cond evt="onClick" delay="0">
                  <p:tgtEl>
                    <p:spTgt spid="4"/>
                  </p:tgtEl>
                </p:cond>
              </p:nextCondLst>
            </p:seq>
          </p:childTnLst>
        </p:cTn>
      </p:par>
    </p:tnLst>
    <p:bldLst>
      <p:bldP spid="10" grpId="0" animBg="1"/>
      <p:bldP spid="11"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4DA4B-349B-8CB7-9818-0862FAE8F183}"/>
              </a:ext>
            </a:extLst>
          </p:cNvPr>
          <p:cNvSpPr txBox="1"/>
          <p:nvPr/>
        </p:nvSpPr>
        <p:spPr>
          <a:xfrm>
            <a:off x="1426029" y="738113"/>
            <a:ext cx="9764485" cy="5016758"/>
          </a:xfrm>
          <a:prstGeom prst="rect">
            <a:avLst/>
          </a:prstGeom>
          <a:noFill/>
        </p:spPr>
        <p:txBody>
          <a:bodyPr wrap="square">
            <a:spAutoFit/>
          </a:bodyPr>
          <a:lstStyle/>
          <a:p>
            <a:r>
              <a:rPr lang="en-US" sz="3200" b="1" dirty="0">
                <a:solidFill>
                  <a:srgbClr val="0070C0"/>
                </a:solidFill>
              </a:rPr>
              <a:t>Practice pronouncing “at” in the following sentences:</a:t>
            </a:r>
          </a:p>
          <a:p>
            <a:pPr marL="514350" indent="-514350">
              <a:buFont typeface="+mj-lt"/>
              <a:buAutoNum type="arabicPeriod"/>
            </a:pPr>
            <a:r>
              <a:rPr lang="en-US" sz="3200" dirty="0">
                <a:solidFill>
                  <a:srgbClr val="0070C0"/>
                </a:solidFill>
              </a:rPr>
              <a:t>At 3 o’clock this morning, I woke up.</a:t>
            </a:r>
          </a:p>
          <a:p>
            <a:pPr marL="514350" indent="-514350">
              <a:buFont typeface="+mj-lt"/>
              <a:buAutoNum type="arabicPeriod"/>
            </a:pPr>
            <a:r>
              <a:rPr lang="en-US" sz="3200" dirty="0">
                <a:solidFill>
                  <a:srgbClr val="0070C0"/>
                </a:solidFill>
              </a:rPr>
              <a:t>I usually wake up at 7:00 a.m.</a:t>
            </a:r>
          </a:p>
          <a:p>
            <a:pPr marL="514350" indent="-514350">
              <a:buFont typeface="+mj-lt"/>
              <a:buAutoNum type="arabicPeriod"/>
            </a:pPr>
            <a:r>
              <a:rPr lang="en-US" sz="3200" dirty="0">
                <a:solidFill>
                  <a:srgbClr val="0070C0"/>
                </a:solidFill>
              </a:rPr>
              <a:t>I’m going to meet Jack at the cinema.</a:t>
            </a:r>
          </a:p>
          <a:p>
            <a:pPr marL="514350" indent="-514350">
              <a:buFont typeface="+mj-lt"/>
              <a:buAutoNum type="arabicPeriod"/>
            </a:pPr>
            <a:r>
              <a:rPr lang="en-US" sz="3200" dirty="0">
                <a:solidFill>
                  <a:srgbClr val="0070C0"/>
                </a:solidFill>
              </a:rPr>
              <a:t>I often visit my parents at Christmas.</a:t>
            </a:r>
          </a:p>
          <a:p>
            <a:pPr marL="514350" indent="-514350">
              <a:buFont typeface="+mj-lt"/>
              <a:buAutoNum type="arabicPeriod"/>
            </a:pPr>
            <a:r>
              <a:rPr lang="en-US" sz="3200" dirty="0">
                <a:solidFill>
                  <a:srgbClr val="0070C0"/>
                </a:solidFill>
              </a:rPr>
              <a:t>At night, most shops are closed.</a:t>
            </a:r>
          </a:p>
          <a:p>
            <a:pPr marL="514350" indent="-514350">
              <a:buFont typeface="+mj-lt"/>
              <a:buAutoNum type="arabicPeriod"/>
            </a:pPr>
            <a:r>
              <a:rPr lang="en-US" sz="3200" dirty="0">
                <a:solidFill>
                  <a:srgbClr val="0070C0"/>
                </a:solidFill>
              </a:rPr>
              <a:t>Lucy looked at the picture carefully.</a:t>
            </a:r>
          </a:p>
          <a:p>
            <a:pPr marL="514350" indent="-514350">
              <a:buFont typeface="+mj-lt"/>
              <a:buAutoNum type="arabicPeriod"/>
            </a:pPr>
            <a:r>
              <a:rPr lang="en-US" sz="3200" dirty="0">
                <a:solidFill>
                  <a:srgbClr val="0070C0"/>
                </a:solidFill>
              </a:rPr>
              <a:t>I couldn’t find the answer at that time.</a:t>
            </a:r>
          </a:p>
          <a:p>
            <a:pPr marL="514350" indent="-514350">
              <a:buFont typeface="+mj-lt"/>
              <a:buAutoNum type="arabicPeriod"/>
            </a:pPr>
            <a:r>
              <a:rPr lang="en-US" sz="3200" dirty="0">
                <a:solidFill>
                  <a:srgbClr val="0070C0"/>
                </a:solidFill>
              </a:rPr>
              <a:t>Tim is very famous at school.</a:t>
            </a:r>
          </a:p>
          <a:p>
            <a:pPr marL="514350" indent="-514350">
              <a:buFont typeface="+mj-lt"/>
              <a:buAutoNum type="arabicPeriod"/>
            </a:pPr>
            <a:r>
              <a:rPr lang="en-US" sz="3200" dirty="0">
                <a:solidFill>
                  <a:srgbClr val="0070C0"/>
                </a:solidFill>
              </a:rPr>
              <a:t>At the end of the road, a young girl is playing guitar.</a:t>
            </a:r>
          </a:p>
        </p:txBody>
      </p:sp>
    </p:spTree>
    <p:extLst>
      <p:ext uri="{BB962C8B-B14F-4D97-AF65-F5344CB8AC3E}">
        <p14:creationId xmlns:p14="http://schemas.microsoft.com/office/powerpoint/2010/main" val="127546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2994" cy="6858000"/>
          </a:xfrm>
          <a:prstGeom prst="rect">
            <a:avLst/>
          </a:prstGeom>
        </p:spPr>
      </p:pic>
      <p:sp>
        <p:nvSpPr>
          <p:cNvPr id="3" name="TextBox 2"/>
          <p:cNvSpPr txBox="1"/>
          <p:nvPr/>
        </p:nvSpPr>
        <p:spPr>
          <a:xfrm>
            <a:off x="4096138" y="3046428"/>
            <a:ext cx="32937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Speaking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694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C6D2D-F765-9EB7-5193-9D6F1991E90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071" y="413657"/>
            <a:ext cx="6047892" cy="5116520"/>
          </a:xfrm>
          <a:prstGeom prst="rect">
            <a:avLst/>
          </a:prstGeom>
        </p:spPr>
      </p:pic>
      <p:pic>
        <p:nvPicPr>
          <p:cNvPr id="5" name="Picture 4">
            <a:extLst>
              <a:ext uri="{FF2B5EF4-FFF2-40B4-BE49-F238E27FC236}">
                <a16:creationId xmlns:a16="http://schemas.microsoft.com/office/drawing/2014/main" id="{880B6DBC-4CCB-928E-32B9-0BFFEF5138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067963" y="1998480"/>
            <a:ext cx="6201640" cy="3531697"/>
          </a:xfrm>
          <a:prstGeom prst="rect">
            <a:avLst/>
          </a:prstGeom>
        </p:spPr>
      </p:pic>
      <p:sp>
        <p:nvSpPr>
          <p:cNvPr id="2" name="Rectangle 1">
            <a:extLst>
              <a:ext uri="{FF2B5EF4-FFF2-40B4-BE49-F238E27FC236}">
                <a16:creationId xmlns:a16="http://schemas.microsoft.com/office/drawing/2014/main" id="{90B1AE87-98AA-DE16-1BFE-A2FCEE7A755E}"/>
              </a:ext>
            </a:extLst>
          </p:cNvPr>
          <p:cNvSpPr/>
          <p:nvPr/>
        </p:nvSpPr>
        <p:spPr>
          <a:xfrm>
            <a:off x="76200" y="499187"/>
            <a:ext cx="2231571" cy="70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D7F35F-51E2-1953-1C12-1EECF0FE42E6}"/>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51673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209798" y="583162"/>
            <a:ext cx="9399387" cy="550920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comedies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 comedy</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Friday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six o'clock</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5:30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OK</a:t>
            </a:r>
            <a:r>
              <a:rPr lang="en-US" sz="3200" dirty="0"/>
              <a:t> </a:t>
            </a:r>
          </a:p>
        </p:txBody>
      </p:sp>
      <p:sp>
        <p:nvSpPr>
          <p:cNvPr id="3" name="Rectangle 2">
            <a:extLst>
              <a:ext uri="{FF2B5EF4-FFF2-40B4-BE49-F238E27FC236}">
                <a16:creationId xmlns:a16="http://schemas.microsoft.com/office/drawing/2014/main" id="{FBA54838-844D-8B76-04DC-0A59574DA44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45244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264228" y="685800"/>
            <a:ext cx="9355843" cy="5528743"/>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science fiction movies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 science fiction movie</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Sunday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6:30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six</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OK</a:t>
            </a:r>
            <a:r>
              <a:rPr lang="en-US" sz="3200" dirty="0"/>
              <a:t> </a:t>
            </a:r>
          </a:p>
        </p:txBody>
      </p:sp>
      <p:sp>
        <p:nvSpPr>
          <p:cNvPr id="3" name="Rectangle 2">
            <a:extLst>
              <a:ext uri="{FF2B5EF4-FFF2-40B4-BE49-F238E27FC236}">
                <a16:creationId xmlns:a16="http://schemas.microsoft.com/office/drawing/2014/main" id="{65A4C019-F188-EF0C-3B6E-3CEFD211C832}"/>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36997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090056" y="620486"/>
            <a:ext cx="9530015" cy="5594057"/>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Toby: </a:t>
            </a:r>
            <a:r>
              <a:rPr lang="en-US" sz="3200" b="0" i="0" dirty="0">
                <a:solidFill>
                  <a:srgbClr val="231F20"/>
                </a:solidFill>
                <a:effectLst/>
              </a:rPr>
              <a:t>Hello, Emma.</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Do you like </a:t>
            </a:r>
            <a:r>
              <a:rPr lang="en-US" sz="3200" b="0" i="0" u="sng" dirty="0">
                <a:solidFill>
                  <a:srgbClr val="FF0000"/>
                </a:solidFill>
                <a:effectLst/>
              </a:rPr>
              <a:t>action movies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There's </a:t>
            </a:r>
            <a:r>
              <a:rPr lang="en-US" sz="3200" b="0" i="0" u="sng" dirty="0">
                <a:solidFill>
                  <a:srgbClr val="FF0000"/>
                </a:solidFill>
                <a:effectLst/>
              </a:rPr>
              <a:t>an action movie</a:t>
            </a:r>
            <a:r>
              <a:rPr lang="en-US" sz="3200" b="0" i="0" dirty="0">
                <a:solidFill>
                  <a:srgbClr val="FF0000"/>
                </a:solidFill>
                <a:effectLst/>
              </a:rPr>
              <a:t> </a:t>
            </a:r>
            <a:r>
              <a:rPr lang="en-US" sz="3200" b="0" i="0" dirty="0">
                <a:solidFill>
                  <a:srgbClr val="231F20"/>
                </a:solidFill>
                <a:effectLst/>
              </a:rPr>
              <a:t>on at the movie theater on </a:t>
            </a:r>
            <a:r>
              <a:rPr lang="en-US" sz="3200" b="0" i="0" u="sng" dirty="0">
                <a:solidFill>
                  <a:srgbClr val="FF0000"/>
                </a:solidFill>
                <a:effectLst/>
              </a:rPr>
              <a:t>Monday</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At </a:t>
            </a:r>
            <a:r>
              <a:rPr lang="en-US" sz="3200" b="0" i="0" u="sng" dirty="0">
                <a:solidFill>
                  <a:srgbClr val="FF0000"/>
                </a:solidFill>
                <a:effectLst/>
              </a:rPr>
              <a:t>7:30</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Toby: </a:t>
            </a:r>
            <a:r>
              <a:rPr lang="en-US" sz="3200" b="0" i="0" dirty="0">
                <a:solidFill>
                  <a:srgbClr val="231F20"/>
                </a:solidFill>
                <a:effectLst/>
              </a:rPr>
              <a:t>Let's meet at the movie theater at </a:t>
            </a:r>
            <a:r>
              <a:rPr lang="en-US" sz="3200" b="0" i="0" u="sng" dirty="0">
                <a:solidFill>
                  <a:srgbClr val="FF0000"/>
                </a:solidFill>
                <a:effectLst/>
              </a:rPr>
              <a:t>seven</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Emma: </a:t>
            </a:r>
            <a:r>
              <a:rPr lang="en-US" sz="3200" b="0" i="0" dirty="0">
                <a:solidFill>
                  <a:srgbClr val="231F20"/>
                </a:solidFill>
                <a:effectLst/>
              </a:rPr>
              <a:t>OK</a:t>
            </a:r>
            <a:r>
              <a:rPr lang="en-US" sz="3200" dirty="0"/>
              <a:t> </a:t>
            </a:r>
          </a:p>
        </p:txBody>
      </p:sp>
      <p:sp>
        <p:nvSpPr>
          <p:cNvPr id="3" name="Rectangle 2">
            <a:extLst>
              <a:ext uri="{FF2B5EF4-FFF2-40B4-BE49-F238E27FC236}">
                <a16:creationId xmlns:a16="http://schemas.microsoft.com/office/drawing/2014/main" id="{6C700B1A-6733-2BCD-75EE-4D353C49D3D7}"/>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867778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EBF82-D95B-2A4A-3A4F-37B722958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8864" y="295955"/>
            <a:ext cx="5728381" cy="757918"/>
          </a:xfrm>
          <a:prstGeom prst="rect">
            <a:avLst/>
          </a:prstGeom>
        </p:spPr>
      </p:pic>
      <p:sp>
        <p:nvSpPr>
          <p:cNvPr id="4" name="TextBox 3">
            <a:extLst>
              <a:ext uri="{FF2B5EF4-FFF2-40B4-BE49-F238E27FC236}">
                <a16:creationId xmlns:a16="http://schemas.microsoft.com/office/drawing/2014/main" id="{91CC2ACE-9F16-28D4-C01F-9740AF908DE6}"/>
              </a:ext>
            </a:extLst>
          </p:cNvPr>
          <p:cNvSpPr txBox="1"/>
          <p:nvPr/>
        </p:nvSpPr>
        <p:spPr>
          <a:xfrm>
            <a:off x="2058864" y="923056"/>
            <a:ext cx="9111344" cy="550920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A: </a:t>
            </a:r>
            <a:r>
              <a:rPr lang="en-US" sz="3200" b="0" i="0" dirty="0">
                <a:solidFill>
                  <a:srgbClr val="231F20"/>
                </a:solidFill>
                <a:effectLst/>
              </a:rPr>
              <a:t>Hello,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Hi, Toby.</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Do you like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Yeah, I do. Why?</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There's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 </a:t>
            </a:r>
            <a:r>
              <a:rPr lang="en-US" sz="3200" b="0" i="0" dirty="0">
                <a:solidFill>
                  <a:srgbClr val="231F20"/>
                </a:solidFill>
                <a:effectLst/>
              </a:rPr>
              <a:t>on at the movie theater on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00AEEF"/>
                </a:solidFill>
                <a:effectLst/>
              </a:rPr>
              <a:t> </a:t>
            </a:r>
            <a:r>
              <a:rPr lang="en-US" sz="3200" b="0" i="0" dirty="0">
                <a:solidFill>
                  <a:srgbClr val="231F20"/>
                </a:solidFill>
                <a:effectLst/>
              </a:rPr>
              <a:t>night. Do you want to go?</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What time is it on?</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At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That sounds great. Where should we meet?</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Let's meet at the movie theater at </a:t>
            </a:r>
            <a:r>
              <a:rPr kumimoji="0" lang="en-US" sz="3200" b="0" i="0" u="none" strike="noStrike" kern="1200" cap="none" spc="0" normalizeH="0" baseline="0" noProof="0" dirty="0">
                <a:ln>
                  <a:noFill/>
                </a:ln>
                <a:solidFill>
                  <a:srgbClr val="1274AD"/>
                </a:solidFill>
                <a:effectLst/>
                <a:uLnTx/>
                <a:uFillTx/>
                <a:latin typeface="FuturaStd-Book"/>
                <a:ea typeface="+mn-ea"/>
                <a:cs typeface="+mn-cs"/>
              </a:rPr>
              <a:t>________</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OK</a:t>
            </a:r>
            <a:r>
              <a:rPr lang="en-US" sz="3200" dirty="0"/>
              <a:t> </a:t>
            </a:r>
          </a:p>
        </p:txBody>
      </p:sp>
      <p:sp>
        <p:nvSpPr>
          <p:cNvPr id="5" name="Rectangle 4">
            <a:extLst>
              <a:ext uri="{FF2B5EF4-FFF2-40B4-BE49-F238E27FC236}">
                <a16:creationId xmlns:a16="http://schemas.microsoft.com/office/drawing/2014/main" id="{54E73D60-9C68-8D24-AC6D-3516E06C1E0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58670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0E6CA-1D34-D45E-712C-9E6C22C240F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20761" y="359226"/>
            <a:ext cx="11690239" cy="2775859"/>
          </a:xfrm>
          <a:prstGeom prst="rect">
            <a:avLst/>
          </a:prstGeom>
        </p:spPr>
      </p:pic>
      <p:sp>
        <p:nvSpPr>
          <p:cNvPr id="6" name="Rectangle 5">
            <a:extLst>
              <a:ext uri="{FF2B5EF4-FFF2-40B4-BE49-F238E27FC236}">
                <a16:creationId xmlns:a16="http://schemas.microsoft.com/office/drawing/2014/main" id="{D91FD598-99A6-8BBE-2680-D1117D3DF929}"/>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pic>
        <p:nvPicPr>
          <p:cNvPr id="7" name="Picture 6">
            <a:extLst>
              <a:ext uri="{FF2B5EF4-FFF2-40B4-BE49-F238E27FC236}">
                <a16:creationId xmlns:a16="http://schemas.microsoft.com/office/drawing/2014/main" id="{D0CD3AE1-2F0B-F7C5-F825-245A170B33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191135" y="2960914"/>
            <a:ext cx="8758408" cy="362931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51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5D706-B034-6679-6648-9B905879CB8C}"/>
              </a:ext>
            </a:extLst>
          </p:cNvPr>
          <p:cNvPicPr>
            <a:picLocks noChangeAspect="1"/>
          </p:cNvPicPr>
          <p:nvPr/>
        </p:nvPicPr>
        <p:blipFill>
          <a:blip r:embed="rId2"/>
          <a:stretch>
            <a:fillRect/>
          </a:stretch>
        </p:blipFill>
        <p:spPr>
          <a:xfrm>
            <a:off x="486896" y="535405"/>
            <a:ext cx="10839800" cy="847083"/>
          </a:xfrm>
          <a:prstGeom prst="rect">
            <a:avLst/>
          </a:prstGeom>
        </p:spPr>
      </p:pic>
      <p:sp>
        <p:nvSpPr>
          <p:cNvPr id="4" name="Rounded Rectangular Callout 4">
            <a:extLst>
              <a:ext uri="{FF2B5EF4-FFF2-40B4-BE49-F238E27FC236}">
                <a16:creationId xmlns:a16="http://schemas.microsoft.com/office/drawing/2014/main" id="{CC531273-5E3F-BFE6-E315-5AC233BA96A1}"/>
              </a:ext>
            </a:extLst>
          </p:cNvPr>
          <p:cNvSpPr/>
          <p:nvPr/>
        </p:nvSpPr>
        <p:spPr>
          <a:xfrm>
            <a:off x="261815" y="2231946"/>
            <a:ext cx="5496728" cy="2350939"/>
          </a:xfrm>
          <a:prstGeom prst="wedgeRoundRectCallout">
            <a:avLst>
              <a:gd name="adj1" fmla="val -48746"/>
              <a:gd name="adj2" fmla="val 88362"/>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We’re going to watch </a:t>
            </a:r>
            <a:r>
              <a:rPr lang="en-US" sz="4000" i="1" dirty="0">
                <a:solidFill>
                  <a:srgbClr val="FF0000"/>
                </a:solidFill>
              </a:rPr>
              <a:t>The Darkness Inside</a:t>
            </a:r>
            <a:r>
              <a:rPr lang="en-US" sz="4000" i="1" dirty="0">
                <a:solidFill>
                  <a:srgbClr val="0070C0"/>
                </a:solidFill>
              </a:rPr>
              <a:t>. What movie do you want to watch?</a:t>
            </a:r>
          </a:p>
        </p:txBody>
      </p:sp>
      <p:sp>
        <p:nvSpPr>
          <p:cNvPr id="5" name="Rounded Rectangular Callout 5">
            <a:extLst>
              <a:ext uri="{FF2B5EF4-FFF2-40B4-BE49-F238E27FC236}">
                <a16:creationId xmlns:a16="http://schemas.microsoft.com/office/drawing/2014/main" id="{44F4150A-051D-DC67-33EE-C32A2E6D1CD8}"/>
              </a:ext>
            </a:extLst>
          </p:cNvPr>
          <p:cNvSpPr/>
          <p:nvPr/>
        </p:nvSpPr>
        <p:spPr>
          <a:xfrm>
            <a:off x="6095999" y="2231946"/>
            <a:ext cx="5834185" cy="1929579"/>
          </a:xfrm>
          <a:prstGeom prst="wedgeRoundRectCallout">
            <a:avLst>
              <a:gd name="adj1" fmla="val 51561"/>
              <a:gd name="adj2" fmla="val 71078"/>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00B050"/>
                </a:solidFill>
              </a:rPr>
              <a:t>We are going to watch </a:t>
            </a:r>
            <a:r>
              <a:rPr lang="en-US" sz="3600" i="1" dirty="0" err="1">
                <a:solidFill>
                  <a:srgbClr val="FF0000"/>
                </a:solidFill>
              </a:rPr>
              <a:t>Breadhouse</a:t>
            </a:r>
            <a:r>
              <a:rPr lang="en-US" sz="3600" i="1" dirty="0">
                <a:solidFill>
                  <a:srgbClr val="00B050"/>
                </a:solidFill>
              </a:rPr>
              <a:t> because we love </a:t>
            </a:r>
            <a:r>
              <a:rPr lang="en-US" sz="3600" i="1" dirty="0">
                <a:solidFill>
                  <a:srgbClr val="FF0000"/>
                </a:solidFill>
              </a:rPr>
              <a:t>comedies</a:t>
            </a:r>
            <a:r>
              <a:rPr lang="en-US" sz="3600" i="1" dirty="0">
                <a:solidFill>
                  <a:srgbClr val="00B050"/>
                </a:solidFill>
              </a:rPr>
              <a:t>. </a:t>
            </a:r>
          </a:p>
        </p:txBody>
      </p:sp>
      <p:sp>
        <p:nvSpPr>
          <p:cNvPr id="7" name="Rectangle 6">
            <a:extLst>
              <a:ext uri="{FF2B5EF4-FFF2-40B4-BE49-F238E27FC236}">
                <a16:creationId xmlns:a16="http://schemas.microsoft.com/office/drawing/2014/main" id="{FC4B554E-ACA2-947F-9B87-584CA1647675}"/>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spTree>
    <p:extLst>
      <p:ext uri="{BB962C8B-B14F-4D97-AF65-F5344CB8AC3E}">
        <p14:creationId xmlns:p14="http://schemas.microsoft.com/office/powerpoint/2010/main" val="11315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5181" y="132494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Warm-up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ed Rectangle 7"/>
          <p:cNvSpPr/>
          <p:nvPr/>
        </p:nvSpPr>
        <p:spPr>
          <a:xfrm>
            <a:off x="1281405" y="215847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Pronunciation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8"/>
          <p:cNvSpPr/>
          <p:nvPr/>
        </p:nvSpPr>
        <p:spPr>
          <a:xfrm>
            <a:off x="1284514" y="474619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Consolidation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1296957" y="5673026"/>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Wrap-up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1275181" y="298266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Practice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Lesson Outline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1287618" y="385352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Speaking</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6757271" y="494145"/>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14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A0625-6314-4C56-8908-B8A23F2EFDC8}"/>
              </a:ext>
            </a:extLst>
          </p:cNvPr>
          <p:cNvSpPr txBox="1"/>
          <p:nvPr/>
        </p:nvSpPr>
        <p:spPr>
          <a:xfrm>
            <a:off x="2952812" y="280185"/>
            <a:ext cx="86193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a:ea typeface="+mn-ea"/>
                <a:cs typeface="+mn-cs"/>
              </a:rPr>
              <a:t>Find</a:t>
            </a:r>
            <a:r>
              <a:rPr kumimoji="0" lang="en-US" sz="3600" b="1" i="0" u="none" strike="noStrike" kern="1200" cap="none" spc="0" normalizeH="0" noProof="0" dirty="0">
                <a:ln>
                  <a:noFill/>
                </a:ln>
                <a:solidFill>
                  <a:srgbClr val="0070C0"/>
                </a:solidFill>
                <a:effectLst/>
                <a:uLnTx/>
                <a:uFillTx/>
                <a:latin typeface="Calibri"/>
                <a:ea typeface="+mn-ea"/>
                <a:cs typeface="+mn-cs"/>
              </a:rPr>
              <a:t> movie goers</a:t>
            </a:r>
            <a:endParaRPr kumimoji="0" lang="en-US" sz="3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2D86B6C-2FCD-4EA4-A52B-C89FD735C336}"/>
              </a:ext>
            </a:extLst>
          </p:cNvPr>
          <p:cNvSpPr/>
          <p:nvPr/>
        </p:nvSpPr>
        <p:spPr>
          <a:xfrm>
            <a:off x="461695" y="727869"/>
            <a:ext cx="1143749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a:ea typeface="+mn-ea"/>
                <a:cs typeface="+mn-cs"/>
              </a:rPr>
              <a:t>After choosing movies in pairs, each student walks around the class and asks friends who will watch each movie and fill in the following table.</a:t>
            </a:r>
            <a:endParaRPr kumimoji="0" lang="en-US" sz="3200" b="1" i="0" u="none" strike="noStrike" kern="1200" cap="none" spc="0" normalizeH="0" baseline="0" noProof="0" dirty="0">
              <a:ln>
                <a:noFill/>
              </a:ln>
              <a:solidFill>
                <a:srgbClr val="0070C0"/>
              </a:solidFill>
              <a:effectLst/>
              <a:uLnTx/>
              <a:uFillTx/>
              <a:latin typeface="Calibri"/>
              <a:ea typeface="+mn-ea"/>
              <a:cs typeface="+mn-cs"/>
            </a:endParaRPr>
          </a:p>
        </p:txBody>
      </p:sp>
      <p:graphicFrame>
        <p:nvGraphicFramePr>
          <p:cNvPr id="6" name="Table 6">
            <a:extLst>
              <a:ext uri="{FF2B5EF4-FFF2-40B4-BE49-F238E27FC236}">
                <a16:creationId xmlns:a16="http://schemas.microsoft.com/office/drawing/2014/main" id="{CEA7C899-258C-4D5F-9545-C99110EB5C10}"/>
              </a:ext>
            </a:extLst>
          </p:cNvPr>
          <p:cNvGraphicFramePr>
            <a:graphicFrameLocks noGrp="1"/>
          </p:cNvGraphicFramePr>
          <p:nvPr>
            <p:extLst>
              <p:ext uri="{D42A27DB-BD31-4B8C-83A1-F6EECF244321}">
                <p14:modId xmlns:p14="http://schemas.microsoft.com/office/powerpoint/2010/main" val="3651812508"/>
              </p:ext>
            </p:extLst>
          </p:nvPr>
        </p:nvGraphicFramePr>
        <p:xfrm>
          <a:off x="4509628" y="1752045"/>
          <a:ext cx="7682374" cy="4685236"/>
        </p:xfrm>
        <a:graphic>
          <a:graphicData uri="http://schemas.openxmlformats.org/drawingml/2006/table">
            <a:tbl>
              <a:tblPr firstRow="1" bandRow="1">
                <a:tableStyleId>{21E4AEA4-8DFA-4A89-87EB-49C32662AFE0}</a:tableStyleId>
              </a:tblPr>
              <a:tblGrid>
                <a:gridCol w="3447829">
                  <a:extLst>
                    <a:ext uri="{9D8B030D-6E8A-4147-A177-3AD203B41FA5}">
                      <a16:colId xmlns:a16="http://schemas.microsoft.com/office/drawing/2014/main" val="1333475752"/>
                    </a:ext>
                  </a:extLst>
                </a:gridCol>
                <a:gridCol w="2050279">
                  <a:extLst>
                    <a:ext uri="{9D8B030D-6E8A-4147-A177-3AD203B41FA5}">
                      <a16:colId xmlns:a16="http://schemas.microsoft.com/office/drawing/2014/main" val="1823222144"/>
                    </a:ext>
                  </a:extLst>
                </a:gridCol>
                <a:gridCol w="2184266">
                  <a:extLst>
                    <a:ext uri="{9D8B030D-6E8A-4147-A177-3AD203B41FA5}">
                      <a16:colId xmlns:a16="http://schemas.microsoft.com/office/drawing/2014/main" val="3255444829"/>
                    </a:ext>
                  </a:extLst>
                </a:gridCol>
              </a:tblGrid>
              <a:tr h="490410">
                <a:tc>
                  <a:txBody>
                    <a:bodyPr/>
                    <a:lstStyle/>
                    <a:p>
                      <a:r>
                        <a:rPr lang="en-US" sz="2800" dirty="0"/>
                        <a:t>Movie </a:t>
                      </a:r>
                    </a:p>
                  </a:txBody>
                  <a:tcPr/>
                </a:tc>
                <a:tc>
                  <a:txBody>
                    <a:bodyPr/>
                    <a:lstStyle/>
                    <a:p>
                      <a:r>
                        <a:rPr lang="en-US" sz="2800" dirty="0"/>
                        <a:t>Day &amp; Time  </a:t>
                      </a:r>
                    </a:p>
                  </a:txBody>
                  <a:tcPr/>
                </a:tc>
                <a:tc>
                  <a:txBody>
                    <a:bodyPr/>
                    <a:lstStyle/>
                    <a:p>
                      <a:r>
                        <a:rPr lang="en-US" sz="2800" dirty="0"/>
                        <a:t>Movie goers</a:t>
                      </a:r>
                    </a:p>
                  </a:txBody>
                  <a:tcPr/>
                </a:tc>
                <a:extLst>
                  <a:ext uri="{0D108BD9-81ED-4DB2-BD59-A6C34878D82A}">
                    <a16:rowId xmlns:a16="http://schemas.microsoft.com/office/drawing/2014/main" val="1098573048"/>
                  </a:ext>
                </a:extLst>
              </a:tr>
              <a:tr h="401242">
                <a:tc>
                  <a:txBody>
                    <a:bodyPr/>
                    <a:lstStyle/>
                    <a:p>
                      <a:r>
                        <a:rPr lang="en-US" sz="2400" dirty="0"/>
                        <a:t>Play time</a:t>
                      </a:r>
                    </a:p>
                  </a:txBody>
                  <a:tcPr/>
                </a:tc>
                <a:tc>
                  <a:txBody>
                    <a:bodyPr/>
                    <a:lstStyle/>
                    <a:p>
                      <a:r>
                        <a:rPr lang="en-US" sz="2400" dirty="0"/>
                        <a:t>12:00 - Friday</a:t>
                      </a:r>
                    </a:p>
                  </a:txBody>
                  <a:tcPr/>
                </a:tc>
                <a:tc>
                  <a:txBody>
                    <a:bodyPr/>
                    <a:lstStyle/>
                    <a:p>
                      <a:pPr algn="ctr"/>
                      <a:r>
                        <a:rPr lang="en-US" sz="2400" dirty="0"/>
                        <a:t>Alex</a:t>
                      </a:r>
                    </a:p>
                  </a:txBody>
                  <a:tcPr/>
                </a:tc>
                <a:extLst>
                  <a:ext uri="{0D108BD9-81ED-4DB2-BD59-A6C34878D82A}">
                    <a16:rowId xmlns:a16="http://schemas.microsoft.com/office/drawing/2014/main" val="2825106019"/>
                  </a:ext>
                </a:extLst>
              </a:tr>
              <a:tr h="401242">
                <a:tc>
                  <a:txBody>
                    <a:bodyPr/>
                    <a:lstStyle/>
                    <a:p>
                      <a:r>
                        <a:rPr lang="en-US" sz="2400" dirty="0"/>
                        <a:t>The boys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84468401"/>
                  </a:ext>
                </a:extLst>
              </a:tr>
              <a:tr h="401242">
                <a:tc>
                  <a:txBody>
                    <a:bodyPr/>
                    <a:lstStyle/>
                    <a:p>
                      <a:r>
                        <a:rPr lang="en-US" sz="2400" dirty="0"/>
                        <a:t>Bull fight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15165521"/>
                  </a:ext>
                </a:extLst>
              </a:tr>
              <a:tr h="401242">
                <a:tc>
                  <a:txBody>
                    <a:bodyPr/>
                    <a:lstStyle/>
                    <a:p>
                      <a:r>
                        <a:rPr lang="en-US" sz="2400" dirty="0"/>
                        <a:t>High school dance-off</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49796353"/>
                  </a:ext>
                </a:extLst>
              </a:tr>
              <a:tr h="401242">
                <a:tc>
                  <a:txBody>
                    <a:bodyPr/>
                    <a:lstStyle/>
                    <a:p>
                      <a:r>
                        <a:rPr lang="en-US" sz="2400" dirty="0"/>
                        <a:t>Space wars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3612515"/>
                  </a:ext>
                </a:extLst>
              </a:tr>
              <a:tr h="470269">
                <a:tc>
                  <a:txBody>
                    <a:bodyPr/>
                    <a:lstStyle/>
                    <a:p>
                      <a:r>
                        <a:rPr lang="en-US" sz="2400" dirty="0" err="1"/>
                        <a:t>Breadhouse</a:t>
                      </a:r>
                      <a:r>
                        <a:rPr lang="en-US" sz="2400" dirty="0"/>
                        <a:t>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4720784"/>
                  </a:ext>
                </a:extLst>
              </a:tr>
              <a:tr h="470269">
                <a:tc>
                  <a:txBody>
                    <a:bodyPr/>
                    <a:lstStyle/>
                    <a:p>
                      <a:r>
                        <a:rPr lang="en-US" sz="2400" dirty="0"/>
                        <a:t>That moment at midnight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2646622"/>
                  </a:ext>
                </a:extLst>
              </a:tr>
              <a:tr h="470269">
                <a:tc>
                  <a:txBody>
                    <a:bodyPr/>
                    <a:lstStyle/>
                    <a:p>
                      <a:r>
                        <a:rPr lang="en-US" sz="2400" dirty="0"/>
                        <a:t>The darkness inside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8496363"/>
                  </a:ext>
                </a:extLst>
              </a:tr>
              <a:tr h="470269">
                <a:tc>
                  <a:txBody>
                    <a:bodyPr/>
                    <a:lstStyle/>
                    <a:p>
                      <a:r>
                        <a:rPr lang="en-US" sz="2400" dirty="0"/>
                        <a:t>Robot world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3344352"/>
                  </a:ext>
                </a:extLst>
              </a:tr>
            </a:tbl>
          </a:graphicData>
        </a:graphic>
      </p:graphicFrame>
      <p:sp>
        <p:nvSpPr>
          <p:cNvPr id="9" name="Speech Bubble: Rectangle with Corners Rounded 8">
            <a:extLst>
              <a:ext uri="{FF2B5EF4-FFF2-40B4-BE49-F238E27FC236}">
                <a16:creationId xmlns:a16="http://schemas.microsoft.com/office/drawing/2014/main" id="{765A0F64-97C2-BEE7-B14B-A7FC9D1C0202}"/>
              </a:ext>
            </a:extLst>
          </p:cNvPr>
          <p:cNvSpPr/>
          <p:nvPr/>
        </p:nvSpPr>
        <p:spPr>
          <a:xfrm>
            <a:off x="264946" y="2171526"/>
            <a:ext cx="3486366" cy="825222"/>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kumimoji="0" lang="en-US" sz="2400" b="0" i="0" u="none" strike="noStrike" kern="1200" cap="none" spc="0" normalizeH="0" baseline="0" noProof="0" dirty="0">
                <a:ln>
                  <a:noFill/>
                </a:ln>
                <a:solidFill>
                  <a:prstClr val="white"/>
                </a:solidFill>
                <a:effectLst/>
                <a:uLnTx/>
                <a:uFillTx/>
                <a:latin typeface="Calibri"/>
                <a:ea typeface="+mn-ea"/>
                <a:cs typeface="+mn-cs"/>
              </a:rPr>
              <a:t>: Hey, w</a:t>
            </a:r>
            <a:r>
              <a:rPr lang="en-US" sz="2400" dirty="0">
                <a:solidFill>
                  <a:prstClr val="white"/>
                </a:solidFill>
              </a:rPr>
              <a:t>hat movie do you want to watch?</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peech Bubble: Rectangle with Corners Rounded 9">
            <a:extLst>
              <a:ext uri="{FF2B5EF4-FFF2-40B4-BE49-F238E27FC236}">
                <a16:creationId xmlns:a16="http://schemas.microsoft.com/office/drawing/2014/main" id="{A4D6DA54-891E-CBD9-00B2-EF6DC13DC293}"/>
              </a:ext>
            </a:extLst>
          </p:cNvPr>
          <p:cNvSpPr/>
          <p:nvPr/>
        </p:nvSpPr>
        <p:spPr>
          <a:xfrm>
            <a:off x="348343" y="3224014"/>
            <a:ext cx="3944798" cy="974200"/>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Alex</a:t>
            </a:r>
            <a:r>
              <a:rPr lang="en-US" sz="2400" dirty="0">
                <a:solidFill>
                  <a:prstClr val="white"/>
                </a:solidFill>
              </a:rPr>
              <a:t>: I’m going to watch </a:t>
            </a:r>
            <a:r>
              <a:rPr lang="en-US" sz="2400" i="1" dirty="0">
                <a:solidFill>
                  <a:prstClr val="white"/>
                </a:solidFill>
              </a:rPr>
              <a:t>Play time</a:t>
            </a:r>
            <a:r>
              <a:rPr lang="en-US" sz="2400" dirty="0">
                <a:solidFill>
                  <a:prstClr val="white"/>
                </a:solidFill>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031316A-8E09-25E5-7D45-68B78CAEE606}"/>
              </a:ext>
            </a:extLst>
          </p:cNvPr>
          <p:cNvSpPr/>
          <p:nvPr/>
        </p:nvSpPr>
        <p:spPr>
          <a:xfrm>
            <a:off x="157998" y="311368"/>
            <a:ext cx="1884786" cy="4476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Post-Speaking</a:t>
            </a:r>
          </a:p>
        </p:txBody>
      </p:sp>
      <p:sp>
        <p:nvSpPr>
          <p:cNvPr id="13" name="Speech Bubble: Rectangle with Corners Rounded 12">
            <a:extLst>
              <a:ext uri="{FF2B5EF4-FFF2-40B4-BE49-F238E27FC236}">
                <a16:creationId xmlns:a16="http://schemas.microsoft.com/office/drawing/2014/main" id="{59954D1C-22F1-A426-818B-02273E5A07F1}"/>
              </a:ext>
            </a:extLst>
          </p:cNvPr>
          <p:cNvSpPr/>
          <p:nvPr/>
        </p:nvSpPr>
        <p:spPr>
          <a:xfrm>
            <a:off x="157998" y="4466670"/>
            <a:ext cx="3486366" cy="724230"/>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rPr>
              <a:t>You </a:t>
            </a:r>
            <a:r>
              <a:rPr kumimoji="0" lang="en-US" sz="2400" b="0" i="0" u="none" strike="noStrike" kern="1200" cap="none" spc="0" normalizeH="0" baseline="0" noProof="0" dirty="0">
                <a:ln>
                  <a:noFill/>
                </a:ln>
                <a:solidFill>
                  <a:prstClr val="white"/>
                </a:solidFill>
                <a:effectLst/>
                <a:uLnTx/>
                <a:uFillTx/>
                <a:latin typeface="Calibri"/>
                <a:ea typeface="+mn-ea"/>
                <a:cs typeface="+mn-cs"/>
              </a:rPr>
              <a:t>: What time do you want to watch it</a:t>
            </a:r>
            <a:r>
              <a:rPr lang="en-US" sz="2400" dirty="0">
                <a:solidFill>
                  <a:prstClr val="white"/>
                </a:solidFill>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peech Bubble: Rectangle with Corners Rounded 13">
            <a:extLst>
              <a:ext uri="{FF2B5EF4-FFF2-40B4-BE49-F238E27FC236}">
                <a16:creationId xmlns:a16="http://schemas.microsoft.com/office/drawing/2014/main" id="{C7ADE90C-5A8F-E1AD-34C7-60646AADD3A3}"/>
              </a:ext>
            </a:extLst>
          </p:cNvPr>
          <p:cNvSpPr/>
          <p:nvPr/>
        </p:nvSpPr>
        <p:spPr>
          <a:xfrm>
            <a:off x="455969" y="5373466"/>
            <a:ext cx="3944798" cy="1075192"/>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Alex</a:t>
            </a:r>
            <a:r>
              <a:rPr lang="en-US" sz="2400" dirty="0">
                <a:solidFill>
                  <a:prstClr val="white"/>
                </a:solidFill>
              </a:rPr>
              <a:t>: I’m going to watch it at 12:00 on Friday.</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43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14"/>
                                        </p:tgtEl>
                                        <p:attrNameLst>
                                          <p:attrName>r</p:attrName>
                                        </p:attrNameLst>
                                      </p:cBhvr>
                                    </p:animRot>
                                    <p:animRot by="-240000">
                                      <p:cBhvr>
                                        <p:cTn id="29" dur="200" fill="hold">
                                          <p:stCondLst>
                                            <p:cond delay="200"/>
                                          </p:stCondLst>
                                        </p:cTn>
                                        <p:tgtEl>
                                          <p:spTgt spid="14"/>
                                        </p:tgtEl>
                                        <p:attrNameLst>
                                          <p:attrName>r</p:attrName>
                                        </p:attrNameLst>
                                      </p:cBhvr>
                                    </p:animRot>
                                    <p:animRot by="240000">
                                      <p:cBhvr>
                                        <p:cTn id="30" dur="200" fill="hold">
                                          <p:stCondLst>
                                            <p:cond delay="400"/>
                                          </p:stCondLst>
                                        </p:cTn>
                                        <p:tgtEl>
                                          <p:spTgt spid="14"/>
                                        </p:tgtEl>
                                        <p:attrNameLst>
                                          <p:attrName>r</p:attrName>
                                        </p:attrNameLst>
                                      </p:cBhvr>
                                    </p:animRot>
                                    <p:animRot by="-240000">
                                      <p:cBhvr>
                                        <p:cTn id="31" dur="200" fill="hold">
                                          <p:stCondLst>
                                            <p:cond delay="600"/>
                                          </p:stCondLst>
                                        </p:cTn>
                                        <p:tgtEl>
                                          <p:spTgt spid="14"/>
                                        </p:tgtEl>
                                        <p:attrNameLst>
                                          <p:attrName>r</p:attrName>
                                        </p:attrNameLst>
                                      </p:cBhvr>
                                    </p:animRot>
                                    <p:animRot by="120000">
                                      <p:cBhvr>
                                        <p:cTn id="32"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Calibri"/>
                <a:ea typeface="+mn-ea"/>
                <a:cs typeface="+mn-cs"/>
              </a:rPr>
              <a:t>CONSOLIDATION</a:t>
            </a:r>
          </a:p>
        </p:txBody>
      </p:sp>
      <p:sp>
        <p:nvSpPr>
          <p:cNvPr id="5" name="Rectangle 4">
            <a:extLst>
              <a:ext uri="{FF2B5EF4-FFF2-40B4-BE49-F238E27FC236}">
                <a16:creationId xmlns:a16="http://schemas.microsoft.com/office/drawing/2014/main" id="{D83FE936-7D0F-AA50-28FE-56E1A12E6279}"/>
              </a:ext>
            </a:extLst>
          </p:cNvPr>
          <p:cNvSpPr/>
          <p:nvPr/>
        </p:nvSpPr>
        <p:spPr>
          <a:xfrm>
            <a:off x="229765" y="-17814"/>
            <a:ext cx="689612" cy="338554"/>
          </a:xfrm>
          <a:prstGeom prst="rect">
            <a:avLst/>
          </a:prstGeom>
          <a:solidFill>
            <a:schemeClr val="accent6"/>
          </a:solid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a:ea typeface="+mn-ea"/>
                <a:cs typeface="+mn-cs"/>
              </a:rPr>
              <a:t>Unit 7</a:t>
            </a:r>
          </a:p>
        </p:txBody>
      </p:sp>
    </p:spTree>
    <p:extLst>
      <p:ext uri="{BB962C8B-B14F-4D97-AF65-F5344CB8AC3E}">
        <p14:creationId xmlns:p14="http://schemas.microsoft.com/office/powerpoint/2010/main" val="259363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F4576-397D-43B4-41A0-7AF3E5B27A6C}"/>
              </a:ext>
            </a:extLst>
          </p:cNvPr>
          <p:cNvSpPr txBox="1"/>
          <p:nvPr/>
        </p:nvSpPr>
        <p:spPr>
          <a:xfrm>
            <a:off x="337457" y="609600"/>
            <a:ext cx="11582400" cy="5016758"/>
          </a:xfrm>
          <a:prstGeom prst="rect">
            <a:avLst/>
          </a:prstGeom>
          <a:noFill/>
        </p:spPr>
        <p:txBody>
          <a:bodyPr wrap="square" rtlCol="0">
            <a:spAutoFit/>
          </a:bodyPr>
          <a:lstStyle/>
          <a:p>
            <a:r>
              <a:rPr lang="en-US" sz="3200" b="1" dirty="0">
                <a:solidFill>
                  <a:srgbClr val="0070C0"/>
                </a:solidFill>
              </a:rPr>
              <a:t>Write about your discussion to go to the movies this weekend. </a:t>
            </a:r>
          </a:p>
          <a:p>
            <a:r>
              <a:rPr lang="en-US" sz="3200" b="1" dirty="0">
                <a:solidFill>
                  <a:srgbClr val="0070C0"/>
                </a:solidFill>
              </a:rPr>
              <a:t>Report what movie you want to see, what movie your friend wants to see and why. What is your decision? Tell all the time the movie is on. Find reasons why you decide on one time to see it. </a:t>
            </a:r>
          </a:p>
          <a:p>
            <a:r>
              <a:rPr lang="en-US" sz="3200" dirty="0">
                <a:solidFill>
                  <a:srgbClr val="0070C0"/>
                </a:solidFill>
              </a:rPr>
              <a:t>E.g.</a:t>
            </a:r>
          </a:p>
          <a:p>
            <a:r>
              <a:rPr lang="en-US" sz="3200" i="1" dirty="0">
                <a:solidFill>
                  <a:srgbClr val="0070C0"/>
                </a:solidFill>
              </a:rPr>
              <a:t>I am going to the movies with my friend this weekend. I want to see </a:t>
            </a:r>
            <a:r>
              <a:rPr lang="en-US" sz="3200" i="1" dirty="0">
                <a:solidFill>
                  <a:srgbClr val="FF0000"/>
                </a:solidFill>
              </a:rPr>
              <a:t>Space wars</a:t>
            </a:r>
            <a:r>
              <a:rPr lang="en-US" sz="3200" i="1" dirty="0">
                <a:solidFill>
                  <a:srgbClr val="0070C0"/>
                </a:solidFill>
              </a:rPr>
              <a:t>, a science fiction film. My friend wants to see </a:t>
            </a:r>
            <a:r>
              <a:rPr lang="en-US" sz="3200" i="1" dirty="0" err="1">
                <a:solidFill>
                  <a:srgbClr val="FF0000"/>
                </a:solidFill>
              </a:rPr>
              <a:t>Breadhouse</a:t>
            </a:r>
            <a:r>
              <a:rPr lang="en-US" sz="3200" i="1" dirty="0">
                <a:solidFill>
                  <a:srgbClr val="0070C0"/>
                </a:solidFill>
              </a:rPr>
              <a:t>, a comedy </a:t>
            </a:r>
            <a:r>
              <a:rPr lang="en-US" sz="3200" i="1" dirty="0">
                <a:solidFill>
                  <a:srgbClr val="FF0000"/>
                </a:solidFill>
              </a:rPr>
              <a:t>because he loves funny films</a:t>
            </a:r>
            <a:r>
              <a:rPr lang="en-US" sz="3200" i="1" dirty="0">
                <a:solidFill>
                  <a:srgbClr val="0070C0"/>
                </a:solidFill>
              </a:rPr>
              <a:t>. We decide to see </a:t>
            </a:r>
            <a:r>
              <a:rPr lang="en-US" sz="3200" i="1" dirty="0" err="1">
                <a:solidFill>
                  <a:srgbClr val="FF0000"/>
                </a:solidFill>
              </a:rPr>
              <a:t>Breadhouse</a:t>
            </a:r>
            <a:r>
              <a:rPr lang="en-US" sz="3200" i="1" dirty="0">
                <a:solidFill>
                  <a:srgbClr val="0070C0"/>
                </a:solidFill>
              </a:rPr>
              <a:t>. It is on </a:t>
            </a:r>
            <a:r>
              <a:rPr lang="en-US" sz="3200" i="1" dirty="0">
                <a:solidFill>
                  <a:srgbClr val="FF0000"/>
                </a:solidFill>
              </a:rPr>
              <a:t>at 1:40 and 6:15 on Sunday</a:t>
            </a:r>
            <a:r>
              <a:rPr lang="en-US" sz="3200" i="1" dirty="0">
                <a:solidFill>
                  <a:srgbClr val="0070C0"/>
                </a:solidFill>
              </a:rPr>
              <a:t>. Because </a:t>
            </a:r>
            <a:r>
              <a:rPr lang="en-US" sz="3200" i="1" dirty="0">
                <a:solidFill>
                  <a:srgbClr val="FF0000"/>
                </a:solidFill>
              </a:rPr>
              <a:t>6:15 is a bit late</a:t>
            </a:r>
            <a:r>
              <a:rPr lang="en-US" sz="3200" i="1" dirty="0">
                <a:solidFill>
                  <a:srgbClr val="0070C0"/>
                </a:solidFill>
              </a:rPr>
              <a:t>, so we plan to watch it </a:t>
            </a:r>
            <a:r>
              <a:rPr lang="en-US" sz="3200" i="1" dirty="0">
                <a:solidFill>
                  <a:srgbClr val="FF0000"/>
                </a:solidFill>
              </a:rPr>
              <a:t>at 1:40</a:t>
            </a:r>
            <a:r>
              <a:rPr lang="en-US" sz="3200" i="1" dirty="0">
                <a:solidFill>
                  <a:srgbClr val="0070C0"/>
                </a:solidFill>
              </a:rPr>
              <a:t>.</a:t>
            </a:r>
          </a:p>
        </p:txBody>
      </p:sp>
    </p:spTree>
    <p:extLst>
      <p:ext uri="{BB962C8B-B14F-4D97-AF65-F5344CB8AC3E}">
        <p14:creationId xmlns:p14="http://schemas.microsoft.com/office/powerpoint/2010/main" val="361546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453896" y="1708242"/>
            <a:ext cx="9864658" cy="4396393"/>
          </a:xfrm>
          <a:prstGeom prst="rect">
            <a:avLst/>
          </a:prstGeom>
        </p:spPr>
      </p:pic>
      <p:sp>
        <p:nvSpPr>
          <p:cNvPr id="3" name="TextBox 2"/>
          <p:cNvSpPr txBox="1"/>
          <p:nvPr/>
        </p:nvSpPr>
        <p:spPr>
          <a:xfrm>
            <a:off x="1762927" y="576072"/>
            <a:ext cx="9372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3600" i="1" dirty="0">
                <a:solidFill>
                  <a:srgbClr val="002060"/>
                </a:solidFill>
              </a:rPr>
              <a:t>Click on the picture below to play the games!</a:t>
            </a:r>
          </a:p>
        </p:txBody>
      </p:sp>
    </p:spTree>
    <p:extLst>
      <p:ext uri="{BB962C8B-B14F-4D97-AF65-F5344CB8AC3E}">
        <p14:creationId xmlns:p14="http://schemas.microsoft.com/office/powerpoint/2010/main" val="143592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7" name="Rectangle 6">
            <a:extLst>
              <a:ext uri="{FF2B5EF4-FFF2-40B4-BE49-F238E27FC236}">
                <a16:creationId xmlns:a16="http://schemas.microsoft.com/office/drawing/2014/main" id="{588C8BBA-DD1F-54FC-4316-0048C8F31FEB}"/>
              </a:ext>
            </a:extLst>
          </p:cNvPr>
          <p:cNvSpPr/>
          <p:nvPr/>
        </p:nvSpPr>
        <p:spPr>
          <a:xfrm>
            <a:off x="1405396" y="1664190"/>
            <a:ext cx="971550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FF0000"/>
                </a:solidFill>
              </a:rPr>
              <a:t>Pronunciation:</a:t>
            </a:r>
          </a:p>
          <a:p>
            <a:pPr marL="571500" indent="-571500">
              <a:buFontTx/>
              <a:buChar char="-"/>
            </a:pPr>
            <a:r>
              <a:rPr lang="en-US" sz="3600" i="1" dirty="0">
                <a:solidFill>
                  <a:srgbClr val="0070C0"/>
                </a:solidFill>
              </a:rPr>
              <a:t>pronounce /</a:t>
            </a:r>
            <a:r>
              <a:rPr lang="en-US" sz="3600" i="1" dirty="0" err="1">
                <a:solidFill>
                  <a:srgbClr val="FF0000"/>
                </a:solidFill>
              </a:rPr>
              <a:t>ət</a:t>
            </a:r>
            <a:r>
              <a:rPr lang="en-US" sz="3600" i="1" dirty="0">
                <a:solidFill>
                  <a:srgbClr val="0070C0"/>
                </a:solidFill>
              </a:rPr>
              <a:t>/ for "…at…" (but not at the start)</a:t>
            </a:r>
          </a:p>
          <a:p>
            <a:r>
              <a:rPr lang="en-US" sz="3600" i="1" dirty="0">
                <a:solidFill>
                  <a:srgbClr val="FF0000"/>
                </a:solidFill>
              </a:rPr>
              <a:t>Speaking:</a:t>
            </a:r>
          </a:p>
          <a:p>
            <a:r>
              <a:rPr lang="en-US" sz="3600" dirty="0">
                <a:solidFill>
                  <a:srgbClr val="0070C0"/>
                </a:solidFill>
              </a:rPr>
              <a:t>- </a:t>
            </a:r>
            <a:r>
              <a:rPr lang="en-US" sz="3600" i="1" dirty="0">
                <a:solidFill>
                  <a:srgbClr val="0070C0"/>
                </a:solidFill>
              </a:rPr>
              <a:t>make and respond to suggestions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heel(1)">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heel(1)">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and make sentences using them. </a:t>
            </a:r>
          </a:p>
          <a:p>
            <a:pPr marL="571500" indent="-571500">
              <a:buFontTx/>
              <a:buChar char="-"/>
            </a:pPr>
            <a:r>
              <a:rPr lang="en-US" sz="3600" i="1" dirty="0">
                <a:solidFill>
                  <a:srgbClr val="0070C0"/>
                </a:solidFill>
              </a:rPr>
              <a:t>Do the exercises on page 39 WB. </a:t>
            </a:r>
            <a:endParaRPr lang="en-US" sz="3600" i="1" dirty="0">
              <a:solidFill>
                <a:srgbClr val="FF0000"/>
              </a:solidFill>
            </a:endParaRPr>
          </a:p>
          <a:p>
            <a:pPr marL="571500" indent="-571500">
              <a:buFontTx/>
              <a:buChar char="-"/>
            </a:pPr>
            <a:r>
              <a:rPr lang="en-US" sz="3600" i="1" dirty="0">
                <a:solidFill>
                  <a:srgbClr val="0070C0"/>
                </a:solidFill>
              </a:rPr>
              <a:t>Prepare the next lesson (page 57 -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1" y="1298575"/>
            <a:ext cx="12169939" cy="4253140"/>
          </a:xfrm>
          <a:prstGeom prst="rect">
            <a:avLst/>
          </a:prstGeom>
        </p:spPr>
      </p:pic>
      <p:sp>
        <p:nvSpPr>
          <p:cNvPr id="3" name="TextBox 2"/>
          <p:cNvSpPr txBox="1"/>
          <p:nvPr/>
        </p:nvSpPr>
        <p:spPr>
          <a:xfrm>
            <a:off x="4735025" y="5612620"/>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362445" y="1487797"/>
            <a:ext cx="7554917" cy="341632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buFontTx/>
              <a:buChar char="-"/>
            </a:pPr>
            <a:r>
              <a:rPr lang="en-US" sz="3600" i="1" dirty="0">
                <a:solidFill>
                  <a:srgbClr val="0070C0"/>
                </a:solidFill>
              </a:rPr>
              <a:t>make and respond to suggestions about movies</a:t>
            </a:r>
          </a:p>
          <a:p>
            <a:pPr marL="571500" indent="-571500">
              <a:buFontTx/>
              <a:buChar char="-"/>
            </a:pPr>
            <a:r>
              <a:rPr lang="en-US" sz="3600" i="1" dirty="0">
                <a:solidFill>
                  <a:srgbClr val="0070C0"/>
                </a:solidFill>
              </a:rPr>
              <a:t>pronounce /</a:t>
            </a:r>
            <a:r>
              <a:rPr lang="en-US" sz="3600" i="1" dirty="0" err="1">
                <a:solidFill>
                  <a:srgbClr val="FF0000"/>
                </a:solidFill>
              </a:rPr>
              <a:t>ət</a:t>
            </a:r>
            <a:r>
              <a:rPr lang="en-US" sz="3600" i="1" dirty="0">
                <a:solidFill>
                  <a:srgbClr val="0070C0"/>
                </a:solidFill>
              </a:rPr>
              <a:t>/ for "…at…" (but not at the start)</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FA191E-F798-CAF8-3F9F-60F328A0527C}"/>
              </a:ext>
            </a:extLst>
          </p:cNvPr>
          <p:cNvPicPr>
            <a:picLocks noChangeAspect="1"/>
          </p:cNvPicPr>
          <p:nvPr/>
        </p:nvPicPr>
        <p:blipFill>
          <a:blip r:embed="rId2"/>
          <a:stretch>
            <a:fillRect/>
          </a:stretch>
        </p:blipFill>
        <p:spPr>
          <a:xfrm>
            <a:off x="189791" y="670560"/>
            <a:ext cx="11812418" cy="4927600"/>
          </a:xfrm>
          <a:prstGeom prst="rect">
            <a:avLst/>
          </a:prstGeom>
        </p:spPr>
      </p:pic>
      <p:sp>
        <p:nvSpPr>
          <p:cNvPr id="11" name="TextBox 10">
            <a:extLst>
              <a:ext uri="{FF2B5EF4-FFF2-40B4-BE49-F238E27FC236}">
                <a16:creationId xmlns:a16="http://schemas.microsoft.com/office/drawing/2014/main" id="{8146CFFD-38A9-1371-1A7F-ADB266CDAA24}"/>
              </a:ext>
            </a:extLst>
          </p:cNvPr>
          <p:cNvSpPr txBox="1"/>
          <p:nvPr/>
        </p:nvSpPr>
        <p:spPr>
          <a:xfrm>
            <a:off x="2534920" y="3938955"/>
            <a:ext cx="2717800" cy="523220"/>
          </a:xfrm>
          <a:prstGeom prst="rect">
            <a:avLst/>
          </a:prstGeom>
          <a:noFill/>
        </p:spPr>
        <p:txBody>
          <a:bodyPr wrap="square">
            <a:spAutoFit/>
          </a:bodyPr>
          <a:lstStyle/>
          <a:p>
            <a:r>
              <a:rPr lang="en-US" sz="2800" b="0" i="0" dirty="0">
                <a:solidFill>
                  <a:srgbClr val="FF0000"/>
                </a:solidFill>
                <a:effectLst/>
                <a:latin typeface="MyriadPro-Regular"/>
              </a:rPr>
              <a:t>Christmas Day</a:t>
            </a:r>
            <a:r>
              <a:rPr lang="en-US" sz="2800" dirty="0">
                <a:solidFill>
                  <a:srgbClr val="FF0000"/>
                </a:solidFill>
              </a:rPr>
              <a:t> </a:t>
            </a:r>
          </a:p>
        </p:txBody>
      </p:sp>
      <p:sp>
        <p:nvSpPr>
          <p:cNvPr id="12" name="TextBox 11">
            <a:extLst>
              <a:ext uri="{FF2B5EF4-FFF2-40B4-BE49-F238E27FC236}">
                <a16:creationId xmlns:a16="http://schemas.microsoft.com/office/drawing/2014/main" id="{63E71DFC-BADD-830D-B943-3D478AFBD88F}"/>
              </a:ext>
            </a:extLst>
          </p:cNvPr>
          <p:cNvSpPr txBox="1"/>
          <p:nvPr/>
        </p:nvSpPr>
        <p:spPr>
          <a:xfrm>
            <a:off x="2534920" y="4274235"/>
            <a:ext cx="2717800" cy="523220"/>
          </a:xfrm>
          <a:prstGeom prst="rect">
            <a:avLst/>
          </a:prstGeom>
          <a:noFill/>
        </p:spPr>
        <p:txBody>
          <a:bodyPr wrap="square">
            <a:spAutoFit/>
          </a:bodyPr>
          <a:lstStyle/>
          <a:p>
            <a:r>
              <a:rPr lang="en-US" sz="2800" dirty="0">
                <a:solidFill>
                  <a:srgbClr val="FF0000"/>
                </a:solidFill>
                <a:latin typeface="MyriadPro-Regular"/>
              </a:rPr>
              <a:t>Tuesday night</a:t>
            </a:r>
            <a:endParaRPr lang="en-US" sz="2800" dirty="0">
              <a:solidFill>
                <a:srgbClr val="FF0000"/>
              </a:solidFill>
            </a:endParaRPr>
          </a:p>
        </p:txBody>
      </p:sp>
      <p:sp>
        <p:nvSpPr>
          <p:cNvPr id="15" name="TextBox 14">
            <a:extLst>
              <a:ext uri="{FF2B5EF4-FFF2-40B4-BE49-F238E27FC236}">
                <a16:creationId xmlns:a16="http://schemas.microsoft.com/office/drawing/2014/main" id="{3BD90D37-58C4-3C0C-DC51-0E62A430FC32}"/>
              </a:ext>
            </a:extLst>
          </p:cNvPr>
          <p:cNvSpPr txBox="1"/>
          <p:nvPr/>
        </p:nvSpPr>
        <p:spPr>
          <a:xfrm>
            <a:off x="2534920" y="4609515"/>
            <a:ext cx="2717800" cy="523220"/>
          </a:xfrm>
          <a:prstGeom prst="rect">
            <a:avLst/>
          </a:prstGeom>
          <a:noFill/>
        </p:spPr>
        <p:txBody>
          <a:bodyPr wrap="square">
            <a:spAutoFit/>
          </a:bodyPr>
          <a:lstStyle/>
          <a:p>
            <a:r>
              <a:rPr lang="en-US" sz="2800" dirty="0">
                <a:solidFill>
                  <a:srgbClr val="FF0000"/>
                </a:solidFill>
                <a:latin typeface="MyriadPro-Regular"/>
              </a:rPr>
              <a:t>my birthday</a:t>
            </a:r>
            <a:endParaRPr lang="en-US" sz="2800" dirty="0">
              <a:solidFill>
                <a:srgbClr val="FF0000"/>
              </a:solidFill>
            </a:endParaRPr>
          </a:p>
        </p:txBody>
      </p:sp>
      <p:sp>
        <p:nvSpPr>
          <p:cNvPr id="18" name="TextBox 17">
            <a:extLst>
              <a:ext uri="{FF2B5EF4-FFF2-40B4-BE49-F238E27FC236}">
                <a16:creationId xmlns:a16="http://schemas.microsoft.com/office/drawing/2014/main" id="{AF446DCC-E3F5-B48F-3169-B46A4421A423}"/>
              </a:ext>
            </a:extLst>
          </p:cNvPr>
          <p:cNvSpPr txBox="1"/>
          <p:nvPr/>
        </p:nvSpPr>
        <p:spPr>
          <a:xfrm>
            <a:off x="2534920" y="5007730"/>
            <a:ext cx="2717800" cy="523220"/>
          </a:xfrm>
          <a:prstGeom prst="rect">
            <a:avLst/>
          </a:prstGeom>
          <a:noFill/>
        </p:spPr>
        <p:txBody>
          <a:bodyPr wrap="square">
            <a:spAutoFit/>
          </a:bodyPr>
          <a:lstStyle/>
          <a:p>
            <a:r>
              <a:rPr lang="en-US" sz="2800" dirty="0">
                <a:solidFill>
                  <a:srgbClr val="FF0000"/>
                </a:solidFill>
                <a:latin typeface="MyriadPro-Regular"/>
              </a:rPr>
              <a:t>July 27th</a:t>
            </a:r>
            <a:endParaRPr lang="en-US" sz="2800" dirty="0">
              <a:solidFill>
                <a:srgbClr val="FF0000"/>
              </a:solidFill>
            </a:endParaRPr>
          </a:p>
        </p:txBody>
      </p:sp>
      <p:sp>
        <p:nvSpPr>
          <p:cNvPr id="19" name="TextBox 18">
            <a:extLst>
              <a:ext uri="{FF2B5EF4-FFF2-40B4-BE49-F238E27FC236}">
                <a16:creationId xmlns:a16="http://schemas.microsoft.com/office/drawing/2014/main" id="{6AFAE852-3159-D2CF-D3C9-4497B3836D40}"/>
              </a:ext>
            </a:extLst>
          </p:cNvPr>
          <p:cNvSpPr txBox="1"/>
          <p:nvPr/>
        </p:nvSpPr>
        <p:spPr>
          <a:xfrm>
            <a:off x="5379720" y="3677345"/>
            <a:ext cx="2717800" cy="523220"/>
          </a:xfrm>
          <a:prstGeom prst="rect">
            <a:avLst/>
          </a:prstGeom>
          <a:noFill/>
        </p:spPr>
        <p:txBody>
          <a:bodyPr wrap="square">
            <a:spAutoFit/>
          </a:bodyPr>
          <a:lstStyle/>
          <a:p>
            <a:r>
              <a:rPr lang="en-US" sz="2800" dirty="0">
                <a:solidFill>
                  <a:srgbClr val="FF0000"/>
                </a:solidFill>
                <a:latin typeface="MyriadPro-Regular"/>
              </a:rPr>
              <a:t>6:30</a:t>
            </a:r>
            <a:endParaRPr lang="en-US" sz="2800" dirty="0">
              <a:solidFill>
                <a:srgbClr val="FF0000"/>
              </a:solidFill>
            </a:endParaRPr>
          </a:p>
        </p:txBody>
      </p:sp>
      <p:sp>
        <p:nvSpPr>
          <p:cNvPr id="20" name="TextBox 19">
            <a:extLst>
              <a:ext uri="{FF2B5EF4-FFF2-40B4-BE49-F238E27FC236}">
                <a16:creationId xmlns:a16="http://schemas.microsoft.com/office/drawing/2014/main" id="{F19C22F3-79A7-8869-D4EC-4665856FADF6}"/>
              </a:ext>
            </a:extLst>
          </p:cNvPr>
          <p:cNvSpPr txBox="1"/>
          <p:nvPr/>
        </p:nvSpPr>
        <p:spPr>
          <a:xfrm>
            <a:off x="5379720" y="4200565"/>
            <a:ext cx="2717800" cy="523220"/>
          </a:xfrm>
          <a:prstGeom prst="rect">
            <a:avLst/>
          </a:prstGeom>
          <a:noFill/>
        </p:spPr>
        <p:txBody>
          <a:bodyPr wrap="square">
            <a:spAutoFit/>
          </a:bodyPr>
          <a:lstStyle/>
          <a:p>
            <a:r>
              <a:rPr lang="en-US" sz="2800" dirty="0">
                <a:solidFill>
                  <a:srgbClr val="FF0000"/>
                </a:solidFill>
                <a:latin typeface="MyriadPro-Regular"/>
              </a:rPr>
              <a:t>bedtime</a:t>
            </a:r>
            <a:endParaRPr lang="en-US" sz="2800" dirty="0">
              <a:solidFill>
                <a:srgbClr val="FF0000"/>
              </a:solidFill>
            </a:endParaRPr>
          </a:p>
        </p:txBody>
      </p:sp>
      <p:sp>
        <p:nvSpPr>
          <p:cNvPr id="21" name="TextBox 20">
            <a:extLst>
              <a:ext uri="{FF2B5EF4-FFF2-40B4-BE49-F238E27FC236}">
                <a16:creationId xmlns:a16="http://schemas.microsoft.com/office/drawing/2014/main" id="{4CE9CBCE-EFC7-51B3-CA89-FA023E1F82D1}"/>
              </a:ext>
            </a:extLst>
          </p:cNvPr>
          <p:cNvSpPr txBox="1"/>
          <p:nvPr/>
        </p:nvSpPr>
        <p:spPr>
          <a:xfrm>
            <a:off x="5379720" y="4723785"/>
            <a:ext cx="2717800" cy="523220"/>
          </a:xfrm>
          <a:prstGeom prst="rect">
            <a:avLst/>
          </a:prstGeom>
          <a:noFill/>
        </p:spPr>
        <p:txBody>
          <a:bodyPr wrap="square">
            <a:spAutoFit/>
          </a:bodyPr>
          <a:lstStyle/>
          <a:p>
            <a:r>
              <a:rPr lang="en-US" sz="2800" dirty="0">
                <a:solidFill>
                  <a:srgbClr val="FF0000"/>
                </a:solidFill>
                <a:latin typeface="MyriadPro-Regular"/>
              </a:rPr>
              <a:t>three o'clock</a:t>
            </a:r>
            <a:endParaRPr lang="en-US" sz="2800" dirty="0">
              <a:solidFill>
                <a:srgbClr val="FF0000"/>
              </a:solidFill>
            </a:endParaRPr>
          </a:p>
        </p:txBody>
      </p:sp>
      <p:sp>
        <p:nvSpPr>
          <p:cNvPr id="22" name="TextBox 21">
            <a:extLst>
              <a:ext uri="{FF2B5EF4-FFF2-40B4-BE49-F238E27FC236}">
                <a16:creationId xmlns:a16="http://schemas.microsoft.com/office/drawing/2014/main" id="{3057701C-6F7B-86A4-BAA9-610A4274D0A4}"/>
              </a:ext>
            </a:extLst>
          </p:cNvPr>
          <p:cNvSpPr txBox="1"/>
          <p:nvPr/>
        </p:nvSpPr>
        <p:spPr>
          <a:xfrm>
            <a:off x="8224520" y="3626545"/>
            <a:ext cx="2717800" cy="523220"/>
          </a:xfrm>
          <a:prstGeom prst="rect">
            <a:avLst/>
          </a:prstGeom>
          <a:noFill/>
        </p:spPr>
        <p:txBody>
          <a:bodyPr wrap="square">
            <a:spAutoFit/>
          </a:bodyPr>
          <a:lstStyle/>
          <a:p>
            <a:r>
              <a:rPr lang="en-US" sz="2800" dirty="0">
                <a:solidFill>
                  <a:srgbClr val="FF0000"/>
                </a:solidFill>
                <a:latin typeface="MyriadPro-Regular"/>
              </a:rPr>
              <a:t>the summer</a:t>
            </a:r>
            <a:endParaRPr lang="en-US" sz="2800" dirty="0">
              <a:solidFill>
                <a:srgbClr val="FF0000"/>
              </a:solidFill>
            </a:endParaRPr>
          </a:p>
        </p:txBody>
      </p:sp>
      <p:sp>
        <p:nvSpPr>
          <p:cNvPr id="23" name="TextBox 22">
            <a:extLst>
              <a:ext uri="{FF2B5EF4-FFF2-40B4-BE49-F238E27FC236}">
                <a16:creationId xmlns:a16="http://schemas.microsoft.com/office/drawing/2014/main" id="{F741A6D1-E295-D607-ABE2-FAD1195FD813}"/>
              </a:ext>
            </a:extLst>
          </p:cNvPr>
          <p:cNvSpPr txBox="1"/>
          <p:nvPr/>
        </p:nvSpPr>
        <p:spPr>
          <a:xfrm>
            <a:off x="8224520" y="4012625"/>
            <a:ext cx="2717800" cy="523220"/>
          </a:xfrm>
          <a:prstGeom prst="rect">
            <a:avLst/>
          </a:prstGeom>
          <a:noFill/>
        </p:spPr>
        <p:txBody>
          <a:bodyPr wrap="square">
            <a:spAutoFit/>
          </a:bodyPr>
          <a:lstStyle/>
          <a:p>
            <a:r>
              <a:rPr lang="en-US" sz="2800" dirty="0">
                <a:solidFill>
                  <a:srgbClr val="FF0000"/>
                </a:solidFill>
                <a:latin typeface="MyriadPro-Regular"/>
              </a:rPr>
              <a:t>the evening</a:t>
            </a:r>
            <a:endParaRPr lang="en-US" sz="2800" dirty="0">
              <a:solidFill>
                <a:srgbClr val="FF0000"/>
              </a:solidFill>
            </a:endParaRPr>
          </a:p>
        </p:txBody>
      </p:sp>
      <p:sp>
        <p:nvSpPr>
          <p:cNvPr id="24" name="TextBox 23">
            <a:extLst>
              <a:ext uri="{FF2B5EF4-FFF2-40B4-BE49-F238E27FC236}">
                <a16:creationId xmlns:a16="http://schemas.microsoft.com/office/drawing/2014/main" id="{0E6FBAC9-7378-E13A-2C49-A3206BB7D2C3}"/>
              </a:ext>
            </a:extLst>
          </p:cNvPr>
          <p:cNvSpPr txBox="1"/>
          <p:nvPr/>
        </p:nvSpPr>
        <p:spPr>
          <a:xfrm>
            <a:off x="8224520" y="4398705"/>
            <a:ext cx="2717800" cy="523220"/>
          </a:xfrm>
          <a:prstGeom prst="rect">
            <a:avLst/>
          </a:prstGeom>
          <a:noFill/>
        </p:spPr>
        <p:txBody>
          <a:bodyPr wrap="square">
            <a:spAutoFit/>
          </a:bodyPr>
          <a:lstStyle/>
          <a:p>
            <a:r>
              <a:rPr lang="en-US" sz="2800" dirty="0">
                <a:solidFill>
                  <a:srgbClr val="FF0000"/>
                </a:solidFill>
                <a:latin typeface="MyriadPro-Regular"/>
              </a:rPr>
              <a:t>the morning</a:t>
            </a:r>
            <a:endParaRPr lang="en-US" sz="2800" dirty="0">
              <a:solidFill>
                <a:srgbClr val="FF0000"/>
              </a:solidFill>
            </a:endParaRPr>
          </a:p>
        </p:txBody>
      </p:sp>
      <p:sp>
        <p:nvSpPr>
          <p:cNvPr id="25" name="TextBox 24">
            <a:extLst>
              <a:ext uri="{FF2B5EF4-FFF2-40B4-BE49-F238E27FC236}">
                <a16:creationId xmlns:a16="http://schemas.microsoft.com/office/drawing/2014/main" id="{44EFF583-643A-8783-2592-D7F58D33D46B}"/>
              </a:ext>
            </a:extLst>
          </p:cNvPr>
          <p:cNvSpPr txBox="1"/>
          <p:nvPr/>
        </p:nvSpPr>
        <p:spPr>
          <a:xfrm>
            <a:off x="8224520" y="4796920"/>
            <a:ext cx="2717800" cy="523220"/>
          </a:xfrm>
          <a:prstGeom prst="rect">
            <a:avLst/>
          </a:prstGeom>
          <a:noFill/>
        </p:spPr>
        <p:txBody>
          <a:bodyPr wrap="square">
            <a:spAutoFit/>
          </a:bodyPr>
          <a:lstStyle/>
          <a:p>
            <a:r>
              <a:rPr lang="en-US" sz="2800" dirty="0">
                <a:solidFill>
                  <a:srgbClr val="FF0000"/>
                </a:solidFill>
                <a:latin typeface="MyriadPro-Regular"/>
              </a:rPr>
              <a:t>May</a:t>
            </a:r>
            <a:endParaRPr lang="en-US" sz="2800" dirty="0">
              <a:solidFill>
                <a:srgbClr val="FF0000"/>
              </a:solidFill>
            </a:endParaRPr>
          </a:p>
        </p:txBody>
      </p:sp>
    </p:spTree>
    <p:extLst>
      <p:ext uri="{BB962C8B-B14F-4D97-AF65-F5344CB8AC3E}">
        <p14:creationId xmlns:p14="http://schemas.microsoft.com/office/powerpoint/2010/main" val="16763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B26494-2E77-B0E3-B746-148D0AA84EF3}"/>
              </a:ext>
            </a:extLst>
          </p:cNvPr>
          <p:cNvSpPr txBox="1"/>
          <p:nvPr/>
        </p:nvSpPr>
        <p:spPr>
          <a:xfrm>
            <a:off x="3351998" y="5681932"/>
            <a:ext cx="6107228" cy="369332"/>
          </a:xfrm>
          <a:prstGeom prst="rect">
            <a:avLst/>
          </a:prstGeom>
          <a:noFill/>
        </p:spPr>
        <p:txBody>
          <a:bodyPr wrap="square">
            <a:spAutoFit/>
          </a:bodyPr>
          <a:lstStyle/>
          <a:p>
            <a:pPr algn="ctr"/>
            <a:r>
              <a:rPr lang="en-US" dirty="0">
                <a:hlinkClick r:id="rId2"/>
              </a:rPr>
              <a:t>SM4 IN, ON, AT (time) - Gameshow quiz</a:t>
            </a:r>
            <a:endParaRPr lang="en-US" dirty="0"/>
          </a:p>
        </p:txBody>
      </p:sp>
      <p:pic>
        <p:nvPicPr>
          <p:cNvPr id="5" name="Picture 4">
            <a:extLst>
              <a:ext uri="{FF2B5EF4-FFF2-40B4-BE49-F238E27FC236}">
                <a16:creationId xmlns:a16="http://schemas.microsoft.com/office/drawing/2014/main" id="{C49CA04F-87AF-D3F8-F60C-AA6390D5A057}"/>
              </a:ext>
            </a:extLst>
          </p:cNvPr>
          <p:cNvPicPr>
            <a:picLocks noChangeAspect="1"/>
          </p:cNvPicPr>
          <p:nvPr/>
        </p:nvPicPr>
        <p:blipFill>
          <a:blip r:embed="rId3"/>
          <a:stretch>
            <a:fillRect/>
          </a:stretch>
        </p:blipFill>
        <p:spPr>
          <a:xfrm>
            <a:off x="1605814" y="398452"/>
            <a:ext cx="8980371" cy="4861502"/>
          </a:xfrm>
          <a:prstGeom prst="rect">
            <a:avLst/>
          </a:prstGeom>
        </p:spPr>
      </p:pic>
    </p:spTree>
    <p:extLst>
      <p:ext uri="{BB962C8B-B14F-4D97-AF65-F5344CB8AC3E}">
        <p14:creationId xmlns:p14="http://schemas.microsoft.com/office/powerpoint/2010/main" val="428679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A9757E-A9A8-515E-5F28-9E75AB17EC80}"/>
              </a:ext>
            </a:extLst>
          </p:cNvPr>
          <p:cNvSpPr txBox="1"/>
          <p:nvPr/>
        </p:nvSpPr>
        <p:spPr>
          <a:xfrm>
            <a:off x="348341" y="293914"/>
            <a:ext cx="11495315" cy="2554545"/>
          </a:xfrm>
          <a:prstGeom prst="rect">
            <a:avLst/>
          </a:prstGeom>
          <a:noFill/>
        </p:spPr>
        <p:txBody>
          <a:bodyPr wrap="square" rtlCol="0">
            <a:spAutoFit/>
          </a:bodyPr>
          <a:lstStyle/>
          <a:p>
            <a:r>
              <a:rPr lang="en-US" sz="3200" b="1" dirty="0">
                <a:solidFill>
                  <a:srgbClr val="0070C0"/>
                </a:solidFill>
              </a:rPr>
              <a:t>Find someone who …..</a:t>
            </a:r>
          </a:p>
          <a:p>
            <a:r>
              <a:rPr lang="en-US" sz="3200" dirty="0">
                <a:solidFill>
                  <a:srgbClr val="0070C0"/>
                </a:solidFill>
              </a:rPr>
              <a:t>In 5 minutes, walk around the class to find people who love each type of movies to fill in the table. Who finishes it first will say Bingo and become the winner.</a:t>
            </a:r>
          </a:p>
          <a:p>
            <a:endParaRPr lang="en-US" sz="3200" b="1" dirty="0">
              <a:solidFill>
                <a:srgbClr val="0070C0"/>
              </a:solidFill>
            </a:endParaRPr>
          </a:p>
        </p:txBody>
      </p:sp>
      <p:graphicFrame>
        <p:nvGraphicFramePr>
          <p:cNvPr id="3" name="Table 3">
            <a:extLst>
              <a:ext uri="{FF2B5EF4-FFF2-40B4-BE49-F238E27FC236}">
                <a16:creationId xmlns:a16="http://schemas.microsoft.com/office/drawing/2014/main" id="{4B66CE5C-BAD5-A125-60CC-36B7313B7468}"/>
              </a:ext>
            </a:extLst>
          </p:cNvPr>
          <p:cNvGraphicFramePr>
            <a:graphicFrameLocks noGrp="1"/>
          </p:cNvGraphicFramePr>
          <p:nvPr>
            <p:extLst>
              <p:ext uri="{D42A27DB-BD31-4B8C-83A1-F6EECF244321}">
                <p14:modId xmlns:p14="http://schemas.microsoft.com/office/powerpoint/2010/main" val="3812266625"/>
              </p:ext>
            </p:extLst>
          </p:nvPr>
        </p:nvGraphicFramePr>
        <p:xfrm>
          <a:off x="4577442" y="1914746"/>
          <a:ext cx="7614558" cy="4189591"/>
        </p:xfrm>
        <a:graphic>
          <a:graphicData uri="http://schemas.openxmlformats.org/drawingml/2006/table">
            <a:tbl>
              <a:tblPr firstRow="1" bandRow="1">
                <a:tableStyleId>{69012ECD-51FC-41F1-AA8D-1B2483CD663E}</a:tableStyleId>
              </a:tblPr>
              <a:tblGrid>
                <a:gridCol w="2618015">
                  <a:extLst>
                    <a:ext uri="{9D8B030D-6E8A-4147-A177-3AD203B41FA5}">
                      <a16:colId xmlns:a16="http://schemas.microsoft.com/office/drawing/2014/main" val="3517235849"/>
                    </a:ext>
                  </a:extLst>
                </a:gridCol>
                <a:gridCol w="4996543">
                  <a:extLst>
                    <a:ext uri="{9D8B030D-6E8A-4147-A177-3AD203B41FA5}">
                      <a16:colId xmlns:a16="http://schemas.microsoft.com/office/drawing/2014/main" val="186889477"/>
                    </a:ext>
                  </a:extLst>
                </a:gridCol>
              </a:tblGrid>
              <a:tr h="598513">
                <a:tc>
                  <a:txBody>
                    <a:bodyPr/>
                    <a:lstStyle/>
                    <a:p>
                      <a:r>
                        <a:rPr lang="en-US" sz="3200" dirty="0">
                          <a:solidFill>
                            <a:schemeClr val="bg1"/>
                          </a:solidFill>
                        </a:rPr>
                        <a:t>Type of movie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solidFill>
                            <a:schemeClr val="bg1"/>
                          </a:solidFill>
                        </a:rPr>
                        <a:t>The person who loves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293080"/>
                  </a:ext>
                </a:extLst>
              </a:tr>
              <a:tr h="598513">
                <a:tc>
                  <a:txBody>
                    <a:bodyPr/>
                    <a:lstStyle/>
                    <a:p>
                      <a:r>
                        <a:rPr lang="en-US" sz="3200" dirty="0">
                          <a:solidFill>
                            <a:srgbClr val="0070C0"/>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86450"/>
                  </a:ext>
                </a:extLst>
              </a:tr>
              <a:tr h="598513">
                <a:tc>
                  <a:txBody>
                    <a:bodyPr/>
                    <a:lstStyle/>
                    <a:p>
                      <a:r>
                        <a:rPr lang="en-US" sz="3200" b="0" kern="1200" dirty="0">
                          <a:solidFill>
                            <a:srgbClr val="0070C0"/>
                          </a:solidFill>
                          <a:effectLst/>
                        </a:rPr>
                        <a:t>science fiction</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837982"/>
                  </a:ext>
                </a:extLst>
              </a:tr>
              <a:tr h="598513">
                <a:tc>
                  <a:txBody>
                    <a:bodyPr/>
                    <a:lstStyle/>
                    <a:p>
                      <a:r>
                        <a:rPr lang="en-US" sz="3200" b="0" kern="1200" dirty="0">
                          <a:solidFill>
                            <a:srgbClr val="0070C0"/>
                          </a:solidFill>
                          <a:effectLst/>
                        </a:rPr>
                        <a:t>horror</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4339237"/>
                  </a:ext>
                </a:extLst>
              </a:tr>
              <a:tr h="598513">
                <a:tc>
                  <a:txBody>
                    <a:bodyPr/>
                    <a:lstStyle/>
                    <a:p>
                      <a:r>
                        <a:rPr lang="en-US" sz="3200" b="0" kern="1200" dirty="0">
                          <a:solidFill>
                            <a:srgbClr val="0070C0"/>
                          </a:solidFill>
                          <a:effectLst/>
                        </a:rPr>
                        <a:t>action</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310453"/>
                  </a:ext>
                </a:extLst>
              </a:tr>
              <a:tr h="598513">
                <a:tc>
                  <a:txBody>
                    <a:bodyPr/>
                    <a:lstStyle/>
                    <a:p>
                      <a:r>
                        <a:rPr lang="en-US" sz="3200" b="0" kern="1200" dirty="0">
                          <a:solidFill>
                            <a:srgbClr val="0070C0"/>
                          </a:solidFill>
                          <a:effectLst/>
                        </a:rPr>
                        <a:t>drama</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544688"/>
                  </a:ext>
                </a:extLst>
              </a:tr>
              <a:tr h="598513">
                <a:tc>
                  <a:txBody>
                    <a:bodyPr/>
                    <a:lstStyle/>
                    <a:p>
                      <a:r>
                        <a:rPr lang="en-US" sz="3200" b="0" kern="1200" dirty="0">
                          <a:solidFill>
                            <a:srgbClr val="0070C0"/>
                          </a:solidFill>
                          <a:effectLst/>
                        </a:rPr>
                        <a:t>animated</a:t>
                      </a:r>
                      <a:r>
                        <a:rPr lang="en-US" sz="3200" dirty="0">
                          <a:solidFill>
                            <a:srgbClr val="0070C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245595"/>
                  </a:ext>
                </a:extLst>
              </a:tr>
            </a:tbl>
          </a:graphicData>
        </a:graphic>
      </p:graphicFrame>
      <p:sp>
        <p:nvSpPr>
          <p:cNvPr id="4" name="Rounded Rectangular Callout 4">
            <a:extLst>
              <a:ext uri="{FF2B5EF4-FFF2-40B4-BE49-F238E27FC236}">
                <a16:creationId xmlns:a16="http://schemas.microsoft.com/office/drawing/2014/main" id="{49F2F546-A92D-670E-DC5A-2687A6B862B5}"/>
              </a:ext>
            </a:extLst>
          </p:cNvPr>
          <p:cNvSpPr/>
          <p:nvPr/>
        </p:nvSpPr>
        <p:spPr>
          <a:xfrm>
            <a:off x="301171" y="2511818"/>
            <a:ext cx="3927927" cy="1774372"/>
          </a:xfrm>
          <a:prstGeom prst="wedgeRoundRectCallout">
            <a:avLst>
              <a:gd name="adj1" fmla="val 44748"/>
              <a:gd name="adj2" fmla="val 61828"/>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0070C0"/>
                </a:solidFill>
              </a:rPr>
              <a:t>What’s your favorite type of movie?</a:t>
            </a:r>
          </a:p>
        </p:txBody>
      </p:sp>
      <p:sp>
        <p:nvSpPr>
          <p:cNvPr id="5" name="Rounded Rectangular Callout 9">
            <a:extLst>
              <a:ext uri="{FF2B5EF4-FFF2-40B4-BE49-F238E27FC236}">
                <a16:creationId xmlns:a16="http://schemas.microsoft.com/office/drawing/2014/main" id="{0946F3DF-4655-5BE2-CFF1-30778B075F4A}"/>
              </a:ext>
            </a:extLst>
          </p:cNvPr>
          <p:cNvSpPr/>
          <p:nvPr/>
        </p:nvSpPr>
        <p:spPr>
          <a:xfrm>
            <a:off x="1068043" y="5066363"/>
            <a:ext cx="2789697" cy="822053"/>
          </a:xfrm>
          <a:prstGeom prst="wedgeRoundRectCallout">
            <a:avLst>
              <a:gd name="adj1" fmla="val -50678"/>
              <a:gd name="adj2" fmla="val 697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600" dirty="0">
                <a:solidFill>
                  <a:srgbClr val="C00000"/>
                </a:solidFill>
              </a:rPr>
              <a:t>It’s drama.</a:t>
            </a:r>
          </a:p>
        </p:txBody>
      </p:sp>
    </p:spTree>
    <p:extLst>
      <p:ext uri="{BB962C8B-B14F-4D97-AF65-F5344CB8AC3E}">
        <p14:creationId xmlns:p14="http://schemas.microsoft.com/office/powerpoint/2010/main" val="320578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7935115"/>
            <a:ext cx="13350240" cy="14903579"/>
          </a:xfrm>
          <a:prstGeom prst="rect">
            <a:avLst/>
          </a:prstGeom>
        </p:spPr>
      </p:pic>
      <p:pic>
        <p:nvPicPr>
          <p:cNvPr id="4" name="Picture 3">
            <a:extLst>
              <a:ext uri="{FF2B5EF4-FFF2-40B4-BE49-F238E27FC236}">
                <a16:creationId xmlns:a16="http://schemas.microsoft.com/office/drawing/2014/main" id="{C2210AC6-E19C-4238-952D-A6BB022F3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70" y="473996"/>
            <a:ext cx="5914114" cy="1206349"/>
          </a:xfrm>
          <a:prstGeom prst="rect">
            <a:avLst/>
          </a:prstGeom>
        </p:spPr>
      </p:pic>
    </p:spTree>
    <p:extLst>
      <p:ext uri="{BB962C8B-B14F-4D97-AF65-F5344CB8AC3E}">
        <p14:creationId xmlns:p14="http://schemas.microsoft.com/office/powerpoint/2010/main" val="208419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C02F8-2B22-CCC6-FC33-CE3E9478371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19377" y="520419"/>
            <a:ext cx="9612981" cy="2215631"/>
          </a:xfrm>
          <a:prstGeom prst="rect">
            <a:avLst/>
          </a:prstGeom>
        </p:spPr>
      </p:pic>
      <p:pic>
        <p:nvPicPr>
          <p:cNvPr id="9" name="Picture 8">
            <a:extLst>
              <a:ext uri="{FF2B5EF4-FFF2-40B4-BE49-F238E27FC236}">
                <a16:creationId xmlns:a16="http://schemas.microsoft.com/office/drawing/2014/main" id="{C106D677-6C58-E23A-CA86-B6C874FFB77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899027" y="2935729"/>
            <a:ext cx="7204465" cy="2215630"/>
          </a:xfrm>
          <a:prstGeom prst="rect">
            <a:avLst/>
          </a:prstGeom>
        </p:spPr>
      </p:pic>
      <p:pic>
        <p:nvPicPr>
          <p:cNvPr id="10" name="CD2-TRACK 17">
            <a:hlinkClick r:id="" action="ppaction://media"/>
            <a:extLst>
              <a:ext uri="{FF2B5EF4-FFF2-40B4-BE49-F238E27FC236}">
                <a16:creationId xmlns:a16="http://schemas.microsoft.com/office/drawing/2014/main" id="{8AED9E80-5052-077F-E001-28E8715F9A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98119" y="1800837"/>
            <a:ext cx="513178" cy="513178"/>
          </a:xfrm>
          <a:prstGeom prst="rect">
            <a:avLst/>
          </a:prstGeom>
        </p:spPr>
      </p:pic>
      <p:sp>
        <p:nvSpPr>
          <p:cNvPr id="11" name="TextBox 10">
            <a:extLst>
              <a:ext uri="{FF2B5EF4-FFF2-40B4-BE49-F238E27FC236}">
                <a16:creationId xmlns:a16="http://schemas.microsoft.com/office/drawing/2014/main" id="{60C97965-07C2-866E-570B-E5403FD83E25}"/>
              </a:ext>
            </a:extLst>
          </p:cNvPr>
          <p:cNvSpPr txBox="1"/>
          <p:nvPr/>
        </p:nvSpPr>
        <p:spPr>
          <a:xfrm>
            <a:off x="3501288" y="5351038"/>
            <a:ext cx="4907041" cy="646331"/>
          </a:xfrm>
          <a:prstGeom prst="rect">
            <a:avLst/>
          </a:prstGeom>
          <a:noFill/>
        </p:spPr>
        <p:txBody>
          <a:bodyPr wrap="square" rtlCol="0">
            <a:spAutoFit/>
          </a:bodyPr>
          <a:lstStyle/>
          <a:p>
            <a:r>
              <a:rPr lang="en-US" sz="3600" i="1" dirty="0">
                <a:solidFill>
                  <a:srgbClr val="0070C0"/>
                </a:solidFill>
              </a:rPr>
              <a:t>Listen again and repeat</a:t>
            </a:r>
          </a:p>
        </p:txBody>
      </p:sp>
    </p:spTree>
    <p:extLst>
      <p:ext uri="{BB962C8B-B14F-4D97-AF65-F5344CB8AC3E}">
        <p14:creationId xmlns:p14="http://schemas.microsoft.com/office/powerpoint/2010/main" val="452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9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7094</TotalTime>
  <Words>1015</Words>
  <Application>Microsoft Office PowerPoint</Application>
  <PresentationFormat>Widescreen</PresentationFormat>
  <Paragraphs>109</Paragraphs>
  <Slides>27</Slides>
  <Notes>2</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FuturaStd-Book</vt:lpstr>
      <vt:lpstr>MyriadPro-Regular</vt:lpstr>
      <vt:lpstr>Arial</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Thai Hien Duong</cp:lastModifiedBy>
  <cp:revision>155</cp:revision>
  <dcterms:created xsi:type="dcterms:W3CDTF">2020-12-08T03:17:05Z</dcterms:created>
  <dcterms:modified xsi:type="dcterms:W3CDTF">2025-02-13T09:32:46Z</dcterms:modified>
</cp:coreProperties>
</file>