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0" r:id="rId2"/>
    <p:sldId id="292" r:id="rId3"/>
    <p:sldId id="402" r:id="rId4"/>
    <p:sldId id="280" r:id="rId5"/>
    <p:sldId id="260" r:id="rId6"/>
    <p:sldId id="405" r:id="rId7"/>
    <p:sldId id="293" r:id="rId8"/>
    <p:sldId id="290" r:id="rId9"/>
    <p:sldId id="281" r:id="rId10"/>
    <p:sldId id="306" r:id="rId11"/>
    <p:sldId id="308" r:id="rId12"/>
    <p:sldId id="287" r:id="rId13"/>
    <p:sldId id="299" r:id="rId14"/>
    <p:sldId id="403" r:id="rId15"/>
    <p:sldId id="331" r:id="rId16"/>
    <p:sldId id="295" r:id="rId17"/>
    <p:sldId id="329" r:id="rId18"/>
    <p:sldId id="315" r:id="rId19"/>
    <p:sldId id="400" r:id="rId20"/>
    <p:sldId id="34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Nguyễn Thị Huỳnh Lộc - Viện Ngôn ngữ" initials="NTHLVNn" lastIdx="1" clrIdx="1">
    <p:extLst>
      <p:ext uri="{19B8F6BF-5375-455C-9EA6-DF929625EA0E}">
        <p15:presenceInfo xmlns:p15="http://schemas.microsoft.com/office/powerpoint/2012/main" userId="S::nguyenthihuynhloc@vanlanguni.edu.vn::adef5ce8-8209-4174-8558-55e0cbbb5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57"/>
  </p:normalViewPr>
  <p:slideViewPr>
    <p:cSldViewPr snapToGrid="0">
      <p:cViewPr varScale="1">
        <p:scale>
          <a:sx n="72" d="100"/>
          <a:sy n="72" d="100"/>
        </p:scale>
        <p:origin x="196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ordwall.net/resource/36387961/sm4-in-on-at-tim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24" y="2509937"/>
            <a:ext cx="62888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Unit 7: Movies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Period 65 - Lesson 1.2: Grammar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55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A191E-F798-CAF8-3F9F-60F328A05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91" y="670560"/>
            <a:ext cx="11812418" cy="492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46CFFD-38A9-1371-1A7F-ADB266CDAA24}"/>
              </a:ext>
            </a:extLst>
          </p:cNvPr>
          <p:cNvSpPr txBox="1"/>
          <p:nvPr/>
        </p:nvSpPr>
        <p:spPr>
          <a:xfrm>
            <a:off x="2534920" y="393895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MyriadPro-Regular"/>
              </a:rPr>
              <a:t>Christmas Day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71DFC-BADD-830D-B943-3D478AFBD88F}"/>
              </a:ext>
            </a:extLst>
          </p:cNvPr>
          <p:cNvSpPr txBox="1"/>
          <p:nvPr/>
        </p:nvSpPr>
        <p:spPr>
          <a:xfrm>
            <a:off x="2534920" y="427423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Tuesday night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D90D37-58C4-3C0C-DC51-0E62A430FC32}"/>
              </a:ext>
            </a:extLst>
          </p:cNvPr>
          <p:cNvSpPr txBox="1"/>
          <p:nvPr/>
        </p:nvSpPr>
        <p:spPr>
          <a:xfrm>
            <a:off x="2534920" y="460951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my birthday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446DCC-E3F5-B48F-3169-B46A4421A423}"/>
              </a:ext>
            </a:extLst>
          </p:cNvPr>
          <p:cNvSpPr txBox="1"/>
          <p:nvPr/>
        </p:nvSpPr>
        <p:spPr>
          <a:xfrm>
            <a:off x="2534920" y="5007730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July 27th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AE852-3159-D2CF-D3C9-4497B3836D40}"/>
              </a:ext>
            </a:extLst>
          </p:cNvPr>
          <p:cNvSpPr txBox="1"/>
          <p:nvPr/>
        </p:nvSpPr>
        <p:spPr>
          <a:xfrm>
            <a:off x="5379720" y="367734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6:30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9C22F3-79A7-8869-D4EC-4665856FADF6}"/>
              </a:ext>
            </a:extLst>
          </p:cNvPr>
          <p:cNvSpPr txBox="1"/>
          <p:nvPr/>
        </p:nvSpPr>
        <p:spPr>
          <a:xfrm>
            <a:off x="5379720" y="420056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bedtime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E9CBCE-EFC7-51B3-CA89-FA023E1F82D1}"/>
              </a:ext>
            </a:extLst>
          </p:cNvPr>
          <p:cNvSpPr txBox="1"/>
          <p:nvPr/>
        </p:nvSpPr>
        <p:spPr>
          <a:xfrm>
            <a:off x="5379720" y="472378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three o'clock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57701C-6F7B-86A4-BAA9-610A4274D0A4}"/>
              </a:ext>
            </a:extLst>
          </p:cNvPr>
          <p:cNvSpPr txBox="1"/>
          <p:nvPr/>
        </p:nvSpPr>
        <p:spPr>
          <a:xfrm>
            <a:off x="8224520" y="362654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the summer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41A6D1-E295-D607-ABE2-FAD1195FD813}"/>
              </a:ext>
            </a:extLst>
          </p:cNvPr>
          <p:cNvSpPr txBox="1"/>
          <p:nvPr/>
        </p:nvSpPr>
        <p:spPr>
          <a:xfrm>
            <a:off x="8224520" y="401262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the evening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6FBAC9-7378-E13A-2C49-A3206BB7D2C3}"/>
              </a:ext>
            </a:extLst>
          </p:cNvPr>
          <p:cNvSpPr txBox="1"/>
          <p:nvPr/>
        </p:nvSpPr>
        <p:spPr>
          <a:xfrm>
            <a:off x="8224520" y="439870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the morning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EFF583-643A-8783-2592-D7F58D33D46B}"/>
              </a:ext>
            </a:extLst>
          </p:cNvPr>
          <p:cNvSpPr txBox="1"/>
          <p:nvPr/>
        </p:nvSpPr>
        <p:spPr>
          <a:xfrm>
            <a:off x="8224520" y="4796920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May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3BD7DC-62D6-4EB1-52E8-CAF81A501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401"/>
            <a:ext cx="12025124" cy="42976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DFE0B1-770B-01EE-A6C9-08ADE6E5B438}"/>
              </a:ext>
            </a:extLst>
          </p:cNvPr>
          <p:cNvSpPr txBox="1"/>
          <p:nvPr/>
        </p:nvSpPr>
        <p:spPr>
          <a:xfrm>
            <a:off x="5566343" y="1846808"/>
            <a:ext cx="28549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0" i="0" dirty="0">
                <a:solidFill>
                  <a:srgbClr val="FF0000"/>
                </a:solidFill>
                <a:effectLst/>
                <a:latin typeface="MyriadPro-Regular"/>
              </a:rPr>
              <a:t>in the evening</a:t>
            </a:r>
            <a:r>
              <a:rPr lang="en-US" sz="29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C7C94-6CEE-965B-9CAA-643231C986ED}"/>
              </a:ext>
            </a:extLst>
          </p:cNvPr>
          <p:cNvSpPr txBox="1"/>
          <p:nvPr/>
        </p:nvSpPr>
        <p:spPr>
          <a:xfrm>
            <a:off x="4585082" y="2404609"/>
            <a:ext cx="285496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dirty="0">
                <a:solidFill>
                  <a:srgbClr val="FF0000"/>
                </a:solidFill>
                <a:latin typeface="MyriadPro-Regular"/>
              </a:rPr>
              <a:t>at 2 p.m.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6C32FD-2255-893D-5C4E-DDA388E27036}"/>
              </a:ext>
            </a:extLst>
          </p:cNvPr>
          <p:cNvSpPr txBox="1"/>
          <p:nvPr/>
        </p:nvSpPr>
        <p:spPr>
          <a:xfrm>
            <a:off x="3873500" y="2902527"/>
            <a:ext cx="37947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dirty="0">
                <a:solidFill>
                  <a:srgbClr val="FF0000"/>
                </a:solidFill>
                <a:latin typeface="MyriadPro-Regular"/>
              </a:rPr>
              <a:t>on Sunday at 10 a.m.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EC442C-0667-4817-D027-6B20789D4051}"/>
              </a:ext>
            </a:extLst>
          </p:cNvPr>
          <p:cNvSpPr txBox="1"/>
          <p:nvPr/>
        </p:nvSpPr>
        <p:spPr>
          <a:xfrm>
            <a:off x="4343400" y="3415834"/>
            <a:ext cx="28549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dirty="0">
                <a:solidFill>
                  <a:srgbClr val="FF0000"/>
                </a:solidFill>
                <a:latin typeface="MyriadPro-Regular"/>
              </a:rPr>
              <a:t>in the summer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7F904-5E22-5B34-B3E2-1F902B31A990}"/>
              </a:ext>
            </a:extLst>
          </p:cNvPr>
          <p:cNvSpPr txBox="1"/>
          <p:nvPr/>
        </p:nvSpPr>
        <p:spPr>
          <a:xfrm>
            <a:off x="3887746" y="4004730"/>
            <a:ext cx="2990132" cy="815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900" dirty="0">
                <a:solidFill>
                  <a:srgbClr val="FF0000"/>
                </a:solidFill>
                <a:latin typeface="MyriadPro-Regular"/>
              </a:rPr>
              <a:t>at 10:30 in the morning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991AC1-2A06-753B-FC37-BF4231AC29B2}"/>
              </a:ext>
            </a:extLst>
          </p:cNvPr>
          <p:cNvSpPr txBox="1"/>
          <p:nvPr/>
        </p:nvSpPr>
        <p:spPr>
          <a:xfrm>
            <a:off x="4585082" y="1386038"/>
            <a:ext cx="2749369" cy="425872"/>
          </a:xfrm>
          <a:prstGeom prst="rect">
            <a:avLst/>
          </a:prstGeom>
          <a:solidFill>
            <a:srgbClr val="E2EEC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464669" y="552140"/>
            <a:ext cx="472733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67924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9E144C-D317-6F15-C5AB-D34B54321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312"/>
            <a:ext cx="12192000" cy="228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0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B26494-2E77-B0E3-B746-148D0AA84EF3}"/>
              </a:ext>
            </a:extLst>
          </p:cNvPr>
          <p:cNvSpPr txBox="1"/>
          <p:nvPr/>
        </p:nvSpPr>
        <p:spPr>
          <a:xfrm>
            <a:off x="3351998" y="5681932"/>
            <a:ext cx="6107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SM4 IN, ON, AT (time) - Gameshow quiz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CA04F-87AF-D3F8-F60C-AA6390D5A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814" y="398452"/>
            <a:ext cx="8980371" cy="48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91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787" y="151179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FEFBC6-0E5E-51A8-083A-178156DC5DA2}"/>
              </a:ext>
            </a:extLst>
          </p:cNvPr>
          <p:cNvSpPr/>
          <p:nvPr/>
        </p:nvSpPr>
        <p:spPr>
          <a:xfrm>
            <a:off x="1292181" y="1831271"/>
            <a:ext cx="10535385" cy="2800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 prepositions of time to say when things happen.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 </a:t>
            </a:r>
            <a:r>
              <a:rPr lang="en-US" sz="3400" i="1" dirty="0">
                <a:solidFill>
                  <a:srgbClr val="FF0000"/>
                </a:solidFill>
              </a:rPr>
              <a:t>on</a:t>
            </a:r>
            <a:r>
              <a:rPr lang="en-US" sz="3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with days and dates.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 </a:t>
            </a:r>
            <a:r>
              <a:rPr lang="en-US" sz="3400" i="1" dirty="0">
                <a:solidFill>
                  <a:srgbClr val="FF0000"/>
                </a:solidFill>
              </a:rPr>
              <a:t>at</a:t>
            </a:r>
            <a:r>
              <a:rPr lang="en-US" sz="3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with specific times.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 </a:t>
            </a:r>
            <a:r>
              <a:rPr lang="en-US" sz="3400" i="1" dirty="0">
                <a:solidFill>
                  <a:srgbClr val="FF0000"/>
                </a:solidFill>
              </a:rPr>
              <a:t>in</a:t>
            </a:r>
            <a:r>
              <a:rPr lang="en-US" sz="3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with periods of time.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pages 39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41.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56 -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35EB-422E-7FBA-C850-16D4044806D2}"/>
              </a:ext>
            </a:extLst>
          </p:cNvPr>
          <p:cNvSpPr txBox="1"/>
          <p:nvPr/>
        </p:nvSpPr>
        <p:spPr>
          <a:xfrm>
            <a:off x="452120" y="393153"/>
            <a:ext cx="1173988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Write at least 3 activities you do every weekday, and some special activities you do on the weekend. Remember to include the time. Please write at least 40 words.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2307A-2513-107A-0677-1D60954B031D}"/>
              </a:ext>
            </a:extLst>
          </p:cNvPr>
          <p:cNvSpPr txBox="1"/>
          <p:nvPr/>
        </p:nvSpPr>
        <p:spPr>
          <a:xfrm>
            <a:off x="452120" y="2228671"/>
            <a:ext cx="11638280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70C0"/>
                </a:solidFill>
              </a:rPr>
              <a:t>e.g.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I usually </a:t>
            </a:r>
            <a:r>
              <a:rPr lang="en-US" sz="3000" i="1" dirty="0">
                <a:solidFill>
                  <a:srgbClr val="FF0000"/>
                </a:solidFill>
              </a:rPr>
              <a:t>wake up at 6 o’clock </a:t>
            </a:r>
            <a:r>
              <a:rPr lang="en-US" sz="3000" i="1" dirty="0">
                <a:solidFill>
                  <a:srgbClr val="0070C0"/>
                </a:solidFill>
              </a:rPr>
              <a:t>to have breakfast. Then I </a:t>
            </a:r>
            <a:r>
              <a:rPr lang="en-US" sz="3000" i="1" dirty="0">
                <a:solidFill>
                  <a:srgbClr val="FF0000"/>
                </a:solidFill>
              </a:rPr>
              <a:t>go to school at 6:40 a.m</a:t>
            </a:r>
            <a:r>
              <a:rPr lang="en-US" sz="3000" i="1" dirty="0">
                <a:solidFill>
                  <a:srgbClr val="0070C0"/>
                </a:solidFill>
              </a:rPr>
              <a:t>. I </a:t>
            </a:r>
            <a:r>
              <a:rPr lang="en-US" sz="3000" i="1" dirty="0">
                <a:solidFill>
                  <a:srgbClr val="FF0000"/>
                </a:solidFill>
              </a:rPr>
              <a:t>go back home at 5:00 </a:t>
            </a:r>
            <a:r>
              <a:rPr lang="en-US" sz="3000" i="1" dirty="0" err="1">
                <a:solidFill>
                  <a:srgbClr val="FF0000"/>
                </a:solidFill>
              </a:rPr>
              <a:t>p.m</a:t>
            </a:r>
            <a:r>
              <a:rPr lang="en-US" sz="3000" i="1" dirty="0">
                <a:solidFill>
                  <a:srgbClr val="0070C0"/>
                </a:solidFill>
              </a:rPr>
              <a:t> to have a bath and watch TV. After dinner, I </a:t>
            </a:r>
            <a:r>
              <a:rPr lang="en-US" sz="3000" i="1" dirty="0">
                <a:solidFill>
                  <a:srgbClr val="FF0000"/>
                </a:solidFill>
              </a:rPr>
              <a:t>do my homework at 7:30 p.m</a:t>
            </a:r>
            <a:r>
              <a:rPr lang="en-US" sz="3000" i="1" dirty="0">
                <a:solidFill>
                  <a:srgbClr val="0070C0"/>
                </a:solidFill>
              </a:rPr>
              <a:t>. Then </a:t>
            </a:r>
            <a:r>
              <a:rPr lang="en-US" sz="3000" i="1" dirty="0">
                <a:solidFill>
                  <a:srgbClr val="FF0000"/>
                </a:solidFill>
              </a:rPr>
              <a:t>I go to bed at 9:00 p.m</a:t>
            </a:r>
            <a:r>
              <a:rPr lang="en-US" sz="3000" i="1" dirty="0">
                <a:solidFill>
                  <a:srgbClr val="0070C0"/>
                </a:solidFill>
              </a:rPr>
              <a:t>. </a:t>
            </a:r>
            <a:r>
              <a:rPr lang="en-US" sz="3000" i="1" dirty="0">
                <a:solidFill>
                  <a:srgbClr val="FF0000"/>
                </a:solidFill>
              </a:rPr>
              <a:t>On the weekend</a:t>
            </a:r>
            <a:r>
              <a:rPr lang="en-US" sz="3000" i="1" dirty="0">
                <a:solidFill>
                  <a:srgbClr val="0070C0"/>
                </a:solidFill>
              </a:rPr>
              <a:t>, I often </a:t>
            </a:r>
            <a:r>
              <a:rPr lang="en-US" sz="3000" i="1" dirty="0">
                <a:solidFill>
                  <a:srgbClr val="FF0000"/>
                </a:solidFill>
              </a:rPr>
              <a:t>get up late at 8:00 a.m</a:t>
            </a:r>
            <a:r>
              <a:rPr lang="en-US" sz="3000" i="1" dirty="0">
                <a:solidFill>
                  <a:srgbClr val="0070C0"/>
                </a:solidFill>
              </a:rPr>
              <a:t>. </a:t>
            </a:r>
            <a:r>
              <a:rPr lang="en-US" sz="3000" i="1" dirty="0">
                <a:solidFill>
                  <a:srgbClr val="FF0000"/>
                </a:solidFill>
              </a:rPr>
              <a:t>At 10:00 a.m., my family visits my grandparents </a:t>
            </a:r>
            <a:r>
              <a:rPr lang="en-US" sz="3000" i="1" dirty="0">
                <a:solidFill>
                  <a:srgbClr val="0070C0"/>
                </a:solidFill>
              </a:rPr>
              <a:t>and stays there until the afternoon. </a:t>
            </a:r>
            <a:r>
              <a:rPr lang="en-US" sz="3000" i="1" dirty="0">
                <a:solidFill>
                  <a:srgbClr val="FF0000"/>
                </a:solidFill>
              </a:rPr>
              <a:t>In the evening, I watch TV </a:t>
            </a:r>
            <a:r>
              <a:rPr lang="en-US" sz="3000" i="1" dirty="0">
                <a:solidFill>
                  <a:srgbClr val="0070C0"/>
                </a:solidFill>
              </a:rPr>
              <a:t>with my family until 9:00 p.m.</a:t>
            </a:r>
          </a:p>
        </p:txBody>
      </p:sp>
    </p:spTree>
    <p:extLst>
      <p:ext uri="{BB962C8B-B14F-4D97-AF65-F5344CB8AC3E}">
        <p14:creationId xmlns:p14="http://schemas.microsoft.com/office/powerpoint/2010/main" val="57608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5621955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24A9EA-E5E5-FFB9-B17E-44E707DDF08B}"/>
              </a:ext>
            </a:extLst>
          </p:cNvPr>
          <p:cNvSpPr txBox="1"/>
          <p:nvPr/>
        </p:nvSpPr>
        <p:spPr>
          <a:xfrm>
            <a:off x="2271562" y="281764"/>
            <a:ext cx="9307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Reorder the sentences: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0687C-E2D8-6E0B-C993-8FF2D0405B62}"/>
              </a:ext>
            </a:extLst>
          </p:cNvPr>
          <p:cNvSpPr txBox="1"/>
          <p:nvPr/>
        </p:nvSpPr>
        <p:spPr>
          <a:xfrm>
            <a:off x="0" y="1483494"/>
            <a:ext cx="124743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1. birthday / is / 12</a:t>
            </a:r>
            <a:r>
              <a:rPr lang="en-US" sz="2800" b="1" baseline="300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February. / My / on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</a:p>
          <a:p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2. movie / The / 6:30. / at / is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3. am / I / busy / the afternoon. / in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27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4. at / on /  is / a / There / horror /  5 p.m. / Monday / film</a:t>
            </a:r>
          </a:p>
          <a:p>
            <a:r>
              <a:rPr lang="en-US" sz="27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7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ACBFE1-A191-A513-0500-EA78E218C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31" y="0"/>
            <a:ext cx="2243789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F926F7-3FCC-FBAF-A4A7-03B07B314F24}"/>
              </a:ext>
            </a:extLst>
          </p:cNvPr>
          <p:cNvSpPr txBox="1"/>
          <p:nvPr/>
        </p:nvSpPr>
        <p:spPr>
          <a:xfrm>
            <a:off x="433137" y="1828799"/>
            <a:ext cx="691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birthday is on 12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February.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609AA-CDF0-F037-2F63-C542549A3816}"/>
              </a:ext>
            </a:extLst>
          </p:cNvPr>
          <p:cNvSpPr txBox="1"/>
          <p:nvPr/>
        </p:nvSpPr>
        <p:spPr>
          <a:xfrm>
            <a:off x="524577" y="3136612"/>
            <a:ext cx="691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movie is at 6:30.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78471-21CE-F75F-E412-6A3A80690E34}"/>
              </a:ext>
            </a:extLst>
          </p:cNvPr>
          <p:cNvSpPr txBox="1"/>
          <p:nvPr/>
        </p:nvSpPr>
        <p:spPr>
          <a:xfrm>
            <a:off x="433136" y="4454050"/>
            <a:ext cx="691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busy in  the afternoon.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4A620F-8BF0-2DA3-1775-29A4389DBF16}"/>
              </a:ext>
            </a:extLst>
          </p:cNvPr>
          <p:cNvSpPr txBox="1"/>
          <p:nvPr/>
        </p:nvSpPr>
        <p:spPr>
          <a:xfrm>
            <a:off x="433136" y="5799794"/>
            <a:ext cx="1025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horror film on Monday at 5 p.m.</a:t>
            </a:r>
          </a:p>
        </p:txBody>
      </p:sp>
    </p:spTree>
    <p:extLst>
      <p:ext uri="{BB962C8B-B14F-4D97-AF65-F5344CB8AC3E}">
        <p14:creationId xmlns:p14="http://schemas.microsoft.com/office/powerpoint/2010/main" val="33806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4552" y="1689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93" y="360216"/>
            <a:ext cx="9144000" cy="597650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8147" y="4262109"/>
            <a:ext cx="10722544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Use prepositions of time to say when things happen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128588" y="552140"/>
            <a:ext cx="502307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214422566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98898" y="442762"/>
            <a:ext cx="10895798" cy="27046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birthday is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40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February.</a:t>
            </a:r>
          </a:p>
          <a:p>
            <a:pPr marL="514350" indent="-514350">
              <a:buAutoNum type="arabicPeriod"/>
            </a:pP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movie is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6:30.</a:t>
            </a:r>
          </a:p>
          <a:p>
            <a:pPr marL="514350" indent="-514350">
              <a:buAutoNum type="arabicPeriod"/>
            </a:pP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busy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afternoon.</a:t>
            </a:r>
          </a:p>
          <a:p>
            <a:pPr marL="514350" indent="-514350">
              <a:buAutoNum type="arabicPeriod"/>
            </a:pP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horror film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Monday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p.m.</a:t>
            </a:r>
          </a:p>
        </p:txBody>
      </p:sp>
      <p:sp>
        <p:nvSpPr>
          <p:cNvPr id="3" name="Right Arrow 10">
            <a:extLst>
              <a:ext uri="{FF2B5EF4-FFF2-40B4-BE49-F238E27FC236}">
                <a16:creationId xmlns:a16="http://schemas.microsoft.com/office/drawing/2014/main" id="{CF6D44AC-F99E-0721-F760-DF3BDCEF84F4}"/>
              </a:ext>
            </a:extLst>
          </p:cNvPr>
          <p:cNvSpPr/>
          <p:nvPr/>
        </p:nvSpPr>
        <p:spPr>
          <a:xfrm>
            <a:off x="2906829" y="4135851"/>
            <a:ext cx="863730" cy="43888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00432-B09F-F456-761B-1CEBBEF9A47F}"/>
              </a:ext>
            </a:extLst>
          </p:cNvPr>
          <p:cNvSpPr/>
          <p:nvPr/>
        </p:nvSpPr>
        <p:spPr>
          <a:xfrm>
            <a:off x="490890" y="3996755"/>
            <a:ext cx="2415939" cy="71708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in, on, at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0DB571-65AA-9E4E-1E43-15D4F5E9A1F4}"/>
              </a:ext>
            </a:extLst>
          </p:cNvPr>
          <p:cNvCxnSpPr>
            <a:cxnSpLocks/>
          </p:cNvCxnSpPr>
          <p:nvPr/>
        </p:nvCxnSpPr>
        <p:spPr>
          <a:xfrm>
            <a:off x="5245768" y="1106901"/>
            <a:ext cx="2541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EEA06D-0AD3-773C-80F3-DB55440B0E2B}"/>
              </a:ext>
            </a:extLst>
          </p:cNvPr>
          <p:cNvCxnSpPr>
            <a:cxnSpLocks/>
          </p:cNvCxnSpPr>
          <p:nvPr/>
        </p:nvCxnSpPr>
        <p:spPr>
          <a:xfrm>
            <a:off x="4726005" y="1722921"/>
            <a:ext cx="9432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1399CC-F805-3418-98E0-AC599261A8A2}"/>
              </a:ext>
            </a:extLst>
          </p:cNvPr>
          <p:cNvCxnSpPr>
            <a:cxnSpLocks/>
          </p:cNvCxnSpPr>
          <p:nvPr/>
        </p:nvCxnSpPr>
        <p:spPr>
          <a:xfrm>
            <a:off x="4081112" y="2319687"/>
            <a:ext cx="27239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3BFB65-3660-9AC5-B02D-587B887ADA7C}"/>
              </a:ext>
            </a:extLst>
          </p:cNvPr>
          <p:cNvCxnSpPr>
            <a:cxnSpLocks/>
          </p:cNvCxnSpPr>
          <p:nvPr/>
        </p:nvCxnSpPr>
        <p:spPr>
          <a:xfrm>
            <a:off x="6521115" y="3031959"/>
            <a:ext cx="1612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F85DE5-AD7F-FA2B-E127-60349D72A525}"/>
              </a:ext>
            </a:extLst>
          </p:cNvPr>
          <p:cNvCxnSpPr>
            <a:cxnSpLocks/>
          </p:cNvCxnSpPr>
          <p:nvPr/>
        </p:nvCxnSpPr>
        <p:spPr>
          <a:xfrm>
            <a:off x="8840804" y="3022333"/>
            <a:ext cx="11309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D929D32-9C5E-86A5-9F03-06CD389FC088}"/>
              </a:ext>
            </a:extLst>
          </p:cNvPr>
          <p:cNvSpPr/>
          <p:nvPr/>
        </p:nvSpPr>
        <p:spPr>
          <a:xfrm>
            <a:off x="3989673" y="3996754"/>
            <a:ext cx="5221704" cy="71708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Prepositions of time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77DA71-A8BD-3B7B-2F27-498C4D68AD8E}"/>
              </a:ext>
            </a:extLst>
          </p:cNvPr>
          <p:cNvSpPr/>
          <p:nvPr/>
        </p:nvSpPr>
        <p:spPr>
          <a:xfrm>
            <a:off x="3989673" y="4744982"/>
            <a:ext cx="5221704" cy="520038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0282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6424E-6BD3-F6D6-6817-B30105776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842E78-8579-6BC9-4F7E-E5CA0904501B}"/>
              </a:ext>
            </a:extLst>
          </p:cNvPr>
          <p:cNvSpPr/>
          <p:nvPr/>
        </p:nvSpPr>
        <p:spPr>
          <a:xfrm>
            <a:off x="248319" y="366739"/>
            <a:ext cx="11943681" cy="6179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chemeClr val="accent1"/>
                </a:solidFill>
              </a:rPr>
              <a:t>Look at three sentences and complete the rule for </a:t>
            </a:r>
            <a:r>
              <a:rPr lang="en-US" sz="3200" b="1" i="1" dirty="0">
                <a:solidFill>
                  <a:schemeClr val="accent1"/>
                </a:solidFill>
              </a:rPr>
              <a:t>prepositions of time</a:t>
            </a:r>
            <a:r>
              <a:rPr lang="en-US" sz="3200" i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F5F39-E0A0-4FE4-BFF0-88C29D442128}"/>
              </a:ext>
            </a:extLst>
          </p:cNvPr>
          <p:cNvSpPr/>
          <p:nvPr/>
        </p:nvSpPr>
        <p:spPr>
          <a:xfrm>
            <a:off x="2085475" y="4365499"/>
            <a:ext cx="7852468" cy="2125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Use ______ with days and dates.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Use _______ with specific times.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Use _______ with periods of time.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8800C63-BCBE-B514-86FF-1BF75BA57114}"/>
              </a:ext>
            </a:extLst>
          </p:cNvPr>
          <p:cNvSpPr/>
          <p:nvPr/>
        </p:nvSpPr>
        <p:spPr>
          <a:xfrm rot="5400000">
            <a:off x="5229479" y="3746080"/>
            <a:ext cx="653753" cy="582674"/>
          </a:xfrm>
          <a:prstGeom prst="rightArrow">
            <a:avLst>
              <a:gd name="adj1" fmla="val 63730"/>
              <a:gd name="adj2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E9974-3DE0-E652-99D1-84BBCD66B0A9}"/>
              </a:ext>
            </a:extLst>
          </p:cNvPr>
          <p:cNvSpPr/>
          <p:nvPr/>
        </p:nvSpPr>
        <p:spPr>
          <a:xfrm>
            <a:off x="3228590" y="4619185"/>
            <a:ext cx="7361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35E3D2-00EA-23F3-FCBA-6D56B99F960B}"/>
              </a:ext>
            </a:extLst>
          </p:cNvPr>
          <p:cNvSpPr/>
          <p:nvPr/>
        </p:nvSpPr>
        <p:spPr>
          <a:xfrm>
            <a:off x="3298289" y="5043957"/>
            <a:ext cx="596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6A3EEA-4625-AE31-6A10-1BC614FC4D54}"/>
              </a:ext>
            </a:extLst>
          </p:cNvPr>
          <p:cNvSpPr/>
          <p:nvPr/>
        </p:nvSpPr>
        <p:spPr>
          <a:xfrm>
            <a:off x="3311145" y="5528624"/>
            <a:ext cx="5709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D66BC0-4695-A74A-4893-3DDB0FF6E394}"/>
              </a:ext>
            </a:extLst>
          </p:cNvPr>
          <p:cNvSpPr/>
          <p:nvPr/>
        </p:nvSpPr>
        <p:spPr>
          <a:xfrm>
            <a:off x="798898" y="1106157"/>
            <a:ext cx="10895798" cy="25199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birthday is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36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February.</a:t>
            </a: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movie is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6:30.</a:t>
            </a: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busy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afternoon.</a:t>
            </a: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horror film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Monday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p.m.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668E56-1643-8CD8-0A17-29D7D8B3209C}"/>
              </a:ext>
            </a:extLst>
          </p:cNvPr>
          <p:cNvCxnSpPr>
            <a:cxnSpLocks/>
          </p:cNvCxnSpPr>
          <p:nvPr/>
        </p:nvCxnSpPr>
        <p:spPr>
          <a:xfrm>
            <a:off x="4825465" y="1790295"/>
            <a:ext cx="2541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0CE6FE-6607-A0FB-65E7-46F5A628971A}"/>
              </a:ext>
            </a:extLst>
          </p:cNvPr>
          <p:cNvCxnSpPr>
            <a:cxnSpLocks/>
          </p:cNvCxnSpPr>
          <p:nvPr/>
        </p:nvCxnSpPr>
        <p:spPr>
          <a:xfrm>
            <a:off x="4305702" y="2329315"/>
            <a:ext cx="9432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C87217-EE33-1F36-9D20-4C38CC00EE5E}"/>
              </a:ext>
            </a:extLst>
          </p:cNvPr>
          <p:cNvCxnSpPr>
            <a:cxnSpLocks/>
          </p:cNvCxnSpPr>
          <p:nvPr/>
        </p:nvCxnSpPr>
        <p:spPr>
          <a:xfrm>
            <a:off x="3776309" y="2858705"/>
            <a:ext cx="27239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8A47A1-ACD3-4F4C-FB80-8C949928D97F}"/>
              </a:ext>
            </a:extLst>
          </p:cNvPr>
          <p:cNvCxnSpPr>
            <a:cxnSpLocks/>
          </p:cNvCxnSpPr>
          <p:nvPr/>
        </p:nvCxnSpPr>
        <p:spPr>
          <a:xfrm>
            <a:off x="5937182" y="3438627"/>
            <a:ext cx="1612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562403-B2F8-C728-9AD9-AAD1541C34D3}"/>
              </a:ext>
            </a:extLst>
          </p:cNvPr>
          <p:cNvCxnSpPr>
            <a:cxnSpLocks/>
          </p:cNvCxnSpPr>
          <p:nvPr/>
        </p:nvCxnSpPr>
        <p:spPr>
          <a:xfrm>
            <a:off x="8256871" y="3429001"/>
            <a:ext cx="11309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7502620-9F3E-68F3-4975-C5DF76643527}"/>
              </a:ext>
            </a:extLst>
          </p:cNvPr>
          <p:cNvSpPr txBox="1"/>
          <p:nvPr/>
        </p:nvSpPr>
        <p:spPr>
          <a:xfrm>
            <a:off x="7549414" y="4806572"/>
            <a:ext cx="235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41647D-24F1-1533-16F8-8EDE651C75B1}"/>
              </a:ext>
            </a:extLst>
          </p:cNvPr>
          <p:cNvCxnSpPr>
            <a:cxnSpLocks/>
          </p:cNvCxnSpPr>
          <p:nvPr/>
        </p:nvCxnSpPr>
        <p:spPr>
          <a:xfrm>
            <a:off x="5008345" y="5175904"/>
            <a:ext cx="45302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4919C81-D08E-3389-AD68-2BBC4949E7EE}"/>
              </a:ext>
            </a:extLst>
          </p:cNvPr>
          <p:cNvSpPr txBox="1"/>
          <p:nvPr/>
        </p:nvSpPr>
        <p:spPr>
          <a:xfrm>
            <a:off x="7672797" y="5247645"/>
            <a:ext cx="235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04FA654-21F6-478F-4871-4D3A5B608610}"/>
              </a:ext>
            </a:extLst>
          </p:cNvPr>
          <p:cNvCxnSpPr>
            <a:cxnSpLocks/>
          </p:cNvCxnSpPr>
          <p:nvPr/>
        </p:nvCxnSpPr>
        <p:spPr>
          <a:xfrm>
            <a:off x="5407651" y="5616977"/>
            <a:ext cx="45302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FB8A019-4C3D-79E3-9F8E-8F312FC3C922}"/>
              </a:ext>
            </a:extLst>
          </p:cNvPr>
          <p:cNvSpPr txBox="1"/>
          <p:nvPr/>
        </p:nvSpPr>
        <p:spPr>
          <a:xfrm>
            <a:off x="7692189" y="5688717"/>
            <a:ext cx="235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709875A-B0CD-3675-C1C9-5361E36D76FA}"/>
              </a:ext>
            </a:extLst>
          </p:cNvPr>
          <p:cNvCxnSpPr>
            <a:cxnSpLocks/>
          </p:cNvCxnSpPr>
          <p:nvPr/>
        </p:nvCxnSpPr>
        <p:spPr>
          <a:xfrm>
            <a:off x="5378915" y="6058049"/>
            <a:ext cx="45302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04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1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4D74D2-61A3-5D4C-86EE-ABF3B0AC6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52943"/>
          <a:stretch/>
        </p:blipFill>
        <p:spPr>
          <a:xfrm>
            <a:off x="847890" y="356954"/>
            <a:ext cx="5644350" cy="6144092"/>
          </a:xfrm>
          <a:prstGeom prst="rect">
            <a:avLst/>
          </a:prstGeom>
        </p:spPr>
      </p:pic>
      <p:pic>
        <p:nvPicPr>
          <p:cNvPr id="4" name="CD2-TRACK 16">
            <a:hlinkClick r:id="" action="ppaction://media"/>
            <a:extLst>
              <a:ext uri="{FF2B5EF4-FFF2-40B4-BE49-F238E27FC236}">
                <a16:creationId xmlns:a16="http://schemas.microsoft.com/office/drawing/2014/main" id="{8E4D5EED-B710-A3D4-670C-9C172159AF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1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3890" y="356954"/>
            <a:ext cx="57912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9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2EA55B-DA1C-4AA2-803D-A5AEB8D56B0B}"/>
              </a:ext>
            </a:extLst>
          </p:cNvPr>
          <p:cNvSpPr/>
          <p:nvPr/>
        </p:nvSpPr>
        <p:spPr>
          <a:xfrm>
            <a:off x="349919" y="394881"/>
            <a:ext cx="2431782" cy="6179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chemeClr val="accent1"/>
                </a:solidFill>
              </a:rPr>
              <a:t>Remember: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B056A-A8D8-C372-DC38-7D5F5AFF8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2111" y="0"/>
            <a:ext cx="8671879" cy="232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CDCF5-F11A-492B-66E9-A80C6CD86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59628"/>
          <a:stretch/>
        </p:blipFill>
        <p:spPr>
          <a:xfrm>
            <a:off x="0" y="2468882"/>
            <a:ext cx="6643610" cy="15641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C5B267-47D7-DC6C-2150-0150368D9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42350" b="23852"/>
          <a:stretch/>
        </p:blipFill>
        <p:spPr>
          <a:xfrm>
            <a:off x="1565810" y="4032985"/>
            <a:ext cx="6643610" cy="1309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714D9B-D6C5-D665-98CE-0B75D86B4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79626" b="679"/>
          <a:stretch/>
        </p:blipFill>
        <p:spPr>
          <a:xfrm>
            <a:off x="3321805" y="5342411"/>
            <a:ext cx="6643610" cy="7630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421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621486" y="552140"/>
            <a:ext cx="357051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713229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7144</TotalTime>
  <Words>559</Words>
  <Application>Microsoft Office PowerPoint</Application>
  <PresentationFormat>Widescreen</PresentationFormat>
  <Paragraphs>81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MyriadPro-Regular</vt:lpstr>
      <vt:lpstr>Arial</vt:lpstr>
      <vt:lpstr>Calibri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Thai Hien Duong</cp:lastModifiedBy>
  <cp:revision>162</cp:revision>
  <dcterms:created xsi:type="dcterms:W3CDTF">2020-12-08T03:17:05Z</dcterms:created>
  <dcterms:modified xsi:type="dcterms:W3CDTF">2025-02-12T06:47:13Z</dcterms:modified>
</cp:coreProperties>
</file>