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0" r:id="rId2"/>
    <p:sldId id="292" r:id="rId3"/>
    <p:sldId id="260" r:id="rId4"/>
    <p:sldId id="261" r:id="rId5"/>
    <p:sldId id="306" r:id="rId6"/>
    <p:sldId id="384" r:id="rId7"/>
    <p:sldId id="355" r:id="rId8"/>
    <p:sldId id="398" r:id="rId9"/>
    <p:sldId id="356" r:id="rId10"/>
    <p:sldId id="387" r:id="rId11"/>
    <p:sldId id="385" r:id="rId12"/>
    <p:sldId id="383" r:id="rId13"/>
    <p:sldId id="386" r:id="rId14"/>
    <p:sldId id="344" r:id="rId15"/>
    <p:sldId id="361" r:id="rId16"/>
    <p:sldId id="391" r:id="rId17"/>
    <p:sldId id="392" r:id="rId18"/>
    <p:sldId id="368" r:id="rId19"/>
    <p:sldId id="393" r:id="rId20"/>
    <p:sldId id="394" r:id="rId21"/>
    <p:sldId id="395" r:id="rId22"/>
    <p:sldId id="396" r:id="rId23"/>
    <p:sldId id="397" r:id="rId24"/>
    <p:sldId id="369" r:id="rId25"/>
    <p:sldId id="389" r:id="rId26"/>
    <p:sldId id="390" r:id="rId27"/>
    <p:sldId id="379" r:id="rId28"/>
    <p:sldId id="315" r:id="rId29"/>
    <p:sldId id="367" r:id="rId30"/>
    <p:sldId id="331" r:id="rId31"/>
    <p:sldId id="295" r:id="rId32"/>
    <p:sldId id="329" r:id="rId33"/>
    <p:sldId id="34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Nguyễn Thị Huỳnh Lộc - Viện Ngôn ngữ" initials="NTHLVNn" lastIdx="1" clrIdx="1">
    <p:extLst>
      <p:ext uri="{19B8F6BF-5375-455C-9EA6-DF929625EA0E}">
        <p15:presenceInfo xmlns:p15="http://schemas.microsoft.com/office/powerpoint/2012/main" userId="S::nguyenthihuynhloc@vanlanguni.edu.vn::adef5ce8-8209-4174-8558-55e0cbbb50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1" autoAdjust="0"/>
    <p:restoredTop sz="94657"/>
  </p:normalViewPr>
  <p:slideViewPr>
    <p:cSldViewPr snapToGrid="0">
      <p:cViewPr varScale="1">
        <p:scale>
          <a:sx n="68" d="100"/>
          <a:sy n="68" d="100"/>
        </p:scale>
        <p:origin x="56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5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36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7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944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7: Movies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1.1: Vocabulary &amp; Listening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Page 54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58089B-5740-B595-E1D2-29A3279A0897}"/>
              </a:ext>
            </a:extLst>
          </p:cNvPr>
          <p:cNvSpPr txBox="1"/>
          <p:nvPr/>
        </p:nvSpPr>
        <p:spPr>
          <a:xfrm>
            <a:off x="537720" y="791358"/>
            <a:ext cx="1095607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Match the movies to their descriptions.</a:t>
            </a:r>
          </a:p>
          <a:p>
            <a:endParaRPr lang="en-US" sz="4000" b="1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horror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comedy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action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animated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drama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science fiction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9CD7EA-2514-7E1F-4F6F-1FA14EA2B185}"/>
              </a:ext>
            </a:extLst>
          </p:cNvPr>
          <p:cNvSpPr txBox="1"/>
          <p:nvPr/>
        </p:nvSpPr>
        <p:spPr>
          <a:xfrm>
            <a:off x="4338085" y="1542327"/>
            <a:ext cx="7613907" cy="45243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0070C0"/>
                </a:solidFill>
              </a:rPr>
              <a:t>It has of a series of moving drawings of people, animals, and objects.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0070C0"/>
                </a:solidFill>
              </a:rPr>
              <a:t>It is about future, space travel or life on other planets.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0070C0"/>
                </a:solidFill>
              </a:rPr>
              <a:t>It has a series of events in someone’s life.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0070C0"/>
                </a:solidFill>
              </a:rPr>
              <a:t>It makes you feel very afraid.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0070C0"/>
                </a:solidFill>
              </a:rPr>
              <a:t>It has many exciting scenes like car chases or fighting. 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0070C0"/>
                </a:solidFill>
              </a:rPr>
              <a:t>It makes you laugh.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99D8C-B0A1-AC46-A9E7-EDE86D3F4310}"/>
              </a:ext>
            </a:extLst>
          </p:cNvPr>
          <p:cNvSpPr/>
          <p:nvPr/>
        </p:nvSpPr>
        <p:spPr>
          <a:xfrm>
            <a:off x="2505461" y="1981153"/>
            <a:ext cx="4683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881D4F-83CA-6AA7-2287-5A13CF9598E1}"/>
              </a:ext>
            </a:extLst>
          </p:cNvPr>
          <p:cNvSpPr/>
          <p:nvPr/>
        </p:nvSpPr>
        <p:spPr>
          <a:xfrm>
            <a:off x="2565060" y="2455836"/>
            <a:ext cx="3962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BD0685-721C-1761-DD59-067F4F6C641A}"/>
              </a:ext>
            </a:extLst>
          </p:cNvPr>
          <p:cNvSpPr/>
          <p:nvPr/>
        </p:nvSpPr>
        <p:spPr>
          <a:xfrm>
            <a:off x="2546655" y="2954430"/>
            <a:ext cx="4106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2DD40-18B1-2EC6-E29E-E8FD0EF66FA0}"/>
              </a:ext>
            </a:extLst>
          </p:cNvPr>
          <p:cNvSpPr/>
          <p:nvPr/>
        </p:nvSpPr>
        <p:spPr>
          <a:xfrm>
            <a:off x="2740934" y="3453024"/>
            <a:ext cx="4683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12166B-8136-101C-2326-2080FF217D9B}"/>
              </a:ext>
            </a:extLst>
          </p:cNvPr>
          <p:cNvSpPr/>
          <p:nvPr/>
        </p:nvSpPr>
        <p:spPr>
          <a:xfrm>
            <a:off x="2759369" y="3938072"/>
            <a:ext cx="4315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97A294-208F-968D-7C3F-B334C73D31CB}"/>
              </a:ext>
            </a:extLst>
          </p:cNvPr>
          <p:cNvSpPr/>
          <p:nvPr/>
        </p:nvSpPr>
        <p:spPr>
          <a:xfrm>
            <a:off x="3555539" y="4436660"/>
            <a:ext cx="4363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D52415-D29C-C595-946A-36A1B643C644}"/>
              </a:ext>
            </a:extLst>
          </p:cNvPr>
          <p:cNvSpPr/>
          <p:nvPr/>
        </p:nvSpPr>
        <p:spPr>
          <a:xfrm>
            <a:off x="435935" y="1981153"/>
            <a:ext cx="3555941" cy="31018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0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05A840-519B-0B0C-AB0F-9CDD5ACCB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62" y="590180"/>
            <a:ext cx="8659433" cy="704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C9D8D-D9AF-7B3B-D13F-5CCF25C21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8102" y="1684963"/>
            <a:ext cx="9084314" cy="28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40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38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5D0C3-5F01-9003-F031-DD8987C7D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41" y="1227757"/>
            <a:ext cx="11948118" cy="29075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CE58DE-4B65-9473-09CD-70C8D210863C}"/>
              </a:ext>
            </a:extLst>
          </p:cNvPr>
          <p:cNvSpPr txBox="1"/>
          <p:nvPr/>
        </p:nvSpPr>
        <p:spPr>
          <a:xfrm>
            <a:off x="9562671" y="2101915"/>
            <a:ext cx="1862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MyriadPro-Regular"/>
              </a:rPr>
              <a:t>animated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2C5419-619F-17C6-07EC-EB90A499B1B6}"/>
              </a:ext>
            </a:extLst>
          </p:cNvPr>
          <p:cNvSpPr txBox="1"/>
          <p:nvPr/>
        </p:nvSpPr>
        <p:spPr>
          <a:xfrm>
            <a:off x="3500919" y="2681551"/>
            <a:ext cx="1862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Pro-Regular"/>
              </a:rPr>
              <a:t>comedy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A9193-FFD9-20E6-C7AE-05553F72E568}"/>
              </a:ext>
            </a:extLst>
          </p:cNvPr>
          <p:cNvSpPr txBox="1"/>
          <p:nvPr/>
        </p:nvSpPr>
        <p:spPr>
          <a:xfrm>
            <a:off x="9599371" y="2721792"/>
            <a:ext cx="18621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horror</a:t>
            </a:r>
            <a:br>
              <a:rPr lang="en-US" sz="3200" dirty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51890-A98F-D762-1BAC-9DCE82CC4504}"/>
              </a:ext>
            </a:extLst>
          </p:cNvPr>
          <p:cNvSpPr txBox="1"/>
          <p:nvPr/>
        </p:nvSpPr>
        <p:spPr>
          <a:xfrm>
            <a:off x="3500918" y="3385994"/>
            <a:ext cx="1862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Pro-Regular"/>
              </a:rPr>
              <a:t>action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94FD9-3FF6-3595-2754-88FE2DBEE445}"/>
              </a:ext>
            </a:extLst>
          </p:cNvPr>
          <p:cNvSpPr txBox="1"/>
          <p:nvPr/>
        </p:nvSpPr>
        <p:spPr>
          <a:xfrm>
            <a:off x="9548001" y="3385991"/>
            <a:ext cx="27501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Pro-Regular"/>
              </a:rPr>
              <a:t>science fiction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499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38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DB9DDD-0B18-FA5D-1ECF-3B7E43C17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30880"/>
            <a:ext cx="12192000" cy="4396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4C70D0-F6E8-0776-4232-C1A22C365CB0}"/>
              </a:ext>
            </a:extLst>
          </p:cNvPr>
          <p:cNvSpPr txBox="1"/>
          <p:nvPr/>
        </p:nvSpPr>
        <p:spPr>
          <a:xfrm>
            <a:off x="3172146" y="2327567"/>
            <a:ext cx="1862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Pro-Regular"/>
              </a:rPr>
              <a:t>comedy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2DA7D-696F-3DCF-BC2A-E6FC4771E743}"/>
              </a:ext>
            </a:extLst>
          </p:cNvPr>
          <p:cNvSpPr txBox="1"/>
          <p:nvPr/>
        </p:nvSpPr>
        <p:spPr>
          <a:xfrm>
            <a:off x="2442022" y="2989349"/>
            <a:ext cx="1862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Pro-Regular"/>
              </a:rPr>
              <a:t>horror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E454A5-CF5C-C562-FE86-9CC8DB2342EF}"/>
              </a:ext>
            </a:extLst>
          </p:cNvPr>
          <p:cNvSpPr txBox="1"/>
          <p:nvPr/>
        </p:nvSpPr>
        <p:spPr>
          <a:xfrm>
            <a:off x="1207661" y="3702655"/>
            <a:ext cx="1862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Pro-Regular"/>
              </a:rPr>
              <a:t>animated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C297E3-B443-F806-2707-C5F36B193B62}"/>
              </a:ext>
            </a:extLst>
          </p:cNvPr>
          <p:cNvSpPr txBox="1"/>
          <p:nvPr/>
        </p:nvSpPr>
        <p:spPr>
          <a:xfrm>
            <a:off x="2277099" y="4370646"/>
            <a:ext cx="45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Pro-Regular"/>
              </a:rPr>
              <a:t>science        fiction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FA4F49-83B9-60DA-B43A-947CD7B8B00C}"/>
              </a:ext>
            </a:extLst>
          </p:cNvPr>
          <p:cNvSpPr txBox="1"/>
          <p:nvPr/>
        </p:nvSpPr>
        <p:spPr>
          <a:xfrm>
            <a:off x="925694" y="4989831"/>
            <a:ext cx="1862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Pro-Regular"/>
              </a:rPr>
              <a:t>Action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536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81989-C33B-C1EA-22DE-74D4044FB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65" y="3339101"/>
            <a:ext cx="11980718" cy="584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BDF024-1765-D95D-F108-BBAE8B2B9BC8}"/>
              </a:ext>
            </a:extLst>
          </p:cNvPr>
          <p:cNvSpPr/>
          <p:nvPr/>
        </p:nvSpPr>
        <p:spPr>
          <a:xfrm>
            <a:off x="367003" y="1335091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write the correct answer.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48F70F-167C-F941-37F4-D55904513872}"/>
              </a:ext>
            </a:extLst>
          </p:cNvPr>
          <p:cNvCxnSpPr>
            <a:cxnSpLocks/>
          </p:cNvCxnSpPr>
          <p:nvPr/>
        </p:nvCxnSpPr>
        <p:spPr>
          <a:xfrm>
            <a:off x="661895" y="3843030"/>
            <a:ext cx="82785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9A6CBD-5CE9-B18B-85CB-C8FE2457D112}"/>
              </a:ext>
            </a:extLst>
          </p:cNvPr>
          <p:cNvCxnSpPr>
            <a:cxnSpLocks/>
          </p:cNvCxnSpPr>
          <p:nvPr/>
        </p:nvCxnSpPr>
        <p:spPr>
          <a:xfrm>
            <a:off x="1856790" y="3815809"/>
            <a:ext cx="2659584" cy="2722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295E01-6CB0-2C8D-2D4C-F53FBBCC380A}"/>
              </a:ext>
            </a:extLst>
          </p:cNvPr>
          <p:cNvCxnSpPr>
            <a:cxnSpLocks/>
          </p:cNvCxnSpPr>
          <p:nvPr/>
        </p:nvCxnSpPr>
        <p:spPr>
          <a:xfrm>
            <a:off x="4820534" y="3843030"/>
            <a:ext cx="146330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73BE2A-95E7-A249-DE56-F548A6FB48E2}"/>
              </a:ext>
            </a:extLst>
          </p:cNvPr>
          <p:cNvCxnSpPr>
            <a:cxnSpLocks/>
          </p:cNvCxnSpPr>
          <p:nvPr/>
        </p:nvCxnSpPr>
        <p:spPr>
          <a:xfrm>
            <a:off x="6460789" y="3815809"/>
            <a:ext cx="124781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D13DAC-0DD3-05D4-B8A5-BB6F1DBF30F7}"/>
              </a:ext>
            </a:extLst>
          </p:cNvPr>
          <p:cNvCxnSpPr>
            <a:cxnSpLocks/>
          </p:cNvCxnSpPr>
          <p:nvPr/>
        </p:nvCxnSpPr>
        <p:spPr>
          <a:xfrm>
            <a:off x="11568701" y="3843030"/>
            <a:ext cx="42012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2-TRACK 14">
            <a:hlinkClick r:id="" action="ppaction://media"/>
            <a:extLst>
              <a:ext uri="{FF2B5EF4-FFF2-40B4-BE49-F238E27FC236}">
                <a16:creationId xmlns:a16="http://schemas.microsoft.com/office/drawing/2014/main" id="{451F485F-3AE6-B6AC-3ED3-1F88E5418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6980" y="627189"/>
            <a:ext cx="621399" cy="6581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8416AD2-0B45-CCC0-DB53-D364B20AE80B}"/>
              </a:ext>
            </a:extLst>
          </p:cNvPr>
          <p:cNvSpPr/>
          <p:nvPr/>
        </p:nvSpPr>
        <p:spPr>
          <a:xfrm>
            <a:off x="562759" y="1502512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write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5757DB-76F2-5338-BB2F-39D85A0EFB8F}"/>
              </a:ext>
            </a:extLst>
          </p:cNvPr>
          <p:cNvSpPr txBox="1"/>
          <p:nvPr/>
        </p:nvSpPr>
        <p:spPr>
          <a:xfrm>
            <a:off x="3728814" y="3089145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2BDDA-D238-0E67-980A-D5F881AD0990}"/>
              </a:ext>
            </a:extLst>
          </p:cNvPr>
          <p:cNvSpPr txBox="1"/>
          <p:nvPr/>
        </p:nvSpPr>
        <p:spPr>
          <a:xfrm>
            <a:off x="4373982" y="4662908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98BCE-3B43-135C-C0A1-E1ED7F06B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0577" y="562210"/>
            <a:ext cx="952739" cy="7880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E01070A-320D-47CA-9188-DA205618D8E6}"/>
              </a:ext>
            </a:extLst>
          </p:cNvPr>
          <p:cNvSpPr txBox="1"/>
          <p:nvPr/>
        </p:nvSpPr>
        <p:spPr>
          <a:xfrm>
            <a:off x="3728814" y="3738939"/>
            <a:ext cx="3274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animated movie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883CA3-0376-AE65-3321-3F2B87DBB7BE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</p:spTree>
    <p:extLst>
      <p:ext uri="{BB962C8B-B14F-4D97-AF65-F5344CB8AC3E}">
        <p14:creationId xmlns:p14="http://schemas.microsoft.com/office/powerpoint/2010/main" val="182384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18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038F18-7F7F-61FE-7B27-F4ED6619FB98}"/>
              </a:ext>
            </a:extLst>
          </p:cNvPr>
          <p:cNvSpPr txBox="1"/>
          <p:nvPr/>
        </p:nvSpPr>
        <p:spPr>
          <a:xfrm>
            <a:off x="514166" y="3044493"/>
            <a:ext cx="3154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9B92D-B85F-C17C-7677-2B415B81218A}"/>
              </a:ext>
            </a:extLst>
          </p:cNvPr>
          <p:cNvSpPr txBox="1"/>
          <p:nvPr/>
        </p:nvSpPr>
        <p:spPr>
          <a:xfrm>
            <a:off x="346605" y="4118434"/>
            <a:ext cx="3260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205274" y="1012421"/>
            <a:ext cx="11884182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the film Lily wants to see and her friends’ ideas: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Lily: It's an animated movie.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Peter: I love animated movies.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Debra: Me too. What time's it 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C6F4D0-A764-1C3A-2185-B3E1A54C729B}"/>
              </a:ext>
            </a:extLst>
          </p:cNvPr>
          <p:cNvSpPr txBox="1"/>
          <p:nvPr/>
        </p:nvSpPr>
        <p:spPr>
          <a:xfrm>
            <a:off x="3800732" y="4641654"/>
            <a:ext cx="42953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animated movie</a:t>
            </a:r>
          </a:p>
        </p:txBody>
      </p:sp>
      <p:pic>
        <p:nvPicPr>
          <p:cNvPr id="9" name="CD2-TRACK 14">
            <a:hlinkClick r:id="" action="ppaction://media"/>
            <a:extLst>
              <a:ext uri="{FF2B5EF4-FFF2-40B4-BE49-F238E27FC236}">
                <a16:creationId xmlns:a16="http://schemas.microsoft.com/office/drawing/2014/main" id="{3E2B74A7-C8ED-54C8-DD7B-8DA3E0EAB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4371" y="1830665"/>
            <a:ext cx="621399" cy="65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4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8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C40328-F8F0-CD12-9EB0-60643A24F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600" y="1490068"/>
            <a:ext cx="9669224" cy="4277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F38524-E707-0706-E447-B040E07F0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694" y="4017197"/>
            <a:ext cx="1907306" cy="24606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E4B901-3455-AD0B-226B-25D163B8C2F9}"/>
              </a:ext>
            </a:extLst>
          </p:cNvPr>
          <p:cNvSpPr/>
          <p:nvPr/>
        </p:nvSpPr>
        <p:spPr>
          <a:xfrm>
            <a:off x="1996751" y="356343"/>
            <a:ext cx="981853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instruction and questions quickly. Underline the key words. What are we going to do? </a:t>
            </a:r>
            <a:endParaRPr lang="en-US" sz="3200" i="1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F9D6C9-C419-E70E-3531-09968807140D}"/>
              </a:ext>
            </a:extLst>
          </p:cNvPr>
          <p:cNvCxnSpPr>
            <a:cxnSpLocks/>
          </p:cNvCxnSpPr>
          <p:nvPr/>
        </p:nvCxnSpPr>
        <p:spPr>
          <a:xfrm>
            <a:off x="2257756" y="2004976"/>
            <a:ext cx="59846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A44B08-B2F1-29E2-4732-2482420FA068}"/>
              </a:ext>
            </a:extLst>
          </p:cNvPr>
          <p:cNvCxnSpPr>
            <a:cxnSpLocks/>
          </p:cNvCxnSpPr>
          <p:nvPr/>
        </p:nvCxnSpPr>
        <p:spPr>
          <a:xfrm>
            <a:off x="3718540" y="2004976"/>
            <a:ext cx="175758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FED4B2-31B8-2472-9767-78A1A21F6766}"/>
              </a:ext>
            </a:extLst>
          </p:cNvPr>
          <p:cNvCxnSpPr>
            <a:cxnSpLocks/>
          </p:cNvCxnSpPr>
          <p:nvPr/>
        </p:nvCxnSpPr>
        <p:spPr>
          <a:xfrm>
            <a:off x="7088464" y="2004976"/>
            <a:ext cx="175758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B9352B-5294-9308-FFBC-D391FA1FC346}"/>
              </a:ext>
            </a:extLst>
          </p:cNvPr>
          <p:cNvCxnSpPr>
            <a:cxnSpLocks/>
          </p:cNvCxnSpPr>
          <p:nvPr/>
        </p:nvCxnSpPr>
        <p:spPr>
          <a:xfrm>
            <a:off x="4584995" y="3011844"/>
            <a:ext cx="106921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452A5D-FEFF-3B23-2668-C20178DB9708}"/>
              </a:ext>
            </a:extLst>
          </p:cNvPr>
          <p:cNvCxnSpPr>
            <a:cxnSpLocks/>
          </p:cNvCxnSpPr>
          <p:nvPr/>
        </p:nvCxnSpPr>
        <p:spPr>
          <a:xfrm>
            <a:off x="8119306" y="2981021"/>
            <a:ext cx="106921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4AB69C-E674-E3E5-B862-B78C4CCAC4F7}"/>
              </a:ext>
            </a:extLst>
          </p:cNvPr>
          <p:cNvCxnSpPr>
            <a:cxnSpLocks/>
          </p:cNvCxnSpPr>
          <p:nvPr/>
        </p:nvCxnSpPr>
        <p:spPr>
          <a:xfrm>
            <a:off x="1633754" y="4017197"/>
            <a:ext cx="106921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38043E4-8AFD-61F8-4371-3C9BFD86F8B8}"/>
              </a:ext>
            </a:extLst>
          </p:cNvPr>
          <p:cNvCxnSpPr>
            <a:cxnSpLocks/>
          </p:cNvCxnSpPr>
          <p:nvPr/>
        </p:nvCxnSpPr>
        <p:spPr>
          <a:xfrm>
            <a:off x="1785308" y="5247527"/>
            <a:ext cx="106921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8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C40328-F8F0-CD12-9EB0-60643A24F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2629" y="1187598"/>
            <a:ext cx="9669224" cy="4277322"/>
          </a:xfrm>
          <a:prstGeom prst="rect">
            <a:avLst/>
          </a:prstGeom>
        </p:spPr>
      </p:pic>
      <p:pic>
        <p:nvPicPr>
          <p:cNvPr id="7" name="CD2-TRACK 14">
            <a:hlinkClick r:id="" action="ppaction://media"/>
            <a:extLst>
              <a:ext uri="{FF2B5EF4-FFF2-40B4-BE49-F238E27FC236}">
                <a16:creationId xmlns:a16="http://schemas.microsoft.com/office/drawing/2014/main" id="{C75C6AA8-77CE-5632-9C29-BBF885242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147" y="1185383"/>
            <a:ext cx="621399" cy="6213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8DA965-700B-2CDE-BD6A-75FA4433F00D}"/>
              </a:ext>
            </a:extLst>
          </p:cNvPr>
          <p:cNvSpPr/>
          <p:nvPr/>
        </p:nvSpPr>
        <p:spPr>
          <a:xfrm>
            <a:off x="2493375" y="380143"/>
            <a:ext cx="93177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fill in the blanks.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52C04-F554-610E-FCE7-A846A2AB86DE}"/>
              </a:ext>
            </a:extLst>
          </p:cNvPr>
          <p:cNvSpPr txBox="1"/>
          <p:nvPr/>
        </p:nvSpPr>
        <p:spPr>
          <a:xfrm>
            <a:off x="355499" y="44349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C87B67-6078-4221-76DB-9DFDF3CA44D9}"/>
              </a:ext>
            </a:extLst>
          </p:cNvPr>
          <p:cNvSpPr txBox="1"/>
          <p:nvPr/>
        </p:nvSpPr>
        <p:spPr>
          <a:xfrm>
            <a:off x="246580" y="2150771"/>
            <a:ext cx="19829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ANSWERS?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671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C40328-F8F0-CD12-9EB0-60643A24F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0449" y="1322539"/>
            <a:ext cx="9669224" cy="4277322"/>
          </a:xfrm>
          <a:prstGeom prst="rect">
            <a:avLst/>
          </a:prstGeom>
        </p:spPr>
      </p:pic>
      <p:pic>
        <p:nvPicPr>
          <p:cNvPr id="7" name="CD2-TRACK 14">
            <a:hlinkClick r:id="" action="ppaction://media"/>
            <a:extLst>
              <a:ext uri="{FF2B5EF4-FFF2-40B4-BE49-F238E27FC236}">
                <a16:creationId xmlns:a16="http://schemas.microsoft.com/office/drawing/2014/main" id="{C75C6AA8-77CE-5632-9C29-BBF885242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3895" y="1149207"/>
            <a:ext cx="621399" cy="621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7FB488-CAA6-7CED-4175-555D2C281C64}"/>
              </a:ext>
            </a:extLst>
          </p:cNvPr>
          <p:cNvSpPr txBox="1"/>
          <p:nvPr/>
        </p:nvSpPr>
        <p:spPr>
          <a:xfrm>
            <a:off x="6095393" y="3259228"/>
            <a:ext cx="1384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MyriadPro-Regular"/>
              </a:rPr>
              <a:t>4:30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8C53E5-67C0-38D2-69FF-872EF3985DF6}"/>
              </a:ext>
            </a:extLst>
          </p:cNvPr>
          <p:cNvSpPr txBox="1"/>
          <p:nvPr/>
        </p:nvSpPr>
        <p:spPr>
          <a:xfrm>
            <a:off x="5585110" y="4501472"/>
            <a:ext cx="2206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Pro-Regular"/>
              </a:rPr>
              <a:t>2:30, 7:30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4DB7B8-BEDC-FA16-4BB8-4E78E41F1E3F}"/>
              </a:ext>
            </a:extLst>
          </p:cNvPr>
          <p:cNvSpPr txBox="1"/>
          <p:nvPr/>
        </p:nvSpPr>
        <p:spPr>
          <a:xfrm>
            <a:off x="9763266" y="4480919"/>
            <a:ext cx="1384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Pro-Regular"/>
              </a:rPr>
              <a:t>5:00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8DA965-700B-2CDE-BD6A-75FA4433F00D}"/>
              </a:ext>
            </a:extLst>
          </p:cNvPr>
          <p:cNvSpPr/>
          <p:nvPr/>
        </p:nvSpPr>
        <p:spPr>
          <a:xfrm>
            <a:off x="2493375" y="380143"/>
            <a:ext cx="944519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fill in the blanks.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52C04-F554-610E-FCE7-A846A2AB86DE}"/>
              </a:ext>
            </a:extLst>
          </p:cNvPr>
          <p:cNvSpPr txBox="1"/>
          <p:nvPr/>
        </p:nvSpPr>
        <p:spPr>
          <a:xfrm>
            <a:off x="355499" y="44349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67D23F-549F-3628-8102-38CBAB68E247}"/>
              </a:ext>
            </a:extLst>
          </p:cNvPr>
          <p:cNvSpPr txBox="1"/>
          <p:nvPr/>
        </p:nvSpPr>
        <p:spPr>
          <a:xfrm>
            <a:off x="0" y="2076205"/>
            <a:ext cx="28870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 ARE THESE ANSWERS?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366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D6E25A-4D2E-E30E-3A6E-F06C4CB21AC7}"/>
              </a:ext>
            </a:extLst>
          </p:cNvPr>
          <p:cNvSpPr txBox="1"/>
          <p:nvPr/>
        </p:nvSpPr>
        <p:spPr>
          <a:xfrm>
            <a:off x="-6115697" y="-17780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205273" y="1138791"/>
            <a:ext cx="6104991" cy="3539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/>
              <a:t>Lily: Why don't we watch </a:t>
            </a:r>
            <a:r>
              <a:rPr lang="en-US" sz="3200" dirty="0"/>
              <a:t>Scary Gary</a:t>
            </a:r>
            <a:r>
              <a:rPr lang="en-US" sz="3200" i="1" dirty="0"/>
              <a:t>?</a:t>
            </a:r>
          </a:p>
          <a:p>
            <a:r>
              <a:rPr lang="en-US" sz="3200" i="1" dirty="0"/>
              <a:t>Debra: What kind of movie is it?</a:t>
            </a:r>
          </a:p>
          <a:p>
            <a:r>
              <a:rPr lang="en-US" sz="3200" i="1" dirty="0"/>
              <a:t>Lily: It's a horror movie.</a:t>
            </a:r>
          </a:p>
          <a:p>
            <a:r>
              <a:rPr lang="en-US" sz="3200" i="1" dirty="0"/>
              <a:t>Peter: Cool! What time is it?</a:t>
            </a:r>
          </a:p>
          <a:p>
            <a:r>
              <a:rPr lang="en-US" sz="3200" i="1" dirty="0"/>
              <a:t>Lily: It's only on this Saturday, at </a:t>
            </a:r>
            <a:r>
              <a:rPr lang="en-US" sz="3200" b="1" i="1" dirty="0">
                <a:solidFill>
                  <a:srgbClr val="FF0000"/>
                </a:solidFill>
              </a:rPr>
              <a:t>four-thirty</a:t>
            </a:r>
            <a:r>
              <a:rPr lang="en-US" sz="3200" i="1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78766-7C97-F6AE-3B52-AA2301F9A762}"/>
              </a:ext>
            </a:extLst>
          </p:cNvPr>
          <p:cNvSpPr txBox="1"/>
          <p:nvPr/>
        </p:nvSpPr>
        <p:spPr>
          <a:xfrm>
            <a:off x="-5793792" y="-2082248"/>
            <a:ext cx="136460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400" b="0" i="0" dirty="0">
                <a:effectLst/>
                <a:latin typeface="FuturaStd-Book"/>
              </a:rPr>
            </a:br>
            <a:br>
              <a:rPr lang="en-US" sz="2400" b="0" i="0" dirty="0">
                <a:effectLst/>
                <a:latin typeface="FuturaStd-Book"/>
              </a:rPr>
            </a:br>
            <a:br>
              <a:rPr lang="en-US" sz="2400" b="0" i="0" dirty="0">
                <a:effectLst/>
                <a:latin typeface="FuturaStd-Book"/>
              </a:rPr>
            </a:b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pic>
        <p:nvPicPr>
          <p:cNvPr id="10" name="CD2-TRACK 14">
            <a:hlinkClick r:id="" action="ppaction://media"/>
            <a:extLst>
              <a:ext uri="{FF2B5EF4-FFF2-40B4-BE49-F238E27FC236}">
                <a16:creationId xmlns:a16="http://schemas.microsoft.com/office/drawing/2014/main" id="{C51482BD-36BB-2824-C85F-509C67974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9235" y="5679762"/>
            <a:ext cx="621399" cy="621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AFEB72-3C2A-8636-AEB5-3E909F46D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948" y="1344616"/>
            <a:ext cx="4494319" cy="13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3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8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205273" y="1011196"/>
            <a:ext cx="8088122" cy="51706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/>
              <a:t>Lily: How about </a:t>
            </a:r>
            <a:r>
              <a:rPr lang="en-US" sz="3000" dirty="0"/>
              <a:t>Tiger Toes</a:t>
            </a:r>
            <a:r>
              <a:rPr lang="en-US" sz="3000" i="1" dirty="0"/>
              <a:t>?</a:t>
            </a:r>
          </a:p>
          <a:p>
            <a:r>
              <a:rPr lang="en-US" sz="3000" i="1" dirty="0"/>
              <a:t>Peter: What kind of movie is it?</a:t>
            </a:r>
          </a:p>
          <a:p>
            <a:r>
              <a:rPr lang="en-US" sz="3000" i="1" dirty="0"/>
              <a:t>Lily: It's an animated movie.</a:t>
            </a:r>
          </a:p>
          <a:p>
            <a:r>
              <a:rPr lang="en-US" sz="3000" i="1" dirty="0"/>
              <a:t>Peter: I love animated movies.</a:t>
            </a:r>
          </a:p>
          <a:p>
            <a:r>
              <a:rPr lang="en-US" sz="3000" i="1" dirty="0"/>
              <a:t>Debra: Me too. What time's it on?</a:t>
            </a:r>
          </a:p>
          <a:p>
            <a:r>
              <a:rPr lang="en-US" sz="3000" i="1" dirty="0"/>
              <a:t>Lily: It's on at </a:t>
            </a:r>
            <a:r>
              <a:rPr lang="en-US" sz="3000" b="1" i="1" dirty="0">
                <a:solidFill>
                  <a:srgbClr val="FF0000"/>
                </a:solidFill>
              </a:rPr>
              <a:t>two-thirty and seven-thirty </a:t>
            </a:r>
            <a:r>
              <a:rPr lang="en-US" sz="3000" i="1" dirty="0"/>
              <a:t>on </a:t>
            </a:r>
            <a:r>
              <a:rPr lang="en-US" sz="3000" b="1" i="1" dirty="0">
                <a:solidFill>
                  <a:srgbClr val="FF0000"/>
                </a:solidFill>
              </a:rPr>
              <a:t>Saturday</a:t>
            </a:r>
            <a:r>
              <a:rPr lang="en-US" sz="3000" i="1" dirty="0"/>
              <a:t>. Is seven-thirty OK?</a:t>
            </a:r>
          </a:p>
          <a:p>
            <a:r>
              <a:rPr lang="en-US" sz="3000" i="1" dirty="0"/>
              <a:t>Debra: Yeah.</a:t>
            </a:r>
          </a:p>
          <a:p>
            <a:r>
              <a:rPr lang="en-US" sz="3000" i="1" dirty="0"/>
              <a:t>Peter: No, I can't make it. How about </a:t>
            </a:r>
            <a:r>
              <a:rPr lang="en-US" sz="3000" b="1" i="1" dirty="0">
                <a:solidFill>
                  <a:srgbClr val="FF0000"/>
                </a:solidFill>
              </a:rPr>
              <a:t>on Sunday</a:t>
            </a:r>
            <a:r>
              <a:rPr lang="en-US" sz="3000" i="1" dirty="0"/>
              <a:t>?</a:t>
            </a:r>
          </a:p>
          <a:p>
            <a:r>
              <a:rPr lang="en-US" sz="3000" i="1" dirty="0"/>
              <a:t>Lily: There's just one showing on Sunday afternoon, </a:t>
            </a:r>
            <a:r>
              <a:rPr lang="en-US" sz="3000" b="1" i="1" dirty="0">
                <a:solidFill>
                  <a:srgbClr val="FF0000"/>
                </a:solidFill>
              </a:rPr>
              <a:t>at five.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pic>
        <p:nvPicPr>
          <p:cNvPr id="10" name="CD2-TRACK 14">
            <a:hlinkClick r:id="" action="ppaction://media"/>
            <a:extLst>
              <a:ext uri="{FF2B5EF4-FFF2-40B4-BE49-F238E27FC236}">
                <a16:creationId xmlns:a16="http://schemas.microsoft.com/office/drawing/2014/main" id="{C51482BD-36BB-2824-C85F-509C67974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6931" y="3285819"/>
            <a:ext cx="621399" cy="621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C05C8F-32C7-C829-F8A1-2E2691CCC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756" y="1399808"/>
            <a:ext cx="4915511" cy="485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3B4BDE-CAA1-DD27-EF70-86B6B8E8C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756" y="1885650"/>
            <a:ext cx="4915511" cy="69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9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8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ABC9C-CCE3-DF29-FE21-0E57F1712E07}"/>
              </a:ext>
            </a:extLst>
          </p:cNvPr>
          <p:cNvSpPr txBox="1"/>
          <p:nvPr/>
        </p:nvSpPr>
        <p:spPr>
          <a:xfrm>
            <a:off x="0" y="257144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BAE89E-2263-4A00-3DFF-8E897A1F9052}"/>
              </a:ext>
            </a:extLst>
          </p:cNvPr>
          <p:cNvSpPr/>
          <p:nvPr/>
        </p:nvSpPr>
        <p:spPr>
          <a:xfrm>
            <a:off x="2397966" y="164812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discussion in a group of three.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91AC43-F071-9376-7A26-905A6066EE25}"/>
              </a:ext>
            </a:extLst>
          </p:cNvPr>
          <p:cNvSpPr/>
          <p:nvPr/>
        </p:nvSpPr>
        <p:spPr>
          <a:xfrm>
            <a:off x="215756" y="831779"/>
            <a:ext cx="61028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Lily</a:t>
            </a:r>
            <a:r>
              <a:rPr lang="en-US" sz="2400" dirty="0"/>
              <a:t>: Hey! Do you want to see a movie this weekend?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Peter</a:t>
            </a:r>
            <a:r>
              <a:rPr lang="en-US" sz="2400" dirty="0"/>
              <a:t>: Sure.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Lily</a:t>
            </a:r>
            <a:r>
              <a:rPr lang="en-US" sz="2400" dirty="0"/>
              <a:t>: Why don't we watch Scary Gary?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Debra</a:t>
            </a:r>
            <a:r>
              <a:rPr lang="en-US" sz="2400" dirty="0"/>
              <a:t>: What kind of movie is it?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Lily</a:t>
            </a:r>
            <a:r>
              <a:rPr lang="en-US" sz="2400" dirty="0"/>
              <a:t>: It's a horror movie.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Peter</a:t>
            </a:r>
            <a:r>
              <a:rPr lang="en-US" sz="2400" dirty="0"/>
              <a:t>: Cool! What time is it?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Lily</a:t>
            </a:r>
            <a:r>
              <a:rPr lang="en-US" sz="2400" dirty="0"/>
              <a:t>: It's only on this Saturday, at four-thirty. 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Debra</a:t>
            </a:r>
            <a:r>
              <a:rPr lang="en-US" sz="2400" dirty="0"/>
              <a:t>: Oh, I'm busy then.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Lily</a:t>
            </a:r>
            <a:r>
              <a:rPr lang="en-US" sz="2400" dirty="0"/>
              <a:t>: How about Tiger Toes?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Peter</a:t>
            </a:r>
            <a:r>
              <a:rPr lang="en-US" sz="2400" dirty="0"/>
              <a:t>: What kind of movie is it?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Lily</a:t>
            </a:r>
            <a:r>
              <a:rPr lang="en-US" sz="2400" dirty="0"/>
              <a:t>: It's an animated movie.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Peter</a:t>
            </a:r>
            <a:r>
              <a:rPr lang="en-US" sz="2400" dirty="0"/>
              <a:t>: I love animated movies.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Debra</a:t>
            </a:r>
            <a:r>
              <a:rPr lang="en-US" sz="2400" dirty="0"/>
              <a:t>: Me too. What time's it on?</a:t>
            </a:r>
          </a:p>
          <a:p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EC9404-CF3F-5164-1ED2-F434CCCB2430}"/>
              </a:ext>
            </a:extLst>
          </p:cNvPr>
          <p:cNvSpPr/>
          <p:nvPr/>
        </p:nvSpPr>
        <p:spPr>
          <a:xfrm>
            <a:off x="6318606" y="831779"/>
            <a:ext cx="62227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Lily</a:t>
            </a:r>
            <a:r>
              <a:rPr lang="en-US" sz="2400" dirty="0"/>
              <a:t>: It's on at two-thirty and seven-thirty on Saturday. Is seven-thirty OK?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Debra</a:t>
            </a:r>
            <a:r>
              <a:rPr lang="en-US" sz="2400" dirty="0"/>
              <a:t>: Yeah.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Peter</a:t>
            </a:r>
            <a:r>
              <a:rPr lang="en-US" sz="2400" dirty="0"/>
              <a:t>: No, I can't make it. How about on Sunday?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Lily</a:t>
            </a:r>
            <a:r>
              <a:rPr lang="en-US" sz="2400" dirty="0"/>
              <a:t>: There's just one showing on Sunday afternoon, at five. Is everyone free?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Debra</a:t>
            </a:r>
            <a:r>
              <a:rPr lang="en-US" sz="2400" dirty="0"/>
              <a:t>: Yeah! 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Peter</a:t>
            </a:r>
            <a:r>
              <a:rPr lang="en-US" sz="2400" dirty="0"/>
              <a:t>: Let's go!</a:t>
            </a:r>
          </a:p>
        </p:txBody>
      </p:sp>
    </p:spTree>
    <p:extLst>
      <p:ext uri="{BB962C8B-B14F-4D97-AF65-F5344CB8AC3E}">
        <p14:creationId xmlns:p14="http://schemas.microsoft.com/office/powerpoint/2010/main" val="2233676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1866F-9AE7-FFEB-2953-3F0399D51119}"/>
              </a:ext>
            </a:extLst>
          </p:cNvPr>
          <p:cNvSpPr/>
          <p:nvPr/>
        </p:nvSpPr>
        <p:spPr>
          <a:xfrm>
            <a:off x="2315945" y="19559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C8811955-3FD2-817C-C9F6-54F422AA0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4">
            <a:extLst>
              <a:ext uri="{FF2B5EF4-FFF2-40B4-BE49-F238E27FC236}">
                <a16:creationId xmlns:a16="http://schemas.microsoft.com/office/drawing/2014/main" id="{59F95CF7-B7AC-302C-9ECA-2A7D140FAD57}"/>
              </a:ext>
            </a:extLst>
          </p:cNvPr>
          <p:cNvSpPr/>
          <p:nvPr/>
        </p:nvSpPr>
        <p:spPr>
          <a:xfrm>
            <a:off x="508506" y="1301906"/>
            <a:ext cx="5020423" cy="2211259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70C0"/>
                </a:solidFill>
              </a:rPr>
              <a:t>What kind of movie would you like to watch?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5B0BEAA0-8537-21D8-EDE8-31434D4AA530}"/>
              </a:ext>
            </a:extLst>
          </p:cNvPr>
          <p:cNvSpPr/>
          <p:nvPr/>
        </p:nvSpPr>
        <p:spPr>
          <a:xfrm>
            <a:off x="6005960" y="2511818"/>
            <a:ext cx="5413407" cy="3078178"/>
          </a:xfrm>
          <a:prstGeom prst="wedgeRoundRectCallout">
            <a:avLst>
              <a:gd name="adj1" fmla="val -50678"/>
              <a:gd name="adj2" fmla="val 6972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C00000"/>
                </a:solidFill>
              </a:rPr>
              <a:t>I’d like to watch a comedy because it’s very funny.</a:t>
            </a:r>
          </a:p>
        </p:txBody>
      </p:sp>
    </p:spTree>
    <p:extLst>
      <p:ext uri="{BB962C8B-B14F-4D97-AF65-F5344CB8AC3E}">
        <p14:creationId xmlns:p14="http://schemas.microsoft.com/office/powerpoint/2010/main" val="3668308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6D0EF2-9BDE-9DD7-EFAA-55A4E8211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8033" y="438537"/>
            <a:ext cx="8816116" cy="3876399"/>
          </a:xfrm>
          <a:prstGeom prst="rect">
            <a:avLst/>
          </a:prstGeom>
        </p:spPr>
      </p:pic>
      <p:pic>
        <p:nvPicPr>
          <p:cNvPr id="5" name="CD2-TRACK 15">
            <a:hlinkClick r:id="" action="ppaction://media"/>
            <a:extLst>
              <a:ext uri="{FF2B5EF4-FFF2-40B4-BE49-F238E27FC236}">
                <a16:creationId xmlns:a16="http://schemas.microsoft.com/office/drawing/2014/main" id="{0F56CA9B-D0E7-1BDF-629D-17DF95963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5124" y="46641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4949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737EE6-B577-47CE-A747-018C2CA4591E}"/>
              </a:ext>
            </a:extLst>
          </p:cNvPr>
          <p:cNvSpPr/>
          <p:nvPr/>
        </p:nvSpPr>
        <p:spPr>
          <a:xfrm>
            <a:off x="2315945" y="19559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32EBA4F2-508A-1EFD-31E1-05100B0A8016}"/>
              </a:ext>
            </a:extLst>
          </p:cNvPr>
          <p:cNvSpPr/>
          <p:nvPr/>
        </p:nvSpPr>
        <p:spPr>
          <a:xfrm>
            <a:off x="6625077" y="349627"/>
            <a:ext cx="5293933" cy="977431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70C0"/>
                </a:solidFill>
              </a:rPr>
              <a:t>Hey! Do you want to see a movie this weekend?</a:t>
            </a:r>
          </a:p>
        </p:txBody>
      </p:sp>
      <p:sp>
        <p:nvSpPr>
          <p:cNvPr id="8" name="Rounded Rectangular Callout 9">
            <a:extLst>
              <a:ext uri="{FF2B5EF4-FFF2-40B4-BE49-F238E27FC236}">
                <a16:creationId xmlns:a16="http://schemas.microsoft.com/office/drawing/2014/main" id="{C77F9013-E619-C1D0-6D4C-0AFC7020DF3A}"/>
              </a:ext>
            </a:extLst>
          </p:cNvPr>
          <p:cNvSpPr/>
          <p:nvPr/>
        </p:nvSpPr>
        <p:spPr>
          <a:xfrm>
            <a:off x="6625077" y="1398664"/>
            <a:ext cx="1639941" cy="424211"/>
          </a:xfrm>
          <a:prstGeom prst="wedgeRoundRectCallout">
            <a:avLst>
              <a:gd name="adj1" fmla="val -50678"/>
              <a:gd name="adj2" fmla="val 6972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C00000"/>
                </a:solidFill>
              </a:rPr>
              <a:t>Sure.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E63B6-F358-D378-5D5C-620D67B5285C}"/>
              </a:ext>
            </a:extLst>
          </p:cNvPr>
          <p:cNvSpPr txBox="1"/>
          <p:nvPr/>
        </p:nvSpPr>
        <p:spPr>
          <a:xfrm>
            <a:off x="128775" y="1098443"/>
            <a:ext cx="630588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Ask your friend to go to the movies this weekend. Remember to discuss these things: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The kind of film you want to see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The day and time you can watch it together</a:t>
            </a:r>
          </a:p>
          <a:p>
            <a:r>
              <a:rPr lang="en-US" sz="3200" dirty="0">
                <a:solidFill>
                  <a:srgbClr val="0070C0"/>
                </a:solidFill>
              </a:rPr>
              <a:t>You can use the information from the Listening section.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38A950-F92C-DBDD-A9EC-C114EB5A2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58" y="5023580"/>
            <a:ext cx="4580339" cy="1523827"/>
          </a:xfrm>
          <a:prstGeom prst="rect">
            <a:avLst/>
          </a:prstGeom>
        </p:spPr>
      </p:pic>
      <p:sp>
        <p:nvSpPr>
          <p:cNvPr id="12" name="Rounded Rectangular Callout 9">
            <a:extLst>
              <a:ext uri="{FF2B5EF4-FFF2-40B4-BE49-F238E27FC236}">
                <a16:creationId xmlns:a16="http://schemas.microsoft.com/office/drawing/2014/main" id="{0DFDFD45-2E5C-63E1-CAB5-3EAD128FBFDF}"/>
              </a:ext>
            </a:extLst>
          </p:cNvPr>
          <p:cNvSpPr/>
          <p:nvPr/>
        </p:nvSpPr>
        <p:spPr>
          <a:xfrm>
            <a:off x="6547040" y="4063747"/>
            <a:ext cx="5075433" cy="508088"/>
          </a:xfrm>
          <a:prstGeom prst="wedgeRoundRectCallout">
            <a:avLst>
              <a:gd name="adj1" fmla="val -50678"/>
              <a:gd name="adj2" fmla="val 6972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C00000"/>
                </a:solidFill>
              </a:rPr>
              <a:t>Cool. What time is it on?</a:t>
            </a:r>
          </a:p>
        </p:txBody>
      </p:sp>
      <p:sp>
        <p:nvSpPr>
          <p:cNvPr id="14" name="Rounded Rectangular Callout 4">
            <a:extLst>
              <a:ext uri="{FF2B5EF4-FFF2-40B4-BE49-F238E27FC236}">
                <a16:creationId xmlns:a16="http://schemas.microsoft.com/office/drawing/2014/main" id="{118F3B6B-28DC-F568-08E3-8758AAF79209}"/>
              </a:ext>
            </a:extLst>
          </p:cNvPr>
          <p:cNvSpPr/>
          <p:nvPr/>
        </p:nvSpPr>
        <p:spPr>
          <a:xfrm>
            <a:off x="6711604" y="4719191"/>
            <a:ext cx="5293933" cy="623325"/>
          </a:xfrm>
          <a:prstGeom prst="wedgeRoundRectCallout">
            <a:avLst>
              <a:gd name="adj1" fmla="val 44166"/>
              <a:gd name="adj2" fmla="val 75014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70C0"/>
                </a:solidFill>
              </a:rPr>
              <a:t>It’s on ……………. at ………..</a:t>
            </a:r>
          </a:p>
        </p:txBody>
      </p:sp>
      <p:sp>
        <p:nvSpPr>
          <p:cNvPr id="15" name="Rounded Rectangular Callout 4">
            <a:extLst>
              <a:ext uri="{FF2B5EF4-FFF2-40B4-BE49-F238E27FC236}">
                <a16:creationId xmlns:a16="http://schemas.microsoft.com/office/drawing/2014/main" id="{5C405834-2EA3-3E3E-0D5E-DC6582046B0D}"/>
              </a:ext>
            </a:extLst>
          </p:cNvPr>
          <p:cNvSpPr/>
          <p:nvPr/>
        </p:nvSpPr>
        <p:spPr>
          <a:xfrm>
            <a:off x="6803893" y="1933516"/>
            <a:ext cx="5293933" cy="508088"/>
          </a:xfrm>
          <a:prstGeom prst="wedgeRoundRectCallout">
            <a:avLst>
              <a:gd name="adj1" fmla="val 41837"/>
              <a:gd name="adj2" fmla="val 7193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70C0"/>
                </a:solidFill>
              </a:rPr>
              <a:t>Why don’t we watch…….</a:t>
            </a:r>
          </a:p>
        </p:txBody>
      </p:sp>
      <p:sp>
        <p:nvSpPr>
          <p:cNvPr id="17" name="Rounded Rectangular Callout 9">
            <a:extLst>
              <a:ext uri="{FF2B5EF4-FFF2-40B4-BE49-F238E27FC236}">
                <a16:creationId xmlns:a16="http://schemas.microsoft.com/office/drawing/2014/main" id="{1C99632E-A60B-FB1E-5489-8F8FD1081318}"/>
              </a:ext>
            </a:extLst>
          </p:cNvPr>
          <p:cNvSpPr/>
          <p:nvPr/>
        </p:nvSpPr>
        <p:spPr>
          <a:xfrm>
            <a:off x="6177170" y="2567315"/>
            <a:ext cx="5103855" cy="675626"/>
          </a:xfrm>
          <a:prstGeom prst="wedgeRoundRectCallout">
            <a:avLst>
              <a:gd name="adj1" fmla="val -50678"/>
              <a:gd name="adj2" fmla="val 6972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C00000"/>
                </a:solidFill>
              </a:rPr>
              <a:t>What kind of movie is it?</a:t>
            </a:r>
          </a:p>
        </p:txBody>
      </p:sp>
      <p:sp>
        <p:nvSpPr>
          <p:cNvPr id="19" name="Rounded Rectangular Callout 4">
            <a:extLst>
              <a:ext uri="{FF2B5EF4-FFF2-40B4-BE49-F238E27FC236}">
                <a16:creationId xmlns:a16="http://schemas.microsoft.com/office/drawing/2014/main" id="{DA8C6B44-622A-B857-C84F-357DC7D41D42}"/>
              </a:ext>
            </a:extLst>
          </p:cNvPr>
          <p:cNvSpPr/>
          <p:nvPr/>
        </p:nvSpPr>
        <p:spPr>
          <a:xfrm>
            <a:off x="6898067" y="3408303"/>
            <a:ext cx="5293933" cy="508088"/>
          </a:xfrm>
          <a:prstGeom prst="wedgeRoundRectCallout">
            <a:avLst>
              <a:gd name="adj1" fmla="val 41837"/>
              <a:gd name="adj2" fmla="val 7193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70C0"/>
                </a:solidFill>
              </a:rPr>
              <a:t>It’s …………….</a:t>
            </a:r>
          </a:p>
        </p:txBody>
      </p:sp>
      <p:sp>
        <p:nvSpPr>
          <p:cNvPr id="22" name="Rounded Rectangular Callout 9">
            <a:extLst>
              <a:ext uri="{FF2B5EF4-FFF2-40B4-BE49-F238E27FC236}">
                <a16:creationId xmlns:a16="http://schemas.microsoft.com/office/drawing/2014/main" id="{15E3C661-5FBF-D6F3-F949-6A4177F200E7}"/>
              </a:ext>
            </a:extLst>
          </p:cNvPr>
          <p:cNvSpPr/>
          <p:nvPr/>
        </p:nvSpPr>
        <p:spPr>
          <a:xfrm>
            <a:off x="6093437" y="5531450"/>
            <a:ext cx="5075433" cy="508088"/>
          </a:xfrm>
          <a:prstGeom prst="wedgeRoundRectCallout">
            <a:avLst>
              <a:gd name="adj1" fmla="val -50678"/>
              <a:gd name="adj2" fmla="val 6972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C00000"/>
                </a:solidFill>
              </a:rPr>
              <a:t>Oh…..</a:t>
            </a:r>
          </a:p>
        </p:txBody>
      </p:sp>
    </p:spTree>
    <p:extLst>
      <p:ext uri="{BB962C8B-B14F-4D97-AF65-F5344CB8AC3E}">
        <p14:creationId xmlns:p14="http://schemas.microsoft.com/office/powerpoint/2010/main" val="882883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38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683C8D-8B29-981B-4599-BAAD1D969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6660"/>
            <a:ext cx="12192000" cy="3697695"/>
          </a:xfrm>
          <a:prstGeom prst="rect">
            <a:avLst/>
          </a:prstGeom>
        </p:spPr>
      </p:pic>
      <p:pic>
        <p:nvPicPr>
          <p:cNvPr id="5" name="TRACK 20">
            <a:hlinkClick r:id="" action="ppaction://media"/>
            <a:extLst>
              <a:ext uri="{FF2B5EF4-FFF2-40B4-BE49-F238E27FC236}">
                <a16:creationId xmlns:a16="http://schemas.microsoft.com/office/drawing/2014/main" id="{40188E49-FB38-6464-EC5D-0B3DBC2E1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8977" y="675105"/>
            <a:ext cx="406400" cy="406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0DFBC9-3596-39A4-EB8D-E80C7EE85E49}"/>
              </a:ext>
            </a:extLst>
          </p:cNvPr>
          <p:cNvSpPr/>
          <p:nvPr/>
        </p:nvSpPr>
        <p:spPr>
          <a:xfrm>
            <a:off x="10026502" y="2626242"/>
            <a:ext cx="1254642" cy="467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C54048A-6E8E-FA38-A5DB-9531D60BE8B5}"/>
              </a:ext>
            </a:extLst>
          </p:cNvPr>
          <p:cNvSpPr/>
          <p:nvPr/>
        </p:nvSpPr>
        <p:spPr>
          <a:xfrm>
            <a:off x="10056626" y="3094074"/>
            <a:ext cx="2135373" cy="5635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2D4E4CF-8A00-2C7E-DA5A-AD81C48AB6F7}"/>
              </a:ext>
            </a:extLst>
          </p:cNvPr>
          <p:cNvSpPr/>
          <p:nvPr/>
        </p:nvSpPr>
        <p:spPr>
          <a:xfrm>
            <a:off x="7293935" y="3657600"/>
            <a:ext cx="1254642" cy="467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CD59A4-915A-C50A-21D6-7B25443DDAF3}"/>
              </a:ext>
            </a:extLst>
          </p:cNvPr>
          <p:cNvSpPr/>
          <p:nvPr/>
        </p:nvSpPr>
        <p:spPr>
          <a:xfrm>
            <a:off x="10026502" y="4125432"/>
            <a:ext cx="1254642" cy="467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FB6AC1-426F-0E29-5383-8C771B19091E}"/>
              </a:ext>
            </a:extLst>
          </p:cNvPr>
          <p:cNvSpPr/>
          <p:nvPr/>
        </p:nvSpPr>
        <p:spPr>
          <a:xfrm>
            <a:off x="7293935" y="4657058"/>
            <a:ext cx="1254642" cy="467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5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9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ED6BCC-E466-CE26-B290-0C6C06478FE6}"/>
              </a:ext>
            </a:extLst>
          </p:cNvPr>
          <p:cNvSpPr/>
          <p:nvPr/>
        </p:nvSpPr>
        <p:spPr>
          <a:xfrm>
            <a:off x="822131" y="750491"/>
            <a:ext cx="105477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at least 4 sentences to describe your plan to watch the movie with your friend at the weekend. You can use the information from the Listening Section.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Include the type of movie, why you want to watch that movie, the day and time you can watch together.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E.g.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We plan to watch </a:t>
            </a:r>
            <a:r>
              <a:rPr lang="en-US" sz="3600" i="1" dirty="0">
                <a:solidFill>
                  <a:srgbClr val="FF0000"/>
                </a:solidFill>
              </a:rPr>
              <a:t>Scary Gary</a:t>
            </a:r>
            <a:r>
              <a:rPr lang="en-US" sz="3600" i="1" dirty="0">
                <a:solidFill>
                  <a:srgbClr val="0070C0"/>
                </a:solidFill>
              </a:rPr>
              <a:t>. It’s a </a:t>
            </a:r>
            <a:r>
              <a:rPr lang="en-US" sz="3600" i="1" dirty="0">
                <a:solidFill>
                  <a:srgbClr val="FF0000"/>
                </a:solidFill>
              </a:rPr>
              <a:t>horror movie</a:t>
            </a:r>
            <a:r>
              <a:rPr lang="en-US" sz="3600" i="1" dirty="0">
                <a:solidFill>
                  <a:srgbClr val="0070C0"/>
                </a:solidFill>
              </a:rPr>
              <a:t>. We love watching </a:t>
            </a:r>
            <a:r>
              <a:rPr lang="en-US" sz="3600" i="1" dirty="0">
                <a:solidFill>
                  <a:srgbClr val="FF0000"/>
                </a:solidFill>
              </a:rPr>
              <a:t>scary</a:t>
            </a:r>
            <a:r>
              <a:rPr lang="en-US" sz="3600" i="1" dirty="0">
                <a:solidFill>
                  <a:srgbClr val="0070C0"/>
                </a:solidFill>
              </a:rPr>
              <a:t> scenes in the movie. We are going to watch it </a:t>
            </a:r>
            <a:r>
              <a:rPr lang="en-US" sz="3600" i="1" dirty="0">
                <a:solidFill>
                  <a:srgbClr val="FF0000"/>
                </a:solidFill>
              </a:rPr>
              <a:t>on Saturday at 4:30 p.m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5" descr="Useful video resourc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2082" y="1762314"/>
            <a:ext cx="3084491" cy="333337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"/>
          <p:cNvSpPr/>
          <p:nvPr/>
        </p:nvSpPr>
        <p:spPr>
          <a:xfrm>
            <a:off x="3997929" y="227452"/>
            <a:ext cx="4042994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6140" y="-138855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5"/>
          <p:cNvSpPr txBox="1"/>
          <p:nvPr/>
        </p:nvSpPr>
        <p:spPr>
          <a:xfrm>
            <a:off x="4750700" y="314664"/>
            <a:ext cx="31229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6: SKILLS 2</a:t>
            </a:r>
            <a:endParaRPr dirty="0"/>
          </a:p>
        </p:txBody>
      </p:sp>
      <p:sp>
        <p:nvSpPr>
          <p:cNvPr id="2" name="Google Shape;154;p6">
            <a:extLst>
              <a:ext uri="{FF2B5EF4-FFF2-40B4-BE49-F238E27FC236}">
                <a16:creationId xmlns:a16="http://schemas.microsoft.com/office/drawing/2014/main" id="{E87D4E85-D56C-A222-C1A3-2FC56B81A9D3}"/>
              </a:ext>
            </a:extLst>
          </p:cNvPr>
          <p:cNvSpPr/>
          <p:nvPr/>
        </p:nvSpPr>
        <p:spPr>
          <a:xfrm>
            <a:off x="657891" y="5371733"/>
            <a:ext cx="471420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 the video and write down the type of the film. 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Mr. Bean Facts | Mental Floss">
            <a:extLst>
              <a:ext uri="{FF2B5EF4-FFF2-40B4-BE49-F238E27FC236}">
                <a16:creationId xmlns:a16="http://schemas.microsoft.com/office/drawing/2014/main" id="{473BFE2D-2D6E-FAAE-E482-74A8EE900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560320"/>
            <a:ext cx="6819900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1787" y="151179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19832" y="1287160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comedy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science fiction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horror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action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drama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animated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3135" y="1287160"/>
            <a:ext cx="6136725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main ideas and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Start a friendly conversation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and respond to suggestions about movies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prepositions of time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38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40.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55 -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5621955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r Beans Black Friday Accident  Mr Bean Funny Clips  Mr Bean Official_720p_Trim">
            <a:hlinkClick r:id="" action="ppaction://media"/>
            <a:extLst>
              <a:ext uri="{FF2B5EF4-FFF2-40B4-BE49-F238E27FC236}">
                <a16:creationId xmlns:a16="http://schemas.microsoft.com/office/drawing/2014/main" id="{97B708DA-12E1-9EC4-DDD9-157CDCB4DE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469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comedy</a:t>
            </a:r>
          </a:p>
          <a:p>
            <a:pPr algn="ctr"/>
            <a:r>
              <a:rPr lang="en-US" sz="3600" i="1" dirty="0"/>
              <a:t>science fiction</a:t>
            </a:r>
          </a:p>
          <a:p>
            <a:pPr algn="ctr"/>
            <a:r>
              <a:rPr lang="en-US" sz="3600" i="1" dirty="0"/>
              <a:t>horror</a:t>
            </a:r>
          </a:p>
          <a:p>
            <a:pPr algn="ctr"/>
            <a:r>
              <a:rPr lang="en-US" sz="3600" i="1" dirty="0"/>
              <a:t>action</a:t>
            </a:r>
          </a:p>
          <a:p>
            <a:pPr algn="ctr"/>
            <a:r>
              <a:rPr lang="en-US" sz="3600" i="1" dirty="0"/>
              <a:t>drama</a:t>
            </a:r>
          </a:p>
          <a:p>
            <a:pPr algn="ctr"/>
            <a:r>
              <a:rPr lang="en-US" sz="3600" i="1" dirty="0"/>
              <a:t>animated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8AD58F-9894-AE16-7C10-75F60907A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48510"/>
            <a:ext cx="12192000" cy="5160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304359-A28C-1DD1-9847-BF87AC144C97}"/>
              </a:ext>
            </a:extLst>
          </p:cNvPr>
          <p:cNvSpPr txBox="1"/>
          <p:nvPr/>
        </p:nvSpPr>
        <p:spPr>
          <a:xfrm>
            <a:off x="2797138" y="966040"/>
            <a:ext cx="913115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in pairs. </a:t>
            </a:r>
            <a:r>
              <a:rPr lang="en-US" sz="3200" b="1" dirty="0">
                <a:solidFill>
                  <a:srgbClr val="0070C0"/>
                </a:solidFill>
              </a:rPr>
              <a:t>Number the pictures.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78A189-2574-4684-0F3A-8D0C97C9DB1F}"/>
              </a:ext>
            </a:extLst>
          </p:cNvPr>
          <p:cNvSpPr/>
          <p:nvPr/>
        </p:nvSpPr>
        <p:spPr>
          <a:xfrm>
            <a:off x="666318" y="1725473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BBEE34-2DAA-6600-815F-07A0F8FC1C97}"/>
              </a:ext>
            </a:extLst>
          </p:cNvPr>
          <p:cNvSpPr/>
          <p:nvPr/>
        </p:nvSpPr>
        <p:spPr>
          <a:xfrm>
            <a:off x="4046516" y="1725473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80154F-504A-9322-107D-ED89047DC909}"/>
              </a:ext>
            </a:extLst>
          </p:cNvPr>
          <p:cNvSpPr/>
          <p:nvPr/>
        </p:nvSpPr>
        <p:spPr>
          <a:xfrm>
            <a:off x="7362716" y="1725473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9CEB12-E2A8-2389-43B9-7B7FC70E89BC}"/>
              </a:ext>
            </a:extLst>
          </p:cNvPr>
          <p:cNvSpPr/>
          <p:nvPr/>
        </p:nvSpPr>
        <p:spPr>
          <a:xfrm>
            <a:off x="653508" y="3993800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B79B20-29D7-3801-7618-EADDA4E7268B}"/>
              </a:ext>
            </a:extLst>
          </p:cNvPr>
          <p:cNvSpPr/>
          <p:nvPr/>
        </p:nvSpPr>
        <p:spPr>
          <a:xfrm>
            <a:off x="4046516" y="3993800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544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18EB9F-88E8-3C5A-9489-0862E4CB4A79}"/>
              </a:ext>
            </a:extLst>
          </p:cNvPr>
          <p:cNvSpPr/>
          <p:nvPr/>
        </p:nvSpPr>
        <p:spPr>
          <a:xfrm>
            <a:off x="426559" y="328534"/>
            <a:ext cx="871744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CF7621-EAE0-1521-C8DB-52ED0DE8888C}"/>
              </a:ext>
            </a:extLst>
          </p:cNvPr>
          <p:cNvSpPr txBox="1"/>
          <p:nvPr/>
        </p:nvSpPr>
        <p:spPr>
          <a:xfrm>
            <a:off x="391020" y="1142458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comedy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>
                <a:solidFill>
                  <a:srgbClr val="FF0000"/>
                </a:solidFill>
              </a:rPr>
              <a:t>kɒmədi</a:t>
            </a:r>
            <a:r>
              <a:rPr lang="en-US" sz="3200" i="1" dirty="0">
                <a:solidFill>
                  <a:srgbClr val="FF0000"/>
                </a:solidFill>
              </a:rPr>
              <a:t>/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phim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hài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0CF222-22F0-EFB2-36FA-A4ECE365F5CA}"/>
              </a:ext>
            </a:extLst>
          </p:cNvPr>
          <p:cNvSpPr txBox="1"/>
          <p:nvPr/>
        </p:nvSpPr>
        <p:spPr>
          <a:xfrm>
            <a:off x="391020" y="1862690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science fiction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/ˌ</a:t>
            </a:r>
            <a:r>
              <a:rPr lang="en-US" sz="3200" i="1" dirty="0" err="1">
                <a:solidFill>
                  <a:srgbClr val="FF0000"/>
                </a:solidFill>
              </a:rPr>
              <a:t>saɪəns</a:t>
            </a:r>
            <a:r>
              <a:rPr lang="en-US" sz="3200" i="1" dirty="0">
                <a:solidFill>
                  <a:srgbClr val="FF0000"/>
                </a:solidFill>
              </a:rPr>
              <a:t> ˈ</a:t>
            </a:r>
            <a:r>
              <a:rPr lang="en-US" sz="3200" i="1" dirty="0" err="1">
                <a:solidFill>
                  <a:srgbClr val="FF0000"/>
                </a:solidFill>
              </a:rPr>
              <a:t>fɪkʃn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phim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khoa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học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vi-VN" sz="3200" i="1" dirty="0">
                <a:solidFill>
                  <a:srgbClr val="1D2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 tưởng</a:t>
            </a:r>
            <a:endParaRPr lang="en-US" sz="3200" i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7E4101-C9BF-45E3-3F87-2445B86561C3}"/>
              </a:ext>
            </a:extLst>
          </p:cNvPr>
          <p:cNvSpPr txBox="1"/>
          <p:nvPr/>
        </p:nvSpPr>
        <p:spPr>
          <a:xfrm>
            <a:off x="424726" y="2645600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horror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>
                <a:solidFill>
                  <a:srgbClr val="FF0000"/>
                </a:solidFill>
              </a:rPr>
              <a:t>hɔːrər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phim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kinh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dị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B7E99B-8960-50E1-A57F-A2A2B2855A8C}"/>
              </a:ext>
            </a:extLst>
          </p:cNvPr>
          <p:cNvSpPr txBox="1"/>
          <p:nvPr/>
        </p:nvSpPr>
        <p:spPr>
          <a:xfrm>
            <a:off x="397880" y="3466451"/>
            <a:ext cx="1135567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action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>
                <a:solidFill>
                  <a:srgbClr val="FF0000"/>
                </a:solidFill>
              </a:rPr>
              <a:t>ækʃn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phim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hành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động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CD6940-2C88-ABE1-B1CC-FA2B41A71C65}"/>
              </a:ext>
            </a:extLst>
          </p:cNvPr>
          <p:cNvSpPr txBox="1"/>
          <p:nvPr/>
        </p:nvSpPr>
        <p:spPr>
          <a:xfrm>
            <a:off x="424726" y="4287302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drama </a:t>
            </a:r>
            <a:r>
              <a:rPr lang="en-US" sz="3200" i="1" dirty="0"/>
              <a:t>(n) /</a:t>
            </a:r>
            <a:r>
              <a:rPr lang="en-US" sz="3200" i="1" dirty="0">
                <a:solidFill>
                  <a:srgbClr val="FF0000"/>
                </a:solidFill>
              </a:rPr>
              <a:t>ˈ</a:t>
            </a:r>
            <a:r>
              <a:rPr lang="en-US" sz="3200" i="1" dirty="0" err="1">
                <a:solidFill>
                  <a:srgbClr val="FF0000"/>
                </a:solidFill>
              </a:rPr>
              <a:t>drɑːmə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phim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chính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kịch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0EF25F-EC38-307A-DAC6-AB2E574F0CE4}"/>
              </a:ext>
            </a:extLst>
          </p:cNvPr>
          <p:cNvSpPr txBox="1"/>
          <p:nvPr/>
        </p:nvSpPr>
        <p:spPr>
          <a:xfrm>
            <a:off x="397880" y="5053391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animated </a:t>
            </a:r>
            <a:r>
              <a:rPr lang="en-US" sz="3200" i="1" dirty="0"/>
              <a:t>(adj)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>
                <a:solidFill>
                  <a:srgbClr val="FF0000"/>
                </a:solidFill>
              </a:rPr>
              <a:t>ænɪmeɪtɪd</a:t>
            </a:r>
            <a:r>
              <a:rPr lang="en-US" sz="3200" i="1" dirty="0">
                <a:solidFill>
                  <a:srgbClr val="FF0000"/>
                </a:solidFill>
              </a:rPr>
              <a:t>/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hoạt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hình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0" name="comedy">
            <a:hlinkClick r:id="" action="ppaction://media"/>
            <a:extLst>
              <a:ext uri="{FF2B5EF4-FFF2-40B4-BE49-F238E27FC236}">
                <a16:creationId xmlns:a16="http://schemas.microsoft.com/office/drawing/2014/main" id="{A259A4AA-1687-12B0-C93F-DB004E2B7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51850" y="562412"/>
            <a:ext cx="406400" cy="406400"/>
          </a:xfrm>
          <a:prstGeom prst="rect">
            <a:avLst/>
          </a:prstGeom>
        </p:spPr>
      </p:pic>
      <p:pic>
        <p:nvPicPr>
          <p:cNvPr id="41" name="science fiction">
            <a:hlinkClick r:id="" action="ppaction://media"/>
            <a:extLst>
              <a:ext uri="{FF2B5EF4-FFF2-40B4-BE49-F238E27FC236}">
                <a16:creationId xmlns:a16="http://schemas.microsoft.com/office/drawing/2014/main" id="{2936776A-1780-7C58-4327-16115BEBC0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51850" y="562412"/>
            <a:ext cx="406400" cy="406400"/>
          </a:xfrm>
          <a:prstGeom prst="rect">
            <a:avLst/>
          </a:prstGeom>
        </p:spPr>
      </p:pic>
      <p:pic>
        <p:nvPicPr>
          <p:cNvPr id="42" name="horror">
            <a:hlinkClick r:id="" action="ppaction://media"/>
            <a:extLst>
              <a:ext uri="{FF2B5EF4-FFF2-40B4-BE49-F238E27FC236}">
                <a16:creationId xmlns:a16="http://schemas.microsoft.com/office/drawing/2014/main" id="{A267B3CE-FD6A-B1AE-BFA5-76D84F2386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51850" y="562412"/>
            <a:ext cx="406400" cy="406400"/>
          </a:xfrm>
          <a:prstGeom prst="rect">
            <a:avLst/>
          </a:prstGeom>
        </p:spPr>
      </p:pic>
      <p:pic>
        <p:nvPicPr>
          <p:cNvPr id="43" name="action">
            <a:hlinkClick r:id="" action="ppaction://media"/>
            <a:extLst>
              <a:ext uri="{FF2B5EF4-FFF2-40B4-BE49-F238E27FC236}">
                <a16:creationId xmlns:a16="http://schemas.microsoft.com/office/drawing/2014/main" id="{451163D5-62D9-652B-01B9-DFD0D7FE8F7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51850" y="562412"/>
            <a:ext cx="406400" cy="406400"/>
          </a:xfrm>
          <a:prstGeom prst="rect">
            <a:avLst/>
          </a:prstGeom>
        </p:spPr>
      </p:pic>
      <p:pic>
        <p:nvPicPr>
          <p:cNvPr id="44" name="drama">
            <a:hlinkClick r:id="" action="ppaction://media"/>
            <a:extLst>
              <a:ext uri="{FF2B5EF4-FFF2-40B4-BE49-F238E27FC236}">
                <a16:creationId xmlns:a16="http://schemas.microsoft.com/office/drawing/2014/main" id="{B6FD0E39-CFE4-810C-DE8F-7914EB31D0D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51850" y="562412"/>
            <a:ext cx="406400" cy="406400"/>
          </a:xfrm>
          <a:prstGeom prst="rect">
            <a:avLst/>
          </a:prstGeom>
        </p:spPr>
      </p:pic>
      <p:pic>
        <p:nvPicPr>
          <p:cNvPr id="45" name="animated">
            <a:hlinkClick r:id="" action="ppaction://media"/>
            <a:extLst>
              <a:ext uri="{FF2B5EF4-FFF2-40B4-BE49-F238E27FC236}">
                <a16:creationId xmlns:a16="http://schemas.microsoft.com/office/drawing/2014/main" id="{004C77AB-6BBC-4118-D9BF-B2D78E35665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51850" y="562412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16D246-F401-B008-3C44-FA687CE1334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62963" y="305903"/>
            <a:ext cx="968490" cy="91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0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59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31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5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26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18EB9F-88E8-3C5A-9489-0862E4CB4A79}"/>
              </a:ext>
            </a:extLst>
          </p:cNvPr>
          <p:cNvSpPr/>
          <p:nvPr/>
        </p:nvSpPr>
        <p:spPr>
          <a:xfrm>
            <a:off x="426559" y="328534"/>
            <a:ext cx="1105009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Practice saying the words. Focus on the word stress.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CF7621-EAE0-1521-C8DB-52ED0DE8888C}"/>
              </a:ext>
            </a:extLst>
          </p:cNvPr>
          <p:cNvSpPr txBox="1"/>
          <p:nvPr/>
        </p:nvSpPr>
        <p:spPr>
          <a:xfrm>
            <a:off x="391020" y="1142458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comedy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>
                <a:solidFill>
                  <a:srgbClr val="FF0000"/>
                </a:solidFill>
              </a:rPr>
              <a:t>kɒmədi</a:t>
            </a:r>
            <a:r>
              <a:rPr lang="en-US" sz="3200" i="1" dirty="0">
                <a:solidFill>
                  <a:srgbClr val="FF0000"/>
                </a:solidFill>
              </a:rPr>
              <a:t>/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phim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hài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0CF222-22F0-EFB2-36FA-A4ECE365F5CA}"/>
              </a:ext>
            </a:extLst>
          </p:cNvPr>
          <p:cNvSpPr txBox="1"/>
          <p:nvPr/>
        </p:nvSpPr>
        <p:spPr>
          <a:xfrm>
            <a:off x="391020" y="1862690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science fiction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/ˌ</a:t>
            </a:r>
            <a:r>
              <a:rPr lang="en-US" sz="3200" i="1" dirty="0" err="1">
                <a:solidFill>
                  <a:srgbClr val="FF0000"/>
                </a:solidFill>
              </a:rPr>
              <a:t>saɪəns</a:t>
            </a:r>
            <a:r>
              <a:rPr lang="en-US" sz="3200" i="1" dirty="0">
                <a:solidFill>
                  <a:srgbClr val="FF0000"/>
                </a:solidFill>
              </a:rPr>
              <a:t> ˈ</a:t>
            </a:r>
            <a:r>
              <a:rPr lang="en-US" sz="3200" i="1" dirty="0" err="1">
                <a:solidFill>
                  <a:srgbClr val="FF0000"/>
                </a:solidFill>
              </a:rPr>
              <a:t>fɪkʃn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phim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khoa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học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vi-VN" sz="3200" i="1" dirty="0">
                <a:solidFill>
                  <a:srgbClr val="1D2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 tưởng</a:t>
            </a:r>
            <a:endParaRPr lang="en-US" sz="3200" i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7E4101-C9BF-45E3-3F87-2445B86561C3}"/>
              </a:ext>
            </a:extLst>
          </p:cNvPr>
          <p:cNvSpPr txBox="1"/>
          <p:nvPr/>
        </p:nvSpPr>
        <p:spPr>
          <a:xfrm>
            <a:off x="424726" y="2645600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horror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>
                <a:solidFill>
                  <a:srgbClr val="FF0000"/>
                </a:solidFill>
              </a:rPr>
              <a:t>hɔːrər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phim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kinh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dị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B7E99B-8960-50E1-A57F-A2A2B2855A8C}"/>
              </a:ext>
            </a:extLst>
          </p:cNvPr>
          <p:cNvSpPr txBox="1"/>
          <p:nvPr/>
        </p:nvSpPr>
        <p:spPr>
          <a:xfrm>
            <a:off x="397880" y="3466451"/>
            <a:ext cx="1135567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action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>
                <a:solidFill>
                  <a:srgbClr val="FF0000"/>
                </a:solidFill>
              </a:rPr>
              <a:t>ækʃn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phim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hành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động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CD6940-2C88-ABE1-B1CC-FA2B41A71C65}"/>
              </a:ext>
            </a:extLst>
          </p:cNvPr>
          <p:cNvSpPr txBox="1"/>
          <p:nvPr/>
        </p:nvSpPr>
        <p:spPr>
          <a:xfrm>
            <a:off x="424726" y="4287302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drama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>
                <a:solidFill>
                  <a:srgbClr val="FF0000"/>
                </a:solidFill>
              </a:rPr>
              <a:t>drɑːmə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phim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chính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kịch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0EF25F-EC38-307A-DAC6-AB2E574F0CE4}"/>
              </a:ext>
            </a:extLst>
          </p:cNvPr>
          <p:cNvSpPr txBox="1"/>
          <p:nvPr/>
        </p:nvSpPr>
        <p:spPr>
          <a:xfrm>
            <a:off x="397880" y="5053391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animated </a:t>
            </a:r>
            <a:r>
              <a:rPr lang="en-US" sz="3200" i="1" dirty="0"/>
              <a:t>(adj)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>
                <a:solidFill>
                  <a:srgbClr val="FF0000"/>
                </a:solidFill>
              </a:rPr>
              <a:t>ænɪmeɪtɪd</a:t>
            </a:r>
            <a:r>
              <a:rPr lang="en-US" sz="3200" i="1" dirty="0">
                <a:solidFill>
                  <a:srgbClr val="FF0000"/>
                </a:solidFill>
              </a:rPr>
              <a:t>/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hoạt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hình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0" name="comedy">
            <a:hlinkClick r:id="" action="ppaction://media"/>
            <a:extLst>
              <a:ext uri="{FF2B5EF4-FFF2-40B4-BE49-F238E27FC236}">
                <a16:creationId xmlns:a16="http://schemas.microsoft.com/office/drawing/2014/main" id="{A259A4AA-1687-12B0-C93F-DB004E2B7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82817" y="4221505"/>
            <a:ext cx="406400" cy="406400"/>
          </a:xfrm>
          <a:prstGeom prst="rect">
            <a:avLst/>
          </a:prstGeom>
        </p:spPr>
      </p:pic>
      <p:pic>
        <p:nvPicPr>
          <p:cNvPr id="41" name="science fiction">
            <a:hlinkClick r:id="" action="ppaction://media"/>
            <a:extLst>
              <a:ext uri="{FF2B5EF4-FFF2-40B4-BE49-F238E27FC236}">
                <a16:creationId xmlns:a16="http://schemas.microsoft.com/office/drawing/2014/main" id="{2936776A-1780-7C58-4327-16115BEBC0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75160" y="3397170"/>
            <a:ext cx="406400" cy="406400"/>
          </a:xfrm>
          <a:prstGeom prst="rect">
            <a:avLst/>
          </a:prstGeom>
        </p:spPr>
      </p:pic>
      <p:pic>
        <p:nvPicPr>
          <p:cNvPr id="42" name="horror">
            <a:hlinkClick r:id="" action="ppaction://media"/>
            <a:extLst>
              <a:ext uri="{FF2B5EF4-FFF2-40B4-BE49-F238E27FC236}">
                <a16:creationId xmlns:a16="http://schemas.microsoft.com/office/drawing/2014/main" id="{A267B3CE-FD6A-B1AE-BFA5-76D84F2386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55226" y="2597277"/>
            <a:ext cx="406400" cy="406400"/>
          </a:xfrm>
          <a:prstGeom prst="rect">
            <a:avLst/>
          </a:prstGeom>
        </p:spPr>
      </p:pic>
      <p:pic>
        <p:nvPicPr>
          <p:cNvPr id="43" name="action">
            <a:hlinkClick r:id="" action="ppaction://media"/>
            <a:extLst>
              <a:ext uri="{FF2B5EF4-FFF2-40B4-BE49-F238E27FC236}">
                <a16:creationId xmlns:a16="http://schemas.microsoft.com/office/drawing/2014/main" id="{451163D5-62D9-652B-01B9-DFD0D7FE8F7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3395" y="1901890"/>
            <a:ext cx="406400" cy="406400"/>
          </a:xfrm>
          <a:prstGeom prst="rect">
            <a:avLst/>
          </a:prstGeom>
        </p:spPr>
      </p:pic>
      <p:pic>
        <p:nvPicPr>
          <p:cNvPr id="44" name="drama">
            <a:hlinkClick r:id="" action="ppaction://media"/>
            <a:extLst>
              <a:ext uri="{FF2B5EF4-FFF2-40B4-BE49-F238E27FC236}">
                <a16:creationId xmlns:a16="http://schemas.microsoft.com/office/drawing/2014/main" id="{B6FD0E39-CFE4-810C-DE8F-7914EB31D0D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3395" y="1198983"/>
            <a:ext cx="406400" cy="406400"/>
          </a:xfrm>
          <a:prstGeom prst="rect">
            <a:avLst/>
          </a:prstGeom>
        </p:spPr>
      </p:pic>
      <p:pic>
        <p:nvPicPr>
          <p:cNvPr id="45" name="animated">
            <a:hlinkClick r:id="" action="ppaction://media"/>
            <a:extLst>
              <a:ext uri="{FF2B5EF4-FFF2-40B4-BE49-F238E27FC236}">
                <a16:creationId xmlns:a16="http://schemas.microsoft.com/office/drawing/2014/main" id="{004C77AB-6BBC-4118-D9BF-B2D78E35665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3395" y="562412"/>
            <a:ext cx="406400" cy="4064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52249" y="1093870"/>
            <a:ext cx="275070" cy="251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64753" y="1775927"/>
            <a:ext cx="275070" cy="251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98900" y="2497496"/>
            <a:ext cx="275070" cy="251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52249" y="3346584"/>
            <a:ext cx="275070" cy="251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53590" y="4165564"/>
            <a:ext cx="275070" cy="251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1586" y="4982189"/>
            <a:ext cx="275070" cy="251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9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10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59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31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305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326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435" y="381473"/>
            <a:ext cx="11688565" cy="5823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1"/>
                </a:solidFill>
              </a:rPr>
              <a:t>Please complete the words about different types of movies: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ho_ _ _r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err="1">
                <a:solidFill>
                  <a:schemeClr val="accent1"/>
                </a:solidFill>
              </a:rPr>
              <a:t>c_m</a:t>
            </a:r>
            <a:r>
              <a:rPr lang="en-US" sz="3600" dirty="0">
                <a:solidFill>
                  <a:schemeClr val="accent1"/>
                </a:solidFill>
              </a:rPr>
              <a:t>_ _y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_</a:t>
            </a:r>
            <a:r>
              <a:rPr lang="en-US" sz="3600" dirty="0" err="1">
                <a:solidFill>
                  <a:schemeClr val="accent1"/>
                </a:solidFill>
              </a:rPr>
              <a:t>ct</a:t>
            </a:r>
            <a:r>
              <a:rPr lang="en-US" sz="3600" dirty="0">
                <a:solidFill>
                  <a:schemeClr val="accent1"/>
                </a:solidFill>
              </a:rPr>
              <a:t>_ _n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an_ _ _ted</a:t>
            </a:r>
            <a:endParaRPr lang="en-US" sz="36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d_ _m_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s_ _enc_  f_ _</a:t>
            </a:r>
            <a:r>
              <a:rPr lang="en-US" sz="3600" dirty="0" err="1">
                <a:solidFill>
                  <a:schemeClr val="accent1"/>
                </a:solidFill>
              </a:rPr>
              <a:t>tion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C2D824-EF2E-B1AA-FE2C-C122ACE64FC4}"/>
              </a:ext>
            </a:extLst>
          </p:cNvPr>
          <p:cNvSpPr txBox="1"/>
          <p:nvPr/>
        </p:nvSpPr>
        <p:spPr>
          <a:xfrm>
            <a:off x="4543747" y="1212470"/>
            <a:ext cx="6107986" cy="4992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horror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comedy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animated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drama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6789</TotalTime>
  <Words>1200</Words>
  <Application>Microsoft Office PowerPoint</Application>
  <PresentationFormat>Widescreen</PresentationFormat>
  <Paragraphs>199</Paragraphs>
  <Slides>33</Slides>
  <Notes>5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FuturaStd-Book</vt:lpstr>
      <vt:lpstr>MyriadPro-Regular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Thai Hien Duong</cp:lastModifiedBy>
  <cp:revision>142</cp:revision>
  <dcterms:created xsi:type="dcterms:W3CDTF">2020-12-08T03:17:05Z</dcterms:created>
  <dcterms:modified xsi:type="dcterms:W3CDTF">2025-02-11T04:18:16Z</dcterms:modified>
</cp:coreProperties>
</file>