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0" r:id="rId2"/>
    <p:sldId id="429" r:id="rId3"/>
    <p:sldId id="302" r:id="rId4"/>
    <p:sldId id="292" r:id="rId5"/>
    <p:sldId id="466" r:id="rId6"/>
    <p:sldId id="333" r:id="rId7"/>
    <p:sldId id="489" r:id="rId8"/>
    <p:sldId id="433" r:id="rId9"/>
    <p:sldId id="469" r:id="rId10"/>
    <p:sldId id="471" r:id="rId11"/>
    <p:sldId id="470" r:id="rId12"/>
    <p:sldId id="473" r:id="rId13"/>
    <p:sldId id="475" r:id="rId14"/>
    <p:sldId id="476" r:id="rId15"/>
    <p:sldId id="477" r:id="rId16"/>
    <p:sldId id="468" r:id="rId17"/>
    <p:sldId id="336" r:id="rId18"/>
    <p:sldId id="488" r:id="rId19"/>
    <p:sldId id="478" r:id="rId20"/>
    <p:sldId id="479" r:id="rId21"/>
    <p:sldId id="483" r:id="rId22"/>
    <p:sldId id="480" r:id="rId23"/>
    <p:sldId id="484" r:id="rId24"/>
    <p:sldId id="485" r:id="rId25"/>
    <p:sldId id="486" r:id="rId26"/>
    <p:sldId id="335" r:id="rId27"/>
    <p:sldId id="487" r:id="rId28"/>
    <p:sldId id="459" r:id="rId29"/>
    <p:sldId id="463" r:id="rId30"/>
    <p:sldId id="315" r:id="rId31"/>
    <p:sldId id="406" r:id="rId32"/>
    <p:sldId id="407" r:id="rId33"/>
    <p:sldId id="331" r:id="rId34"/>
    <p:sldId id="295" r:id="rId35"/>
    <p:sldId id="329" r:id="rId36"/>
    <p:sldId id="34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33"/>
    <a:srgbClr val="FFDD71"/>
    <a:srgbClr val="FFC50D"/>
    <a:srgbClr val="FFD8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4" autoAdjust="0"/>
    <p:restoredTop sz="94657"/>
  </p:normalViewPr>
  <p:slideViewPr>
    <p:cSldViewPr snapToGrid="0">
      <p:cViewPr varScale="1">
        <p:scale>
          <a:sx n="39" d="100"/>
          <a:sy n="39" d="100"/>
        </p:scale>
        <p:origin x="44" y="4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11</a:t>
            </a:fld>
            <a:endParaRPr lang="en-US"/>
          </a:p>
        </p:txBody>
      </p:sp>
    </p:spTree>
    <p:extLst>
      <p:ext uri="{BB962C8B-B14F-4D97-AF65-F5344CB8AC3E}">
        <p14:creationId xmlns:p14="http://schemas.microsoft.com/office/powerpoint/2010/main" val="28613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15</a:t>
            </a:fld>
            <a:endParaRPr lang="en-US"/>
          </a:p>
        </p:txBody>
      </p:sp>
    </p:spTree>
    <p:extLst>
      <p:ext uri="{BB962C8B-B14F-4D97-AF65-F5344CB8AC3E}">
        <p14:creationId xmlns:p14="http://schemas.microsoft.com/office/powerpoint/2010/main" val="1343217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21</a:t>
            </a:fld>
            <a:endParaRPr lang="en-US"/>
          </a:p>
        </p:txBody>
      </p:sp>
    </p:spTree>
    <p:extLst>
      <p:ext uri="{BB962C8B-B14F-4D97-AF65-F5344CB8AC3E}">
        <p14:creationId xmlns:p14="http://schemas.microsoft.com/office/powerpoint/2010/main" val="2785578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23</a:t>
            </a:fld>
            <a:endParaRPr lang="en-US"/>
          </a:p>
        </p:txBody>
      </p:sp>
    </p:spTree>
    <p:extLst>
      <p:ext uri="{BB962C8B-B14F-4D97-AF65-F5344CB8AC3E}">
        <p14:creationId xmlns:p14="http://schemas.microsoft.com/office/powerpoint/2010/main" val="4010956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27</a:t>
            </a:fld>
            <a:endParaRPr lang="en-US"/>
          </a:p>
        </p:txBody>
      </p:sp>
    </p:spTree>
    <p:extLst>
      <p:ext uri="{BB962C8B-B14F-4D97-AF65-F5344CB8AC3E}">
        <p14:creationId xmlns:p14="http://schemas.microsoft.com/office/powerpoint/2010/main" val="334584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36</a:t>
            </a:fld>
            <a:endParaRPr lang="en-US"/>
          </a:p>
        </p:txBody>
      </p:sp>
    </p:spTree>
    <p:extLst>
      <p:ext uri="{BB962C8B-B14F-4D97-AF65-F5344CB8AC3E}">
        <p14:creationId xmlns:p14="http://schemas.microsoft.com/office/powerpoint/2010/main" val="105669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a:solidFill>
                  <a:schemeClr val="bg1"/>
                </a:solidFill>
              </a:rPr>
              <a:t>Unit 6</a:t>
            </a:r>
            <a:endParaRPr lang="en-US" sz="1800" b="1" dirty="0">
              <a:solidFill>
                <a:schemeClr val="bg1"/>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6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78551" y="-4702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a:solidFill>
                  <a:schemeClr val="bg1"/>
                </a:solidFill>
              </a:rPr>
              <a:t>Lesson</a:t>
            </a:r>
            <a:r>
              <a:rPr lang="en-US" sz="1800" b="1" baseline="0">
                <a:solidFill>
                  <a:schemeClr val="bg1"/>
                </a:solidFill>
              </a:rPr>
              <a:t> 3.2</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5.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eduhome.com.vn/DHALesson?idGrade=9&amp;idSubject=1&amp;idSeries=32&amp;idTheme=399&amp;IdLevel=1&amp;idThemeServer=53"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9333"/>
          </a:xfrm>
          <a:prstGeom prst="rect">
            <a:avLst/>
          </a:prstGeom>
        </p:spPr>
      </p:pic>
      <p:sp>
        <p:nvSpPr>
          <p:cNvPr id="5" name="TextBox 4"/>
          <p:cNvSpPr txBox="1"/>
          <p:nvPr/>
        </p:nvSpPr>
        <p:spPr>
          <a:xfrm>
            <a:off x="4800600" y="2647564"/>
            <a:ext cx="7391400" cy="1692771"/>
          </a:xfrm>
          <a:prstGeom prst="rect">
            <a:avLst/>
          </a:prstGeom>
          <a:noFill/>
        </p:spPr>
        <p:txBody>
          <a:bodyPr wrap="square" rtlCol="0">
            <a:spAutoFit/>
          </a:bodyPr>
          <a:lstStyle/>
          <a:p>
            <a:pPr algn="ctr"/>
            <a:r>
              <a:rPr lang="en-US" sz="4400" dirty="0">
                <a:solidFill>
                  <a:srgbClr val="FF0000"/>
                </a:solidFill>
              </a:rPr>
              <a:t>Unit 6: Community Services</a:t>
            </a:r>
          </a:p>
          <a:p>
            <a:pPr algn="ctr"/>
            <a:r>
              <a:rPr lang="en-US" sz="2800" dirty="0">
                <a:solidFill>
                  <a:srgbClr val="00B050"/>
                </a:solidFill>
              </a:rPr>
              <a:t>Lesson 3.2: Reading, Speaking &amp; Writing</a:t>
            </a:r>
          </a:p>
          <a:p>
            <a:pPr algn="ctr"/>
            <a:r>
              <a:rPr lang="en-US" sz="2800" dirty="0">
                <a:solidFill>
                  <a:srgbClr val="00B0F0"/>
                </a:solidFill>
              </a:rPr>
              <a:t>Page 53</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14" y="32805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 writing</a:t>
            </a:r>
            <a:endParaRPr lang="en-US" sz="2000" b="1" dirty="0">
              <a:solidFill>
                <a:schemeClr val="bg1"/>
              </a:solidFill>
            </a:endParaRPr>
          </a:p>
        </p:txBody>
      </p:sp>
      <p:sp>
        <p:nvSpPr>
          <p:cNvPr id="5" name="Rectangle 4"/>
          <p:cNvSpPr/>
          <p:nvPr/>
        </p:nvSpPr>
        <p:spPr>
          <a:xfrm>
            <a:off x="2325394" y="372730"/>
            <a:ext cx="10079783" cy="646331"/>
          </a:xfrm>
          <a:prstGeom prst="rect">
            <a:avLst/>
          </a:prstGeom>
        </p:spPr>
        <p:txBody>
          <a:bodyPr wrap="square">
            <a:spAutoFit/>
          </a:bodyPr>
          <a:lstStyle/>
          <a:p>
            <a:r>
              <a:rPr lang="en-US" sz="3600">
                <a:solidFill>
                  <a:srgbClr val="0070C0"/>
                </a:solidFill>
              </a:rPr>
              <a:t>Skim the article and underline the key words.  </a:t>
            </a:r>
          </a:p>
        </p:txBody>
      </p:sp>
      <p:sp>
        <p:nvSpPr>
          <p:cNvPr id="6" name="Rectangle 5"/>
          <p:cNvSpPr/>
          <p:nvPr/>
        </p:nvSpPr>
        <p:spPr>
          <a:xfrm>
            <a:off x="116114" y="775672"/>
            <a:ext cx="12075886" cy="5795754"/>
          </a:xfrm>
          <a:prstGeom prst="rect">
            <a:avLst/>
          </a:prstGeom>
        </p:spPr>
        <p:txBody>
          <a:bodyPr wrap="square">
            <a:spAutoFit/>
          </a:bodyPr>
          <a:lstStyle/>
          <a:p>
            <a:pPr>
              <a:lnSpc>
                <a:spcPct val="130000"/>
              </a:lnSpc>
            </a:pPr>
            <a:r>
              <a:rPr lang="en-US" sz="3600" dirty="0"/>
              <a:t>Mai </a:t>
            </a:r>
            <a:r>
              <a:rPr lang="en-US" sz="3600" dirty="0" err="1"/>
              <a:t>Hoàng</a:t>
            </a:r>
            <a:r>
              <a:rPr lang="en-US" sz="3600" dirty="0"/>
              <a:t>, June 5</a:t>
            </a:r>
            <a:br>
              <a:rPr lang="en-US" sz="3600" dirty="0"/>
            </a:br>
            <a:r>
              <a:rPr lang="en-US" sz="3600" dirty="0"/>
              <a:t>Act Green Vietnam is a charity in Vietnam. They help communities come together to clean parks, rivers, and beaches all around Vietnam. They started helping to clean the beaches on </a:t>
            </a:r>
            <a:r>
              <a:rPr lang="en-US" sz="3600" dirty="0" err="1"/>
              <a:t>Phú</a:t>
            </a:r>
            <a:r>
              <a:rPr lang="en-US" sz="3600" dirty="0"/>
              <a:t> </a:t>
            </a:r>
            <a:r>
              <a:rPr lang="en-US" sz="3600" dirty="0" err="1"/>
              <a:t>Quốc</a:t>
            </a:r>
            <a:r>
              <a:rPr lang="en-US" sz="3600" dirty="0"/>
              <a:t> Island in 2015. Now, every month, Act Green Vietnam plans to clean somewhere in Vietnam. They also plan cleanups in big cities all over Vietnam on Earth Day and on World Cleanup Day.</a:t>
            </a:r>
          </a:p>
        </p:txBody>
      </p:sp>
      <p:cxnSp>
        <p:nvCxnSpPr>
          <p:cNvPr id="7" name="Straight Connector 6"/>
          <p:cNvCxnSpPr/>
          <p:nvPr/>
        </p:nvCxnSpPr>
        <p:spPr>
          <a:xfrm>
            <a:off x="260643" y="2133839"/>
            <a:ext cx="34541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84993" y="2133839"/>
            <a:ext cx="1187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0643" y="2857739"/>
            <a:ext cx="23873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0" y="2857739"/>
            <a:ext cx="57972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60643" y="4286489"/>
            <a:ext cx="34541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274136" y="4286489"/>
            <a:ext cx="9836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02357" y="5010389"/>
            <a:ext cx="9172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0643" y="5734289"/>
            <a:ext cx="15300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90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14" y="32805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 writing</a:t>
            </a:r>
            <a:endParaRPr lang="en-US" sz="2000" b="1" dirty="0">
              <a:solidFill>
                <a:schemeClr val="bg1"/>
              </a:solidFill>
            </a:endParaRPr>
          </a:p>
        </p:txBody>
      </p:sp>
      <p:sp>
        <p:nvSpPr>
          <p:cNvPr id="5" name="Rectangle 4"/>
          <p:cNvSpPr/>
          <p:nvPr/>
        </p:nvSpPr>
        <p:spPr>
          <a:xfrm>
            <a:off x="2325394" y="372730"/>
            <a:ext cx="10079783" cy="646331"/>
          </a:xfrm>
          <a:prstGeom prst="rect">
            <a:avLst/>
          </a:prstGeom>
        </p:spPr>
        <p:txBody>
          <a:bodyPr wrap="square">
            <a:spAutoFit/>
          </a:bodyPr>
          <a:lstStyle/>
          <a:p>
            <a:r>
              <a:rPr lang="en-US" sz="3600">
                <a:solidFill>
                  <a:srgbClr val="0070C0"/>
                </a:solidFill>
              </a:rPr>
              <a:t>Skim the article and underline the key words.  </a:t>
            </a:r>
          </a:p>
        </p:txBody>
      </p:sp>
      <p:sp>
        <p:nvSpPr>
          <p:cNvPr id="6" name="Rectangle 5"/>
          <p:cNvSpPr/>
          <p:nvPr/>
        </p:nvSpPr>
        <p:spPr>
          <a:xfrm>
            <a:off x="116115" y="985307"/>
            <a:ext cx="12075886" cy="5133713"/>
          </a:xfrm>
          <a:prstGeom prst="rect">
            <a:avLst/>
          </a:prstGeom>
        </p:spPr>
        <p:txBody>
          <a:bodyPr wrap="square">
            <a:spAutoFit/>
          </a:bodyPr>
          <a:lstStyle/>
          <a:p>
            <a:pPr>
              <a:lnSpc>
                <a:spcPct val="130000"/>
              </a:lnSpc>
            </a:pPr>
            <a:r>
              <a:rPr lang="en-US" sz="3600" dirty="0"/>
              <a:t>In 2016, Act Green Vietnam created the Think Green Program. They aim to teach children how to protect wildlife in Vietnam. The program has stickers, crafts, handbooks, and a mobile game, all for free, to make it fun. To help Act Green Vietnam, you can join one of their cleanups, donate money, or offer to help at their office in Ho Chi Minh City. </a:t>
            </a:r>
            <a:br>
              <a:rPr lang="en-US" sz="3600" dirty="0"/>
            </a:br>
            <a:endParaRPr lang="en-US" sz="3600" dirty="0"/>
          </a:p>
        </p:txBody>
      </p:sp>
      <p:cxnSp>
        <p:nvCxnSpPr>
          <p:cNvPr id="7" name="Straight Connector 6"/>
          <p:cNvCxnSpPr/>
          <p:nvPr/>
        </p:nvCxnSpPr>
        <p:spPr>
          <a:xfrm>
            <a:off x="5423193" y="1619489"/>
            <a:ext cx="13967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652043" y="1619489"/>
            <a:ext cx="39494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5393" y="3753089"/>
            <a:ext cx="34922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0991" y="4476989"/>
            <a:ext cx="7717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51693" y="4515328"/>
            <a:ext cx="14729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61443" y="4515328"/>
            <a:ext cx="25778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8743" y="5182317"/>
            <a:ext cx="7717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37143" y="5183273"/>
            <a:ext cx="7717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29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4" name="TextBox 3"/>
          <p:cNvSpPr txBox="1"/>
          <p:nvPr/>
        </p:nvSpPr>
        <p:spPr>
          <a:xfrm>
            <a:off x="470971" y="1650273"/>
            <a:ext cx="9735263" cy="2308324"/>
          </a:xfrm>
          <a:prstGeom prst="rect">
            <a:avLst/>
          </a:prstGeom>
          <a:noFill/>
        </p:spPr>
        <p:txBody>
          <a:bodyPr wrap="square" rtlCol="0">
            <a:spAutoFit/>
          </a:bodyPr>
          <a:lstStyle/>
          <a:p>
            <a:r>
              <a:rPr lang="en-US" sz="3600"/>
              <a:t>1. An Environmental Charity in Vietnam.</a:t>
            </a:r>
          </a:p>
          <a:p>
            <a:endParaRPr lang="en-US" sz="3600"/>
          </a:p>
          <a:p>
            <a:r>
              <a:rPr lang="en-US" sz="3600"/>
              <a:t>2. The Story of the Think Green Program. </a:t>
            </a:r>
            <a:br>
              <a:rPr lang="en-US" sz="3600" i="1"/>
            </a:br>
            <a:endParaRPr lang="en-US" sz="3600" i="1" dirty="0"/>
          </a:p>
        </p:txBody>
      </p:sp>
      <p:cxnSp>
        <p:nvCxnSpPr>
          <p:cNvPr id="6" name="Straight Connector 5"/>
          <p:cNvCxnSpPr/>
          <p:nvPr/>
        </p:nvCxnSpPr>
        <p:spPr>
          <a:xfrm>
            <a:off x="470971" y="3091173"/>
            <a:ext cx="76943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3270272" y="529018"/>
            <a:ext cx="11107875" cy="969348"/>
          </a:xfrm>
          <a:prstGeom prst="rect">
            <a:avLst/>
          </a:prstGeom>
        </p:spPr>
      </p:pic>
    </p:spTree>
    <p:extLst>
      <p:ext uri="{BB962C8B-B14F-4D97-AF65-F5344CB8AC3E}">
        <p14:creationId xmlns:p14="http://schemas.microsoft.com/office/powerpoint/2010/main" val="735831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114" y="32805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 writing</a:t>
            </a:r>
            <a:endParaRPr lang="en-US" sz="2000" b="1" dirty="0">
              <a:solidFill>
                <a:schemeClr val="bg1"/>
              </a:solidFill>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2025" y="1189826"/>
            <a:ext cx="11259788" cy="2612119"/>
          </a:xfrm>
          <a:prstGeom prst="rect">
            <a:avLst/>
          </a:prstGeom>
        </p:spPr>
      </p:pic>
      <p:sp>
        <p:nvSpPr>
          <p:cNvPr id="7" name="TextBox 6"/>
          <p:cNvSpPr txBox="1"/>
          <p:nvPr/>
        </p:nvSpPr>
        <p:spPr>
          <a:xfrm>
            <a:off x="116114" y="4127812"/>
            <a:ext cx="12176409" cy="646331"/>
          </a:xfrm>
          <a:prstGeom prst="rect">
            <a:avLst/>
          </a:prstGeom>
          <a:noFill/>
        </p:spPr>
        <p:txBody>
          <a:bodyPr wrap="square" rtlCol="0">
            <a:spAutoFit/>
          </a:bodyPr>
          <a:lstStyle/>
          <a:p>
            <a:r>
              <a:rPr lang="en-US" sz="3600"/>
              <a:t>What are you going to do? </a:t>
            </a:r>
            <a:endParaRPr lang="en-US" dirty="0">
              <a:solidFill>
                <a:srgbClr val="FF0000"/>
              </a:solidFill>
              <a:ea typeface="Times New Roman" panose="02020603050405020304" pitchFamily="18" charset="0"/>
            </a:endParaRPr>
          </a:p>
        </p:txBody>
      </p:sp>
      <p:sp>
        <p:nvSpPr>
          <p:cNvPr id="9" name="TextBox 8"/>
          <p:cNvSpPr txBox="1"/>
          <p:nvPr/>
        </p:nvSpPr>
        <p:spPr>
          <a:xfrm>
            <a:off x="432025" y="4774143"/>
            <a:ext cx="12176409" cy="646331"/>
          </a:xfrm>
          <a:prstGeom prst="rect">
            <a:avLst/>
          </a:prstGeom>
          <a:noFill/>
        </p:spPr>
        <p:txBody>
          <a:bodyPr wrap="square" rtlCol="0">
            <a:spAutoFit/>
          </a:bodyPr>
          <a:lstStyle/>
          <a:p>
            <a:r>
              <a:rPr lang="en-US" sz="3600" dirty="0">
                <a:solidFill>
                  <a:srgbClr val="FF0000"/>
                </a:solidFill>
              </a:rPr>
              <a:t>- Read the article and fill in the blanks.</a:t>
            </a: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043837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14" y="32805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 writing</a:t>
            </a:r>
            <a:endParaRPr lang="en-US" sz="2000" b="1" dirty="0">
              <a:solidFill>
                <a:schemeClr val="bg1"/>
              </a:solidFill>
            </a:endParaRPr>
          </a:p>
        </p:txBody>
      </p:sp>
      <p:sp>
        <p:nvSpPr>
          <p:cNvPr id="5" name="Rectangle 4"/>
          <p:cNvSpPr/>
          <p:nvPr/>
        </p:nvSpPr>
        <p:spPr>
          <a:xfrm>
            <a:off x="2112217" y="204940"/>
            <a:ext cx="10079783" cy="646331"/>
          </a:xfrm>
          <a:prstGeom prst="rect">
            <a:avLst/>
          </a:prstGeom>
        </p:spPr>
        <p:txBody>
          <a:bodyPr wrap="square">
            <a:spAutoFit/>
          </a:bodyPr>
          <a:lstStyle/>
          <a:p>
            <a:r>
              <a:rPr lang="en-US" sz="3600">
                <a:solidFill>
                  <a:srgbClr val="0070C0"/>
                </a:solidFill>
              </a:rPr>
              <a:t>Skim the article again and fill in the blanks.  </a:t>
            </a:r>
          </a:p>
        </p:txBody>
      </p:sp>
      <p:sp>
        <p:nvSpPr>
          <p:cNvPr id="6" name="Rectangle 5"/>
          <p:cNvSpPr/>
          <p:nvPr/>
        </p:nvSpPr>
        <p:spPr>
          <a:xfrm>
            <a:off x="116114" y="775672"/>
            <a:ext cx="12075886" cy="6574107"/>
          </a:xfrm>
          <a:prstGeom prst="rect">
            <a:avLst/>
          </a:prstGeom>
        </p:spPr>
        <p:txBody>
          <a:bodyPr wrap="square">
            <a:spAutoFit/>
          </a:bodyPr>
          <a:lstStyle/>
          <a:p>
            <a:pPr>
              <a:lnSpc>
                <a:spcPct val="130000"/>
              </a:lnSpc>
            </a:pPr>
            <a:r>
              <a:rPr lang="en-US" sz="3600"/>
              <a:t>Mai Hoàng, June 5</a:t>
            </a:r>
            <a:br>
              <a:rPr lang="en-US" sz="3600"/>
            </a:br>
            <a:r>
              <a:rPr lang="en-US" sz="3600"/>
              <a:t>Act Green Vietnam is a charity in Vietnam. They help communities come together to clean parks, rivers, and beaches all around Vietnam. They started helping to clean the beaches on Phú Quốc Island in 2015. Now, every month, Act Green Vietnam plans to clean somewhere in Vietnam. They also plan cleanups in big cities all over Vietnam on Earth Day and on World Cleanup Day.</a:t>
            </a:r>
            <a:br>
              <a:rPr lang="en-US" sz="3600"/>
            </a:br>
            <a:endParaRPr lang="en-US" sz="3600"/>
          </a:p>
        </p:txBody>
      </p:sp>
      <p:cxnSp>
        <p:nvCxnSpPr>
          <p:cNvPr id="7" name="Straight Connector 6"/>
          <p:cNvCxnSpPr/>
          <p:nvPr/>
        </p:nvCxnSpPr>
        <p:spPr>
          <a:xfrm>
            <a:off x="260643" y="2133839"/>
            <a:ext cx="34541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84993" y="2133839"/>
            <a:ext cx="1187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965993" y="3581639"/>
            <a:ext cx="27683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0600" y="4286489"/>
            <a:ext cx="2724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274136" y="4286489"/>
            <a:ext cx="9836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0643" y="5734289"/>
            <a:ext cx="15300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375943" y="3581639"/>
            <a:ext cx="9585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32943" y="5734289"/>
            <a:ext cx="23492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5571" y="6401039"/>
            <a:ext cx="34891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62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14" y="32805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 writing</a:t>
            </a:r>
            <a:endParaRPr lang="en-US" sz="2000" b="1" dirty="0">
              <a:solidFill>
                <a:schemeClr val="bg1"/>
              </a:solidFill>
            </a:endParaRPr>
          </a:p>
        </p:txBody>
      </p:sp>
      <p:sp>
        <p:nvSpPr>
          <p:cNvPr id="6" name="Rectangle 5"/>
          <p:cNvSpPr/>
          <p:nvPr/>
        </p:nvSpPr>
        <p:spPr>
          <a:xfrm>
            <a:off x="116115" y="985307"/>
            <a:ext cx="12075886" cy="5133713"/>
          </a:xfrm>
          <a:prstGeom prst="rect">
            <a:avLst/>
          </a:prstGeom>
        </p:spPr>
        <p:txBody>
          <a:bodyPr wrap="square">
            <a:spAutoFit/>
          </a:bodyPr>
          <a:lstStyle/>
          <a:p>
            <a:pPr>
              <a:lnSpc>
                <a:spcPct val="130000"/>
              </a:lnSpc>
            </a:pPr>
            <a:r>
              <a:rPr lang="en-US" sz="3600" dirty="0"/>
              <a:t>In 2016, Act Green Vietnam created the Think Green Program. They aim to teach children how to protect wildlife in Vietnam. The program has stickers, crafts, handbooks, and a mobile game, all for free, to make it fun. To help Act Green Vietnam, you can join one of their cleanups, donate money, or offer to help at their office in Ho Chi Minh City. </a:t>
            </a:r>
            <a:br>
              <a:rPr lang="en-US" sz="3600" dirty="0"/>
            </a:br>
            <a:endParaRPr lang="en-US" sz="3600" dirty="0"/>
          </a:p>
        </p:txBody>
      </p:sp>
      <p:cxnSp>
        <p:nvCxnSpPr>
          <p:cNvPr id="11" name="Straight Connector 10"/>
          <p:cNvCxnSpPr/>
          <p:nvPr/>
        </p:nvCxnSpPr>
        <p:spPr>
          <a:xfrm>
            <a:off x="7785393" y="3753089"/>
            <a:ext cx="34922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0991" y="4476989"/>
            <a:ext cx="7717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51693" y="4515328"/>
            <a:ext cx="14729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61443" y="4515328"/>
            <a:ext cx="25778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6114" y="5182317"/>
            <a:ext cx="8935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90800" y="5182317"/>
            <a:ext cx="9715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112218" y="281023"/>
            <a:ext cx="10079783" cy="646331"/>
          </a:xfrm>
          <a:prstGeom prst="rect">
            <a:avLst/>
          </a:prstGeom>
        </p:spPr>
        <p:txBody>
          <a:bodyPr wrap="square">
            <a:spAutoFit/>
          </a:bodyPr>
          <a:lstStyle/>
          <a:p>
            <a:r>
              <a:rPr lang="en-US" sz="3600">
                <a:solidFill>
                  <a:srgbClr val="0070C0"/>
                </a:solidFill>
              </a:rPr>
              <a:t>Skim the article again and fill in the blanks.  </a:t>
            </a:r>
          </a:p>
        </p:txBody>
      </p:sp>
    </p:spTree>
    <p:extLst>
      <p:ext uri="{BB962C8B-B14F-4D97-AF65-F5344CB8AC3E}">
        <p14:creationId xmlns:p14="http://schemas.microsoft.com/office/powerpoint/2010/main" val="12964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1758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a:t>
            </a:r>
            <a:r>
              <a:rPr lang="en-US" sz="2000" b="1">
                <a:solidFill>
                  <a:schemeClr val="bg1"/>
                </a:solidFill>
              </a:rPr>
              <a:t>- writing</a:t>
            </a:r>
            <a:endParaRPr lang="en-US" sz="2000" b="1" dirty="0">
              <a:solidFill>
                <a:schemeClr val="bg1"/>
              </a:solidFill>
            </a:endParaRPr>
          </a:p>
        </p:txBody>
      </p:sp>
      <p:sp>
        <p:nvSpPr>
          <p:cNvPr id="4" name="TextBox 3"/>
          <p:cNvSpPr txBox="1"/>
          <p:nvPr/>
        </p:nvSpPr>
        <p:spPr>
          <a:xfrm>
            <a:off x="3723663" y="180796"/>
            <a:ext cx="9735263" cy="646331"/>
          </a:xfrm>
          <a:prstGeom prst="rect">
            <a:avLst/>
          </a:prstGeom>
          <a:noFill/>
        </p:spPr>
        <p:txBody>
          <a:bodyPr wrap="square" rtlCol="0">
            <a:spAutoFit/>
          </a:bodyPr>
          <a:lstStyle/>
          <a:p>
            <a:r>
              <a:rPr lang="en-US" sz="3600" i="1">
                <a:solidFill>
                  <a:srgbClr val="FF0000"/>
                </a:solidFill>
              </a:rPr>
              <a:t>ANSWER KEYS</a:t>
            </a:r>
            <a:endParaRPr lang="en-US" sz="3600" i="1" dirty="0">
              <a:solidFill>
                <a:srgbClr val="FF0000"/>
              </a:solidFill>
            </a:endParaRPr>
          </a:p>
        </p:txBody>
      </p:sp>
      <p:sp>
        <p:nvSpPr>
          <p:cNvPr id="6" name="Rectangle 5"/>
          <p:cNvSpPr/>
          <p:nvPr/>
        </p:nvSpPr>
        <p:spPr>
          <a:xfrm>
            <a:off x="0" y="827127"/>
            <a:ext cx="11975690" cy="5632311"/>
          </a:xfrm>
          <a:prstGeom prst="rect">
            <a:avLst/>
          </a:prstGeom>
        </p:spPr>
        <p:txBody>
          <a:bodyPr wrap="square">
            <a:spAutoFit/>
          </a:bodyPr>
          <a:lstStyle/>
          <a:p>
            <a:r>
              <a:rPr lang="en-US" sz="3600">
                <a:solidFill>
                  <a:srgbClr val="242021"/>
                </a:solidFill>
                <a:latin typeface="+mj-lt"/>
              </a:rPr>
              <a:t>1. Act Green Vietnam is a Vietnamese </a:t>
            </a:r>
            <a:r>
              <a:rPr lang="en-US" sz="3600">
                <a:solidFill>
                  <a:srgbClr val="242021"/>
                </a:solidFill>
              </a:rPr>
              <a:t>____________ </a:t>
            </a:r>
            <a:r>
              <a:rPr lang="en-US" sz="3600">
                <a:solidFill>
                  <a:srgbClr val="242021"/>
                </a:solidFill>
                <a:latin typeface="+mj-lt"/>
              </a:rPr>
              <a:t>.</a:t>
            </a:r>
          </a:p>
          <a:p>
            <a:br>
              <a:rPr lang="en-US" sz="3600">
                <a:solidFill>
                  <a:srgbClr val="242021"/>
                </a:solidFill>
                <a:latin typeface="+mj-lt"/>
              </a:rPr>
            </a:br>
            <a:r>
              <a:rPr lang="en-US" sz="3600">
                <a:solidFill>
                  <a:srgbClr val="242021"/>
                </a:solidFill>
                <a:latin typeface="+mj-lt"/>
              </a:rPr>
              <a:t>2. The frst community they helped to clean was ____________ in 2015.</a:t>
            </a:r>
          </a:p>
          <a:p>
            <a:br>
              <a:rPr lang="en-US" sz="3600">
                <a:solidFill>
                  <a:srgbClr val="242021"/>
                </a:solidFill>
                <a:latin typeface="+mj-lt"/>
              </a:rPr>
            </a:br>
            <a:r>
              <a:rPr lang="en-US" sz="3600">
                <a:solidFill>
                  <a:srgbClr val="242021"/>
                </a:solidFill>
                <a:latin typeface="+mj-lt"/>
              </a:rPr>
              <a:t>3. They have cleanups in big cities every year on </a:t>
            </a:r>
            <a:r>
              <a:rPr lang="en-US" sz="3600">
                <a:solidFill>
                  <a:srgbClr val="242021"/>
                </a:solidFill>
              </a:rPr>
              <a:t>____________</a:t>
            </a:r>
            <a:r>
              <a:rPr lang="en-US" sz="3600">
                <a:solidFill>
                  <a:srgbClr val="242021"/>
                </a:solidFill>
                <a:latin typeface="+mj-lt"/>
              </a:rPr>
              <a:t> and World Cleanup Day.</a:t>
            </a:r>
          </a:p>
          <a:p>
            <a:br>
              <a:rPr lang="en-US" sz="3600">
                <a:solidFill>
                  <a:srgbClr val="242021"/>
                </a:solidFill>
                <a:latin typeface="+mj-lt"/>
              </a:rPr>
            </a:br>
            <a:r>
              <a:rPr lang="en-US" sz="3600">
                <a:solidFill>
                  <a:srgbClr val="242021"/>
                </a:solidFill>
                <a:latin typeface="+mj-lt"/>
              </a:rPr>
              <a:t>4. You can offer to help or</a:t>
            </a:r>
            <a:r>
              <a:rPr lang="en-US" sz="3600">
                <a:solidFill>
                  <a:srgbClr val="242021"/>
                </a:solidFill>
              </a:rPr>
              <a:t> ____________ </a:t>
            </a:r>
            <a:r>
              <a:rPr lang="en-US" sz="3600">
                <a:solidFill>
                  <a:srgbClr val="242021"/>
                </a:solidFill>
                <a:latin typeface="+mj-lt"/>
              </a:rPr>
              <a:t>money.</a:t>
            </a:r>
            <a:r>
              <a:rPr lang="en-US" sz="3600">
                <a:latin typeface="+mj-lt"/>
              </a:rPr>
              <a:t> </a:t>
            </a:r>
            <a:br>
              <a:rPr lang="en-US" sz="3600">
                <a:latin typeface="+mj-lt"/>
              </a:rPr>
            </a:br>
            <a:endParaRPr lang="en-US" sz="3600">
              <a:latin typeface="+mj-lt"/>
            </a:endParaRPr>
          </a:p>
        </p:txBody>
      </p:sp>
      <p:sp>
        <p:nvSpPr>
          <p:cNvPr id="7" name="TextBox 6"/>
          <p:cNvSpPr txBox="1"/>
          <p:nvPr/>
        </p:nvSpPr>
        <p:spPr>
          <a:xfrm>
            <a:off x="7684348" y="827127"/>
            <a:ext cx="2403549" cy="923330"/>
          </a:xfrm>
          <a:prstGeom prst="rect">
            <a:avLst/>
          </a:prstGeom>
          <a:noFill/>
        </p:spPr>
        <p:txBody>
          <a:bodyPr wrap="square" rtlCol="0">
            <a:spAutoFit/>
          </a:bodyPr>
          <a:lstStyle/>
          <a:p>
            <a:r>
              <a:rPr lang="en-US" sz="3600">
                <a:solidFill>
                  <a:srgbClr val="FF0000"/>
                </a:solidFill>
              </a:rPr>
              <a:t>charity</a:t>
            </a:r>
          </a:p>
          <a:p>
            <a:endParaRPr lang="en-US" dirty="0">
              <a:ea typeface="Times New Roman" panose="02020603050405020304" pitchFamily="18" charset="0"/>
            </a:endParaRPr>
          </a:p>
        </p:txBody>
      </p:sp>
      <p:sp>
        <p:nvSpPr>
          <p:cNvPr id="8" name="TextBox 7"/>
          <p:cNvSpPr txBox="1"/>
          <p:nvPr/>
        </p:nvSpPr>
        <p:spPr>
          <a:xfrm>
            <a:off x="8886122" y="1935123"/>
            <a:ext cx="3212877" cy="923330"/>
          </a:xfrm>
          <a:prstGeom prst="rect">
            <a:avLst/>
          </a:prstGeom>
          <a:noFill/>
        </p:spPr>
        <p:txBody>
          <a:bodyPr wrap="square" rtlCol="0">
            <a:spAutoFit/>
          </a:bodyPr>
          <a:lstStyle/>
          <a:p>
            <a:r>
              <a:rPr lang="en-US" sz="3600" dirty="0" err="1">
                <a:solidFill>
                  <a:srgbClr val="FF0000"/>
                </a:solidFill>
              </a:rPr>
              <a:t>Phú</a:t>
            </a:r>
            <a:r>
              <a:rPr lang="en-US" sz="3600" dirty="0">
                <a:solidFill>
                  <a:srgbClr val="FF0000"/>
                </a:solidFill>
              </a:rPr>
              <a:t> </a:t>
            </a:r>
            <a:r>
              <a:rPr lang="en-US" sz="3600" dirty="0" err="1">
                <a:solidFill>
                  <a:srgbClr val="FF0000"/>
                </a:solidFill>
              </a:rPr>
              <a:t>Quốc</a:t>
            </a:r>
            <a:r>
              <a:rPr lang="en-US" sz="3600" dirty="0">
                <a:solidFill>
                  <a:srgbClr val="FF0000"/>
                </a:solidFill>
              </a:rPr>
              <a:t> Island</a:t>
            </a:r>
          </a:p>
          <a:p>
            <a:endParaRPr lang="en-US" dirty="0">
              <a:ea typeface="Times New Roman" panose="02020603050405020304" pitchFamily="18" charset="0"/>
            </a:endParaRPr>
          </a:p>
        </p:txBody>
      </p:sp>
      <p:sp>
        <p:nvSpPr>
          <p:cNvPr id="9" name="TextBox 8"/>
          <p:cNvSpPr txBox="1"/>
          <p:nvPr/>
        </p:nvSpPr>
        <p:spPr>
          <a:xfrm>
            <a:off x="9296623" y="3584514"/>
            <a:ext cx="3212877" cy="923330"/>
          </a:xfrm>
          <a:prstGeom prst="rect">
            <a:avLst/>
          </a:prstGeom>
          <a:noFill/>
        </p:spPr>
        <p:txBody>
          <a:bodyPr wrap="square" rtlCol="0">
            <a:spAutoFit/>
          </a:bodyPr>
          <a:lstStyle/>
          <a:p>
            <a:r>
              <a:rPr lang="en-US" sz="3600">
                <a:solidFill>
                  <a:srgbClr val="FF0000"/>
                </a:solidFill>
              </a:rPr>
              <a:t>Earth Day</a:t>
            </a:r>
          </a:p>
          <a:p>
            <a:endParaRPr lang="en-US" dirty="0">
              <a:ea typeface="Times New Roman" panose="02020603050405020304" pitchFamily="18" charset="0"/>
            </a:endParaRPr>
          </a:p>
        </p:txBody>
      </p:sp>
      <p:sp>
        <p:nvSpPr>
          <p:cNvPr id="12" name="TextBox 11"/>
          <p:cNvSpPr txBox="1"/>
          <p:nvPr/>
        </p:nvSpPr>
        <p:spPr>
          <a:xfrm>
            <a:off x="5378417" y="5166776"/>
            <a:ext cx="3212877" cy="923330"/>
          </a:xfrm>
          <a:prstGeom prst="rect">
            <a:avLst/>
          </a:prstGeom>
          <a:noFill/>
        </p:spPr>
        <p:txBody>
          <a:bodyPr wrap="square" rtlCol="0">
            <a:spAutoFit/>
          </a:bodyPr>
          <a:lstStyle/>
          <a:p>
            <a:r>
              <a:rPr lang="en-US" sz="3600">
                <a:solidFill>
                  <a:srgbClr val="FF0000"/>
                </a:solidFill>
              </a:rPr>
              <a:t>donate</a:t>
            </a:r>
          </a:p>
          <a:p>
            <a:endParaRPr lang="en-US" dirty="0">
              <a:ea typeface="Times New Roman" panose="02020603050405020304" pitchFamily="18" charset="0"/>
            </a:endParaRPr>
          </a:p>
        </p:txBody>
      </p:sp>
    </p:spTree>
    <p:extLst>
      <p:ext uri="{BB962C8B-B14F-4D97-AF65-F5344CB8AC3E}">
        <p14:creationId xmlns:p14="http://schemas.microsoft.com/office/powerpoint/2010/main" val="396694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3745156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52994" cy="6858000"/>
          </a:xfrm>
          <a:prstGeom prst="rect">
            <a:avLst/>
          </a:prstGeom>
        </p:spPr>
      </p:pic>
      <p:sp>
        <p:nvSpPr>
          <p:cNvPr id="3" name="TextBox 2"/>
          <p:cNvSpPr txBox="1"/>
          <p:nvPr/>
        </p:nvSpPr>
        <p:spPr>
          <a:xfrm>
            <a:off x="4096138" y="3046428"/>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val="1209570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Pre-Speaking</a:t>
            </a:r>
          </a:p>
        </p:txBody>
      </p:sp>
      <p:pic>
        <p:nvPicPr>
          <p:cNvPr id="10"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1569" y="438537"/>
            <a:ext cx="1264359" cy="8064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47121" y="5022800"/>
            <a:ext cx="10706628" cy="553998"/>
          </a:xfrm>
          <a:prstGeom prst="rect">
            <a:avLst/>
          </a:prstGeom>
        </p:spPr>
        <p:txBody>
          <a:bodyPr wrap="square">
            <a:spAutoFit/>
          </a:bodyPr>
          <a:lstStyle/>
          <a:p>
            <a:r>
              <a:rPr lang="en-US" sz="3000">
                <a:solidFill>
                  <a:srgbClr val="FF0000"/>
                </a:solidFill>
                <a:sym typeface="Wingdings" panose="05000000000000000000" pitchFamily="2" charset="2"/>
              </a:rPr>
              <a:t> Help a charity.</a:t>
            </a:r>
            <a:endParaRPr lang="en-US" sz="3000">
              <a:solidFill>
                <a:srgbClr val="FF0000"/>
              </a:solidFill>
            </a:endParaRPr>
          </a:p>
        </p:txBody>
      </p:sp>
      <p:sp>
        <p:nvSpPr>
          <p:cNvPr id="13" name="Rectangle 12"/>
          <p:cNvSpPr/>
          <p:nvPr/>
        </p:nvSpPr>
        <p:spPr>
          <a:xfrm>
            <a:off x="247121" y="5486023"/>
            <a:ext cx="8139113" cy="553998"/>
          </a:xfrm>
          <a:prstGeom prst="rect">
            <a:avLst/>
          </a:prstGeom>
        </p:spPr>
        <p:txBody>
          <a:bodyPr wrap="square">
            <a:spAutoFit/>
          </a:bodyPr>
          <a:lstStyle/>
          <a:p>
            <a:r>
              <a:rPr lang="en-US" sz="3000">
                <a:solidFill>
                  <a:srgbClr val="242021"/>
                </a:solidFill>
              </a:rPr>
              <a:t>What are you going to do?</a:t>
            </a:r>
          </a:p>
        </p:txBody>
      </p:sp>
      <p:sp>
        <p:nvSpPr>
          <p:cNvPr id="14" name="Rectangle 13"/>
          <p:cNvSpPr/>
          <p:nvPr/>
        </p:nvSpPr>
        <p:spPr>
          <a:xfrm>
            <a:off x="111965" y="5972127"/>
            <a:ext cx="11757231" cy="553998"/>
          </a:xfrm>
          <a:prstGeom prst="rect">
            <a:avLst/>
          </a:prstGeom>
        </p:spPr>
        <p:txBody>
          <a:bodyPr wrap="square">
            <a:spAutoFit/>
          </a:bodyPr>
          <a:lstStyle/>
          <a:p>
            <a:r>
              <a:rPr lang="en-US" sz="3000" dirty="0">
                <a:solidFill>
                  <a:srgbClr val="FF0000"/>
                </a:solidFill>
                <a:sym typeface="Wingdings" panose="05000000000000000000" pitchFamily="2" charset="2"/>
              </a:rPr>
              <a:t> Student A answers Student B’s questions and swap roles.</a:t>
            </a:r>
            <a:endParaRPr lang="en-US" sz="3000" dirty="0">
              <a:solidFill>
                <a:srgbClr val="FF0000"/>
              </a:solidFill>
            </a:endParaRPr>
          </a:p>
        </p:txBody>
      </p:sp>
      <p:sp>
        <p:nvSpPr>
          <p:cNvPr id="16" name="Rectangle 15"/>
          <p:cNvSpPr/>
          <p:nvPr/>
        </p:nvSpPr>
        <p:spPr>
          <a:xfrm>
            <a:off x="1856790" y="326771"/>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sp>
        <p:nvSpPr>
          <p:cNvPr id="17" name="TextBox 16"/>
          <p:cNvSpPr txBox="1"/>
          <p:nvPr/>
        </p:nvSpPr>
        <p:spPr>
          <a:xfrm>
            <a:off x="4998291" y="467093"/>
            <a:ext cx="7714911" cy="646331"/>
          </a:xfrm>
          <a:prstGeom prst="rect">
            <a:avLst/>
          </a:prstGeom>
          <a:noFill/>
        </p:spPr>
        <p:txBody>
          <a:bodyPr wrap="square" rtlCol="0">
            <a:spAutoFit/>
          </a:bodyPr>
          <a:lstStyle/>
          <a:p>
            <a:r>
              <a:rPr lang="en-US" sz="3600">
                <a:solidFill>
                  <a:srgbClr val="00B0F0"/>
                </a:solidFill>
                <a:latin typeface="+mj-lt"/>
              </a:rPr>
              <a:t>Help us Save the World!</a:t>
            </a:r>
          </a:p>
        </p:txBody>
      </p:sp>
      <p:sp>
        <p:nvSpPr>
          <p:cNvPr id="19" name="Rectangle 18"/>
          <p:cNvSpPr/>
          <p:nvPr/>
        </p:nvSpPr>
        <p:spPr>
          <a:xfrm>
            <a:off x="3048000" y="2690336"/>
            <a:ext cx="6096000" cy="369332"/>
          </a:xfrm>
          <a:prstGeom prst="rect">
            <a:avLst/>
          </a:prstGeom>
        </p:spPr>
        <p:txBody>
          <a:bodyPr>
            <a:spAutoFit/>
          </a:bodyPr>
          <a:lstStyle/>
          <a:p>
            <a:endParaRPr lang="en-US"/>
          </a:p>
        </p:txBody>
      </p:sp>
      <p:sp>
        <p:nvSpPr>
          <p:cNvPr id="20" name="Rectangle 19"/>
          <p:cNvSpPr/>
          <p:nvPr/>
        </p:nvSpPr>
        <p:spPr>
          <a:xfrm>
            <a:off x="247121" y="4497494"/>
            <a:ext cx="12215813" cy="553998"/>
          </a:xfrm>
          <a:prstGeom prst="rect">
            <a:avLst/>
          </a:prstGeom>
        </p:spPr>
        <p:txBody>
          <a:bodyPr wrap="square">
            <a:spAutoFit/>
          </a:bodyPr>
          <a:lstStyle/>
          <a:p>
            <a:r>
              <a:rPr lang="en-US" sz="3000">
                <a:solidFill>
                  <a:srgbClr val="242021"/>
                </a:solidFill>
              </a:rPr>
              <a:t>What do you want to do?</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497608" y="1189112"/>
            <a:ext cx="8618849" cy="3395974"/>
          </a:xfrm>
          <a:prstGeom prst="rect">
            <a:avLst/>
          </a:prstGeom>
        </p:spPr>
      </p:pic>
    </p:spTree>
    <p:extLst>
      <p:ext uri="{BB962C8B-B14F-4D97-AF65-F5344CB8AC3E}">
        <p14:creationId xmlns:p14="http://schemas.microsoft.com/office/powerpoint/2010/main" val="50582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324947"/>
            <a:ext cx="482703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9" name="Rounded Rectangle 8"/>
          <p:cNvSpPr/>
          <p:nvPr/>
        </p:nvSpPr>
        <p:spPr>
          <a:xfrm>
            <a:off x="1275181" y="4680865"/>
            <a:ext cx="482703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482703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8297" y="2194231"/>
            <a:ext cx="482703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Pre-Writing: Reading</a:t>
            </a:r>
            <a:endParaRPr lang="en-US" b="1" dirty="0"/>
          </a:p>
        </p:txBody>
      </p:sp>
      <p:sp>
        <p:nvSpPr>
          <p:cNvPr id="13" name="Rounded Rectangle 12"/>
          <p:cNvSpPr/>
          <p:nvPr/>
        </p:nvSpPr>
        <p:spPr>
          <a:xfrm>
            <a:off x="1300066" y="497631"/>
            <a:ext cx="4802153"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11" name="Rounded Rectangle 10"/>
          <p:cNvSpPr/>
          <p:nvPr/>
        </p:nvSpPr>
        <p:spPr>
          <a:xfrm>
            <a:off x="1275181" y="3041769"/>
            <a:ext cx="482703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Pre-Writing: Speaking</a:t>
            </a:r>
            <a:endParaRPr lang="en-US" b="1" dirty="0"/>
          </a:p>
        </p:txBody>
      </p:sp>
      <p:sp>
        <p:nvSpPr>
          <p:cNvPr id="14" name="Rounded Rectangle 13"/>
          <p:cNvSpPr/>
          <p:nvPr/>
        </p:nvSpPr>
        <p:spPr>
          <a:xfrm>
            <a:off x="1268960" y="3903301"/>
            <a:ext cx="482703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Writing</a:t>
            </a:r>
            <a:endParaRPr lang="en-US" b="1" dirty="0"/>
          </a:p>
        </p:txBody>
      </p:sp>
      <p:pic>
        <p:nvPicPr>
          <p:cNvPr id="4" name="Picture 3"/>
          <p:cNvPicPr>
            <a:picLocks noChangeAspect="1"/>
          </p:cNvPicPr>
          <p:nvPr/>
        </p:nvPicPr>
        <p:blipFill>
          <a:blip r:embed="rId2"/>
          <a:stretch>
            <a:fillRect/>
          </a:stretch>
        </p:blipFill>
        <p:spPr>
          <a:xfrm>
            <a:off x="6869239" y="447490"/>
            <a:ext cx="4201181" cy="58697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88672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8847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While-Speaking</a:t>
            </a:r>
          </a:p>
        </p:txBody>
      </p:sp>
      <p:sp>
        <p:nvSpPr>
          <p:cNvPr id="4" name="Rectangle 3"/>
          <p:cNvSpPr/>
          <p:nvPr/>
        </p:nvSpPr>
        <p:spPr>
          <a:xfrm>
            <a:off x="1996751" y="281871"/>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a:t>
            </a:r>
            <a:r>
              <a:rPr lang="en-US" sz="5400" b="1">
                <a:solidFill>
                  <a:srgbClr val="FF0000"/>
                </a:solidFill>
                <a:ea typeface="Times New Roman" panose="02020603050405020304" pitchFamily="18" charset="0"/>
              </a:rPr>
              <a:t>in pairs.</a:t>
            </a:r>
            <a:endParaRPr lang="en-US" sz="54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1035" y="281871"/>
            <a:ext cx="1447652" cy="9233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996751" y="1658046"/>
            <a:ext cx="5610225" cy="523220"/>
          </a:xfrm>
          <a:prstGeom prst="rect">
            <a:avLst/>
          </a:prstGeom>
          <a:noFill/>
        </p:spPr>
        <p:txBody>
          <a:bodyPr wrap="square" rtlCol="0">
            <a:spAutoFit/>
          </a:bodyPr>
          <a:lstStyle/>
          <a:p>
            <a:r>
              <a:rPr lang="en-US" sz="2800">
                <a:solidFill>
                  <a:srgbClr val="0070C0"/>
                </a:solidFill>
                <a:latin typeface="+mj-lt"/>
              </a:rPr>
              <a:t>Student A</a:t>
            </a:r>
            <a:endParaRPr lang="en-US" sz="2800" dirty="0">
              <a:solidFill>
                <a:srgbClr val="FF0000"/>
              </a:solidFill>
              <a:latin typeface="+mj-lt"/>
              <a:ea typeface="Times New Roman" panose="02020603050405020304" pitchFamily="18" charset="0"/>
            </a:endParaRPr>
          </a:p>
        </p:txBody>
      </p:sp>
      <p:sp>
        <p:nvSpPr>
          <p:cNvPr id="12" name="TextBox 11"/>
          <p:cNvSpPr txBox="1"/>
          <p:nvPr/>
        </p:nvSpPr>
        <p:spPr>
          <a:xfrm>
            <a:off x="8030893" y="1658046"/>
            <a:ext cx="6009254" cy="523220"/>
          </a:xfrm>
          <a:prstGeom prst="rect">
            <a:avLst/>
          </a:prstGeom>
          <a:noFill/>
        </p:spPr>
        <p:txBody>
          <a:bodyPr wrap="square" rtlCol="0">
            <a:spAutoFit/>
          </a:bodyPr>
          <a:lstStyle/>
          <a:p>
            <a:r>
              <a:rPr lang="en-US" sz="2800">
                <a:solidFill>
                  <a:srgbClr val="0070C0"/>
                </a:solidFill>
                <a:latin typeface="+mj-lt"/>
              </a:rPr>
              <a:t>Student B</a:t>
            </a:r>
            <a:endParaRPr lang="en-US" sz="2800" dirty="0">
              <a:solidFill>
                <a:srgbClr val="0070C0"/>
              </a:solidFill>
              <a:latin typeface="+mj-lt"/>
              <a:ea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94073" y="2298493"/>
            <a:ext cx="5589013" cy="2808657"/>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171035" y="2332214"/>
            <a:ext cx="5849515" cy="2741214"/>
          </a:xfrm>
          <a:prstGeom prst="rect">
            <a:avLst/>
          </a:prstGeom>
        </p:spPr>
      </p:pic>
    </p:spTree>
    <p:extLst>
      <p:ext uri="{BB962C8B-B14F-4D97-AF65-F5344CB8AC3E}">
        <p14:creationId xmlns:p14="http://schemas.microsoft.com/office/powerpoint/2010/main" val="1642067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8847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While-Speaking</a:t>
            </a:r>
          </a:p>
        </p:txBody>
      </p:sp>
      <p:sp>
        <p:nvSpPr>
          <p:cNvPr id="4" name="Rectangle 3"/>
          <p:cNvSpPr/>
          <p:nvPr/>
        </p:nvSpPr>
        <p:spPr>
          <a:xfrm>
            <a:off x="1996751" y="281871"/>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a:t>
            </a:r>
            <a:r>
              <a:rPr lang="en-US" sz="5400" b="1">
                <a:solidFill>
                  <a:srgbClr val="FF0000"/>
                </a:solidFill>
                <a:ea typeface="Times New Roman" panose="02020603050405020304" pitchFamily="18" charset="0"/>
              </a:rPr>
              <a:t>in pairs.</a:t>
            </a:r>
            <a:endParaRPr lang="en-US" sz="54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1035" y="281871"/>
            <a:ext cx="1447652" cy="9233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925760" y="1071005"/>
            <a:ext cx="7462424" cy="646331"/>
          </a:xfrm>
          <a:prstGeom prst="rect">
            <a:avLst/>
          </a:prstGeom>
          <a:noFill/>
        </p:spPr>
        <p:txBody>
          <a:bodyPr wrap="square" rtlCol="0">
            <a:spAutoFit/>
          </a:bodyPr>
          <a:lstStyle/>
          <a:p>
            <a:r>
              <a:rPr lang="en-US" sz="3600">
                <a:solidFill>
                  <a:srgbClr val="0070C0"/>
                </a:solidFill>
                <a:latin typeface="+mj-lt"/>
              </a:rPr>
              <a:t>Student A asks – Student B answers</a:t>
            </a:r>
            <a:endParaRPr lang="en-US" sz="3600" dirty="0">
              <a:solidFill>
                <a:srgbClr val="FF0000"/>
              </a:solidFill>
              <a:latin typeface="+mj-lt"/>
              <a:ea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393801" y="1536688"/>
            <a:ext cx="9554467" cy="4801424"/>
          </a:xfrm>
          <a:prstGeom prst="rect">
            <a:avLst/>
          </a:prstGeom>
        </p:spPr>
      </p:pic>
    </p:spTree>
    <p:extLst>
      <p:ext uri="{BB962C8B-B14F-4D97-AF65-F5344CB8AC3E}">
        <p14:creationId xmlns:p14="http://schemas.microsoft.com/office/powerpoint/2010/main" val="2895143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3237C1C3-5F6B-4655-8FA5-8620FC379B26}"/>
              </a:ext>
            </a:extLst>
          </p:cNvPr>
          <p:cNvSpPr/>
          <p:nvPr/>
        </p:nvSpPr>
        <p:spPr>
          <a:xfrm>
            <a:off x="638302" y="893677"/>
            <a:ext cx="4641073" cy="930462"/>
          </a:xfrm>
          <a:prstGeom prst="wedgeRoundRectCallout">
            <a:avLst>
              <a:gd name="adj1" fmla="val -48137"/>
              <a:gd name="adj2" fmla="val 7231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i="0">
                <a:solidFill>
                  <a:schemeClr val="bg1"/>
                </a:solidFill>
                <a:effectLst/>
              </a:rPr>
              <a:t>Hello. What does Trash Hero World do?</a:t>
            </a:r>
            <a:endParaRPr lang="en-US" sz="2800" dirty="0">
              <a:solidFill>
                <a:schemeClr val="bg1"/>
              </a:solidFill>
            </a:endParaRPr>
          </a:p>
        </p:txBody>
      </p:sp>
      <p:sp>
        <p:nvSpPr>
          <p:cNvPr id="11" name="Speech Bubble: Rectangle with Corners Rounded 10">
            <a:extLst>
              <a:ext uri="{FF2B5EF4-FFF2-40B4-BE49-F238E27FC236}">
                <a16:creationId xmlns:a16="http://schemas.microsoft.com/office/drawing/2014/main" id="{5B13F7E0-FA70-485F-B476-87CB56A802F6}"/>
              </a:ext>
            </a:extLst>
          </p:cNvPr>
          <p:cNvSpPr/>
          <p:nvPr/>
        </p:nvSpPr>
        <p:spPr>
          <a:xfrm>
            <a:off x="6454012" y="893677"/>
            <a:ext cx="4649417" cy="985779"/>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b="0" i="0" dirty="0">
                <a:solidFill>
                  <a:srgbClr val="242021"/>
                </a:solidFill>
                <a:effectLst/>
              </a:rPr>
              <a:t>They </a:t>
            </a:r>
            <a:r>
              <a:rPr lang="en-US" sz="2800" dirty="0">
                <a:solidFill>
                  <a:srgbClr val="242021"/>
                </a:solidFill>
              </a:rPr>
              <a:t>plan cleanups and help recycle trash.</a:t>
            </a:r>
            <a:endParaRPr lang="en-US" sz="2800" b="1" dirty="0"/>
          </a:p>
        </p:txBody>
      </p:sp>
      <p:sp>
        <p:nvSpPr>
          <p:cNvPr id="13" name="Arrow: Right 12">
            <a:extLst>
              <a:ext uri="{FF2B5EF4-FFF2-40B4-BE49-F238E27FC236}">
                <a16:creationId xmlns:a16="http://schemas.microsoft.com/office/drawing/2014/main" id="{097E5772-6F80-4039-86EA-A881F72DDDB5}"/>
              </a:ext>
            </a:extLst>
          </p:cNvPr>
          <p:cNvSpPr/>
          <p:nvPr/>
        </p:nvSpPr>
        <p:spPr>
          <a:xfrm rot="1173519">
            <a:off x="5495529" y="1307790"/>
            <a:ext cx="963490" cy="206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F5D26724-3ECF-49E6-8D1C-5E34BE8712EC}"/>
              </a:ext>
            </a:extLst>
          </p:cNvPr>
          <p:cNvSpPr/>
          <p:nvPr/>
        </p:nvSpPr>
        <p:spPr>
          <a:xfrm>
            <a:off x="523138" y="2081275"/>
            <a:ext cx="4871399" cy="1152928"/>
          </a:xfrm>
          <a:prstGeom prst="wedgeRoundRectCallout">
            <a:avLst>
              <a:gd name="adj1" fmla="val -44450"/>
              <a:gd name="adj2" fmla="val 66229"/>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i="0">
                <a:solidFill>
                  <a:schemeClr val="bg1"/>
                </a:solidFill>
                <a:effectLst/>
              </a:rPr>
              <a:t>Where do they work?</a:t>
            </a:r>
            <a:endParaRPr lang="en-US" sz="2800" dirty="0">
              <a:solidFill>
                <a:schemeClr val="bg1"/>
              </a:solidFill>
            </a:endParaRPr>
          </a:p>
        </p:txBody>
      </p:sp>
      <p:sp>
        <p:nvSpPr>
          <p:cNvPr id="17" name="Speech Bubble: Rectangle with Corners Rounded 16">
            <a:extLst>
              <a:ext uri="{FF2B5EF4-FFF2-40B4-BE49-F238E27FC236}">
                <a16:creationId xmlns:a16="http://schemas.microsoft.com/office/drawing/2014/main" id="{A1047FA5-5148-4C98-98A1-072F90B31F21}"/>
              </a:ext>
            </a:extLst>
          </p:cNvPr>
          <p:cNvSpPr/>
          <p:nvPr/>
        </p:nvSpPr>
        <p:spPr>
          <a:xfrm>
            <a:off x="6473768" y="2116883"/>
            <a:ext cx="4744308" cy="1192376"/>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a:solidFill>
                  <a:srgbClr val="242021"/>
                </a:solidFill>
              </a:rPr>
              <a:t>In the Southeast Asia, Australia, and Europe.</a:t>
            </a:r>
            <a:endParaRPr lang="en-US" sz="2800" b="1" dirty="0"/>
          </a:p>
        </p:txBody>
      </p:sp>
      <p:sp>
        <p:nvSpPr>
          <p:cNvPr id="18" name="Arrow: Right 17">
            <a:extLst>
              <a:ext uri="{FF2B5EF4-FFF2-40B4-BE49-F238E27FC236}">
                <a16:creationId xmlns:a16="http://schemas.microsoft.com/office/drawing/2014/main" id="{26AAFC27-3977-4792-B8AA-4C167D853AD5}"/>
              </a:ext>
            </a:extLst>
          </p:cNvPr>
          <p:cNvSpPr/>
          <p:nvPr/>
        </p:nvSpPr>
        <p:spPr>
          <a:xfrm rot="1173519">
            <a:off x="5505624" y="2582361"/>
            <a:ext cx="903140" cy="255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with Corners Rounded 18">
            <a:extLst>
              <a:ext uri="{FF2B5EF4-FFF2-40B4-BE49-F238E27FC236}">
                <a16:creationId xmlns:a16="http://schemas.microsoft.com/office/drawing/2014/main" id="{A603A40D-2D53-4049-8513-60D0649A3CE4}"/>
              </a:ext>
            </a:extLst>
          </p:cNvPr>
          <p:cNvSpPr/>
          <p:nvPr/>
        </p:nvSpPr>
        <p:spPr>
          <a:xfrm>
            <a:off x="467005" y="3491339"/>
            <a:ext cx="4812370" cy="1196775"/>
          </a:xfrm>
          <a:prstGeom prst="wedgeRoundRectCallout">
            <a:avLst>
              <a:gd name="adj1" fmla="val -43121"/>
              <a:gd name="adj2" fmla="val 66262"/>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a:solidFill>
                  <a:schemeClr val="bg1"/>
                </a:solidFill>
              </a:rPr>
              <a:t>How do I help them?</a:t>
            </a:r>
            <a:endParaRPr lang="en-US" sz="2800" dirty="0">
              <a:solidFill>
                <a:schemeClr val="bg1"/>
              </a:solidFill>
            </a:endParaRPr>
          </a:p>
        </p:txBody>
      </p:sp>
      <p:sp>
        <p:nvSpPr>
          <p:cNvPr id="20" name="Speech Bubble: Rectangle with Corners Rounded 19">
            <a:extLst>
              <a:ext uri="{FF2B5EF4-FFF2-40B4-BE49-F238E27FC236}">
                <a16:creationId xmlns:a16="http://schemas.microsoft.com/office/drawing/2014/main" id="{146C7FFC-31D9-4A54-A788-2B326C6D1ABC}"/>
              </a:ext>
            </a:extLst>
          </p:cNvPr>
          <p:cNvSpPr/>
          <p:nvPr/>
        </p:nvSpPr>
        <p:spPr>
          <a:xfrm>
            <a:off x="6406967" y="3629711"/>
            <a:ext cx="4877910" cy="1189032"/>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endParaRPr lang="en-US" sz="2800" dirty="0">
              <a:solidFill>
                <a:srgbClr val="242021"/>
              </a:solidFill>
            </a:endParaRPr>
          </a:p>
          <a:p>
            <a:r>
              <a:rPr lang="en-US" sz="2800" dirty="0">
                <a:solidFill>
                  <a:srgbClr val="242021"/>
                </a:solidFill>
              </a:rPr>
              <a:t>You can donate money.</a:t>
            </a:r>
            <a:br>
              <a:rPr lang="en-US" sz="2800" b="1" dirty="0"/>
            </a:br>
            <a:endParaRPr lang="en-US" sz="2800" b="1" dirty="0"/>
          </a:p>
        </p:txBody>
      </p:sp>
      <p:sp>
        <p:nvSpPr>
          <p:cNvPr id="21" name="Arrow: Right 20">
            <a:extLst>
              <a:ext uri="{FF2B5EF4-FFF2-40B4-BE49-F238E27FC236}">
                <a16:creationId xmlns:a16="http://schemas.microsoft.com/office/drawing/2014/main" id="{F0937D2C-BEB2-4F8F-9588-7AA19BF3F32C}"/>
              </a:ext>
            </a:extLst>
          </p:cNvPr>
          <p:cNvSpPr/>
          <p:nvPr/>
        </p:nvSpPr>
        <p:spPr>
          <a:xfrm rot="1173519">
            <a:off x="5406605" y="4017387"/>
            <a:ext cx="916693" cy="230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75EF07B-2EF8-4B69-93B3-71C40A8F34FE}"/>
              </a:ext>
            </a:extLst>
          </p:cNvPr>
          <p:cNvSpPr txBox="1"/>
          <p:nvPr/>
        </p:nvSpPr>
        <p:spPr>
          <a:xfrm>
            <a:off x="2214303" y="308903"/>
            <a:ext cx="2120260" cy="584775"/>
          </a:xfrm>
          <a:prstGeom prst="rect">
            <a:avLst/>
          </a:prstGeom>
          <a:noFill/>
        </p:spPr>
        <p:txBody>
          <a:bodyPr wrap="none" rtlCol="0">
            <a:spAutoFit/>
          </a:bodyPr>
          <a:lstStyle/>
          <a:p>
            <a:r>
              <a:rPr lang="en-US" sz="3200" b="1" dirty="0"/>
              <a:t>STUDENT A</a:t>
            </a:r>
          </a:p>
        </p:txBody>
      </p:sp>
      <p:sp>
        <p:nvSpPr>
          <p:cNvPr id="29" name="TextBox 28">
            <a:extLst>
              <a:ext uri="{FF2B5EF4-FFF2-40B4-BE49-F238E27FC236}">
                <a16:creationId xmlns:a16="http://schemas.microsoft.com/office/drawing/2014/main" id="{22198F9B-A981-4526-ADFD-2E9DEE2C19B6}"/>
              </a:ext>
            </a:extLst>
          </p:cNvPr>
          <p:cNvSpPr txBox="1"/>
          <p:nvPr/>
        </p:nvSpPr>
        <p:spPr>
          <a:xfrm>
            <a:off x="7867178" y="308902"/>
            <a:ext cx="2102627" cy="584775"/>
          </a:xfrm>
          <a:prstGeom prst="rect">
            <a:avLst/>
          </a:prstGeom>
          <a:noFill/>
        </p:spPr>
        <p:txBody>
          <a:bodyPr wrap="none" rtlCol="0">
            <a:spAutoFit/>
          </a:bodyPr>
          <a:lstStyle/>
          <a:p>
            <a:r>
              <a:rPr lang="en-US" sz="3200" b="1" dirty="0"/>
              <a:t>STUDENT B</a:t>
            </a:r>
          </a:p>
        </p:txBody>
      </p:sp>
      <p:sp>
        <p:nvSpPr>
          <p:cNvPr id="14" name="Speech Bubble: Rectangle with Corners Rounded 18">
            <a:extLst>
              <a:ext uri="{FF2B5EF4-FFF2-40B4-BE49-F238E27FC236}">
                <a16:creationId xmlns:a16="http://schemas.microsoft.com/office/drawing/2014/main" id="{A603A40D-2D53-4049-8513-60D0649A3CE4}"/>
              </a:ext>
            </a:extLst>
          </p:cNvPr>
          <p:cNvSpPr/>
          <p:nvPr/>
        </p:nvSpPr>
        <p:spPr>
          <a:xfrm>
            <a:off x="467005" y="4945250"/>
            <a:ext cx="4812370" cy="1196775"/>
          </a:xfrm>
          <a:prstGeom prst="wedgeRoundRectCallout">
            <a:avLst>
              <a:gd name="adj1" fmla="val -46137"/>
              <a:gd name="adj2" fmla="val 7232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a:solidFill>
                  <a:schemeClr val="bg1"/>
                </a:solidFill>
              </a:rPr>
              <a:t>Great. Thank you very much.</a:t>
            </a:r>
            <a:endParaRPr lang="en-US" sz="2800" dirty="0">
              <a:solidFill>
                <a:schemeClr val="bg1"/>
              </a:solidFill>
            </a:endParaRPr>
          </a:p>
        </p:txBody>
      </p:sp>
      <p:sp>
        <p:nvSpPr>
          <p:cNvPr id="15" name="Arrow: Right 20">
            <a:extLst>
              <a:ext uri="{FF2B5EF4-FFF2-40B4-BE49-F238E27FC236}">
                <a16:creationId xmlns:a16="http://schemas.microsoft.com/office/drawing/2014/main" id="{F0937D2C-BEB2-4F8F-9588-7AA19BF3F32C}"/>
              </a:ext>
            </a:extLst>
          </p:cNvPr>
          <p:cNvSpPr/>
          <p:nvPr/>
        </p:nvSpPr>
        <p:spPr>
          <a:xfrm rot="1173519">
            <a:off x="5291444" y="5471298"/>
            <a:ext cx="916693" cy="230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peech Bubble: Rectangle with Corners Rounded 19">
            <a:extLst>
              <a:ext uri="{FF2B5EF4-FFF2-40B4-BE49-F238E27FC236}">
                <a16:creationId xmlns:a16="http://schemas.microsoft.com/office/drawing/2014/main" id="{146C7FFC-31D9-4A54-A788-2B326C6D1ABC}"/>
              </a:ext>
            </a:extLst>
          </p:cNvPr>
          <p:cNvSpPr/>
          <p:nvPr/>
        </p:nvSpPr>
        <p:spPr>
          <a:xfrm>
            <a:off x="6406967" y="5059514"/>
            <a:ext cx="4877910" cy="1189032"/>
          </a:xfrm>
          <a:prstGeom prst="wedgeRoundRectCallout">
            <a:avLst>
              <a:gd name="adj1" fmla="val 44990"/>
              <a:gd name="adj2" fmla="val 6135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endParaRPr lang="en-US" sz="2800" dirty="0">
              <a:solidFill>
                <a:srgbClr val="242021"/>
              </a:solidFill>
            </a:endParaRPr>
          </a:p>
          <a:p>
            <a:r>
              <a:rPr lang="en-US" sz="2800" dirty="0">
                <a:solidFill>
                  <a:srgbClr val="242021"/>
                </a:solidFill>
              </a:rPr>
              <a:t>You’re welcome.</a:t>
            </a:r>
            <a:br>
              <a:rPr lang="en-US" sz="2800" b="1" dirty="0"/>
            </a:br>
            <a:endParaRPr lang="en-US" sz="2800" b="1" dirty="0"/>
          </a:p>
        </p:txBody>
      </p:sp>
    </p:spTree>
    <p:extLst>
      <p:ext uri="{BB962C8B-B14F-4D97-AF65-F5344CB8AC3E}">
        <p14:creationId xmlns:p14="http://schemas.microsoft.com/office/powerpoint/2010/main" val="11625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animBg="1"/>
      <p:bldP spid="17" grpId="0" animBg="1"/>
      <p:bldP spid="18" grpId="0" animBg="1"/>
      <p:bldP spid="19" grpId="0" animBg="1"/>
      <p:bldP spid="20" grpId="0" animBg="1"/>
      <p:bldP spid="21" grpId="0" animBg="1"/>
      <p:bldP spid="14" grpId="0" animBg="1"/>
      <p:bldP spid="15"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8847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While-Speaking</a:t>
            </a:r>
          </a:p>
        </p:txBody>
      </p:sp>
      <p:sp>
        <p:nvSpPr>
          <p:cNvPr id="4" name="Rectangle 3"/>
          <p:cNvSpPr/>
          <p:nvPr/>
        </p:nvSpPr>
        <p:spPr>
          <a:xfrm>
            <a:off x="1996751" y="281871"/>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a:t>
            </a:r>
            <a:r>
              <a:rPr lang="en-US" sz="5400" b="1">
                <a:solidFill>
                  <a:srgbClr val="FF0000"/>
                </a:solidFill>
                <a:ea typeface="Times New Roman" panose="02020603050405020304" pitchFamily="18" charset="0"/>
              </a:rPr>
              <a:t>in pairs.</a:t>
            </a:r>
            <a:endParaRPr lang="en-US" sz="54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1035" y="281871"/>
            <a:ext cx="1447652" cy="9233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925760" y="1071005"/>
            <a:ext cx="7462424" cy="646331"/>
          </a:xfrm>
          <a:prstGeom prst="rect">
            <a:avLst/>
          </a:prstGeom>
          <a:noFill/>
        </p:spPr>
        <p:txBody>
          <a:bodyPr wrap="square" rtlCol="0">
            <a:spAutoFit/>
          </a:bodyPr>
          <a:lstStyle/>
          <a:p>
            <a:r>
              <a:rPr lang="en-US" sz="3600">
                <a:solidFill>
                  <a:srgbClr val="0070C0"/>
                </a:solidFill>
                <a:latin typeface="+mj-lt"/>
              </a:rPr>
              <a:t>Student B asks – Student A answers</a:t>
            </a:r>
            <a:endParaRPr lang="en-US" sz="3600" dirty="0">
              <a:solidFill>
                <a:srgbClr val="FF0000"/>
              </a:solidFill>
              <a:latin typeface="+mj-lt"/>
              <a:ea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66747" y="1717336"/>
            <a:ext cx="10297104" cy="4143818"/>
          </a:xfrm>
          <a:prstGeom prst="rect">
            <a:avLst/>
          </a:prstGeom>
        </p:spPr>
      </p:pic>
    </p:spTree>
    <p:extLst>
      <p:ext uri="{BB962C8B-B14F-4D97-AF65-F5344CB8AC3E}">
        <p14:creationId xmlns:p14="http://schemas.microsoft.com/office/powerpoint/2010/main" val="1879296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3237C1C3-5F6B-4655-8FA5-8620FC379B26}"/>
              </a:ext>
            </a:extLst>
          </p:cNvPr>
          <p:cNvSpPr/>
          <p:nvPr/>
        </p:nvSpPr>
        <p:spPr>
          <a:xfrm>
            <a:off x="638302" y="893677"/>
            <a:ext cx="4641073" cy="930462"/>
          </a:xfrm>
          <a:prstGeom prst="wedgeRoundRectCallout">
            <a:avLst>
              <a:gd name="adj1" fmla="val -48137"/>
              <a:gd name="adj2" fmla="val 7231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i="0">
                <a:solidFill>
                  <a:schemeClr val="bg1"/>
                </a:solidFill>
                <a:effectLst/>
              </a:rPr>
              <a:t>What do you want to know?</a:t>
            </a:r>
            <a:endParaRPr lang="en-US" sz="2800" dirty="0">
              <a:solidFill>
                <a:schemeClr val="bg1"/>
              </a:solidFill>
            </a:endParaRPr>
          </a:p>
        </p:txBody>
      </p:sp>
      <p:sp>
        <p:nvSpPr>
          <p:cNvPr id="11" name="Speech Bubble: Rectangle with Corners Rounded 10">
            <a:extLst>
              <a:ext uri="{FF2B5EF4-FFF2-40B4-BE49-F238E27FC236}">
                <a16:creationId xmlns:a16="http://schemas.microsoft.com/office/drawing/2014/main" id="{5B13F7E0-FA70-485F-B476-87CB56A802F6}"/>
              </a:ext>
            </a:extLst>
          </p:cNvPr>
          <p:cNvSpPr/>
          <p:nvPr/>
        </p:nvSpPr>
        <p:spPr>
          <a:xfrm>
            <a:off x="6454012" y="948994"/>
            <a:ext cx="4649417" cy="930462"/>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srgbClr val="242021"/>
                </a:solidFill>
              </a:rPr>
              <a:t>What does </a:t>
            </a:r>
            <a:r>
              <a:rPr lang="en-US" sz="2800" dirty="0" err="1">
                <a:solidFill>
                  <a:srgbClr val="242021"/>
                </a:solidFill>
              </a:rPr>
              <a:t>Earthwatch</a:t>
            </a:r>
            <a:r>
              <a:rPr lang="en-US" sz="2800" dirty="0">
                <a:solidFill>
                  <a:srgbClr val="242021"/>
                </a:solidFill>
              </a:rPr>
              <a:t> do?</a:t>
            </a:r>
            <a:endParaRPr lang="en-US" sz="2800" b="1" dirty="0"/>
          </a:p>
        </p:txBody>
      </p:sp>
      <p:sp>
        <p:nvSpPr>
          <p:cNvPr id="13" name="Arrow: Right 12">
            <a:extLst>
              <a:ext uri="{FF2B5EF4-FFF2-40B4-BE49-F238E27FC236}">
                <a16:creationId xmlns:a16="http://schemas.microsoft.com/office/drawing/2014/main" id="{097E5772-6F80-4039-86EA-A881F72DDDB5}"/>
              </a:ext>
            </a:extLst>
          </p:cNvPr>
          <p:cNvSpPr/>
          <p:nvPr/>
        </p:nvSpPr>
        <p:spPr>
          <a:xfrm rot="1173519">
            <a:off x="5495529" y="1307790"/>
            <a:ext cx="963490" cy="206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F5D26724-3ECF-49E6-8D1C-5E34BE8712EC}"/>
              </a:ext>
            </a:extLst>
          </p:cNvPr>
          <p:cNvSpPr/>
          <p:nvPr/>
        </p:nvSpPr>
        <p:spPr>
          <a:xfrm>
            <a:off x="523137" y="2023873"/>
            <a:ext cx="4871399" cy="1285386"/>
          </a:xfrm>
          <a:prstGeom prst="wedgeRoundRectCallout">
            <a:avLst>
              <a:gd name="adj1" fmla="val -44450"/>
              <a:gd name="adj2" fmla="val 66229"/>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a:solidFill>
                  <a:schemeClr val="bg1"/>
                </a:solidFill>
              </a:rPr>
              <a:t>They work with scientists to help the Earth and help companies become green.</a:t>
            </a:r>
            <a:endParaRPr lang="en-US" sz="2800" dirty="0">
              <a:solidFill>
                <a:schemeClr val="bg1"/>
              </a:solidFill>
            </a:endParaRPr>
          </a:p>
        </p:txBody>
      </p:sp>
      <p:sp>
        <p:nvSpPr>
          <p:cNvPr id="17" name="Speech Bubble: Rectangle with Corners Rounded 16">
            <a:extLst>
              <a:ext uri="{FF2B5EF4-FFF2-40B4-BE49-F238E27FC236}">
                <a16:creationId xmlns:a16="http://schemas.microsoft.com/office/drawing/2014/main" id="{A1047FA5-5148-4C98-98A1-072F90B31F21}"/>
              </a:ext>
            </a:extLst>
          </p:cNvPr>
          <p:cNvSpPr/>
          <p:nvPr/>
        </p:nvSpPr>
        <p:spPr>
          <a:xfrm>
            <a:off x="6473768" y="2116883"/>
            <a:ext cx="4744308" cy="1192376"/>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srgbClr val="242021"/>
                </a:solidFill>
              </a:rPr>
              <a:t>Where do they work?</a:t>
            </a:r>
          </a:p>
        </p:txBody>
      </p:sp>
      <p:sp>
        <p:nvSpPr>
          <p:cNvPr id="18" name="Arrow: Right 17">
            <a:extLst>
              <a:ext uri="{FF2B5EF4-FFF2-40B4-BE49-F238E27FC236}">
                <a16:creationId xmlns:a16="http://schemas.microsoft.com/office/drawing/2014/main" id="{26AAFC27-3977-4792-B8AA-4C167D853AD5}"/>
              </a:ext>
            </a:extLst>
          </p:cNvPr>
          <p:cNvSpPr/>
          <p:nvPr/>
        </p:nvSpPr>
        <p:spPr>
          <a:xfrm rot="1173519">
            <a:off x="5505624" y="2582361"/>
            <a:ext cx="903140" cy="255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with Corners Rounded 18">
            <a:extLst>
              <a:ext uri="{FF2B5EF4-FFF2-40B4-BE49-F238E27FC236}">
                <a16:creationId xmlns:a16="http://schemas.microsoft.com/office/drawing/2014/main" id="{A603A40D-2D53-4049-8513-60D0649A3CE4}"/>
              </a:ext>
            </a:extLst>
          </p:cNvPr>
          <p:cNvSpPr/>
          <p:nvPr/>
        </p:nvSpPr>
        <p:spPr>
          <a:xfrm>
            <a:off x="467005" y="3491339"/>
            <a:ext cx="4812370" cy="1196775"/>
          </a:xfrm>
          <a:prstGeom prst="wedgeRoundRectCallout">
            <a:avLst>
              <a:gd name="adj1" fmla="val -43121"/>
              <a:gd name="adj2" fmla="val 66262"/>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a:solidFill>
                  <a:schemeClr val="bg1"/>
                </a:solidFill>
              </a:rPr>
              <a:t>In Europe, Australia, India, the USA, and Canada.</a:t>
            </a:r>
            <a:endParaRPr lang="en-US" sz="2800" dirty="0">
              <a:solidFill>
                <a:schemeClr val="bg1"/>
              </a:solidFill>
            </a:endParaRPr>
          </a:p>
        </p:txBody>
      </p:sp>
      <p:sp>
        <p:nvSpPr>
          <p:cNvPr id="20" name="Speech Bubble: Rectangle with Corners Rounded 19">
            <a:extLst>
              <a:ext uri="{FF2B5EF4-FFF2-40B4-BE49-F238E27FC236}">
                <a16:creationId xmlns:a16="http://schemas.microsoft.com/office/drawing/2014/main" id="{146C7FFC-31D9-4A54-A788-2B326C6D1ABC}"/>
              </a:ext>
            </a:extLst>
          </p:cNvPr>
          <p:cNvSpPr/>
          <p:nvPr/>
        </p:nvSpPr>
        <p:spPr>
          <a:xfrm>
            <a:off x="6406967" y="3629711"/>
            <a:ext cx="4877910" cy="1189032"/>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endParaRPr lang="en-US" sz="2800" dirty="0">
              <a:solidFill>
                <a:srgbClr val="242021"/>
              </a:solidFill>
            </a:endParaRPr>
          </a:p>
          <a:p>
            <a:r>
              <a:rPr lang="en-US" sz="2800" dirty="0">
                <a:solidFill>
                  <a:schemeClr val="tx1"/>
                </a:solidFill>
              </a:rPr>
              <a:t>How do I help them? </a:t>
            </a:r>
            <a:br>
              <a:rPr lang="en-US" sz="2800" dirty="0">
                <a:solidFill>
                  <a:srgbClr val="242021"/>
                </a:solidFill>
              </a:rPr>
            </a:br>
            <a:endParaRPr lang="en-US" sz="2800" dirty="0">
              <a:solidFill>
                <a:srgbClr val="242021"/>
              </a:solidFill>
            </a:endParaRPr>
          </a:p>
        </p:txBody>
      </p:sp>
      <p:sp>
        <p:nvSpPr>
          <p:cNvPr id="21" name="Arrow: Right 20">
            <a:extLst>
              <a:ext uri="{FF2B5EF4-FFF2-40B4-BE49-F238E27FC236}">
                <a16:creationId xmlns:a16="http://schemas.microsoft.com/office/drawing/2014/main" id="{F0937D2C-BEB2-4F8F-9588-7AA19BF3F32C}"/>
              </a:ext>
            </a:extLst>
          </p:cNvPr>
          <p:cNvSpPr/>
          <p:nvPr/>
        </p:nvSpPr>
        <p:spPr>
          <a:xfrm rot="1173519">
            <a:off x="5406605" y="4017387"/>
            <a:ext cx="916693" cy="230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75EF07B-2EF8-4B69-93B3-71C40A8F34FE}"/>
              </a:ext>
            </a:extLst>
          </p:cNvPr>
          <p:cNvSpPr txBox="1"/>
          <p:nvPr/>
        </p:nvSpPr>
        <p:spPr>
          <a:xfrm>
            <a:off x="2214303" y="308903"/>
            <a:ext cx="2120260" cy="584775"/>
          </a:xfrm>
          <a:prstGeom prst="rect">
            <a:avLst/>
          </a:prstGeom>
          <a:noFill/>
        </p:spPr>
        <p:txBody>
          <a:bodyPr wrap="none" rtlCol="0">
            <a:spAutoFit/>
          </a:bodyPr>
          <a:lstStyle/>
          <a:p>
            <a:r>
              <a:rPr lang="en-US" sz="3200" b="1" dirty="0"/>
              <a:t>STUDENT A</a:t>
            </a:r>
          </a:p>
        </p:txBody>
      </p:sp>
      <p:sp>
        <p:nvSpPr>
          <p:cNvPr id="29" name="TextBox 28">
            <a:extLst>
              <a:ext uri="{FF2B5EF4-FFF2-40B4-BE49-F238E27FC236}">
                <a16:creationId xmlns:a16="http://schemas.microsoft.com/office/drawing/2014/main" id="{22198F9B-A981-4526-ADFD-2E9DEE2C19B6}"/>
              </a:ext>
            </a:extLst>
          </p:cNvPr>
          <p:cNvSpPr txBox="1"/>
          <p:nvPr/>
        </p:nvSpPr>
        <p:spPr>
          <a:xfrm>
            <a:off x="7867178" y="308902"/>
            <a:ext cx="2102627" cy="584775"/>
          </a:xfrm>
          <a:prstGeom prst="rect">
            <a:avLst/>
          </a:prstGeom>
          <a:noFill/>
        </p:spPr>
        <p:txBody>
          <a:bodyPr wrap="none" rtlCol="0">
            <a:spAutoFit/>
          </a:bodyPr>
          <a:lstStyle/>
          <a:p>
            <a:r>
              <a:rPr lang="en-US" sz="3200" b="1" dirty="0"/>
              <a:t>STUDENT B</a:t>
            </a:r>
          </a:p>
        </p:txBody>
      </p:sp>
      <p:sp>
        <p:nvSpPr>
          <p:cNvPr id="14" name="Speech Bubble: Rectangle with Corners Rounded 18">
            <a:extLst>
              <a:ext uri="{FF2B5EF4-FFF2-40B4-BE49-F238E27FC236}">
                <a16:creationId xmlns:a16="http://schemas.microsoft.com/office/drawing/2014/main" id="{A603A40D-2D53-4049-8513-60D0649A3CE4}"/>
              </a:ext>
            </a:extLst>
          </p:cNvPr>
          <p:cNvSpPr/>
          <p:nvPr/>
        </p:nvSpPr>
        <p:spPr>
          <a:xfrm>
            <a:off x="467005" y="4945250"/>
            <a:ext cx="4812370" cy="1196775"/>
          </a:xfrm>
          <a:prstGeom prst="wedgeRoundRectCallout">
            <a:avLst>
              <a:gd name="adj1" fmla="val -46137"/>
              <a:gd name="adj2" fmla="val 7232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a:solidFill>
                  <a:schemeClr val="bg1"/>
                </a:solidFill>
              </a:rPr>
              <a:t>You can donate money.</a:t>
            </a:r>
            <a:endParaRPr lang="en-US" sz="2800" dirty="0">
              <a:solidFill>
                <a:schemeClr val="bg1"/>
              </a:solidFill>
            </a:endParaRPr>
          </a:p>
        </p:txBody>
      </p:sp>
      <p:sp>
        <p:nvSpPr>
          <p:cNvPr id="15" name="Arrow: Right 20">
            <a:extLst>
              <a:ext uri="{FF2B5EF4-FFF2-40B4-BE49-F238E27FC236}">
                <a16:creationId xmlns:a16="http://schemas.microsoft.com/office/drawing/2014/main" id="{F0937D2C-BEB2-4F8F-9588-7AA19BF3F32C}"/>
              </a:ext>
            </a:extLst>
          </p:cNvPr>
          <p:cNvSpPr/>
          <p:nvPr/>
        </p:nvSpPr>
        <p:spPr>
          <a:xfrm rot="1173519">
            <a:off x="5291444" y="5471298"/>
            <a:ext cx="916693" cy="230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peech Bubble: Rectangle with Corners Rounded 19">
            <a:extLst>
              <a:ext uri="{FF2B5EF4-FFF2-40B4-BE49-F238E27FC236}">
                <a16:creationId xmlns:a16="http://schemas.microsoft.com/office/drawing/2014/main" id="{146C7FFC-31D9-4A54-A788-2B326C6D1ABC}"/>
              </a:ext>
            </a:extLst>
          </p:cNvPr>
          <p:cNvSpPr/>
          <p:nvPr/>
        </p:nvSpPr>
        <p:spPr>
          <a:xfrm>
            <a:off x="6406967" y="5059514"/>
            <a:ext cx="4877910" cy="1189032"/>
          </a:xfrm>
          <a:prstGeom prst="wedgeRoundRectCallout">
            <a:avLst>
              <a:gd name="adj1" fmla="val 44990"/>
              <a:gd name="adj2" fmla="val 6135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endParaRPr lang="en-US" sz="2800" dirty="0">
              <a:solidFill>
                <a:srgbClr val="242021"/>
              </a:solidFill>
            </a:endParaRPr>
          </a:p>
          <a:p>
            <a:r>
              <a:rPr lang="en-US" sz="2800" dirty="0">
                <a:solidFill>
                  <a:srgbClr val="242021"/>
                </a:solidFill>
              </a:rPr>
              <a:t>Great. Thanks a lot.</a:t>
            </a:r>
            <a:br>
              <a:rPr lang="en-US" sz="2800" b="1" dirty="0"/>
            </a:br>
            <a:endParaRPr lang="en-US" sz="2800" b="1" dirty="0"/>
          </a:p>
        </p:txBody>
      </p:sp>
    </p:spTree>
    <p:extLst>
      <p:ext uri="{BB962C8B-B14F-4D97-AF65-F5344CB8AC3E}">
        <p14:creationId xmlns:p14="http://schemas.microsoft.com/office/powerpoint/2010/main" val="374842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animBg="1"/>
      <p:bldP spid="17" grpId="0" animBg="1"/>
      <p:bldP spid="18" grpId="0" animBg="1"/>
      <p:bldP spid="19" grpId="0" animBg="1"/>
      <p:bldP spid="20" grpId="0" animBg="1"/>
      <p:bldP spid="21" grpId="0" animBg="1"/>
      <p:bldP spid="14" grpId="0" animBg="1"/>
      <p:bldP spid="15"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7549" y="2351094"/>
            <a:ext cx="8606972" cy="1200329"/>
          </a:xfrm>
          <a:prstGeom prst="rect">
            <a:avLst/>
          </a:prstGeom>
        </p:spPr>
        <p:txBody>
          <a:bodyPr wrap="square">
            <a:spAutoFit/>
          </a:bodyPr>
          <a:lstStyle/>
          <a:p>
            <a:r>
              <a:rPr lang="en-US" sz="3600">
                <a:solidFill>
                  <a:srgbClr val="0070C0"/>
                </a:solidFill>
                <a:latin typeface="+mj-lt"/>
              </a:rPr>
              <a:t>Decide which charity you want to help </a:t>
            </a:r>
            <a:br>
              <a:rPr lang="en-US" sz="3600">
                <a:solidFill>
                  <a:srgbClr val="0070C0"/>
                </a:solidFill>
                <a:latin typeface="+mj-lt"/>
              </a:rPr>
            </a:br>
            <a:endParaRPr lang="en-US" sz="3600">
              <a:solidFill>
                <a:srgbClr val="0070C0"/>
              </a:solidFill>
              <a:latin typeface="+mj-lt"/>
            </a:endParaRPr>
          </a:p>
        </p:txBody>
      </p:sp>
      <p:sp>
        <p:nvSpPr>
          <p:cNvPr id="3" name="TextBox 2"/>
          <p:cNvSpPr txBox="1"/>
          <p:nvPr/>
        </p:nvSpPr>
        <p:spPr>
          <a:xfrm>
            <a:off x="0" y="445073"/>
            <a:ext cx="1741714"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While- writing</a:t>
            </a:r>
            <a:endParaRPr lang="en-US" sz="2000" b="1" dirty="0">
              <a:solidFill>
                <a:schemeClr val="bg1"/>
              </a:solidFill>
            </a:endParaRPr>
          </a:p>
        </p:txBody>
      </p:sp>
      <p:sp>
        <p:nvSpPr>
          <p:cNvPr id="4" name="Rectangle 3"/>
          <p:cNvSpPr/>
          <p:nvPr/>
        </p:nvSpPr>
        <p:spPr>
          <a:xfrm>
            <a:off x="1996751" y="281871"/>
            <a:ext cx="4174284" cy="923330"/>
          </a:xfrm>
          <a:prstGeom prst="rect">
            <a:avLst/>
          </a:prstGeom>
        </p:spPr>
        <p:txBody>
          <a:bodyPr wrap="none">
            <a:spAutoFit/>
          </a:bodyPr>
          <a:lstStyle/>
          <a:p>
            <a:r>
              <a:rPr lang="en-US" sz="5400" b="1">
                <a:solidFill>
                  <a:srgbClr val="FF0000"/>
                </a:solidFill>
                <a:ea typeface="Times New Roman" panose="02020603050405020304" pitchFamily="18" charset="0"/>
              </a:rPr>
              <a:t>Work in pairs.</a:t>
            </a:r>
            <a:endParaRPr lang="en-US" sz="54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9880" y="445073"/>
            <a:ext cx="2627604" cy="167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553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68400" cy="6858000"/>
          </a:xfrm>
          <a:prstGeom prst="rect">
            <a:avLst/>
          </a:prstGeom>
        </p:spPr>
      </p:pic>
      <p:sp>
        <p:nvSpPr>
          <p:cNvPr id="3" name="TextBox 2"/>
          <p:cNvSpPr txBox="1"/>
          <p:nvPr/>
        </p:nvSpPr>
        <p:spPr>
          <a:xfrm>
            <a:off x="1782147" y="2687221"/>
            <a:ext cx="3750905" cy="923330"/>
          </a:xfrm>
          <a:prstGeom prst="rect">
            <a:avLst/>
          </a:prstGeom>
          <a:noFill/>
        </p:spPr>
        <p:txBody>
          <a:bodyPr wrap="square" rtlCol="0">
            <a:spAutoFit/>
          </a:bodyPr>
          <a:lstStyle/>
          <a:p>
            <a:pPr algn="ctr"/>
            <a:r>
              <a:rPr lang="en-US" sz="5400" dirty="0">
                <a:solidFill>
                  <a:schemeClr val="bg1"/>
                </a:solidFill>
              </a:rPr>
              <a:t>Production</a:t>
            </a:r>
            <a:endParaRPr lang="en-US" sz="2400" dirty="0">
              <a:solidFill>
                <a:schemeClr val="bg1"/>
              </a:solidFill>
            </a:endParaRPr>
          </a:p>
        </p:txBody>
      </p:sp>
    </p:spTree>
    <p:extLst>
      <p:ext uri="{BB962C8B-B14F-4D97-AF65-F5344CB8AC3E}">
        <p14:creationId xmlns:p14="http://schemas.microsoft.com/office/powerpoint/2010/main" val="1054247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123"/>
          <a:stretch/>
        </p:blipFill>
        <p:spPr>
          <a:xfrm>
            <a:off x="-28046" y="-83974"/>
            <a:ext cx="12248039" cy="6964753"/>
          </a:xfrm>
          <a:prstGeom prst="rect">
            <a:avLst/>
          </a:prstGeom>
        </p:spPr>
      </p:pic>
      <p:sp>
        <p:nvSpPr>
          <p:cNvPr id="3" name="TextBox 2"/>
          <p:cNvSpPr txBox="1"/>
          <p:nvPr/>
        </p:nvSpPr>
        <p:spPr>
          <a:xfrm>
            <a:off x="4021499" y="4222087"/>
            <a:ext cx="2687217" cy="923330"/>
          </a:xfrm>
          <a:prstGeom prst="rect">
            <a:avLst/>
          </a:prstGeom>
          <a:noFill/>
        </p:spPr>
        <p:txBody>
          <a:bodyPr wrap="square" rtlCol="0">
            <a:spAutoFit/>
          </a:bodyPr>
          <a:lstStyle/>
          <a:p>
            <a:r>
              <a:rPr lang="en-US" sz="5400" dirty="0">
                <a:solidFill>
                  <a:schemeClr val="bg1"/>
                </a:solidFill>
              </a:rPr>
              <a:t>Writing</a:t>
            </a:r>
            <a:endParaRPr lang="en-US" sz="2400" dirty="0">
              <a:solidFill>
                <a:schemeClr val="bg1"/>
              </a:solidFill>
            </a:endParaRPr>
          </a:p>
        </p:txBody>
      </p:sp>
    </p:spTree>
    <p:extLst>
      <p:ext uri="{BB962C8B-B14F-4D97-AF65-F5344CB8AC3E}">
        <p14:creationId xmlns:p14="http://schemas.microsoft.com/office/powerpoint/2010/main" val="2606666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5073"/>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Post </a:t>
            </a:r>
            <a:r>
              <a:rPr lang="en-US" sz="2000" b="1" dirty="0">
                <a:solidFill>
                  <a:schemeClr val="bg1"/>
                </a:solidFill>
              </a:rPr>
              <a:t>- writing</a:t>
            </a:r>
          </a:p>
        </p:txBody>
      </p:sp>
      <p:sp>
        <p:nvSpPr>
          <p:cNvPr id="3" name="Rectangle 2"/>
          <p:cNvSpPr/>
          <p:nvPr/>
        </p:nvSpPr>
        <p:spPr>
          <a:xfrm>
            <a:off x="-1" y="989757"/>
            <a:ext cx="12192001" cy="1200329"/>
          </a:xfrm>
          <a:prstGeom prst="rect">
            <a:avLst/>
          </a:prstGeom>
        </p:spPr>
        <p:txBody>
          <a:bodyPr wrap="square">
            <a:spAutoFit/>
          </a:bodyPr>
          <a:lstStyle/>
          <a:p>
            <a:r>
              <a:rPr lang="en-US" sz="3600" dirty="0">
                <a:solidFill>
                  <a:srgbClr val="0070C0"/>
                </a:solidFill>
                <a:latin typeface="+mj-lt"/>
              </a:rPr>
              <a:t>Choose the notes to write a paragraph about the World Wide Fund for Nature (WWF).</a:t>
            </a:r>
            <a:endParaRPr lang="en-US" sz="3600" dirty="0">
              <a:latin typeface="+mj-lt"/>
            </a:endParaRPr>
          </a:p>
        </p:txBody>
      </p:sp>
      <p:sp>
        <p:nvSpPr>
          <p:cNvPr id="4" name="Rectangle 3"/>
          <p:cNvSpPr/>
          <p:nvPr/>
        </p:nvSpPr>
        <p:spPr>
          <a:xfrm>
            <a:off x="1666268" y="308018"/>
            <a:ext cx="3141501" cy="707886"/>
          </a:xfrm>
          <a:prstGeom prst="rect">
            <a:avLst/>
          </a:prstGeom>
        </p:spPr>
        <p:txBody>
          <a:bodyPr wrap="none">
            <a:spAutoFit/>
          </a:bodyPr>
          <a:lstStyle/>
          <a:p>
            <a:r>
              <a:rPr lang="en-US" sz="4000" b="1">
                <a:solidFill>
                  <a:srgbClr val="FF0000"/>
                </a:solidFill>
                <a:ea typeface="Times New Roman" panose="02020603050405020304" pitchFamily="18" charset="0"/>
              </a:rPr>
              <a:t>Work in pairs.</a:t>
            </a:r>
            <a:endParaRPr lang="en-US" sz="40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7769" y="358470"/>
            <a:ext cx="842867" cy="53759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2158774" y="1512638"/>
            <a:ext cx="12141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045769" y="1512638"/>
            <a:ext cx="31641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72951" y="2056736"/>
            <a:ext cx="9323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1008" y="2372096"/>
            <a:ext cx="6496051" cy="3416320"/>
          </a:xfrm>
          <a:prstGeom prst="rect">
            <a:avLst/>
          </a:prstGeom>
        </p:spPr>
        <p:txBody>
          <a:bodyPr wrap="square">
            <a:spAutoFit/>
          </a:bodyPr>
          <a:lstStyle/>
          <a:p>
            <a:r>
              <a:rPr lang="en-US" sz="3600" b="1" dirty="0">
                <a:latin typeface="+mj-lt"/>
              </a:rPr>
              <a:t>What they do:</a:t>
            </a:r>
            <a:br>
              <a:rPr lang="en-US" sz="3600" b="1" dirty="0">
                <a:latin typeface="+mj-lt"/>
              </a:rPr>
            </a:br>
            <a:r>
              <a:rPr lang="en-US" sz="3600" dirty="0">
                <a:latin typeface="+mj-lt"/>
              </a:rPr>
              <a:t>• protect wildlife and the environment</a:t>
            </a:r>
            <a:br>
              <a:rPr lang="en-US" sz="3600" dirty="0">
                <a:latin typeface="+mj-lt"/>
              </a:rPr>
            </a:br>
            <a:r>
              <a:rPr lang="en-US" sz="3600" dirty="0">
                <a:latin typeface="+mj-lt"/>
              </a:rPr>
              <a:t>• make sure everyone has enough food.</a:t>
            </a:r>
            <a:br>
              <a:rPr lang="en-US" sz="3600" dirty="0">
                <a:latin typeface="+mj-lt"/>
              </a:rPr>
            </a:br>
            <a:r>
              <a:rPr lang="en-US" sz="3600" dirty="0">
                <a:latin typeface="+mj-lt"/>
              </a:rPr>
              <a:t>• reduce food waste</a:t>
            </a:r>
          </a:p>
        </p:txBody>
      </p:sp>
      <p:sp>
        <p:nvSpPr>
          <p:cNvPr id="19" name="Rectangle 18"/>
          <p:cNvSpPr/>
          <p:nvPr/>
        </p:nvSpPr>
        <p:spPr>
          <a:xfrm>
            <a:off x="6763852" y="2239722"/>
            <a:ext cx="6096000" cy="3970318"/>
          </a:xfrm>
          <a:prstGeom prst="rect">
            <a:avLst/>
          </a:prstGeom>
        </p:spPr>
        <p:txBody>
          <a:bodyPr>
            <a:spAutoFit/>
          </a:bodyPr>
          <a:lstStyle/>
          <a:p>
            <a:r>
              <a:rPr lang="en-US" sz="3600" b="1"/>
              <a:t>Where they work:</a:t>
            </a:r>
            <a:br>
              <a:rPr lang="en-US" sz="3600" b="1"/>
            </a:br>
            <a:r>
              <a:rPr lang="en-US" sz="3600"/>
              <a:t>in more than 100 countries</a:t>
            </a:r>
            <a:br>
              <a:rPr lang="en-US" sz="3600"/>
            </a:br>
            <a:r>
              <a:rPr lang="en-US" sz="3600" b="1"/>
              <a:t>When they started:</a:t>
            </a:r>
            <a:br>
              <a:rPr lang="en-US" sz="3600" b="1"/>
            </a:br>
            <a:r>
              <a:rPr lang="en-US" sz="3600"/>
              <a:t>1961, in Switzerland</a:t>
            </a:r>
            <a:br>
              <a:rPr lang="en-US" sz="3600"/>
            </a:br>
            <a:r>
              <a:rPr lang="en-US" sz="3600" b="1"/>
              <a:t>How to help:</a:t>
            </a:r>
            <a:br>
              <a:rPr lang="en-US" sz="3600" b="1"/>
            </a:br>
            <a:r>
              <a:rPr lang="en-US" sz="3600"/>
              <a:t>• take part in events</a:t>
            </a:r>
            <a:br>
              <a:rPr lang="en-US" sz="3600"/>
            </a:br>
            <a:r>
              <a:rPr lang="en-US" sz="3600"/>
              <a:t>• donate money </a:t>
            </a:r>
          </a:p>
        </p:txBody>
      </p:sp>
    </p:spTree>
    <p:extLst>
      <p:ext uri="{BB962C8B-B14F-4D97-AF65-F5344CB8AC3E}">
        <p14:creationId xmlns:p14="http://schemas.microsoft.com/office/powerpoint/2010/main" val="139072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48204"/>
            <a:ext cx="12192000" cy="5629554"/>
          </a:xfrm>
          <a:prstGeom prst="rect">
            <a:avLst/>
          </a:prstGeom>
        </p:spPr>
        <p:txBody>
          <a:bodyPr wrap="square">
            <a:spAutoFit/>
          </a:bodyPr>
          <a:lstStyle/>
          <a:p>
            <a:pPr>
              <a:lnSpc>
                <a:spcPct val="170000"/>
              </a:lnSpc>
            </a:pPr>
            <a:r>
              <a:rPr lang="en-US" sz="3600" dirty="0">
                <a:solidFill>
                  <a:srgbClr val="242021"/>
                </a:solidFill>
                <a:latin typeface="+mj-lt"/>
              </a:rPr>
              <a:t>The World Wide Fund for Nature (WWF) is a very large charity. They work to </a:t>
            </a:r>
            <a:r>
              <a:rPr lang="en-US" sz="3600" dirty="0">
                <a:latin typeface="+mj-lt"/>
              </a:rPr>
              <a:t>protect wildlife and the environment, make sure everyone has enough food.</a:t>
            </a:r>
            <a:r>
              <a:rPr lang="en-US" sz="3600" dirty="0">
                <a:solidFill>
                  <a:srgbClr val="242021"/>
                </a:solidFill>
                <a:latin typeface="+mj-lt"/>
              </a:rPr>
              <a:t> They also help </a:t>
            </a:r>
            <a:r>
              <a:rPr lang="en-US" sz="3600" dirty="0">
                <a:latin typeface="+mj-lt"/>
              </a:rPr>
              <a:t>to reduce food waste. They work in more than 100 countries. They started their work</a:t>
            </a:r>
            <a:br>
              <a:rPr lang="en-US" sz="3600" dirty="0">
                <a:latin typeface="+mj-lt"/>
              </a:rPr>
            </a:br>
            <a:r>
              <a:rPr lang="en-US" sz="3600" dirty="0">
                <a:latin typeface="+mj-lt"/>
              </a:rPr>
              <a:t>in 1961, in Switzerland. </a:t>
            </a:r>
            <a:r>
              <a:rPr lang="en-US" sz="3600" dirty="0">
                <a:solidFill>
                  <a:srgbClr val="242021"/>
                </a:solidFill>
                <a:latin typeface="+mj-lt"/>
              </a:rPr>
              <a:t>To help the WWF, you can take part in one of their events or donate money. </a:t>
            </a:r>
          </a:p>
        </p:txBody>
      </p:sp>
      <p:sp>
        <p:nvSpPr>
          <p:cNvPr id="3" name="Rectangle 2"/>
          <p:cNvSpPr/>
          <p:nvPr/>
        </p:nvSpPr>
        <p:spPr>
          <a:xfrm>
            <a:off x="3682092" y="448094"/>
            <a:ext cx="12192001" cy="1200329"/>
          </a:xfrm>
          <a:prstGeom prst="rect">
            <a:avLst/>
          </a:prstGeom>
        </p:spPr>
        <p:txBody>
          <a:bodyPr wrap="square">
            <a:spAutoFit/>
          </a:bodyPr>
          <a:lstStyle/>
          <a:p>
            <a:r>
              <a:rPr lang="en-US" sz="3600">
                <a:solidFill>
                  <a:srgbClr val="0070C0"/>
                </a:solidFill>
                <a:latin typeface="+mj-lt"/>
              </a:rPr>
              <a:t>Model paragraph</a:t>
            </a:r>
            <a:br>
              <a:rPr lang="en-US" sz="3600">
                <a:latin typeface="+mj-lt"/>
              </a:rPr>
            </a:br>
            <a:endParaRPr lang="en-US" sz="3600">
              <a:latin typeface="+mj-lt"/>
            </a:endParaRPr>
          </a:p>
        </p:txBody>
      </p:sp>
      <p:sp>
        <p:nvSpPr>
          <p:cNvPr id="4" name="TextBox 3"/>
          <p:cNvSpPr txBox="1"/>
          <p:nvPr/>
        </p:nvSpPr>
        <p:spPr>
          <a:xfrm>
            <a:off x="228600" y="448094"/>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Post </a:t>
            </a:r>
            <a:r>
              <a:rPr lang="en-US" sz="2000" b="1" dirty="0">
                <a:solidFill>
                  <a:schemeClr val="bg1"/>
                </a:solidFill>
              </a:rPr>
              <a:t>- writing</a:t>
            </a:r>
          </a:p>
        </p:txBody>
      </p:sp>
    </p:spTree>
    <p:extLst>
      <p:ext uri="{BB962C8B-B14F-4D97-AF65-F5344CB8AC3E}">
        <p14:creationId xmlns:p14="http://schemas.microsoft.com/office/powerpoint/2010/main" val="1465385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5" name="Rectangle 4"/>
          <p:cNvSpPr/>
          <p:nvPr/>
        </p:nvSpPr>
        <p:spPr>
          <a:xfrm>
            <a:off x="1127051" y="1837159"/>
            <a:ext cx="11651673" cy="2308324"/>
          </a:xfrm>
          <a:prstGeom prst="rect">
            <a:avLst/>
          </a:prstGeom>
        </p:spPr>
        <p:txBody>
          <a:bodyPr wrap="square">
            <a:spAutoFit/>
          </a:bodyPr>
          <a:lstStyle/>
          <a:p>
            <a:r>
              <a:rPr lang="en-US" sz="3600" dirty="0">
                <a:solidFill>
                  <a:srgbClr val="FF0000"/>
                </a:solidFill>
                <a:ea typeface="Times New Roman" panose="02020603050405020304" pitchFamily="18" charset="0"/>
              </a:rPr>
              <a:t>By the end of this lesson, students will be able to…</a:t>
            </a:r>
          </a:p>
          <a:p>
            <a:r>
              <a:rPr lang="en-US" sz="3600" dirty="0">
                <a:solidFill>
                  <a:srgbClr val="0070C0"/>
                </a:solidFill>
                <a:latin typeface="+mj-lt"/>
                <a:ea typeface="Arial" panose="020B0604020202020204" pitchFamily="34" charset="0"/>
                <a:cs typeface="JDCLK L+ Frutiger LT Std"/>
              </a:rPr>
              <a:t>- read about a charity in Vietnam.</a:t>
            </a:r>
          </a:p>
          <a:p>
            <a:r>
              <a:rPr lang="en-US" sz="3600" dirty="0">
                <a:solidFill>
                  <a:srgbClr val="0070C0"/>
                </a:solidFill>
                <a:latin typeface="+mj-lt"/>
                <a:ea typeface="Arial" panose="020B0604020202020204" pitchFamily="34" charset="0"/>
                <a:cs typeface="JDCLK L+ Frutiger LT Std"/>
              </a:rPr>
              <a:t>- talk about how to save the Earth.</a:t>
            </a:r>
          </a:p>
          <a:p>
            <a:r>
              <a:rPr lang="en-US" sz="3600" dirty="0">
                <a:solidFill>
                  <a:srgbClr val="0070C0"/>
                </a:solidFill>
                <a:latin typeface="+mj-lt"/>
                <a:ea typeface="Arial" panose="020B0604020202020204" pitchFamily="34" charset="0"/>
                <a:cs typeface="JDCLK L+ Frutiger LT Std"/>
              </a:rPr>
              <a:t>- write a paragraph about an organization. </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18750" y="442496"/>
            <a:ext cx="2075529"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LET’S PLAY!</a:t>
            </a:r>
          </a:p>
        </p:txBody>
      </p:sp>
      <p:sp>
        <p:nvSpPr>
          <p:cNvPr id="4" name="TextBox 3">
            <a:hlinkClick r:id="rId2"/>
          </p:cNvPr>
          <p:cNvSpPr txBox="1"/>
          <p:nvPr/>
        </p:nvSpPr>
        <p:spPr>
          <a:xfrm>
            <a:off x="7992835" y="502204"/>
            <a:ext cx="3305175" cy="369332"/>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315" y="1356704"/>
            <a:ext cx="8519886" cy="4790096"/>
          </a:xfrm>
          <a:prstGeom prst="rect">
            <a:avLst/>
          </a:prstGeom>
        </p:spPr>
      </p:pic>
    </p:spTree>
    <p:extLst>
      <p:ext uri="{BB962C8B-B14F-4D97-AF65-F5344CB8AC3E}">
        <p14:creationId xmlns:p14="http://schemas.microsoft.com/office/powerpoint/2010/main" val="1585030701"/>
      </p:ext>
    </p:extLst>
  </p:cSld>
  <p:clrMapOvr>
    <a:masterClrMapping/>
  </p:clrMapOvr>
  <p:transition spd="med">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5829" y="292871"/>
            <a:ext cx="1206178" cy="7693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58210" y="314559"/>
            <a:ext cx="4304490" cy="923330"/>
          </a:xfrm>
          <a:prstGeom prst="rect">
            <a:avLst/>
          </a:prstGeom>
        </p:spPr>
        <p:txBody>
          <a:bodyPr wrap="square">
            <a:spAutoFit/>
          </a:bodyPr>
          <a:lstStyle/>
          <a:p>
            <a:r>
              <a:rPr lang="en-US" sz="5400" b="1" dirty="0">
                <a:solidFill>
                  <a:srgbClr val="FF0000"/>
                </a:solidFill>
                <a:ea typeface="Times New Roman" panose="02020603050405020304" pitchFamily="18" charset="0"/>
              </a:rPr>
              <a:t>Work </a:t>
            </a:r>
            <a:r>
              <a:rPr lang="en-US" sz="5400" b="1">
                <a:solidFill>
                  <a:srgbClr val="FF0000"/>
                </a:solidFill>
                <a:ea typeface="Times New Roman" panose="02020603050405020304" pitchFamily="18" charset="0"/>
              </a:rPr>
              <a:t>in pairs.</a:t>
            </a:r>
            <a:endParaRPr lang="en-US" sz="5400" b="1" dirty="0">
              <a:solidFill>
                <a:srgbClr val="FF0000"/>
              </a:solidFill>
            </a:endParaRPr>
          </a:p>
        </p:txBody>
      </p:sp>
      <p:sp>
        <p:nvSpPr>
          <p:cNvPr id="4" name="Rectangle 3"/>
          <p:cNvSpPr/>
          <p:nvPr/>
        </p:nvSpPr>
        <p:spPr>
          <a:xfrm>
            <a:off x="0" y="1083874"/>
            <a:ext cx="12192000" cy="1754326"/>
          </a:xfrm>
          <a:prstGeom prst="rect">
            <a:avLst/>
          </a:prstGeom>
        </p:spPr>
        <p:txBody>
          <a:bodyPr wrap="square">
            <a:spAutoFit/>
          </a:bodyPr>
          <a:lstStyle/>
          <a:p>
            <a:r>
              <a:rPr lang="en-US" sz="3600">
                <a:solidFill>
                  <a:srgbClr val="0070C0"/>
                </a:solidFill>
                <a:latin typeface="+mj-lt"/>
              </a:rPr>
              <a:t>Write a paragraph about the International Fund for Animal Welfare (IFAW) using the information below. Write 50 to 60 words.</a:t>
            </a:r>
          </a:p>
        </p:txBody>
      </p:sp>
      <p:sp>
        <p:nvSpPr>
          <p:cNvPr id="5" name="TextBox 4"/>
          <p:cNvSpPr txBox="1"/>
          <p:nvPr/>
        </p:nvSpPr>
        <p:spPr>
          <a:xfrm>
            <a:off x="0" y="437543"/>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a:t>
            </a:r>
            <a:r>
              <a:rPr lang="en-US">
                <a:solidFill>
                  <a:schemeClr val="bg1"/>
                </a:solidFill>
              </a:rPr>
              <a:t>page 31</a:t>
            </a:r>
            <a:endParaRPr lang="en-US" dirty="0">
              <a:solidFill>
                <a:schemeClr val="bg1"/>
              </a:solidFill>
            </a:endParaRPr>
          </a:p>
        </p:txBody>
      </p:sp>
      <p:sp>
        <p:nvSpPr>
          <p:cNvPr id="6" name="Rectangle 5"/>
          <p:cNvSpPr/>
          <p:nvPr/>
        </p:nvSpPr>
        <p:spPr>
          <a:xfrm>
            <a:off x="266700" y="2673340"/>
            <a:ext cx="5809129" cy="2862322"/>
          </a:xfrm>
          <a:prstGeom prst="rect">
            <a:avLst/>
          </a:prstGeom>
        </p:spPr>
        <p:txBody>
          <a:bodyPr wrap="square">
            <a:spAutoFit/>
          </a:bodyPr>
          <a:lstStyle/>
          <a:p>
            <a:r>
              <a:rPr lang="en-US" sz="3600" b="1" dirty="0">
                <a:solidFill>
                  <a:srgbClr val="242021"/>
                </a:solidFill>
                <a:latin typeface="+mj-lt"/>
              </a:rPr>
              <a:t>What they do:</a:t>
            </a:r>
            <a:br>
              <a:rPr lang="en-US" sz="3600" dirty="0">
                <a:solidFill>
                  <a:srgbClr val="242021"/>
                </a:solidFill>
                <a:latin typeface="+mj-lt"/>
              </a:rPr>
            </a:br>
            <a:r>
              <a:rPr lang="en-US" sz="3600" dirty="0">
                <a:solidFill>
                  <a:srgbClr val="242021"/>
                </a:solidFill>
                <a:latin typeface="+mj-lt"/>
              </a:rPr>
              <a:t>• work to save animals</a:t>
            </a:r>
            <a:br>
              <a:rPr lang="en-US" sz="3600" dirty="0">
                <a:solidFill>
                  <a:srgbClr val="242021"/>
                </a:solidFill>
                <a:latin typeface="+mj-lt"/>
              </a:rPr>
            </a:br>
            <a:r>
              <a:rPr lang="en-US" sz="3600" dirty="0">
                <a:solidFill>
                  <a:srgbClr val="242021"/>
                </a:solidFill>
                <a:latin typeface="+mj-lt"/>
              </a:rPr>
              <a:t>• teach communities how to look after and protect wildlife all around the world</a:t>
            </a:r>
            <a:endParaRPr lang="en-US" sz="3600" dirty="0">
              <a:latin typeface="+mj-lt"/>
            </a:endParaRPr>
          </a:p>
        </p:txBody>
      </p:sp>
      <p:sp>
        <p:nvSpPr>
          <p:cNvPr id="7" name="Rectangle 6"/>
          <p:cNvSpPr/>
          <p:nvPr/>
        </p:nvSpPr>
        <p:spPr>
          <a:xfrm>
            <a:off x="6362700" y="2859888"/>
            <a:ext cx="6096000" cy="3416320"/>
          </a:xfrm>
          <a:prstGeom prst="rect">
            <a:avLst/>
          </a:prstGeom>
        </p:spPr>
        <p:txBody>
          <a:bodyPr>
            <a:spAutoFit/>
          </a:bodyPr>
          <a:lstStyle/>
          <a:p>
            <a:r>
              <a:rPr lang="en-US" sz="3600" b="1" dirty="0">
                <a:solidFill>
                  <a:srgbClr val="242021"/>
                </a:solidFill>
              </a:rPr>
              <a:t>Where they work:</a:t>
            </a:r>
            <a:br>
              <a:rPr lang="en-US" sz="3600" dirty="0">
                <a:solidFill>
                  <a:srgbClr val="242021"/>
                </a:solidFill>
              </a:rPr>
            </a:br>
            <a:r>
              <a:rPr lang="en-US" sz="3600" dirty="0">
                <a:solidFill>
                  <a:srgbClr val="242021"/>
                </a:solidFill>
              </a:rPr>
              <a:t>• in more than 40 countries</a:t>
            </a:r>
            <a:br>
              <a:rPr lang="en-US" sz="3600" dirty="0">
                <a:solidFill>
                  <a:srgbClr val="242021"/>
                </a:solidFill>
              </a:rPr>
            </a:br>
            <a:r>
              <a:rPr lang="en-US" sz="3600" b="1" dirty="0">
                <a:solidFill>
                  <a:srgbClr val="242021"/>
                </a:solidFill>
              </a:rPr>
              <a:t>When they started:</a:t>
            </a:r>
            <a:br>
              <a:rPr lang="en-US" sz="3600" dirty="0">
                <a:solidFill>
                  <a:srgbClr val="242021"/>
                </a:solidFill>
              </a:rPr>
            </a:br>
            <a:r>
              <a:rPr lang="en-US" sz="3600" dirty="0">
                <a:solidFill>
                  <a:srgbClr val="242021"/>
                </a:solidFill>
              </a:rPr>
              <a:t>• in 1969, Canada</a:t>
            </a:r>
            <a:br>
              <a:rPr lang="en-US" sz="3600" dirty="0">
                <a:solidFill>
                  <a:srgbClr val="242021"/>
                </a:solidFill>
              </a:rPr>
            </a:br>
            <a:r>
              <a:rPr lang="en-US" sz="3600" b="1" dirty="0">
                <a:solidFill>
                  <a:srgbClr val="242021"/>
                </a:solidFill>
              </a:rPr>
              <a:t>How to help:</a:t>
            </a:r>
            <a:br>
              <a:rPr lang="en-US" sz="3600" b="1" dirty="0">
                <a:solidFill>
                  <a:srgbClr val="242021"/>
                </a:solidFill>
              </a:rPr>
            </a:br>
            <a:r>
              <a:rPr lang="en-US" sz="3600" dirty="0">
                <a:solidFill>
                  <a:srgbClr val="242021"/>
                </a:solidFill>
              </a:rPr>
              <a:t>• donate money</a:t>
            </a:r>
            <a:r>
              <a:rPr lang="en-US" sz="3600" dirty="0"/>
              <a:t> </a:t>
            </a:r>
          </a:p>
        </p:txBody>
      </p:sp>
    </p:spTree>
    <p:extLst>
      <p:ext uri="{BB962C8B-B14F-4D97-AF65-F5344CB8AC3E}">
        <p14:creationId xmlns:p14="http://schemas.microsoft.com/office/powerpoint/2010/main" val="4228084756"/>
      </p:ext>
    </p:extLst>
  </p:cSld>
  <p:clrMapOvr>
    <a:masterClrMapping/>
  </p:clrMapOvr>
  <p:transition spd="med">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9050" y="213997"/>
            <a:ext cx="3518271" cy="769441"/>
          </a:xfrm>
          <a:prstGeom prst="rect">
            <a:avLst/>
          </a:prstGeom>
        </p:spPr>
        <p:txBody>
          <a:bodyPr wrap="none">
            <a:spAutoFit/>
          </a:bodyPr>
          <a:lstStyle/>
          <a:p>
            <a:r>
              <a:rPr lang="en-US" sz="4400" b="1" dirty="0">
                <a:solidFill>
                  <a:srgbClr val="FF0000"/>
                </a:solidFill>
              </a:rPr>
              <a:t>Today’s lesson</a:t>
            </a:r>
          </a:p>
        </p:txBody>
      </p:sp>
      <p:sp>
        <p:nvSpPr>
          <p:cNvPr id="6" name="Rectangle 5"/>
          <p:cNvSpPr/>
          <p:nvPr/>
        </p:nvSpPr>
        <p:spPr>
          <a:xfrm>
            <a:off x="819150" y="1419679"/>
            <a:ext cx="10439400" cy="258532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lnSpc>
                <a:spcPct val="150000"/>
              </a:lnSpc>
              <a:buFont typeface="Arial" panose="020B0604020202020204" pitchFamily="34" charset="0"/>
              <a:buChar char="•"/>
            </a:pPr>
            <a:r>
              <a:rPr lang="en-US" sz="3600" i="1">
                <a:solidFill>
                  <a:srgbClr val="FF0000"/>
                </a:solidFill>
              </a:rPr>
              <a:t>Reading:</a:t>
            </a:r>
            <a:r>
              <a:rPr lang="en-US" sz="3600">
                <a:solidFill>
                  <a:srgbClr val="FF0000"/>
                </a:solidFill>
              </a:rPr>
              <a:t> </a:t>
            </a:r>
            <a:r>
              <a:rPr lang="en-US" sz="3600">
                <a:solidFill>
                  <a:srgbClr val="0070C0"/>
                </a:solidFill>
              </a:rPr>
              <a:t>read about a charity in Vietnam.</a:t>
            </a:r>
          </a:p>
          <a:p>
            <a:pPr marL="457200" indent="-457200">
              <a:lnSpc>
                <a:spcPct val="150000"/>
              </a:lnSpc>
              <a:buFont typeface="Arial" panose="020B0604020202020204" pitchFamily="34" charset="0"/>
              <a:buChar char="•"/>
            </a:pPr>
            <a:r>
              <a:rPr lang="en-US" sz="3600" i="1">
                <a:solidFill>
                  <a:srgbClr val="FF0000"/>
                </a:solidFill>
              </a:rPr>
              <a:t>Speaking: </a:t>
            </a:r>
            <a:r>
              <a:rPr lang="en-US" sz="3600">
                <a:solidFill>
                  <a:srgbClr val="0070C0"/>
                </a:solidFill>
                <a:ea typeface="Arial" panose="020B0604020202020204" pitchFamily="34" charset="0"/>
                <a:cs typeface="JDCLK L+ Frutiger LT Std"/>
              </a:rPr>
              <a:t>talk about how to save the Earth.</a:t>
            </a:r>
          </a:p>
          <a:p>
            <a:pPr marL="457200" indent="-457200">
              <a:lnSpc>
                <a:spcPct val="150000"/>
              </a:lnSpc>
              <a:buFont typeface="Arial" panose="020B0604020202020204" pitchFamily="34" charset="0"/>
              <a:buChar char="•"/>
            </a:pPr>
            <a:r>
              <a:rPr lang="en-US" sz="3600" i="1">
                <a:solidFill>
                  <a:srgbClr val="FF0000"/>
                </a:solidFill>
              </a:rPr>
              <a:t>Writing:</a:t>
            </a:r>
            <a:r>
              <a:rPr lang="en-US" sz="3600" i="1">
                <a:solidFill>
                  <a:srgbClr val="0098A2"/>
                </a:solidFill>
              </a:rPr>
              <a:t> </a:t>
            </a:r>
            <a:r>
              <a:rPr lang="en-US" sz="3600">
                <a:solidFill>
                  <a:srgbClr val="0070C0"/>
                </a:solidFill>
              </a:rPr>
              <a:t>write a paragraph about an organization. </a:t>
            </a:r>
          </a:p>
        </p:txBody>
      </p:sp>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821" y="328576"/>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890780" y="1506082"/>
            <a:ext cx="10725150"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asking and answering the ways to protect the environment.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39.</a:t>
            </a:r>
            <a:endParaRPr lang="en-US" sz="3600" i="1" dirty="0">
              <a:solidFill>
                <a:srgbClr val="FF0000"/>
              </a:solidFill>
            </a:endParaRPr>
          </a:p>
          <a:p>
            <a:pPr marL="571500" indent="-571500">
              <a:buFontTx/>
              <a:buChar char="-"/>
            </a:pPr>
            <a:r>
              <a:rPr lang="en-US" sz="3600" i="1" dirty="0">
                <a:solidFill>
                  <a:srgbClr val="0070C0"/>
                </a:solidFill>
              </a:rPr>
              <a:t>Prepare the next lesson (page 96 &amp; 97 -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 b="15105"/>
          <a:stretch/>
        </p:blipFill>
        <p:spPr>
          <a:xfrm>
            <a:off x="-1" y="-9331"/>
            <a:ext cx="12192001" cy="6867331"/>
          </a:xfrm>
          <a:prstGeom prst="rect">
            <a:avLst/>
          </a:prstGeom>
        </p:spPr>
      </p:pic>
      <p:sp>
        <p:nvSpPr>
          <p:cNvPr id="5" name="TextBox 4"/>
          <p:cNvSpPr txBox="1"/>
          <p:nvPr/>
        </p:nvSpPr>
        <p:spPr>
          <a:xfrm>
            <a:off x="4557744" y="5621955"/>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10292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94786" y="405585"/>
            <a:ext cx="11725023" cy="830997"/>
          </a:xfrm>
          <a:prstGeom prst="rect">
            <a:avLst/>
          </a:prstGeom>
        </p:spPr>
        <p:txBody>
          <a:bodyPr wrap="square">
            <a:spAutoFit/>
          </a:bodyPr>
          <a:lstStyle/>
          <a:p>
            <a:pPr algn="ctr"/>
            <a:r>
              <a:rPr lang="en-US" sz="4800" b="1">
                <a:solidFill>
                  <a:srgbClr val="FF0000"/>
                </a:solidFill>
                <a:latin typeface="Arial" panose="020B0604020202020204" pitchFamily="34" charset="0"/>
                <a:cs typeface="Arial" panose="020B0604020202020204" pitchFamily="34" charset="0"/>
              </a:rPr>
              <a:t>ANSWER KEYS</a:t>
            </a:r>
            <a:endParaRPr lang="en-US" sz="4800" b="1" dirty="0">
              <a:solidFill>
                <a:srgbClr val="FF0000"/>
              </a:solidFill>
              <a:latin typeface="Arial" panose="020B0604020202020204" pitchFamily="34" charset="0"/>
              <a:cs typeface="Arial" panose="020B0604020202020204" pitchFamily="34" charset="0"/>
            </a:endParaRPr>
          </a:p>
        </p:txBody>
      </p:sp>
      <p:sp>
        <p:nvSpPr>
          <p:cNvPr id="17" name="Rectangle 16"/>
          <p:cNvSpPr/>
          <p:nvPr/>
        </p:nvSpPr>
        <p:spPr>
          <a:xfrm>
            <a:off x="494786" y="3286732"/>
            <a:ext cx="4088198" cy="646331"/>
          </a:xfrm>
          <a:prstGeom prst="rect">
            <a:avLst/>
          </a:prstGeom>
        </p:spPr>
        <p:txBody>
          <a:bodyPr wrap="square">
            <a:spAutoFit/>
          </a:bodyPr>
          <a:lstStyle/>
          <a:p>
            <a:pPr>
              <a:spcAft>
                <a:spcPts val="0"/>
              </a:spcAft>
            </a:pPr>
            <a:r>
              <a:rPr lang="en-US" sz="3600" dirty="0">
                <a:solidFill>
                  <a:srgbClr val="FF0000"/>
                </a:solidFill>
                <a:latin typeface="+mj-lt"/>
                <a:ea typeface="Times New Roman" panose="02020603050405020304" pitchFamily="18" charset="0"/>
                <a:cs typeface="Arial" panose="020B0604020202020204" pitchFamily="34" charset="0"/>
              </a:rPr>
              <a:t>post office</a:t>
            </a:r>
          </a:p>
        </p:txBody>
      </p:sp>
      <p:sp>
        <p:nvSpPr>
          <p:cNvPr id="18" name="Rectangle 17"/>
          <p:cNvSpPr/>
          <p:nvPr/>
        </p:nvSpPr>
        <p:spPr>
          <a:xfrm>
            <a:off x="4582984" y="3329571"/>
            <a:ext cx="4088198" cy="646331"/>
          </a:xfrm>
          <a:prstGeom prst="rect">
            <a:avLst/>
          </a:prstGeom>
        </p:spPr>
        <p:txBody>
          <a:bodyPr wrap="square">
            <a:spAutoFit/>
          </a:bodyPr>
          <a:lstStyle/>
          <a:p>
            <a:pPr>
              <a:spcAft>
                <a:spcPts val="0"/>
              </a:spcAft>
            </a:pPr>
            <a:r>
              <a:rPr lang="en-US" sz="3600">
                <a:solidFill>
                  <a:srgbClr val="FF0000"/>
                </a:solidFill>
                <a:latin typeface="+mj-lt"/>
                <a:ea typeface="Times New Roman" panose="02020603050405020304" pitchFamily="18" charset="0"/>
                <a:cs typeface="Arial" panose="020B0604020202020204" pitchFamily="34" charset="0"/>
              </a:rPr>
              <a:t>police station</a:t>
            </a:r>
          </a:p>
        </p:txBody>
      </p:sp>
      <p:sp>
        <p:nvSpPr>
          <p:cNvPr id="19" name="Rectangle 18"/>
          <p:cNvSpPr/>
          <p:nvPr/>
        </p:nvSpPr>
        <p:spPr>
          <a:xfrm>
            <a:off x="8790462" y="3292048"/>
            <a:ext cx="4088198" cy="646331"/>
          </a:xfrm>
          <a:prstGeom prst="rect">
            <a:avLst/>
          </a:prstGeom>
        </p:spPr>
        <p:txBody>
          <a:bodyPr wrap="square">
            <a:spAutoFit/>
          </a:bodyPr>
          <a:lstStyle/>
          <a:p>
            <a:pPr>
              <a:spcAft>
                <a:spcPts val="0"/>
              </a:spcAft>
            </a:pPr>
            <a:r>
              <a:rPr lang="en-US" sz="3600">
                <a:solidFill>
                  <a:srgbClr val="FF0000"/>
                </a:solidFill>
                <a:latin typeface="+mj-lt"/>
                <a:ea typeface="Times New Roman" panose="02020603050405020304" pitchFamily="18" charset="0"/>
                <a:cs typeface="Arial" panose="020B0604020202020204" pitchFamily="34" charset="0"/>
              </a:rPr>
              <a:t>train station</a:t>
            </a:r>
          </a:p>
        </p:txBody>
      </p:sp>
      <p:sp>
        <p:nvSpPr>
          <p:cNvPr id="20" name="Rectangle 19"/>
          <p:cNvSpPr/>
          <p:nvPr/>
        </p:nvSpPr>
        <p:spPr>
          <a:xfrm>
            <a:off x="494786" y="5871982"/>
            <a:ext cx="4088198" cy="646331"/>
          </a:xfrm>
          <a:prstGeom prst="rect">
            <a:avLst/>
          </a:prstGeom>
        </p:spPr>
        <p:txBody>
          <a:bodyPr wrap="square">
            <a:spAutoFit/>
          </a:bodyPr>
          <a:lstStyle/>
          <a:p>
            <a:pPr>
              <a:spcAft>
                <a:spcPts val="0"/>
              </a:spcAft>
            </a:pPr>
            <a:r>
              <a:rPr lang="en-US" sz="3600">
                <a:solidFill>
                  <a:srgbClr val="FF0000"/>
                </a:solidFill>
                <a:latin typeface="+mj-lt"/>
                <a:ea typeface="Times New Roman" panose="02020603050405020304" pitchFamily="18" charset="0"/>
                <a:cs typeface="Arial" panose="020B0604020202020204" pitchFamily="34" charset="0"/>
              </a:rPr>
              <a:t>recycle</a:t>
            </a:r>
          </a:p>
        </p:txBody>
      </p:sp>
      <p:sp>
        <p:nvSpPr>
          <p:cNvPr id="21" name="Rectangle 20"/>
          <p:cNvSpPr/>
          <p:nvPr/>
        </p:nvSpPr>
        <p:spPr>
          <a:xfrm>
            <a:off x="4846534" y="5824874"/>
            <a:ext cx="4088198" cy="646331"/>
          </a:xfrm>
          <a:prstGeom prst="rect">
            <a:avLst/>
          </a:prstGeom>
        </p:spPr>
        <p:txBody>
          <a:bodyPr wrap="square">
            <a:spAutoFit/>
          </a:bodyPr>
          <a:lstStyle/>
          <a:p>
            <a:pPr>
              <a:spcAft>
                <a:spcPts val="0"/>
              </a:spcAft>
            </a:pPr>
            <a:r>
              <a:rPr lang="en-US" sz="3600" dirty="0">
                <a:solidFill>
                  <a:srgbClr val="FF0000"/>
                </a:solidFill>
                <a:latin typeface="+mj-lt"/>
                <a:ea typeface="Times New Roman" panose="02020603050405020304" pitchFamily="18" charset="0"/>
                <a:cs typeface="Arial" panose="020B0604020202020204" pitchFamily="34" charset="0"/>
              </a:rPr>
              <a:t>throw away</a:t>
            </a:r>
          </a:p>
        </p:txBody>
      </p:sp>
      <p:sp>
        <p:nvSpPr>
          <p:cNvPr id="22" name="Rectangle 21"/>
          <p:cNvSpPr/>
          <p:nvPr/>
        </p:nvSpPr>
        <p:spPr>
          <a:xfrm>
            <a:off x="9578274" y="5871981"/>
            <a:ext cx="4088198" cy="646331"/>
          </a:xfrm>
          <a:prstGeom prst="rect">
            <a:avLst/>
          </a:prstGeom>
        </p:spPr>
        <p:txBody>
          <a:bodyPr wrap="square">
            <a:spAutoFit/>
          </a:bodyPr>
          <a:lstStyle/>
          <a:p>
            <a:pPr>
              <a:spcAft>
                <a:spcPts val="0"/>
              </a:spcAft>
            </a:pPr>
            <a:r>
              <a:rPr lang="en-US" sz="3600" dirty="0">
                <a:solidFill>
                  <a:srgbClr val="FF0000"/>
                </a:solidFill>
                <a:latin typeface="+mj-lt"/>
                <a:ea typeface="Times New Roman" panose="02020603050405020304" pitchFamily="18" charset="0"/>
                <a:cs typeface="Arial" panose="020B0604020202020204" pitchFamily="34" charset="0"/>
              </a:rPr>
              <a:t>pick up</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816" y="1351407"/>
            <a:ext cx="2394382" cy="199404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4060" y="1472111"/>
            <a:ext cx="3428296" cy="175201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9905" y="1592654"/>
            <a:ext cx="3660013" cy="1599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786" y="4108690"/>
            <a:ext cx="1807528" cy="180215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1713" y="4081346"/>
            <a:ext cx="1897162" cy="189716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0831" y="3991221"/>
            <a:ext cx="1940766" cy="1940766"/>
          </a:xfrm>
          <a:prstGeom prst="rect">
            <a:avLst/>
          </a:prstGeom>
        </p:spPr>
      </p:pic>
    </p:spTree>
    <p:extLst>
      <p:ext uri="{BB962C8B-B14F-4D97-AF65-F5344CB8AC3E}">
        <p14:creationId xmlns:p14="http://schemas.microsoft.com/office/powerpoint/2010/main" val="424624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r>
              <a:rPr lang="en-US" sz="5400" dirty="0">
                <a:solidFill>
                  <a:schemeClr val="bg1"/>
                </a:solidFill>
              </a:rPr>
              <a:t>Presentation</a:t>
            </a:r>
            <a:endParaRPr lang="en-US" sz="2400" dirty="0">
              <a:solidFill>
                <a:schemeClr val="bg1"/>
              </a:solidFill>
            </a:endParaRPr>
          </a:p>
        </p:txBody>
      </p:sp>
    </p:spTree>
    <p:extLst>
      <p:ext uri="{BB962C8B-B14F-4D97-AF65-F5344CB8AC3E}">
        <p14:creationId xmlns:p14="http://schemas.microsoft.com/office/powerpoint/2010/main" val="2062995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975"/>
            <a:ext cx="9125339" cy="6944702"/>
          </a:xfrm>
          <a:prstGeom prst="rect">
            <a:avLst/>
          </a:prstGeom>
        </p:spPr>
      </p:pic>
      <p:sp>
        <p:nvSpPr>
          <p:cNvPr id="3" name="TextBox 2"/>
          <p:cNvSpPr txBox="1"/>
          <p:nvPr/>
        </p:nvSpPr>
        <p:spPr>
          <a:xfrm>
            <a:off x="3219061" y="3820868"/>
            <a:ext cx="2687217" cy="923330"/>
          </a:xfrm>
          <a:prstGeom prst="rect">
            <a:avLst/>
          </a:prstGeom>
          <a:noFill/>
        </p:spPr>
        <p:txBody>
          <a:bodyPr wrap="square" rtlCol="0">
            <a:spAutoFit/>
          </a:bodyPr>
          <a:lstStyle/>
          <a:p>
            <a:r>
              <a:rPr lang="en-US" sz="5400" dirty="0">
                <a:solidFill>
                  <a:schemeClr val="bg1"/>
                </a:solidFill>
              </a:rPr>
              <a:t>Reading</a:t>
            </a:r>
            <a:endParaRPr lang="en-US" sz="2400" dirty="0">
              <a:solidFill>
                <a:schemeClr val="bg1"/>
              </a:solidFill>
            </a:endParaRPr>
          </a:p>
        </p:txBody>
      </p:sp>
    </p:spTree>
    <p:extLst>
      <p:ext uri="{BB962C8B-B14F-4D97-AF65-F5344CB8AC3E}">
        <p14:creationId xmlns:p14="http://schemas.microsoft.com/office/powerpoint/2010/main" val="2876154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114" y="32805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 writing</a:t>
            </a:r>
            <a:endParaRPr lang="en-US" sz="2000" b="1" dirty="0">
              <a:solidFill>
                <a:schemeClr val="bg1"/>
              </a:solidFill>
            </a:endParaRPr>
          </a:p>
        </p:txBody>
      </p:sp>
      <p:sp>
        <p:nvSpPr>
          <p:cNvPr id="5" name="TextBox 4"/>
          <p:cNvSpPr txBox="1"/>
          <p:nvPr/>
        </p:nvSpPr>
        <p:spPr>
          <a:xfrm>
            <a:off x="116114" y="4970291"/>
            <a:ext cx="10832836" cy="646331"/>
          </a:xfrm>
          <a:prstGeom prst="rect">
            <a:avLst/>
          </a:prstGeom>
          <a:noFill/>
        </p:spPr>
        <p:txBody>
          <a:bodyPr wrap="square" rtlCol="0">
            <a:spAutoFit/>
          </a:bodyPr>
          <a:lstStyle/>
          <a:p>
            <a:r>
              <a:rPr lang="en-US" sz="3600"/>
              <a:t>What is this? </a:t>
            </a:r>
            <a:endParaRPr lang="en-US" dirty="0">
              <a:ea typeface="Times New Roman" panose="02020603050405020304" pitchFamily="18" charset="0"/>
            </a:endParaRPr>
          </a:p>
        </p:txBody>
      </p:sp>
      <p:sp>
        <p:nvSpPr>
          <p:cNvPr id="6" name="TextBox 5"/>
          <p:cNvSpPr txBox="1"/>
          <p:nvPr/>
        </p:nvSpPr>
        <p:spPr>
          <a:xfrm>
            <a:off x="116114" y="5431956"/>
            <a:ext cx="12176409" cy="646331"/>
          </a:xfrm>
          <a:prstGeom prst="rect">
            <a:avLst/>
          </a:prstGeom>
          <a:noFill/>
        </p:spPr>
        <p:txBody>
          <a:bodyPr wrap="square" rtlCol="0">
            <a:spAutoFit/>
          </a:bodyPr>
          <a:lstStyle/>
          <a:p>
            <a:r>
              <a:rPr lang="en-US" sz="3600"/>
              <a:t>What are you going to do? </a:t>
            </a:r>
            <a:endParaRPr lang="en-US" dirty="0">
              <a:solidFill>
                <a:srgbClr val="FF0000"/>
              </a:solidFill>
              <a:ea typeface="Times New Roman" panose="02020603050405020304" pitchFamily="18" charset="0"/>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6114" y="815292"/>
            <a:ext cx="11301041" cy="4234215"/>
          </a:xfrm>
          <a:prstGeom prst="rect">
            <a:avLst/>
          </a:prstGeom>
        </p:spPr>
      </p:pic>
      <p:sp>
        <p:nvSpPr>
          <p:cNvPr id="9" name="TextBox 8"/>
          <p:cNvSpPr txBox="1"/>
          <p:nvPr/>
        </p:nvSpPr>
        <p:spPr>
          <a:xfrm>
            <a:off x="2706914" y="4970291"/>
            <a:ext cx="10832836" cy="923330"/>
          </a:xfrm>
          <a:prstGeom prst="rect">
            <a:avLst/>
          </a:prstGeom>
          <a:noFill/>
        </p:spPr>
        <p:txBody>
          <a:bodyPr wrap="square" rtlCol="0">
            <a:spAutoFit/>
          </a:bodyPr>
          <a:lstStyle/>
          <a:p>
            <a:r>
              <a:rPr lang="en-US" sz="3600">
                <a:solidFill>
                  <a:srgbClr val="FF0000"/>
                </a:solidFill>
              </a:rPr>
              <a:t>- An article.</a:t>
            </a:r>
          </a:p>
          <a:p>
            <a:endParaRPr lang="en-US" dirty="0">
              <a:ea typeface="Times New Roman" panose="02020603050405020304" pitchFamily="18" charset="0"/>
            </a:endParaRPr>
          </a:p>
        </p:txBody>
      </p:sp>
      <p:sp>
        <p:nvSpPr>
          <p:cNvPr id="10" name="TextBox 9"/>
          <p:cNvSpPr txBox="1"/>
          <p:nvPr/>
        </p:nvSpPr>
        <p:spPr>
          <a:xfrm>
            <a:off x="15591" y="5893621"/>
            <a:ext cx="12176409" cy="646331"/>
          </a:xfrm>
          <a:prstGeom prst="rect">
            <a:avLst/>
          </a:prstGeom>
          <a:noFill/>
        </p:spPr>
        <p:txBody>
          <a:bodyPr wrap="square" rtlCol="0">
            <a:spAutoFit/>
          </a:bodyPr>
          <a:lstStyle/>
          <a:p>
            <a:r>
              <a:rPr lang="en-US" sz="3600" dirty="0">
                <a:solidFill>
                  <a:srgbClr val="FF0000"/>
                </a:solidFill>
              </a:rPr>
              <a:t>- Read the article and circle the best headline.</a:t>
            </a: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346182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3" name="TextBox 2"/>
          <p:cNvSpPr txBox="1"/>
          <p:nvPr/>
        </p:nvSpPr>
        <p:spPr>
          <a:xfrm>
            <a:off x="2111595" y="349024"/>
            <a:ext cx="9735263" cy="1200329"/>
          </a:xfrm>
          <a:prstGeom prst="rect">
            <a:avLst/>
          </a:prstGeom>
          <a:noFill/>
        </p:spPr>
        <p:txBody>
          <a:bodyPr wrap="square" rtlCol="0">
            <a:spAutoFit/>
          </a:bodyPr>
          <a:lstStyle/>
          <a:p>
            <a:r>
              <a:rPr lang="en-US" sz="3600" i="1" dirty="0">
                <a:solidFill>
                  <a:srgbClr val="0070C0"/>
                </a:solidFill>
              </a:rPr>
              <a:t>Underline the key words </a:t>
            </a:r>
            <a:r>
              <a:rPr lang="en-US" sz="3600" i="1">
                <a:solidFill>
                  <a:srgbClr val="0070C0"/>
                </a:solidFill>
              </a:rPr>
              <a:t>and guess what the best headline is.</a:t>
            </a:r>
            <a:endParaRPr lang="en-US" sz="3600" i="1" dirty="0">
              <a:solidFill>
                <a:srgbClr val="0070C0"/>
              </a:solidFill>
            </a:endParaRPr>
          </a:p>
        </p:txBody>
      </p:sp>
      <p:sp>
        <p:nvSpPr>
          <p:cNvPr id="4" name="Rectangle 3"/>
          <p:cNvSpPr/>
          <p:nvPr/>
        </p:nvSpPr>
        <p:spPr>
          <a:xfrm>
            <a:off x="0" y="1549353"/>
            <a:ext cx="12378559" cy="646331"/>
          </a:xfrm>
          <a:prstGeom prst="rect">
            <a:avLst/>
          </a:prstGeom>
        </p:spPr>
        <p:txBody>
          <a:bodyPr wrap="square">
            <a:spAutoFit/>
          </a:bodyPr>
          <a:lstStyle/>
          <a:p>
            <a:r>
              <a:rPr lang="en-US" sz="3600">
                <a:solidFill>
                  <a:srgbClr val="7030A0"/>
                </a:solidFill>
              </a:rPr>
              <a:t>a. Read the article and circle the best headline.</a:t>
            </a:r>
          </a:p>
        </p:txBody>
      </p:sp>
      <p:cxnSp>
        <p:nvCxnSpPr>
          <p:cNvPr id="5" name="Straight Connector 4"/>
          <p:cNvCxnSpPr/>
          <p:nvPr/>
        </p:nvCxnSpPr>
        <p:spPr>
          <a:xfrm>
            <a:off x="584493" y="2057639"/>
            <a:ext cx="7717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341198" y="2057639"/>
            <a:ext cx="10215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299300" y="2057639"/>
            <a:ext cx="22751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5843" y="2667455"/>
            <a:ext cx="9735263" cy="2308324"/>
          </a:xfrm>
          <a:prstGeom prst="rect">
            <a:avLst/>
          </a:prstGeom>
          <a:noFill/>
        </p:spPr>
        <p:txBody>
          <a:bodyPr wrap="square" rtlCol="0">
            <a:spAutoFit/>
          </a:bodyPr>
          <a:lstStyle/>
          <a:p>
            <a:r>
              <a:rPr lang="en-US" sz="3600"/>
              <a:t>1. An Environmental Charity in Vietnam.</a:t>
            </a:r>
          </a:p>
          <a:p>
            <a:r>
              <a:rPr lang="en-US" sz="3600"/>
              <a:t> </a:t>
            </a:r>
          </a:p>
          <a:p>
            <a:r>
              <a:rPr lang="en-US" sz="3600"/>
              <a:t>2. The Story of the Think Green Program. </a:t>
            </a:r>
            <a:br>
              <a:rPr lang="en-US" sz="3600" i="1"/>
            </a:br>
            <a:endParaRPr lang="en-US" sz="3600" i="1" dirty="0"/>
          </a:p>
        </p:txBody>
      </p:sp>
      <p:cxnSp>
        <p:nvCxnSpPr>
          <p:cNvPr id="12" name="Straight Connector 11"/>
          <p:cNvCxnSpPr/>
          <p:nvPr/>
        </p:nvCxnSpPr>
        <p:spPr>
          <a:xfrm>
            <a:off x="1940767" y="3200639"/>
            <a:ext cx="39266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91714" y="3200878"/>
            <a:ext cx="15092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11595" y="4286489"/>
            <a:ext cx="7717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41198" y="4324828"/>
            <a:ext cx="38122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29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7329</TotalTime>
  <Words>1220</Words>
  <Application>Microsoft Office PowerPoint</Application>
  <PresentationFormat>Widescreen</PresentationFormat>
  <Paragraphs>147</Paragraphs>
  <Slides>36</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411</cp:revision>
  <dcterms:created xsi:type="dcterms:W3CDTF">2020-12-08T03:17:05Z</dcterms:created>
  <dcterms:modified xsi:type="dcterms:W3CDTF">2022-12-04T10:23:48Z</dcterms:modified>
</cp:coreProperties>
</file>