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304" r:id="rId3"/>
    <p:sldId id="408" r:id="rId4"/>
    <p:sldId id="292" r:id="rId5"/>
    <p:sldId id="409" r:id="rId6"/>
    <p:sldId id="306" r:id="rId7"/>
    <p:sldId id="386" r:id="rId8"/>
    <p:sldId id="420" r:id="rId9"/>
    <p:sldId id="333" r:id="rId10"/>
    <p:sldId id="389" r:id="rId11"/>
    <p:sldId id="411" r:id="rId12"/>
    <p:sldId id="336" r:id="rId13"/>
    <p:sldId id="390" r:id="rId14"/>
    <p:sldId id="422" r:id="rId15"/>
    <p:sldId id="335" r:id="rId16"/>
    <p:sldId id="415" r:id="rId17"/>
    <p:sldId id="417" r:id="rId18"/>
    <p:sldId id="344" r:id="rId19"/>
    <p:sldId id="393" r:id="rId20"/>
    <p:sldId id="394" r:id="rId21"/>
    <p:sldId id="395" r:id="rId22"/>
    <p:sldId id="419" r:id="rId23"/>
    <p:sldId id="424" r:id="rId24"/>
    <p:sldId id="398" r:id="rId25"/>
    <p:sldId id="400" r:id="rId26"/>
    <p:sldId id="401" r:id="rId27"/>
    <p:sldId id="423" r:id="rId28"/>
    <p:sldId id="404" r:id="rId29"/>
    <p:sldId id="407" r:id="rId30"/>
    <p:sldId id="425" r:id="rId31"/>
    <p:sldId id="315" r:id="rId32"/>
    <p:sldId id="406" r:id="rId33"/>
    <p:sldId id="426" r:id="rId34"/>
    <p:sldId id="331" r:id="rId35"/>
    <p:sldId id="295" r:id="rId36"/>
    <p:sldId id="329" r:id="rId37"/>
    <p:sldId id="34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57"/>
  </p:normalViewPr>
  <p:slideViewPr>
    <p:cSldViewPr snapToGrid="0">
      <p:cViewPr varScale="1">
        <p:scale>
          <a:sx n="68" d="100"/>
          <a:sy n="68" d="100"/>
        </p:scale>
        <p:origin x="4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4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9&amp;idSubject=1&amp;idSeries=32&amp;idTheme=399&amp;IdLevel=1&amp;idThemeServer=53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5850" y="2552503"/>
            <a:ext cx="700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Unit 6: Community Services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200">
                <a:solidFill>
                  <a:srgbClr val="00B050"/>
                </a:solidFill>
              </a:rPr>
              <a:t>Lesson 3.1: </a:t>
            </a:r>
            <a:r>
              <a:rPr lang="en-US" sz="3200" dirty="0">
                <a:solidFill>
                  <a:srgbClr val="00B050"/>
                </a:solidFill>
              </a:rPr>
              <a:t>Vocabulary &amp; Listening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Page 52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704" y="4798145"/>
            <a:ext cx="108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many sentences are there? – </a:t>
            </a:r>
            <a:r>
              <a:rPr lang="en-US" sz="3600" dirty="0">
                <a:solidFill>
                  <a:srgbClr val="FF0000"/>
                </a:solidFill>
              </a:rPr>
              <a:t>Five</a:t>
            </a:r>
          </a:p>
          <a:p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704" y="5349756"/>
            <a:ext cx="1187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are you going to do? – </a:t>
            </a:r>
            <a:r>
              <a:rPr lang="en-US" sz="3600" dirty="0">
                <a:solidFill>
                  <a:srgbClr val="FF0000"/>
                </a:solidFill>
              </a:rPr>
              <a:t>Circle the correct definitions of the underlined words</a:t>
            </a:r>
            <a:endParaRPr lang="en-US" dirty="0"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67" y="307915"/>
            <a:ext cx="9599934" cy="44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54" y="271171"/>
            <a:ext cx="1569177" cy="1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152" y="432249"/>
            <a:ext cx="6103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in pairs. Fill in the blanks.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77" y="1272011"/>
            <a:ext cx="11902707" cy="452435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20726" y="2774196"/>
            <a:ext cx="436115" cy="371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12268" y="3619131"/>
            <a:ext cx="411793" cy="371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99353" y="4479010"/>
            <a:ext cx="411793" cy="371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0726" y="5313335"/>
            <a:ext cx="436115" cy="483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09">
            <a:hlinkClick r:id="" action="ppaction://media"/>
            <a:extLst>
              <a:ext uri="{FF2B5EF4-FFF2-40B4-BE49-F238E27FC236}">
                <a16:creationId xmlns:a16="http://schemas.microsoft.com/office/drawing/2014/main" id="{6F259981-F2DA-09CD-66F4-8D7131548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8146" y="438085"/>
            <a:ext cx="640495" cy="6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707" y="484995"/>
            <a:ext cx="1370284" cy="1644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90835"/>
            <a:ext cx="9848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>
                <a:solidFill>
                  <a:srgbClr val="0070C0"/>
                </a:solidFill>
              </a:rPr>
              <a:t>Discuss and answer the questions.</a:t>
            </a:r>
            <a:br>
              <a:rPr lang="en-US" sz="3600">
                <a:solidFill>
                  <a:srgbClr val="0070C0"/>
                </a:solidFill>
              </a:rPr>
            </a:b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57" y="484995"/>
            <a:ext cx="1084593" cy="6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416031"/>
            <a:ext cx="7005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latin typeface="+mj-lt"/>
              </a:rPr>
              <a:t>1. Do you know any charities?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2. Who or what do they help?</a:t>
            </a:r>
            <a:r>
              <a:rPr lang="en-US" sz="3600">
                <a:latin typeface="+mj-lt"/>
              </a:rPr>
              <a:t> </a:t>
            </a:r>
            <a:br>
              <a:rPr lang="en-US"/>
            </a:b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346" y="2550810"/>
            <a:ext cx="6163159" cy="15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1196478"/>
            <a:ext cx="1192530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>
                <a:solidFill>
                  <a:srgbClr val="242021"/>
                </a:solidFill>
                <a:latin typeface="+mj-lt"/>
              </a:rPr>
              <a:t>1. I like ___________ TV programs. I can learn about tigers, lions, and lots of other animals.</a:t>
            </a:r>
            <a:br>
              <a:rPr lang="en-US" sz="3500">
                <a:solidFill>
                  <a:srgbClr val="242021"/>
                </a:solidFill>
                <a:latin typeface="+mj-lt"/>
              </a:rPr>
            </a:br>
            <a:r>
              <a:rPr lang="en-US" sz="3500">
                <a:solidFill>
                  <a:srgbClr val="242021"/>
                </a:solidFill>
                <a:latin typeface="+mj-lt"/>
              </a:rPr>
              <a:t>2. Every year, we collect all of our old clothes and books, then we ___________ them to a charity.</a:t>
            </a:r>
            <a:br>
              <a:rPr lang="en-US" sz="3500">
                <a:solidFill>
                  <a:srgbClr val="242021"/>
                </a:solidFill>
                <a:latin typeface="+mj-lt"/>
              </a:rPr>
            </a:br>
            <a:r>
              <a:rPr lang="en-US" sz="3500">
                <a:solidFill>
                  <a:srgbClr val="242021"/>
                </a:solidFill>
                <a:latin typeface="+mj-lt"/>
              </a:rPr>
              <a:t>3. I got these jeans for ___________. I didn’t have to pay any money for them.</a:t>
            </a:r>
            <a:br>
              <a:rPr lang="en-US" sz="3500">
                <a:solidFill>
                  <a:srgbClr val="242021"/>
                </a:solidFill>
                <a:latin typeface="+mj-lt"/>
              </a:rPr>
            </a:br>
            <a:r>
              <a:rPr lang="en-US" sz="3500">
                <a:solidFill>
                  <a:srgbClr val="242021"/>
                </a:solidFill>
                <a:latin typeface="+mj-lt"/>
              </a:rPr>
              <a:t>4. I give money to help ___________ rare animals from hunters.</a:t>
            </a:r>
            <a:br>
              <a:rPr lang="en-US" sz="3500">
                <a:solidFill>
                  <a:srgbClr val="242021"/>
                </a:solidFill>
                <a:latin typeface="+mj-lt"/>
              </a:rPr>
            </a:br>
            <a:r>
              <a:rPr lang="en-US" sz="3500">
                <a:solidFill>
                  <a:srgbClr val="242021"/>
                </a:solidFill>
                <a:latin typeface="+mj-lt"/>
              </a:rPr>
              <a:t>5. I gave money to a ___________ last year. They use the money to help poor children around the world. 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endParaRPr lang="en-US" sz="3600">
              <a:solidFill>
                <a:srgbClr val="242021"/>
              </a:solidFill>
              <a:latin typeface="+mj-lt"/>
            </a:endParaRPr>
          </a:p>
          <a:p>
            <a:br>
              <a:rPr lang="en-US" sz="3600">
                <a:solidFill>
                  <a:srgbClr val="242021"/>
                </a:solidFill>
                <a:latin typeface="+mj-lt"/>
              </a:rPr>
            </a:br>
            <a:br>
              <a:rPr lang="en-US"/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/>
              <a:t>WB page 26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228850" y="488333"/>
            <a:ext cx="12249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Fill in the blanks using the words you have learnt.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0202" y="1194769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wildlife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35" y="2813447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donate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276" y="3365725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free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2591" y="4350383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protect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6812" y="4965936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charity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19" y="555654"/>
            <a:ext cx="11679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b. In pairs: And and answer what you do to help community.</a:t>
            </a:r>
          </a:p>
        </p:txBody>
      </p:sp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07" y="1600201"/>
            <a:ext cx="3447093" cy="21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893677"/>
            <a:ext cx="5153843" cy="1324696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i="0" dirty="0">
                <a:solidFill>
                  <a:schemeClr val="bg1"/>
                </a:solidFill>
                <a:effectLst/>
              </a:rPr>
              <a:t>Hi B. Do you do anything to help the community?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93679"/>
            <a:ext cx="5635208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242021"/>
                </a:solidFill>
              </a:rPr>
              <a:t>Yes, of course.</a:t>
            </a:r>
            <a:endParaRPr lang="en-US" sz="30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649773"/>
            <a:ext cx="5178613" cy="1255476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So, what do you do?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09927" y="2649772"/>
            <a:ext cx="5679292" cy="1368615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I collect my old books and clothes. Then I donate them to the charity.</a:t>
            </a:r>
            <a:endParaRPr lang="en-US" sz="3000" b="1" dirty="0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55210" y="3244068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13532" y="4284106"/>
            <a:ext cx="5050242" cy="135469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That’s great!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373984" y="4391444"/>
            <a:ext cx="5715236" cy="13686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Thanks.</a:t>
            </a:r>
            <a:endParaRPr lang="en-US" sz="30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40344" y="496909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25664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3180" y="3048719"/>
            <a:ext cx="12018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</a:t>
            </a:r>
            <a:r>
              <a:rPr lang="en-US" sz="3600">
                <a:solidFill>
                  <a:srgbClr val="242021"/>
                </a:solidFill>
              </a:rPr>
              <a:t>. Listen to two people talking about a charity. Does the charity work in one country, or many countries?</a:t>
            </a:r>
            <a:endParaRPr lang="en-US" sz="3600" dirty="0">
              <a:solidFill>
                <a:srgbClr val="242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</a:t>
            </a:r>
            <a:r>
              <a:rPr lang="en-US" sz="3600" i="1">
                <a:solidFill>
                  <a:srgbClr val="0070C0"/>
                </a:solidFill>
              </a:rPr>
              <a:t>. Does the charity work in one country, or many countries?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57307" y="3577772"/>
            <a:ext cx="108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2428425" y="3577772"/>
            <a:ext cx="1945232" cy="3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4654782" y="3577772"/>
            <a:ext cx="10795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7516779" y="3577772"/>
            <a:ext cx="1177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273945" y="4124791"/>
            <a:ext cx="966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92271" y="4553500"/>
            <a:ext cx="3750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1. One country </a:t>
            </a:r>
            <a:endParaRPr lang="en-US" sz="3600" i="1" dirty="0">
              <a:solidFill>
                <a:srgbClr val="24202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07358" y="4511596"/>
            <a:ext cx="3741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2. Many countries</a:t>
            </a:r>
            <a:endParaRPr lang="en-US" sz="3600" i="1" dirty="0">
              <a:solidFill>
                <a:srgbClr val="24202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1749153" y="4124791"/>
            <a:ext cx="2218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4711215" y="4124791"/>
            <a:ext cx="2805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31" y="453953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212261" y="3738932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sym typeface="Wingdings" panose="05000000000000000000" pitchFamily="2" charset="2"/>
              </a:rPr>
              <a:t>2. Many countries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148400" y="449487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1905771"/>
            <a:ext cx="12018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</a:rPr>
              <a:t>a. Listen to two people talking about a charity. Does the charity work in one country, or many countries?</a:t>
            </a:r>
          </a:p>
          <a:p>
            <a:endParaRPr lang="en-US" sz="3600">
              <a:solidFill>
                <a:srgbClr val="242021"/>
              </a:solidFill>
            </a:endParaRPr>
          </a:p>
        </p:txBody>
      </p:sp>
      <p:pic>
        <p:nvPicPr>
          <p:cNvPr id="3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6980" y="301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81336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3890800" y="4689829"/>
            <a:ext cx="8017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1" strike="sngStrike">
                <a:solidFill>
                  <a:schemeClr val="accent1"/>
                </a:solidFill>
              </a:rPr>
              <a:t>One country</a:t>
            </a:r>
          </a:p>
          <a:p>
            <a:pPr marL="742950" indent="-742950">
              <a:buFontTx/>
              <a:buAutoNum type="arabicPeriod"/>
            </a:pPr>
            <a:r>
              <a:rPr lang="en-US" sz="3600" i="1">
                <a:solidFill>
                  <a:srgbClr val="FF0000"/>
                </a:solidFill>
              </a:rPr>
              <a:t>Many countries.</a:t>
            </a:r>
            <a:br>
              <a:rPr lang="en-US" sz="3600" i="1" strike="sngStrike">
                <a:solidFill>
                  <a:schemeClr val="accent1"/>
                </a:solidFill>
              </a:rPr>
            </a:b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84951" y="5043772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503558"/>
            <a:ext cx="1184987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</a:t>
            </a:r>
            <a:r>
              <a:rPr lang="en-US" sz="3200" i="1">
                <a:solidFill>
                  <a:srgbClr val="0070C0"/>
                </a:solidFill>
              </a:rPr>
              <a:t>what Professor Jones says.</a:t>
            </a:r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FF0000"/>
                </a:solidFill>
              </a:rPr>
              <a:t>Professor Jones: In 2018, over a million people in many countries took part in a huge beach cleanup.</a:t>
            </a:r>
          </a:p>
        </p:txBody>
      </p:sp>
      <p:pic>
        <p:nvPicPr>
          <p:cNvPr id="10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8016" y="55251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BB053-A16A-E55F-52E8-C8035CD94E10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25197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FIRST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336616"/>
            <a:ext cx="1446028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40528" y="857310"/>
            <a:ext cx="1027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22175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Trash Free Seas started in ______________ in the USA.</a:t>
            </a:r>
          </a:p>
          <a:p>
            <a:pPr marL="742950" indent="-742950">
              <a:buAutoNum type="arabicPeriod"/>
            </a:pPr>
            <a:endParaRPr lang="en-US" sz="3600" dirty="0"/>
          </a:p>
          <a:p>
            <a:r>
              <a:rPr lang="en-US" sz="3600" dirty="0"/>
              <a:t>2. They wanted to protect ocean _____________.</a:t>
            </a:r>
          </a:p>
          <a:p>
            <a:endParaRPr lang="en-US" sz="3600" dirty="0"/>
          </a:p>
          <a:p>
            <a:r>
              <a:rPr lang="en-US" sz="3600" dirty="0"/>
              <a:t>3. In 2018, they picked up more than ______________ million</a:t>
            </a:r>
          </a:p>
          <a:p>
            <a:r>
              <a:rPr lang="en-US" sz="3600" dirty="0"/>
              <a:t>kilograms of trash.</a:t>
            </a:r>
          </a:p>
          <a:p>
            <a:endParaRPr lang="en-US" sz="3600" dirty="0"/>
          </a:p>
          <a:p>
            <a:r>
              <a:rPr lang="en-US" sz="3600" dirty="0"/>
              <a:t>4. People can visit the website if they want to ____________.</a:t>
            </a:r>
          </a:p>
        </p:txBody>
      </p:sp>
      <p:pic>
        <p:nvPicPr>
          <p:cNvPr id="8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336" y="360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 TIME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6616"/>
            <a:ext cx="1467293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40528" y="857310"/>
            <a:ext cx="1027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22175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Trash Free Seas started in ______________ in the USA.</a:t>
            </a:r>
          </a:p>
          <a:p>
            <a:pPr marL="742950" indent="-742950">
              <a:buAutoNum type="arabicPeriod"/>
            </a:pPr>
            <a:endParaRPr lang="en-US" sz="3600" dirty="0"/>
          </a:p>
          <a:p>
            <a:r>
              <a:rPr lang="en-US" sz="3600" dirty="0"/>
              <a:t>2. They wanted to protect ocean _____________.</a:t>
            </a:r>
          </a:p>
          <a:p>
            <a:endParaRPr lang="en-US" sz="3600" dirty="0"/>
          </a:p>
          <a:p>
            <a:r>
              <a:rPr lang="en-US" sz="3600" dirty="0"/>
              <a:t>3. In 2018, they picked up more than ______________ million</a:t>
            </a:r>
          </a:p>
          <a:p>
            <a:r>
              <a:rPr lang="en-US" sz="3600" dirty="0"/>
              <a:t>kilograms of trash.</a:t>
            </a:r>
          </a:p>
          <a:p>
            <a:endParaRPr lang="en-US" sz="3600" dirty="0"/>
          </a:p>
          <a:p>
            <a:r>
              <a:rPr lang="en-US" sz="3600" dirty="0"/>
              <a:t>4. People can visit the website if they want to ____________.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1275891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1986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5841" y="2340501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wildlife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1479" y="3454646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ten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4004" y="5020694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donate</a:t>
            </a:r>
          </a:p>
        </p:txBody>
      </p:sp>
      <p:pic>
        <p:nvPicPr>
          <p:cNvPr id="13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1870" y="1134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6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-1" y="1102383"/>
            <a:ext cx="121920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Professor Jones: Well, the charity started in 1986 in the USA.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0" y="2163784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1. Trash Free Seas started in 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1986</a:t>
            </a:r>
            <a:r>
              <a:rPr lang="en-US" sz="2800" b="1">
                <a:latin typeface="+mj-lt"/>
              </a:rPr>
              <a:t> in the USA.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302436" y="365611"/>
            <a:ext cx="87545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-1" y="4608466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2. They wanted to protect ocean 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wildlife.</a:t>
            </a:r>
            <a:endParaRPr lang="en-US" sz="2800" b="1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0" y="2947149"/>
            <a:ext cx="1205701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Professor Jones: 1986. Anyway, they help protect ocean wildlife by cleaning up beaches.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4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0604" y="560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2790477"/>
            <a:ext cx="1185174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3. In 2018, they picked up more than 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ten </a:t>
            </a:r>
            <a:r>
              <a:rPr lang="en-US" sz="2800" b="1">
                <a:latin typeface="+mj-lt"/>
              </a:rPr>
              <a:t>million kilograms of trash.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0" y="1271419"/>
            <a:ext cx="1206905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Professor Jones: In 2018, over a million people in many countries took part in a huge beach cleanup.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231909" y="394481"/>
            <a:ext cx="983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17315" y="3616183"/>
            <a:ext cx="118517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Professor Jones: If anyone wants to donate, please visit the Trash Free Seas website. Just five dollars will be a big help! The website is www…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5672996"/>
            <a:ext cx="1144595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>
                <a:effectLst/>
              </a:rPr>
              <a:t>4. </a:t>
            </a:r>
            <a:r>
              <a:rPr lang="en-US" sz="2800" b="1"/>
              <a:t>People can visit the website if they want to </a:t>
            </a:r>
            <a:r>
              <a:rPr lang="en-US" sz="2800" b="1">
                <a:solidFill>
                  <a:srgbClr val="FF0000"/>
                </a:solidFill>
              </a:rPr>
              <a:t>donate</a:t>
            </a:r>
            <a:r>
              <a:rPr lang="en-US" sz="2800" b="1"/>
              <a:t>.</a:t>
            </a:r>
            <a:endParaRPr lang="en-US" sz="36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681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12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458" y="5586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42" y="32391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23910"/>
            <a:ext cx="958876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77908"/>
            <a:ext cx="120147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0000"/>
                </a:solidFill>
              </a:rPr>
              <a:t>Lisa: Thanks for joining us, Professor. Can you tell us about Trash Free Seas?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Well, the charity started in 1986 in the USA.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When? Sorry, could you repeat that?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1986. Anyway, they help protect ocean wildlife by cleaning up beaches.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I see.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In 2018, over a million people in many countries took part in a huge beach cleanup.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Great!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They picked up over ten million kilograms of trash</a:t>
            </a:r>
            <a:r>
              <a:rPr lang="en-US" sz="3400" i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898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23910"/>
            <a:ext cx="958876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11860"/>
            <a:ext cx="120147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0000"/>
                </a:solidFill>
              </a:rPr>
              <a:t>Lisa: How much? Sorry, could you say that again?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Ten million kilos.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Wow! That's amazing. How can our listeners help?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If anyone wants to donate, please visit the Trash Free Seas website. Just five dollars will be a big help! The website is www…</a:t>
            </a:r>
          </a:p>
        </p:txBody>
      </p:sp>
    </p:spTree>
    <p:extLst>
      <p:ext uri="{BB962C8B-B14F-4D97-AF65-F5344CB8AC3E}">
        <p14:creationId xmlns:p14="http://schemas.microsoft.com/office/powerpoint/2010/main" val="118600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6386" y="380256"/>
            <a:ext cx="579781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i="1">
                <a:solidFill>
                  <a:srgbClr val="0070C0"/>
                </a:solidFill>
              </a:rPr>
              <a:t>Listen and write "True" or "False."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34254"/>
            <a:ext cx="120967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 There are 18 different kinds of penguins in the world.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2. The Global Penguin Society makes money by protecting penguins.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GPS works with school teachers and famous movie stars.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4. Fewer than six thousand students visited penguins.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5. Donations for GPS help pay people to work for them. </a:t>
            </a:r>
          </a:p>
        </p:txBody>
      </p:sp>
      <p:pic>
        <p:nvPicPr>
          <p:cNvPr id="6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0393" y="35245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82643" y="934254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True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95472" y="206307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83652" y="366260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83652" y="4791416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95472" y="5838311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True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91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165" y="665922"/>
            <a:ext cx="10457862" cy="4997457"/>
          </a:xfrm>
          <a:prstGeom prst="rect">
            <a:avLst/>
          </a:prstGeom>
        </p:spPr>
      </p:pic>
      <p:pic>
        <p:nvPicPr>
          <p:cNvPr id="9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5755" y="36112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4228084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984" y="1786396"/>
            <a:ext cx="11420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Practice and learn vocabularies: </a:t>
            </a:r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charity, donate, free, protect, wildlife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.</a:t>
            </a:r>
          </a:p>
          <a:p>
            <a:pPr fontAlgn="t"/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- Practice listening for specific information.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298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44" y="358935"/>
            <a:ext cx="874204" cy="5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0339" y="251525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" y="1444421"/>
            <a:ext cx="11696700" cy="3717514"/>
          </a:xfrm>
          <a:prstGeom prst="rect">
            <a:avLst/>
          </a:prstGeom>
        </p:spPr>
      </p:pic>
      <p:pic>
        <p:nvPicPr>
          <p:cNvPr id="5" name="CD2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619" y="59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5346" y="781050"/>
            <a:ext cx="20755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905750" y="781050"/>
            <a:ext cx="3305175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59" y="1472761"/>
            <a:ext cx="8494171" cy="47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30701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87829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Write about what you do to help the community.</a:t>
            </a:r>
          </a:p>
          <a:p>
            <a:r>
              <a:rPr lang="en-US" sz="3600" i="1">
                <a:solidFill>
                  <a:srgbClr val="0070C0"/>
                </a:solidFill>
              </a:rPr>
              <a:t>When and how.</a:t>
            </a:r>
          </a:p>
          <a:p>
            <a:r>
              <a:rPr lang="en-US" sz="3600" i="1">
                <a:solidFill>
                  <a:srgbClr val="0070C0"/>
                </a:solidFill>
              </a:rPr>
              <a:t>Write about 60-80 words.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52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22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421" y="1604278"/>
            <a:ext cx="415442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Vocabularies: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bʌs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st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2400" dirty="0">
              <a:latin typeface="Arial" panose="020B0604020202020204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charity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donate (v)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free (adj)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protect (v)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wildlife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821" y="1604278"/>
            <a:ext cx="737217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Listening:</a:t>
            </a:r>
            <a:r>
              <a:rPr lang="en-US" sz="3600" dirty="0">
                <a:solidFill>
                  <a:srgbClr val="0070C0"/>
                </a:solidFill>
              </a:rPr>
              <a:t> for specific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Conversation Skill:</a:t>
            </a:r>
            <a:r>
              <a:rPr lang="en-US" sz="3600" dirty="0">
                <a:solidFill>
                  <a:srgbClr val="0070C0"/>
                </a:solidFill>
              </a:rPr>
              <a:t> Asking for repetition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821" y="32857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506082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36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38.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29" y="428614"/>
            <a:ext cx="1474417" cy="9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9095" y="255185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7296" y="1404530"/>
            <a:ext cx="2601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ea typeface="Times New Roman" panose="02020603050405020304" pitchFamily="18" charset="0"/>
              </a:rPr>
              <a:t>Chatting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654" y="2609590"/>
            <a:ext cx="1207534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1. Name some public services near your house. Are they good? 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2. What do you do with your family to save the environment?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3. What do you do with your friends to protect the earth? 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4. What do you think about recycling things?</a:t>
            </a:r>
          </a:p>
        </p:txBody>
      </p:sp>
    </p:spTree>
    <p:extLst>
      <p:ext uri="{BB962C8B-B14F-4D97-AF65-F5344CB8AC3E}">
        <p14:creationId xmlns:p14="http://schemas.microsoft.com/office/powerpoint/2010/main" val="96709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……..</a:t>
            </a:r>
          </a:p>
          <a:p>
            <a:pPr algn="ctr"/>
            <a:r>
              <a:rPr lang="en-US" sz="3600" i="1" dirty="0"/>
              <a:t>…….</a:t>
            </a:r>
          </a:p>
          <a:p>
            <a:pPr algn="ctr"/>
            <a:r>
              <a:rPr lang="en-US" sz="3600" i="1" dirty="0"/>
              <a:t>…….</a:t>
            </a:r>
          </a:p>
          <a:p>
            <a:pPr algn="ctr"/>
            <a:r>
              <a:rPr lang="en-US" sz="3600" i="1" dirty="0"/>
              <a:t>……..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62943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free (adj) 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fri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miễn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phí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" y="1998170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protect (v) 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prəˈtekt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bảo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vệ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4137" y="4327716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wildlife 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waɪldlaɪf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đời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sống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dã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12" y="854075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charity 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tʃærəti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tổ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chức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từ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thiện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357594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donate (v)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3600" dirty="0" err="1">
                <a:solidFill>
                  <a:srgbClr val="FF0000"/>
                </a:solidFill>
              </a:rPr>
              <a:t>ə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ʊneɪt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quyên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góp</a:t>
            </a:r>
            <a:endParaRPr lang="en-US" sz="3600" i="0" u="none" strike="noStrike" dirty="0">
              <a:effectLst/>
              <a:latin typeface="+mj-lt"/>
            </a:endParaRPr>
          </a:p>
        </p:txBody>
      </p:sp>
      <p:pic>
        <p:nvPicPr>
          <p:cNvPr id="3" name="char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5279" y="418803"/>
            <a:ext cx="609600" cy="609600"/>
          </a:xfrm>
          <a:prstGeom prst="rect">
            <a:avLst/>
          </a:prstGeom>
        </p:spPr>
      </p:pic>
      <p:pic>
        <p:nvPicPr>
          <p:cNvPr id="15" name="don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6229" y="435284"/>
            <a:ext cx="609600" cy="609600"/>
          </a:xfrm>
          <a:prstGeom prst="rect">
            <a:avLst/>
          </a:prstGeom>
        </p:spPr>
      </p:pic>
      <p:pic>
        <p:nvPicPr>
          <p:cNvPr id="17" name="fre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22895"/>
            <a:ext cx="609600" cy="609600"/>
          </a:xfrm>
          <a:prstGeom prst="rect">
            <a:avLst/>
          </a:prstGeom>
        </p:spPr>
      </p:pic>
      <p:pic>
        <p:nvPicPr>
          <p:cNvPr id="20" name="protec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58722"/>
            <a:ext cx="609600" cy="609600"/>
          </a:xfrm>
          <a:prstGeom prst="rect">
            <a:avLst/>
          </a:prstGeom>
        </p:spPr>
      </p:pic>
      <p:pic>
        <p:nvPicPr>
          <p:cNvPr id="21" name="wildlif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7955" y="435284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071885" y="310219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7071" y="3141416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fri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miễn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phí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08783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prəˈtekt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bảo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vệ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70" y="4135234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waɪldlaɪf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đời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sống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dã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7" y="1292712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tʃærəti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tổ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chức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từ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thiện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7071" y="5129053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doʊneɪt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quyên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góp</a:t>
            </a:r>
            <a:endParaRPr lang="en-US" sz="3600" i="0" u="none" strike="noStrike" dirty="0">
              <a:effectLst/>
              <a:latin typeface="+mj-lt"/>
            </a:endParaRPr>
          </a:p>
        </p:txBody>
      </p:sp>
      <p:pic>
        <p:nvPicPr>
          <p:cNvPr id="3" name="char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5279" y="418803"/>
            <a:ext cx="609600" cy="609600"/>
          </a:xfrm>
          <a:prstGeom prst="rect">
            <a:avLst/>
          </a:prstGeom>
        </p:spPr>
      </p:pic>
      <p:pic>
        <p:nvPicPr>
          <p:cNvPr id="15" name="don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6229" y="435284"/>
            <a:ext cx="609600" cy="609600"/>
          </a:xfrm>
          <a:prstGeom prst="rect">
            <a:avLst/>
          </a:prstGeom>
        </p:spPr>
      </p:pic>
      <p:pic>
        <p:nvPicPr>
          <p:cNvPr id="17" name="fre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22895"/>
            <a:ext cx="609600" cy="609600"/>
          </a:xfrm>
          <a:prstGeom prst="rect">
            <a:avLst/>
          </a:prstGeom>
        </p:spPr>
      </p:pic>
      <p:pic>
        <p:nvPicPr>
          <p:cNvPr id="20" name="protec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58722"/>
            <a:ext cx="609600" cy="609600"/>
          </a:xfrm>
          <a:prstGeom prst="rect">
            <a:avLst/>
          </a:prstGeom>
        </p:spPr>
      </p:pic>
      <p:pic>
        <p:nvPicPr>
          <p:cNvPr id="21" name="wildlif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7955" y="435284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071885" y="310219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550" y="206591"/>
            <a:ext cx="120205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0070C0"/>
                </a:solidFill>
              </a:rPr>
              <a:t>Look at the IPA (International Phonetic Alphabet) and </a:t>
            </a:r>
          </a:p>
          <a:p>
            <a:pPr algn="ctr"/>
            <a:r>
              <a:rPr lang="en-US" sz="3400">
                <a:solidFill>
                  <a:srgbClr val="0070C0"/>
                </a:solidFill>
              </a:rPr>
              <a:t>the meaning of each word to read out the word</a:t>
            </a:r>
            <a:endParaRPr lang="en-US" sz="3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7042</TotalTime>
  <Words>1394</Words>
  <Application>Microsoft Office PowerPoint</Application>
  <PresentationFormat>Widescreen</PresentationFormat>
  <Paragraphs>194</Paragraphs>
  <Slides>37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FuturaStd-Book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Thai Hien Duong</cp:lastModifiedBy>
  <cp:revision>284</cp:revision>
  <dcterms:created xsi:type="dcterms:W3CDTF">2020-12-08T03:17:05Z</dcterms:created>
  <dcterms:modified xsi:type="dcterms:W3CDTF">2025-02-04T05:13:37Z</dcterms:modified>
</cp:coreProperties>
</file>