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67" r:id="rId4"/>
    <p:sldId id="313" r:id="rId5"/>
    <p:sldId id="269" r:id="rId6"/>
    <p:sldId id="270" r:id="rId7"/>
    <p:sldId id="302" r:id="rId8"/>
    <p:sldId id="303" r:id="rId9"/>
    <p:sldId id="304" r:id="rId10"/>
    <p:sldId id="305" r:id="rId11"/>
    <p:sldId id="271" r:id="rId12"/>
    <p:sldId id="306" r:id="rId13"/>
    <p:sldId id="310" r:id="rId14"/>
    <p:sldId id="307" r:id="rId15"/>
    <p:sldId id="311" r:id="rId16"/>
    <p:sldId id="312" r:id="rId17"/>
    <p:sldId id="272" r:id="rId18"/>
    <p:sldId id="314" r:id="rId19"/>
    <p:sldId id="315" r:id="rId20"/>
    <p:sldId id="309" r:id="rId21"/>
    <p:sldId id="294" r:id="rId22"/>
    <p:sldId id="295" r:id="rId23"/>
    <p:sldId id="296" r:id="rId24"/>
    <p:sldId id="298" r:id="rId25"/>
    <p:sldId id="299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64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973404" y="44183"/>
            <a:ext cx="321859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>
                <a:solidFill>
                  <a:schemeClr val="tx1"/>
                </a:solidFill>
              </a:rPr>
              <a:t>Lesson 2.3: Pronun. </a:t>
            </a:r>
            <a:r>
              <a:rPr lang="en-US" sz="1800" b="0" dirty="0">
                <a:solidFill>
                  <a:schemeClr val="tx1"/>
                </a:solidFill>
              </a:rPr>
              <a:t>&amp; Speaking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377418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6: Life on other planets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8" r:id="rId13"/>
    <p:sldLayoutId id="2147483669" r:id="rId14"/>
    <p:sldLayoutId id="2147483689" r:id="rId15"/>
    <p:sldLayoutId id="2147483690" r:id="rId16"/>
    <p:sldLayoutId id="21474836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77140556/life-on-other-planet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audio" Target="../media/audio1.wav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9.png"/><Relationship Id="rId5" Type="http://schemas.microsoft.com/office/2007/relationships/media" Target="../media/media3.mp3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6B1947-BF0A-956C-006B-C418F542799C}"/>
              </a:ext>
            </a:extLst>
          </p:cNvPr>
          <p:cNvSpPr txBox="1"/>
          <p:nvPr/>
        </p:nvSpPr>
        <p:spPr>
          <a:xfrm>
            <a:off x="5792189" y="3168317"/>
            <a:ext cx="61454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6: Life on other planets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rPr>
              <a:t>Lesson 2.3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rPr>
              <a:t>Pron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un. &amp; Speaking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60 &amp; 61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1039A-1573-57CC-FD9A-3CA45F7FD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86" y="774090"/>
            <a:ext cx="8687698" cy="1157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92186D-41E3-F7DB-A1AB-AFDEFC4B05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62309" y="2591627"/>
            <a:ext cx="6411220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1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1283677" y="683525"/>
            <a:ext cx="7892144" cy="5567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02336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17DEB9-7918-8BBA-ACBD-A9EB065BE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08" y="605546"/>
            <a:ext cx="8281536" cy="787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5CACA2-B198-8F63-0F4C-84367ED2FC37}"/>
              </a:ext>
            </a:extLst>
          </p:cNvPr>
          <p:cNvSpPr txBox="1"/>
          <p:nvPr/>
        </p:nvSpPr>
        <p:spPr>
          <a:xfrm>
            <a:off x="-133165" y="1507332"/>
            <a:ext cx="1243761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rgbClr val="242021"/>
                </a:solidFill>
                <a:effectLst/>
              </a:rPr>
              <a:t>(1) Jim: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You won't believe it! I just saw something crazy!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(2) </a:t>
            </a:r>
            <a:r>
              <a:rPr lang="en-US" sz="2600" b="1" i="0" dirty="0">
                <a:solidFill>
                  <a:srgbClr val="242021"/>
                </a:solidFill>
                <a:effectLst/>
              </a:rPr>
              <a:t>Danny: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Calm down. What happened?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(3) </a:t>
            </a:r>
            <a:r>
              <a:rPr lang="en-US" sz="2600" b="1" i="0" dirty="0">
                <a:solidFill>
                  <a:srgbClr val="242021"/>
                </a:solidFill>
                <a:effectLst/>
              </a:rPr>
              <a:t>Jim: </a:t>
            </a:r>
            <a:r>
              <a:rPr lang="en-US" sz="2600" b="0" i="0" dirty="0">
                <a:solidFill>
                  <a:srgbClr val="0089CF"/>
                </a:solidFill>
                <a:effectLst/>
              </a:rPr>
              <a:t>I (play) soccer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earlier when suddenly </a:t>
            </a:r>
            <a:r>
              <a:rPr lang="en-US" sz="2600" b="0" i="0" dirty="0">
                <a:solidFill>
                  <a:srgbClr val="0089CF"/>
                </a:solidFill>
                <a:effectLst/>
              </a:rPr>
              <a:t>I (see) a strange light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in the </a:t>
            </a:r>
            <a:r>
              <a:rPr lang="en-US" sz="2600" b="0" i="0" dirty="0">
                <a:solidFill>
                  <a:srgbClr val="0089CF"/>
                </a:solidFill>
                <a:effectLst/>
              </a:rPr>
              <a:t>sky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(4) I think </a:t>
            </a:r>
            <a:r>
              <a:rPr lang="en-US" sz="2600" b="0" i="0" dirty="0">
                <a:solidFill>
                  <a:srgbClr val="0089CF"/>
                </a:solidFill>
                <a:effectLst/>
              </a:rPr>
              <a:t>it (be) a UFO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! </a:t>
            </a:r>
            <a:r>
              <a:rPr lang="en-US" sz="2600" b="0" i="0" dirty="0">
                <a:solidFill>
                  <a:srgbClr val="0089CF"/>
                </a:solidFill>
                <a:effectLst/>
              </a:rPr>
              <a:t>It (be) big and </a:t>
            </a:r>
            <a:r>
              <a:rPr lang="en-US" sz="2600" b="0" i="0" dirty="0">
                <a:solidFill>
                  <a:srgbClr val="A3248F"/>
                </a:solidFill>
                <a:effectLst/>
              </a:rPr>
              <a:t>triangular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(5)</a:t>
            </a:r>
            <a:r>
              <a:rPr lang="en-US" sz="2600" b="1" i="0" dirty="0">
                <a:solidFill>
                  <a:srgbClr val="242021"/>
                </a:solidFill>
                <a:effectLst/>
              </a:rPr>
              <a:t>Danny: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That's strange. What </a:t>
            </a:r>
            <a:r>
              <a:rPr lang="en-US" sz="2600" b="0" i="0" dirty="0">
                <a:solidFill>
                  <a:srgbClr val="0089CF"/>
                </a:solidFill>
                <a:effectLst/>
              </a:rPr>
              <a:t>(be) it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doing?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(6) </a:t>
            </a:r>
            <a:r>
              <a:rPr lang="en-US" sz="2600" b="1" i="0" dirty="0">
                <a:solidFill>
                  <a:srgbClr val="242021"/>
                </a:solidFill>
                <a:effectLst/>
              </a:rPr>
              <a:t>Jim: </a:t>
            </a:r>
            <a:r>
              <a:rPr lang="en-US" sz="2600" b="0" i="0" dirty="0">
                <a:solidFill>
                  <a:srgbClr val="0089CF"/>
                </a:solidFill>
                <a:effectLst/>
              </a:rPr>
              <a:t>It (move) very quickly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(7) </a:t>
            </a:r>
            <a:r>
              <a:rPr lang="en-US" sz="2600" b="1" i="0" dirty="0">
                <a:solidFill>
                  <a:srgbClr val="242021"/>
                </a:solidFill>
                <a:effectLst/>
              </a:rPr>
              <a:t>Danny: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What happened next?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(8) </a:t>
            </a:r>
            <a:r>
              <a:rPr lang="en-US" sz="2600" b="1" i="0" dirty="0">
                <a:solidFill>
                  <a:srgbClr val="242021"/>
                </a:solidFill>
                <a:effectLst/>
              </a:rPr>
              <a:t>Jim: </a:t>
            </a:r>
            <a:r>
              <a:rPr lang="en-US" sz="2600" b="0" i="0" dirty="0">
                <a:solidFill>
                  <a:srgbClr val="0089CF"/>
                </a:solidFill>
                <a:effectLst/>
              </a:rPr>
              <a:t>I (run) home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(9) </a:t>
            </a:r>
            <a:r>
              <a:rPr lang="en-US" sz="2600" b="1" i="0" dirty="0">
                <a:solidFill>
                  <a:srgbClr val="242021"/>
                </a:solidFill>
                <a:effectLst/>
              </a:rPr>
              <a:t>Danny: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That sounds scary! How did you feel?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(10) </a:t>
            </a:r>
            <a:r>
              <a:rPr lang="en-US" sz="2600" b="1" i="0" dirty="0">
                <a:solidFill>
                  <a:srgbClr val="242021"/>
                </a:solidFill>
                <a:effectLst/>
              </a:rPr>
              <a:t>Jim: </a:t>
            </a:r>
            <a:r>
              <a:rPr lang="en-US" sz="2600" b="0" i="0" dirty="0">
                <a:solidFill>
                  <a:srgbClr val="0089CF"/>
                </a:solidFill>
                <a:effectLst/>
              </a:rPr>
              <a:t>I was terrified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!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(11) </a:t>
            </a:r>
            <a:r>
              <a:rPr lang="en-US" sz="2600" b="1" i="0" dirty="0">
                <a:solidFill>
                  <a:srgbClr val="242021"/>
                </a:solidFill>
                <a:effectLst/>
              </a:rPr>
              <a:t>Danny: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Do you believe that </a:t>
            </a:r>
            <a:r>
              <a:rPr lang="en-US" sz="2600" b="0" i="0" dirty="0">
                <a:solidFill>
                  <a:srgbClr val="0089CF"/>
                </a:solidFill>
                <a:effectLst/>
              </a:rPr>
              <a:t>it (be)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from another planet?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(12) </a:t>
            </a:r>
            <a:r>
              <a:rPr lang="en-US" sz="2600" b="1" i="0" dirty="0">
                <a:solidFill>
                  <a:srgbClr val="242021"/>
                </a:solidFill>
                <a:effectLst/>
              </a:rPr>
              <a:t>Jim: </a:t>
            </a:r>
            <a:r>
              <a:rPr lang="en-US" sz="2600" b="0" i="0" dirty="0">
                <a:solidFill>
                  <a:srgbClr val="0089CF"/>
                </a:solidFill>
                <a:effectLst/>
              </a:rPr>
              <a:t>Yes, I do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!</a:t>
            </a: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87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6329F-7B81-BEAE-A59D-BE5228610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9C76E0-2EFB-14C5-4E75-44A9E50C3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08" y="605546"/>
            <a:ext cx="8281536" cy="787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D6A46F-2E8F-3372-E4B6-9822E9D33597}"/>
              </a:ext>
            </a:extLst>
          </p:cNvPr>
          <p:cNvSpPr txBox="1"/>
          <p:nvPr/>
        </p:nvSpPr>
        <p:spPr>
          <a:xfrm>
            <a:off x="124287" y="1507332"/>
            <a:ext cx="1206771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rgbClr val="242021"/>
                </a:solidFill>
                <a:effectLst/>
              </a:rPr>
              <a:t>(1) Jim: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You won't believe it! I just saw something crazy!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(2) </a:t>
            </a:r>
            <a:r>
              <a:rPr lang="en-US" sz="2600" b="1" i="0" dirty="0">
                <a:solidFill>
                  <a:srgbClr val="242021"/>
                </a:solidFill>
                <a:effectLst/>
              </a:rPr>
              <a:t>Danny: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Calm down. What happened?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(3) </a:t>
            </a:r>
            <a:r>
              <a:rPr lang="en-US" sz="2600" b="1" i="0" dirty="0">
                <a:solidFill>
                  <a:srgbClr val="242021"/>
                </a:solidFill>
                <a:effectLst/>
              </a:rPr>
              <a:t>Jim: </a:t>
            </a:r>
            <a:r>
              <a:rPr lang="en-US" sz="2600" b="1" i="0" dirty="0">
                <a:solidFill>
                  <a:srgbClr val="FF0000"/>
                </a:solidFill>
                <a:effectLst/>
              </a:rPr>
              <a:t>I was playing soccer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earlier when suddenly </a:t>
            </a:r>
            <a:r>
              <a:rPr lang="en-US" sz="2600" b="1" dirty="0">
                <a:solidFill>
                  <a:srgbClr val="FF0000"/>
                </a:solidFill>
              </a:rPr>
              <a:t>saw a strange light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in the </a:t>
            </a:r>
            <a:r>
              <a:rPr lang="en-US" sz="2600" b="0" i="0" dirty="0">
                <a:solidFill>
                  <a:srgbClr val="0089CF"/>
                </a:solidFill>
                <a:effectLst/>
              </a:rPr>
              <a:t>sky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(4) I think </a:t>
            </a:r>
            <a:r>
              <a:rPr lang="en-US" sz="2600" b="1" i="0" dirty="0">
                <a:solidFill>
                  <a:srgbClr val="FF0000"/>
                </a:solidFill>
                <a:effectLst/>
              </a:rPr>
              <a:t>it was a UFO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! </a:t>
            </a:r>
            <a:r>
              <a:rPr lang="en-US" sz="2600" b="1" i="0" dirty="0">
                <a:solidFill>
                  <a:srgbClr val="FF0000"/>
                </a:solidFill>
                <a:effectLst/>
              </a:rPr>
              <a:t>It </a:t>
            </a:r>
            <a:r>
              <a:rPr lang="en-US" sz="2600" b="1" dirty="0">
                <a:solidFill>
                  <a:srgbClr val="FF0000"/>
                </a:solidFill>
              </a:rPr>
              <a:t>was</a:t>
            </a:r>
            <a:r>
              <a:rPr lang="en-US" sz="2600" b="1" i="0" dirty="0">
                <a:solidFill>
                  <a:srgbClr val="FF0000"/>
                </a:solidFill>
                <a:effectLst/>
              </a:rPr>
              <a:t> big and </a:t>
            </a:r>
            <a:r>
              <a:rPr lang="en-US" sz="2600" b="0" i="0" dirty="0">
                <a:solidFill>
                  <a:srgbClr val="A3248F"/>
                </a:solidFill>
                <a:effectLst/>
              </a:rPr>
              <a:t>triangular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(5) </a:t>
            </a:r>
            <a:r>
              <a:rPr lang="en-US" sz="2600" b="1" i="0" dirty="0">
                <a:solidFill>
                  <a:srgbClr val="242021"/>
                </a:solidFill>
                <a:effectLst/>
              </a:rPr>
              <a:t>Danny: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That's strange. What </a:t>
            </a:r>
            <a:r>
              <a:rPr lang="en-US" sz="2600" b="1" dirty="0">
                <a:solidFill>
                  <a:srgbClr val="FF0000"/>
                </a:solidFill>
              </a:rPr>
              <a:t>was</a:t>
            </a:r>
            <a:r>
              <a:rPr lang="en-US" sz="2600" b="0" i="0" dirty="0">
                <a:solidFill>
                  <a:srgbClr val="0089CF"/>
                </a:solidFill>
                <a:effectLst/>
              </a:rPr>
              <a:t> it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doing?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(6) </a:t>
            </a:r>
            <a:r>
              <a:rPr lang="en-US" sz="2600" b="1" i="0" dirty="0">
                <a:solidFill>
                  <a:srgbClr val="242021"/>
                </a:solidFill>
                <a:effectLst/>
              </a:rPr>
              <a:t>Jim: </a:t>
            </a:r>
            <a:r>
              <a:rPr lang="en-US" sz="2600" b="0" i="0" dirty="0">
                <a:solidFill>
                  <a:srgbClr val="0089CF"/>
                </a:solidFill>
                <a:effectLst/>
              </a:rPr>
              <a:t>It </a:t>
            </a:r>
            <a:r>
              <a:rPr lang="en-US" sz="2600" b="1" dirty="0">
                <a:solidFill>
                  <a:srgbClr val="FF0000"/>
                </a:solidFill>
              </a:rPr>
              <a:t>was moving</a:t>
            </a:r>
            <a:r>
              <a:rPr lang="en-US" sz="26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2600" b="0" i="0" dirty="0">
                <a:solidFill>
                  <a:srgbClr val="0089CF"/>
                </a:solidFill>
                <a:effectLst/>
              </a:rPr>
              <a:t>very quickly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(7) </a:t>
            </a:r>
            <a:r>
              <a:rPr lang="en-US" sz="2600" b="1" i="0" dirty="0">
                <a:solidFill>
                  <a:srgbClr val="242021"/>
                </a:solidFill>
                <a:effectLst/>
              </a:rPr>
              <a:t>Danny: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What happened next?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(8) </a:t>
            </a:r>
            <a:r>
              <a:rPr lang="en-US" sz="2600" b="1" i="0" dirty="0">
                <a:solidFill>
                  <a:srgbClr val="242021"/>
                </a:solidFill>
                <a:effectLst/>
              </a:rPr>
              <a:t>Jim: </a:t>
            </a:r>
            <a:r>
              <a:rPr lang="en-US" sz="2600" b="0" i="0" dirty="0">
                <a:solidFill>
                  <a:srgbClr val="0089CF"/>
                </a:solidFill>
                <a:effectLst/>
              </a:rPr>
              <a:t>I </a:t>
            </a:r>
            <a:r>
              <a:rPr lang="en-US" sz="2600" b="1" dirty="0">
                <a:solidFill>
                  <a:srgbClr val="FF0000"/>
                </a:solidFill>
              </a:rPr>
              <a:t>ran</a:t>
            </a:r>
            <a:r>
              <a:rPr lang="en-US" sz="26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2600" b="0" i="0" dirty="0">
                <a:solidFill>
                  <a:srgbClr val="0089CF"/>
                </a:solidFill>
                <a:effectLst/>
              </a:rPr>
              <a:t>home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(9) </a:t>
            </a:r>
            <a:r>
              <a:rPr lang="en-US" sz="2600" b="1" i="0" dirty="0">
                <a:solidFill>
                  <a:srgbClr val="242021"/>
                </a:solidFill>
                <a:effectLst/>
              </a:rPr>
              <a:t>Danny: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That sounds scary! How did you feel?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(10) </a:t>
            </a:r>
            <a:r>
              <a:rPr lang="en-US" sz="2600" b="1" i="0" dirty="0">
                <a:solidFill>
                  <a:srgbClr val="242021"/>
                </a:solidFill>
                <a:effectLst/>
              </a:rPr>
              <a:t>Jim: </a:t>
            </a:r>
            <a:r>
              <a:rPr lang="en-US" sz="2600" b="0" i="0" dirty="0">
                <a:solidFill>
                  <a:srgbClr val="0089CF"/>
                </a:solidFill>
                <a:effectLst/>
              </a:rPr>
              <a:t>I </a:t>
            </a:r>
            <a:r>
              <a:rPr lang="en-US" sz="2600" b="1" i="0" dirty="0">
                <a:solidFill>
                  <a:srgbClr val="FF0000"/>
                </a:solidFill>
                <a:effectLst/>
              </a:rPr>
              <a:t>was terrified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!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dirty="0">
                <a:solidFill>
                  <a:srgbClr val="242021"/>
                </a:solidFill>
              </a:rPr>
              <a:t>(11) </a:t>
            </a:r>
            <a:r>
              <a:rPr lang="en-US" sz="2600" b="1" i="0" dirty="0">
                <a:solidFill>
                  <a:srgbClr val="242021"/>
                </a:solidFill>
                <a:effectLst/>
              </a:rPr>
              <a:t>Danny: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Do you believe that </a:t>
            </a:r>
            <a:r>
              <a:rPr lang="en-US" sz="2600" b="0" i="0" dirty="0">
                <a:solidFill>
                  <a:srgbClr val="0089CF"/>
                </a:solidFill>
                <a:effectLst/>
              </a:rPr>
              <a:t>it </a:t>
            </a:r>
            <a:r>
              <a:rPr lang="en-US" sz="2600" b="1" dirty="0">
                <a:solidFill>
                  <a:srgbClr val="FF0000"/>
                </a:solidFill>
              </a:rPr>
              <a:t>was</a:t>
            </a:r>
            <a:r>
              <a:rPr lang="en-US" sz="26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from another planet?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(12) </a:t>
            </a:r>
            <a:r>
              <a:rPr lang="en-US" sz="2600" b="1" i="0" dirty="0">
                <a:solidFill>
                  <a:srgbClr val="242021"/>
                </a:solidFill>
                <a:effectLst/>
              </a:rPr>
              <a:t>Jim: </a:t>
            </a:r>
            <a:r>
              <a:rPr lang="en-US" sz="2600" b="0" i="0" dirty="0">
                <a:solidFill>
                  <a:srgbClr val="0089CF"/>
                </a:solidFill>
                <a:effectLst/>
              </a:rPr>
              <a:t>Yes, I do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!</a:t>
            </a: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1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253095-17A4-7FBC-1166-F8B2F5E39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5" y="163428"/>
            <a:ext cx="9285571" cy="618473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12EDDFD-3E43-D22B-6BC6-E1C5414F5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115376"/>
              </p:ext>
            </p:extLst>
          </p:nvPr>
        </p:nvGraphicFramePr>
        <p:xfrm>
          <a:off x="180931" y="750972"/>
          <a:ext cx="11830138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487">
                  <a:extLst>
                    <a:ext uri="{9D8B030D-6E8A-4147-A177-3AD203B41FA5}">
                      <a16:colId xmlns:a16="http://schemas.microsoft.com/office/drawing/2014/main" val="1220296586"/>
                    </a:ext>
                  </a:extLst>
                </a:gridCol>
                <a:gridCol w="3650505">
                  <a:extLst>
                    <a:ext uri="{9D8B030D-6E8A-4147-A177-3AD203B41FA5}">
                      <a16:colId xmlns:a16="http://schemas.microsoft.com/office/drawing/2014/main" val="25470703"/>
                    </a:ext>
                  </a:extLst>
                </a:gridCol>
                <a:gridCol w="3398146">
                  <a:extLst>
                    <a:ext uri="{9D8B030D-6E8A-4147-A177-3AD203B41FA5}">
                      <a16:colId xmlns:a16="http://schemas.microsoft.com/office/drawing/2014/main" val="501930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Conversation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Conversation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749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i="0" dirty="0">
                          <a:solidFill>
                            <a:srgbClr val="242021"/>
                          </a:solidFill>
                          <a:effectLst/>
                        </a:rPr>
                        <a:t>Jim: 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You won't believe it! I just saw something crazy!</a:t>
                      </a:r>
                      <a:b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</a:br>
                      <a:r>
                        <a:rPr lang="en-US" sz="2100" b="1" i="0" dirty="0">
                          <a:solidFill>
                            <a:srgbClr val="242021"/>
                          </a:solidFill>
                          <a:effectLst/>
                        </a:rPr>
                        <a:t>Danny: 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Calm down. What happened?</a:t>
                      </a:r>
                      <a:b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</a:br>
                      <a:r>
                        <a:rPr lang="en-US" sz="2100" b="1" i="0" dirty="0">
                          <a:solidFill>
                            <a:srgbClr val="242021"/>
                          </a:solidFill>
                          <a:effectLst/>
                        </a:rPr>
                        <a:t>Jim: </a:t>
                      </a:r>
                      <a:r>
                        <a:rPr lang="en-US" sz="2100" b="0" i="0" dirty="0">
                          <a:solidFill>
                            <a:srgbClr val="0089CF"/>
                          </a:solidFill>
                          <a:effectLst/>
                        </a:rPr>
                        <a:t>I (play) soccer 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earlier when suddenly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i="0" dirty="0">
                          <a:solidFill>
                            <a:srgbClr val="0089CF"/>
                          </a:solidFill>
                          <a:effectLst/>
                        </a:rPr>
                        <a:t>I (see) a strange light 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in the </a:t>
                      </a:r>
                      <a:r>
                        <a:rPr lang="en-US" sz="2100" b="0" i="0" dirty="0">
                          <a:solidFill>
                            <a:srgbClr val="0089CF"/>
                          </a:solidFill>
                          <a:effectLst/>
                        </a:rPr>
                        <a:t>sky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.</a:t>
                      </a:r>
                      <a:b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</a:b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I think </a:t>
                      </a:r>
                      <a:r>
                        <a:rPr lang="en-US" sz="2100" b="0" i="0" dirty="0">
                          <a:solidFill>
                            <a:srgbClr val="0089CF"/>
                          </a:solidFill>
                          <a:effectLst/>
                        </a:rPr>
                        <a:t>it (be) a UFO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! </a:t>
                      </a:r>
                      <a:r>
                        <a:rPr lang="en-US" sz="2100" b="0" i="0" dirty="0">
                          <a:solidFill>
                            <a:srgbClr val="0089CF"/>
                          </a:solidFill>
                          <a:effectLst/>
                        </a:rPr>
                        <a:t>It (be) big and </a:t>
                      </a:r>
                      <a:r>
                        <a:rPr lang="en-US" sz="2100" b="0" i="0" dirty="0">
                          <a:solidFill>
                            <a:srgbClr val="A3248F"/>
                          </a:solidFill>
                          <a:effectLst/>
                        </a:rPr>
                        <a:t>triangular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.</a:t>
                      </a:r>
                      <a:b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</a:br>
                      <a:r>
                        <a:rPr lang="en-US" sz="2100" b="1" i="0" dirty="0">
                          <a:solidFill>
                            <a:srgbClr val="242021"/>
                          </a:solidFill>
                          <a:effectLst/>
                        </a:rPr>
                        <a:t>Danny: 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That's strange. What </a:t>
                      </a:r>
                      <a:r>
                        <a:rPr lang="en-US" sz="2100" b="0" i="0" dirty="0">
                          <a:solidFill>
                            <a:srgbClr val="0089CF"/>
                          </a:solidFill>
                          <a:effectLst/>
                        </a:rPr>
                        <a:t>(be) it 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doing?</a:t>
                      </a:r>
                      <a:b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</a:br>
                      <a:r>
                        <a:rPr lang="en-US" sz="2100" b="1" i="0" dirty="0">
                          <a:solidFill>
                            <a:srgbClr val="242021"/>
                          </a:solidFill>
                          <a:effectLst/>
                        </a:rPr>
                        <a:t>Jim: </a:t>
                      </a:r>
                      <a:r>
                        <a:rPr lang="en-US" sz="2100" b="0" i="0" dirty="0">
                          <a:solidFill>
                            <a:srgbClr val="0089CF"/>
                          </a:solidFill>
                          <a:effectLst/>
                        </a:rPr>
                        <a:t>It (move) very quickly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.</a:t>
                      </a:r>
                      <a:b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</a:br>
                      <a:r>
                        <a:rPr lang="en-US" sz="2100" b="1" i="0" dirty="0">
                          <a:solidFill>
                            <a:srgbClr val="242021"/>
                          </a:solidFill>
                          <a:effectLst/>
                        </a:rPr>
                        <a:t>Danny: 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What happened next?</a:t>
                      </a:r>
                      <a:b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</a:br>
                      <a:r>
                        <a:rPr lang="en-US" sz="2100" b="1" i="0" dirty="0">
                          <a:solidFill>
                            <a:srgbClr val="242021"/>
                          </a:solidFill>
                          <a:effectLst/>
                        </a:rPr>
                        <a:t>Jim: </a:t>
                      </a:r>
                      <a:r>
                        <a:rPr lang="en-US" sz="2100" b="0" i="0" dirty="0">
                          <a:solidFill>
                            <a:srgbClr val="0089CF"/>
                          </a:solidFill>
                          <a:effectLst/>
                        </a:rPr>
                        <a:t>I (run) home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.</a:t>
                      </a:r>
                      <a:b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</a:br>
                      <a:r>
                        <a:rPr lang="en-US" sz="2100" b="1" i="0" dirty="0">
                          <a:solidFill>
                            <a:srgbClr val="242021"/>
                          </a:solidFill>
                          <a:effectLst/>
                        </a:rPr>
                        <a:t>Danny: 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That sounds scary! How did you feel?</a:t>
                      </a:r>
                      <a:b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</a:br>
                      <a:r>
                        <a:rPr lang="en-US" sz="2100" b="1" i="0" dirty="0">
                          <a:solidFill>
                            <a:srgbClr val="242021"/>
                          </a:solidFill>
                          <a:effectLst/>
                        </a:rPr>
                        <a:t>Jim: </a:t>
                      </a:r>
                      <a:r>
                        <a:rPr lang="en-US" sz="2100" b="0" i="0" dirty="0">
                          <a:solidFill>
                            <a:srgbClr val="0089CF"/>
                          </a:solidFill>
                          <a:effectLst/>
                        </a:rPr>
                        <a:t>I was terrified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!</a:t>
                      </a:r>
                      <a:b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</a:br>
                      <a:r>
                        <a:rPr lang="en-US" sz="2100" b="1" i="0" dirty="0">
                          <a:solidFill>
                            <a:srgbClr val="242021"/>
                          </a:solidFill>
                          <a:effectLst/>
                        </a:rPr>
                        <a:t>Danny: 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Do you believe that </a:t>
                      </a:r>
                      <a:r>
                        <a:rPr lang="en-US" sz="2100" b="0" i="0" dirty="0">
                          <a:solidFill>
                            <a:srgbClr val="0089CF"/>
                          </a:solidFill>
                          <a:effectLst/>
                        </a:rPr>
                        <a:t>it (be) 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from another planet?</a:t>
                      </a:r>
                      <a:b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</a:br>
                      <a:r>
                        <a:rPr lang="en-US" sz="2100" b="1" i="0" dirty="0">
                          <a:solidFill>
                            <a:srgbClr val="242021"/>
                          </a:solidFill>
                          <a:effectLst/>
                        </a:rPr>
                        <a:t>Jim: </a:t>
                      </a:r>
                      <a:r>
                        <a:rPr lang="en-US" sz="2100" b="0" i="0" dirty="0">
                          <a:solidFill>
                            <a:srgbClr val="0089CF"/>
                          </a:solidFill>
                          <a:effectLst/>
                        </a:rPr>
                        <a:t>Yes, I do</a:t>
                      </a:r>
                      <a:r>
                        <a:rPr lang="en-US" sz="2100" b="0" i="0" dirty="0">
                          <a:solidFill>
                            <a:srgbClr val="242021"/>
                          </a:solidFill>
                          <a:effectLst/>
                        </a:rPr>
                        <a:t>!</a:t>
                      </a:r>
                      <a:r>
                        <a:rPr lang="en-US" sz="21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(read) a book</a:t>
                      </a:r>
                      <a:b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large object (appear) – sky</a:t>
                      </a:r>
                      <a:b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(be) a flying saucer</a:t>
                      </a:r>
                      <a:b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(be) big and disk-shaped</a:t>
                      </a: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(be) it </a:t>
                      </a: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(make) a strange noise </a:t>
                      </a:r>
                      <a:b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(disappear) immediately</a:t>
                      </a:r>
                      <a:b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was excited</a:t>
                      </a:r>
                      <a:b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(be)</a:t>
                      </a:r>
                    </a:p>
                    <a:p>
                      <a:b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I think so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(have) a picnic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(see) two strange people – forest</a:t>
                      </a: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(be) aliens</a:t>
                      </a: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(have) huge eyes</a:t>
                      </a: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(be) they </a:t>
                      </a: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(run) towards us</a:t>
                      </a: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(call) the police</a:t>
                      </a:r>
                    </a:p>
                    <a:p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was very afraid</a:t>
                      </a: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(be)</a:t>
                      </a:r>
                    </a:p>
                    <a:p>
                      <a:endParaRPr lang="en-US" sz="2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Maybe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795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03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57736-5BC3-134F-FD33-D30ABBE35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9DF88C-B427-77C4-359F-F51C37665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5" y="163428"/>
            <a:ext cx="9285571" cy="618473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E796957-EBDC-11CC-73DF-DDD1A29BF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338558"/>
              </p:ext>
            </p:extLst>
          </p:nvPr>
        </p:nvGraphicFramePr>
        <p:xfrm>
          <a:off x="180931" y="582666"/>
          <a:ext cx="11883822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3822">
                  <a:extLst>
                    <a:ext uri="{9D8B030D-6E8A-4147-A177-3AD203B41FA5}">
                      <a16:colId xmlns:a16="http://schemas.microsoft.com/office/drawing/2014/main" val="1220296586"/>
                    </a:ext>
                  </a:extLst>
                </a:gridCol>
              </a:tblGrid>
              <a:tr h="475015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749703"/>
                  </a:ext>
                </a:extLst>
              </a:tr>
              <a:tr h="490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Jim: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 won't believe it! I just saw something crazy!</a:t>
                      </a:r>
                      <a:b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Danny: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Calm down. What happened?</a:t>
                      </a:r>
                      <a:b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Jim: 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28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(read) a book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earlier when suddenly </a:t>
                      </a:r>
                      <a:r>
                        <a:rPr lang="en-US" sz="2800" b="1" i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(see) </a:t>
                      </a:r>
                      <a:r>
                        <a:rPr lang="en-US" sz="28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large object (appear)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 </a:t>
                      </a:r>
                      <a:r>
                        <a:rPr lang="en-US" sz="2800" b="0" i="0" dirty="0">
                          <a:solidFill>
                            <a:srgbClr val="0089C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sky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 I think 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n-US" sz="2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(be) a flying saucer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 </a:t>
                      </a:r>
                      <a:r>
                        <a:rPr lang="en-US" sz="28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(be) big and disk-shaped</a:t>
                      </a: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(5) </a:t>
                      </a: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Danny: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That's strange. What </a:t>
                      </a:r>
                      <a:r>
                        <a:rPr lang="en-US" sz="2800" b="0" i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(be) it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doing?</a:t>
                      </a:r>
                      <a:b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(6)</a:t>
                      </a: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Jim: </a:t>
                      </a:r>
                      <a:r>
                        <a:rPr lang="en-US" sz="28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 (make) a strange noise </a:t>
                      </a:r>
                      <a:b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Danny: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happened next?</a:t>
                      </a:r>
                      <a:b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(8)</a:t>
                      </a: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Jim: </a:t>
                      </a:r>
                      <a:r>
                        <a:rPr lang="en-US" sz="28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 (disappear) immediately</a:t>
                      </a:r>
                      <a:b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Danny: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 sounds scary! How did you feel?</a:t>
                      </a:r>
                      <a:b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Jim: </a:t>
                      </a:r>
                      <a:r>
                        <a:rPr lang="en-US" sz="28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was excited</a:t>
                      </a:r>
                      <a:b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(11)</a:t>
                      </a: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Danny: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you believe that </a:t>
                      </a:r>
                      <a:r>
                        <a:rPr lang="en-US" sz="2800" b="0" i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(be)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another planet?</a:t>
                      </a:r>
                      <a:b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Jim: </a:t>
                      </a:r>
                      <a:r>
                        <a:rPr lang="en-US" sz="2800" b="0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Yes, I think so!</a:t>
                      </a:r>
                      <a:endParaRPr lang="en-US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795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043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95497-0515-81D5-9E76-ABA90D1CA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16A8D6-D24C-28D0-F68A-8C1A1EDB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5" y="163428"/>
            <a:ext cx="9285571" cy="618473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F7936EB-211F-3846-5236-3279B212A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497891"/>
              </p:ext>
            </p:extLst>
          </p:nvPr>
        </p:nvGraphicFramePr>
        <p:xfrm>
          <a:off x="-1" y="163428"/>
          <a:ext cx="12011487" cy="6643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1487">
                  <a:extLst>
                    <a:ext uri="{9D8B030D-6E8A-4147-A177-3AD203B41FA5}">
                      <a16:colId xmlns:a16="http://schemas.microsoft.com/office/drawing/2014/main" val="1220296586"/>
                    </a:ext>
                  </a:extLst>
                </a:gridCol>
              </a:tblGrid>
              <a:tr h="451846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749703"/>
                  </a:ext>
                </a:extLst>
              </a:tr>
              <a:tr h="61250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Jim: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 won't believe it! I just saw something crazy!</a:t>
                      </a:r>
                      <a:b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Danny: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Calm down. What happened?</a:t>
                      </a:r>
                      <a:b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Jim: </a:t>
                      </a:r>
                      <a:r>
                        <a:rPr lang="en-US" sz="28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 (have) a picnic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earlier when suddenly </a:t>
                      </a:r>
                      <a:r>
                        <a:rPr lang="en-US" sz="28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(see) two strange people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 </a:t>
                      </a:r>
                      <a:r>
                        <a:rPr lang="en-US" sz="28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forest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think </a:t>
                      </a:r>
                      <a:r>
                        <a:rPr lang="en-US" sz="28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they (be) aliens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28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They (have) huge eyes.</a:t>
                      </a:r>
                      <a:b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Danny: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That's strange. What </a:t>
                      </a:r>
                      <a:r>
                        <a:rPr lang="en-US" sz="28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(be) they</a:t>
                      </a:r>
                      <a:r>
                        <a:rPr lang="en-US" sz="2800" b="0" i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doing?</a:t>
                      </a:r>
                      <a:b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Jim: </a:t>
                      </a:r>
                      <a:r>
                        <a:rPr lang="en-US" sz="28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They (run) towards us</a:t>
                      </a:r>
                      <a:b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Danny: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happened next?</a:t>
                      </a:r>
                      <a:b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Jim: </a:t>
                      </a:r>
                      <a:r>
                        <a:rPr lang="en-US" sz="28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 (call) the police</a:t>
                      </a:r>
                      <a:b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Danny: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 sounds scary! How did you feel?</a:t>
                      </a:r>
                      <a:b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Jim: </a:t>
                      </a:r>
                      <a:r>
                        <a:rPr lang="en-US" sz="28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was very afraid</a:t>
                      </a:r>
                      <a:b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Danny: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you believe that </a:t>
                      </a:r>
                      <a:r>
                        <a:rPr lang="en-US" sz="28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they (be)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another planet?</a:t>
                      </a:r>
                      <a:b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Jim: </a:t>
                      </a:r>
                      <a:r>
                        <a:rPr lang="en-US" sz="28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Maybe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795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42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318"/>
          <a:stretch/>
        </p:blipFill>
        <p:spPr>
          <a:xfrm>
            <a:off x="1336431" y="722456"/>
            <a:ext cx="7674849" cy="55640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1717" y="4036428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97F9D1-73A4-8732-BBE2-9B51D4A38643}"/>
              </a:ext>
            </a:extLst>
          </p:cNvPr>
          <p:cNvSpPr txBox="1"/>
          <p:nvPr/>
        </p:nvSpPr>
        <p:spPr>
          <a:xfrm>
            <a:off x="106532" y="2080800"/>
            <a:ext cx="121535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a- Liam: Amazing! What happened next?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b- Emma: You won’t believe it. I just saw something crazy!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c- Emma: I saw a strange light in the sky last night ! I think it was UFO. It was disk-shaped and had many lights.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d- Liam: Calm down! What happened?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121441-894C-D393-D856-4EF59B6C35C2}"/>
              </a:ext>
            </a:extLst>
          </p:cNvPr>
          <p:cNvSpPr txBox="1"/>
          <p:nvPr/>
        </p:nvSpPr>
        <p:spPr>
          <a:xfrm>
            <a:off x="3027286" y="886734"/>
            <a:ext cx="61611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Reorder the sentence to make a complete conversation</a:t>
            </a:r>
          </a:p>
        </p:txBody>
      </p:sp>
    </p:spTree>
    <p:extLst>
      <p:ext uri="{BB962C8B-B14F-4D97-AF65-F5344CB8AC3E}">
        <p14:creationId xmlns:p14="http://schemas.microsoft.com/office/powerpoint/2010/main" val="1369511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BB8BD-A5B3-675D-C73B-21E62B93C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FA4EE2-A9D2-6357-BEB8-1F3D362BC3F9}"/>
              </a:ext>
            </a:extLst>
          </p:cNvPr>
          <p:cNvSpPr txBox="1"/>
          <p:nvPr/>
        </p:nvSpPr>
        <p:spPr>
          <a:xfrm>
            <a:off x="106532" y="2080800"/>
            <a:ext cx="121535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b- Emma: You won’t believe it. I just saw something crazy!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d- Liam: Calm down! What happened?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a- Liam: Amazing! What happened next?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c- Emma: I saw a strange light in the sky last night ! I think it was UFO. It was disk-shaped and had many lights.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2E66A2-AD0D-B4C3-1CF0-807B6A953035}"/>
              </a:ext>
            </a:extLst>
          </p:cNvPr>
          <p:cNvSpPr txBox="1"/>
          <p:nvPr/>
        </p:nvSpPr>
        <p:spPr>
          <a:xfrm>
            <a:off x="3027286" y="886734"/>
            <a:ext cx="61611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Reorder the sentence to make a complete conversation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4CC70-9E64-C66A-E2F2-C0E36F593E98}"/>
              </a:ext>
            </a:extLst>
          </p:cNvPr>
          <p:cNvSpPr txBox="1"/>
          <p:nvPr/>
        </p:nvSpPr>
        <p:spPr>
          <a:xfrm>
            <a:off x="603682" y="5213858"/>
            <a:ext cx="10493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 – d </a:t>
            </a:r>
            <a:r>
              <a:rPr lang="en-US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 - c</a:t>
            </a:r>
            <a:endParaRPr lang="en-US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1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381981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385089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378865" y="4553350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378865" y="5564164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378865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378865" y="603382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8280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0B6BAD-EC40-AFAC-288B-0D097B4F8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25" y="533769"/>
            <a:ext cx="9440592" cy="838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A4DA1E-9A4A-8C23-1394-3C36F257C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1" y="1549968"/>
            <a:ext cx="10145541" cy="5525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E00810-5207-25C7-CFC2-1406DD786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116" y="1954765"/>
            <a:ext cx="4153480" cy="2800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688D79-A029-49B2-397D-6BE5802651C7}"/>
              </a:ext>
            </a:extLst>
          </p:cNvPr>
          <p:cNvSpPr txBox="1"/>
          <p:nvPr/>
        </p:nvSpPr>
        <p:spPr>
          <a:xfrm>
            <a:off x="1855433" y="5160303"/>
            <a:ext cx="8650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____________________ when ______________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83786-E7EE-CE3E-CC81-76F7C5874192}"/>
              </a:ext>
            </a:extLst>
          </p:cNvPr>
          <p:cNvSpPr txBox="1"/>
          <p:nvPr/>
        </p:nvSpPr>
        <p:spPr>
          <a:xfrm>
            <a:off x="1809045" y="5711851"/>
            <a:ext cx="8650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A and Team B</a:t>
            </a:r>
          </a:p>
        </p:txBody>
      </p:sp>
    </p:spTree>
    <p:extLst>
      <p:ext uri="{BB962C8B-B14F-4D97-AF65-F5344CB8AC3E}">
        <p14:creationId xmlns:p14="http://schemas.microsoft.com/office/powerpoint/2010/main" val="310660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18911-AAC1-76C1-13D1-F4B7E9D8B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090" y="791952"/>
            <a:ext cx="6221110" cy="17836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AA5F97-41C1-AAA4-89E4-32D92955E1F2}"/>
              </a:ext>
            </a:extLst>
          </p:cNvPr>
          <p:cNvSpPr txBox="1"/>
          <p:nvPr/>
        </p:nvSpPr>
        <p:spPr>
          <a:xfrm>
            <a:off x="578777" y="3429000"/>
            <a:ext cx="110344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In pairs: Do you think there is life on other planets? Why (not)?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1B1013-F6ED-FBD3-BC5C-25071763D9EE}"/>
              </a:ext>
            </a:extLst>
          </p:cNvPr>
          <p:cNvSpPr/>
          <p:nvPr/>
        </p:nvSpPr>
        <p:spPr>
          <a:xfrm>
            <a:off x="1445342" y="1940492"/>
            <a:ext cx="1049784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Focusing on the sound 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b="1" i="1" dirty="0">
                <a:solidFill>
                  <a:srgbClr val="FF0000"/>
                </a:solidFill>
              </a:rPr>
              <a:t>-</a:t>
            </a:r>
            <a:r>
              <a:rPr lang="en-US" sz="3600" b="1" i="1" err="1">
                <a:solidFill>
                  <a:srgbClr val="FF0000"/>
                </a:solidFill>
              </a:rPr>
              <a:t>ɪn</a:t>
            </a:r>
            <a:r>
              <a:rPr lang="en-US" sz="3600">
                <a:solidFill>
                  <a:srgbClr val="0070C0"/>
                </a:solidFill>
              </a:rPr>
              <a:t>/</a:t>
            </a:r>
            <a:r>
              <a:rPr lang="en-US" sz="3600" i="1">
                <a:solidFill>
                  <a:srgbClr val="0070C0"/>
                </a:solidFill>
              </a:rPr>
              <a:t>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Talking about sightings of UFOs and alien using the </a:t>
            </a:r>
            <a:r>
              <a:rPr lang="en-US" sz="3600" i="1">
                <a:solidFill>
                  <a:srgbClr val="0070C0"/>
                </a:solidFill>
              </a:rPr>
              <a:t>past tenses.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643947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- Make two statements and practice reading them, paying attention to the </a:t>
            </a:r>
            <a:r>
              <a:rPr lang="en-US" sz="3600" b="1" i="1" dirty="0">
                <a:solidFill>
                  <a:srgbClr val="0070C0"/>
                </a:solidFill>
              </a:rPr>
              <a:t>/</a:t>
            </a:r>
            <a:r>
              <a:rPr lang="en-US" sz="3600" b="1" i="1" dirty="0">
                <a:solidFill>
                  <a:srgbClr val="FF0000"/>
                </a:solidFill>
              </a:rPr>
              <a:t>-</a:t>
            </a:r>
            <a:r>
              <a:rPr lang="en-US" sz="3600" b="1" i="1" dirty="0" err="1">
                <a:solidFill>
                  <a:srgbClr val="FF0000"/>
                </a:solidFill>
              </a:rPr>
              <a:t>ɪn</a:t>
            </a:r>
            <a:r>
              <a:rPr lang="en-US" sz="3600" b="1" i="1" dirty="0">
                <a:solidFill>
                  <a:srgbClr val="0070C0"/>
                </a:solidFill>
              </a:rPr>
              <a:t>/ </a:t>
            </a:r>
            <a:r>
              <a:rPr lang="en-US" sz="3600" i="1" dirty="0">
                <a:solidFill>
                  <a:srgbClr val="0070C0"/>
                </a:solidFill>
              </a:rPr>
              <a:t>sound.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Prepare: </a:t>
            </a:r>
            <a:r>
              <a:rPr lang="en-US" sz="3600" b="1" i="1" dirty="0">
                <a:solidFill>
                  <a:srgbClr val="0070C0"/>
                </a:solidFill>
              </a:rPr>
              <a:t>Lesson 3.1 – Reading &amp; Writing </a:t>
            </a:r>
            <a:r>
              <a:rPr lang="en-US" sz="3600" b="1" i="1">
                <a:solidFill>
                  <a:srgbClr val="0070C0"/>
                </a:solidFill>
              </a:rPr>
              <a:t>(page 62)</a:t>
            </a:r>
            <a:r>
              <a:rPr lang="en-US" sz="3600" i="1">
                <a:solidFill>
                  <a:srgbClr val="0070C0"/>
                </a:solidFill>
              </a:rPr>
              <a:t>.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Review the vocabulary and grammar notes in </a:t>
            </a:r>
            <a:r>
              <a:rPr lang="en-US" sz="3600" i="1" dirty="0" err="1">
                <a:solidFill>
                  <a:srgbClr val="0070C0"/>
                </a:solidFill>
              </a:rPr>
              <a:t>Tiếng</a:t>
            </a:r>
            <a:r>
              <a:rPr lang="en-US" sz="3600" i="1" dirty="0">
                <a:solidFill>
                  <a:srgbClr val="0070C0"/>
                </a:solidFill>
              </a:rPr>
              <a:t> Anh 8 </a:t>
            </a:r>
          </a:p>
          <a:p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-Learn Smart World Notebook.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Play the consolidation games in </a:t>
            </a:r>
            <a:r>
              <a:rPr lang="en-US" sz="3600" i="1" dirty="0" err="1">
                <a:solidFill>
                  <a:srgbClr val="0070C0"/>
                </a:solidFill>
              </a:rPr>
              <a:t>Tiếng</a:t>
            </a:r>
            <a:r>
              <a:rPr lang="en-US" sz="3600" i="1" dirty="0">
                <a:solidFill>
                  <a:srgbClr val="0070C0"/>
                </a:solidFill>
              </a:rPr>
              <a:t> Anh 8 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-Learn Smart World DHA App on </a:t>
            </a:r>
            <a:r>
              <a:rPr lang="en-US" sz="3600" i="1" u="sng" dirty="0">
                <a:solidFill>
                  <a:srgbClr val="0070C0"/>
                </a:solidFill>
              </a:rPr>
              <a:t>www.eduhome.com.vn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483864"/>
            <a:ext cx="59809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sound changes.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talk about possible UFO and alien sightings in the past, using Past Continuous and Past Simple.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practice functional English - </a:t>
            </a:r>
            <a:r>
              <a:rPr lang="en-US" sz="3600" i="1" dirty="0">
                <a:solidFill>
                  <a:srgbClr val="0070C0"/>
                </a:solidFill>
              </a:rPr>
              <a:t>Showing interest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E3EB84-092F-7560-1547-E975A265D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76" y="199574"/>
            <a:ext cx="11450648" cy="64588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37FDB9-0F11-CD56-BA7A-0AB6CB43E2F8}"/>
              </a:ext>
            </a:extLst>
          </p:cNvPr>
          <p:cNvSpPr txBox="1"/>
          <p:nvPr/>
        </p:nvSpPr>
        <p:spPr>
          <a:xfrm>
            <a:off x="4003830" y="4986577"/>
            <a:ext cx="6161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Life on other planets - Gameshow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7971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3D69189E-508B-471A-B899-6235F1E13DC3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65166" y="662976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125415" y="491237"/>
            <a:ext cx="8164705" cy="5760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4724" y="4013819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CF936-594C-227E-B636-FC12060884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808" y="519519"/>
            <a:ext cx="3558593" cy="681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EFA81A-396E-8859-2224-0929C12094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0279" y="1201479"/>
            <a:ext cx="7694056" cy="2055953"/>
          </a:xfrm>
          <a:prstGeom prst="rect">
            <a:avLst/>
          </a:prstGeom>
        </p:spPr>
      </p:pic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E463B89D-8595-6B19-052A-81C5CDDCE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950704"/>
              </p:ext>
            </p:extLst>
          </p:nvPr>
        </p:nvGraphicFramePr>
        <p:xfrm>
          <a:off x="2853682" y="3429000"/>
          <a:ext cx="6767872" cy="2422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936">
                  <a:extLst>
                    <a:ext uri="{9D8B030D-6E8A-4147-A177-3AD203B41FA5}">
                      <a16:colId xmlns:a16="http://schemas.microsoft.com/office/drawing/2014/main" val="3299455532"/>
                    </a:ext>
                  </a:extLst>
                </a:gridCol>
                <a:gridCol w="3383936">
                  <a:extLst>
                    <a:ext uri="{9D8B030D-6E8A-4147-A177-3AD203B41FA5}">
                      <a16:colId xmlns:a16="http://schemas.microsoft.com/office/drawing/2014/main" val="854524361"/>
                    </a:ext>
                  </a:extLst>
                </a:gridCol>
              </a:tblGrid>
              <a:tr h="79969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70C0"/>
                          </a:solidFill>
                        </a:rPr>
                        <a:t>/</a:t>
                      </a:r>
                      <a:r>
                        <a:rPr lang="en-US" sz="36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sz="4800" b="0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0" dirty="0">
                          <a:solidFill>
                            <a:srgbClr val="0070C0"/>
                          </a:solidFill>
                        </a:rPr>
                        <a:t>/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023684"/>
                  </a:ext>
                </a:extLst>
              </a:tr>
              <a:tr h="799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04065"/>
                  </a:ext>
                </a:extLst>
              </a:tr>
              <a:tr h="799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288512"/>
                  </a:ext>
                </a:extLst>
              </a:tr>
            </a:tbl>
          </a:graphicData>
        </a:graphic>
      </p:graphicFrame>
      <p:pic>
        <p:nvPicPr>
          <p:cNvPr id="11" name="running">
            <a:hlinkClick r:id="" action="ppaction://media"/>
            <a:extLst>
              <a:ext uri="{FF2B5EF4-FFF2-40B4-BE49-F238E27FC236}">
                <a16:creationId xmlns:a16="http://schemas.microsoft.com/office/drawing/2014/main" id="{69189D15-05D7-9D1D-8525-13A35C5423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6159" y="4399185"/>
            <a:ext cx="406400" cy="406400"/>
          </a:xfrm>
          <a:prstGeom prst="rect">
            <a:avLst/>
          </a:prstGeom>
        </p:spPr>
      </p:pic>
      <p:pic>
        <p:nvPicPr>
          <p:cNvPr id="13" name="moving">
            <a:hlinkClick r:id="" action="ppaction://media"/>
            <a:extLst>
              <a:ext uri="{FF2B5EF4-FFF2-40B4-BE49-F238E27FC236}">
                <a16:creationId xmlns:a16="http://schemas.microsoft.com/office/drawing/2014/main" id="{75E5F2C1-98C6-D15C-F30C-E3ADE29713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6159" y="4429885"/>
            <a:ext cx="406400" cy="406400"/>
          </a:xfrm>
          <a:prstGeom prst="rect">
            <a:avLst/>
          </a:prstGeom>
        </p:spPr>
      </p:pic>
      <p:pic>
        <p:nvPicPr>
          <p:cNvPr id="14" name="fishing">
            <a:hlinkClick r:id="" action="ppaction://media"/>
            <a:extLst>
              <a:ext uri="{FF2B5EF4-FFF2-40B4-BE49-F238E27FC236}">
                <a16:creationId xmlns:a16="http://schemas.microsoft.com/office/drawing/2014/main" id="{9D77E144-A1D4-5905-1034-C5159407BA5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6159" y="4460585"/>
            <a:ext cx="406400" cy="406400"/>
          </a:xfrm>
          <a:prstGeom prst="rect">
            <a:avLst/>
          </a:prstGeom>
        </p:spPr>
      </p:pic>
      <p:pic>
        <p:nvPicPr>
          <p:cNvPr id="15" name="standing">
            <a:hlinkClick r:id="" action="ppaction://media"/>
            <a:extLst>
              <a:ext uri="{FF2B5EF4-FFF2-40B4-BE49-F238E27FC236}">
                <a16:creationId xmlns:a16="http://schemas.microsoft.com/office/drawing/2014/main" id="{27C42A61-E47C-E92E-7A39-98FA31457CF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3279" y="4436969"/>
            <a:ext cx="406400" cy="406400"/>
          </a:xfrm>
          <a:prstGeom prst="rect">
            <a:avLst/>
          </a:prstGeom>
        </p:spPr>
      </p:pic>
      <p:pic>
        <p:nvPicPr>
          <p:cNvPr id="24" name="running">
            <a:hlinkClick r:id="" action="ppaction://media"/>
            <a:extLst>
              <a:ext uri="{FF2B5EF4-FFF2-40B4-BE49-F238E27FC236}">
                <a16:creationId xmlns:a16="http://schemas.microsoft.com/office/drawing/2014/main" id="{9D0FC77D-D823-5848-1EA7-90F3C3C3B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2093" y="4484692"/>
            <a:ext cx="406400" cy="406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B5C1B99-F827-C4CF-99B0-76592634F833}"/>
              </a:ext>
            </a:extLst>
          </p:cNvPr>
          <p:cNvSpPr txBox="1"/>
          <p:nvPr/>
        </p:nvSpPr>
        <p:spPr>
          <a:xfrm>
            <a:off x="103808" y="4094922"/>
            <a:ext cx="2056296" cy="93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291F84-7425-EE80-73C8-1F207E099D6C}"/>
              </a:ext>
            </a:extLst>
          </p:cNvPr>
          <p:cNvGrpSpPr/>
          <p:nvPr/>
        </p:nvGrpSpPr>
        <p:grpSpPr>
          <a:xfrm>
            <a:off x="3090337" y="4301676"/>
            <a:ext cx="2721851" cy="923330"/>
            <a:chOff x="3090337" y="4301676"/>
            <a:chExt cx="2721851" cy="923330"/>
          </a:xfrm>
        </p:grpSpPr>
        <p:sp>
          <p:nvSpPr>
            <p:cNvPr id="12" name="AutoShape 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893C023-FDB5-8AAB-6033-537D90D29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337" y="4303068"/>
              <a:ext cx="572064" cy="724217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0070C0"/>
                  </a:solidFill>
                  <a:sym typeface="Webdings" panose="05030102010509060703" pitchFamily="18" charset="2"/>
                </a:rPr>
                <a:t>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43CADE0-36E1-7C34-CCDF-9E1418C041CF}"/>
                </a:ext>
              </a:extLst>
            </p:cNvPr>
            <p:cNvSpPr txBox="1"/>
            <p:nvPr/>
          </p:nvSpPr>
          <p:spPr>
            <a:xfrm>
              <a:off x="3466553" y="4301676"/>
              <a:ext cx="23456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runn</a:t>
              </a:r>
              <a:r>
                <a:rPr kumimoji="0" lang="en-US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ing</a:t>
              </a:r>
              <a:endPara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54EECC-AAAA-D0E1-B713-84FFEC4341C4}"/>
              </a:ext>
            </a:extLst>
          </p:cNvPr>
          <p:cNvGrpSpPr/>
          <p:nvPr/>
        </p:nvGrpSpPr>
        <p:grpSpPr>
          <a:xfrm>
            <a:off x="6305336" y="4285973"/>
            <a:ext cx="5581864" cy="798199"/>
            <a:chOff x="6305243" y="4285973"/>
            <a:chExt cx="5802988" cy="125145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2CBBD11-B9F9-A06C-866F-9B7E0C04CD39}"/>
                </a:ext>
              </a:extLst>
            </p:cNvPr>
            <p:cNvGrpSpPr/>
            <p:nvPr/>
          </p:nvGrpSpPr>
          <p:grpSpPr>
            <a:xfrm>
              <a:off x="6305243" y="4528983"/>
              <a:ext cx="5802988" cy="1008440"/>
              <a:chOff x="6305243" y="4528983"/>
              <a:chExt cx="5802988" cy="1008440"/>
            </a:xfrm>
          </p:grpSpPr>
          <p:sp>
            <p:nvSpPr>
              <p:cNvPr id="8" name="Rectangle 36">
                <a:hlinkClick r:id="" action="ppaction://noaction">
                  <a:snd r:embed="rId13" name="electronic.wav"/>
                </a:hlinkClick>
                <a:extLst>
                  <a:ext uri="{FF2B5EF4-FFF2-40B4-BE49-F238E27FC236}">
                    <a16:creationId xmlns:a16="http://schemas.microsoft.com/office/drawing/2014/main" id="{EB083CA3-D021-BF72-E44B-A9A3A77FA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3805" y="4891092"/>
                <a:ext cx="2964426" cy="64633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 algn="ctr">
                    <a:solidFill>
                      <a:schemeClr val="tx1">
                        <a:alpha val="70195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23000" dir="5400000" rotWithShape="0">
                        <a:srgbClr val="80808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:endParaRPr lang="vi-VN" sz="3600" b="1" u="sng" dirty="0"/>
              </a:p>
            </p:txBody>
          </p:sp>
          <p:sp>
            <p:nvSpPr>
              <p:cNvPr id="17" name="AutoShape 6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281F13DA-5D61-A08C-C6E2-1641254CE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5243" y="4528983"/>
                <a:ext cx="572064" cy="724216"/>
              </a:xfrm>
              <a:prstGeom prst="actionButtonBlank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dirty="0">
                    <a:solidFill>
                      <a:srgbClr val="0070C0"/>
                    </a:solidFill>
                    <a:sym typeface="Webdings" panose="05030102010509060703" pitchFamily="18" charset="2"/>
                  </a:rPr>
                  <a:t>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2FF2AF-7344-7256-46A9-F5F64277AD03}"/>
                </a:ext>
              </a:extLst>
            </p:cNvPr>
            <p:cNvSpPr txBox="1"/>
            <p:nvPr/>
          </p:nvSpPr>
          <p:spPr>
            <a:xfrm>
              <a:off x="6877307" y="4285973"/>
              <a:ext cx="19740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mov</a:t>
              </a:r>
              <a:r>
                <a:rPr kumimoji="0" lang="en-US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ing</a:t>
              </a:r>
              <a:endPara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5BCE127-80DE-8C76-6078-D056B4D7CFBB}"/>
              </a:ext>
            </a:extLst>
          </p:cNvPr>
          <p:cNvGrpSpPr/>
          <p:nvPr/>
        </p:nvGrpSpPr>
        <p:grpSpPr>
          <a:xfrm>
            <a:off x="2853682" y="5076667"/>
            <a:ext cx="3593691" cy="731722"/>
            <a:chOff x="2853682" y="5076667"/>
            <a:chExt cx="3593691" cy="731722"/>
          </a:xfrm>
        </p:grpSpPr>
        <p:sp>
          <p:nvSpPr>
            <p:cNvPr id="18" name="AutoShape 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44A4733-B208-FC94-A1C8-4501C116A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157" y="5084172"/>
              <a:ext cx="572064" cy="724217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0070C0"/>
                  </a:solidFill>
                  <a:sym typeface="Webdings" panose="05030102010509060703" pitchFamily="18" charset="2"/>
                </a:rPr>
                <a:t>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AA64CBB-7A70-4494-BADF-A6151A5A264D}"/>
                </a:ext>
              </a:extLst>
            </p:cNvPr>
            <p:cNvSpPr txBox="1"/>
            <p:nvPr/>
          </p:nvSpPr>
          <p:spPr>
            <a:xfrm>
              <a:off x="2853682" y="5076667"/>
              <a:ext cx="359369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fish</a:t>
              </a:r>
              <a:r>
                <a:rPr kumimoji="0" lang="en-US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ing</a:t>
              </a:r>
              <a:endPara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382ED24-CC87-C1E1-95B0-97195CDDF03A}"/>
              </a:ext>
            </a:extLst>
          </p:cNvPr>
          <p:cNvGrpSpPr/>
          <p:nvPr/>
        </p:nvGrpSpPr>
        <p:grpSpPr>
          <a:xfrm>
            <a:off x="6305243" y="4963306"/>
            <a:ext cx="2866882" cy="767197"/>
            <a:chOff x="6305243" y="4963306"/>
            <a:chExt cx="2866882" cy="767197"/>
          </a:xfrm>
        </p:grpSpPr>
        <p:sp>
          <p:nvSpPr>
            <p:cNvPr id="19" name="AutoShape 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F320DA6-7B96-09F0-9C7E-24F737FC5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5243" y="5006286"/>
              <a:ext cx="572064" cy="724217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0070C0"/>
                  </a:solidFill>
                  <a:sym typeface="Webdings" panose="05030102010509060703" pitchFamily="18" charset="2"/>
                </a:rPr>
                <a:t>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B9A35D-B4B3-39D3-C318-38F575D4D21B}"/>
                </a:ext>
              </a:extLst>
            </p:cNvPr>
            <p:cNvSpPr txBox="1"/>
            <p:nvPr/>
          </p:nvSpPr>
          <p:spPr>
            <a:xfrm>
              <a:off x="6719211" y="4963306"/>
              <a:ext cx="245291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stand</a:t>
              </a:r>
              <a:r>
                <a:rPr kumimoji="0" lang="en-US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ing</a:t>
              </a:r>
              <a:endPara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9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6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9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9294EF-D471-658F-8C2B-2168290C2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74" y="569469"/>
            <a:ext cx="7686502" cy="1315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AF54DA-E051-43AC-EE3F-0C1477DED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603" y="2506499"/>
            <a:ext cx="6065514" cy="1120279"/>
          </a:xfrm>
          <a:prstGeom prst="rect">
            <a:avLst/>
          </a:prstGeom>
        </p:spPr>
      </p:pic>
      <p:pic>
        <p:nvPicPr>
          <p:cNvPr id="6" name="CD2 TRACK 10">
            <a:hlinkClick r:id="" action="ppaction://media"/>
            <a:extLst>
              <a:ext uri="{FF2B5EF4-FFF2-40B4-BE49-F238E27FC236}">
                <a16:creationId xmlns:a16="http://schemas.microsoft.com/office/drawing/2014/main" id="{8F584233-69F3-A6D3-CD54-ED1C980C6D7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4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57932" y="131957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EA4B5B-AF2F-90C6-4917-16361895B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19" y="702171"/>
            <a:ext cx="8184603" cy="1075257"/>
          </a:xfrm>
          <a:prstGeom prst="rect">
            <a:avLst/>
          </a:prstGeom>
        </p:spPr>
      </p:pic>
      <p:pic>
        <p:nvPicPr>
          <p:cNvPr id="4" name="CD2 TRACK 11">
            <a:hlinkClick r:id="" action="ppaction://media"/>
            <a:extLst>
              <a:ext uri="{FF2B5EF4-FFF2-40B4-BE49-F238E27FC236}">
                <a16:creationId xmlns:a16="http://schemas.microsoft.com/office/drawing/2014/main" id="{383AF3E8-F71C-A6E5-F439-4899872A83C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4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75047" y="892475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E86D12-8946-AF72-AB54-30CF1709B5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670" y="2353744"/>
            <a:ext cx="6809952" cy="1075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F9D77C-D055-AC61-EC5C-E00D7190D94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73611" y="3668426"/>
            <a:ext cx="8205006" cy="89160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BF81E1-1EB0-7D14-252D-7C7F82C59EDE}"/>
              </a:ext>
            </a:extLst>
          </p:cNvPr>
          <p:cNvCxnSpPr>
            <a:cxnSpLocks/>
          </p:cNvCxnSpPr>
          <p:nvPr/>
        </p:nvCxnSpPr>
        <p:spPr>
          <a:xfrm>
            <a:off x="1030205" y="2655631"/>
            <a:ext cx="58843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32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1275</Words>
  <Application>Microsoft Office PowerPoint</Application>
  <PresentationFormat>Widescreen</PresentationFormat>
  <Paragraphs>92</Paragraphs>
  <Slides>26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Thai Hien Duong</cp:lastModifiedBy>
  <cp:revision>55</cp:revision>
  <dcterms:created xsi:type="dcterms:W3CDTF">2023-02-01T04:45:54Z</dcterms:created>
  <dcterms:modified xsi:type="dcterms:W3CDTF">2025-02-27T05:24:59Z</dcterms:modified>
</cp:coreProperties>
</file>