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67" r:id="rId4"/>
    <p:sldId id="269" r:id="rId5"/>
    <p:sldId id="270" r:id="rId6"/>
    <p:sldId id="304" r:id="rId7"/>
    <p:sldId id="305" r:id="rId8"/>
    <p:sldId id="306" r:id="rId9"/>
    <p:sldId id="307" r:id="rId10"/>
    <p:sldId id="308" r:id="rId11"/>
    <p:sldId id="310" r:id="rId12"/>
    <p:sldId id="311" r:id="rId13"/>
    <p:sldId id="312" r:id="rId14"/>
    <p:sldId id="271" r:id="rId15"/>
    <p:sldId id="317" r:id="rId16"/>
    <p:sldId id="313" r:id="rId17"/>
    <p:sldId id="316" r:id="rId18"/>
    <p:sldId id="272" r:id="rId19"/>
    <p:sldId id="314" r:id="rId20"/>
    <p:sldId id="315" r:id="rId21"/>
    <p:sldId id="294" r:id="rId22"/>
    <p:sldId id="295" r:id="rId23"/>
    <p:sldId id="296" r:id="rId24"/>
    <p:sldId id="298" r:id="rId25"/>
    <p:sldId id="299" r:id="rId26"/>
    <p:sldId id="30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809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009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982200" y="44183"/>
            <a:ext cx="220980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Lesson 2.2: Grammar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511061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6: Life</a:t>
            </a:r>
            <a:r>
              <a:rPr lang="en-US" sz="1800" b="1" baseline="0" dirty="0">
                <a:solidFill>
                  <a:schemeClr val="tx1"/>
                </a:solidFill>
              </a:rPr>
              <a:t> on other planets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8" r:id="rId13"/>
    <p:sldLayoutId id="2147483669" r:id="rId14"/>
    <p:sldLayoutId id="2147483689" r:id="rId15"/>
    <p:sldLayoutId id="2147483690" r:id="rId16"/>
    <p:sldLayoutId id="214748369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208447-0D0A-4423-463A-448134B4EE8C}"/>
              </a:ext>
            </a:extLst>
          </p:cNvPr>
          <p:cNvSpPr txBox="1"/>
          <p:nvPr/>
        </p:nvSpPr>
        <p:spPr>
          <a:xfrm>
            <a:off x="5792189" y="3168317"/>
            <a:ext cx="61454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6: Life on other planets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2.2 – Grammar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Pages 59 &amp; 60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C000F0-46AF-5030-7A8E-74DC9F369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818"/>
            <a:ext cx="5201376" cy="724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413E0C-8B04-6079-1D59-E26A344BF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4" y="1338564"/>
            <a:ext cx="4696480" cy="438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59A110-73B7-CEA3-AA5D-7BAF79616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424" y="1865520"/>
            <a:ext cx="8827092" cy="422066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A5D72BE9-FC23-939E-F24A-43976A2F05E9}"/>
              </a:ext>
            </a:extLst>
          </p:cNvPr>
          <p:cNvSpPr/>
          <p:nvPr/>
        </p:nvSpPr>
        <p:spPr>
          <a:xfrm>
            <a:off x="4849114" y="1878583"/>
            <a:ext cx="871462" cy="3767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6">
            <a:extLst>
              <a:ext uri="{FF2B5EF4-FFF2-40B4-BE49-F238E27FC236}">
                <a16:creationId xmlns:a16="http://schemas.microsoft.com/office/drawing/2014/main" id="{1E7C5CAF-575F-57EE-D82B-AF8B97B2F8E6}"/>
              </a:ext>
            </a:extLst>
          </p:cNvPr>
          <p:cNvSpPr/>
          <p:nvPr/>
        </p:nvSpPr>
        <p:spPr>
          <a:xfrm>
            <a:off x="4439509" y="2331042"/>
            <a:ext cx="871462" cy="3675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id="{F5693B3C-DBAF-118B-29D8-34DEFB7DD15C}"/>
              </a:ext>
            </a:extLst>
          </p:cNvPr>
          <p:cNvSpPr/>
          <p:nvPr/>
        </p:nvSpPr>
        <p:spPr>
          <a:xfrm>
            <a:off x="4849114" y="2748152"/>
            <a:ext cx="871462" cy="3675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E4E6155-43F1-7BB4-1155-B4C3C6D51E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577575"/>
              </p:ext>
            </p:extLst>
          </p:nvPr>
        </p:nvGraphicFramePr>
        <p:xfrm>
          <a:off x="106326" y="-1"/>
          <a:ext cx="11674855" cy="66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197">
                  <a:extLst>
                    <a:ext uri="{9D8B030D-6E8A-4147-A177-3AD203B41FA5}">
                      <a16:colId xmlns:a16="http://schemas.microsoft.com/office/drawing/2014/main" val="2894428248"/>
                    </a:ext>
                  </a:extLst>
                </a:gridCol>
                <a:gridCol w="3839962">
                  <a:extLst>
                    <a:ext uri="{9D8B030D-6E8A-4147-A177-3AD203B41FA5}">
                      <a16:colId xmlns:a16="http://schemas.microsoft.com/office/drawing/2014/main" val="2293441619"/>
                    </a:ext>
                  </a:extLst>
                </a:gridCol>
                <a:gridCol w="6010696">
                  <a:extLst>
                    <a:ext uri="{9D8B030D-6E8A-4147-A177-3AD203B41FA5}">
                      <a16:colId xmlns:a16="http://schemas.microsoft.com/office/drawing/2014/main" val="3406159831"/>
                    </a:ext>
                  </a:extLst>
                </a:gridCol>
              </a:tblGrid>
              <a:tr h="53723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PAST SIMPLE (QKĐ)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PAST CONTINUOUS  (QKTD)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487400"/>
                  </a:ext>
                </a:extLst>
              </a:tr>
              <a:tr h="2063920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/>
                        <a:t>Structure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(+) S + V</a:t>
                      </a:r>
                      <a:r>
                        <a:rPr lang="en-US" sz="30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</a:t>
                      </a:r>
                      <a:r>
                        <a:rPr lang="en-US" sz="30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/V</a:t>
                      </a:r>
                      <a:r>
                        <a:rPr lang="en-US" sz="30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r>
                        <a:rPr lang="en-US" sz="3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(-) S + didn’t + V</a:t>
                      </a:r>
                      <a:br>
                        <a:rPr lang="en-US" sz="3000" dirty="0"/>
                      </a:br>
                      <a:r>
                        <a:rPr lang="en-US" sz="3000" dirty="0"/>
                        <a:t>(?) (</a:t>
                      </a:r>
                      <a:r>
                        <a:rPr lang="en-US" sz="3000" dirty="0" err="1"/>
                        <a:t>Wh</a:t>
                      </a:r>
                      <a:r>
                        <a:rPr lang="en-US" sz="3000" dirty="0"/>
                        <a:t>) + did + S + V</a:t>
                      </a:r>
                      <a:r>
                        <a:rPr lang="en-US" sz="3000" baseline="-25000" dirty="0"/>
                        <a:t>0</a:t>
                      </a:r>
                      <a:r>
                        <a:rPr lang="en-US" sz="3000" baseline="0" dirty="0"/>
                        <a:t>?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(+) S + was/were + V-</a:t>
                      </a:r>
                      <a:r>
                        <a:rPr lang="en-US" sz="3000" dirty="0" err="1"/>
                        <a:t>ing</a:t>
                      </a:r>
                      <a:endParaRPr lang="en-US" sz="3000" dirty="0"/>
                    </a:p>
                    <a:p>
                      <a:r>
                        <a:rPr lang="en-US" sz="3000" dirty="0"/>
                        <a:t>(-) S + wasn’t/ weren’t + </a:t>
                      </a:r>
                      <a:r>
                        <a:rPr lang="en-US" sz="3000" dirty="0" err="1"/>
                        <a:t>V_ing</a:t>
                      </a:r>
                      <a:r>
                        <a:rPr lang="en-US" sz="3000" dirty="0"/>
                        <a:t>.</a:t>
                      </a:r>
                    </a:p>
                    <a:p>
                      <a:r>
                        <a:rPr lang="en-US" sz="3000" dirty="0"/>
                        <a:t>(?) (</a:t>
                      </a:r>
                      <a:r>
                        <a:rPr lang="en-US" sz="3000" dirty="0" err="1"/>
                        <a:t>Wh</a:t>
                      </a:r>
                      <a:r>
                        <a:rPr lang="en-US" sz="3000" dirty="0"/>
                        <a:t>) + was/were + S + </a:t>
                      </a:r>
                      <a:r>
                        <a:rPr lang="en-US" sz="3000" dirty="0" err="1"/>
                        <a:t>V_ing</a:t>
                      </a:r>
                      <a:r>
                        <a:rPr lang="en-US" sz="3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925385"/>
                  </a:ext>
                </a:extLst>
              </a:tr>
              <a:tr h="13138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USE</a:t>
                      </a:r>
                    </a:p>
                    <a:p>
                      <a:pPr algn="ctr"/>
                      <a:r>
                        <a:rPr lang="en-US" sz="2400" b="1" dirty="0"/>
                        <a:t>(</a:t>
                      </a:r>
                      <a:r>
                        <a:rPr lang="en-US" sz="2400" b="1" dirty="0" err="1"/>
                        <a:t>Sử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dụng</a:t>
                      </a:r>
                      <a:r>
                        <a:rPr lang="en-US" sz="2400" b="1" dirty="0"/>
                        <a:t>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Hành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động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đã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kết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thức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trong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quá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khứ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dirty="0" err="1">
                          <a:solidFill>
                            <a:srgbClr val="002060"/>
                          </a:solidFill>
                          <a:effectLst/>
                        </a:rPr>
                        <a:t>Hành</a:t>
                      </a:r>
                      <a:r>
                        <a:rPr lang="en-US" sz="2400" b="0" i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b="0" i="0" dirty="0" err="1">
                          <a:solidFill>
                            <a:srgbClr val="002060"/>
                          </a:solidFill>
                          <a:effectLst/>
                        </a:rPr>
                        <a:t>động</a:t>
                      </a:r>
                      <a:r>
                        <a:rPr lang="en-US" sz="2400" b="0" i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b="0" i="0" dirty="0" err="1">
                          <a:solidFill>
                            <a:srgbClr val="002060"/>
                          </a:solidFill>
                          <a:effectLst/>
                        </a:rPr>
                        <a:t>đang</a:t>
                      </a:r>
                      <a:r>
                        <a:rPr lang="en-US" sz="2400" b="0" i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b="0" i="0" dirty="0" err="1">
                          <a:solidFill>
                            <a:srgbClr val="002060"/>
                          </a:solidFill>
                          <a:effectLst/>
                        </a:rPr>
                        <a:t>diễn</a:t>
                      </a:r>
                      <a:r>
                        <a:rPr lang="en-US" sz="2400" b="0" i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b="0" i="0" dirty="0" err="1">
                          <a:solidFill>
                            <a:srgbClr val="002060"/>
                          </a:solidFill>
                          <a:effectLst/>
                        </a:rPr>
                        <a:t>ra</a:t>
                      </a:r>
                      <a:r>
                        <a:rPr lang="en-US" sz="2400" b="0" i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b="0" i="0" dirty="0" err="1">
                          <a:solidFill>
                            <a:srgbClr val="002060"/>
                          </a:solidFill>
                          <a:effectLst/>
                        </a:rPr>
                        <a:t>trong</a:t>
                      </a:r>
                      <a:r>
                        <a:rPr lang="en-US" sz="2400" b="0" i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b="0" i="0" dirty="0" err="1">
                          <a:solidFill>
                            <a:srgbClr val="002060"/>
                          </a:solidFill>
                          <a:effectLst/>
                        </a:rPr>
                        <a:t>một</a:t>
                      </a:r>
                      <a:r>
                        <a:rPr lang="en-US" sz="2400" b="0" i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b="0" i="0" dirty="0" err="1">
                          <a:solidFill>
                            <a:srgbClr val="002060"/>
                          </a:solidFill>
                          <a:effectLst/>
                        </a:rPr>
                        <a:t>khoảng</a:t>
                      </a:r>
                      <a:r>
                        <a:rPr lang="en-US" sz="2400" b="0" i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b="0" i="0" dirty="0" err="1">
                          <a:solidFill>
                            <a:srgbClr val="002060"/>
                          </a:solidFill>
                          <a:effectLst/>
                        </a:rPr>
                        <a:t>thời</a:t>
                      </a:r>
                      <a:r>
                        <a:rPr lang="en-US" sz="2400" b="0" i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b="0" i="0" dirty="0" err="1">
                          <a:solidFill>
                            <a:srgbClr val="002060"/>
                          </a:solidFill>
                          <a:effectLst/>
                        </a:rPr>
                        <a:t>gian</a:t>
                      </a:r>
                      <a:r>
                        <a:rPr lang="en-US" sz="2400" b="0" i="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US" sz="2400" b="0" i="0" dirty="0" err="1">
                          <a:solidFill>
                            <a:srgbClr val="002060"/>
                          </a:solidFill>
                          <a:effectLst/>
                        </a:rPr>
                        <a:t>hoặc</a:t>
                      </a:r>
                      <a:r>
                        <a:rPr lang="en-US" sz="2400" b="0" i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b="0" i="0" dirty="0" err="1">
                          <a:solidFill>
                            <a:srgbClr val="002060"/>
                          </a:solidFill>
                          <a:effectLst/>
                        </a:rPr>
                        <a:t>một</a:t>
                      </a:r>
                      <a:r>
                        <a:rPr lang="en-US" sz="2400" b="0" i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b="0" i="0" dirty="0" err="1">
                          <a:solidFill>
                            <a:srgbClr val="002060"/>
                          </a:solidFill>
                          <a:effectLst/>
                        </a:rPr>
                        <a:t>thời</a:t>
                      </a:r>
                      <a:r>
                        <a:rPr lang="en-US" sz="2400" b="0" i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b="0" i="0" dirty="0" err="1">
                          <a:solidFill>
                            <a:srgbClr val="002060"/>
                          </a:solidFill>
                          <a:effectLst/>
                        </a:rPr>
                        <a:t>điểm</a:t>
                      </a:r>
                      <a:r>
                        <a:rPr lang="en-US" sz="2400" b="0" i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b="0" i="0" dirty="0" err="1">
                          <a:solidFill>
                            <a:srgbClr val="002060"/>
                          </a:solidFill>
                          <a:effectLst/>
                        </a:rPr>
                        <a:t>cụ</a:t>
                      </a:r>
                      <a:r>
                        <a:rPr lang="en-US" sz="2400" b="0" i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b="0" i="0" dirty="0" err="1">
                          <a:solidFill>
                            <a:srgbClr val="002060"/>
                          </a:solidFill>
                          <a:effectLst/>
                        </a:rPr>
                        <a:t>thể</a:t>
                      </a:r>
                      <a:r>
                        <a:rPr lang="en-US" sz="2400" b="0" i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b="0" i="0" dirty="0" err="1">
                          <a:solidFill>
                            <a:srgbClr val="002060"/>
                          </a:solidFill>
                          <a:effectLst/>
                        </a:rPr>
                        <a:t>trong</a:t>
                      </a:r>
                      <a:r>
                        <a:rPr lang="en-US" sz="2400" b="0" i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b="0" i="0" dirty="0" err="1">
                          <a:solidFill>
                            <a:srgbClr val="002060"/>
                          </a:solidFill>
                          <a:effectLst/>
                        </a:rPr>
                        <a:t>quá</a:t>
                      </a:r>
                      <a:r>
                        <a:rPr lang="en-US" sz="2400" b="0" i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b="0" i="0" dirty="0" err="1">
                          <a:solidFill>
                            <a:srgbClr val="002060"/>
                          </a:solidFill>
                          <a:effectLst/>
                        </a:rPr>
                        <a:t>khứ</a:t>
                      </a:r>
                      <a:r>
                        <a:rPr lang="en-US" sz="2400" b="0" i="0" dirty="0">
                          <a:solidFill>
                            <a:srgbClr val="002060"/>
                          </a:solidFill>
                          <a:effectLst/>
                        </a:rPr>
                        <a:t>. 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335488"/>
                  </a:ext>
                </a:extLst>
              </a:tr>
              <a:tr h="268618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TIME MAKERS</a:t>
                      </a:r>
                    </a:p>
                    <a:p>
                      <a:pPr algn="ctr"/>
                      <a:r>
                        <a:rPr lang="en-US" sz="2400" b="1" dirty="0"/>
                        <a:t>(</a:t>
                      </a:r>
                      <a:r>
                        <a:rPr lang="en-US" sz="2400" b="1" dirty="0" err="1"/>
                        <a:t>dấu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hiệu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thời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gian</a:t>
                      </a:r>
                      <a:r>
                        <a:rPr lang="en-US" sz="2400" b="1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yesterday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last (last week, last month, last year, etc.)</a:t>
                      </a:r>
                      <a:b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ago (three days ago, etc.)</a:t>
                      </a:r>
                      <a:b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when</a:t>
                      </a:r>
                      <a:r>
                        <a:rPr lang="en-US" sz="2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at</a:t>
                      </a:r>
                      <a:r>
                        <a:rPr lang="en-US" sz="2400" dirty="0"/>
                        <a:t> 8 </a:t>
                      </a:r>
                      <a:r>
                        <a:rPr lang="en-US" sz="2400" dirty="0" err="1"/>
                        <a:t>p.m</a:t>
                      </a:r>
                      <a:r>
                        <a:rPr lang="en-US" sz="2400" dirty="0"/>
                        <a:t> last night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When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While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187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388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69250D2-9561-E59F-B42F-E75F28B55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495220"/>
              </p:ext>
            </p:extLst>
          </p:nvPr>
        </p:nvGraphicFramePr>
        <p:xfrm>
          <a:off x="1806713" y="1658889"/>
          <a:ext cx="8742018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4006">
                  <a:extLst>
                    <a:ext uri="{9D8B030D-6E8A-4147-A177-3AD203B41FA5}">
                      <a16:colId xmlns:a16="http://schemas.microsoft.com/office/drawing/2014/main" val="3000654077"/>
                    </a:ext>
                  </a:extLst>
                </a:gridCol>
                <a:gridCol w="2914006">
                  <a:extLst>
                    <a:ext uri="{9D8B030D-6E8A-4147-A177-3AD203B41FA5}">
                      <a16:colId xmlns:a16="http://schemas.microsoft.com/office/drawing/2014/main" val="2513461710"/>
                    </a:ext>
                  </a:extLst>
                </a:gridCol>
                <a:gridCol w="2914006">
                  <a:extLst>
                    <a:ext uri="{9D8B030D-6E8A-4147-A177-3AD203B41FA5}">
                      <a16:colId xmlns:a16="http://schemas.microsoft.com/office/drawing/2014/main" val="284394097"/>
                    </a:ext>
                  </a:extLst>
                </a:gridCol>
              </a:tblGrid>
              <a:tr h="491267">
                <a:tc>
                  <a:txBody>
                    <a:bodyPr/>
                    <a:lstStyle/>
                    <a:p>
                      <a:r>
                        <a:rPr lang="en-US" sz="2800" dirty="0"/>
                        <a:t>Subject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was/ were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V_ing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902798"/>
                  </a:ext>
                </a:extLst>
              </a:tr>
              <a:tr h="491267">
                <a:tc>
                  <a:txBody>
                    <a:bodyPr/>
                    <a:lstStyle/>
                    <a:p>
                      <a:r>
                        <a:rPr lang="en-US" sz="2800" dirty="0"/>
                        <a:t>I </a:t>
                      </a:r>
                    </a:p>
                    <a:p>
                      <a:r>
                        <a:rPr lang="en-US" sz="2800" dirty="0"/>
                        <a:t>He </a:t>
                      </a:r>
                    </a:p>
                    <a:p>
                      <a:r>
                        <a:rPr lang="en-US" sz="2800" dirty="0"/>
                        <a:t>She</a:t>
                      </a:r>
                    </a:p>
                    <a:p>
                      <a:r>
                        <a:rPr lang="en-US" sz="2800" dirty="0"/>
                        <a:t>It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was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800" dirty="0"/>
                        <a:t>reading</a:t>
                      </a:r>
                    </a:p>
                    <a:p>
                      <a:r>
                        <a:rPr lang="en-US" sz="2800" dirty="0"/>
                        <a:t>walking</a:t>
                      </a:r>
                    </a:p>
                    <a:p>
                      <a:r>
                        <a:rPr lang="en-US" sz="2800" dirty="0"/>
                        <a:t>swimming</a:t>
                      </a:r>
                    </a:p>
                    <a:p>
                      <a:r>
                        <a:rPr lang="en-US" sz="2800" dirty="0"/>
                        <a:t>learning</a:t>
                      </a:r>
                    </a:p>
                    <a:p>
                      <a:r>
                        <a:rPr lang="en-US" sz="2800" dirty="0"/>
                        <a:t>working</a:t>
                      </a:r>
                    </a:p>
                    <a:p>
                      <a:r>
                        <a:rPr lang="en-US" sz="2800" dirty="0"/>
                        <a:t>running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5966503"/>
                  </a:ext>
                </a:extLst>
              </a:tr>
              <a:tr h="491267">
                <a:tc>
                  <a:txBody>
                    <a:bodyPr/>
                    <a:lstStyle/>
                    <a:p>
                      <a:r>
                        <a:rPr lang="en-US" sz="2800" dirty="0"/>
                        <a:t>You </a:t>
                      </a:r>
                    </a:p>
                    <a:p>
                      <a:r>
                        <a:rPr lang="en-US" sz="2800" dirty="0"/>
                        <a:t>We</a:t>
                      </a:r>
                    </a:p>
                    <a:p>
                      <a:r>
                        <a:rPr lang="en-US" sz="2800" dirty="0"/>
                        <a:t>They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were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46358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5B5782C-DEE7-3412-F8AF-8A74B069AC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80" b="19284"/>
          <a:stretch/>
        </p:blipFill>
        <p:spPr>
          <a:xfrm>
            <a:off x="3151413" y="611857"/>
            <a:ext cx="4667370" cy="70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3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E14684-EFA3-3E1C-01B1-B7A5C06A0B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5" t="-36795"/>
          <a:stretch/>
        </p:blipFill>
        <p:spPr>
          <a:xfrm>
            <a:off x="0" y="424071"/>
            <a:ext cx="11987426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3DBBFE-3706-72FC-9CD3-B622EED27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74" y="2277693"/>
            <a:ext cx="11987426" cy="34542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FB5C7A-16DD-C1CF-D75A-4EA6509BB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025" y="1126025"/>
            <a:ext cx="6049219" cy="8383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8D5DB3-D211-CE8A-7E2C-AF26219E8ECF}"/>
              </a:ext>
            </a:extLst>
          </p:cNvPr>
          <p:cNvSpPr txBox="1"/>
          <p:nvPr/>
        </p:nvSpPr>
        <p:spPr>
          <a:xfrm>
            <a:off x="2155711" y="2951269"/>
            <a:ext cx="123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did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042FA6-F084-4703-6F87-B1D578B8D647}"/>
              </a:ext>
            </a:extLst>
          </p:cNvPr>
          <p:cNvSpPr txBox="1"/>
          <p:nvPr/>
        </p:nvSpPr>
        <p:spPr>
          <a:xfrm>
            <a:off x="4267200" y="3664049"/>
            <a:ext cx="1726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making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B4E3EF-6C15-3991-8E16-438B58C25B0C}"/>
              </a:ext>
            </a:extLst>
          </p:cNvPr>
          <p:cNvCxnSpPr>
            <a:cxnSpLocks/>
          </p:cNvCxnSpPr>
          <p:nvPr/>
        </p:nvCxnSpPr>
        <p:spPr>
          <a:xfrm>
            <a:off x="5075583" y="1559824"/>
            <a:ext cx="7421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2A40A-1D5D-90E3-C263-6CD5657BB966}"/>
              </a:ext>
            </a:extLst>
          </p:cNvPr>
          <p:cNvCxnSpPr>
            <a:cxnSpLocks/>
          </p:cNvCxnSpPr>
          <p:nvPr/>
        </p:nvCxnSpPr>
        <p:spPr>
          <a:xfrm>
            <a:off x="2369025" y="1559824"/>
            <a:ext cx="13718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519D170-6880-3C15-6030-54A78D7CB903}"/>
              </a:ext>
            </a:extLst>
          </p:cNvPr>
          <p:cNvSpPr txBox="1"/>
          <p:nvPr/>
        </p:nvSpPr>
        <p:spPr>
          <a:xfrm>
            <a:off x="4816031" y="4387909"/>
            <a:ext cx="1726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when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016C83-738E-CBAF-B48C-AA6090C93B95}"/>
              </a:ext>
            </a:extLst>
          </p:cNvPr>
          <p:cNvCxnSpPr>
            <a:cxnSpLocks/>
          </p:cNvCxnSpPr>
          <p:nvPr/>
        </p:nvCxnSpPr>
        <p:spPr>
          <a:xfrm>
            <a:off x="7487479" y="1558246"/>
            <a:ext cx="930765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E1605A-1808-9635-B37A-054A54BE3DDC}"/>
              </a:ext>
            </a:extLst>
          </p:cNvPr>
          <p:cNvSpPr txBox="1"/>
          <p:nvPr/>
        </p:nvSpPr>
        <p:spPr>
          <a:xfrm>
            <a:off x="2014331" y="5099602"/>
            <a:ext cx="1726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were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07D0267-2429-6549-24AB-44242D63AB51}"/>
              </a:ext>
            </a:extLst>
          </p:cNvPr>
          <p:cNvCxnSpPr>
            <a:cxnSpLocks/>
          </p:cNvCxnSpPr>
          <p:nvPr/>
        </p:nvCxnSpPr>
        <p:spPr>
          <a:xfrm>
            <a:off x="3976031" y="1559824"/>
            <a:ext cx="9094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2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" r="2154"/>
          <a:stretch/>
        </p:blipFill>
        <p:spPr>
          <a:xfrm>
            <a:off x="1160585" y="605477"/>
            <a:ext cx="8015235" cy="56546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6403" y="3944988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22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5E9927-A76A-7D5E-4E4A-C72C5E3ADBA8}"/>
              </a:ext>
            </a:extLst>
          </p:cNvPr>
          <p:cNvSpPr txBox="1"/>
          <p:nvPr/>
        </p:nvSpPr>
        <p:spPr>
          <a:xfrm>
            <a:off x="470517" y="772357"/>
            <a:ext cx="108396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Dùng</a:t>
            </a:r>
            <a:r>
              <a:rPr lang="en-US" sz="2800" dirty="0"/>
              <a:t> When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tả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chen</a:t>
            </a:r>
            <a:r>
              <a:rPr lang="en-US" sz="2800" dirty="0"/>
              <a:t> </a:t>
            </a:r>
            <a:r>
              <a:rPr lang="en-US" sz="2800" dirty="0" err="1"/>
              <a:t>ngang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quá</a:t>
            </a:r>
            <a:r>
              <a:rPr lang="en-US" sz="2800" dirty="0"/>
              <a:t> </a:t>
            </a:r>
            <a:r>
              <a:rPr lang="en-US" sz="2800" dirty="0" err="1"/>
              <a:t>khứ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When</a:t>
            </a:r>
            <a:r>
              <a:rPr lang="en-US" sz="3200" dirty="0"/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Quá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khứ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đơn</a:t>
            </a:r>
            <a:r>
              <a:rPr lang="en-US" sz="3200" dirty="0"/>
              <a:t>, </a:t>
            </a:r>
            <a:r>
              <a:rPr lang="en-US" sz="3200" i="1" dirty="0" err="1">
                <a:solidFill>
                  <a:srgbClr val="FF0000"/>
                </a:solidFill>
              </a:rPr>
              <a:t>Quá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khứ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tiếp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diễn</a:t>
            </a:r>
            <a:r>
              <a:rPr lang="en-US" sz="3200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/>
              <a:t>Eg</a:t>
            </a:r>
            <a:r>
              <a:rPr lang="en-US" sz="3200" dirty="0"/>
              <a:t>: </a:t>
            </a:r>
            <a:r>
              <a:rPr lang="en-US" sz="3200" b="1" dirty="0"/>
              <a:t>When</a:t>
            </a:r>
            <a:r>
              <a:rPr lang="en-US" sz="3200" dirty="0"/>
              <a:t> </a:t>
            </a:r>
            <a:r>
              <a:rPr lang="en-US" sz="3200" i="1" dirty="0"/>
              <a:t>I saw the teacher</a:t>
            </a:r>
            <a:r>
              <a:rPr lang="en-US" sz="3200" dirty="0"/>
              <a:t>, </a:t>
            </a:r>
            <a:r>
              <a:rPr lang="en-US" sz="3200" i="1" dirty="0"/>
              <a:t>students were talking</a:t>
            </a:r>
            <a:r>
              <a:rPr lang="en-US" sz="3200" dirty="0"/>
              <a:t>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i="1" dirty="0" err="1">
                <a:solidFill>
                  <a:srgbClr val="FF0000"/>
                </a:solidFill>
              </a:rPr>
              <a:t>Quá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khứ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tiếp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diễn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</a:rPr>
              <a:t>when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Quá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khứ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đơn</a:t>
            </a:r>
            <a:r>
              <a:rPr lang="en-US" sz="3200" dirty="0"/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/>
              <a:t>Eg</a:t>
            </a:r>
            <a:r>
              <a:rPr lang="en-US" sz="3200" dirty="0"/>
              <a:t>: I was playing soccer </a:t>
            </a:r>
            <a:r>
              <a:rPr lang="en-US" sz="3200" b="1" dirty="0"/>
              <a:t>when</a:t>
            </a:r>
            <a:r>
              <a:rPr lang="en-US" sz="3200" dirty="0"/>
              <a:t> I saw the UFO in the sky.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649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52991D-B0AF-D593-3340-1DDA9ABC4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3"/>
            <a:ext cx="12192000" cy="481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6B354C-481B-2C2B-3CD8-E2AA0FE4E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83" y="776277"/>
            <a:ext cx="10217426" cy="57652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FDDE5F-78DF-7CEC-EF12-D8FAD63DF245}"/>
              </a:ext>
            </a:extLst>
          </p:cNvPr>
          <p:cNvSpPr txBox="1"/>
          <p:nvPr/>
        </p:nvSpPr>
        <p:spPr>
          <a:xfrm>
            <a:off x="530088" y="2475865"/>
            <a:ext cx="11913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 I was watching TV when a UFO suddenly appeared then disappeared.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3FE7B5-B6C1-0449-F1C4-49E72A470F67}"/>
              </a:ext>
            </a:extLst>
          </p:cNvPr>
          <p:cNvSpPr txBox="1"/>
          <p:nvPr/>
        </p:nvSpPr>
        <p:spPr>
          <a:xfrm>
            <a:off x="159027" y="3630100"/>
            <a:ext cx="11913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Wendy was walking to school when she saw an alien with a huge head.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7C37BD-5091-6E88-623B-1E9F11816CDD}"/>
              </a:ext>
            </a:extLst>
          </p:cNvPr>
          <p:cNvSpPr txBox="1"/>
          <p:nvPr/>
        </p:nvSpPr>
        <p:spPr>
          <a:xfrm>
            <a:off x="384313" y="4793419"/>
            <a:ext cx="12059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 I was watching TV when a UFO suddenly appeared then disappeared.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F9B8EC-B3A1-7BF1-7A43-4666DB5B2AAE}"/>
              </a:ext>
            </a:extLst>
          </p:cNvPr>
          <p:cNvSpPr txBox="1"/>
          <p:nvPr/>
        </p:nvSpPr>
        <p:spPr>
          <a:xfrm>
            <a:off x="985379" y="5925879"/>
            <a:ext cx="11458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We were camping when a flying saucer appeared in the sky.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43630CBC-6CCE-30BE-DF16-853D18A566B6}"/>
              </a:ext>
            </a:extLst>
          </p:cNvPr>
          <p:cNvSpPr/>
          <p:nvPr/>
        </p:nvSpPr>
        <p:spPr>
          <a:xfrm>
            <a:off x="5917096" y="406171"/>
            <a:ext cx="907774" cy="3930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0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886" y="633047"/>
            <a:ext cx="160899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 page 35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E1626E-32F9-C070-4BB9-773B3CBDA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198" y="637360"/>
            <a:ext cx="6011114" cy="7811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AC90EB-428A-8268-2846-E60D2A337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487839"/>
            <a:ext cx="12192000" cy="3882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8E0120-565E-71F4-1A09-26334CB87A2A}"/>
              </a:ext>
            </a:extLst>
          </p:cNvPr>
          <p:cNvSpPr txBox="1"/>
          <p:nvPr/>
        </p:nvSpPr>
        <p:spPr>
          <a:xfrm>
            <a:off x="1773727" y="2182814"/>
            <a:ext cx="1003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75B3DB-A8C4-AC81-F064-DBFBDCF68B7E}"/>
              </a:ext>
            </a:extLst>
          </p:cNvPr>
          <p:cNvSpPr txBox="1"/>
          <p:nvPr/>
        </p:nvSpPr>
        <p:spPr>
          <a:xfrm>
            <a:off x="6964642" y="2831162"/>
            <a:ext cx="1403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arrived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5D17F4-1252-4D30-7604-FCBC10BA1555}"/>
              </a:ext>
            </a:extLst>
          </p:cNvPr>
          <p:cNvSpPr txBox="1"/>
          <p:nvPr/>
        </p:nvSpPr>
        <p:spPr>
          <a:xfrm>
            <a:off x="1945689" y="3457111"/>
            <a:ext cx="1403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looking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DD5D05-767C-79A0-05ED-EF9B89E03E95}"/>
              </a:ext>
            </a:extLst>
          </p:cNvPr>
          <p:cNvSpPr txBox="1"/>
          <p:nvPr/>
        </p:nvSpPr>
        <p:spPr>
          <a:xfrm>
            <a:off x="3433312" y="4081400"/>
            <a:ext cx="1403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0ED2CF-3DBC-D993-31D9-84319311CC56}"/>
              </a:ext>
            </a:extLst>
          </p:cNvPr>
          <p:cNvSpPr txBox="1"/>
          <p:nvPr/>
        </p:nvSpPr>
        <p:spPr>
          <a:xfrm>
            <a:off x="1861737" y="4704451"/>
            <a:ext cx="1571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rgbClr val="FF0000"/>
                </a:solidFill>
              </a:rPr>
              <a:t>walking</a:t>
            </a:r>
          </a:p>
        </p:txBody>
      </p:sp>
    </p:spTree>
    <p:extLst>
      <p:ext uri="{BB962C8B-B14F-4D97-AF65-F5344CB8AC3E}">
        <p14:creationId xmlns:p14="http://schemas.microsoft.com/office/powerpoint/2010/main" val="56049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r="3318"/>
          <a:stretch/>
        </p:blipFill>
        <p:spPr>
          <a:xfrm>
            <a:off x="1384705" y="685799"/>
            <a:ext cx="7749667" cy="56182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4867" y="3763113"/>
            <a:ext cx="3750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Production: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18009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1FA794-B576-97F3-FF5D-44DC1777C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94" y="771070"/>
            <a:ext cx="11869806" cy="571580"/>
          </a:xfrm>
          <a:prstGeom prst="rect">
            <a:avLst/>
          </a:prstGeom>
        </p:spPr>
      </p:pic>
      <p:pic>
        <p:nvPicPr>
          <p:cNvPr id="4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FA03BF65-2205-F625-35D5-9A4A11265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252" y="1342650"/>
            <a:ext cx="2479482" cy="158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1B89E9-641A-6AF2-D597-66B2ABA7D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91" y="1761882"/>
            <a:ext cx="7802064" cy="23244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42CC55-B282-A9AA-5131-AF2B556D74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2112" y="4209098"/>
            <a:ext cx="5601482" cy="17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4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645751" y="2046303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645751" y="3107093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645751" y="41678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645751" y="5228673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645751" y="985513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0979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FA03BF65-2205-F625-35D5-9A4A11265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252" y="1342650"/>
            <a:ext cx="2479482" cy="158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1B89E9-641A-6AF2-D597-66B2ABA7D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91" y="1761882"/>
            <a:ext cx="7802064" cy="23244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80B77E-F5A7-A1EE-00BD-F2AC38B1F16B}"/>
              </a:ext>
            </a:extLst>
          </p:cNvPr>
          <p:cNvSpPr/>
          <p:nvPr/>
        </p:nvSpPr>
        <p:spPr>
          <a:xfrm>
            <a:off x="469222" y="696319"/>
            <a:ext cx="992777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</a:rPr>
              <a:t>Share with your class!</a:t>
            </a:r>
          </a:p>
        </p:txBody>
      </p:sp>
    </p:spTree>
    <p:extLst>
      <p:ext uri="{BB962C8B-B14F-4D97-AF65-F5344CB8AC3E}">
        <p14:creationId xmlns:p14="http://schemas.microsoft.com/office/powerpoint/2010/main" val="3696370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5686" y="1059120"/>
            <a:ext cx="11018506" cy="2369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WHAT WERE YOU DOING THEN?</a:t>
            </a:r>
            <a:endParaRPr lang="en-US" sz="3600" b="1" i="0" dirty="0">
              <a:solidFill>
                <a:srgbClr val="FF0000"/>
              </a:solidFill>
              <a:effectLst/>
            </a:endParaRPr>
          </a:p>
          <a:p>
            <a:r>
              <a:rPr lang="en-US" sz="3600" b="1" i="0" dirty="0">
                <a:solidFill>
                  <a:srgbClr val="002060"/>
                </a:solidFill>
                <a:effectLst/>
              </a:rPr>
              <a:t>Work in pairs.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Talk about what you saw/ felt/ did… when you were doing something yesterday.</a:t>
            </a:r>
          </a:p>
        </p:txBody>
      </p:sp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3296" y="467784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847022" y="1391114"/>
            <a:ext cx="9715501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Grammar: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Using the past continuous to describe an action that continued for a period of time in the past.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Using this to introduce a story, then use the Past Simple to show the main event that interrupted the continuous action.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Speaking: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   Making sentences using the prompts.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054" y="2262219"/>
            <a:ext cx="11843237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000" i="1" dirty="0">
                <a:solidFill>
                  <a:srgbClr val="0070C0"/>
                </a:solidFill>
              </a:rPr>
              <a:t>- Make three sentences, using Past Continuous and Past Simple.</a:t>
            </a:r>
          </a:p>
          <a:p>
            <a:r>
              <a:rPr lang="en-US" sz="3000" i="1" dirty="0">
                <a:solidFill>
                  <a:srgbClr val="0070C0"/>
                </a:solidFill>
              </a:rPr>
              <a:t>- Do the </a:t>
            </a:r>
            <a:r>
              <a:rPr lang="en-US" sz="3000" b="1" i="1" dirty="0">
                <a:solidFill>
                  <a:srgbClr val="0070C0"/>
                </a:solidFill>
              </a:rPr>
              <a:t>exercises</a:t>
            </a:r>
            <a:r>
              <a:rPr lang="en-US" sz="3000" i="1" dirty="0">
                <a:solidFill>
                  <a:srgbClr val="0070C0"/>
                </a:solidFill>
              </a:rPr>
              <a:t> </a:t>
            </a:r>
            <a:r>
              <a:rPr lang="en-US" sz="3000" b="1" i="1" dirty="0">
                <a:solidFill>
                  <a:srgbClr val="0070C0"/>
                </a:solidFill>
              </a:rPr>
              <a:t>in WB: Grammar (page 35)</a:t>
            </a:r>
            <a:r>
              <a:rPr lang="en-US" sz="3000" i="1" dirty="0">
                <a:solidFill>
                  <a:srgbClr val="0070C0"/>
                </a:solidFill>
              </a:rPr>
              <a:t>.</a:t>
            </a:r>
          </a:p>
          <a:p>
            <a:r>
              <a:rPr lang="en-US" sz="3000" i="1" dirty="0">
                <a:solidFill>
                  <a:srgbClr val="0070C0"/>
                </a:solidFill>
              </a:rPr>
              <a:t>- Do the exercises in </a:t>
            </a:r>
            <a:r>
              <a:rPr lang="en-US" sz="3000" i="1" dirty="0" err="1">
                <a:solidFill>
                  <a:srgbClr val="0070C0"/>
                </a:solidFill>
              </a:rPr>
              <a:t>Tiếng</a:t>
            </a:r>
            <a:r>
              <a:rPr lang="en-US" sz="3000" i="1" dirty="0">
                <a:solidFill>
                  <a:srgbClr val="0070C0"/>
                </a:solidFill>
              </a:rPr>
              <a:t> Anh 8 </a:t>
            </a:r>
            <a:r>
              <a:rPr lang="en-US" sz="3000" i="1" dirty="0" err="1">
                <a:solidFill>
                  <a:srgbClr val="0070C0"/>
                </a:solidFill>
              </a:rPr>
              <a:t>i</a:t>
            </a:r>
            <a:r>
              <a:rPr lang="en-US" sz="3000" i="1" dirty="0">
                <a:solidFill>
                  <a:srgbClr val="0070C0"/>
                </a:solidFill>
              </a:rPr>
              <a:t>-Learn Smart World Notebook (page 51).</a:t>
            </a:r>
          </a:p>
          <a:p>
            <a:r>
              <a:rPr lang="en-US" sz="3000" i="1" dirty="0">
                <a:solidFill>
                  <a:srgbClr val="0070C0"/>
                </a:solidFill>
              </a:rPr>
              <a:t>- Play the consolidation games in </a:t>
            </a:r>
            <a:r>
              <a:rPr lang="en-US" sz="3000" i="1" dirty="0" err="1">
                <a:solidFill>
                  <a:srgbClr val="0070C0"/>
                </a:solidFill>
              </a:rPr>
              <a:t>Tiếng</a:t>
            </a:r>
            <a:r>
              <a:rPr lang="en-US" sz="3000" i="1" dirty="0">
                <a:solidFill>
                  <a:srgbClr val="0070C0"/>
                </a:solidFill>
              </a:rPr>
              <a:t> Anh 8 </a:t>
            </a:r>
            <a:r>
              <a:rPr lang="en-US" sz="3000" i="1" dirty="0" err="1">
                <a:solidFill>
                  <a:srgbClr val="0070C0"/>
                </a:solidFill>
              </a:rPr>
              <a:t>i</a:t>
            </a:r>
            <a:r>
              <a:rPr lang="en-US" sz="3000" i="1" dirty="0">
                <a:solidFill>
                  <a:srgbClr val="0070C0"/>
                </a:solidFill>
              </a:rPr>
              <a:t>-Learn Smart World DHA App on </a:t>
            </a:r>
            <a:r>
              <a:rPr lang="en-US" sz="3000" i="1" u="sng" dirty="0">
                <a:solidFill>
                  <a:srgbClr val="0070C0"/>
                </a:solidFill>
              </a:rPr>
              <a:t>www.eduhome.com.vn</a:t>
            </a:r>
          </a:p>
          <a:p>
            <a:r>
              <a:rPr lang="en-US" sz="3000" i="1" dirty="0">
                <a:solidFill>
                  <a:srgbClr val="0070C0"/>
                </a:solidFill>
              </a:rPr>
              <a:t>- Prepare: </a:t>
            </a:r>
            <a:r>
              <a:rPr lang="en-US" sz="3000" b="1" i="1" dirty="0">
                <a:solidFill>
                  <a:srgbClr val="0070C0"/>
                </a:solidFill>
              </a:rPr>
              <a:t>Lesson 2.3 – Pronunciation and Speaking (pages 60 &amp; 61 – SB)</a:t>
            </a:r>
            <a:r>
              <a:rPr lang="en-US" sz="3000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- practice and use the </a:t>
            </a:r>
            <a:r>
              <a:rPr lang="en-US" sz="3200" i="1" dirty="0">
                <a:solidFill>
                  <a:srgbClr val="0070C0"/>
                </a:solidFill>
              </a:rPr>
              <a:t>Past Continuous</a:t>
            </a:r>
            <a:r>
              <a:rPr lang="en-US" sz="3200" dirty="0">
                <a:solidFill>
                  <a:srgbClr val="0070C0"/>
                </a:solidFill>
              </a:rPr>
              <a:t> and the </a:t>
            </a:r>
            <a:r>
              <a:rPr lang="en-US" sz="3200" i="1" dirty="0">
                <a:solidFill>
                  <a:srgbClr val="0070C0"/>
                </a:solidFill>
              </a:rPr>
              <a:t>Past Simple </a:t>
            </a:r>
            <a:r>
              <a:rPr lang="en-US" sz="3200" dirty="0">
                <a:solidFill>
                  <a:srgbClr val="0070C0"/>
                </a:solidFill>
              </a:rPr>
              <a:t>correctly</a:t>
            </a:r>
            <a:endParaRPr lang="en-US" sz="16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3D69189E-508B-471A-B899-6235F1E13DC3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0" y="0"/>
            <a:ext cx="97209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3910" y="4193182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60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8512FA-B257-C64B-FAB4-04E9B5545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1529"/>
            <a:ext cx="5287113" cy="7525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C933DC-836A-7245-1431-1F5F06AB1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730" y="712440"/>
            <a:ext cx="6296904" cy="7335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46ACF1-658D-90E7-CADC-3A0A9E755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765" y="1561839"/>
            <a:ext cx="6573167" cy="3734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EE36A2-C496-4733-46B1-4394825EDB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5798" y="1561839"/>
            <a:ext cx="5008940" cy="453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4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DEE36A2-C496-4733-46B1-4394825ED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570" y="110122"/>
            <a:ext cx="7336467" cy="66377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B1BD49-4E88-9A5E-397B-316AF5B88808}"/>
              </a:ext>
            </a:extLst>
          </p:cNvPr>
          <p:cNvSpPr txBox="1"/>
          <p:nvPr/>
        </p:nvSpPr>
        <p:spPr>
          <a:xfrm>
            <a:off x="9143999" y="5722647"/>
            <a:ext cx="2062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was walking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C933DC-836A-7245-1431-1F5F06AB1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122"/>
            <a:ext cx="5837274" cy="67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2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9AEAB7-412A-1937-8F70-7D1BAD0E8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947" y="0"/>
            <a:ext cx="6954220" cy="64302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07C358-6150-BE98-0A83-8D08D30622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056" y="93854"/>
            <a:ext cx="5658279" cy="667747"/>
          </a:xfrm>
          <a:prstGeom prst="rect">
            <a:avLst/>
          </a:prstGeom>
        </p:spPr>
      </p:pic>
      <p:pic>
        <p:nvPicPr>
          <p:cNvPr id="7" name="CD2 TRACK 09">
            <a:hlinkClick r:id="" action="ppaction://media"/>
            <a:extLst>
              <a:ext uri="{FF2B5EF4-FFF2-40B4-BE49-F238E27FC236}">
                <a16:creationId xmlns:a16="http://schemas.microsoft.com/office/drawing/2014/main" id="{19FFF685-C3A0-2B4A-C598-2B37EDE2F8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78402" y="126940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8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7BF148-1BF8-2689-618F-F34AA32CEEAE}"/>
              </a:ext>
            </a:extLst>
          </p:cNvPr>
          <p:cNvSpPr txBox="1"/>
          <p:nvPr/>
        </p:nvSpPr>
        <p:spPr>
          <a:xfrm>
            <a:off x="340243" y="1820394"/>
            <a:ext cx="117170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000" b="0" i="0" dirty="0">
                <a:solidFill>
                  <a:srgbClr val="002060"/>
                </a:solidFill>
                <a:effectLst/>
              </a:rPr>
              <a:t>Describe an action that </a:t>
            </a:r>
            <a:r>
              <a:rPr lang="en-US" sz="3000" b="1" i="0" dirty="0">
                <a:solidFill>
                  <a:srgbClr val="002060"/>
                </a:solidFill>
                <a:effectLst/>
              </a:rPr>
              <a:t>continued</a:t>
            </a:r>
            <a:r>
              <a:rPr lang="en-US" sz="30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3000" b="1" i="0" dirty="0">
                <a:solidFill>
                  <a:srgbClr val="002060"/>
                </a:solidFill>
                <a:effectLst/>
              </a:rPr>
              <a:t>for a period of time in the past </a:t>
            </a:r>
            <a:r>
              <a:rPr lang="en-US" sz="3000" b="1" i="1" dirty="0">
                <a:solidFill>
                  <a:srgbClr val="002060"/>
                </a:solidFill>
                <a:effectLst/>
              </a:rPr>
              <a:t>(Past Continuous)</a:t>
            </a:r>
            <a:r>
              <a:rPr lang="en-US" sz="3000" b="0" i="0" dirty="0">
                <a:solidFill>
                  <a:srgbClr val="002060"/>
                </a:solidFill>
                <a:effectLst/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en-US" sz="3000" dirty="0">
                <a:solidFill>
                  <a:srgbClr val="002060"/>
                </a:solidFill>
              </a:rPr>
              <a:t>I</a:t>
            </a:r>
            <a:r>
              <a:rPr lang="en-US" sz="3000" b="0" i="0" dirty="0">
                <a:solidFill>
                  <a:srgbClr val="002060"/>
                </a:solidFill>
                <a:effectLst/>
              </a:rPr>
              <a:t>ntroduce a story, then use the Past Simple to show the </a:t>
            </a:r>
            <a:r>
              <a:rPr lang="en-US" sz="3000" b="1" i="0" dirty="0">
                <a:solidFill>
                  <a:srgbClr val="002060"/>
                </a:solidFill>
                <a:effectLst/>
              </a:rPr>
              <a:t>main event </a:t>
            </a:r>
            <a:r>
              <a:rPr lang="en-US" sz="3000" b="1" i="1" dirty="0">
                <a:solidFill>
                  <a:srgbClr val="002060"/>
                </a:solidFill>
                <a:effectLst/>
              </a:rPr>
              <a:t>(Past Simple)</a:t>
            </a:r>
            <a:r>
              <a:rPr lang="en-US" sz="30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3000" b="0" i="0" dirty="0">
                <a:solidFill>
                  <a:srgbClr val="002060"/>
                </a:solidFill>
                <a:effectLst/>
              </a:rPr>
              <a:t>that interrupted the </a:t>
            </a:r>
            <a:r>
              <a:rPr lang="en-US" sz="3000" b="1" i="0" dirty="0">
                <a:solidFill>
                  <a:srgbClr val="002060"/>
                </a:solidFill>
                <a:effectLst/>
              </a:rPr>
              <a:t>continuous</a:t>
            </a:r>
            <a:r>
              <a:rPr lang="en-US" sz="30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3000" b="1" i="0" dirty="0">
                <a:solidFill>
                  <a:srgbClr val="002060"/>
                </a:solidFill>
                <a:effectLst/>
              </a:rPr>
              <a:t>action </a:t>
            </a:r>
            <a:r>
              <a:rPr lang="en-US" sz="3000" b="1" i="1" dirty="0">
                <a:solidFill>
                  <a:srgbClr val="002060"/>
                </a:solidFill>
              </a:rPr>
              <a:t>(Past Continuous)</a:t>
            </a:r>
            <a:r>
              <a:rPr lang="en-US" sz="3000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CAB957-265E-CF88-40F4-C1943D9F5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050" y="1236116"/>
            <a:ext cx="6627899" cy="6818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42F2F9-091E-1021-B4CB-7DA9C7FF6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66" y="545204"/>
            <a:ext cx="5115639" cy="7621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017E884-D521-8381-AE2F-015E21C0C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413" y="3652835"/>
            <a:ext cx="7674231" cy="174659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F2FC16A-064E-BD34-E342-1A9459B9E252}"/>
              </a:ext>
            </a:extLst>
          </p:cNvPr>
          <p:cNvGrpSpPr/>
          <p:nvPr/>
        </p:nvGrpSpPr>
        <p:grpSpPr>
          <a:xfrm>
            <a:off x="2838890" y="3652835"/>
            <a:ext cx="2918639" cy="868318"/>
            <a:chOff x="2838890" y="3652835"/>
            <a:chExt cx="2918639" cy="868318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7985FED-B0BF-69CD-77E6-4FBD7FB0360B}"/>
                </a:ext>
              </a:extLst>
            </p:cNvPr>
            <p:cNvCxnSpPr>
              <a:cxnSpLocks/>
            </p:cNvCxnSpPr>
            <p:nvPr/>
          </p:nvCxnSpPr>
          <p:spPr>
            <a:xfrm>
              <a:off x="4298209" y="4151177"/>
              <a:ext cx="0" cy="369976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5875C9-5667-F625-0BF2-954515C6376F}"/>
                </a:ext>
              </a:extLst>
            </p:cNvPr>
            <p:cNvSpPr txBox="1"/>
            <p:nvPr/>
          </p:nvSpPr>
          <p:spPr>
            <a:xfrm>
              <a:off x="2838890" y="3652835"/>
              <a:ext cx="29186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>
                  <a:solidFill>
                    <a:srgbClr val="C00000"/>
                  </a:solidFill>
                </a:rPr>
                <a:t>Past Continuous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9607117-92F6-B082-2CA0-4EB9B66D16B0}"/>
              </a:ext>
            </a:extLst>
          </p:cNvPr>
          <p:cNvGrpSpPr/>
          <p:nvPr/>
        </p:nvGrpSpPr>
        <p:grpSpPr>
          <a:xfrm>
            <a:off x="4740790" y="4817456"/>
            <a:ext cx="2033478" cy="821708"/>
            <a:chOff x="4847116" y="5045394"/>
            <a:chExt cx="2033478" cy="82170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D1D2B33-3FCE-0A64-96FF-641453680999}"/>
                </a:ext>
              </a:extLst>
            </p:cNvPr>
            <p:cNvSpPr txBox="1"/>
            <p:nvPr/>
          </p:nvSpPr>
          <p:spPr>
            <a:xfrm>
              <a:off x="4847116" y="5343882"/>
              <a:ext cx="20334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>
                  <a:solidFill>
                    <a:srgbClr val="C00000"/>
                  </a:solidFill>
                </a:rPr>
                <a:t>Past Simple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4E5C622-F681-0FCB-2203-30B7F85FD2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17805" y="5045394"/>
              <a:ext cx="0" cy="423003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678CFE7-8ECB-8BB8-8DBC-6BCF009664D0}"/>
              </a:ext>
            </a:extLst>
          </p:cNvPr>
          <p:cNvSpPr txBox="1"/>
          <p:nvPr/>
        </p:nvSpPr>
        <p:spPr>
          <a:xfrm>
            <a:off x="340243" y="5621884"/>
            <a:ext cx="119403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0" i="1" dirty="0">
                <a:solidFill>
                  <a:srgbClr val="C00000"/>
                </a:solidFill>
                <a:effectLst/>
              </a:rPr>
              <a:t>E.g.: I </a:t>
            </a:r>
            <a:r>
              <a:rPr lang="en-US" sz="3000" b="1" i="1" u="sng" dirty="0">
                <a:solidFill>
                  <a:srgbClr val="C00000"/>
                </a:solidFill>
                <a:effectLst/>
              </a:rPr>
              <a:t>was doing</a:t>
            </a:r>
            <a:r>
              <a:rPr lang="en-US" sz="3000" b="1" i="1" dirty="0">
                <a:solidFill>
                  <a:srgbClr val="C00000"/>
                </a:solidFill>
                <a:effectLst/>
              </a:rPr>
              <a:t> </a:t>
            </a:r>
            <a:r>
              <a:rPr lang="en-US" sz="3000" b="0" i="1" dirty="0">
                <a:solidFill>
                  <a:srgbClr val="C00000"/>
                </a:solidFill>
                <a:effectLst/>
              </a:rPr>
              <a:t>my homework when suddenly I </a:t>
            </a:r>
            <a:r>
              <a:rPr lang="en-US" sz="3000" b="1" i="1" u="sng" dirty="0">
                <a:solidFill>
                  <a:srgbClr val="C00000"/>
                </a:solidFill>
                <a:effectLst/>
              </a:rPr>
              <a:t>heard</a:t>
            </a:r>
            <a:r>
              <a:rPr lang="en-US" sz="3000" b="0" i="1" dirty="0">
                <a:solidFill>
                  <a:srgbClr val="C00000"/>
                </a:solidFill>
                <a:effectLst/>
              </a:rPr>
              <a:t> a loud noise outside.</a:t>
            </a:r>
            <a:r>
              <a:rPr lang="en-US" sz="3000" dirty="0">
                <a:solidFill>
                  <a:srgbClr val="C00000"/>
                </a:solidFill>
              </a:rPr>
              <a:t> </a:t>
            </a:r>
            <a:br>
              <a:rPr lang="en-US" sz="3000" dirty="0">
                <a:solidFill>
                  <a:srgbClr val="C00000"/>
                </a:solidFill>
              </a:rPr>
            </a:br>
            <a:endParaRPr lang="en-US" sz="3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21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611</Words>
  <Application>Microsoft Office PowerPoint</Application>
  <PresentationFormat>Widescreen</PresentationFormat>
  <Paragraphs>102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Thai Hien Duong</cp:lastModifiedBy>
  <cp:revision>30</cp:revision>
  <dcterms:created xsi:type="dcterms:W3CDTF">2023-02-01T04:45:54Z</dcterms:created>
  <dcterms:modified xsi:type="dcterms:W3CDTF">2025-02-24T05:33:55Z</dcterms:modified>
</cp:coreProperties>
</file>