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67" r:id="rId4"/>
    <p:sldId id="268" r:id="rId5"/>
    <p:sldId id="269" r:id="rId6"/>
    <p:sldId id="302" r:id="rId7"/>
    <p:sldId id="301" r:id="rId8"/>
    <p:sldId id="270" r:id="rId9"/>
    <p:sldId id="304" r:id="rId10"/>
    <p:sldId id="306" r:id="rId11"/>
    <p:sldId id="307" r:id="rId12"/>
    <p:sldId id="308" r:id="rId13"/>
    <p:sldId id="273" r:id="rId14"/>
    <p:sldId id="309" r:id="rId15"/>
    <p:sldId id="310" r:id="rId16"/>
    <p:sldId id="276" r:id="rId17"/>
    <p:sldId id="311" r:id="rId18"/>
    <p:sldId id="312" r:id="rId19"/>
    <p:sldId id="313" r:id="rId20"/>
    <p:sldId id="294" r:id="rId21"/>
    <p:sldId id="295" r:id="rId22"/>
    <p:sldId id="296" r:id="rId23"/>
    <p:sldId id="297" r:id="rId24"/>
    <p:sldId id="298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3C1"/>
    <a:srgbClr val="67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6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431823" y="44183"/>
            <a:ext cx="323618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2.1: Vocab.</a:t>
            </a:r>
            <a:r>
              <a:rPr lang="en-US" sz="1800" b="0" baseline="0" dirty="0">
                <a:solidFill>
                  <a:schemeClr val="tx1"/>
                </a:solidFill>
              </a:rPr>
              <a:t> &amp; Listening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5104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6: Life on other</a:t>
            </a:r>
            <a:r>
              <a:rPr lang="en-US" sz="1800" b="1" baseline="0" dirty="0">
                <a:solidFill>
                  <a:schemeClr val="tx1"/>
                </a:solidFill>
              </a:rPr>
              <a:t> planets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8" r:id="rId13"/>
    <p:sldLayoutId id="2147483669" r:id="rId14"/>
    <p:sldLayoutId id="2147483670" r:id="rId15"/>
    <p:sldLayoutId id="2147483673" r:id="rId16"/>
    <p:sldLayoutId id="2147483674" r:id="rId17"/>
    <p:sldLayoutId id="2147483689" r:id="rId18"/>
    <p:sldLayoutId id="2147483690" r:id="rId19"/>
    <p:sldLayoutId id="214748369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g6QzKMkDDI&amp;t=57s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34" Type="http://schemas.openxmlformats.org/officeDocument/2006/relationships/audio" Target="../media/media17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microsoft.com/office/2007/relationships/media" Target="../media/media17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audio" Target="../media/media16.mp3"/><Relationship Id="rId37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36" Type="http://schemas.openxmlformats.org/officeDocument/2006/relationships/notesSlide" Target="../notesSlides/notesSlide1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microsoft.com/office/2007/relationships/media" Target="../media/media16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35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3963A-0A1F-ACB6-3F2E-503598753C42}"/>
              </a:ext>
            </a:extLst>
          </p:cNvPr>
          <p:cNvSpPr txBox="1"/>
          <p:nvPr/>
        </p:nvSpPr>
        <p:spPr>
          <a:xfrm>
            <a:off x="5768162" y="3191463"/>
            <a:ext cx="6220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 – Vocabulary &amp; Listening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ages 58 &amp; 59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5EDBE-2707-1E0F-2793-CBD31A857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8" y="368593"/>
            <a:ext cx="8697539" cy="533474"/>
          </a:xfrm>
          <a:prstGeom prst="rect">
            <a:avLst/>
          </a:prstGeom>
          <a:ln>
            <a:solidFill>
              <a:srgbClr val="61C3C1"/>
            </a:solidFill>
          </a:ln>
        </p:spPr>
      </p:pic>
      <p:pic>
        <p:nvPicPr>
          <p:cNvPr id="4" name="CD2 TRACK 06">
            <a:hlinkClick r:id="" action="ppaction://media"/>
            <a:extLst>
              <a:ext uri="{FF2B5EF4-FFF2-40B4-BE49-F238E27FC236}">
                <a16:creationId xmlns:a16="http://schemas.microsoft.com/office/drawing/2014/main" id="{F0CE8E75-42A0-6487-37B2-DD902E329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8931" y="439390"/>
            <a:ext cx="366846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B0AA6-31ED-3765-FD84-1AAFD7A15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3" y="911171"/>
            <a:ext cx="12192000" cy="3190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EB3D3-1141-9C76-BD41-BCDA7CA45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099" y="4110544"/>
            <a:ext cx="7887801" cy="2562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A3E76-2643-83A4-6DDF-69B86298058D}"/>
              </a:ext>
            </a:extLst>
          </p:cNvPr>
          <p:cNvSpPr txBox="1"/>
          <p:nvPr/>
        </p:nvSpPr>
        <p:spPr>
          <a:xfrm>
            <a:off x="2913321" y="4747890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AC68C-10DB-D20C-3CA1-03D641F440BE}"/>
              </a:ext>
            </a:extLst>
          </p:cNvPr>
          <p:cNvSpPr txBox="1"/>
          <p:nvPr/>
        </p:nvSpPr>
        <p:spPr>
          <a:xfrm>
            <a:off x="2895599" y="5256019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7D83A-FC10-C5D3-EC52-3A704D527BFE}"/>
              </a:ext>
            </a:extLst>
          </p:cNvPr>
          <p:cNvSpPr txBox="1"/>
          <p:nvPr/>
        </p:nvSpPr>
        <p:spPr>
          <a:xfrm>
            <a:off x="2895597" y="5755754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37496-EB21-9A91-3FA8-E8FDE18975E9}"/>
              </a:ext>
            </a:extLst>
          </p:cNvPr>
          <p:cNvSpPr txBox="1"/>
          <p:nvPr/>
        </p:nvSpPr>
        <p:spPr>
          <a:xfrm>
            <a:off x="2909770" y="6248397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6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2F2220-1268-3C47-1721-6EFA1A6C1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156" y="3974727"/>
            <a:ext cx="4277322" cy="2562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05EDBE-2707-1E0F-2793-CBD31A85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58" y="368593"/>
            <a:ext cx="8697539" cy="533474"/>
          </a:xfrm>
          <a:prstGeom prst="rect">
            <a:avLst/>
          </a:prstGeom>
          <a:ln>
            <a:solidFill>
              <a:srgbClr val="61C3C1"/>
            </a:solidFill>
          </a:ln>
        </p:spPr>
      </p:pic>
      <p:pic>
        <p:nvPicPr>
          <p:cNvPr id="4" name="CD2 TRACK 06">
            <a:hlinkClick r:id="" action="ppaction://media"/>
            <a:extLst>
              <a:ext uri="{FF2B5EF4-FFF2-40B4-BE49-F238E27FC236}">
                <a16:creationId xmlns:a16="http://schemas.microsoft.com/office/drawing/2014/main" id="{F0CE8E75-42A0-6487-37B2-DD902E329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9377" y="43939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B0AA6-31ED-3765-FD84-1AAFD7A15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89940"/>
            <a:ext cx="12192000" cy="3190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A3E76-2643-83A4-6DDF-69B86298058D}"/>
              </a:ext>
            </a:extLst>
          </p:cNvPr>
          <p:cNvSpPr txBox="1"/>
          <p:nvPr/>
        </p:nvSpPr>
        <p:spPr>
          <a:xfrm>
            <a:off x="4495142" y="4554999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AC68C-10DB-D20C-3CA1-03D641F440BE}"/>
              </a:ext>
            </a:extLst>
          </p:cNvPr>
          <p:cNvSpPr txBox="1"/>
          <p:nvPr/>
        </p:nvSpPr>
        <p:spPr>
          <a:xfrm>
            <a:off x="4418489" y="5064864"/>
            <a:ext cx="51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7D83A-FC10-C5D3-EC52-3A704D527BFE}"/>
              </a:ext>
            </a:extLst>
          </p:cNvPr>
          <p:cNvSpPr txBox="1"/>
          <p:nvPr/>
        </p:nvSpPr>
        <p:spPr>
          <a:xfrm>
            <a:off x="4495351" y="5542283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37496-EB21-9A91-3FA8-E8FDE18975E9}"/>
              </a:ext>
            </a:extLst>
          </p:cNvPr>
          <p:cNvSpPr txBox="1"/>
          <p:nvPr/>
        </p:nvSpPr>
        <p:spPr>
          <a:xfrm>
            <a:off x="4501778" y="6046485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42B8C-CBB7-4931-FA7D-916DF577A7BC}"/>
              </a:ext>
            </a:extLst>
          </p:cNvPr>
          <p:cNvSpPr txBox="1"/>
          <p:nvPr/>
        </p:nvSpPr>
        <p:spPr>
          <a:xfrm>
            <a:off x="4508205" y="4053625"/>
            <a:ext cx="31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474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3D487-3475-4FFA-7CAA-83FE8BDC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46" y="1869426"/>
            <a:ext cx="11345858" cy="466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71C01-A6E1-57AE-8EE7-506A29C0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0" y="2584910"/>
            <a:ext cx="5201937" cy="1519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069E6D-D071-3BCD-21DB-00A9066B8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324" y="3997584"/>
            <a:ext cx="7156280" cy="1690835"/>
          </a:xfrm>
          <a:prstGeom prst="rect">
            <a:avLst/>
          </a:prstGeom>
        </p:spPr>
      </p:pic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29" y="476648"/>
            <a:ext cx="2120907" cy="13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597876" y="496389"/>
            <a:ext cx="8052319" cy="587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212" y="388198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7299A-1C3B-571F-2377-1E0F1ADB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8" y="499452"/>
            <a:ext cx="2781688" cy="819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AD008-02AC-5763-928E-C278D6DBA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335" y="1318716"/>
            <a:ext cx="10069330" cy="876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292FA-E541-3952-0CC7-08E3914CA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130" b="-1"/>
          <a:stretch/>
        </p:blipFill>
        <p:spPr>
          <a:xfrm>
            <a:off x="1274954" y="2442173"/>
            <a:ext cx="5561781" cy="572229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9F5CE30D-C065-D7F2-AFF1-02324641E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4224" y="2383694"/>
            <a:ext cx="406400" cy="406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5C3CABB-A0C3-A4B4-783D-74C3C41AEAB7}"/>
              </a:ext>
            </a:extLst>
          </p:cNvPr>
          <p:cNvSpPr/>
          <p:nvPr/>
        </p:nvSpPr>
        <p:spPr>
          <a:xfrm>
            <a:off x="1176727" y="2398056"/>
            <a:ext cx="578498" cy="6001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837D9-B9C1-10B3-A812-3F3747E77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5" t="7914" r="18721"/>
          <a:stretch/>
        </p:blipFill>
        <p:spPr>
          <a:xfrm>
            <a:off x="342599" y="1594883"/>
            <a:ext cx="11367599" cy="3668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00A3D-666F-C0D7-184A-3B2AC376A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58" y="646771"/>
            <a:ext cx="6021607" cy="661034"/>
          </a:xfrm>
          <a:prstGeom prst="rect">
            <a:avLst/>
          </a:prstGeom>
        </p:spPr>
      </p:pic>
      <p:pic>
        <p:nvPicPr>
          <p:cNvPr id="6" name="CD2 TRACK 07">
            <a:hlinkClick r:id="" action="ppaction://media"/>
            <a:extLst>
              <a:ext uri="{FF2B5EF4-FFF2-40B4-BE49-F238E27FC236}">
                <a16:creationId xmlns:a16="http://schemas.microsoft.com/office/drawing/2014/main" id="{2E7767FF-B778-82FB-635B-807E8A0553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164" y="646771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4873786" y="2463394"/>
            <a:ext cx="123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AAA0F-3F64-A784-C470-D1CDA6759F14}"/>
              </a:ext>
            </a:extLst>
          </p:cNvPr>
          <p:cNvSpPr txBox="1"/>
          <p:nvPr/>
        </p:nvSpPr>
        <p:spPr>
          <a:xfrm>
            <a:off x="6359745" y="3106909"/>
            <a:ext cx="238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another planet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B81E3-544C-D3B4-805B-73326A5AEE21}"/>
              </a:ext>
            </a:extLst>
          </p:cNvPr>
          <p:cNvSpPr txBox="1"/>
          <p:nvPr/>
        </p:nvSpPr>
        <p:spPr>
          <a:xfrm>
            <a:off x="3893746" y="3754605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soccer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D3A1F-D89D-EC7C-A1A4-A0CDE7F5BB99}"/>
              </a:ext>
            </a:extLst>
          </p:cNvPr>
          <p:cNvSpPr txBox="1"/>
          <p:nvPr/>
        </p:nvSpPr>
        <p:spPr>
          <a:xfrm>
            <a:off x="6359745" y="4398120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ran away</a:t>
            </a:r>
          </a:p>
        </p:txBody>
      </p:sp>
    </p:spTree>
    <p:extLst>
      <p:ext uri="{BB962C8B-B14F-4D97-AF65-F5344CB8AC3E}">
        <p14:creationId xmlns:p14="http://schemas.microsoft.com/office/powerpoint/2010/main" val="329576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1248505" y="468441"/>
            <a:ext cx="8181883" cy="5893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8413" y="4186848"/>
            <a:ext cx="4369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Post - listening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E6EB0-2AE0-8645-590F-8DEAC3EC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688" y="1842865"/>
            <a:ext cx="6850635" cy="354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A3D9E-2C2C-BF0D-09BE-36C0276F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03" y="653070"/>
            <a:ext cx="6115904" cy="809738"/>
          </a:xfrm>
          <a:prstGeom prst="rect">
            <a:avLst/>
          </a:prstGeom>
        </p:spPr>
      </p:pic>
      <p:pic>
        <p:nvPicPr>
          <p:cNvPr id="6" name="CD2 TRACK 08">
            <a:hlinkClick r:id="" action="ppaction://media"/>
            <a:extLst>
              <a:ext uri="{FF2B5EF4-FFF2-40B4-BE49-F238E27FC236}">
                <a16:creationId xmlns:a16="http://schemas.microsoft.com/office/drawing/2014/main" id="{B0BE97D7-C907-0414-DC15-3FE1D2E581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2027" y="6796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A4798-462A-4E39-5295-48FC8C56E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46" y="842765"/>
            <a:ext cx="6712608" cy="1400705"/>
          </a:xfrm>
          <a:prstGeom prst="rect">
            <a:avLst/>
          </a:prstGeom>
        </p:spPr>
      </p:pic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47125900-48AE-3B82-0A25-97ABD258F2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9164" y="63956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6116C-B8EF-8920-D23B-D8C08A0EB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765" y="2634061"/>
            <a:ext cx="4045884" cy="15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63E6A-E1EC-3252-2CA0-82858D7E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21" y="2286374"/>
            <a:ext cx="11072453" cy="794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815A-8E0E-BD52-3DA5-D8406C8AB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52" y="3513048"/>
            <a:ext cx="11147572" cy="15436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B0ABAF-19FC-22E8-03B3-4B47EF56DF53}"/>
              </a:ext>
            </a:extLst>
          </p:cNvPr>
          <p:cNvSpPr/>
          <p:nvPr/>
        </p:nvSpPr>
        <p:spPr>
          <a:xfrm>
            <a:off x="333052" y="816896"/>
            <a:ext cx="32832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4A97B2C6-823F-E1CA-0B96-A99A689A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46" y="628600"/>
            <a:ext cx="2179197" cy="138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62816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634381" y="2601688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625048" y="457667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625048" y="55641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62504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625048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637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7EC4B2-5A24-225F-5A8B-45FA4BB94252}"/>
              </a:ext>
            </a:extLst>
          </p:cNvPr>
          <p:cNvSpPr/>
          <p:nvPr/>
        </p:nvSpPr>
        <p:spPr>
          <a:xfrm>
            <a:off x="3795823" y="1509823"/>
            <a:ext cx="1669312" cy="425303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6C6292-9028-A4D3-A402-781FC62105E8}"/>
              </a:ext>
            </a:extLst>
          </p:cNvPr>
          <p:cNvSpPr/>
          <p:nvPr/>
        </p:nvSpPr>
        <p:spPr>
          <a:xfrm>
            <a:off x="5050465" y="2488019"/>
            <a:ext cx="637954" cy="425303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A9E60B-F902-AF26-D53A-84C7906C9DF1}"/>
              </a:ext>
            </a:extLst>
          </p:cNvPr>
          <p:cNvSpPr/>
          <p:nvPr/>
        </p:nvSpPr>
        <p:spPr>
          <a:xfrm>
            <a:off x="8548577" y="3338623"/>
            <a:ext cx="2105246" cy="49973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65429-5229-B1A7-AED5-54F80895D9CB}"/>
              </a:ext>
            </a:extLst>
          </p:cNvPr>
          <p:cNvSpPr txBox="1"/>
          <p:nvPr/>
        </p:nvSpPr>
        <p:spPr>
          <a:xfrm>
            <a:off x="531629" y="946045"/>
            <a:ext cx="110472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Choose the correct word for each sentence.</a:t>
            </a:r>
            <a:b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Suddenly, a UFO </a:t>
            </a:r>
            <a:r>
              <a:rPr lang="en-US" sz="3200" i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appeared/ disappeared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in the sky, and it made a strange sound.</a:t>
            </a:r>
            <a:b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The alien had ten </a:t>
            </a:r>
            <a:r>
              <a:rPr lang="en-US" sz="3200" i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huge/ tiny</a:t>
            </a:r>
            <a:r>
              <a:rPr lang="en-US" sz="32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eyes on its head. They were so small!</a:t>
            </a:r>
            <a:b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 was walking home from school when I saw a </a:t>
            </a:r>
            <a:r>
              <a:rPr lang="en-US" sz="3200" i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disk-shaped/ round-shaped</a:t>
            </a:r>
            <a:r>
              <a:rPr lang="en-US" sz="32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thing in the sky. It was round and thin.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6234" y="693071"/>
            <a:ext cx="4044456" cy="550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alien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disk-shaped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flying saucer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huge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tiny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strange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terrified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5392" y="1861146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Learn more words about life on other planets. </a:t>
            </a: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Listen to and understand interviews with people talking about strange things they saw (for specific details).</a:t>
            </a: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Know how to use functional English – </a:t>
            </a:r>
            <a:r>
              <a:rPr lang="en-US" sz="3600" i="1" dirty="0">
                <a:solidFill>
                  <a:srgbClr val="0070C0"/>
                </a:solidFill>
              </a:rPr>
              <a:t>Showing interests.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794" y="1497289"/>
            <a:ext cx="12361984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Learn the new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talking about strange things you saw in the past.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Do the </a:t>
            </a:r>
            <a:r>
              <a:rPr lang="en-US" sz="3600" b="1" i="1" dirty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in</a:t>
            </a:r>
            <a:r>
              <a:rPr lang="en-US" sz="3600" b="1" i="1" dirty="0">
                <a:solidFill>
                  <a:srgbClr val="0070C0"/>
                </a:solidFill>
              </a:rPr>
              <a:t> WB: </a:t>
            </a:r>
            <a:r>
              <a:rPr lang="en-US" sz="3600" i="1" dirty="0">
                <a:solidFill>
                  <a:srgbClr val="0070C0"/>
                </a:solidFill>
              </a:rPr>
              <a:t>New words &amp; Listening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(pages 34 &amp; 35).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Do the </a:t>
            </a:r>
            <a:r>
              <a:rPr lang="en-US" sz="3600" b="1" i="1" dirty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in TA 8 </a:t>
            </a:r>
            <a:r>
              <a:rPr lang="en-US" sz="3600" i="1" dirty="0" err="1">
                <a:solidFill>
                  <a:srgbClr val="0070C0"/>
                </a:solidFill>
              </a:rPr>
              <a:t>i</a:t>
            </a:r>
            <a:r>
              <a:rPr lang="en-US" sz="3600" i="1" dirty="0">
                <a:solidFill>
                  <a:srgbClr val="0070C0"/>
                </a:solidFill>
              </a:rPr>
              <a:t>-Learn Smart World Notebook, (pages 49 &amp; 50).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Play the consolidation games in </a:t>
            </a:r>
            <a:r>
              <a:rPr lang="en-US" sz="3600" i="1" dirty="0" err="1">
                <a:solidFill>
                  <a:srgbClr val="0070C0"/>
                </a:solidFill>
              </a:rPr>
              <a:t>Tiếng</a:t>
            </a:r>
            <a:r>
              <a:rPr lang="en-US" sz="3600" i="1" dirty="0">
                <a:solidFill>
                  <a:srgbClr val="0070C0"/>
                </a:solidFill>
              </a:rPr>
              <a:t> Anh 8 </a:t>
            </a:r>
            <a:r>
              <a:rPr lang="en-US" sz="3600" i="1" dirty="0" err="1">
                <a:solidFill>
                  <a:srgbClr val="0070C0"/>
                </a:solidFill>
              </a:rPr>
              <a:t>i</a:t>
            </a:r>
            <a:r>
              <a:rPr lang="en-US" sz="3600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i="1" u="sng" dirty="0">
                <a:solidFill>
                  <a:srgbClr val="0070C0"/>
                </a:solidFill>
              </a:rPr>
              <a:t>www.eduhome.com.vn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Prepare: </a:t>
            </a:r>
            <a:r>
              <a:rPr lang="en-US" sz="3600" b="1" i="1" dirty="0">
                <a:solidFill>
                  <a:srgbClr val="0070C0"/>
                </a:solidFill>
              </a:rPr>
              <a:t>Lesson 2.2 – Grammar (pages 59 &amp; 60 – SB)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31884" y="588368"/>
            <a:ext cx="5615773" cy="5780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8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know more words about life on other planets. 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listen to and understand interviews with people talking about strange things they saw (for specific details).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know how to use functional English – </a:t>
            </a:r>
            <a:r>
              <a:rPr lang="en-US" sz="3200" i="1" dirty="0">
                <a:solidFill>
                  <a:srgbClr val="0070C0"/>
                </a:solidFill>
              </a:rPr>
              <a:t>Showing interests.</a:t>
            </a:r>
          </a:p>
          <a:p>
            <a:endParaRPr lang="en-US" sz="1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C81F77-7CA0-102B-6258-88007E45F053}"/>
              </a:ext>
            </a:extLst>
          </p:cNvPr>
          <p:cNvSpPr/>
          <p:nvPr/>
        </p:nvSpPr>
        <p:spPr>
          <a:xfrm>
            <a:off x="1696648" y="631625"/>
            <a:ext cx="5576753" cy="5645410"/>
          </a:xfrm>
          <a:prstGeom prst="ellipse">
            <a:avLst/>
          </a:prstGeom>
          <a:solidFill>
            <a:schemeClr val="bg1"/>
          </a:solidFill>
          <a:ln>
            <a:solidFill>
              <a:srgbClr val="D0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dirty="0">
              <a:solidFill>
                <a:srgbClr val="FF0000"/>
              </a:solidFill>
            </a:endParaRPr>
          </a:p>
          <a:p>
            <a:pPr algn="ctr"/>
            <a:r>
              <a:rPr lang="en-US" sz="32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alien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disk-shaped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flying saucer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huge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tiny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strange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terrified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UFO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FB4B3-56DE-6376-3B31-651C5B26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5" y="660369"/>
            <a:ext cx="11932850" cy="553726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88A9B5-637C-A1AF-73F2-C650A5F38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003864"/>
              </p:ext>
            </p:extLst>
          </p:nvPr>
        </p:nvGraphicFramePr>
        <p:xfrm>
          <a:off x="435295" y="763111"/>
          <a:ext cx="8421029" cy="701040"/>
        </p:xfrm>
        <a:graphic>
          <a:graphicData uri="http://schemas.openxmlformats.org/drawingml/2006/table">
            <a:tbl>
              <a:tblPr/>
              <a:tblGrid>
                <a:gridCol w="8421029">
                  <a:extLst>
                    <a:ext uri="{9D8B030D-6E8A-4147-A177-3AD203B41FA5}">
                      <a16:colId xmlns:a16="http://schemas.microsoft.com/office/drawing/2014/main" val="926693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1" i="0" u="sng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 pairs. Look at the picture. </a:t>
                      </a:r>
                    </a:p>
                    <a:p>
                      <a:r>
                        <a:rPr lang="en-US" sz="2000" b="1" i="0" u="sng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Discuss the questions.</a:t>
                      </a:r>
                      <a:endParaRPr lang="en-US" sz="3200" b="1" u="sng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723405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B0FA5BE-DFF8-8E81-BC08-5286EDEB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26617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09E85-F0A1-C93C-3621-55E5CA867D67}"/>
              </a:ext>
            </a:extLst>
          </p:cNvPr>
          <p:cNvSpPr txBox="1"/>
          <p:nvPr/>
        </p:nvSpPr>
        <p:spPr>
          <a:xfrm>
            <a:off x="291456" y="1786075"/>
            <a:ext cx="34837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What do you think is happening?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Where can you see or</a:t>
            </a:r>
            <a:b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hear about something like this?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Do you think the stories are real?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04060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06E914-74CF-B096-5B23-6D6F57538B61}"/>
              </a:ext>
            </a:extLst>
          </p:cNvPr>
          <p:cNvSpPr txBox="1"/>
          <p:nvPr/>
        </p:nvSpPr>
        <p:spPr>
          <a:xfrm>
            <a:off x="1075676" y="1381030"/>
            <a:ext cx="10551559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</a:rPr>
              <a:t>Can you see someone/ something special in the video?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84F10F-8E0F-0C24-BD43-4C9A25588E6D}"/>
              </a:ext>
            </a:extLst>
          </p:cNvPr>
          <p:cNvSpPr/>
          <p:nvPr/>
        </p:nvSpPr>
        <p:spPr>
          <a:xfrm>
            <a:off x="564765" y="734699"/>
            <a:ext cx="96991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Watch a video and answer the question.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05F01-86DB-7DFB-FAF4-FE6409E79E62}"/>
              </a:ext>
            </a:extLst>
          </p:cNvPr>
          <p:cNvSpPr txBox="1"/>
          <p:nvPr/>
        </p:nvSpPr>
        <p:spPr>
          <a:xfrm>
            <a:off x="9848095" y="5285828"/>
            <a:ext cx="147609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</a:rPr>
              <a:t>Aliens!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FD021-868B-B79E-8717-FCA6D1A648FE}"/>
              </a:ext>
            </a:extLst>
          </p:cNvPr>
          <p:cNvSpPr/>
          <p:nvPr/>
        </p:nvSpPr>
        <p:spPr>
          <a:xfrm>
            <a:off x="10586142" y="550062"/>
            <a:ext cx="13539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Option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B48A8-65FE-9D0F-093A-C439A68FFE21}"/>
              </a:ext>
            </a:extLst>
          </p:cNvPr>
          <p:cNvSpPr txBox="1"/>
          <p:nvPr/>
        </p:nvSpPr>
        <p:spPr>
          <a:xfrm>
            <a:off x="3007311" y="4746878"/>
            <a:ext cx="612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Top10 2023 UFO Sightings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203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0789" y="4006031"/>
            <a:ext cx="3750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Pre – Listening: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Vocabulary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4"/>
              <p:extLst>
                <p:ext uri="{DAA4B4D4-6D71-4841-9C94-3DE7FCFB9230}">
                  <p14:media xmlns:p14="http://schemas.microsoft.com/office/powerpoint/2010/main" r:embed="rId33"/>
                </p:ext>
              </p:extLst>
            </p:nvPr>
          </p:nvPicPr>
          <p:blipFill>
            <a:blip r:embed="rId37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0" y="4364120"/>
            <a:ext cx="10858205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strange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adj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/>
              <a:t>/</a:t>
            </a:r>
            <a:r>
              <a:rPr lang="vi-VN" sz="2400" dirty="0">
                <a:solidFill>
                  <a:srgbClr val="FF0000"/>
                </a:solidFill>
              </a:rPr>
              <a:t>streɪndʒ</a:t>
            </a:r>
            <a:r>
              <a:rPr lang="en-US" sz="2400" dirty="0"/>
              <a:t>/</a:t>
            </a:r>
            <a:r>
              <a:rPr lang="vi-VN" sz="2400" dirty="0"/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huge </a:t>
            </a:r>
            <a:r>
              <a:rPr lang="vi-VN" sz="2400" dirty="0">
                <a:latin typeface="Calibri (body)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 (body)"/>
                <a:cs typeface="Calibri" panose="020F0502020204030204" pitchFamily="34" charset="0"/>
              </a:rPr>
              <a:t>adj</a:t>
            </a:r>
            <a:r>
              <a:rPr lang="vi-VN" sz="2400" dirty="0">
                <a:latin typeface="Calibri (body)"/>
                <a:cs typeface="Calibri" panose="020F0502020204030204" pitchFamily="34" charset="0"/>
              </a:rPr>
              <a:t>)</a:t>
            </a:r>
            <a:r>
              <a:rPr lang="vi-VN" sz="2400" dirty="0"/>
              <a:t> </a:t>
            </a:r>
            <a:r>
              <a:rPr lang="en-US" sz="2400" dirty="0"/>
              <a:t>/</a:t>
            </a:r>
            <a:r>
              <a:rPr lang="vi-VN" sz="2400" dirty="0">
                <a:solidFill>
                  <a:srgbClr val="FF0000"/>
                </a:solidFill>
              </a:rPr>
              <a:t>hjuːdʒ</a:t>
            </a:r>
            <a:r>
              <a:rPr lang="en-US" sz="2400" dirty="0"/>
              <a:t>/</a:t>
            </a:r>
            <a:r>
              <a:rPr lang="vi-VN" sz="2400" dirty="0"/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&gt;&lt; </a:t>
            </a:r>
            <a:r>
              <a:rPr lang="en-US" sz="3200" i="1" dirty="0">
                <a:solidFill>
                  <a:srgbClr val="0070C0"/>
                </a:solidFill>
              </a:rPr>
              <a:t>tiny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adj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/>
              <a:t>/</a:t>
            </a:r>
            <a:r>
              <a:rPr lang="vi-VN" sz="2400" dirty="0">
                <a:solidFill>
                  <a:srgbClr val="FF0000"/>
                </a:solidFill>
              </a:rPr>
              <a:t>ˈtaɪn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dirty="0"/>
              <a:t>/</a:t>
            </a:r>
            <a:r>
              <a:rPr lang="vi-VN" sz="2400" dirty="0"/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46522"/>
            <a:ext cx="1086040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flying saucer </a:t>
            </a:r>
            <a:r>
              <a:rPr lang="en-US" sz="2400" dirty="0">
                <a:latin typeface="Calibri (body)"/>
              </a:rPr>
              <a:t>(n) </a:t>
            </a:r>
            <a:r>
              <a:rPr lang="en-US" sz="2400" dirty="0"/>
              <a:t>/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ˌ</a:t>
            </a:r>
            <a:r>
              <a:rPr lang="en-US" sz="2400" dirty="0" err="1">
                <a:solidFill>
                  <a:srgbClr val="FF0000"/>
                </a:solidFill>
                <a:latin typeface="Arial (body)"/>
              </a:rPr>
              <a:t>flaɪɪŋ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Arial (body)"/>
              </a:rPr>
              <a:t>sɑːsɚ</a:t>
            </a:r>
            <a:r>
              <a:rPr lang="en-US" sz="2400" dirty="0"/>
              <a:t>/ </a:t>
            </a:r>
            <a:r>
              <a:rPr lang="en-US" sz="2800" dirty="0" err="1"/>
              <a:t>đĩa</a:t>
            </a:r>
            <a:r>
              <a:rPr lang="en-US" sz="2800" dirty="0"/>
              <a:t> bay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disk-shaped </a:t>
            </a:r>
            <a:r>
              <a:rPr lang="en-US" sz="2400" dirty="0">
                <a:latin typeface="Calibri (body)"/>
              </a:rPr>
              <a:t>(n)</a:t>
            </a:r>
            <a:r>
              <a:rPr lang="en-US" sz="2400" dirty="0"/>
              <a:t> /</a:t>
            </a:r>
            <a:r>
              <a:rPr lang="en-US" dirty="0"/>
              <a:t> </a:t>
            </a:r>
            <a:r>
              <a:rPr lang="en-US" sz="2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dɪsk</a:t>
            </a:r>
            <a:r>
              <a:rPr lang="en-US" sz="2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ʃeɪpt</a:t>
            </a:r>
            <a:r>
              <a:rPr lang="en-US" sz="2400" dirty="0"/>
              <a:t>/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appear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v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/>
              <a:t>/</a:t>
            </a:r>
            <a:r>
              <a:rPr lang="vi-VN" sz="2400" dirty="0">
                <a:solidFill>
                  <a:srgbClr val="FF0000"/>
                </a:solidFill>
              </a:rPr>
              <a:t>əˈpɪr</a:t>
            </a:r>
            <a:r>
              <a:rPr lang="en-US" sz="2400" dirty="0"/>
              <a:t>/</a:t>
            </a:r>
            <a:r>
              <a:rPr lang="vi-VN" sz="24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&gt;&lt; </a:t>
            </a:r>
            <a:r>
              <a:rPr lang="en-US" sz="3200" i="1" dirty="0">
                <a:solidFill>
                  <a:srgbClr val="0070C0"/>
                </a:solidFill>
              </a:rPr>
              <a:t>disappear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v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/>
              <a:t>/</a:t>
            </a:r>
            <a:r>
              <a:rPr lang="vi-VN" sz="2400" dirty="0">
                <a:solidFill>
                  <a:srgbClr val="FF0000"/>
                </a:solidFill>
              </a:rPr>
              <a:t>dɪsəˈpɪr</a:t>
            </a:r>
            <a:r>
              <a:rPr lang="en-US" sz="2400" dirty="0"/>
              <a:t>/</a:t>
            </a:r>
            <a:r>
              <a:rPr lang="vi-VN" sz="24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102" y="1102322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alien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>
                <a:latin typeface="Calibri (body)"/>
              </a:rPr>
              <a:t>(n)</a:t>
            </a:r>
            <a:r>
              <a:rPr lang="en-US" sz="2400" dirty="0"/>
              <a:t> /</a:t>
            </a:r>
            <a:r>
              <a:rPr lang="en-US" sz="2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eɪliən</a:t>
            </a:r>
            <a:r>
              <a:rPr lang="en-US" sz="2400" dirty="0"/>
              <a:t>/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F1388-3C77-9570-45E1-19CF5395C23F}"/>
              </a:ext>
            </a:extLst>
          </p:cNvPr>
          <p:cNvSpPr txBox="1"/>
          <p:nvPr/>
        </p:nvSpPr>
        <p:spPr>
          <a:xfrm>
            <a:off x="671173" y="5047318"/>
            <a:ext cx="107907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terrified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adj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/>
              <a:t>/</a:t>
            </a:r>
            <a:r>
              <a:rPr lang="vi-VN" sz="2400" dirty="0">
                <a:solidFill>
                  <a:srgbClr val="FF0000"/>
                </a:solidFill>
              </a:rPr>
              <a:t>ˈterəfaɪd</a:t>
            </a:r>
            <a:r>
              <a:rPr lang="en-US" sz="2400" dirty="0"/>
              <a:t>/</a:t>
            </a:r>
            <a:r>
              <a:rPr lang="vi-VN" sz="2400" dirty="0"/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F85F-D5CD-49FA-D372-14C3F7F18606}"/>
              </a:ext>
            </a:extLst>
          </p:cNvPr>
          <p:cNvSpPr txBox="1"/>
          <p:nvPr/>
        </p:nvSpPr>
        <p:spPr>
          <a:xfrm>
            <a:off x="676620" y="5717540"/>
            <a:ext cx="108955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UFO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n</a:t>
            </a:r>
            <a:r>
              <a:rPr lang="vi-VN" sz="2400" dirty="0">
                <a:latin typeface="Calibri (body)"/>
              </a:rPr>
              <a:t>) </a:t>
            </a:r>
            <a:r>
              <a:rPr lang="en-US" sz="2400" dirty="0"/>
              <a:t>/</a:t>
            </a:r>
            <a:r>
              <a:rPr lang="vi-VN" sz="2400" dirty="0">
                <a:solidFill>
                  <a:srgbClr val="FF0000"/>
                </a:solidFill>
              </a:rPr>
              <a:t>ˌjuːefˈoʊ</a:t>
            </a:r>
            <a:r>
              <a:rPr lang="en-US" sz="2400" dirty="0"/>
              <a:t>/</a:t>
            </a:r>
            <a:r>
              <a:rPr lang="vi-VN" sz="2400" dirty="0"/>
              <a:t>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(unidentified flying object)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thể bay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6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14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69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2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69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0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13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75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567</Words>
  <Application>Microsoft Office PowerPoint</Application>
  <PresentationFormat>Widescreen</PresentationFormat>
  <Paragraphs>99</Paragraphs>
  <Slides>26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 (body)</vt:lpstr>
      <vt:lpstr>Calibri (body)</vt:lpstr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Thai Hien Duong</cp:lastModifiedBy>
  <cp:revision>35</cp:revision>
  <dcterms:created xsi:type="dcterms:W3CDTF">2023-02-01T04:45:54Z</dcterms:created>
  <dcterms:modified xsi:type="dcterms:W3CDTF">2025-02-18T09:09:43Z</dcterms:modified>
</cp:coreProperties>
</file>