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67" r:id="rId4"/>
    <p:sldId id="269" r:id="rId5"/>
    <p:sldId id="301" r:id="rId6"/>
    <p:sldId id="357" r:id="rId7"/>
    <p:sldId id="270" r:id="rId8"/>
    <p:sldId id="302" r:id="rId9"/>
    <p:sldId id="303" r:id="rId10"/>
    <p:sldId id="304" r:id="rId11"/>
    <p:sldId id="306" r:id="rId12"/>
    <p:sldId id="271" r:id="rId13"/>
    <p:sldId id="277" r:id="rId14"/>
    <p:sldId id="310" r:id="rId15"/>
    <p:sldId id="307" r:id="rId16"/>
    <p:sldId id="309" r:id="rId17"/>
    <p:sldId id="272" r:id="rId18"/>
    <p:sldId id="311" r:id="rId19"/>
    <p:sldId id="312" r:id="rId20"/>
    <p:sldId id="294" r:id="rId21"/>
    <p:sldId id="295" r:id="rId22"/>
    <p:sldId id="296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64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96654" y="44183"/>
            <a:ext cx="32713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1.3: </a:t>
            </a:r>
            <a:r>
              <a:rPr lang="en-US" sz="1800" b="0" dirty="0" err="1">
                <a:solidFill>
                  <a:schemeClr val="tx1"/>
                </a:solidFill>
              </a:rPr>
              <a:t>Pronun</a:t>
            </a:r>
            <a:r>
              <a:rPr lang="en-US" sz="1800" b="0" dirty="0">
                <a:solidFill>
                  <a:schemeClr val="tx1"/>
                </a:solidFill>
              </a:rPr>
              <a:t>.</a:t>
            </a:r>
            <a:r>
              <a:rPr lang="en-US" sz="1800" b="0" baseline="0" dirty="0">
                <a:solidFill>
                  <a:schemeClr val="tx1"/>
                </a:solidFill>
              </a:rPr>
              <a:t> &amp; Speaking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8861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6: Life on other</a:t>
            </a:r>
            <a:r>
              <a:rPr lang="en-US" sz="1800" b="1" baseline="0" dirty="0">
                <a:solidFill>
                  <a:schemeClr val="tx1"/>
                </a:solidFill>
              </a:rPr>
              <a:t>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9" r:id="rId14"/>
    <p:sldLayoutId id="2147483689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E3036-C951-0EB1-7A08-E50CB8E39341}"/>
              </a:ext>
            </a:extLst>
          </p:cNvPr>
          <p:cNvSpPr txBox="1"/>
          <p:nvPr/>
        </p:nvSpPr>
        <p:spPr>
          <a:xfrm>
            <a:off x="5768162" y="3191463"/>
            <a:ext cx="6220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1.3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Speaking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ages 56 &amp; 57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9BBA1-F21D-BB9C-CAFF-026813011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77" y="471438"/>
            <a:ext cx="9151616" cy="1917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F1016-4F94-43F3-30D5-34EF7BE6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39" y="2972175"/>
            <a:ext cx="8223344" cy="1581876"/>
          </a:xfrm>
          <a:prstGeom prst="rect">
            <a:avLst/>
          </a:prstGeom>
        </p:spPr>
      </p:pic>
      <p:pic>
        <p:nvPicPr>
          <p:cNvPr id="5" name="CD2 TRACK 05">
            <a:hlinkClick r:id="" action="ppaction://media"/>
            <a:extLst>
              <a:ext uri="{FF2B5EF4-FFF2-40B4-BE49-F238E27FC236}">
                <a16:creationId xmlns:a16="http://schemas.microsoft.com/office/drawing/2014/main" id="{5ACA65B2-26D6-A131-20AB-B4F29EFE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2116" y="3129491"/>
            <a:ext cx="406400" cy="406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100EB4-7A03-3B29-9C51-3DD169528A45}"/>
              </a:ext>
            </a:extLst>
          </p:cNvPr>
          <p:cNvCxnSpPr>
            <a:cxnSpLocks/>
          </p:cNvCxnSpPr>
          <p:nvPr/>
        </p:nvCxnSpPr>
        <p:spPr>
          <a:xfrm flipH="1">
            <a:off x="5481930" y="4308877"/>
            <a:ext cx="3028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31EA49-030E-CBB8-75F8-C0729C6546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4244258" y="4957881"/>
            <a:ext cx="7664220" cy="7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376D3-3C97-BFF4-2C1D-CF470078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63" y="2090052"/>
            <a:ext cx="4753638" cy="362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336C6-F4F0-E35E-968D-B3DBC054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26" y="614922"/>
            <a:ext cx="6031361" cy="96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3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0" y="0"/>
            <a:ext cx="97209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6586" y="3801296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73" y="661625"/>
            <a:ext cx="1519859" cy="9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050FF-4ADB-814E-0904-4D88FF8A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09" y="1486205"/>
            <a:ext cx="5191850" cy="1428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FB90E-1012-11E9-AB02-2DB82B33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11" y="1631009"/>
            <a:ext cx="2591162" cy="1648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87BCB-3E04-64CD-E5B0-781A0B66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257" y="3021630"/>
            <a:ext cx="2162477" cy="1086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8B67D-E580-72F0-FCA6-13452A72D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99" y="3113569"/>
            <a:ext cx="5591738" cy="154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559DBA-FE0E-598F-BA5A-44454D02B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121" y="4449635"/>
            <a:ext cx="5541680" cy="18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8864C-4F59-0A3E-A35C-92F5DE2B1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5" y="1125279"/>
            <a:ext cx="10963564" cy="5184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BE22D8-305E-F94C-8485-81BEB2DE34F4}"/>
              </a:ext>
            </a:extLst>
          </p:cNvPr>
          <p:cNvSpPr/>
          <p:nvPr/>
        </p:nvSpPr>
        <p:spPr>
          <a:xfrm>
            <a:off x="307911" y="547885"/>
            <a:ext cx="8134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Take turns asking and answering using the prompts.</a:t>
            </a:r>
          </a:p>
        </p:txBody>
      </p:sp>
    </p:spTree>
    <p:extLst>
      <p:ext uri="{BB962C8B-B14F-4D97-AF65-F5344CB8AC3E}">
        <p14:creationId xmlns:p14="http://schemas.microsoft.com/office/powerpoint/2010/main" val="1218995706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75E78-5ACC-83EC-1E8E-8C8AC002A86C}"/>
              </a:ext>
            </a:extLst>
          </p:cNvPr>
          <p:cNvSpPr/>
          <p:nvPr/>
        </p:nvSpPr>
        <p:spPr>
          <a:xfrm>
            <a:off x="332509" y="538648"/>
            <a:ext cx="3389745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Read the following questions using the prompts. Ask your partner. Write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the reason(s).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40C9D-1F63-0EF4-9185-92FE2311B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57"/>
          <a:stretch/>
        </p:blipFill>
        <p:spPr>
          <a:xfrm>
            <a:off x="5645031" y="0"/>
            <a:ext cx="621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2585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Practice with your own ideas.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0" y="3258896"/>
            <a:ext cx="2281382" cy="14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F550D-68A5-BD95-E07C-107D458EC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27" b="3071"/>
          <a:stretch/>
        </p:blipFill>
        <p:spPr>
          <a:xfrm>
            <a:off x="4196800" y="94674"/>
            <a:ext cx="5703699" cy="6186054"/>
          </a:xfrm>
          <a:prstGeom prst="rect">
            <a:avLst/>
          </a:prstGeom>
        </p:spPr>
      </p:pic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04615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0" y="0"/>
            <a:ext cx="94596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925" y="3939314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1214167" y="5231769"/>
            <a:ext cx="660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In pairs: Make predictions about where people will and won't live in 2100 and why.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95" y="588903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302342" y="5260587"/>
            <a:ext cx="738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 you agree with the other pair's choices? Why (not)?</a:t>
            </a: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509810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12EF9-B13F-1625-E8A9-92BEF3203788}"/>
              </a:ext>
            </a:extLst>
          </p:cNvPr>
          <p:cNvSpPr txBox="1"/>
          <p:nvPr/>
        </p:nvSpPr>
        <p:spPr>
          <a:xfrm>
            <a:off x="302341" y="1366580"/>
            <a:ext cx="11634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Join another pair. Take turns saying where you think people will/ won't live in the future.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65ADD-8F06-E19D-2D4B-02171C927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535" y="530335"/>
            <a:ext cx="4813338" cy="8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13864" y="167172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1697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2008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13864" y="548486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13864" y="35782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513864" y="718442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828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6F0E4-524B-4C3B-4641-8E01F91B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" t="-1" r="-10533" b="-10532"/>
          <a:stretch/>
        </p:blipFill>
        <p:spPr>
          <a:xfrm>
            <a:off x="2113935" y="653553"/>
            <a:ext cx="9495102" cy="197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B2702-0FAD-E905-C66C-C605748D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96" y="3096555"/>
            <a:ext cx="8164840" cy="14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3833" y="2243918"/>
            <a:ext cx="1050576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falling intonation for </a:t>
            </a:r>
            <a:r>
              <a:rPr lang="en-US" sz="3600" i="1">
                <a:solidFill>
                  <a:srgbClr val="0070C0"/>
                </a:solidFill>
              </a:rPr>
              <a:t>interest/ opinion </a:t>
            </a:r>
            <a:r>
              <a:rPr lang="en-US" sz="3600" i="1" dirty="0">
                <a:solidFill>
                  <a:srgbClr val="0070C0"/>
                </a:solidFill>
              </a:rPr>
              <a:t>words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Making predictions about where humans will live in the future, using Future Simple.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 Practice: Write five sentences, using </a:t>
            </a:r>
            <a:r>
              <a:rPr lang="en-US" sz="3200" i="1" dirty="0">
                <a:solidFill>
                  <a:srgbClr val="002060"/>
                </a:solidFill>
              </a:rPr>
              <a:t>will</a:t>
            </a:r>
            <a:r>
              <a:rPr lang="en-US" sz="3200" dirty="0">
                <a:solidFill>
                  <a:srgbClr val="002060"/>
                </a:solidFill>
              </a:rPr>
              <a:t> regarding the reasons for where you think people will/ won’t live in the future.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- Do the </a:t>
            </a:r>
            <a:r>
              <a:rPr lang="en-US" sz="3200" b="1" dirty="0">
                <a:solidFill>
                  <a:srgbClr val="002060"/>
                </a:solidFill>
              </a:rPr>
              <a:t>exercises in WB: Writing (page 33).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Play the consolidation games in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Anh 8 </a:t>
            </a:r>
            <a:r>
              <a:rPr lang="en-US" sz="3200" dirty="0" err="1">
                <a:solidFill>
                  <a:srgbClr val="002060"/>
                </a:solidFill>
              </a:rPr>
              <a:t>i</a:t>
            </a:r>
            <a:r>
              <a:rPr lang="en-US" sz="3200" dirty="0">
                <a:solidFill>
                  <a:srgbClr val="002060"/>
                </a:solidFill>
              </a:rPr>
              <a:t>-Learn Smart World DHA App on </a:t>
            </a:r>
            <a:r>
              <a:rPr lang="en-US" sz="3200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Prepare: </a:t>
            </a:r>
            <a:r>
              <a:rPr lang="en-US" sz="3200" b="1" dirty="0">
                <a:solidFill>
                  <a:srgbClr val="002060"/>
                </a:solidFill>
              </a:rPr>
              <a:t>Unit 6 - Lesson 2.1 – Vocabulary &amp; Listening (pages 58 &amp; 59 – SB)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intonation for interest / opinion words.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making predictions about where humans will live in the future, using Future Simple.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71E57-14A6-A7F7-14FA-820C7D3A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7" y="1585903"/>
            <a:ext cx="10906918" cy="286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1982F-02E3-4279-5AA9-54B73058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7" y="602502"/>
            <a:ext cx="4686699" cy="6201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F45285-D44E-B352-F443-A8A92FD40E06}"/>
              </a:ext>
            </a:extLst>
          </p:cNvPr>
          <p:cNvCxnSpPr>
            <a:cxnSpLocks/>
          </p:cNvCxnSpPr>
          <p:nvPr/>
        </p:nvCxnSpPr>
        <p:spPr>
          <a:xfrm>
            <a:off x="5060535" y="2479292"/>
            <a:ext cx="1831971" cy="1137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7658DA-58AE-06C1-D852-7CB985493A5C}"/>
              </a:ext>
            </a:extLst>
          </p:cNvPr>
          <p:cNvCxnSpPr>
            <a:cxnSpLocks/>
          </p:cNvCxnSpPr>
          <p:nvPr/>
        </p:nvCxnSpPr>
        <p:spPr>
          <a:xfrm flipV="1">
            <a:off x="5060535" y="1915064"/>
            <a:ext cx="1831971" cy="1114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9689C1-ED6C-263C-04BF-5BCDFB1A673C}"/>
              </a:ext>
            </a:extLst>
          </p:cNvPr>
          <p:cNvCxnSpPr>
            <a:cxnSpLocks/>
          </p:cNvCxnSpPr>
          <p:nvPr/>
        </p:nvCxnSpPr>
        <p:spPr>
          <a:xfrm>
            <a:off x="5060535" y="3641204"/>
            <a:ext cx="1892356" cy="56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FE56F7-3A6B-3A9E-CDB4-6B6A56CE2475}"/>
              </a:ext>
            </a:extLst>
          </p:cNvPr>
          <p:cNvCxnSpPr>
            <a:cxnSpLocks/>
          </p:cNvCxnSpPr>
          <p:nvPr/>
        </p:nvCxnSpPr>
        <p:spPr>
          <a:xfrm flipV="1">
            <a:off x="5060535" y="2479292"/>
            <a:ext cx="1892356" cy="1706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6581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31" y="659423"/>
            <a:ext cx="1916723" cy="646331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 page 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54AEB-2020-CEDA-540B-3AB463B7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32" y="659423"/>
            <a:ext cx="8523150" cy="873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7E66F-3B56-C08F-2042-E37DB4196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24"/>
          <a:stretch/>
        </p:blipFill>
        <p:spPr>
          <a:xfrm>
            <a:off x="79131" y="2201856"/>
            <a:ext cx="11128075" cy="2716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B958E7-A8EF-645F-A6F6-01A0B634AE76}"/>
              </a:ext>
            </a:extLst>
          </p:cNvPr>
          <p:cNvSpPr txBox="1"/>
          <p:nvPr/>
        </p:nvSpPr>
        <p:spPr>
          <a:xfrm>
            <a:off x="2317337" y="2223121"/>
            <a:ext cx="396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p</a:t>
            </a:r>
            <a:r>
              <a:rPr lang="en-US" sz="2700" i="0" dirty="0">
                <a:solidFill>
                  <a:srgbClr val="C00000"/>
                </a:solidFill>
                <a:effectLst/>
              </a:rPr>
              <a:t>eople won’t live on Mars.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CCF93-FFC2-AD26-552C-2B26E644CB5E}"/>
              </a:ext>
            </a:extLst>
          </p:cNvPr>
          <p:cNvSpPr txBox="1"/>
          <p:nvPr/>
        </p:nvSpPr>
        <p:spPr>
          <a:xfrm>
            <a:off x="3254000" y="2918008"/>
            <a:ext cx="7477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people will live on space stations near Earth.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298A8-6A7D-D93E-6FBE-14EC2BC845C3}"/>
              </a:ext>
            </a:extLst>
          </p:cNvPr>
          <p:cNvSpPr txBox="1"/>
          <p:nvPr/>
        </p:nvSpPr>
        <p:spPr>
          <a:xfrm>
            <a:off x="3583073" y="3594285"/>
            <a:ext cx="53704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people will not live on Earth.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A06308-50F3-B82B-A1E1-2F248648D24F}"/>
              </a:ext>
            </a:extLst>
          </p:cNvPr>
          <p:cNvSpPr txBox="1"/>
          <p:nvPr/>
        </p:nvSpPr>
        <p:spPr>
          <a:xfrm>
            <a:off x="3410797" y="4272757"/>
            <a:ext cx="53704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people will live on all the planets.</a:t>
            </a:r>
          </a:p>
        </p:txBody>
      </p:sp>
    </p:spTree>
    <p:extLst>
      <p:ext uri="{BB962C8B-B14F-4D97-AF65-F5344CB8AC3E}">
        <p14:creationId xmlns:p14="http://schemas.microsoft.com/office/powerpoint/2010/main" val="11066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9970" y="4169275"/>
            <a:ext cx="410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Pronunciation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C3E95-9BC1-6F2A-4BDB-FBDB98C4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8" y="535224"/>
            <a:ext cx="4382112" cy="90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B6665-27CE-5034-26EA-925609A7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77" y="1523489"/>
            <a:ext cx="10364646" cy="217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505FC-1774-527B-1F8C-F5765DC2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60" y="3976779"/>
            <a:ext cx="2581484" cy="6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864ED-2704-89BE-EF2A-E5FF0963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76" y="744057"/>
            <a:ext cx="5399419" cy="946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E479B-9D41-006B-2B2C-BA51440E6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92" y="2748271"/>
            <a:ext cx="4575336" cy="111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D2 TRACK 04">
            <a:hlinkClick r:id="" action="ppaction://media"/>
            <a:extLst>
              <a:ext uri="{FF2B5EF4-FFF2-40B4-BE49-F238E27FC236}">
                <a16:creationId xmlns:a16="http://schemas.microsoft.com/office/drawing/2014/main" id="{68871CDF-F902-2BCC-079C-9BCAD79A0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128" y="1014216"/>
            <a:ext cx="406400" cy="406400"/>
          </a:xfrm>
          <a:prstGeom prst="rect">
            <a:avLst/>
          </a:prstGeom>
        </p:spPr>
      </p:pic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FC998E19-B9DE-28EF-7490-7BB91D476330}"/>
              </a:ext>
            </a:extLst>
          </p:cNvPr>
          <p:cNvSpPr/>
          <p:nvPr/>
        </p:nvSpPr>
        <p:spPr>
          <a:xfrm>
            <a:off x="5124090" y="2233879"/>
            <a:ext cx="2515575" cy="666637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319</Words>
  <Application>Microsoft Office PowerPoint</Application>
  <PresentationFormat>Widescreen</PresentationFormat>
  <Paragraphs>46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Thai Hien Duong</cp:lastModifiedBy>
  <cp:revision>30</cp:revision>
  <dcterms:created xsi:type="dcterms:W3CDTF">2023-02-01T04:45:54Z</dcterms:created>
  <dcterms:modified xsi:type="dcterms:W3CDTF">2025-02-17T05:24:48Z</dcterms:modified>
</cp:coreProperties>
</file>