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0" r:id="rId3"/>
    <p:sldId id="267" r:id="rId4"/>
    <p:sldId id="269" r:id="rId5"/>
    <p:sldId id="278" r:id="rId6"/>
    <p:sldId id="360" r:id="rId7"/>
    <p:sldId id="270" r:id="rId8"/>
    <p:sldId id="306" r:id="rId9"/>
    <p:sldId id="307" r:id="rId10"/>
    <p:sldId id="308" r:id="rId11"/>
    <p:sldId id="305" r:id="rId12"/>
    <p:sldId id="353" r:id="rId13"/>
    <p:sldId id="358" r:id="rId14"/>
    <p:sldId id="271" r:id="rId15"/>
    <p:sldId id="355" r:id="rId16"/>
    <p:sldId id="354" r:id="rId17"/>
    <p:sldId id="357" r:id="rId18"/>
    <p:sldId id="272" r:id="rId19"/>
    <p:sldId id="277" r:id="rId20"/>
    <p:sldId id="356" r:id="rId21"/>
    <p:sldId id="294" r:id="rId22"/>
    <p:sldId id="295" r:id="rId23"/>
    <p:sldId id="296" r:id="rId24"/>
    <p:sldId id="298" r:id="rId25"/>
    <p:sldId id="299" r:id="rId26"/>
    <p:sldId id="30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12" y="5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5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1E019D-3DF1-35CF-C227-FE6ACB8A0B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F2E0A7-F0A5-BA33-6EDE-F82D689BDD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C8129-8572-4798-95F8-02B0F79EA6A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E9549-ACC8-E99D-7C8A-991F227A49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821ED-6DE3-05FE-0C62-F07DDAB700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D9E8A-0FB3-4EE3-A377-F46A3DE10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74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cụm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</a:t>
            </a:r>
            <a:r>
              <a:rPr lang="en-US" baseline="0" dirty="0" err="1"/>
              <a:t>thanh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37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cụm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</a:t>
            </a:r>
            <a:r>
              <a:rPr lang="en-US" baseline="0" dirty="0" err="1"/>
              <a:t>thanh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3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8A6BC9C-C9D7-D7C9-4DA8-7ED5A53C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AE759-ADB3-52EF-B658-8203AA11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86DC0-B60E-D6F7-85CA-64BEE31E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DC43C-C9FD-3B1B-BB62-943DB2D9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25065-852F-E49A-A15A-E362E706C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60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809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486900" y="44183"/>
            <a:ext cx="21811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1.2: Grammar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467979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6: Life on other planets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2" r:id="rId12"/>
    <p:sldLayoutId id="2147483661" r:id="rId13"/>
    <p:sldLayoutId id="2147483668" r:id="rId14"/>
    <p:sldLayoutId id="2147483669" r:id="rId15"/>
    <p:sldLayoutId id="2147483689" r:id="rId16"/>
    <p:sldLayoutId id="2147483690" r:id="rId17"/>
    <p:sldLayoutId id="214748369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png"/><Relationship Id="rId4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notesSlide" Target="../notesSlides/notesSlide1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10" Type="http://schemas.openxmlformats.org/officeDocument/2006/relationships/audio" Target="../media/media5.mp3"/><Relationship Id="rId19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notesSlide" Target="../notesSlides/notesSlide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10" Type="http://schemas.openxmlformats.org/officeDocument/2006/relationships/audio" Target="../media/media5.mp3"/><Relationship Id="rId19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D7CF1A-5217-23E2-32FE-B3252A91A94B}"/>
              </a:ext>
            </a:extLst>
          </p:cNvPr>
          <p:cNvSpPr txBox="1"/>
          <p:nvPr/>
        </p:nvSpPr>
        <p:spPr>
          <a:xfrm>
            <a:off x="5768162" y="3191463"/>
            <a:ext cx="622004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6: Life on other planets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1.2: Grammar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Pages 55 &amp; 56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A86F78-6CDA-9EC4-E5BB-8E0AF5918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98" y="569793"/>
            <a:ext cx="5029902" cy="657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4BC99C-4C78-3335-4497-A43BE7202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063" y="498353"/>
            <a:ext cx="6624939" cy="36650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96FC15-D53F-5AD6-40C6-E0715B5B49A4}"/>
              </a:ext>
            </a:extLst>
          </p:cNvPr>
          <p:cNvSpPr/>
          <p:nvPr/>
        </p:nvSpPr>
        <p:spPr>
          <a:xfrm>
            <a:off x="167998" y="3429000"/>
            <a:ext cx="523106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What can we use </a:t>
            </a:r>
            <a:r>
              <a:rPr lang="en-US" sz="3600" b="1" i="1" dirty="0">
                <a:solidFill>
                  <a:srgbClr val="0070C0"/>
                </a:solidFill>
              </a:rPr>
              <a:t>will </a:t>
            </a:r>
            <a:r>
              <a:rPr lang="en-US" sz="3600" i="1" dirty="0">
                <a:solidFill>
                  <a:srgbClr val="0070C0"/>
                </a:solidFill>
              </a:rPr>
              <a:t>for?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9F2B741-CFD6-439B-5B3F-5AF928B75673}"/>
              </a:ext>
            </a:extLst>
          </p:cNvPr>
          <p:cNvSpPr/>
          <p:nvPr/>
        </p:nvSpPr>
        <p:spPr>
          <a:xfrm>
            <a:off x="5604971" y="1084178"/>
            <a:ext cx="6213122" cy="11819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A7640C-1D39-2CF4-2C84-1F83A7965B09}"/>
              </a:ext>
            </a:extLst>
          </p:cNvPr>
          <p:cNvSpPr/>
          <p:nvPr/>
        </p:nvSpPr>
        <p:spPr>
          <a:xfrm>
            <a:off x="373907" y="1656668"/>
            <a:ext cx="4569154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Read the box and answer the question below.</a:t>
            </a:r>
          </a:p>
        </p:txBody>
      </p:sp>
    </p:spTree>
    <p:extLst>
      <p:ext uri="{BB962C8B-B14F-4D97-AF65-F5344CB8AC3E}">
        <p14:creationId xmlns:p14="http://schemas.microsoft.com/office/powerpoint/2010/main" val="1017342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86FA58-4A3B-62DD-516B-E842C48F1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64"/>
            <a:ext cx="5296639" cy="657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466A73-FCA1-09D3-86FF-D75EA6CA1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977" y="421032"/>
            <a:ext cx="6087325" cy="60111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3BC068-1467-17D4-D4E1-3DA1E9556532}"/>
              </a:ext>
            </a:extLst>
          </p:cNvPr>
          <p:cNvSpPr/>
          <p:nvPr/>
        </p:nvSpPr>
        <p:spPr>
          <a:xfrm>
            <a:off x="559437" y="1934964"/>
            <a:ext cx="5019727" cy="25545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- Read the sentences and circle the bold words.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- Focus on the affirmative, </a:t>
            </a:r>
            <a:r>
              <a:rPr lang="en-US" sz="3200" b="1" dirty="0">
                <a:solidFill>
                  <a:srgbClr val="00B0F0"/>
                </a:solidFill>
              </a:rPr>
              <a:t>negative</a:t>
            </a:r>
            <a:r>
              <a:rPr lang="en-US" sz="3200" b="1" dirty="0">
                <a:solidFill>
                  <a:srgbClr val="C00000"/>
                </a:solidFill>
              </a:rPr>
              <a:t> and </a:t>
            </a:r>
            <a:r>
              <a:rPr lang="en-US" sz="3200" b="1" dirty="0">
                <a:solidFill>
                  <a:srgbClr val="7030A0"/>
                </a:solidFill>
              </a:rPr>
              <a:t>interrogative</a:t>
            </a:r>
            <a:r>
              <a:rPr lang="en-US" sz="3200" b="1" dirty="0">
                <a:solidFill>
                  <a:srgbClr val="C00000"/>
                </a:solidFill>
              </a:rPr>
              <a:t> forms.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3B3B42-E775-500B-A8DD-6665A453A6E3}"/>
              </a:ext>
            </a:extLst>
          </p:cNvPr>
          <p:cNvCxnSpPr>
            <a:cxnSpLocks/>
          </p:cNvCxnSpPr>
          <p:nvPr/>
        </p:nvCxnSpPr>
        <p:spPr>
          <a:xfrm>
            <a:off x="9462052" y="1231883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3B6596-68E2-CAF1-9902-7E68574EBFBD}"/>
              </a:ext>
            </a:extLst>
          </p:cNvPr>
          <p:cNvCxnSpPr>
            <a:cxnSpLocks/>
          </p:cNvCxnSpPr>
          <p:nvPr/>
        </p:nvCxnSpPr>
        <p:spPr>
          <a:xfrm>
            <a:off x="8303244" y="1623578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668934-61EB-92BA-6C26-A8B24153B633}"/>
              </a:ext>
            </a:extLst>
          </p:cNvPr>
          <p:cNvCxnSpPr>
            <a:cxnSpLocks/>
          </p:cNvCxnSpPr>
          <p:nvPr/>
        </p:nvCxnSpPr>
        <p:spPr>
          <a:xfrm>
            <a:off x="7679634" y="3415937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DC57E2-5AAB-B5A4-E67E-89A3ADBECC6E}"/>
              </a:ext>
            </a:extLst>
          </p:cNvPr>
          <p:cNvCxnSpPr>
            <a:cxnSpLocks/>
          </p:cNvCxnSpPr>
          <p:nvPr/>
        </p:nvCxnSpPr>
        <p:spPr>
          <a:xfrm>
            <a:off x="8978726" y="480410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1DEEE3-4A2D-9CCA-1730-93F455444111}"/>
              </a:ext>
            </a:extLst>
          </p:cNvPr>
          <p:cNvCxnSpPr>
            <a:cxnSpLocks/>
          </p:cNvCxnSpPr>
          <p:nvPr/>
        </p:nvCxnSpPr>
        <p:spPr>
          <a:xfrm>
            <a:off x="8169964" y="5778134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C1A69A-C9F6-D086-3FF8-E64A0FB81208}"/>
              </a:ext>
            </a:extLst>
          </p:cNvPr>
          <p:cNvCxnSpPr>
            <a:cxnSpLocks/>
          </p:cNvCxnSpPr>
          <p:nvPr/>
        </p:nvCxnSpPr>
        <p:spPr>
          <a:xfrm>
            <a:off x="7256321" y="2146660"/>
            <a:ext cx="109917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785B89-14A8-FB49-50AE-D8955075A448}"/>
              </a:ext>
            </a:extLst>
          </p:cNvPr>
          <p:cNvCxnSpPr>
            <a:cxnSpLocks/>
          </p:cNvCxnSpPr>
          <p:nvPr/>
        </p:nvCxnSpPr>
        <p:spPr>
          <a:xfrm>
            <a:off x="6712982" y="2484590"/>
            <a:ext cx="96665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58AE7C-B23C-80D1-D47F-27F2151A06FE}"/>
              </a:ext>
            </a:extLst>
          </p:cNvPr>
          <p:cNvCxnSpPr>
            <a:cxnSpLocks/>
          </p:cNvCxnSpPr>
          <p:nvPr/>
        </p:nvCxnSpPr>
        <p:spPr>
          <a:xfrm>
            <a:off x="7441093" y="3021492"/>
            <a:ext cx="1775791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FF4816E-288B-C76D-3AF5-FA802600A656}"/>
              </a:ext>
            </a:extLst>
          </p:cNvPr>
          <p:cNvCxnSpPr>
            <a:cxnSpLocks/>
          </p:cNvCxnSpPr>
          <p:nvPr/>
        </p:nvCxnSpPr>
        <p:spPr>
          <a:xfrm>
            <a:off x="7202935" y="3889699"/>
            <a:ext cx="146436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7199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3CCFE1-7E4D-4DAB-B562-D559BFC53D84}"/>
              </a:ext>
            </a:extLst>
          </p:cNvPr>
          <p:cNvSpPr/>
          <p:nvPr/>
        </p:nvSpPr>
        <p:spPr>
          <a:xfrm>
            <a:off x="2104103" y="604921"/>
            <a:ext cx="7659329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</a:rPr>
              <a:t>THE FUTURE SIMPLE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C83AA7-8F61-C665-F7B3-90CFD7E7448E}"/>
              </a:ext>
            </a:extLst>
          </p:cNvPr>
          <p:cNvGrpSpPr/>
          <p:nvPr/>
        </p:nvGrpSpPr>
        <p:grpSpPr>
          <a:xfrm>
            <a:off x="465667" y="2108045"/>
            <a:ext cx="11370733" cy="2269876"/>
            <a:chOff x="3476843" y="1129069"/>
            <a:chExt cx="3721399" cy="181588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9F1959B-8B0A-7415-3A02-5AEC4FF73428}"/>
                </a:ext>
              </a:extLst>
            </p:cNvPr>
            <p:cNvSpPr/>
            <p:nvPr/>
          </p:nvSpPr>
          <p:spPr>
            <a:xfrm>
              <a:off x="3476843" y="1129069"/>
              <a:ext cx="3721399" cy="1815883"/>
            </a:xfrm>
            <a:prstGeom prst="roundRect">
              <a:avLst/>
            </a:prstGeom>
            <a:ln w="28575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8607C93-9C81-ED22-0936-3A3AD0B7606C}"/>
                </a:ext>
              </a:extLst>
            </p:cNvPr>
            <p:cNvSpPr txBox="1"/>
            <p:nvPr/>
          </p:nvSpPr>
          <p:spPr>
            <a:xfrm>
              <a:off x="3547849" y="1407903"/>
              <a:ext cx="3614370" cy="1452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base"/>
              <a:r>
                <a:rPr lang="en-US" sz="2800" dirty="0">
                  <a:solidFill>
                    <a:srgbClr val="00B050"/>
                  </a:solidFill>
                  <a:latin typeface="+mj-lt"/>
                </a:rPr>
                <a:t>(+)</a:t>
              </a:r>
              <a:r>
                <a:rPr lang="en-US" sz="2800" i="0" dirty="0">
                  <a:solidFill>
                    <a:srgbClr val="00B050"/>
                  </a:solidFill>
                  <a:latin typeface="+mj-lt"/>
                </a:rPr>
                <a:t>  S + will + verb</a:t>
              </a:r>
              <a:r>
                <a:rPr lang="en-US" sz="2800" dirty="0">
                  <a:solidFill>
                    <a:srgbClr val="00B050"/>
                  </a:solidFill>
                  <a:latin typeface="+mj-lt"/>
                </a:rPr>
                <a:t> - </a:t>
              </a:r>
              <a:r>
                <a:rPr lang="en-US" sz="2800" b="1" i="1" dirty="0">
                  <a:solidFill>
                    <a:srgbClr val="00B050"/>
                  </a:solidFill>
                  <a:latin typeface="+mj-lt"/>
                </a:rPr>
                <a:t>E.g. People will live on Mars in the future.  </a:t>
              </a:r>
            </a:p>
            <a:p>
              <a:pPr algn="l" fontAlgn="base"/>
              <a:r>
                <a:rPr lang="en-US" sz="2800" b="1" dirty="0">
                  <a:solidFill>
                    <a:srgbClr val="00B050"/>
                  </a:solidFill>
                  <a:latin typeface="+mj-lt"/>
                </a:rPr>
                <a:t>(-)</a:t>
              </a:r>
              <a:r>
                <a:rPr lang="en-US" sz="2800" i="0" dirty="0">
                  <a:solidFill>
                    <a:srgbClr val="00B050"/>
                  </a:solidFill>
                  <a:latin typeface="+mj-lt"/>
                </a:rPr>
                <a:t>  S + won't + verb – </a:t>
              </a:r>
              <a:r>
                <a:rPr lang="en-US" sz="2800" b="1" i="1" dirty="0">
                  <a:solidFill>
                    <a:srgbClr val="00B050"/>
                  </a:solidFill>
                  <a:latin typeface="+mj-lt"/>
                </a:rPr>
                <a:t>E.g. There won’t be place for people to live on Earth.  </a:t>
              </a:r>
            </a:p>
            <a:p>
              <a:pPr algn="l" fontAlgn="base"/>
              <a:r>
                <a:rPr lang="en-US" sz="2800" b="1" dirty="0">
                  <a:solidFill>
                    <a:srgbClr val="00B050"/>
                  </a:solidFill>
                  <a:latin typeface="+mj-lt"/>
                </a:rPr>
                <a:t>(?)</a:t>
              </a:r>
              <a:r>
                <a:rPr lang="en-US" sz="2800" i="0" dirty="0">
                  <a:solidFill>
                    <a:srgbClr val="00B050"/>
                  </a:solidFill>
                  <a:latin typeface="+mj-lt"/>
                </a:rPr>
                <a:t>  (</a:t>
              </a:r>
              <a:r>
                <a:rPr lang="en-US" sz="2800" i="0" dirty="0" err="1">
                  <a:solidFill>
                    <a:srgbClr val="00B050"/>
                  </a:solidFill>
                  <a:latin typeface="+mj-lt"/>
                </a:rPr>
                <a:t>Wh</a:t>
              </a:r>
              <a:r>
                <a:rPr lang="en-US" sz="2800" i="0" dirty="0">
                  <a:solidFill>
                    <a:srgbClr val="00B050"/>
                  </a:solidFill>
                  <a:latin typeface="+mj-lt"/>
                </a:rPr>
                <a:t>) Will + S + verb? – </a:t>
              </a:r>
              <a:r>
                <a:rPr lang="en-US" sz="2800" b="1" i="1" dirty="0">
                  <a:solidFill>
                    <a:srgbClr val="00B050"/>
                  </a:solidFill>
                  <a:latin typeface="+mj-lt"/>
                </a:rPr>
                <a:t>E.g. Will we live on Venus in next 100 years?</a:t>
              </a:r>
            </a:p>
            <a:p>
              <a:endParaRPr lang="en-US" sz="2800" dirty="0">
                <a:solidFill>
                  <a:srgbClr val="00B05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882F7B3-5434-BFAA-805F-3AC15D6914A7}"/>
              </a:ext>
            </a:extLst>
          </p:cNvPr>
          <p:cNvSpPr txBox="1"/>
          <p:nvPr/>
        </p:nvSpPr>
        <p:spPr>
          <a:xfrm>
            <a:off x="3341282" y="4996571"/>
            <a:ext cx="6129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A995AF-8797-A2C7-9D9F-4B3E97FF0EDE}"/>
              </a:ext>
            </a:extLst>
          </p:cNvPr>
          <p:cNvSpPr txBox="1"/>
          <p:nvPr/>
        </p:nvSpPr>
        <p:spPr>
          <a:xfrm>
            <a:off x="17033" y="4614633"/>
            <a:ext cx="61296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sng" dirty="0" err="1">
                <a:solidFill>
                  <a:srgbClr val="C00000"/>
                </a:solidFill>
                <a:effectLst/>
              </a:rPr>
              <a:t>Một</a:t>
            </a:r>
            <a:r>
              <a:rPr lang="en-US" sz="2800" b="1" i="0" u="sng" dirty="0">
                <a:solidFill>
                  <a:srgbClr val="C00000"/>
                </a:solidFill>
                <a:effectLst/>
              </a:rPr>
              <a:t> </a:t>
            </a:r>
            <a:r>
              <a:rPr lang="en-US" sz="2800" b="1" i="0" u="sng" dirty="0" err="1">
                <a:solidFill>
                  <a:srgbClr val="C00000"/>
                </a:solidFill>
                <a:effectLst/>
              </a:rPr>
              <a:t>số</a:t>
            </a:r>
            <a:r>
              <a:rPr lang="en-US" sz="2800" b="1" i="0" u="sng" dirty="0">
                <a:solidFill>
                  <a:srgbClr val="C00000"/>
                </a:solidFill>
                <a:effectLst/>
              </a:rPr>
              <a:t> </a:t>
            </a:r>
            <a:r>
              <a:rPr lang="en-US" sz="2800" b="1" i="0" u="sng" dirty="0" err="1">
                <a:solidFill>
                  <a:srgbClr val="C00000"/>
                </a:solidFill>
                <a:effectLst/>
              </a:rPr>
              <a:t>cụm</a:t>
            </a:r>
            <a:r>
              <a:rPr lang="en-US" sz="2800" b="1" i="0" u="sng" dirty="0">
                <a:solidFill>
                  <a:srgbClr val="C00000"/>
                </a:solidFill>
                <a:effectLst/>
              </a:rPr>
              <a:t> </a:t>
            </a:r>
            <a:r>
              <a:rPr lang="en-US" sz="2800" b="1" i="0" u="sng" dirty="0" err="1">
                <a:solidFill>
                  <a:srgbClr val="C00000"/>
                </a:solidFill>
                <a:effectLst/>
              </a:rPr>
              <a:t>từ</a:t>
            </a:r>
            <a:r>
              <a:rPr lang="en-US" sz="2800" b="1" i="0" u="sng" dirty="0">
                <a:solidFill>
                  <a:srgbClr val="C00000"/>
                </a:solidFill>
                <a:effectLst/>
              </a:rPr>
              <a:t> </a:t>
            </a:r>
            <a:r>
              <a:rPr lang="en-US" sz="2800" b="1" i="0" u="sng" dirty="0" err="1">
                <a:solidFill>
                  <a:srgbClr val="C00000"/>
                </a:solidFill>
                <a:effectLst/>
              </a:rPr>
              <a:t>thường</a:t>
            </a:r>
            <a:r>
              <a:rPr lang="en-US" sz="2800" b="1" i="0" u="sng" dirty="0">
                <a:solidFill>
                  <a:srgbClr val="C00000"/>
                </a:solidFill>
                <a:effectLst/>
              </a:rPr>
              <a:t> </a:t>
            </a:r>
            <a:r>
              <a:rPr lang="en-US" sz="2800" b="1" i="0" u="sng" dirty="0" err="1">
                <a:solidFill>
                  <a:srgbClr val="C00000"/>
                </a:solidFill>
                <a:effectLst/>
              </a:rPr>
              <a:t>gặp</a:t>
            </a:r>
            <a:r>
              <a:rPr lang="en-US" sz="2800" b="1" i="0" u="sng" dirty="0">
                <a:solidFill>
                  <a:srgbClr val="C00000"/>
                </a:solidFill>
                <a:effectLst/>
              </a:rPr>
              <a:t>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70C0"/>
                </a:solidFill>
                <a:effectLst/>
              </a:rPr>
              <a:t>I think: </a:t>
            </a:r>
            <a:r>
              <a:rPr lang="en-US" sz="2800" b="1" i="0" dirty="0" err="1">
                <a:solidFill>
                  <a:srgbClr val="0070C0"/>
                </a:solidFill>
                <a:effectLst/>
              </a:rPr>
              <a:t>tôi</a:t>
            </a:r>
            <a:r>
              <a:rPr lang="en-US" sz="28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</a:rPr>
              <a:t>nghĩ</a:t>
            </a:r>
            <a:r>
              <a:rPr lang="en-US" sz="28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</a:rPr>
              <a:t>là</a:t>
            </a:r>
            <a:endParaRPr lang="en-US" sz="2800" b="1" i="0" dirty="0">
              <a:solidFill>
                <a:srgbClr val="0070C0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70C0"/>
                </a:solidFill>
                <a:effectLst/>
              </a:rPr>
              <a:t>I believe: </a:t>
            </a:r>
            <a:r>
              <a:rPr lang="en-US" sz="2800" b="1" i="0" dirty="0" err="1">
                <a:solidFill>
                  <a:srgbClr val="0070C0"/>
                </a:solidFill>
                <a:effectLst/>
              </a:rPr>
              <a:t>tôi</a:t>
            </a:r>
            <a:r>
              <a:rPr lang="en-US" sz="2800" b="1" i="0" dirty="0">
                <a:solidFill>
                  <a:srgbClr val="0070C0"/>
                </a:solidFill>
                <a:effectLst/>
              </a:rPr>
              <a:t> tin </a:t>
            </a:r>
            <a:r>
              <a:rPr lang="en-US" sz="2800" b="1" i="0" dirty="0" err="1">
                <a:solidFill>
                  <a:srgbClr val="0070C0"/>
                </a:solidFill>
                <a:effectLst/>
              </a:rPr>
              <a:t>là</a:t>
            </a:r>
            <a:endParaRPr lang="en-US" sz="2800" b="1" i="0" dirty="0">
              <a:solidFill>
                <a:srgbClr val="0070C0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lang="en-US" sz="2800" b="1" i="0" dirty="0">
                <a:solidFill>
                  <a:srgbClr val="0070C0"/>
                </a:solidFill>
                <a:effectLst/>
              </a:rPr>
              <a:t>robably …: </a:t>
            </a:r>
            <a:r>
              <a:rPr lang="en-US" sz="2800" b="1" i="0" dirty="0" err="1">
                <a:solidFill>
                  <a:srgbClr val="0070C0"/>
                </a:solidFill>
                <a:effectLst/>
              </a:rPr>
              <a:t>có</a:t>
            </a:r>
            <a:r>
              <a:rPr lang="en-US" sz="28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</a:rPr>
              <a:t>khả</a:t>
            </a:r>
            <a:r>
              <a:rPr lang="en-US" sz="28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</a:rPr>
              <a:t>năng</a:t>
            </a:r>
            <a:r>
              <a:rPr lang="en-US" sz="2800" b="1" i="0" dirty="0">
                <a:solidFill>
                  <a:srgbClr val="0070C0"/>
                </a:solidFill>
                <a:effectLst/>
              </a:rPr>
              <a:t>…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16D59C-CE41-56D8-F32C-8A85E9E87243}"/>
              </a:ext>
            </a:extLst>
          </p:cNvPr>
          <p:cNvSpPr txBox="1"/>
          <p:nvPr/>
        </p:nvSpPr>
        <p:spPr>
          <a:xfrm>
            <a:off x="1081547" y="1397036"/>
            <a:ext cx="103926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Dùng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thì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tương</a:t>
            </a:r>
            <a:r>
              <a:rPr lang="en-US" sz="2800" dirty="0">
                <a:solidFill>
                  <a:srgbClr val="0070C0"/>
                </a:solidFill>
              </a:rPr>
              <a:t> lai </a:t>
            </a:r>
            <a:r>
              <a:rPr lang="en-US" sz="2800" dirty="0" err="1">
                <a:solidFill>
                  <a:srgbClr val="0070C0"/>
                </a:solidFill>
              </a:rPr>
              <a:t>đơn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để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dự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đoán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điều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gì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sẽ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xảy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ra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dựa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trên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trên</a:t>
            </a:r>
            <a:r>
              <a:rPr lang="en-US" sz="2800" dirty="0">
                <a:solidFill>
                  <a:srgbClr val="0070C0"/>
                </a:solidFill>
              </a:rPr>
              <a:t> ý </a:t>
            </a:r>
            <a:r>
              <a:rPr lang="en-US" sz="2800" dirty="0" err="1">
                <a:solidFill>
                  <a:srgbClr val="0070C0"/>
                </a:solidFill>
              </a:rPr>
              <a:t>kiến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cá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nhân</a:t>
            </a:r>
            <a:r>
              <a:rPr lang="en-US" sz="2800" dirty="0">
                <a:solidFill>
                  <a:srgbClr val="0070C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5794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0E930-A208-DEDA-FFEE-BDF913D87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532E413-DC52-6975-E92E-7D6A23E3591A}"/>
              </a:ext>
            </a:extLst>
          </p:cNvPr>
          <p:cNvSpPr/>
          <p:nvPr/>
        </p:nvSpPr>
        <p:spPr>
          <a:xfrm>
            <a:off x="2104103" y="604921"/>
            <a:ext cx="7659329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</a:rPr>
              <a:t>THE FUTURE SIMPLE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6E97A0-73EC-897F-8B87-8CAE3C6D4274}"/>
              </a:ext>
            </a:extLst>
          </p:cNvPr>
          <p:cNvGrpSpPr/>
          <p:nvPr/>
        </p:nvGrpSpPr>
        <p:grpSpPr>
          <a:xfrm>
            <a:off x="4047464" y="2395999"/>
            <a:ext cx="3721399" cy="2005250"/>
            <a:chOff x="3476843" y="1129069"/>
            <a:chExt cx="3721399" cy="200525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38CD0EF-E4B5-A228-3E5C-B2D768F3901D}"/>
                </a:ext>
              </a:extLst>
            </p:cNvPr>
            <p:cNvSpPr/>
            <p:nvPr/>
          </p:nvSpPr>
          <p:spPr>
            <a:xfrm>
              <a:off x="3476843" y="1129069"/>
              <a:ext cx="3721399" cy="1815883"/>
            </a:xfrm>
            <a:prstGeom prst="roundRect">
              <a:avLst/>
            </a:prstGeom>
            <a:ln w="28575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D379B4-CBE0-710C-9FFB-1D29D45DC13F}"/>
                </a:ext>
              </a:extLst>
            </p:cNvPr>
            <p:cNvSpPr txBox="1"/>
            <p:nvPr/>
          </p:nvSpPr>
          <p:spPr>
            <a:xfrm>
              <a:off x="3827716" y="1318437"/>
              <a:ext cx="337052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base"/>
              <a:r>
                <a:rPr lang="en-US" sz="2800" i="0" dirty="0">
                  <a:solidFill>
                    <a:srgbClr val="00B050"/>
                  </a:solidFill>
                  <a:latin typeface="+mj-lt"/>
                </a:rPr>
                <a:t>✔  S + will + verb </a:t>
              </a:r>
            </a:p>
            <a:p>
              <a:pPr algn="l" fontAlgn="base"/>
              <a:r>
                <a:rPr lang="en-US" sz="2800" b="1" i="0" dirty="0">
                  <a:solidFill>
                    <a:srgbClr val="00B050"/>
                  </a:solidFill>
                  <a:latin typeface="+mj-lt"/>
                </a:rPr>
                <a:t>✗</a:t>
              </a:r>
              <a:r>
                <a:rPr lang="en-US" sz="2800" i="0" dirty="0">
                  <a:solidFill>
                    <a:srgbClr val="00B050"/>
                  </a:solidFill>
                  <a:latin typeface="+mj-lt"/>
                </a:rPr>
                <a:t>  S + won't + verb</a:t>
              </a:r>
            </a:p>
            <a:p>
              <a:pPr algn="l" fontAlgn="base"/>
              <a:r>
                <a:rPr lang="en-US" sz="2800" b="1" i="0" dirty="0">
                  <a:solidFill>
                    <a:srgbClr val="00B050"/>
                  </a:solidFill>
                  <a:latin typeface="+mj-lt"/>
                </a:rPr>
                <a:t>?</a:t>
              </a:r>
              <a:r>
                <a:rPr lang="en-US" sz="2800" i="0" dirty="0">
                  <a:solidFill>
                    <a:srgbClr val="00B050"/>
                  </a:solidFill>
                  <a:latin typeface="+mj-lt"/>
                </a:rPr>
                <a:t>  Will + S + verb?</a:t>
              </a:r>
            </a:p>
            <a:p>
              <a:endParaRPr lang="en-US" sz="2800" dirty="0">
                <a:solidFill>
                  <a:srgbClr val="00B05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819D267-4FEB-F40E-6668-0C924013FBAA}"/>
              </a:ext>
            </a:extLst>
          </p:cNvPr>
          <p:cNvSpPr txBox="1"/>
          <p:nvPr/>
        </p:nvSpPr>
        <p:spPr>
          <a:xfrm>
            <a:off x="3341282" y="4996571"/>
            <a:ext cx="6129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AA2B1F-4715-1BA8-739B-F38DE57DED44}"/>
              </a:ext>
            </a:extLst>
          </p:cNvPr>
          <p:cNvSpPr txBox="1"/>
          <p:nvPr/>
        </p:nvSpPr>
        <p:spPr>
          <a:xfrm>
            <a:off x="2721050" y="4361929"/>
            <a:ext cx="61296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u="sng" dirty="0">
                <a:solidFill>
                  <a:srgbClr val="C00000"/>
                </a:solidFill>
                <a:effectLst/>
              </a:rPr>
              <a:t>KEY WORDS: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70C0"/>
                </a:solidFill>
                <a:effectLst/>
              </a:rPr>
              <a:t>I think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070C0"/>
                </a:solidFill>
                <a:effectLst/>
              </a:rPr>
              <a:t>I believe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lang="en-US" sz="2800" b="1" i="0" dirty="0">
                <a:solidFill>
                  <a:srgbClr val="0070C0"/>
                </a:solidFill>
                <a:effectLst/>
              </a:rPr>
              <a:t>robably …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ED0661-967E-4751-70B4-C2A0CB815DEE}"/>
              </a:ext>
            </a:extLst>
          </p:cNvPr>
          <p:cNvSpPr/>
          <p:nvPr/>
        </p:nvSpPr>
        <p:spPr>
          <a:xfrm>
            <a:off x="383443" y="4888849"/>
            <a:ext cx="3434750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Can you give more examples using </a:t>
            </a:r>
            <a:r>
              <a:rPr lang="en-US" sz="2800" b="1" i="1" dirty="0">
                <a:solidFill>
                  <a:srgbClr val="0070C0"/>
                </a:solidFill>
              </a:rPr>
              <a:t>will</a:t>
            </a:r>
            <a:r>
              <a:rPr lang="en-US" sz="2800" i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02D0A0-9E11-A3BC-4662-0210DEBDB265}"/>
              </a:ext>
            </a:extLst>
          </p:cNvPr>
          <p:cNvSpPr txBox="1"/>
          <p:nvPr/>
        </p:nvSpPr>
        <p:spPr>
          <a:xfrm>
            <a:off x="1081547" y="1397036"/>
            <a:ext cx="103926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We use the </a:t>
            </a:r>
            <a:r>
              <a:rPr lang="en-US" sz="2800" b="1" dirty="0">
                <a:solidFill>
                  <a:srgbClr val="0070C0"/>
                </a:solidFill>
              </a:rPr>
              <a:t>Future Simple</a:t>
            </a:r>
            <a:r>
              <a:rPr lang="en-US" sz="2800" dirty="0">
                <a:solidFill>
                  <a:srgbClr val="0070C0"/>
                </a:solidFill>
              </a:rPr>
              <a:t> to </a:t>
            </a:r>
            <a:r>
              <a:rPr lang="en-US" sz="2800" b="1" dirty="0">
                <a:solidFill>
                  <a:srgbClr val="0070C0"/>
                </a:solidFill>
              </a:rPr>
              <a:t>make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predictions based on our opinion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248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r="2154"/>
          <a:stretch/>
        </p:blipFill>
        <p:spPr>
          <a:xfrm>
            <a:off x="0" y="0"/>
            <a:ext cx="97209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7398" y="4245434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22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4A967-F9C2-EE11-6B82-D2061D329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01" t="13827"/>
          <a:stretch/>
        </p:blipFill>
        <p:spPr>
          <a:xfrm>
            <a:off x="2782528" y="599768"/>
            <a:ext cx="5987843" cy="410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E7272C-7E5F-1386-D9ED-238E41B2C1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r="1061"/>
          <a:stretch/>
        </p:blipFill>
        <p:spPr>
          <a:xfrm>
            <a:off x="288985" y="1588397"/>
            <a:ext cx="11762117" cy="2815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8402A9-D462-BBF7-DD75-291F0E11E86F}"/>
              </a:ext>
            </a:extLst>
          </p:cNvPr>
          <p:cNvSpPr txBox="1"/>
          <p:nvPr/>
        </p:nvSpPr>
        <p:spPr>
          <a:xfrm>
            <a:off x="3674852" y="2165229"/>
            <a:ext cx="13543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MyriadPro-Regular"/>
              </a:rPr>
              <a:t>will have</a:t>
            </a:r>
            <a:endParaRPr lang="en-US" sz="2200" b="1" dirty="0">
              <a:solidFill>
                <a:srgbClr val="C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8EC7BA-A1A4-EF49-5A7C-37F2AF98773D}"/>
              </a:ext>
            </a:extLst>
          </p:cNvPr>
          <p:cNvCxnSpPr>
            <a:cxnSpLocks/>
          </p:cNvCxnSpPr>
          <p:nvPr/>
        </p:nvCxnSpPr>
        <p:spPr>
          <a:xfrm>
            <a:off x="10716007" y="2013074"/>
            <a:ext cx="9144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4E72ABD-4742-5FEA-D4E4-ECFBCBAEC647}"/>
              </a:ext>
            </a:extLst>
          </p:cNvPr>
          <p:cNvSpPr txBox="1"/>
          <p:nvPr/>
        </p:nvSpPr>
        <p:spPr>
          <a:xfrm>
            <a:off x="7036220" y="2754651"/>
            <a:ext cx="1467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MyriadPro-Regular"/>
              </a:rPr>
              <a:t>won’t live</a:t>
            </a:r>
            <a:endParaRPr lang="en-US" sz="2200" b="1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9230F-AEE4-95FA-BF10-19A370AC517A}"/>
              </a:ext>
            </a:extLst>
          </p:cNvPr>
          <p:cNvCxnSpPr>
            <a:cxnSpLocks/>
          </p:cNvCxnSpPr>
          <p:nvPr/>
        </p:nvCxnSpPr>
        <p:spPr>
          <a:xfrm>
            <a:off x="10716007" y="2452014"/>
            <a:ext cx="94249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F241C40-DCC1-096C-1545-C5438C819C60}"/>
              </a:ext>
            </a:extLst>
          </p:cNvPr>
          <p:cNvSpPr txBox="1"/>
          <p:nvPr/>
        </p:nvSpPr>
        <p:spPr>
          <a:xfrm>
            <a:off x="2670847" y="3323444"/>
            <a:ext cx="1328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MyriadPro-Regular"/>
              </a:rPr>
              <a:t>will be</a:t>
            </a:r>
            <a:endParaRPr lang="en-US" sz="2200" b="1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B5E652-C182-FAA3-DF4E-2EFF34D1A0C3}"/>
              </a:ext>
            </a:extLst>
          </p:cNvPr>
          <p:cNvCxnSpPr>
            <a:cxnSpLocks/>
          </p:cNvCxnSpPr>
          <p:nvPr/>
        </p:nvCxnSpPr>
        <p:spPr>
          <a:xfrm>
            <a:off x="10716007" y="3780457"/>
            <a:ext cx="9144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4023304-4B72-B8D5-0413-6B0FB8265486}"/>
              </a:ext>
            </a:extLst>
          </p:cNvPr>
          <p:cNvSpPr txBox="1"/>
          <p:nvPr/>
        </p:nvSpPr>
        <p:spPr>
          <a:xfrm>
            <a:off x="6238421" y="3944942"/>
            <a:ext cx="132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MyriadPro-Regular"/>
              </a:rPr>
              <a:t>won’t be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374369-FC22-CD3C-40C5-1234F3F376F2}"/>
              </a:ext>
            </a:extLst>
          </p:cNvPr>
          <p:cNvCxnSpPr>
            <a:cxnSpLocks/>
          </p:cNvCxnSpPr>
          <p:nvPr/>
        </p:nvCxnSpPr>
        <p:spPr>
          <a:xfrm>
            <a:off x="10744098" y="2887407"/>
            <a:ext cx="9144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70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A9480A-0437-668E-4E75-174C37DDB9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4" t="16500"/>
          <a:stretch/>
        </p:blipFill>
        <p:spPr>
          <a:xfrm>
            <a:off x="2682815" y="567943"/>
            <a:ext cx="7746612" cy="437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717467-178C-988E-D34C-66A4B9057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836" y="1005439"/>
            <a:ext cx="7335274" cy="53252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18BDBD-F505-F884-0B80-C6C764865EFB}"/>
              </a:ext>
            </a:extLst>
          </p:cNvPr>
          <p:cNvSpPr txBox="1"/>
          <p:nvPr/>
        </p:nvSpPr>
        <p:spPr>
          <a:xfrm>
            <a:off x="2682815" y="2285999"/>
            <a:ext cx="69887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0" dirty="0">
                <a:solidFill>
                  <a:srgbClr val="C00000"/>
                </a:solidFill>
                <a:effectLst/>
                <a:latin typeface="MyriadPro-Regular"/>
              </a:rPr>
              <a:t>Do you think people will live on other planets?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7343AA-1853-93BC-B0F2-6947D6788FA2}"/>
              </a:ext>
            </a:extLst>
          </p:cNvPr>
          <p:cNvSpPr txBox="1"/>
          <p:nvPr/>
        </p:nvSpPr>
        <p:spPr>
          <a:xfrm>
            <a:off x="2723074" y="3154381"/>
            <a:ext cx="6003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MyriadPro-Regular"/>
              </a:rPr>
              <a:t>Where will they get food and water?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31EA3D-54A7-2CFD-6007-8B018B3B8D2C}"/>
              </a:ext>
            </a:extLst>
          </p:cNvPr>
          <p:cNvSpPr txBox="1"/>
          <p:nvPr/>
        </p:nvSpPr>
        <p:spPr>
          <a:xfrm>
            <a:off x="2682815" y="4075587"/>
            <a:ext cx="60442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MyriadPro-Regular"/>
              </a:rPr>
              <a:t>They won't want to live on a space station.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BA33E0-F914-C380-40E3-F47664DEC48F}"/>
              </a:ext>
            </a:extLst>
          </p:cNvPr>
          <p:cNvSpPr txBox="1"/>
          <p:nvPr/>
        </p:nvSpPr>
        <p:spPr>
          <a:xfrm>
            <a:off x="2682815" y="4952595"/>
            <a:ext cx="69887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MyriadPro-Regular"/>
              </a:rPr>
              <a:t>I think that people will live on Mars in the future.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584D1F-A717-776A-C161-D85DEDDFFDDE}"/>
              </a:ext>
            </a:extLst>
          </p:cNvPr>
          <p:cNvSpPr txBox="1"/>
          <p:nvPr/>
        </p:nvSpPr>
        <p:spPr>
          <a:xfrm>
            <a:off x="2255836" y="5864119"/>
            <a:ext cx="77410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MyriadPro-Regular"/>
              </a:rPr>
              <a:t>The temperature on Earth will be too hot for humans.</a:t>
            </a:r>
            <a:endParaRPr lang="en-US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7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31" y="659423"/>
            <a:ext cx="1916723" cy="646331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 page 33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A54AEB-2020-CEDA-540B-3AB463B7D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232" y="659423"/>
            <a:ext cx="8523150" cy="873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67E66F-3B56-C08F-2042-E37DB4196B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424"/>
          <a:stretch/>
        </p:blipFill>
        <p:spPr>
          <a:xfrm>
            <a:off x="79131" y="2201856"/>
            <a:ext cx="11128075" cy="27161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B958E7-A8EF-645F-A6F6-01A0B634AE76}"/>
              </a:ext>
            </a:extLst>
          </p:cNvPr>
          <p:cNvSpPr txBox="1"/>
          <p:nvPr/>
        </p:nvSpPr>
        <p:spPr>
          <a:xfrm>
            <a:off x="2317337" y="2223121"/>
            <a:ext cx="3963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p</a:t>
            </a:r>
            <a:r>
              <a:rPr lang="en-US" sz="2700" i="0" dirty="0">
                <a:solidFill>
                  <a:srgbClr val="C00000"/>
                </a:solidFill>
                <a:effectLst/>
              </a:rPr>
              <a:t>eople won’t live on Mars.</a:t>
            </a:r>
            <a:endParaRPr lang="en-US" sz="2700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4CCF93-FFC2-AD26-552C-2B26E644CB5E}"/>
              </a:ext>
            </a:extLst>
          </p:cNvPr>
          <p:cNvSpPr txBox="1"/>
          <p:nvPr/>
        </p:nvSpPr>
        <p:spPr>
          <a:xfrm>
            <a:off x="3254000" y="2918008"/>
            <a:ext cx="74772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people will live on space stations near Earth.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1298A8-6A7D-D93E-6FBE-14EC2BC845C3}"/>
              </a:ext>
            </a:extLst>
          </p:cNvPr>
          <p:cNvSpPr txBox="1"/>
          <p:nvPr/>
        </p:nvSpPr>
        <p:spPr>
          <a:xfrm>
            <a:off x="3583073" y="3594285"/>
            <a:ext cx="53704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people will not live on Earth.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A06308-50F3-B82B-A1E1-2F248648D24F}"/>
              </a:ext>
            </a:extLst>
          </p:cNvPr>
          <p:cNvSpPr txBox="1"/>
          <p:nvPr/>
        </p:nvSpPr>
        <p:spPr>
          <a:xfrm>
            <a:off x="3410797" y="4272757"/>
            <a:ext cx="53704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people will live on all the planets.</a:t>
            </a:r>
          </a:p>
        </p:txBody>
      </p:sp>
    </p:spTree>
    <p:extLst>
      <p:ext uri="{BB962C8B-B14F-4D97-AF65-F5344CB8AC3E}">
        <p14:creationId xmlns:p14="http://schemas.microsoft.com/office/powerpoint/2010/main" val="110665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r="3318"/>
          <a:stretch/>
        </p:blipFill>
        <p:spPr>
          <a:xfrm>
            <a:off x="0" y="0"/>
            <a:ext cx="945968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2863" y="3812673"/>
            <a:ext cx="3750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Production: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816896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5444" y="3352339"/>
            <a:ext cx="110185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b="1" i="1" dirty="0">
              <a:solidFill>
                <a:srgbClr val="0070C0"/>
              </a:solidFill>
            </a:endParaRP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65" y="749982"/>
            <a:ext cx="3984595" cy="25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C21FD45-E39B-B636-0DCD-AA40B0CA2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394672"/>
              </p:ext>
            </p:extLst>
          </p:nvPr>
        </p:nvGraphicFramePr>
        <p:xfrm>
          <a:off x="2093655" y="3405474"/>
          <a:ext cx="7758268" cy="1066800"/>
        </p:xfrm>
        <a:graphic>
          <a:graphicData uri="http://schemas.openxmlformats.org/drawingml/2006/table">
            <a:tbl>
              <a:tblPr/>
              <a:tblGrid>
                <a:gridCol w="7758268">
                  <a:extLst>
                    <a:ext uri="{9D8B030D-6E8A-4147-A177-3AD203B41FA5}">
                      <a16:colId xmlns:a16="http://schemas.microsoft.com/office/drawing/2014/main" val="11778156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Make predictions about the places. Use the prompts and your own ideas.</a:t>
                      </a:r>
                      <a:endParaRPr lang="en-US" sz="4400" b="1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120831"/>
                  </a:ext>
                </a:extLst>
              </a:tr>
            </a:tbl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2B481E22-A9FF-D514-CE86-325C685DB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50" y="36814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998167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074249" y="1744825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074249" y="2943813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074249" y="4138132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074249" y="5332451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074249" y="545837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0979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5C1545-1733-FF4D-98DC-91BFBBC5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167" y="571441"/>
            <a:ext cx="8526065" cy="838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08D754-DE91-8A40-1BA6-73F4A05C8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851" y="1512326"/>
            <a:ext cx="3571300" cy="27352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D6053D-6207-1F0F-F915-6E9DEC986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124" y="1371263"/>
            <a:ext cx="3634025" cy="2876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5E44C4-C102-5CF0-A7C1-0767D20F7A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296" y="4284405"/>
            <a:ext cx="3172268" cy="16575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EE127-DC05-5421-D8C9-4D343DA7D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5229" y="4438841"/>
            <a:ext cx="3258005" cy="16480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203502-771B-F938-2DC9-404EE0DA53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0393" y="4438841"/>
            <a:ext cx="4525006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6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0587" y="616384"/>
            <a:ext cx="992777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C00000"/>
                </a:solidFill>
              </a:rPr>
              <a:t>Find a mistake in each sentence below.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3452C4-666D-D1BD-8FB2-60CBC0311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47" y="1580892"/>
            <a:ext cx="7020905" cy="1848108"/>
          </a:xfrm>
          <a:prstGeom prst="rect">
            <a:avLst/>
          </a:prstGeom>
        </p:spPr>
      </p:pic>
      <p:pic>
        <p:nvPicPr>
          <p:cNvPr id="11" name="Picture 10">
            <a:hlinkClick r:id="" action="ppaction://noaction" highlightClick="1">
              <a:snd r:embed="rId3" name="ARROW 001.wav"/>
            </a:hlinkClick>
            <a:extLst>
              <a:ext uri="{FF2B5EF4-FFF2-40B4-BE49-F238E27FC236}">
                <a16:creationId xmlns:a16="http://schemas.microsoft.com/office/drawing/2014/main" id="{47CECA3B-43FB-29DE-3A6B-8FB1F4B53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9225" y="4022612"/>
            <a:ext cx="1201974" cy="120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6EC2CA-EED0-A4E4-1CA5-66CC91515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9896" y="3615928"/>
            <a:ext cx="7735380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324099" y="2243918"/>
            <a:ext cx="9715501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Using the Future Simple, we may predict the future based on our own beliefs and experiences.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Speaking: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Make predictions about the places.</a:t>
            </a: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81573" cy="3431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0070C0"/>
                </a:solidFill>
              </a:rPr>
              <a:t>- Make four sentences using </a:t>
            </a:r>
            <a:r>
              <a:rPr lang="en-US" sz="3100" i="1" dirty="0">
                <a:solidFill>
                  <a:srgbClr val="FF0000"/>
                </a:solidFill>
              </a:rPr>
              <a:t>will</a:t>
            </a:r>
            <a:r>
              <a:rPr lang="en-US" sz="3100" dirty="0">
                <a:solidFill>
                  <a:srgbClr val="0070C0"/>
                </a:solidFill>
              </a:rPr>
              <a:t>/ </a:t>
            </a:r>
            <a:r>
              <a:rPr lang="en-US" sz="3100" i="1" dirty="0">
                <a:solidFill>
                  <a:srgbClr val="FF0000"/>
                </a:solidFill>
              </a:rPr>
              <a:t>won’t</a:t>
            </a:r>
            <a:r>
              <a:rPr lang="en-US" sz="3100" i="1" dirty="0">
                <a:solidFill>
                  <a:srgbClr val="0070C0"/>
                </a:solidFill>
              </a:rPr>
              <a:t>.</a:t>
            </a:r>
            <a:endParaRPr lang="en-US" sz="3100" dirty="0">
              <a:solidFill>
                <a:srgbClr val="0070C0"/>
              </a:solidFill>
            </a:endParaRPr>
          </a:p>
          <a:p>
            <a:r>
              <a:rPr lang="en-US" sz="3100" dirty="0">
                <a:solidFill>
                  <a:srgbClr val="0070C0"/>
                </a:solidFill>
              </a:rPr>
              <a:t>- Do the exercises in WB: </a:t>
            </a:r>
            <a:r>
              <a:rPr lang="en-US" sz="3100" b="1" dirty="0">
                <a:solidFill>
                  <a:srgbClr val="0070C0"/>
                </a:solidFill>
              </a:rPr>
              <a:t>Grammar (page 33).</a:t>
            </a:r>
          </a:p>
          <a:p>
            <a:r>
              <a:rPr lang="en-US" sz="3100" dirty="0">
                <a:solidFill>
                  <a:srgbClr val="0070C0"/>
                </a:solidFill>
              </a:rPr>
              <a:t>- Complete the grammar notes in </a:t>
            </a:r>
            <a:r>
              <a:rPr lang="en-US" sz="3100" dirty="0" err="1">
                <a:solidFill>
                  <a:srgbClr val="0070C0"/>
                </a:solidFill>
              </a:rPr>
              <a:t>Tiếng</a:t>
            </a:r>
            <a:r>
              <a:rPr lang="en-US" sz="3100" dirty="0">
                <a:solidFill>
                  <a:srgbClr val="0070C0"/>
                </a:solidFill>
              </a:rPr>
              <a:t> Anh 8 </a:t>
            </a:r>
            <a:r>
              <a:rPr lang="en-US" sz="3100" dirty="0" err="1">
                <a:solidFill>
                  <a:srgbClr val="0070C0"/>
                </a:solidFill>
              </a:rPr>
              <a:t>i</a:t>
            </a:r>
            <a:r>
              <a:rPr lang="en-US" sz="3100" dirty="0">
                <a:solidFill>
                  <a:srgbClr val="0070C0"/>
                </a:solidFill>
              </a:rPr>
              <a:t>-Learn Smart World Notebook (page 48).</a:t>
            </a:r>
          </a:p>
          <a:p>
            <a:r>
              <a:rPr lang="en-US" sz="3100" dirty="0">
                <a:solidFill>
                  <a:srgbClr val="0070C0"/>
                </a:solidFill>
              </a:rPr>
              <a:t>- Play the consolidation games in </a:t>
            </a:r>
            <a:r>
              <a:rPr lang="en-US" sz="3100" dirty="0" err="1">
                <a:solidFill>
                  <a:srgbClr val="0070C0"/>
                </a:solidFill>
              </a:rPr>
              <a:t>Tiếng</a:t>
            </a:r>
            <a:r>
              <a:rPr lang="en-US" sz="3100" dirty="0">
                <a:solidFill>
                  <a:srgbClr val="0070C0"/>
                </a:solidFill>
              </a:rPr>
              <a:t> Anh 8 </a:t>
            </a:r>
            <a:r>
              <a:rPr lang="en-US" sz="3100" dirty="0" err="1">
                <a:solidFill>
                  <a:srgbClr val="0070C0"/>
                </a:solidFill>
              </a:rPr>
              <a:t>i</a:t>
            </a:r>
            <a:r>
              <a:rPr lang="en-US" sz="3100" dirty="0">
                <a:solidFill>
                  <a:srgbClr val="0070C0"/>
                </a:solidFill>
              </a:rPr>
              <a:t>-Learn Smart World DHA App on </a:t>
            </a:r>
            <a:r>
              <a:rPr lang="en-US" sz="31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www.eduhome.com.vn</a:t>
            </a:r>
            <a:endParaRPr lang="en-US" sz="3100" dirty="0">
              <a:solidFill>
                <a:srgbClr val="0070C0"/>
              </a:solidFill>
            </a:endParaRPr>
          </a:p>
          <a:p>
            <a:r>
              <a:rPr lang="en-US" sz="3100" dirty="0">
                <a:solidFill>
                  <a:srgbClr val="0070C0"/>
                </a:solidFill>
              </a:rPr>
              <a:t>- Prepare: </a:t>
            </a:r>
            <a:r>
              <a:rPr lang="en-US" sz="3100" b="1" dirty="0">
                <a:solidFill>
                  <a:srgbClr val="0070C0"/>
                </a:solidFill>
              </a:rPr>
              <a:t>Lesson 1 – Pronunciation and Speaking (pages 56 &amp; 57 – SB).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practice and use the Future Simple (</a:t>
            </a:r>
            <a:r>
              <a:rPr lang="en-US" sz="3600" i="1" dirty="0">
                <a:solidFill>
                  <a:srgbClr val="0070C0"/>
                </a:solidFill>
              </a:rPr>
              <a:t>will</a:t>
            </a:r>
            <a:r>
              <a:rPr lang="en-US" sz="3600" dirty="0">
                <a:solidFill>
                  <a:srgbClr val="0070C0"/>
                </a:solidFill>
              </a:rPr>
              <a:t>) for future predictions correctly.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improve writing skill.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3D69189E-508B-471A-B899-6235F1E13DC3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51585DB-668E-1B12-653F-B0658EC48D38}"/>
              </a:ext>
            </a:extLst>
          </p:cNvPr>
          <p:cNvGrpSpPr/>
          <p:nvPr/>
        </p:nvGrpSpPr>
        <p:grpSpPr>
          <a:xfrm>
            <a:off x="66795" y="1494449"/>
            <a:ext cx="772357" cy="584396"/>
            <a:chOff x="66795" y="1494449"/>
            <a:chExt cx="772357" cy="584396"/>
          </a:xfrm>
        </p:grpSpPr>
        <p:pic>
          <p:nvPicPr>
            <p:cNvPr id="24" name="Earth">
              <a:hlinkClick r:id="" action="ppaction://media"/>
              <a:extLst>
                <a:ext uri="{FF2B5EF4-FFF2-40B4-BE49-F238E27FC236}">
                  <a16:creationId xmlns:a16="http://schemas.microsoft.com/office/drawing/2014/main" id="{6B5C91AF-B424-E4B5-B740-F7BCCA40318F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9"/>
            <a:stretch>
              <a:fillRect/>
            </a:stretch>
          </p:blipFill>
          <p:spPr>
            <a:xfrm>
              <a:off x="181704" y="1593279"/>
              <a:ext cx="406400" cy="406400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7B5817-D802-D08C-B297-BD6BF8A98DB5}"/>
                </a:ext>
              </a:extLst>
            </p:cNvPr>
            <p:cNvSpPr/>
            <p:nvPr/>
          </p:nvSpPr>
          <p:spPr>
            <a:xfrm>
              <a:off x="66795" y="1494449"/>
              <a:ext cx="772357" cy="5843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84904" y="488606"/>
            <a:ext cx="11152852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Listen and repeat. Click on each phrase to hear the sound.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551" y="4415169"/>
            <a:ext cx="10858205" cy="61555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300" i="1" dirty="0">
                <a:solidFill>
                  <a:srgbClr val="0070C0"/>
                </a:solidFill>
              </a:rPr>
              <a:t> </a:t>
            </a:r>
            <a:r>
              <a:rPr lang="vi-VN" sz="2400" dirty="0"/>
              <a:t>(</a:t>
            </a:r>
            <a:r>
              <a:rPr lang="en-US" sz="2400" dirty="0"/>
              <a:t>n</a:t>
            </a:r>
            <a:r>
              <a:rPr lang="vi-VN" sz="2400" dirty="0"/>
              <a:t>) /</a:t>
            </a:r>
            <a:r>
              <a:rPr lang="vi-VN" sz="2400" dirty="0">
                <a:solidFill>
                  <a:srgbClr val="FF0000"/>
                </a:solidFill>
              </a:rPr>
              <a:t>ˈɑːksɪdʒən</a:t>
            </a:r>
            <a:r>
              <a:rPr lang="vi-VN" sz="2400" dirty="0"/>
              <a:t>/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550" y="3762374"/>
            <a:ext cx="10883866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2400" dirty="0"/>
              <a:t>(</a:t>
            </a:r>
            <a:r>
              <a:rPr lang="en-US" sz="2400" dirty="0"/>
              <a:t>np</a:t>
            </a:r>
            <a:r>
              <a:rPr lang="vi-VN" sz="2400" dirty="0"/>
              <a:t>) /</a:t>
            </a:r>
            <a:r>
              <a:rPr lang="vi-VN" sz="2400" dirty="0">
                <a:solidFill>
                  <a:srgbClr val="FF0000"/>
                </a:solidFill>
              </a:rPr>
              <a:t>ˈspeɪs ˌsteɪʃən</a:t>
            </a:r>
            <a:r>
              <a:rPr lang="vi-VN" sz="2400" dirty="0"/>
              <a:t>/</a:t>
            </a:r>
            <a:endParaRPr lang="en-US" sz="2400" i="1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013" y="3087543"/>
            <a:ext cx="10860402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(n) /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ˈ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plænɪt</a:t>
            </a:r>
            <a:r>
              <a:rPr lang="en-US" sz="2400" dirty="0"/>
              <a:t>/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379" y="2406752"/>
            <a:ext cx="10861378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(n) /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ˈ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viːnəs</a:t>
            </a:r>
            <a:r>
              <a:rPr lang="en-US" sz="2400" dirty="0"/>
              <a:t>/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249" y="1768136"/>
            <a:ext cx="10834743" cy="600164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300" i="1" dirty="0">
                <a:solidFill>
                  <a:srgbClr val="0070C0"/>
                </a:solidFill>
              </a:rPr>
              <a:t> </a:t>
            </a:r>
            <a:r>
              <a:rPr lang="vi-VN" sz="2400" dirty="0"/>
              <a:t>(</a:t>
            </a:r>
            <a:r>
              <a:rPr lang="en-US" sz="2400" dirty="0"/>
              <a:t>n</a:t>
            </a:r>
            <a:r>
              <a:rPr lang="vi-VN" sz="2400" dirty="0"/>
              <a:t>) /</a:t>
            </a:r>
            <a:r>
              <a:rPr lang="vi-VN" sz="2400" dirty="0">
                <a:solidFill>
                  <a:srgbClr val="FF0000"/>
                </a:solidFill>
              </a:rPr>
              <a:t>mɑːrz</a:t>
            </a:r>
            <a:r>
              <a:rPr lang="vi-VN" sz="2400" dirty="0"/>
              <a:t>/ 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8102" y="1102322"/>
            <a:ext cx="10849654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(n) /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ɝː</a:t>
            </a:r>
            <a:r>
              <a:rPr lang="el-G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sz="2400" dirty="0"/>
              <a:t>/ 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AF1388-3C77-9570-45E1-19CF5395C23F}"/>
              </a:ext>
            </a:extLst>
          </p:cNvPr>
          <p:cNvSpPr txBox="1"/>
          <p:nvPr/>
        </p:nvSpPr>
        <p:spPr>
          <a:xfrm>
            <a:off x="688103" y="5051550"/>
            <a:ext cx="10849654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vi-VN" sz="2400" dirty="0"/>
              <a:t>(</a:t>
            </a:r>
            <a:r>
              <a:rPr lang="en-US" sz="2400" dirty="0"/>
              <a:t>n</a:t>
            </a:r>
            <a:r>
              <a:rPr lang="vi-VN" sz="2400" dirty="0"/>
              <a:t>) /</a:t>
            </a:r>
            <a:r>
              <a:rPr lang="vi-VN" sz="2400" dirty="0">
                <a:solidFill>
                  <a:srgbClr val="FF0000"/>
                </a:solidFill>
              </a:rPr>
              <a:t>ˈɡrævə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vi-VN" sz="2400" dirty="0"/>
              <a:t>/ 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0DF85F-D5CD-49FA-D372-14C3F7F18606}"/>
              </a:ext>
            </a:extLst>
          </p:cNvPr>
          <p:cNvSpPr txBox="1"/>
          <p:nvPr/>
        </p:nvSpPr>
        <p:spPr>
          <a:xfrm>
            <a:off x="676620" y="5717540"/>
            <a:ext cx="10895587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vi-VN" sz="2400" dirty="0"/>
              <a:t>(</a:t>
            </a:r>
            <a:r>
              <a:rPr lang="en-US" sz="2400" dirty="0"/>
              <a:t>n</a:t>
            </a:r>
            <a:r>
              <a:rPr lang="vi-VN" sz="2400" dirty="0"/>
              <a:t>) /</a:t>
            </a:r>
            <a:r>
              <a:rPr lang="vi-VN" sz="2400" dirty="0">
                <a:solidFill>
                  <a:srgbClr val="FF0000"/>
                </a:solidFill>
              </a:rPr>
              <a:t>ˈtempɚətʃɚ</a:t>
            </a:r>
            <a:r>
              <a:rPr lang="vi-VN" sz="2400" dirty="0"/>
              <a:t>/ 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FC8FD518-BF52-E56E-F608-608898E31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75" y="3879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4" name="Earth">
            <a:hlinkClick r:id="" action="ppaction://media"/>
            <a:extLst>
              <a:ext uri="{FF2B5EF4-FFF2-40B4-BE49-F238E27FC236}">
                <a16:creationId xmlns:a16="http://schemas.microsoft.com/office/drawing/2014/main" id="{21C9531D-4437-1BE9-E6D0-69E44A74B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5" name="Mars">
            <a:hlinkClick r:id="" action="ppaction://media"/>
            <a:extLst>
              <a:ext uri="{FF2B5EF4-FFF2-40B4-BE49-F238E27FC236}">
                <a16:creationId xmlns:a16="http://schemas.microsoft.com/office/drawing/2014/main" id="{D943610B-A489-DC2D-E9F5-0CF2B78F51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6" name="Venus">
            <a:hlinkClick r:id="" action="ppaction://media"/>
            <a:extLst>
              <a:ext uri="{FF2B5EF4-FFF2-40B4-BE49-F238E27FC236}">
                <a16:creationId xmlns:a16="http://schemas.microsoft.com/office/drawing/2014/main" id="{7A511EC2-E157-1446-380F-9599DA64920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7" name="planet">
            <a:hlinkClick r:id="" action="ppaction://media"/>
            <a:extLst>
              <a:ext uri="{FF2B5EF4-FFF2-40B4-BE49-F238E27FC236}">
                <a16:creationId xmlns:a16="http://schemas.microsoft.com/office/drawing/2014/main" id="{B748CB44-12FF-50C8-CB1A-812357E689B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8" name="space station">
            <a:hlinkClick r:id="" action="ppaction://media"/>
            <a:extLst>
              <a:ext uri="{FF2B5EF4-FFF2-40B4-BE49-F238E27FC236}">
                <a16:creationId xmlns:a16="http://schemas.microsoft.com/office/drawing/2014/main" id="{D63EE634-F971-7499-D499-20B3B97D89C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9" name="oxygen">
            <a:hlinkClick r:id="" action="ppaction://media"/>
            <a:extLst>
              <a:ext uri="{FF2B5EF4-FFF2-40B4-BE49-F238E27FC236}">
                <a16:creationId xmlns:a16="http://schemas.microsoft.com/office/drawing/2014/main" id="{FA4F4C88-EA0C-9952-6C76-03971C6F5C5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40" name="gravity">
            <a:hlinkClick r:id="" action="ppaction://media"/>
            <a:extLst>
              <a:ext uri="{FF2B5EF4-FFF2-40B4-BE49-F238E27FC236}">
                <a16:creationId xmlns:a16="http://schemas.microsoft.com/office/drawing/2014/main" id="{C2220382-B180-97E5-67F4-218BD0C16FB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41" name="temperature">
            <a:hlinkClick r:id="" action="ppaction://media"/>
            <a:extLst>
              <a:ext uri="{FF2B5EF4-FFF2-40B4-BE49-F238E27FC236}">
                <a16:creationId xmlns:a16="http://schemas.microsoft.com/office/drawing/2014/main" id="{C3BE99DA-E470-A242-51A3-71DD0932F69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B3183DA-649D-DA3F-1A90-31DB64887A2E}"/>
              </a:ext>
            </a:extLst>
          </p:cNvPr>
          <p:cNvSpPr/>
          <p:nvPr/>
        </p:nvSpPr>
        <p:spPr>
          <a:xfrm>
            <a:off x="5486400" y="3225799"/>
            <a:ext cx="1197864" cy="50695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4643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51585DB-668E-1B12-653F-B0658EC48D38}"/>
              </a:ext>
            </a:extLst>
          </p:cNvPr>
          <p:cNvGrpSpPr/>
          <p:nvPr/>
        </p:nvGrpSpPr>
        <p:grpSpPr>
          <a:xfrm>
            <a:off x="66795" y="1494449"/>
            <a:ext cx="772357" cy="584396"/>
            <a:chOff x="66795" y="1494449"/>
            <a:chExt cx="772357" cy="584396"/>
          </a:xfrm>
        </p:grpSpPr>
        <p:pic>
          <p:nvPicPr>
            <p:cNvPr id="24" name="Earth">
              <a:hlinkClick r:id="" action="ppaction://media"/>
              <a:extLst>
                <a:ext uri="{FF2B5EF4-FFF2-40B4-BE49-F238E27FC236}">
                  <a16:creationId xmlns:a16="http://schemas.microsoft.com/office/drawing/2014/main" id="{6B5C91AF-B424-E4B5-B740-F7BCCA40318F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9"/>
            <a:stretch>
              <a:fillRect/>
            </a:stretch>
          </p:blipFill>
          <p:spPr>
            <a:xfrm>
              <a:off x="181704" y="1593279"/>
              <a:ext cx="406400" cy="406400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7B5817-D802-D08C-B297-BD6BF8A98DB5}"/>
                </a:ext>
              </a:extLst>
            </p:cNvPr>
            <p:cNvSpPr/>
            <p:nvPr/>
          </p:nvSpPr>
          <p:spPr>
            <a:xfrm>
              <a:off x="66795" y="1494449"/>
              <a:ext cx="772357" cy="5843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84904" y="488606"/>
            <a:ext cx="11152852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Listen and repeat. Click on each phrase to hear the sound.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551" y="4415169"/>
            <a:ext cx="10858205" cy="61555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oxygen</a:t>
            </a:r>
            <a:r>
              <a:rPr lang="en-US" sz="3300" i="1" dirty="0">
                <a:solidFill>
                  <a:srgbClr val="0070C0"/>
                </a:solidFill>
              </a:rPr>
              <a:t> </a:t>
            </a:r>
            <a:r>
              <a:rPr lang="vi-VN" sz="2400" dirty="0"/>
              <a:t>(</a:t>
            </a:r>
            <a:r>
              <a:rPr lang="en-US" sz="2400" dirty="0"/>
              <a:t>n</a:t>
            </a:r>
            <a:r>
              <a:rPr lang="vi-VN" sz="2400" dirty="0"/>
              <a:t>) /</a:t>
            </a:r>
            <a:r>
              <a:rPr lang="vi-VN" sz="2400" dirty="0">
                <a:solidFill>
                  <a:srgbClr val="FF0000"/>
                </a:solidFill>
              </a:rPr>
              <a:t>ˈɑːksɪdʒən</a:t>
            </a:r>
            <a:r>
              <a:rPr lang="vi-VN" sz="2400" dirty="0"/>
              <a:t>/ </a:t>
            </a:r>
            <a:r>
              <a:rPr lang="en-US" sz="2400" dirty="0">
                <a:cs typeface="Calibri" panose="020F0502020204030204" pitchFamily="34" charset="0"/>
              </a:rPr>
              <a:t>ô-</a:t>
            </a:r>
            <a:r>
              <a:rPr lang="en-US" sz="2400" dirty="0" err="1">
                <a:cs typeface="Calibri" panose="020F0502020204030204" pitchFamily="34" charset="0"/>
              </a:rPr>
              <a:t>xy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550" y="3762374"/>
            <a:ext cx="10883866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space station </a:t>
            </a:r>
            <a:r>
              <a:rPr lang="vi-VN" sz="2400" dirty="0"/>
              <a:t>(</a:t>
            </a:r>
            <a:r>
              <a:rPr lang="en-US" sz="2400" dirty="0"/>
              <a:t>np</a:t>
            </a:r>
            <a:r>
              <a:rPr lang="vi-VN" sz="2400" dirty="0"/>
              <a:t>) /</a:t>
            </a:r>
            <a:r>
              <a:rPr lang="vi-VN" sz="2400" dirty="0">
                <a:solidFill>
                  <a:srgbClr val="FF0000"/>
                </a:solidFill>
              </a:rPr>
              <a:t>ˈspeɪs ˌsteɪʃən</a:t>
            </a:r>
            <a:r>
              <a:rPr lang="vi-VN" sz="2400" dirty="0"/>
              <a:t>/ </a:t>
            </a:r>
            <a:r>
              <a:rPr lang="en-US" sz="2400" dirty="0" err="1">
                <a:cs typeface="Calibri" panose="020F0502020204030204" pitchFamily="34" charset="0"/>
              </a:rPr>
              <a:t>trạm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vũ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trụ</a:t>
            </a:r>
            <a:endParaRPr lang="en-US" sz="2400" i="1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013" y="3087543"/>
            <a:ext cx="10860402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planet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(n) /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ˈ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plænɪt</a:t>
            </a:r>
            <a:r>
              <a:rPr lang="en-US" sz="2400" dirty="0"/>
              <a:t>/ </a:t>
            </a:r>
            <a:r>
              <a:rPr lang="en-US" sz="2400" dirty="0" err="1"/>
              <a:t>hành</a:t>
            </a:r>
            <a:r>
              <a:rPr lang="en-US" sz="2400" dirty="0"/>
              <a:t> </a:t>
            </a:r>
            <a:r>
              <a:rPr lang="en-US" sz="2400" dirty="0" err="1"/>
              <a:t>tinh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379" y="2406752"/>
            <a:ext cx="10861378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Venus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(n) /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ˈ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viːnəs</a:t>
            </a:r>
            <a:r>
              <a:rPr lang="en-US" sz="2400" dirty="0"/>
              <a:t>/ </a:t>
            </a:r>
            <a:r>
              <a:rPr lang="en-US" sz="2400" dirty="0" err="1"/>
              <a:t>sao</a:t>
            </a:r>
            <a:r>
              <a:rPr lang="en-US" sz="2400" dirty="0"/>
              <a:t> Kim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249" y="1768136"/>
            <a:ext cx="10834743" cy="600164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Mars</a:t>
            </a:r>
            <a:r>
              <a:rPr lang="en-US" sz="3300" i="1" dirty="0">
                <a:solidFill>
                  <a:srgbClr val="0070C0"/>
                </a:solidFill>
              </a:rPr>
              <a:t> </a:t>
            </a:r>
            <a:r>
              <a:rPr lang="vi-VN" sz="2400" dirty="0"/>
              <a:t>(</a:t>
            </a:r>
            <a:r>
              <a:rPr lang="en-US" sz="2400" dirty="0"/>
              <a:t>n</a:t>
            </a:r>
            <a:r>
              <a:rPr lang="vi-VN" sz="2400" dirty="0"/>
              <a:t>) /</a:t>
            </a:r>
            <a:r>
              <a:rPr lang="vi-VN" sz="2400" dirty="0">
                <a:solidFill>
                  <a:srgbClr val="FF0000"/>
                </a:solidFill>
              </a:rPr>
              <a:t>mɑːrz</a:t>
            </a:r>
            <a:r>
              <a:rPr lang="vi-VN" sz="2400" dirty="0"/>
              <a:t>/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Hỏa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8102" y="1102322"/>
            <a:ext cx="10849654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Earth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(n) /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ɝː</a:t>
            </a:r>
            <a:r>
              <a:rPr lang="el-G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sz="2400" dirty="0"/>
              <a:t>/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AF1388-3C77-9570-45E1-19CF5395C23F}"/>
              </a:ext>
            </a:extLst>
          </p:cNvPr>
          <p:cNvSpPr txBox="1"/>
          <p:nvPr/>
        </p:nvSpPr>
        <p:spPr>
          <a:xfrm>
            <a:off x="688103" y="5051550"/>
            <a:ext cx="10849654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gravity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vi-VN" sz="2400" dirty="0"/>
              <a:t>(</a:t>
            </a:r>
            <a:r>
              <a:rPr lang="en-US" sz="2400" dirty="0"/>
              <a:t>n</a:t>
            </a:r>
            <a:r>
              <a:rPr lang="vi-VN" sz="2400" dirty="0"/>
              <a:t>) /</a:t>
            </a:r>
            <a:r>
              <a:rPr lang="vi-VN" sz="2400" dirty="0">
                <a:solidFill>
                  <a:srgbClr val="FF0000"/>
                </a:solidFill>
              </a:rPr>
              <a:t>ˈɡrævə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vi-VN" sz="2400" dirty="0"/>
              <a:t>/ </a:t>
            </a:r>
            <a:r>
              <a:rPr lang="en-US" sz="2400" dirty="0" err="1">
                <a:cs typeface="Calibri" panose="020F0502020204030204" pitchFamily="34" charset="0"/>
              </a:rPr>
              <a:t>trọng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lực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0DF85F-D5CD-49FA-D372-14C3F7F18606}"/>
              </a:ext>
            </a:extLst>
          </p:cNvPr>
          <p:cNvSpPr txBox="1"/>
          <p:nvPr/>
        </p:nvSpPr>
        <p:spPr>
          <a:xfrm>
            <a:off x="676620" y="5717540"/>
            <a:ext cx="10895587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temperature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vi-VN" sz="2400" dirty="0"/>
              <a:t>(</a:t>
            </a:r>
            <a:r>
              <a:rPr lang="en-US" sz="2400" dirty="0"/>
              <a:t>n</a:t>
            </a:r>
            <a:r>
              <a:rPr lang="vi-VN" sz="2400" dirty="0"/>
              <a:t>) /</a:t>
            </a:r>
            <a:r>
              <a:rPr lang="vi-VN" sz="2400" dirty="0">
                <a:solidFill>
                  <a:srgbClr val="FF0000"/>
                </a:solidFill>
              </a:rPr>
              <a:t>ˈtempɚətʃɚ</a:t>
            </a:r>
            <a:r>
              <a:rPr lang="vi-VN" sz="2400" dirty="0"/>
              <a:t>/ </a:t>
            </a:r>
            <a:r>
              <a:rPr lang="en-US" sz="2400" dirty="0" err="1">
                <a:cs typeface="Calibri" panose="020F0502020204030204" pitchFamily="34" charset="0"/>
              </a:rPr>
              <a:t>nhiệt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độ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FC8FD518-BF52-E56E-F608-608898E31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75" y="3879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4" name="Earth">
            <a:hlinkClick r:id="" action="ppaction://media"/>
            <a:extLst>
              <a:ext uri="{FF2B5EF4-FFF2-40B4-BE49-F238E27FC236}">
                <a16:creationId xmlns:a16="http://schemas.microsoft.com/office/drawing/2014/main" id="{21C9531D-4437-1BE9-E6D0-69E44A74B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5" name="Mars">
            <a:hlinkClick r:id="" action="ppaction://media"/>
            <a:extLst>
              <a:ext uri="{FF2B5EF4-FFF2-40B4-BE49-F238E27FC236}">
                <a16:creationId xmlns:a16="http://schemas.microsoft.com/office/drawing/2014/main" id="{D943610B-A489-DC2D-E9F5-0CF2B78F51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6" name="Venus">
            <a:hlinkClick r:id="" action="ppaction://media"/>
            <a:extLst>
              <a:ext uri="{FF2B5EF4-FFF2-40B4-BE49-F238E27FC236}">
                <a16:creationId xmlns:a16="http://schemas.microsoft.com/office/drawing/2014/main" id="{7A511EC2-E157-1446-380F-9599DA64920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7" name="planet">
            <a:hlinkClick r:id="" action="ppaction://media"/>
            <a:extLst>
              <a:ext uri="{FF2B5EF4-FFF2-40B4-BE49-F238E27FC236}">
                <a16:creationId xmlns:a16="http://schemas.microsoft.com/office/drawing/2014/main" id="{B748CB44-12FF-50C8-CB1A-812357E689B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8" name="space station">
            <a:hlinkClick r:id="" action="ppaction://media"/>
            <a:extLst>
              <a:ext uri="{FF2B5EF4-FFF2-40B4-BE49-F238E27FC236}">
                <a16:creationId xmlns:a16="http://schemas.microsoft.com/office/drawing/2014/main" id="{D63EE634-F971-7499-D499-20B3B97D89C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9" name="oxygen">
            <a:hlinkClick r:id="" action="ppaction://media"/>
            <a:extLst>
              <a:ext uri="{FF2B5EF4-FFF2-40B4-BE49-F238E27FC236}">
                <a16:creationId xmlns:a16="http://schemas.microsoft.com/office/drawing/2014/main" id="{FA4F4C88-EA0C-9952-6C76-03971C6F5C5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40" name="gravity">
            <a:hlinkClick r:id="" action="ppaction://media"/>
            <a:extLst>
              <a:ext uri="{FF2B5EF4-FFF2-40B4-BE49-F238E27FC236}">
                <a16:creationId xmlns:a16="http://schemas.microsoft.com/office/drawing/2014/main" id="{C2220382-B180-97E5-67F4-218BD0C16FB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41" name="temperature">
            <a:hlinkClick r:id="" action="ppaction://media"/>
            <a:extLst>
              <a:ext uri="{FF2B5EF4-FFF2-40B4-BE49-F238E27FC236}">
                <a16:creationId xmlns:a16="http://schemas.microsoft.com/office/drawing/2014/main" id="{C3BE99DA-E470-A242-51A3-71DD0932F69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B3183DA-649D-DA3F-1A90-31DB64887A2E}"/>
              </a:ext>
            </a:extLst>
          </p:cNvPr>
          <p:cNvSpPr/>
          <p:nvPr/>
        </p:nvSpPr>
        <p:spPr>
          <a:xfrm>
            <a:off x="5486400" y="3225799"/>
            <a:ext cx="1197864" cy="50695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70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0" y="0"/>
            <a:ext cx="9720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1900" y="423237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DCE5C6-D275-887F-CE24-4ECD1E28F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879" y="526513"/>
            <a:ext cx="7410526" cy="53154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6A004A-BDFD-831E-14A2-06733DEB4A80}"/>
              </a:ext>
            </a:extLst>
          </p:cNvPr>
          <p:cNvSpPr/>
          <p:nvPr/>
        </p:nvSpPr>
        <p:spPr>
          <a:xfrm>
            <a:off x="487743" y="2228671"/>
            <a:ext cx="343475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What are they thinking of?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C53782-1DC6-B5C8-99FE-F92934D4E03D}"/>
              </a:ext>
            </a:extLst>
          </p:cNvPr>
          <p:cNvSpPr/>
          <p:nvPr/>
        </p:nvSpPr>
        <p:spPr>
          <a:xfrm>
            <a:off x="248595" y="526513"/>
            <a:ext cx="4095965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Look at the picture and fill in the blanks.</a:t>
            </a:r>
          </a:p>
        </p:txBody>
      </p:sp>
      <p:pic>
        <p:nvPicPr>
          <p:cNvPr id="2" name="Picture 1">
            <a:hlinkClick r:id="" action="ppaction://noaction" highlightClick="1">
              <a:snd r:embed="rId3" name="ARROW 001.wav"/>
            </a:hlinkClick>
            <a:extLst>
              <a:ext uri="{FF2B5EF4-FFF2-40B4-BE49-F238E27FC236}">
                <a16:creationId xmlns:a16="http://schemas.microsoft.com/office/drawing/2014/main" id="{41C0E631-3870-E6B4-5D32-62EE2E6CF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6205" y="3813583"/>
            <a:ext cx="1201974" cy="120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0FFC80-DDAB-0167-D4EA-6C27F1E53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202" y="480987"/>
            <a:ext cx="7789879" cy="540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445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0FFC80-DDAB-0167-D4EA-6C27F1E53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932" y="550263"/>
            <a:ext cx="7789879" cy="54064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0D4A91-F171-79DA-1889-C72EF03A3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519" y="689532"/>
            <a:ext cx="4693557" cy="682068"/>
          </a:xfrm>
          <a:prstGeom prst="rect">
            <a:avLst/>
          </a:prstGeom>
        </p:spPr>
      </p:pic>
      <p:pic>
        <p:nvPicPr>
          <p:cNvPr id="9" name="CD2 TRACK 03">
            <a:hlinkClick r:id="" action="ppaction://media"/>
            <a:extLst>
              <a:ext uri="{FF2B5EF4-FFF2-40B4-BE49-F238E27FC236}">
                <a16:creationId xmlns:a16="http://schemas.microsoft.com/office/drawing/2014/main" id="{C4ED9BE3-054C-A1B0-4282-87AA7746DE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93923" y="142580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879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9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719</Words>
  <Application>Microsoft Office PowerPoint</Application>
  <PresentationFormat>Widescreen</PresentationFormat>
  <Paragraphs>102</Paragraphs>
  <Slides>26</Slides>
  <Notes>2</Notes>
  <HiddenSlides>0</HiddenSlides>
  <MMClips>19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MyriadPro-Regular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Thai Hien Duong</cp:lastModifiedBy>
  <cp:revision>38</cp:revision>
  <dcterms:created xsi:type="dcterms:W3CDTF">2023-02-01T04:45:54Z</dcterms:created>
  <dcterms:modified xsi:type="dcterms:W3CDTF">2025-02-13T05:11:51Z</dcterms:modified>
</cp:coreProperties>
</file>