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9" r:id="rId3"/>
    <p:sldId id="267" r:id="rId4"/>
    <p:sldId id="268" r:id="rId5"/>
    <p:sldId id="269" r:id="rId6"/>
    <p:sldId id="303" r:id="rId7"/>
    <p:sldId id="260" r:id="rId8"/>
    <p:sldId id="304" r:id="rId9"/>
    <p:sldId id="270" r:id="rId10"/>
    <p:sldId id="305" r:id="rId11"/>
    <p:sldId id="278" r:id="rId12"/>
    <p:sldId id="308" r:id="rId13"/>
    <p:sldId id="281" r:id="rId14"/>
    <p:sldId id="309" r:id="rId15"/>
    <p:sldId id="275" r:id="rId16"/>
    <p:sldId id="310" r:id="rId17"/>
    <p:sldId id="306" r:id="rId18"/>
    <p:sldId id="336" r:id="rId19"/>
    <p:sldId id="337" r:id="rId20"/>
    <p:sldId id="338" r:id="rId21"/>
    <p:sldId id="339" r:id="rId22"/>
    <p:sldId id="340" r:id="rId23"/>
    <p:sldId id="272" r:id="rId24"/>
    <p:sldId id="327" r:id="rId25"/>
    <p:sldId id="342" r:id="rId26"/>
    <p:sldId id="294" r:id="rId27"/>
    <p:sldId id="295" r:id="rId28"/>
    <p:sldId id="296" r:id="rId29"/>
    <p:sldId id="297" r:id="rId30"/>
    <p:sldId id="298" r:id="rId31"/>
    <p:sldId id="299" r:id="rId32"/>
    <p:sldId id="30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0CE"/>
    <a:srgbClr val="FFFFFF"/>
    <a:srgbClr val="C9C9C7"/>
    <a:srgbClr val="CECE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6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11</a:t>
            </a:fld>
            <a:endParaRPr lang="en-US"/>
          </a:p>
        </p:txBody>
      </p:sp>
    </p:spTree>
    <p:extLst>
      <p:ext uri="{BB962C8B-B14F-4D97-AF65-F5344CB8AC3E}">
        <p14:creationId xmlns:p14="http://schemas.microsoft.com/office/powerpoint/2010/main" val="3803337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009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7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64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73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2/11/2025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pic>
        <p:nvPicPr>
          <p:cNvPr id="13" name="Picture 12"/>
          <p:cNvPicPr>
            <a:picLocks noChangeAspect="1"/>
          </p:cNvPicPr>
          <p:nvPr userDrawn="1"/>
        </p:nvPicPr>
        <p:blipFill>
          <a:blip r:embed="rId19"/>
          <a:stretch>
            <a:fillRect/>
          </a:stretch>
        </p:blipFill>
        <p:spPr>
          <a:xfrm>
            <a:off x="0" y="-37331"/>
            <a:ext cx="12192000" cy="6895331"/>
          </a:xfrm>
          <a:prstGeom prst="rect">
            <a:avLst/>
          </a:prstGeom>
        </p:spPr>
      </p:pic>
      <p:sp>
        <p:nvSpPr>
          <p:cNvPr id="12" name="TextBox 9">
            <a:extLst>
              <a:ext uri="{FF2B5EF4-FFF2-40B4-BE49-F238E27FC236}">
                <a16:creationId xmlns:a16="http://schemas.microsoft.com/office/drawing/2014/main" id="{FE798370-27E2-9F41-A466-FC64C7FFD70A}"/>
              </a:ext>
            </a:extLst>
          </p:cNvPr>
          <p:cNvSpPr txBox="1"/>
          <p:nvPr userDrawn="1"/>
        </p:nvSpPr>
        <p:spPr>
          <a:xfrm>
            <a:off x="8610600" y="44183"/>
            <a:ext cx="3057403"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tx1"/>
                </a:solidFill>
              </a:rPr>
              <a:t>Lesson 1.1: Vocab &amp; Reading</a:t>
            </a: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4099500"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tx1"/>
                </a:solidFill>
              </a:rPr>
              <a:t>Unit 6: Life on other</a:t>
            </a:r>
            <a:r>
              <a:rPr lang="en-US" sz="1800" b="1" baseline="0" dirty="0">
                <a:solidFill>
                  <a:schemeClr val="tx1"/>
                </a:solidFill>
              </a:rPr>
              <a:t> planets</a:t>
            </a:r>
            <a:endParaRPr lang="en-US" sz="1800" b="1" dirty="0">
              <a:solidFill>
                <a:schemeClr val="tx1"/>
              </a:solidFill>
            </a:endParaRP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chemeClr val="tx1"/>
                </a:solidFill>
                <a:effectLst/>
              </a:rPr>
              <a:t>Tiếng</a:t>
            </a:r>
            <a:r>
              <a:rPr lang="en-US" sz="1600" baseline="0" dirty="0">
                <a:solidFill>
                  <a:schemeClr val="tx1"/>
                </a:solidFill>
                <a:effectLst/>
              </a:rPr>
              <a:t> </a:t>
            </a:r>
            <a:r>
              <a:rPr lang="en-US" sz="1600" baseline="0" dirty="0" err="1">
                <a:solidFill>
                  <a:schemeClr val="tx1"/>
                </a:solidFill>
                <a:effectLst/>
              </a:rPr>
              <a:t>Anh</a:t>
            </a:r>
            <a:r>
              <a:rPr lang="en-US" sz="1600" baseline="0">
                <a:solidFill>
                  <a:schemeClr val="tx1"/>
                </a:solidFill>
                <a:effectLst/>
              </a:rPr>
              <a:t> 8 </a:t>
            </a:r>
            <a:r>
              <a:rPr lang="en-US" sz="1600" baseline="0" dirty="0" err="1">
                <a:solidFill>
                  <a:schemeClr val="tx1"/>
                </a:solidFill>
                <a:effectLst/>
              </a:rPr>
              <a:t>i</a:t>
            </a:r>
            <a:r>
              <a:rPr lang="en-US" sz="1600" baseline="0" dirty="0">
                <a:solidFill>
                  <a:schemeClr val="tx1"/>
                </a:solidFill>
                <a:effectLst/>
              </a:rPr>
              <a:t>-Learn Smart World </a:t>
            </a:r>
            <a:endParaRPr lang="en-US" sz="1600" dirty="0">
              <a:solidFill>
                <a:schemeClr val="tx1"/>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20"/>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chemeClr val="tx1"/>
                </a:solidFill>
                <a:effectLst/>
              </a:rPr>
              <a:t>DTP Education Solutions </a:t>
            </a:r>
            <a:endParaRPr lang="en-US" sz="1600" dirty="0">
              <a:solidFill>
                <a:schemeClr val="tx1"/>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69" r:id="rId14"/>
    <p:sldLayoutId id="2147483674" r:id="rId15"/>
    <p:sldLayoutId id="2147483677" r:id="rId16"/>
    <p:sldLayoutId id="214748367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audio" Target="../media/media9.mp3"/><Relationship Id="rId26" Type="http://schemas.openxmlformats.org/officeDocument/2006/relationships/audio" Target="../media/media13.mp3"/><Relationship Id="rId3" Type="http://schemas.microsoft.com/office/2007/relationships/media" Target="../media/media2.mp3"/><Relationship Id="rId21" Type="http://schemas.microsoft.com/office/2007/relationships/media" Target="../media/media11.mp3"/><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9.mp3"/><Relationship Id="rId25" Type="http://schemas.microsoft.com/office/2007/relationships/media" Target="../media/media13.mp3"/><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audio" Target="../media/media10.mp3"/><Relationship Id="rId29" Type="http://schemas.openxmlformats.org/officeDocument/2006/relationships/slideLayout" Target="../slideLayouts/slideLayout15.xml"/><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audio" Target="../media/media12.mp3"/><Relationship Id="rId5" Type="http://schemas.microsoft.com/office/2007/relationships/media" Target="../media/media3.mp3"/><Relationship Id="rId15" Type="http://schemas.microsoft.com/office/2007/relationships/media" Target="../media/media8.mp3"/><Relationship Id="rId23" Type="http://schemas.microsoft.com/office/2007/relationships/media" Target="../media/media12.mp3"/><Relationship Id="rId28" Type="http://schemas.openxmlformats.org/officeDocument/2006/relationships/audio" Target="../media/media14.mp3"/><Relationship Id="rId10" Type="http://schemas.openxmlformats.org/officeDocument/2006/relationships/audio" Target="../media/media5.mp3"/><Relationship Id="rId19" Type="http://schemas.microsoft.com/office/2007/relationships/media" Target="../media/media10.mp3"/><Relationship Id="rId31" Type="http://schemas.openxmlformats.org/officeDocument/2006/relationships/image" Target="../media/image13.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audio" Target="../media/media11.mp3"/><Relationship Id="rId27" Type="http://schemas.microsoft.com/office/2007/relationships/media" Target="../media/media14.mp3"/><Relationship Id="rId30"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13.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566"/>
            <a:ext cx="12232608" cy="6858000"/>
          </a:xfrm>
          <a:prstGeom prst="rect">
            <a:avLst/>
          </a:prstGeom>
        </p:spPr>
      </p:pic>
      <p:sp>
        <p:nvSpPr>
          <p:cNvPr id="3" name="TextBox 2">
            <a:extLst>
              <a:ext uri="{FF2B5EF4-FFF2-40B4-BE49-F238E27FC236}">
                <a16:creationId xmlns:a16="http://schemas.microsoft.com/office/drawing/2014/main" id="{216881A5-DEA9-B92D-A369-228C02C30DE6}"/>
              </a:ext>
            </a:extLst>
          </p:cNvPr>
          <p:cNvSpPr txBox="1"/>
          <p:nvPr/>
        </p:nvSpPr>
        <p:spPr>
          <a:xfrm>
            <a:off x="6059056" y="3121888"/>
            <a:ext cx="5624945" cy="1723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Unit 6: Life on other planets</a:t>
            </a:r>
            <a:endPar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Calibri" panose="020F0502020204030204"/>
                <a:ea typeface="+mn-ea"/>
                <a:cs typeface="+mn-cs"/>
              </a:rPr>
              <a:t>Lesson 1.1: Vocabulary &amp; Reading</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Pages 54 &amp; 55</a:t>
            </a:r>
          </a:p>
          <a:p>
            <a:endParaRPr lang="en-US" dirty="0"/>
          </a:p>
        </p:txBody>
      </p:sp>
    </p:spTree>
    <p:extLst>
      <p:ext uri="{BB962C8B-B14F-4D97-AF65-F5344CB8AC3E}">
        <p14:creationId xmlns:p14="http://schemas.microsoft.com/office/powerpoint/2010/main" val="17726800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DFACC8-6C0A-14B8-EC32-A166C3A8C94A}"/>
              </a:ext>
            </a:extLst>
          </p:cNvPr>
          <p:cNvSpPr/>
          <p:nvPr/>
        </p:nvSpPr>
        <p:spPr>
          <a:xfrm>
            <a:off x="307910" y="635955"/>
            <a:ext cx="469541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pairs. What can you see in each picture?</a:t>
            </a:r>
          </a:p>
        </p:txBody>
      </p:sp>
      <p:pic>
        <p:nvPicPr>
          <p:cNvPr id="6" name="Picture 5">
            <a:extLst>
              <a:ext uri="{FF2B5EF4-FFF2-40B4-BE49-F238E27FC236}">
                <a16:creationId xmlns:a16="http://schemas.microsoft.com/office/drawing/2014/main" id="{DDDFF894-AA58-2307-04DE-63137B4B25D2}"/>
              </a:ext>
            </a:extLst>
          </p:cNvPr>
          <p:cNvPicPr>
            <a:picLocks noChangeAspect="1"/>
          </p:cNvPicPr>
          <p:nvPr/>
        </p:nvPicPr>
        <p:blipFill>
          <a:blip r:embed="rId2"/>
          <a:stretch>
            <a:fillRect/>
          </a:stretch>
        </p:blipFill>
        <p:spPr>
          <a:xfrm>
            <a:off x="5228148" y="8791"/>
            <a:ext cx="6655942" cy="6369133"/>
          </a:xfrm>
          <a:prstGeom prst="rect">
            <a:avLst/>
          </a:prstGeom>
        </p:spPr>
      </p:pic>
    </p:spTree>
    <p:extLst>
      <p:ext uri="{BB962C8B-B14F-4D97-AF65-F5344CB8AC3E}">
        <p14:creationId xmlns:p14="http://schemas.microsoft.com/office/powerpoint/2010/main" val="4198525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851585DB-668E-1B12-653F-B0658EC48D38}"/>
              </a:ext>
            </a:extLst>
          </p:cNvPr>
          <p:cNvGrpSpPr/>
          <p:nvPr/>
        </p:nvGrpSpPr>
        <p:grpSpPr>
          <a:xfrm>
            <a:off x="66795" y="1494449"/>
            <a:ext cx="772357" cy="584396"/>
            <a:chOff x="66795" y="1494449"/>
            <a:chExt cx="772357" cy="584396"/>
          </a:xfrm>
        </p:grpSpPr>
        <p:pic>
          <p:nvPicPr>
            <p:cNvPr id="24" name="Earth">
              <a:hlinkClick r:id="" action="ppaction://media"/>
              <a:extLst>
                <a:ext uri="{FF2B5EF4-FFF2-40B4-BE49-F238E27FC236}">
                  <a16:creationId xmlns:a16="http://schemas.microsoft.com/office/drawing/2014/main" id="{6B5C91AF-B424-E4B5-B740-F7BCCA40318F}"/>
                </a:ext>
              </a:extLst>
            </p:cNvPr>
            <p:cNvPicPr>
              <a:picLocks noChangeAspect="1"/>
            </p:cNvPicPr>
            <p:nvPr>
              <a:audioFile r:link="rId14"/>
              <p:extLst>
                <p:ext uri="{DAA4B4D4-6D71-4841-9C94-3DE7FCFB9230}">
                  <p14:media xmlns:p14="http://schemas.microsoft.com/office/powerpoint/2010/main" r:embed="rId13"/>
                </p:ext>
              </p:extLst>
            </p:nvPr>
          </p:nvPicPr>
          <p:blipFill>
            <a:blip r:embed="rId31"/>
            <a:stretch>
              <a:fillRect/>
            </a:stretch>
          </p:blipFill>
          <p:spPr>
            <a:xfrm>
              <a:off x="181704" y="1593279"/>
              <a:ext cx="406400" cy="406400"/>
            </a:xfrm>
            <a:prstGeom prst="rect">
              <a:avLst/>
            </a:prstGeom>
          </p:spPr>
        </p:pic>
        <p:sp>
          <p:nvSpPr>
            <p:cNvPr id="25" name="Rectangle 24">
              <a:extLst>
                <a:ext uri="{FF2B5EF4-FFF2-40B4-BE49-F238E27FC236}">
                  <a16:creationId xmlns:a16="http://schemas.microsoft.com/office/drawing/2014/main" id="{317B5817-D802-D08C-B297-BD6BF8A98DB5}"/>
                </a:ext>
              </a:extLst>
            </p:cNvPr>
            <p:cNvSpPr/>
            <p:nvPr/>
          </p:nvSpPr>
          <p:spPr>
            <a:xfrm>
              <a:off x="66795" y="1494449"/>
              <a:ext cx="772357" cy="58439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 name="Rectangle 1"/>
          <p:cNvSpPr/>
          <p:nvPr/>
        </p:nvSpPr>
        <p:spPr>
          <a:xfrm>
            <a:off x="384904" y="488606"/>
            <a:ext cx="11152852"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b="1" i="1" dirty="0">
                <a:solidFill>
                  <a:srgbClr val="0070C0"/>
                </a:solidFill>
              </a:rPr>
              <a:t>Listen and repeat. Click on each phrase to hear the sound. </a:t>
            </a:r>
          </a:p>
        </p:txBody>
      </p:sp>
      <p:pic>
        <p:nvPicPr>
          <p:cNvPr id="3" name="bake cak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1580521" y="706505"/>
            <a:ext cx="487363" cy="487363"/>
          </a:xfrm>
          <a:prstGeom prst="rect">
            <a:avLst/>
          </a:prstGeom>
        </p:spPr>
      </p:pic>
      <p:pic>
        <p:nvPicPr>
          <p:cNvPr id="4" name="build model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11580520" y="706504"/>
            <a:ext cx="487363" cy="487363"/>
          </a:xfrm>
          <a:prstGeom prst="rect">
            <a:avLst/>
          </a:prstGeom>
        </p:spPr>
      </p:pic>
      <p:pic>
        <p:nvPicPr>
          <p:cNvPr id="5" name="collect soccer sticker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1"/>
          <a:stretch>
            <a:fillRect/>
          </a:stretch>
        </p:blipFill>
        <p:spPr>
          <a:xfrm>
            <a:off x="11563415" y="706504"/>
            <a:ext cx="487363" cy="487363"/>
          </a:xfrm>
          <a:prstGeom prst="rect">
            <a:avLst/>
          </a:prstGeom>
        </p:spPr>
      </p:pic>
      <p:pic>
        <p:nvPicPr>
          <p:cNvPr id="6" name="make vlog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1"/>
          <a:stretch>
            <a:fillRect/>
          </a:stretch>
        </p:blipFill>
        <p:spPr>
          <a:xfrm>
            <a:off x="11597625" y="713469"/>
            <a:ext cx="487363" cy="487363"/>
          </a:xfrm>
          <a:prstGeom prst="rect">
            <a:avLst/>
          </a:prstGeom>
        </p:spPr>
      </p:pic>
      <p:pic>
        <p:nvPicPr>
          <p:cNvPr id="7" name="play online game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1"/>
          <a:stretch>
            <a:fillRect/>
          </a:stretch>
        </p:blipFill>
        <p:spPr>
          <a:xfrm>
            <a:off x="11589072" y="699540"/>
            <a:ext cx="487363" cy="487363"/>
          </a:xfrm>
          <a:prstGeom prst="rect">
            <a:avLst/>
          </a:prstGeom>
        </p:spPr>
      </p:pic>
      <p:pic>
        <p:nvPicPr>
          <p:cNvPr id="8" name="read comic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1"/>
          <a:stretch>
            <a:fillRect/>
          </a:stretch>
        </p:blipFill>
        <p:spPr>
          <a:xfrm>
            <a:off x="11571966" y="685611"/>
            <a:ext cx="487363" cy="487363"/>
          </a:xfrm>
          <a:prstGeom prst="rect">
            <a:avLst/>
          </a:prstGeom>
        </p:spPr>
      </p:pic>
      <p:sp>
        <p:nvSpPr>
          <p:cNvPr id="9" name="TextBox 8"/>
          <p:cNvSpPr txBox="1"/>
          <p:nvPr/>
        </p:nvSpPr>
        <p:spPr>
          <a:xfrm>
            <a:off x="679551" y="4415169"/>
            <a:ext cx="10858205"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oxygen</a:t>
            </a:r>
            <a:r>
              <a:rPr lang="en-US" sz="3300" i="1" dirty="0">
                <a:solidFill>
                  <a:srgbClr val="0070C0"/>
                </a:solidFill>
              </a:rPr>
              <a:t> </a:t>
            </a:r>
            <a:r>
              <a:rPr lang="vi-VN" sz="2400" dirty="0"/>
              <a:t>(</a:t>
            </a:r>
            <a:r>
              <a:rPr lang="en-US" sz="2400" dirty="0"/>
              <a:t>n</a:t>
            </a:r>
            <a:r>
              <a:rPr lang="vi-VN" sz="2400" dirty="0"/>
              <a:t>) /</a:t>
            </a:r>
            <a:r>
              <a:rPr lang="vi-VN" sz="2400" dirty="0">
                <a:solidFill>
                  <a:srgbClr val="FF0000"/>
                </a:solidFill>
              </a:rPr>
              <a:t>ˈɑːksɪdʒən</a:t>
            </a:r>
            <a:r>
              <a:rPr lang="vi-VN" sz="2400" dirty="0"/>
              <a:t>/ </a:t>
            </a:r>
            <a:r>
              <a:rPr lang="en-US" sz="2400" dirty="0">
                <a:cs typeface="Calibri" panose="020F0502020204030204" pitchFamily="34" charset="0"/>
              </a:rPr>
              <a:t>ô-</a:t>
            </a:r>
            <a:r>
              <a:rPr lang="en-US" sz="2400" dirty="0" err="1">
                <a:cs typeface="Calibri" panose="020F0502020204030204" pitchFamily="34" charset="0"/>
              </a:rPr>
              <a:t>xy</a:t>
            </a:r>
            <a:endParaRPr lang="en-US" sz="2400" i="1" dirty="0">
              <a:solidFill>
                <a:srgbClr val="0070C0"/>
              </a:solidFill>
            </a:endParaRPr>
          </a:p>
        </p:txBody>
      </p:sp>
      <p:sp>
        <p:nvSpPr>
          <p:cNvPr id="10" name="TextBox 9"/>
          <p:cNvSpPr txBox="1"/>
          <p:nvPr/>
        </p:nvSpPr>
        <p:spPr>
          <a:xfrm>
            <a:off x="679550" y="3762374"/>
            <a:ext cx="10883866"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space station </a:t>
            </a:r>
            <a:r>
              <a:rPr lang="vi-VN" sz="2400" dirty="0"/>
              <a:t>(</a:t>
            </a:r>
            <a:r>
              <a:rPr lang="en-US" sz="2400" dirty="0"/>
              <a:t>np</a:t>
            </a:r>
            <a:r>
              <a:rPr lang="vi-VN" sz="2400" dirty="0"/>
              <a:t>) /</a:t>
            </a:r>
            <a:r>
              <a:rPr lang="vi-VN" sz="2400" dirty="0">
                <a:solidFill>
                  <a:srgbClr val="FF0000"/>
                </a:solidFill>
              </a:rPr>
              <a:t>ˈspeɪs ˌsteɪʃən</a:t>
            </a:r>
            <a:r>
              <a:rPr lang="vi-VN" sz="2400" dirty="0"/>
              <a:t>/ </a:t>
            </a:r>
            <a:r>
              <a:rPr lang="en-US" sz="2400" dirty="0" err="1">
                <a:cs typeface="Calibri" panose="020F0502020204030204" pitchFamily="34" charset="0"/>
              </a:rPr>
              <a:t>trạm</a:t>
            </a:r>
            <a:r>
              <a:rPr lang="en-US" sz="2400" dirty="0">
                <a:cs typeface="Calibri" panose="020F0502020204030204" pitchFamily="34" charset="0"/>
              </a:rPr>
              <a:t> </a:t>
            </a:r>
            <a:r>
              <a:rPr lang="en-US" sz="2400" dirty="0" err="1">
                <a:cs typeface="Calibri" panose="020F0502020204030204" pitchFamily="34" charset="0"/>
              </a:rPr>
              <a:t>vũ</a:t>
            </a:r>
            <a:r>
              <a:rPr lang="en-US" sz="2400" dirty="0">
                <a:cs typeface="Calibri" panose="020F0502020204030204" pitchFamily="34" charset="0"/>
              </a:rPr>
              <a:t> </a:t>
            </a:r>
            <a:r>
              <a:rPr lang="en-US" sz="2400" dirty="0" err="1">
                <a:cs typeface="Calibri" panose="020F0502020204030204" pitchFamily="34" charset="0"/>
              </a:rPr>
              <a:t>trụ</a:t>
            </a:r>
            <a:endParaRPr lang="en-US" sz="2400" i="1" dirty="0">
              <a:solidFill>
                <a:srgbClr val="0070C0"/>
              </a:solidFill>
              <a:cs typeface="Calibri" panose="020F0502020204030204" pitchFamily="34" charset="0"/>
            </a:endParaRPr>
          </a:p>
        </p:txBody>
      </p:sp>
      <p:sp>
        <p:nvSpPr>
          <p:cNvPr id="11" name="TextBox 10"/>
          <p:cNvSpPr txBox="1"/>
          <p:nvPr/>
        </p:nvSpPr>
        <p:spPr>
          <a:xfrm>
            <a:off x="703013" y="3087543"/>
            <a:ext cx="10860402"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planet</a:t>
            </a:r>
            <a:r>
              <a:rPr lang="en-US" sz="3600" i="1" dirty="0">
                <a:solidFill>
                  <a:srgbClr val="0070C0"/>
                </a:solidFill>
              </a:rPr>
              <a:t> </a:t>
            </a:r>
            <a:r>
              <a:rPr lang="en-US" sz="2400" dirty="0"/>
              <a:t>(n) /</a:t>
            </a:r>
            <a:r>
              <a:rPr lang="en-US" sz="2400" dirty="0">
                <a:solidFill>
                  <a:srgbClr val="FF0000"/>
                </a:solidFill>
                <a:latin typeface="Arial" panose="020B0604020202020204" pitchFamily="34" charset="0"/>
                <a:cs typeface="Arial" panose="020B0604020202020204" pitchFamily="34" charset="0"/>
              </a:rPr>
              <a:t>ˈ</a:t>
            </a:r>
            <a:r>
              <a:rPr lang="en-US" sz="2400" dirty="0" err="1">
                <a:solidFill>
                  <a:srgbClr val="FF0000"/>
                </a:solidFill>
                <a:latin typeface="Arial" panose="020B0604020202020204" pitchFamily="34" charset="0"/>
                <a:cs typeface="Arial" panose="020B0604020202020204" pitchFamily="34" charset="0"/>
              </a:rPr>
              <a:t>plænɪt</a:t>
            </a:r>
            <a:r>
              <a:rPr lang="en-US" sz="2400" dirty="0"/>
              <a:t>/ </a:t>
            </a:r>
            <a:r>
              <a:rPr lang="en-US" sz="2400" dirty="0" err="1"/>
              <a:t>hành</a:t>
            </a:r>
            <a:r>
              <a:rPr lang="en-US" sz="2400" dirty="0"/>
              <a:t> </a:t>
            </a:r>
            <a:r>
              <a:rPr lang="en-US" sz="2400" dirty="0" err="1"/>
              <a:t>tinh</a:t>
            </a:r>
            <a:endParaRPr lang="en-US" sz="2400" i="1" dirty="0">
              <a:solidFill>
                <a:srgbClr val="0070C0"/>
              </a:solidFill>
            </a:endParaRPr>
          </a:p>
        </p:txBody>
      </p:sp>
      <p:sp>
        <p:nvSpPr>
          <p:cNvPr id="12" name="TextBox 11"/>
          <p:cNvSpPr txBox="1"/>
          <p:nvPr/>
        </p:nvSpPr>
        <p:spPr>
          <a:xfrm>
            <a:off x="676379" y="2406752"/>
            <a:ext cx="10861378"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Venus</a:t>
            </a:r>
            <a:r>
              <a:rPr lang="en-US" sz="3600" i="1" dirty="0">
                <a:solidFill>
                  <a:srgbClr val="0070C0"/>
                </a:solidFill>
              </a:rPr>
              <a:t> </a:t>
            </a:r>
            <a:r>
              <a:rPr lang="en-US" sz="2400" dirty="0"/>
              <a:t>(n) /</a:t>
            </a:r>
            <a:r>
              <a:rPr lang="en-US" sz="2400" dirty="0">
                <a:solidFill>
                  <a:srgbClr val="FF0000"/>
                </a:solidFill>
                <a:latin typeface="Arial" panose="020B0604020202020204" pitchFamily="34" charset="0"/>
                <a:cs typeface="Arial" panose="020B0604020202020204" pitchFamily="34" charset="0"/>
              </a:rPr>
              <a:t>ˈ</a:t>
            </a:r>
            <a:r>
              <a:rPr lang="en-US" sz="2400" dirty="0" err="1">
                <a:solidFill>
                  <a:srgbClr val="FF0000"/>
                </a:solidFill>
                <a:latin typeface="Arial" panose="020B0604020202020204" pitchFamily="34" charset="0"/>
                <a:cs typeface="Arial" panose="020B0604020202020204" pitchFamily="34" charset="0"/>
              </a:rPr>
              <a:t>viːnəs</a:t>
            </a:r>
            <a:r>
              <a:rPr lang="en-US" sz="2400" dirty="0"/>
              <a:t>/ </a:t>
            </a:r>
            <a:r>
              <a:rPr lang="en-US" sz="2400" dirty="0" err="1"/>
              <a:t>sao</a:t>
            </a:r>
            <a:r>
              <a:rPr lang="en-US" sz="2400" dirty="0"/>
              <a:t> Kim</a:t>
            </a:r>
            <a:endParaRPr lang="en-US" sz="2400" dirty="0">
              <a:latin typeface="Calibri" panose="020F0502020204030204" pitchFamily="34" charset="0"/>
              <a:cs typeface="Calibri" panose="020F0502020204030204" pitchFamily="34" charset="0"/>
            </a:endParaRPr>
          </a:p>
        </p:txBody>
      </p:sp>
      <p:sp>
        <p:nvSpPr>
          <p:cNvPr id="13" name="TextBox 12"/>
          <p:cNvSpPr txBox="1"/>
          <p:nvPr/>
        </p:nvSpPr>
        <p:spPr>
          <a:xfrm>
            <a:off x="698249" y="1768136"/>
            <a:ext cx="10834743" cy="600164"/>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Mars</a:t>
            </a:r>
            <a:r>
              <a:rPr lang="en-US" sz="3300" i="1" dirty="0">
                <a:solidFill>
                  <a:srgbClr val="0070C0"/>
                </a:solidFill>
              </a:rPr>
              <a:t> </a:t>
            </a:r>
            <a:r>
              <a:rPr lang="vi-VN" sz="2400" dirty="0"/>
              <a:t>(</a:t>
            </a:r>
            <a:r>
              <a:rPr lang="en-US" sz="2400" dirty="0"/>
              <a:t>n</a:t>
            </a:r>
            <a:r>
              <a:rPr lang="vi-VN" sz="2400" dirty="0"/>
              <a:t>) /</a:t>
            </a:r>
            <a:r>
              <a:rPr lang="vi-VN" sz="2400" dirty="0">
                <a:solidFill>
                  <a:srgbClr val="FF0000"/>
                </a:solidFill>
              </a:rPr>
              <a:t>mɑːrz</a:t>
            </a:r>
            <a:r>
              <a:rPr lang="vi-VN" sz="2400" dirty="0"/>
              <a:t>/ </a:t>
            </a:r>
            <a:r>
              <a:rPr lang="en-US" sz="2400" dirty="0" err="1"/>
              <a:t>sao</a:t>
            </a:r>
            <a:r>
              <a:rPr lang="en-US" sz="2400" dirty="0"/>
              <a:t> </a:t>
            </a:r>
            <a:r>
              <a:rPr lang="en-US" sz="2400" dirty="0" err="1"/>
              <a:t>Hỏa</a:t>
            </a:r>
            <a:endParaRPr lang="en-US" sz="2400" i="1" dirty="0">
              <a:solidFill>
                <a:srgbClr val="0070C0"/>
              </a:solidFill>
            </a:endParaRPr>
          </a:p>
        </p:txBody>
      </p:sp>
      <p:sp>
        <p:nvSpPr>
          <p:cNvPr id="14" name="TextBox 13"/>
          <p:cNvSpPr txBox="1"/>
          <p:nvPr/>
        </p:nvSpPr>
        <p:spPr>
          <a:xfrm>
            <a:off x="688102" y="1102322"/>
            <a:ext cx="1084965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Earth</a:t>
            </a:r>
            <a:r>
              <a:rPr lang="en-US" sz="3600" i="1" dirty="0">
                <a:solidFill>
                  <a:srgbClr val="0070C0"/>
                </a:solidFill>
              </a:rPr>
              <a:t> </a:t>
            </a:r>
            <a:r>
              <a:rPr lang="en-US" sz="2400" dirty="0"/>
              <a:t>(n) /</a:t>
            </a:r>
            <a:r>
              <a:rPr lang="en-US" sz="2400" dirty="0">
                <a:solidFill>
                  <a:srgbClr val="FF0000"/>
                </a:solidFill>
                <a:latin typeface="Arial" panose="020B0604020202020204" pitchFamily="34" charset="0"/>
                <a:cs typeface="Arial" panose="020B0604020202020204" pitchFamily="34" charset="0"/>
              </a:rPr>
              <a:t>ɝː</a:t>
            </a:r>
            <a:r>
              <a:rPr lang="el-GR" sz="2400" dirty="0">
                <a:solidFill>
                  <a:srgbClr val="FF0000"/>
                </a:solidFill>
                <a:latin typeface="Arial" panose="020B0604020202020204" pitchFamily="34" charset="0"/>
                <a:cs typeface="Arial" panose="020B0604020202020204" pitchFamily="34" charset="0"/>
              </a:rPr>
              <a:t>θ</a:t>
            </a:r>
            <a:r>
              <a:rPr lang="en-US" sz="2400" dirty="0"/>
              <a:t>/ </a:t>
            </a:r>
            <a:r>
              <a:rPr lang="en-US" sz="2400" dirty="0" err="1"/>
              <a:t>Trái</a:t>
            </a:r>
            <a:r>
              <a:rPr lang="en-US" sz="2400" dirty="0"/>
              <a:t> </a:t>
            </a:r>
            <a:r>
              <a:rPr lang="en-US" sz="2400" dirty="0" err="1"/>
              <a:t>Đất</a:t>
            </a:r>
            <a:endParaRPr lang="en-US" i="1" dirty="0">
              <a:solidFill>
                <a:srgbClr val="0070C0"/>
              </a:solidFill>
            </a:endParaRPr>
          </a:p>
        </p:txBody>
      </p:sp>
      <p:sp>
        <p:nvSpPr>
          <p:cNvPr id="15" name="Rectangle 14"/>
          <p:cNvSpPr/>
          <p:nvPr/>
        </p:nvSpPr>
        <p:spPr>
          <a:xfrm>
            <a:off x="11563415" y="503853"/>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EAF1388-3C77-9570-45E1-19CF5395C23F}"/>
              </a:ext>
            </a:extLst>
          </p:cNvPr>
          <p:cNvSpPr txBox="1"/>
          <p:nvPr/>
        </p:nvSpPr>
        <p:spPr>
          <a:xfrm>
            <a:off x="688103" y="5051550"/>
            <a:ext cx="1084965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gravity</a:t>
            </a:r>
            <a:r>
              <a:rPr lang="en-US" sz="3600" i="1" dirty="0">
                <a:solidFill>
                  <a:srgbClr val="0070C0"/>
                </a:solidFill>
              </a:rPr>
              <a:t> </a:t>
            </a:r>
            <a:r>
              <a:rPr lang="vi-VN" sz="2400" dirty="0"/>
              <a:t>(</a:t>
            </a:r>
            <a:r>
              <a:rPr lang="en-US" sz="2400" dirty="0"/>
              <a:t>n</a:t>
            </a:r>
            <a:r>
              <a:rPr lang="vi-VN" sz="2400" dirty="0"/>
              <a:t>) /</a:t>
            </a:r>
            <a:r>
              <a:rPr lang="vi-VN" sz="2400" dirty="0">
                <a:solidFill>
                  <a:srgbClr val="FF0000"/>
                </a:solidFill>
              </a:rPr>
              <a:t>ˈɡrævə</a:t>
            </a:r>
            <a:r>
              <a:rPr lang="en-US" sz="2400" dirty="0" err="1">
                <a:solidFill>
                  <a:srgbClr val="FF0000"/>
                </a:solidFill>
                <a:latin typeface="Arial" panose="020B0604020202020204" pitchFamily="34" charset="0"/>
                <a:cs typeface="Arial" panose="020B0604020202020204" pitchFamily="34" charset="0"/>
              </a:rPr>
              <a:t>ti</a:t>
            </a:r>
            <a:r>
              <a:rPr lang="vi-VN" sz="2400" dirty="0"/>
              <a:t>/ </a:t>
            </a:r>
            <a:r>
              <a:rPr lang="en-US" sz="2400" dirty="0" err="1">
                <a:cs typeface="Calibri" panose="020F0502020204030204" pitchFamily="34" charset="0"/>
              </a:rPr>
              <a:t>trọng</a:t>
            </a:r>
            <a:r>
              <a:rPr lang="en-US" sz="2400" dirty="0">
                <a:cs typeface="Calibri" panose="020F0502020204030204" pitchFamily="34" charset="0"/>
              </a:rPr>
              <a:t> </a:t>
            </a:r>
            <a:r>
              <a:rPr lang="en-US" sz="2400" dirty="0" err="1">
                <a:cs typeface="Calibri" panose="020F0502020204030204" pitchFamily="34" charset="0"/>
              </a:rPr>
              <a:t>lực</a:t>
            </a:r>
            <a:endParaRPr lang="en-US" sz="2400" i="1" dirty="0">
              <a:solidFill>
                <a:srgbClr val="0070C0"/>
              </a:solidFill>
            </a:endParaRPr>
          </a:p>
        </p:txBody>
      </p:sp>
      <p:sp>
        <p:nvSpPr>
          <p:cNvPr id="29" name="TextBox 28">
            <a:extLst>
              <a:ext uri="{FF2B5EF4-FFF2-40B4-BE49-F238E27FC236}">
                <a16:creationId xmlns:a16="http://schemas.microsoft.com/office/drawing/2014/main" id="{B70DF85F-D5CD-49FA-D372-14C3F7F18606}"/>
              </a:ext>
            </a:extLst>
          </p:cNvPr>
          <p:cNvSpPr txBox="1"/>
          <p:nvPr/>
        </p:nvSpPr>
        <p:spPr>
          <a:xfrm>
            <a:off x="676620" y="5717540"/>
            <a:ext cx="1089558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temperature</a:t>
            </a:r>
            <a:r>
              <a:rPr lang="en-US" sz="3600" i="1" dirty="0">
                <a:solidFill>
                  <a:srgbClr val="0070C0"/>
                </a:solidFill>
              </a:rPr>
              <a:t> </a:t>
            </a:r>
            <a:r>
              <a:rPr lang="vi-VN" sz="2400" dirty="0"/>
              <a:t>(</a:t>
            </a:r>
            <a:r>
              <a:rPr lang="en-US" sz="2400" dirty="0"/>
              <a:t>n</a:t>
            </a:r>
            <a:r>
              <a:rPr lang="vi-VN" sz="2400" dirty="0"/>
              <a:t>) /</a:t>
            </a:r>
            <a:r>
              <a:rPr lang="vi-VN" sz="2400" dirty="0">
                <a:solidFill>
                  <a:srgbClr val="FF0000"/>
                </a:solidFill>
              </a:rPr>
              <a:t>ˈtempɚətʃɚ</a:t>
            </a:r>
            <a:r>
              <a:rPr lang="vi-VN" sz="2400" dirty="0"/>
              <a:t>/ </a:t>
            </a:r>
            <a:r>
              <a:rPr lang="en-US" sz="2400" dirty="0" err="1">
                <a:cs typeface="Calibri" panose="020F0502020204030204" pitchFamily="34" charset="0"/>
              </a:rPr>
              <a:t>nhiệt</a:t>
            </a:r>
            <a:r>
              <a:rPr lang="en-US" sz="2400" dirty="0">
                <a:cs typeface="Calibri" panose="020F0502020204030204" pitchFamily="34" charset="0"/>
              </a:rPr>
              <a:t> </a:t>
            </a:r>
            <a:r>
              <a:rPr lang="en-US" sz="2400" dirty="0" err="1">
                <a:cs typeface="Calibri" panose="020F0502020204030204" pitchFamily="34" charset="0"/>
              </a:rPr>
              <a:t>độ</a:t>
            </a:r>
            <a:endParaRPr lang="en-US" sz="2400" i="1" dirty="0">
              <a:solidFill>
                <a:srgbClr val="0070C0"/>
              </a:solidFill>
            </a:endParaRPr>
          </a:p>
        </p:txBody>
      </p:sp>
      <p:sp>
        <p:nvSpPr>
          <p:cNvPr id="33" name="Rectangle 6">
            <a:extLst>
              <a:ext uri="{FF2B5EF4-FFF2-40B4-BE49-F238E27FC236}">
                <a16:creationId xmlns:a16="http://schemas.microsoft.com/office/drawing/2014/main" id="{FC8FD518-BF52-E56E-F608-608898E3191D}"/>
              </a:ext>
            </a:extLst>
          </p:cNvPr>
          <p:cNvSpPr>
            <a:spLocks noChangeArrowheads="1"/>
          </p:cNvSpPr>
          <p:nvPr/>
        </p:nvSpPr>
        <p:spPr bwMode="auto">
          <a:xfrm>
            <a:off x="5730875"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4" name="Earth">
            <a:hlinkClick r:id="" action="ppaction://media"/>
            <a:extLst>
              <a:ext uri="{FF2B5EF4-FFF2-40B4-BE49-F238E27FC236}">
                <a16:creationId xmlns:a16="http://schemas.microsoft.com/office/drawing/2014/main" id="{21C9531D-4437-1BE9-E6D0-69E44A74BCA4}"/>
              </a:ext>
            </a:extLst>
          </p:cNvPr>
          <p:cNvPicPr>
            <a:picLocks noChangeAspect="1"/>
          </p:cNvPicPr>
          <p:nvPr>
            <a:audioFile r:link="rId14"/>
            <p:extLst>
              <p:ext uri="{DAA4B4D4-6D71-4841-9C94-3DE7FCFB9230}">
                <p14:media xmlns:p14="http://schemas.microsoft.com/office/powerpoint/2010/main" r:embed="rId13"/>
              </p:ext>
            </p:extLst>
          </p:nvPr>
        </p:nvPicPr>
        <p:blipFill>
          <a:blip r:embed="rId31"/>
          <a:stretch>
            <a:fillRect/>
          </a:stretch>
        </p:blipFill>
        <p:spPr>
          <a:xfrm>
            <a:off x="5892800" y="3225800"/>
            <a:ext cx="406400" cy="406400"/>
          </a:xfrm>
          <a:prstGeom prst="rect">
            <a:avLst/>
          </a:prstGeom>
        </p:spPr>
      </p:pic>
      <p:pic>
        <p:nvPicPr>
          <p:cNvPr id="35" name="Mars">
            <a:hlinkClick r:id="" action="ppaction://media"/>
            <a:extLst>
              <a:ext uri="{FF2B5EF4-FFF2-40B4-BE49-F238E27FC236}">
                <a16:creationId xmlns:a16="http://schemas.microsoft.com/office/drawing/2014/main" id="{D943610B-A489-DC2D-E9F5-0CF2B78F518E}"/>
              </a:ext>
            </a:extLst>
          </p:cNvPr>
          <p:cNvPicPr>
            <a:picLocks noChangeAspect="1"/>
          </p:cNvPicPr>
          <p:nvPr>
            <a:audioFile r:link="rId16"/>
            <p:extLst>
              <p:ext uri="{DAA4B4D4-6D71-4841-9C94-3DE7FCFB9230}">
                <p14:media xmlns:p14="http://schemas.microsoft.com/office/powerpoint/2010/main" r:embed="rId15"/>
              </p:ext>
            </p:extLst>
          </p:nvPr>
        </p:nvPicPr>
        <p:blipFill>
          <a:blip r:embed="rId31"/>
          <a:stretch>
            <a:fillRect/>
          </a:stretch>
        </p:blipFill>
        <p:spPr>
          <a:xfrm>
            <a:off x="5892800" y="3225800"/>
            <a:ext cx="406400" cy="406400"/>
          </a:xfrm>
          <a:prstGeom prst="rect">
            <a:avLst/>
          </a:prstGeom>
        </p:spPr>
      </p:pic>
      <p:pic>
        <p:nvPicPr>
          <p:cNvPr id="36" name="Venus">
            <a:hlinkClick r:id="" action="ppaction://media"/>
            <a:extLst>
              <a:ext uri="{FF2B5EF4-FFF2-40B4-BE49-F238E27FC236}">
                <a16:creationId xmlns:a16="http://schemas.microsoft.com/office/drawing/2014/main" id="{7A511EC2-E157-1446-380F-9599DA649208}"/>
              </a:ext>
            </a:extLst>
          </p:cNvPr>
          <p:cNvPicPr>
            <a:picLocks noChangeAspect="1"/>
          </p:cNvPicPr>
          <p:nvPr>
            <a:audioFile r:link="rId18"/>
            <p:extLst>
              <p:ext uri="{DAA4B4D4-6D71-4841-9C94-3DE7FCFB9230}">
                <p14:media xmlns:p14="http://schemas.microsoft.com/office/powerpoint/2010/main" r:embed="rId17"/>
              </p:ext>
            </p:extLst>
          </p:nvPr>
        </p:nvPicPr>
        <p:blipFill>
          <a:blip r:embed="rId31"/>
          <a:stretch>
            <a:fillRect/>
          </a:stretch>
        </p:blipFill>
        <p:spPr>
          <a:xfrm>
            <a:off x="5892800" y="3225800"/>
            <a:ext cx="406400" cy="406400"/>
          </a:xfrm>
          <a:prstGeom prst="rect">
            <a:avLst/>
          </a:prstGeom>
        </p:spPr>
      </p:pic>
      <p:pic>
        <p:nvPicPr>
          <p:cNvPr id="37" name="planet">
            <a:hlinkClick r:id="" action="ppaction://media"/>
            <a:extLst>
              <a:ext uri="{FF2B5EF4-FFF2-40B4-BE49-F238E27FC236}">
                <a16:creationId xmlns:a16="http://schemas.microsoft.com/office/drawing/2014/main" id="{B748CB44-12FF-50C8-CB1A-812357E689B6}"/>
              </a:ext>
            </a:extLst>
          </p:cNvPr>
          <p:cNvPicPr>
            <a:picLocks noChangeAspect="1"/>
          </p:cNvPicPr>
          <p:nvPr>
            <a:audioFile r:link="rId20"/>
            <p:extLst>
              <p:ext uri="{DAA4B4D4-6D71-4841-9C94-3DE7FCFB9230}">
                <p14:media xmlns:p14="http://schemas.microsoft.com/office/powerpoint/2010/main" r:embed="rId19"/>
              </p:ext>
            </p:extLst>
          </p:nvPr>
        </p:nvPicPr>
        <p:blipFill>
          <a:blip r:embed="rId31"/>
          <a:stretch>
            <a:fillRect/>
          </a:stretch>
        </p:blipFill>
        <p:spPr>
          <a:xfrm>
            <a:off x="5892800" y="3225800"/>
            <a:ext cx="406400" cy="406400"/>
          </a:xfrm>
          <a:prstGeom prst="rect">
            <a:avLst/>
          </a:prstGeom>
        </p:spPr>
      </p:pic>
      <p:pic>
        <p:nvPicPr>
          <p:cNvPr id="38" name="space station">
            <a:hlinkClick r:id="" action="ppaction://media"/>
            <a:extLst>
              <a:ext uri="{FF2B5EF4-FFF2-40B4-BE49-F238E27FC236}">
                <a16:creationId xmlns:a16="http://schemas.microsoft.com/office/drawing/2014/main" id="{D63EE634-F971-7499-D499-20B3B97D89C3}"/>
              </a:ext>
            </a:extLst>
          </p:cNvPr>
          <p:cNvPicPr>
            <a:picLocks noChangeAspect="1"/>
          </p:cNvPicPr>
          <p:nvPr>
            <a:audioFile r:link="rId22"/>
            <p:extLst>
              <p:ext uri="{DAA4B4D4-6D71-4841-9C94-3DE7FCFB9230}">
                <p14:media xmlns:p14="http://schemas.microsoft.com/office/powerpoint/2010/main" r:embed="rId21"/>
              </p:ext>
            </p:extLst>
          </p:nvPr>
        </p:nvPicPr>
        <p:blipFill>
          <a:blip r:embed="rId31"/>
          <a:stretch>
            <a:fillRect/>
          </a:stretch>
        </p:blipFill>
        <p:spPr>
          <a:xfrm>
            <a:off x="5892800" y="3225800"/>
            <a:ext cx="406400" cy="406400"/>
          </a:xfrm>
          <a:prstGeom prst="rect">
            <a:avLst/>
          </a:prstGeom>
        </p:spPr>
      </p:pic>
      <p:pic>
        <p:nvPicPr>
          <p:cNvPr id="39" name="oxygen">
            <a:hlinkClick r:id="" action="ppaction://media"/>
            <a:extLst>
              <a:ext uri="{FF2B5EF4-FFF2-40B4-BE49-F238E27FC236}">
                <a16:creationId xmlns:a16="http://schemas.microsoft.com/office/drawing/2014/main" id="{FA4F4C88-EA0C-9952-6C76-03971C6F5C5A}"/>
              </a:ext>
            </a:extLst>
          </p:cNvPr>
          <p:cNvPicPr>
            <a:picLocks noChangeAspect="1"/>
          </p:cNvPicPr>
          <p:nvPr>
            <a:audioFile r:link="rId24"/>
            <p:extLst>
              <p:ext uri="{DAA4B4D4-6D71-4841-9C94-3DE7FCFB9230}">
                <p14:media xmlns:p14="http://schemas.microsoft.com/office/powerpoint/2010/main" r:embed="rId23"/>
              </p:ext>
            </p:extLst>
          </p:nvPr>
        </p:nvPicPr>
        <p:blipFill>
          <a:blip r:embed="rId31"/>
          <a:stretch>
            <a:fillRect/>
          </a:stretch>
        </p:blipFill>
        <p:spPr>
          <a:xfrm>
            <a:off x="5892800" y="3225800"/>
            <a:ext cx="406400" cy="406400"/>
          </a:xfrm>
          <a:prstGeom prst="rect">
            <a:avLst/>
          </a:prstGeom>
        </p:spPr>
      </p:pic>
      <p:pic>
        <p:nvPicPr>
          <p:cNvPr id="40" name="gravity">
            <a:hlinkClick r:id="" action="ppaction://media"/>
            <a:extLst>
              <a:ext uri="{FF2B5EF4-FFF2-40B4-BE49-F238E27FC236}">
                <a16:creationId xmlns:a16="http://schemas.microsoft.com/office/drawing/2014/main" id="{C2220382-B180-97E5-67F4-218BD0C16FBF}"/>
              </a:ext>
            </a:extLst>
          </p:cNvPr>
          <p:cNvPicPr>
            <a:picLocks noChangeAspect="1"/>
          </p:cNvPicPr>
          <p:nvPr>
            <a:audioFile r:link="rId26"/>
            <p:extLst>
              <p:ext uri="{DAA4B4D4-6D71-4841-9C94-3DE7FCFB9230}">
                <p14:media xmlns:p14="http://schemas.microsoft.com/office/powerpoint/2010/main" r:embed="rId25"/>
              </p:ext>
            </p:extLst>
          </p:nvPr>
        </p:nvPicPr>
        <p:blipFill>
          <a:blip r:embed="rId31"/>
          <a:stretch>
            <a:fillRect/>
          </a:stretch>
        </p:blipFill>
        <p:spPr>
          <a:xfrm>
            <a:off x="5892800" y="3225800"/>
            <a:ext cx="406400" cy="406400"/>
          </a:xfrm>
          <a:prstGeom prst="rect">
            <a:avLst/>
          </a:prstGeom>
        </p:spPr>
      </p:pic>
      <p:pic>
        <p:nvPicPr>
          <p:cNvPr id="41" name="temperature">
            <a:hlinkClick r:id="" action="ppaction://media"/>
            <a:extLst>
              <a:ext uri="{FF2B5EF4-FFF2-40B4-BE49-F238E27FC236}">
                <a16:creationId xmlns:a16="http://schemas.microsoft.com/office/drawing/2014/main" id="{C3BE99DA-E470-A242-51A3-71DD0932F690}"/>
              </a:ext>
            </a:extLst>
          </p:cNvPr>
          <p:cNvPicPr>
            <a:picLocks noChangeAspect="1"/>
          </p:cNvPicPr>
          <p:nvPr>
            <a:audioFile r:link="rId28"/>
            <p:extLst>
              <p:ext uri="{DAA4B4D4-6D71-4841-9C94-3DE7FCFB9230}">
                <p14:media xmlns:p14="http://schemas.microsoft.com/office/powerpoint/2010/main" r:embed="rId27"/>
              </p:ext>
            </p:extLst>
          </p:nvPr>
        </p:nvPicPr>
        <p:blipFill>
          <a:blip r:embed="rId31"/>
          <a:stretch>
            <a:fillRect/>
          </a:stretch>
        </p:blipFill>
        <p:spPr>
          <a:xfrm>
            <a:off x="5892800" y="3225800"/>
            <a:ext cx="406400" cy="406400"/>
          </a:xfrm>
          <a:prstGeom prst="rect">
            <a:avLst/>
          </a:prstGeom>
        </p:spPr>
      </p:pic>
      <p:sp>
        <p:nvSpPr>
          <p:cNvPr id="42" name="Rectangle 41">
            <a:extLst>
              <a:ext uri="{FF2B5EF4-FFF2-40B4-BE49-F238E27FC236}">
                <a16:creationId xmlns:a16="http://schemas.microsoft.com/office/drawing/2014/main" id="{9B3183DA-649D-DA3F-1A90-31DB64887A2E}"/>
              </a:ext>
            </a:extLst>
          </p:cNvPr>
          <p:cNvSpPr/>
          <p:nvPr/>
        </p:nvSpPr>
        <p:spPr>
          <a:xfrm>
            <a:off x="5486400" y="3225799"/>
            <a:ext cx="1197864" cy="50695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9264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heel(1)">
                                      <p:cBhvr>
                                        <p:cTn id="37" dur="20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heel(1)">
                                      <p:cBhvr>
                                        <p:cTn id="4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audio>
              <p:cMediaNode vol="80000">
                <p:cTn id="44" fill="hold" display="0">
                  <p:stCondLst>
                    <p:cond delay="indefinite"/>
                  </p:stCondLst>
                  <p:endCondLst>
                    <p:cond evt="onStopAudio" delay="0">
                      <p:tgtEl>
                        <p:sldTgt/>
                      </p:tgtEl>
                    </p:cond>
                  </p:endCondLst>
                </p:cTn>
                <p:tgtEl>
                  <p:spTgt spid="4"/>
                </p:tgtEl>
              </p:cMediaNode>
            </p:audio>
            <p:audio>
              <p:cMediaNode vol="80000">
                <p:cTn id="45" fill="hold" display="0">
                  <p:stCondLst>
                    <p:cond delay="indefinite"/>
                  </p:stCondLst>
                  <p:endCondLst>
                    <p:cond evt="onStopAudio" delay="0">
                      <p:tgtEl>
                        <p:sldTgt/>
                      </p:tgtEl>
                    </p:cond>
                  </p:endCondLst>
                </p:cTn>
                <p:tgtEl>
                  <p:spTgt spid="5"/>
                </p:tgtEl>
              </p:cMediaNode>
            </p:audio>
            <p:audio>
              <p:cMediaNode vol="80000">
                <p:cTn id="46" fill="hold" display="0">
                  <p:stCondLst>
                    <p:cond delay="indefinite"/>
                  </p:stCondLst>
                  <p:endCondLst>
                    <p:cond evt="onStopAudio" delay="0">
                      <p:tgtEl>
                        <p:sldTgt/>
                      </p:tgtEl>
                    </p:cond>
                  </p:endCondLst>
                </p:cTn>
                <p:tgtEl>
                  <p:spTgt spid="6"/>
                </p:tgtEl>
              </p:cMediaNode>
            </p:audio>
            <p:audio>
              <p:cMediaNode vol="80000">
                <p:cTn id="47" fill="hold" display="0">
                  <p:stCondLst>
                    <p:cond delay="indefinite"/>
                  </p:stCondLst>
                  <p:endCondLst>
                    <p:cond evt="onStopAudio" delay="0">
                      <p:tgtEl>
                        <p:sldTgt/>
                      </p:tgtEl>
                    </p:cond>
                  </p:endCondLst>
                </p:cTn>
                <p:tgtEl>
                  <p:spTgt spid="7"/>
                </p:tgtEl>
              </p:cMediaNode>
            </p:audio>
            <p:audio>
              <p:cMediaNode vol="80000">
                <p:cTn id="48" fill="hold" display="0">
                  <p:stCondLst>
                    <p:cond delay="indefinite"/>
                  </p:stCondLst>
                  <p:endCondLst>
                    <p:cond evt="onStopAudio" delay="0">
                      <p:tgtEl>
                        <p:sldTgt/>
                      </p:tgtEl>
                    </p:cond>
                  </p:endCondLst>
                </p:cTn>
                <p:tgtEl>
                  <p:spTgt spid="8"/>
                </p:tgtEl>
              </p:cMediaNode>
            </p:audio>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1593" fill="hold"/>
                                        <p:tgtEl>
                                          <p:spTgt spid="34"/>
                                        </p:tgtEl>
                                      </p:cBhvr>
                                    </p:cmd>
                                  </p:childTnLst>
                                </p:cTn>
                              </p:par>
                            </p:childTnLst>
                          </p:cTn>
                        </p:par>
                      </p:childTnLst>
                    </p:cTn>
                  </p:par>
                </p:childTnLst>
              </p:cTn>
              <p:nextCondLst>
                <p:cond evt="onClick" delay="0">
                  <p:tgtEl>
                    <p:spTgt spid="14"/>
                  </p:tgtEl>
                </p:cond>
              </p:nextCondLst>
            </p:seq>
            <p:audio>
              <p:cMediaNode vol="80000">
                <p:cTn id="54" fill="hold" display="0">
                  <p:stCondLst>
                    <p:cond delay="indefinite"/>
                  </p:stCondLst>
                  <p:endCondLst>
                    <p:cond evt="onStopAudio" delay="0">
                      <p:tgtEl>
                        <p:sldTgt/>
                      </p:tgtEl>
                    </p:cond>
                  </p:endCondLst>
                </p:cTn>
                <p:tgtEl>
                  <p:spTgt spid="24"/>
                </p:tgtEl>
              </p:cMediaNode>
            </p:audio>
            <p:audio>
              <p:cMediaNode vol="80000">
                <p:cTn id="55" fill="hold" display="0">
                  <p:stCondLst>
                    <p:cond delay="indefinite"/>
                  </p:stCondLst>
                  <p:endCondLst>
                    <p:cond evt="onStopAudio" delay="0">
                      <p:tgtEl>
                        <p:sldTgt/>
                      </p:tgtEl>
                    </p:cond>
                  </p:endCondLst>
                </p:cTn>
                <p:tgtEl>
                  <p:spTgt spid="34"/>
                </p:tgtEl>
              </p:cMediaNode>
            </p:audio>
            <p:audio>
              <p:cMediaNode vol="80000">
                <p:cTn id="56" fill="hold" display="0">
                  <p:stCondLst>
                    <p:cond delay="indefinite"/>
                  </p:stCondLst>
                  <p:endCondLst>
                    <p:cond evt="onStopAudio" delay="0">
                      <p:tgtEl>
                        <p:sldTgt/>
                      </p:tgtEl>
                    </p:cond>
                  </p:endCondLst>
                </p:cTn>
                <p:tgtEl>
                  <p:spTgt spid="35"/>
                </p:tgtEl>
              </p:cMediaNode>
            </p:audio>
            <p:audio>
              <p:cMediaNode vol="80000">
                <p:cTn id="57" fill="hold" display="0">
                  <p:stCondLst>
                    <p:cond delay="indefinite"/>
                  </p:stCondLst>
                  <p:endCondLst>
                    <p:cond evt="onStopAudio" delay="0">
                      <p:tgtEl>
                        <p:sldTgt/>
                      </p:tgtEl>
                    </p:cond>
                  </p:endCondLst>
                </p:cTn>
                <p:tgtEl>
                  <p:spTgt spid="36"/>
                </p:tgtEl>
              </p:cMediaNode>
            </p:audio>
            <p:audio>
              <p:cMediaNode vol="80000">
                <p:cTn id="58" fill="hold" display="0">
                  <p:stCondLst>
                    <p:cond delay="indefinite"/>
                  </p:stCondLst>
                  <p:endCondLst>
                    <p:cond evt="onStopAudio" delay="0">
                      <p:tgtEl>
                        <p:sldTgt/>
                      </p:tgtEl>
                    </p:cond>
                  </p:endCondLst>
                </p:cTn>
                <p:tgtEl>
                  <p:spTgt spid="37"/>
                </p:tgtEl>
              </p:cMediaNode>
            </p:audio>
            <p:audio>
              <p:cMediaNode vol="80000">
                <p:cTn id="59" fill="hold" display="0">
                  <p:stCondLst>
                    <p:cond delay="indefinite"/>
                  </p:stCondLst>
                  <p:endCondLst>
                    <p:cond evt="onStopAudio" delay="0">
                      <p:tgtEl>
                        <p:sldTgt/>
                      </p:tgtEl>
                    </p:cond>
                  </p:endCondLst>
                </p:cTn>
                <p:tgtEl>
                  <p:spTgt spid="38"/>
                </p:tgtEl>
              </p:cMediaNode>
            </p:audio>
            <p:audio>
              <p:cMediaNode vol="80000">
                <p:cTn id="60" fill="hold" display="0">
                  <p:stCondLst>
                    <p:cond delay="indefinite"/>
                  </p:stCondLst>
                  <p:endCondLst>
                    <p:cond evt="onStopAudio" delay="0">
                      <p:tgtEl>
                        <p:sldTgt/>
                      </p:tgtEl>
                    </p:cond>
                  </p:endCondLst>
                </p:cTn>
                <p:tgtEl>
                  <p:spTgt spid="39"/>
                </p:tgtEl>
              </p:cMediaNode>
            </p:audio>
            <p:audio>
              <p:cMediaNode vol="80000">
                <p:cTn id="61" fill="hold" display="0">
                  <p:stCondLst>
                    <p:cond delay="indefinite"/>
                  </p:stCondLst>
                  <p:endCondLst>
                    <p:cond evt="onStopAudio" delay="0">
                      <p:tgtEl>
                        <p:sldTgt/>
                      </p:tgtEl>
                    </p:cond>
                  </p:endCondLst>
                </p:cTn>
                <p:tgtEl>
                  <p:spTgt spid="40"/>
                </p:tgtEl>
              </p:cMediaNode>
            </p:audio>
            <p:audio>
              <p:cMediaNode vol="80000">
                <p:cTn id="62" fill="hold" display="0">
                  <p:stCondLst>
                    <p:cond delay="indefinite"/>
                  </p:stCondLst>
                  <p:endCondLst>
                    <p:cond evt="onStopAudio" delay="0">
                      <p:tgtEl>
                        <p:sldTgt/>
                      </p:tgtEl>
                    </p:cond>
                  </p:endCondLst>
                </p:cTn>
                <p:tgtEl>
                  <p:spTgt spid="41"/>
                </p:tgtEl>
              </p:cMediaNode>
            </p:audio>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1906" fill="hold"/>
                                        <p:tgtEl>
                                          <p:spTgt spid="35"/>
                                        </p:tgtEl>
                                      </p:cBhvr>
                                    </p:cmd>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1776" fill="hold"/>
                                        <p:tgtEl>
                                          <p:spTgt spid="36"/>
                                        </p:tgtEl>
                                      </p:cBhvr>
                                    </p:cmd>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11"/>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696" fill="hold"/>
                                        <p:tgtEl>
                                          <p:spTgt spid="37"/>
                                        </p:tgtEl>
                                      </p:cBhvr>
                                    </p:cmd>
                                  </p:childTnLst>
                                </p:cTn>
                              </p:par>
                            </p:childTnLst>
                          </p:cTn>
                        </p:par>
                      </p:childTnLst>
                    </p:cTn>
                  </p:par>
                </p:childTnLst>
              </p:cTn>
              <p:nextCondLst>
                <p:cond evt="onClick" delay="0">
                  <p:tgtEl>
                    <p:spTgt spid="11"/>
                  </p:tgtEl>
                </p:cond>
              </p:nextCondLst>
            </p:seq>
            <p:seq concurrent="1" nextAc="seek">
              <p:cTn id="78" restart="whenNotActive" fill="hold" evtFilter="cancelBubble" nodeType="interactiveSeq">
                <p:stCondLst>
                  <p:cond evt="onClick" delay="0">
                    <p:tgtEl>
                      <p:spTgt spid="10"/>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2455" fill="hold"/>
                                        <p:tgtEl>
                                          <p:spTgt spid="38"/>
                                        </p:tgtEl>
                                      </p:cBhvr>
                                    </p:cmd>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2037" fill="hold"/>
                                        <p:tgtEl>
                                          <p:spTgt spid="39"/>
                                        </p:tgtEl>
                                      </p:cBhvr>
                                    </p:cmd>
                                  </p:childTnLst>
                                </p:cTn>
                              </p:par>
                            </p:childTnLst>
                          </p:cTn>
                        </p:par>
                      </p:childTnLst>
                    </p:cTn>
                  </p:par>
                </p:childTnLst>
              </p:cTn>
              <p:nextCondLst>
                <p:cond evt="onClick" delay="0">
                  <p:tgtEl>
                    <p:spTgt spid="9"/>
                  </p:tgtEl>
                </p:cond>
              </p:nextCondLst>
            </p:seq>
            <p:seq concurrent="1" nextAc="seek">
              <p:cTn id="88" restart="whenNotActive" fill="hold" evtFilter="cancelBubble" nodeType="interactiveSeq">
                <p:stCondLst>
                  <p:cond evt="onClick" delay="0">
                    <p:tgtEl>
                      <p:spTgt spid="28"/>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clickEffect">
                                  <p:stCondLst>
                                    <p:cond delay="0"/>
                                  </p:stCondLst>
                                  <p:childTnLst>
                                    <p:cmd type="call" cmd="playFrom(0.0)">
                                      <p:cBhvr>
                                        <p:cTn id="92" dur="1724" fill="hold"/>
                                        <p:tgtEl>
                                          <p:spTgt spid="40"/>
                                        </p:tgtEl>
                                      </p:cBhvr>
                                    </p:cmd>
                                  </p:childTnLst>
                                </p:cTn>
                              </p:par>
                            </p:childTnLst>
                          </p:cTn>
                        </p:par>
                      </p:childTnLst>
                    </p:cTn>
                  </p:par>
                </p:childTnLst>
              </p:cTn>
              <p:nextCondLst>
                <p:cond evt="onClick" delay="0">
                  <p:tgtEl>
                    <p:spTgt spid="28"/>
                  </p:tgtEl>
                </p:cond>
              </p:nextCondLst>
            </p:seq>
            <p:seq concurrent="1" nextAc="seek">
              <p:cTn id="93" restart="whenNotActive" fill="hold" evtFilter="cancelBubble" nodeType="interactiveSeq">
                <p:stCondLst>
                  <p:cond evt="onClick" delay="0">
                    <p:tgtEl>
                      <p:spTgt spid="29"/>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clickEffect">
                                  <p:stCondLst>
                                    <p:cond delay="0"/>
                                  </p:stCondLst>
                                  <p:childTnLst>
                                    <p:cmd type="call" cmd="playFrom(0.0)">
                                      <p:cBhvr>
                                        <p:cTn id="97" dur="2220" fill="hold"/>
                                        <p:tgtEl>
                                          <p:spTgt spid="41"/>
                                        </p:tgtEl>
                                      </p:cBhvr>
                                    </p:cmd>
                                  </p:childTnLst>
                                </p:cTn>
                              </p:par>
                            </p:childTnLst>
                          </p:cTn>
                        </p:par>
                      </p:childTnLst>
                    </p:cTn>
                  </p:par>
                </p:childTnLst>
              </p:cTn>
              <p:nextCondLst>
                <p:cond evt="onClick" delay="0">
                  <p:tgtEl>
                    <p:spTgt spid="29"/>
                  </p:tgtEl>
                </p:cond>
              </p:nextCondLst>
            </p:seq>
          </p:childTnLst>
        </p:cTn>
      </p:par>
    </p:tnLst>
    <p:bldLst>
      <p:bldP spid="9" grpId="0" animBg="1"/>
      <p:bldP spid="10" grpId="0" animBg="1"/>
      <p:bldP spid="11" grpId="0" animBg="1"/>
      <p:bldP spid="12" grpId="0" animBg="1"/>
      <p:bldP spid="13" grpId="0" animBg="1"/>
      <p:bldP spid="14"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DFACC8-6C0A-14B8-EC32-A166C3A8C94A}"/>
              </a:ext>
            </a:extLst>
          </p:cNvPr>
          <p:cNvSpPr/>
          <p:nvPr/>
        </p:nvSpPr>
        <p:spPr>
          <a:xfrm>
            <a:off x="307910" y="763546"/>
            <a:ext cx="469541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Can you remember?</a:t>
            </a:r>
          </a:p>
        </p:txBody>
      </p:sp>
      <p:pic>
        <p:nvPicPr>
          <p:cNvPr id="6" name="Picture 5">
            <a:extLst>
              <a:ext uri="{FF2B5EF4-FFF2-40B4-BE49-F238E27FC236}">
                <a16:creationId xmlns:a16="http://schemas.microsoft.com/office/drawing/2014/main" id="{DDDFF894-AA58-2307-04DE-63137B4B25D2}"/>
              </a:ext>
            </a:extLst>
          </p:cNvPr>
          <p:cNvPicPr>
            <a:picLocks noChangeAspect="1"/>
          </p:cNvPicPr>
          <p:nvPr/>
        </p:nvPicPr>
        <p:blipFill>
          <a:blip r:embed="rId2"/>
          <a:stretch>
            <a:fillRect/>
          </a:stretch>
        </p:blipFill>
        <p:spPr>
          <a:xfrm>
            <a:off x="5709213" y="481134"/>
            <a:ext cx="5830672" cy="5579424"/>
          </a:xfrm>
          <a:prstGeom prst="rect">
            <a:avLst/>
          </a:prstGeom>
        </p:spPr>
      </p:pic>
      <p:sp>
        <p:nvSpPr>
          <p:cNvPr id="3" name="TextBox 2">
            <a:extLst>
              <a:ext uri="{FF2B5EF4-FFF2-40B4-BE49-F238E27FC236}">
                <a16:creationId xmlns:a16="http://schemas.microsoft.com/office/drawing/2014/main" id="{0466E668-64ED-168D-629F-5F0401F7270C}"/>
              </a:ext>
            </a:extLst>
          </p:cNvPr>
          <p:cNvSpPr txBox="1"/>
          <p:nvPr/>
        </p:nvSpPr>
        <p:spPr>
          <a:xfrm>
            <a:off x="5826166" y="1977650"/>
            <a:ext cx="1562986" cy="523220"/>
          </a:xfrm>
          <a:prstGeom prst="rect">
            <a:avLst/>
          </a:prstGeom>
          <a:noFill/>
        </p:spPr>
        <p:txBody>
          <a:bodyPr wrap="square" rtlCol="0">
            <a:spAutoFit/>
          </a:bodyPr>
          <a:lstStyle/>
          <a:p>
            <a:pPr algn="ctr"/>
            <a:r>
              <a:rPr lang="en-US" sz="2800" dirty="0">
                <a:solidFill>
                  <a:srgbClr val="C00000"/>
                </a:solidFill>
              </a:rPr>
              <a:t>Earth</a:t>
            </a:r>
          </a:p>
        </p:txBody>
      </p:sp>
      <p:sp>
        <p:nvSpPr>
          <p:cNvPr id="4" name="TextBox 3">
            <a:extLst>
              <a:ext uri="{FF2B5EF4-FFF2-40B4-BE49-F238E27FC236}">
                <a16:creationId xmlns:a16="http://schemas.microsoft.com/office/drawing/2014/main" id="{FB4D616F-51FE-21C3-C9E9-6D05C386F784}"/>
              </a:ext>
            </a:extLst>
          </p:cNvPr>
          <p:cNvSpPr txBox="1"/>
          <p:nvPr/>
        </p:nvSpPr>
        <p:spPr>
          <a:xfrm>
            <a:off x="7708602" y="1970552"/>
            <a:ext cx="1562986" cy="523220"/>
          </a:xfrm>
          <a:prstGeom prst="rect">
            <a:avLst/>
          </a:prstGeom>
          <a:noFill/>
        </p:spPr>
        <p:txBody>
          <a:bodyPr wrap="square" rtlCol="0">
            <a:spAutoFit/>
          </a:bodyPr>
          <a:lstStyle/>
          <a:p>
            <a:pPr algn="ctr"/>
            <a:r>
              <a:rPr lang="en-US" sz="2800" dirty="0">
                <a:solidFill>
                  <a:srgbClr val="C00000"/>
                </a:solidFill>
              </a:rPr>
              <a:t>Mars</a:t>
            </a:r>
          </a:p>
        </p:txBody>
      </p:sp>
      <p:sp>
        <p:nvSpPr>
          <p:cNvPr id="5" name="TextBox 4">
            <a:extLst>
              <a:ext uri="{FF2B5EF4-FFF2-40B4-BE49-F238E27FC236}">
                <a16:creationId xmlns:a16="http://schemas.microsoft.com/office/drawing/2014/main" id="{5A92EEBD-2C11-2648-3D18-2F5CCB2BA953}"/>
              </a:ext>
            </a:extLst>
          </p:cNvPr>
          <p:cNvSpPr txBox="1"/>
          <p:nvPr/>
        </p:nvSpPr>
        <p:spPr>
          <a:xfrm>
            <a:off x="9718156" y="1970552"/>
            <a:ext cx="1562986" cy="523220"/>
          </a:xfrm>
          <a:prstGeom prst="rect">
            <a:avLst/>
          </a:prstGeom>
          <a:noFill/>
        </p:spPr>
        <p:txBody>
          <a:bodyPr wrap="square" rtlCol="0">
            <a:spAutoFit/>
          </a:bodyPr>
          <a:lstStyle/>
          <a:p>
            <a:pPr algn="ctr"/>
            <a:r>
              <a:rPr lang="en-US" sz="2800" dirty="0">
                <a:solidFill>
                  <a:srgbClr val="C00000"/>
                </a:solidFill>
              </a:rPr>
              <a:t>Venus</a:t>
            </a:r>
          </a:p>
        </p:txBody>
      </p:sp>
      <p:sp>
        <p:nvSpPr>
          <p:cNvPr id="7" name="TextBox 6">
            <a:extLst>
              <a:ext uri="{FF2B5EF4-FFF2-40B4-BE49-F238E27FC236}">
                <a16:creationId xmlns:a16="http://schemas.microsoft.com/office/drawing/2014/main" id="{E23B816B-EC1C-F695-C661-1D6223795D56}"/>
              </a:ext>
            </a:extLst>
          </p:cNvPr>
          <p:cNvSpPr txBox="1"/>
          <p:nvPr/>
        </p:nvSpPr>
        <p:spPr>
          <a:xfrm>
            <a:off x="5858534" y="3874351"/>
            <a:ext cx="1562986" cy="523220"/>
          </a:xfrm>
          <a:prstGeom prst="rect">
            <a:avLst/>
          </a:prstGeom>
          <a:noFill/>
        </p:spPr>
        <p:txBody>
          <a:bodyPr wrap="square" rtlCol="0">
            <a:spAutoFit/>
          </a:bodyPr>
          <a:lstStyle/>
          <a:p>
            <a:pPr algn="ctr"/>
            <a:r>
              <a:rPr lang="en-US" sz="2800" dirty="0">
                <a:solidFill>
                  <a:srgbClr val="C00000"/>
                </a:solidFill>
              </a:rPr>
              <a:t>oxygen</a:t>
            </a:r>
          </a:p>
        </p:txBody>
      </p:sp>
      <p:sp>
        <p:nvSpPr>
          <p:cNvPr id="8" name="TextBox 7">
            <a:extLst>
              <a:ext uri="{FF2B5EF4-FFF2-40B4-BE49-F238E27FC236}">
                <a16:creationId xmlns:a16="http://schemas.microsoft.com/office/drawing/2014/main" id="{9007DFB0-98A7-E6F6-44E3-FC1A9342851D}"/>
              </a:ext>
            </a:extLst>
          </p:cNvPr>
          <p:cNvSpPr txBox="1"/>
          <p:nvPr/>
        </p:nvSpPr>
        <p:spPr>
          <a:xfrm>
            <a:off x="7802224" y="3874351"/>
            <a:ext cx="1562986" cy="523220"/>
          </a:xfrm>
          <a:prstGeom prst="rect">
            <a:avLst/>
          </a:prstGeom>
          <a:noFill/>
        </p:spPr>
        <p:txBody>
          <a:bodyPr wrap="square" rtlCol="0">
            <a:spAutoFit/>
          </a:bodyPr>
          <a:lstStyle/>
          <a:p>
            <a:pPr algn="ctr"/>
            <a:r>
              <a:rPr lang="en-US" sz="2800" dirty="0">
                <a:solidFill>
                  <a:srgbClr val="C00000"/>
                </a:solidFill>
              </a:rPr>
              <a:t>gravity</a:t>
            </a:r>
          </a:p>
        </p:txBody>
      </p:sp>
      <p:sp>
        <p:nvSpPr>
          <p:cNvPr id="9" name="TextBox 8">
            <a:extLst>
              <a:ext uri="{FF2B5EF4-FFF2-40B4-BE49-F238E27FC236}">
                <a16:creationId xmlns:a16="http://schemas.microsoft.com/office/drawing/2014/main" id="{C017339E-8A6A-BAC5-5AD4-8AAE993C7650}"/>
              </a:ext>
            </a:extLst>
          </p:cNvPr>
          <p:cNvSpPr txBox="1"/>
          <p:nvPr/>
        </p:nvSpPr>
        <p:spPr>
          <a:xfrm>
            <a:off x="9755368" y="3874351"/>
            <a:ext cx="2016652" cy="523220"/>
          </a:xfrm>
          <a:prstGeom prst="rect">
            <a:avLst/>
          </a:prstGeom>
          <a:noFill/>
        </p:spPr>
        <p:txBody>
          <a:bodyPr wrap="square" rtlCol="0">
            <a:spAutoFit/>
          </a:bodyPr>
          <a:lstStyle/>
          <a:p>
            <a:pPr algn="ctr"/>
            <a:r>
              <a:rPr lang="en-US" sz="2800" dirty="0">
                <a:solidFill>
                  <a:srgbClr val="C00000"/>
                </a:solidFill>
              </a:rPr>
              <a:t>temperature</a:t>
            </a:r>
          </a:p>
        </p:txBody>
      </p:sp>
      <p:sp>
        <p:nvSpPr>
          <p:cNvPr id="10" name="TextBox 9">
            <a:extLst>
              <a:ext uri="{FF2B5EF4-FFF2-40B4-BE49-F238E27FC236}">
                <a16:creationId xmlns:a16="http://schemas.microsoft.com/office/drawing/2014/main" id="{AA740E59-CCCC-3667-23D5-EDE008C206CB}"/>
              </a:ext>
            </a:extLst>
          </p:cNvPr>
          <p:cNvSpPr txBox="1"/>
          <p:nvPr/>
        </p:nvSpPr>
        <p:spPr>
          <a:xfrm>
            <a:off x="7555974" y="5798948"/>
            <a:ext cx="2137150" cy="523220"/>
          </a:xfrm>
          <a:prstGeom prst="rect">
            <a:avLst/>
          </a:prstGeom>
          <a:noFill/>
        </p:spPr>
        <p:txBody>
          <a:bodyPr wrap="square" rtlCol="0">
            <a:spAutoFit/>
          </a:bodyPr>
          <a:lstStyle/>
          <a:p>
            <a:pPr algn="ctr"/>
            <a:r>
              <a:rPr lang="en-US" sz="2800" dirty="0">
                <a:solidFill>
                  <a:srgbClr val="C00000"/>
                </a:solidFill>
              </a:rPr>
              <a:t>space station</a:t>
            </a:r>
          </a:p>
        </p:txBody>
      </p:sp>
    </p:spTree>
    <p:extLst>
      <p:ext uri="{BB962C8B-B14F-4D97-AF65-F5344CB8AC3E}">
        <p14:creationId xmlns:p14="http://schemas.microsoft.com/office/powerpoint/2010/main" val="286518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264" y="542261"/>
            <a:ext cx="3732681"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i="1" dirty="0">
                <a:solidFill>
                  <a:srgbClr val="0070C0"/>
                </a:solidFill>
              </a:rPr>
              <a:t>Look at the pictures and fill in the blanks.</a:t>
            </a:r>
          </a:p>
        </p:txBody>
      </p:sp>
      <p:sp>
        <p:nvSpPr>
          <p:cNvPr id="5" name="TextBox 4"/>
          <p:cNvSpPr txBox="1"/>
          <p:nvPr/>
        </p:nvSpPr>
        <p:spPr>
          <a:xfrm>
            <a:off x="5000545" y="2041133"/>
            <a:ext cx="3191070" cy="475658"/>
          </a:xfrm>
          <a:prstGeom prst="rect">
            <a:avLst/>
          </a:prstGeom>
          <a:noFill/>
        </p:spPr>
        <p:txBody>
          <a:bodyPr wrap="square" rtlCol="0">
            <a:spAutoFit/>
          </a:bodyPr>
          <a:lstStyle/>
          <a:p>
            <a:r>
              <a:rPr lang="en-US" sz="2800" i="1" dirty="0">
                <a:solidFill>
                  <a:srgbClr val="FF0000"/>
                </a:solidFill>
              </a:rPr>
              <a:t>reading comics</a:t>
            </a:r>
          </a:p>
        </p:txBody>
      </p:sp>
      <p:pic>
        <p:nvPicPr>
          <p:cNvPr id="6" name="Picture 5">
            <a:extLst>
              <a:ext uri="{FF2B5EF4-FFF2-40B4-BE49-F238E27FC236}">
                <a16:creationId xmlns:a16="http://schemas.microsoft.com/office/drawing/2014/main" id="{EF2556FE-75A7-B09B-4374-B102B4844FD9}"/>
              </a:ext>
            </a:extLst>
          </p:cNvPr>
          <p:cNvPicPr>
            <a:picLocks noChangeAspect="1"/>
          </p:cNvPicPr>
          <p:nvPr/>
        </p:nvPicPr>
        <p:blipFill>
          <a:blip r:embed="rId2"/>
          <a:stretch>
            <a:fillRect/>
          </a:stretch>
        </p:blipFill>
        <p:spPr>
          <a:xfrm>
            <a:off x="4424495" y="542261"/>
            <a:ext cx="7534241" cy="5720316"/>
          </a:xfrm>
          <a:prstGeom prst="rect">
            <a:avLst/>
          </a:prstGeom>
        </p:spPr>
      </p:pic>
      <p:sp>
        <p:nvSpPr>
          <p:cNvPr id="9" name="TextBox 8">
            <a:extLst>
              <a:ext uri="{FF2B5EF4-FFF2-40B4-BE49-F238E27FC236}">
                <a16:creationId xmlns:a16="http://schemas.microsoft.com/office/drawing/2014/main" id="{93151E67-2925-75B8-C353-2B439AF402F9}"/>
              </a:ext>
            </a:extLst>
          </p:cNvPr>
          <p:cNvSpPr txBox="1"/>
          <p:nvPr/>
        </p:nvSpPr>
        <p:spPr>
          <a:xfrm>
            <a:off x="4819053" y="1551120"/>
            <a:ext cx="2135252" cy="492443"/>
          </a:xfrm>
          <a:prstGeom prst="rect">
            <a:avLst/>
          </a:prstGeom>
          <a:noFill/>
        </p:spPr>
        <p:txBody>
          <a:bodyPr wrap="square" rtlCol="0">
            <a:spAutoFit/>
          </a:bodyPr>
          <a:lstStyle/>
          <a:p>
            <a:r>
              <a:rPr lang="en-US" sz="2600" dirty="0">
                <a:solidFill>
                  <a:srgbClr val="FF0000"/>
                </a:solidFill>
              </a:rPr>
              <a:t>temperature</a:t>
            </a:r>
          </a:p>
        </p:txBody>
      </p:sp>
      <p:sp>
        <p:nvSpPr>
          <p:cNvPr id="7" name="TextBox 6"/>
          <p:cNvSpPr txBox="1"/>
          <p:nvPr/>
        </p:nvSpPr>
        <p:spPr>
          <a:xfrm>
            <a:off x="5275702" y="2043478"/>
            <a:ext cx="3191070" cy="492443"/>
          </a:xfrm>
          <a:prstGeom prst="rect">
            <a:avLst/>
          </a:prstGeom>
          <a:noFill/>
        </p:spPr>
        <p:txBody>
          <a:bodyPr wrap="square" rtlCol="0">
            <a:spAutoFit/>
          </a:bodyPr>
          <a:lstStyle/>
          <a:p>
            <a:r>
              <a:rPr lang="en-US" sz="2600" dirty="0">
                <a:solidFill>
                  <a:srgbClr val="FF0000"/>
                </a:solidFill>
              </a:rPr>
              <a:t>Gravity</a:t>
            </a:r>
          </a:p>
        </p:txBody>
      </p:sp>
      <p:sp>
        <p:nvSpPr>
          <p:cNvPr id="10" name="TextBox 9">
            <a:extLst>
              <a:ext uri="{FF2B5EF4-FFF2-40B4-BE49-F238E27FC236}">
                <a16:creationId xmlns:a16="http://schemas.microsoft.com/office/drawing/2014/main" id="{EE21695D-D1CE-9CDB-38D6-54623B2D6B8E}"/>
              </a:ext>
            </a:extLst>
          </p:cNvPr>
          <p:cNvSpPr txBox="1"/>
          <p:nvPr/>
        </p:nvSpPr>
        <p:spPr>
          <a:xfrm>
            <a:off x="5375391" y="2554124"/>
            <a:ext cx="986829" cy="492443"/>
          </a:xfrm>
          <a:prstGeom prst="rect">
            <a:avLst/>
          </a:prstGeom>
          <a:noFill/>
        </p:spPr>
        <p:txBody>
          <a:bodyPr wrap="square" rtlCol="0">
            <a:spAutoFit/>
          </a:bodyPr>
          <a:lstStyle/>
          <a:p>
            <a:pPr algn="ctr"/>
            <a:r>
              <a:rPr lang="en-US" sz="2600" dirty="0">
                <a:solidFill>
                  <a:srgbClr val="FF0000"/>
                </a:solidFill>
              </a:rPr>
              <a:t>Mars</a:t>
            </a:r>
          </a:p>
        </p:txBody>
      </p:sp>
      <p:sp>
        <p:nvSpPr>
          <p:cNvPr id="11" name="TextBox 10">
            <a:extLst>
              <a:ext uri="{FF2B5EF4-FFF2-40B4-BE49-F238E27FC236}">
                <a16:creationId xmlns:a16="http://schemas.microsoft.com/office/drawing/2014/main" id="{2C7AB5E0-39AB-2EBF-8DE9-C3936261490A}"/>
              </a:ext>
            </a:extLst>
          </p:cNvPr>
          <p:cNvSpPr txBox="1"/>
          <p:nvPr/>
        </p:nvSpPr>
        <p:spPr>
          <a:xfrm>
            <a:off x="7692718" y="3402419"/>
            <a:ext cx="1132137" cy="492443"/>
          </a:xfrm>
          <a:prstGeom prst="rect">
            <a:avLst/>
          </a:prstGeom>
          <a:noFill/>
        </p:spPr>
        <p:txBody>
          <a:bodyPr wrap="square" rtlCol="0">
            <a:spAutoFit/>
          </a:bodyPr>
          <a:lstStyle/>
          <a:p>
            <a:r>
              <a:rPr lang="en-US" sz="2600" dirty="0">
                <a:solidFill>
                  <a:srgbClr val="FF0000"/>
                </a:solidFill>
              </a:rPr>
              <a:t>Venus	</a:t>
            </a:r>
          </a:p>
        </p:txBody>
      </p:sp>
      <p:sp>
        <p:nvSpPr>
          <p:cNvPr id="12" name="TextBox 11">
            <a:extLst>
              <a:ext uri="{FF2B5EF4-FFF2-40B4-BE49-F238E27FC236}">
                <a16:creationId xmlns:a16="http://schemas.microsoft.com/office/drawing/2014/main" id="{23DBF2C5-E548-C5C4-5FC0-1B6F366717E7}"/>
              </a:ext>
            </a:extLst>
          </p:cNvPr>
          <p:cNvSpPr txBox="1"/>
          <p:nvPr/>
        </p:nvSpPr>
        <p:spPr>
          <a:xfrm>
            <a:off x="9344476" y="4278835"/>
            <a:ext cx="2074891" cy="492443"/>
          </a:xfrm>
          <a:prstGeom prst="rect">
            <a:avLst/>
          </a:prstGeom>
          <a:noFill/>
        </p:spPr>
        <p:txBody>
          <a:bodyPr wrap="square" rtlCol="0">
            <a:spAutoFit/>
          </a:bodyPr>
          <a:lstStyle/>
          <a:p>
            <a:r>
              <a:rPr lang="en-US" sz="2600" dirty="0">
                <a:solidFill>
                  <a:srgbClr val="FF0000"/>
                </a:solidFill>
              </a:rPr>
              <a:t>space station</a:t>
            </a:r>
          </a:p>
        </p:txBody>
      </p:sp>
      <p:sp>
        <p:nvSpPr>
          <p:cNvPr id="13" name="TextBox 12">
            <a:extLst>
              <a:ext uri="{FF2B5EF4-FFF2-40B4-BE49-F238E27FC236}">
                <a16:creationId xmlns:a16="http://schemas.microsoft.com/office/drawing/2014/main" id="{98556B5A-A85F-D0BB-1C5C-D517292B37A7}"/>
              </a:ext>
            </a:extLst>
          </p:cNvPr>
          <p:cNvSpPr txBox="1"/>
          <p:nvPr/>
        </p:nvSpPr>
        <p:spPr>
          <a:xfrm>
            <a:off x="8090749" y="5493388"/>
            <a:ext cx="1201475" cy="492443"/>
          </a:xfrm>
          <a:prstGeom prst="rect">
            <a:avLst/>
          </a:prstGeom>
          <a:noFill/>
        </p:spPr>
        <p:txBody>
          <a:bodyPr wrap="square" rtlCol="0">
            <a:spAutoFit/>
          </a:bodyPr>
          <a:lstStyle/>
          <a:p>
            <a:r>
              <a:rPr lang="en-US" sz="2600" dirty="0">
                <a:solidFill>
                  <a:srgbClr val="FF0000"/>
                </a:solidFill>
              </a:rPr>
              <a:t>oxygen</a:t>
            </a:r>
          </a:p>
        </p:txBody>
      </p:sp>
      <p:pic>
        <p:nvPicPr>
          <p:cNvPr id="15" name="Picture 14">
            <a:extLst>
              <a:ext uri="{FF2B5EF4-FFF2-40B4-BE49-F238E27FC236}">
                <a16:creationId xmlns:a16="http://schemas.microsoft.com/office/drawing/2014/main" id="{5DADB75A-24B7-AAD5-586D-C3077D12EC92}"/>
              </a:ext>
            </a:extLst>
          </p:cNvPr>
          <p:cNvPicPr>
            <a:picLocks noChangeAspect="1"/>
          </p:cNvPicPr>
          <p:nvPr/>
        </p:nvPicPr>
        <p:blipFill>
          <a:blip r:embed="rId3"/>
          <a:stretch>
            <a:fillRect/>
          </a:stretch>
        </p:blipFill>
        <p:spPr>
          <a:xfrm>
            <a:off x="19572" y="1691045"/>
            <a:ext cx="4591518" cy="4624694"/>
          </a:xfrm>
          <a:prstGeom prst="rect">
            <a:avLst/>
          </a:prstGeom>
        </p:spPr>
      </p:pic>
      <p:cxnSp>
        <p:nvCxnSpPr>
          <p:cNvPr id="16" name="Straight Connector 15">
            <a:extLst>
              <a:ext uri="{FF2B5EF4-FFF2-40B4-BE49-F238E27FC236}">
                <a16:creationId xmlns:a16="http://schemas.microsoft.com/office/drawing/2014/main" id="{0BC1813E-E31C-699C-41C5-59D3F7053874}"/>
              </a:ext>
            </a:extLst>
          </p:cNvPr>
          <p:cNvCxnSpPr>
            <a:cxnSpLocks/>
          </p:cNvCxnSpPr>
          <p:nvPr/>
        </p:nvCxnSpPr>
        <p:spPr>
          <a:xfrm flipH="1">
            <a:off x="440796" y="3069978"/>
            <a:ext cx="6166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F91F409-1F6E-6FE2-A0C4-6AD75923CE47}"/>
              </a:ext>
            </a:extLst>
          </p:cNvPr>
          <p:cNvCxnSpPr>
            <a:cxnSpLocks/>
          </p:cNvCxnSpPr>
          <p:nvPr/>
        </p:nvCxnSpPr>
        <p:spPr>
          <a:xfrm flipH="1">
            <a:off x="3336194" y="4580913"/>
            <a:ext cx="10752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5D5BF8-3488-5028-9908-776D7579211B}"/>
              </a:ext>
            </a:extLst>
          </p:cNvPr>
          <p:cNvCxnSpPr>
            <a:cxnSpLocks/>
          </p:cNvCxnSpPr>
          <p:nvPr/>
        </p:nvCxnSpPr>
        <p:spPr>
          <a:xfrm flipH="1">
            <a:off x="2004897" y="4580913"/>
            <a:ext cx="6166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0559AF7-F090-CF08-DB4D-B704D19BDBCB}"/>
              </a:ext>
            </a:extLst>
          </p:cNvPr>
          <p:cNvCxnSpPr>
            <a:cxnSpLocks/>
          </p:cNvCxnSpPr>
          <p:nvPr/>
        </p:nvCxnSpPr>
        <p:spPr>
          <a:xfrm flipH="1">
            <a:off x="2004897" y="3072693"/>
            <a:ext cx="6166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77AF08-418C-F397-FFD9-9AE28A297549}"/>
              </a:ext>
            </a:extLst>
          </p:cNvPr>
          <p:cNvCxnSpPr>
            <a:cxnSpLocks/>
          </p:cNvCxnSpPr>
          <p:nvPr/>
        </p:nvCxnSpPr>
        <p:spPr>
          <a:xfrm flipH="1">
            <a:off x="3577604" y="3063684"/>
            <a:ext cx="6166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BD78634-CDDC-3A6B-B010-81F1C4F3E01C}"/>
              </a:ext>
            </a:extLst>
          </p:cNvPr>
          <p:cNvCxnSpPr>
            <a:cxnSpLocks/>
          </p:cNvCxnSpPr>
          <p:nvPr/>
        </p:nvCxnSpPr>
        <p:spPr>
          <a:xfrm flipH="1">
            <a:off x="1775842" y="6136811"/>
            <a:ext cx="10752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BE3C7E6-75D7-CED9-ED7C-FD1EB6924211}"/>
              </a:ext>
            </a:extLst>
          </p:cNvPr>
          <p:cNvCxnSpPr>
            <a:cxnSpLocks/>
          </p:cNvCxnSpPr>
          <p:nvPr/>
        </p:nvCxnSpPr>
        <p:spPr>
          <a:xfrm flipH="1">
            <a:off x="440796" y="4580913"/>
            <a:ext cx="6166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44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circle(in)">
                                      <p:cBhvr>
                                        <p:cTn id="14" dur="2000"/>
                                        <p:tgtEl>
                                          <p:spTgt spid="7">
                                            <p:txEl>
                                              <p:pRg st="0" end="0"/>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circle(in)">
                                      <p:cBhvr>
                                        <p:cTn id="21" dur="2000"/>
                                        <p:tgtEl>
                                          <p:spTgt spid="1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circle(in)">
                                      <p:cBhvr>
                                        <p:cTn id="29" dur="2000"/>
                                        <p:tgtEl>
                                          <p:spTgt spid="11">
                                            <p:txEl>
                                              <p:pRg st="0" end="0"/>
                                            </p:txEl>
                                          </p:spTgt>
                                        </p:tgtEl>
                                      </p:cBhvr>
                                    </p:animEffect>
                                  </p:childTnLst>
                                </p:cTn>
                              </p:par>
                              <p:par>
                                <p:cTn id="30" presetID="1"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circle(in)">
                                      <p:cBhvr>
                                        <p:cTn id="36" dur="2000"/>
                                        <p:tgtEl>
                                          <p:spTgt spid="12">
                                            <p:txEl>
                                              <p:pRg st="0" end="0"/>
                                            </p:txEl>
                                          </p:spTgt>
                                        </p:tgtEl>
                                      </p:cBhvr>
                                    </p:animEffec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Effect transition="in" filter="circle(in)">
                                      <p:cBhvr>
                                        <p:cTn id="43" dur="2000"/>
                                        <p:tgtEl>
                                          <p:spTgt spid="13">
                                            <p:txEl>
                                              <p:pRg st="0" end="0"/>
                                            </p:txEl>
                                          </p:spTgt>
                                        </p:tgtEl>
                                      </p:cBhvr>
                                    </p:animEffect>
                                  </p:childTnLst>
                                </p:cTn>
                              </p:par>
                              <p:par>
                                <p:cTn id="44" presetID="1"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1173429" y="2564403"/>
            <a:ext cx="11018571" cy="1446550"/>
          </a:xfrm>
          <a:prstGeom prst="rect">
            <a:avLst/>
          </a:prstGeom>
        </p:spPr>
        <p:txBody>
          <a:bodyPr wrap="square">
            <a:spAutoFit/>
          </a:bodyPr>
          <a:lstStyle/>
          <a:p>
            <a:r>
              <a:rPr lang="en-US" sz="4400" b="1" i="1" dirty="0">
                <a:solidFill>
                  <a:srgbClr val="0070C0"/>
                </a:solidFill>
              </a:rPr>
              <a:t>Would you like to visit another planet or a space station? Why (not)?</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3033" y="534176"/>
            <a:ext cx="2821881" cy="17998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27E23C3-C141-B9B5-C845-24CAB9207AF4}"/>
              </a:ext>
            </a:extLst>
          </p:cNvPr>
          <p:cNvPicPr>
            <a:picLocks noChangeAspect="1"/>
          </p:cNvPicPr>
          <p:nvPr/>
        </p:nvPicPr>
        <p:blipFill>
          <a:blip r:embed="rId3"/>
          <a:stretch>
            <a:fillRect/>
          </a:stretch>
        </p:blipFill>
        <p:spPr>
          <a:xfrm>
            <a:off x="0" y="4232143"/>
            <a:ext cx="12192000" cy="1205973"/>
          </a:xfrm>
          <a:prstGeom prst="rect">
            <a:avLst/>
          </a:prstGeom>
        </p:spPr>
      </p:pic>
    </p:spTree>
    <p:extLst>
      <p:ext uri="{BB962C8B-B14F-4D97-AF65-F5344CB8AC3E}">
        <p14:creationId xmlns:p14="http://schemas.microsoft.com/office/powerpoint/2010/main" val="278539899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25339" cy="6860727"/>
          </a:xfrm>
          <a:prstGeom prst="rect">
            <a:avLst/>
          </a:prstGeom>
        </p:spPr>
      </p:pic>
      <p:sp>
        <p:nvSpPr>
          <p:cNvPr id="3" name="TextBox 2"/>
          <p:cNvSpPr txBox="1"/>
          <p:nvPr/>
        </p:nvSpPr>
        <p:spPr>
          <a:xfrm>
            <a:off x="3219061" y="3820868"/>
            <a:ext cx="2687217" cy="923330"/>
          </a:xfrm>
          <a:prstGeom prst="rect">
            <a:avLst/>
          </a:prstGeom>
          <a:noFill/>
        </p:spPr>
        <p:txBody>
          <a:bodyPr wrap="square" rtlCol="0">
            <a:spAutoFit/>
          </a:bodyPr>
          <a:lstStyle/>
          <a:p>
            <a:r>
              <a:rPr lang="en-US" sz="5400" dirty="0">
                <a:solidFill>
                  <a:schemeClr val="bg1"/>
                </a:solidFill>
              </a:rPr>
              <a:t>Reading</a:t>
            </a:r>
            <a:endParaRPr lang="en-US" sz="2400" dirty="0">
              <a:solidFill>
                <a:schemeClr val="bg1"/>
              </a:solidFill>
            </a:endParaRPr>
          </a:p>
        </p:txBody>
      </p:sp>
    </p:spTree>
    <p:extLst>
      <p:ext uri="{BB962C8B-B14F-4D97-AF65-F5344CB8AC3E}">
        <p14:creationId xmlns:p14="http://schemas.microsoft.com/office/powerpoint/2010/main" val="3302972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3B2EE09-CFBF-3F39-1859-2EA0EF0E0ADC}"/>
              </a:ext>
            </a:extLst>
          </p:cNvPr>
          <p:cNvPicPr>
            <a:picLocks noChangeAspect="1"/>
          </p:cNvPicPr>
          <p:nvPr/>
        </p:nvPicPr>
        <p:blipFill>
          <a:blip r:embed="rId2"/>
          <a:stretch>
            <a:fillRect/>
          </a:stretch>
        </p:blipFill>
        <p:spPr>
          <a:xfrm>
            <a:off x="1240465" y="3228845"/>
            <a:ext cx="9990048" cy="1958080"/>
          </a:xfrm>
          <a:prstGeom prst="rect">
            <a:avLst/>
          </a:prstGeom>
        </p:spPr>
      </p:pic>
      <p:sp>
        <p:nvSpPr>
          <p:cNvPr id="2" name="Rectangle 1"/>
          <p:cNvSpPr/>
          <p:nvPr/>
        </p:nvSpPr>
        <p:spPr>
          <a:xfrm>
            <a:off x="597158" y="1040175"/>
            <a:ext cx="11457993"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instruction quickly. Underline the key words. What are we going to do? </a:t>
            </a:r>
          </a:p>
          <a:p>
            <a:r>
              <a:rPr lang="en-US" sz="3600" i="1" dirty="0">
                <a:solidFill>
                  <a:srgbClr val="FF0000"/>
                </a:solidFill>
              </a:rPr>
              <a:t>Read and choose the best title.</a:t>
            </a:r>
          </a:p>
        </p:txBody>
      </p:sp>
      <p:cxnSp>
        <p:nvCxnSpPr>
          <p:cNvPr id="5" name="Straight Connector 4"/>
          <p:cNvCxnSpPr>
            <a:cxnSpLocks/>
          </p:cNvCxnSpPr>
          <p:nvPr/>
        </p:nvCxnSpPr>
        <p:spPr>
          <a:xfrm>
            <a:off x="1966270" y="3794997"/>
            <a:ext cx="50136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a:off x="7347544" y="3794997"/>
            <a:ext cx="293479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2015409" y="4489983"/>
            <a:ext cx="2811772" cy="6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6489303" y="4483704"/>
            <a:ext cx="36884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V="1">
            <a:off x="7751569" y="5112645"/>
            <a:ext cx="3338797" cy="1569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5274" y="457200"/>
            <a:ext cx="1604865" cy="400110"/>
          </a:xfrm>
          <a:prstGeom prst="rect">
            <a:avLst/>
          </a:prstGeom>
          <a:solidFill>
            <a:srgbClr val="7030A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cxnSp>
        <p:nvCxnSpPr>
          <p:cNvPr id="28" name="Straight Connector 27">
            <a:extLst>
              <a:ext uri="{FF2B5EF4-FFF2-40B4-BE49-F238E27FC236}">
                <a16:creationId xmlns:a16="http://schemas.microsoft.com/office/drawing/2014/main" id="{7D02FCCD-CBB9-7295-DC2B-D520954D0938}"/>
              </a:ext>
            </a:extLst>
          </p:cNvPr>
          <p:cNvCxnSpPr>
            <a:cxnSpLocks/>
          </p:cNvCxnSpPr>
          <p:nvPr/>
        </p:nvCxnSpPr>
        <p:spPr>
          <a:xfrm>
            <a:off x="2880512" y="5113298"/>
            <a:ext cx="25928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3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heel(1)">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heel(1)">
                                      <p:cBhvr>
                                        <p:cTn id="32" dur="2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ABCB92-BB39-6831-B990-6795297811D4}"/>
              </a:ext>
            </a:extLst>
          </p:cNvPr>
          <p:cNvSpPr txBox="1"/>
          <p:nvPr/>
        </p:nvSpPr>
        <p:spPr>
          <a:xfrm>
            <a:off x="10605088" y="562494"/>
            <a:ext cx="1421395" cy="400110"/>
          </a:xfrm>
          <a:prstGeom prst="rect">
            <a:avLst/>
          </a:prstGeom>
          <a:solidFill>
            <a:srgbClr val="7030A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Pre-reading</a:t>
            </a:r>
          </a:p>
        </p:txBody>
      </p:sp>
      <p:sp>
        <p:nvSpPr>
          <p:cNvPr id="3" name="TextBox 2">
            <a:extLst>
              <a:ext uri="{FF2B5EF4-FFF2-40B4-BE49-F238E27FC236}">
                <a16:creationId xmlns:a16="http://schemas.microsoft.com/office/drawing/2014/main" id="{939EC191-2036-B989-2CDC-4CE520606D2D}"/>
              </a:ext>
            </a:extLst>
          </p:cNvPr>
          <p:cNvSpPr txBox="1"/>
          <p:nvPr/>
        </p:nvSpPr>
        <p:spPr>
          <a:xfrm>
            <a:off x="165517" y="562494"/>
            <a:ext cx="1421395" cy="600164"/>
          </a:xfrm>
          <a:prstGeom prst="rect">
            <a:avLst/>
          </a:prstGeom>
          <a:solidFill>
            <a:srgbClr val="7030A0"/>
          </a:solidFill>
          <a:effectLst>
            <a:outerShdw blurRad="50800" dist="38100" dir="5400000" algn="t" rotWithShape="0">
              <a:prstClr val="black">
                <a:alpha val="40000"/>
              </a:prstClr>
            </a:outerShdw>
          </a:effectLst>
        </p:spPr>
        <p:txBody>
          <a:bodyPr wrap="square" rtlCol="0">
            <a:spAutoFit/>
          </a:bodyPr>
          <a:lstStyle/>
          <a:p>
            <a:r>
              <a:rPr lang="en-US" sz="3300" b="1" dirty="0">
                <a:solidFill>
                  <a:schemeClr val="bg1"/>
                </a:solidFill>
              </a:rPr>
              <a:t>Task a</a:t>
            </a:r>
          </a:p>
        </p:txBody>
      </p:sp>
      <p:pic>
        <p:nvPicPr>
          <p:cNvPr id="5" name="Picture 4">
            <a:extLst>
              <a:ext uri="{FF2B5EF4-FFF2-40B4-BE49-F238E27FC236}">
                <a16:creationId xmlns:a16="http://schemas.microsoft.com/office/drawing/2014/main" id="{43957056-6904-F489-DE2F-A57AEB74C236}"/>
              </a:ext>
            </a:extLst>
          </p:cNvPr>
          <p:cNvPicPr>
            <a:picLocks noChangeAspect="1"/>
          </p:cNvPicPr>
          <p:nvPr/>
        </p:nvPicPr>
        <p:blipFill rotWithShape="1">
          <a:blip r:embed="rId2"/>
          <a:srcRect l="2186" t="1728" r="2403" b="2890"/>
          <a:stretch/>
        </p:blipFill>
        <p:spPr>
          <a:xfrm>
            <a:off x="457200" y="1722485"/>
            <a:ext cx="11180202" cy="4583654"/>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E5C0EDD5-B0ED-EC84-2817-63F4F81CD2C8}"/>
              </a:ext>
            </a:extLst>
          </p:cNvPr>
          <p:cNvSpPr/>
          <p:nvPr/>
        </p:nvSpPr>
        <p:spPr>
          <a:xfrm>
            <a:off x="1686806" y="475627"/>
            <a:ext cx="8295013" cy="124649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500" b="1" dirty="0">
                <a:solidFill>
                  <a:srgbClr val="C00000"/>
                </a:solidFill>
              </a:rPr>
              <a:t>Read the magazine article. What is it about?</a:t>
            </a:r>
          </a:p>
          <a:p>
            <a:pPr marL="514350" indent="-514350">
              <a:buAutoNum type="arabicPeriod"/>
            </a:pPr>
            <a:r>
              <a:rPr lang="en-US" sz="2500" dirty="0">
                <a:solidFill>
                  <a:srgbClr val="0070C0"/>
                </a:solidFill>
              </a:rPr>
              <a:t>different places people can live in the future</a:t>
            </a:r>
          </a:p>
          <a:p>
            <a:pPr marL="514350" indent="-514350">
              <a:buAutoNum type="arabicPeriod"/>
            </a:pPr>
            <a:r>
              <a:rPr lang="en-US" sz="2500" dirty="0">
                <a:solidFill>
                  <a:srgbClr val="0070C0"/>
                </a:solidFill>
              </a:rPr>
              <a:t>why space stations will be the best places to live</a:t>
            </a:r>
            <a:endParaRPr lang="en-US" sz="2500" i="1" dirty="0">
              <a:solidFill>
                <a:srgbClr val="0070C0"/>
              </a:solidFill>
            </a:endParaRPr>
          </a:p>
        </p:txBody>
      </p:sp>
      <p:pic>
        <p:nvPicPr>
          <p:cNvPr id="1026" name="Picture 2" descr="Answer Icon #194826 - Free Icons Library">
            <a:extLst>
              <a:ext uri="{FF2B5EF4-FFF2-40B4-BE49-F238E27FC236}">
                <a16:creationId xmlns:a16="http://schemas.microsoft.com/office/drawing/2014/main" id="{70885874-5DB4-E5F3-FDF0-ADDCAB78A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3861" y="551861"/>
            <a:ext cx="1068474" cy="1068474"/>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71C85C6F-74EE-38C6-1565-D317E26AFE06}"/>
              </a:ext>
            </a:extLst>
          </p:cNvPr>
          <p:cNvSpPr/>
          <p:nvPr/>
        </p:nvSpPr>
        <p:spPr>
          <a:xfrm>
            <a:off x="1686806" y="920071"/>
            <a:ext cx="433541" cy="3558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Rounded Rectangle 5">
            <a:extLst>
              <a:ext uri="{FF2B5EF4-FFF2-40B4-BE49-F238E27FC236}">
                <a16:creationId xmlns:a16="http://schemas.microsoft.com/office/drawing/2014/main" id="{427FACC9-9CB7-3A55-0415-7A961A768BEF}"/>
              </a:ext>
            </a:extLst>
          </p:cNvPr>
          <p:cNvSpPr/>
          <p:nvPr/>
        </p:nvSpPr>
        <p:spPr>
          <a:xfrm>
            <a:off x="674106" y="1720351"/>
            <a:ext cx="3760108" cy="3558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5">
            <a:extLst>
              <a:ext uri="{FF2B5EF4-FFF2-40B4-BE49-F238E27FC236}">
                <a16:creationId xmlns:a16="http://schemas.microsoft.com/office/drawing/2014/main" id="{B94B6753-38B5-B49A-1E8C-EB306D894ADE}"/>
              </a:ext>
            </a:extLst>
          </p:cNvPr>
          <p:cNvSpPr/>
          <p:nvPr/>
        </p:nvSpPr>
        <p:spPr>
          <a:xfrm>
            <a:off x="992506" y="3056710"/>
            <a:ext cx="6244317" cy="29032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5">
            <a:extLst>
              <a:ext uri="{FF2B5EF4-FFF2-40B4-BE49-F238E27FC236}">
                <a16:creationId xmlns:a16="http://schemas.microsoft.com/office/drawing/2014/main" id="{9010DD27-FE3F-39A6-045E-248D52572A90}"/>
              </a:ext>
            </a:extLst>
          </p:cNvPr>
          <p:cNvSpPr/>
          <p:nvPr/>
        </p:nvSpPr>
        <p:spPr>
          <a:xfrm>
            <a:off x="992506" y="4415532"/>
            <a:ext cx="4493894" cy="2657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67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26"/>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grpId="0" nodeType="clickEffect">
                                  <p:stCondLst>
                                    <p:cond delay="150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childTnLst>
                          </p:cTn>
                        </p:par>
                      </p:childTnLst>
                    </p:cTn>
                  </p:par>
                </p:childTnLst>
              </p:cTn>
              <p:nextCondLst>
                <p:cond evt="onClick" delay="0">
                  <p:tgtEl>
                    <p:spTgt spid="1026"/>
                  </p:tgtEl>
                </p:cond>
              </p:nextCondLst>
            </p:seq>
          </p:childTnLst>
        </p:cTn>
      </p:par>
    </p:tnLst>
    <p:bldLst>
      <p:bldP spid="7" grpId="0" animBg="1"/>
      <p:bldP spid="4"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8306C05-393F-4A35-BEFE-A421EF45FCDD}"/>
              </a:ext>
            </a:extLst>
          </p:cNvPr>
          <p:cNvSpPr/>
          <p:nvPr/>
        </p:nvSpPr>
        <p:spPr>
          <a:xfrm>
            <a:off x="462116" y="2841523"/>
            <a:ext cx="11440634" cy="3539430"/>
          </a:xfrm>
          <a:prstGeom prst="rect">
            <a:avLst/>
          </a:prstGeom>
          <a:noFill/>
          <a:ln>
            <a:noFill/>
          </a:ln>
          <a:effectLst/>
        </p:spPr>
        <p:txBody>
          <a:bodyPr wrap="square">
            <a:spAutoFit/>
          </a:bodyPr>
          <a:lstStyle/>
          <a:p>
            <a:r>
              <a:rPr lang="en-US" sz="3200" b="1" dirty="0">
                <a:solidFill>
                  <a:srgbClr val="002060"/>
                </a:solidFill>
              </a:rPr>
              <a:t>b. Now, read and answer the questions. </a:t>
            </a:r>
            <a:r>
              <a:rPr lang="en-US" sz="3200" b="1" i="1" dirty="0">
                <a:solidFill>
                  <a:srgbClr val="002060"/>
                </a:solidFill>
              </a:rPr>
              <a:t>According to the writer,</a:t>
            </a:r>
            <a:br>
              <a:rPr lang="en-US" sz="3200" dirty="0"/>
            </a:br>
            <a:r>
              <a:rPr lang="en-US" sz="3200" dirty="0"/>
              <a:t>1.  What will the world's population be by the year 2100? </a:t>
            </a:r>
          </a:p>
          <a:p>
            <a:r>
              <a:rPr lang="en-US" sz="3200" dirty="0"/>
              <a:t>2. How is Mars's gravity different from Earth’s? </a:t>
            </a:r>
          </a:p>
          <a:p>
            <a:r>
              <a:rPr lang="en-US" sz="3200" dirty="0"/>
              <a:t>3. Why will people need to stay inside on Venus? </a:t>
            </a:r>
          </a:p>
          <a:p>
            <a:r>
              <a:rPr lang="en-US" sz="3200" dirty="0"/>
              <a:t>4. Why is it good that we can build space stations near Earth? </a:t>
            </a:r>
          </a:p>
          <a:p>
            <a:r>
              <a:rPr lang="en-US" sz="3200" dirty="0"/>
              <a:t>5. The word new in paragraph 4 is closest in meaning to ______.</a:t>
            </a:r>
          </a:p>
          <a:p>
            <a:r>
              <a:rPr lang="en-US" sz="3200" dirty="0"/>
              <a:t>A. different from before B. recently made C. not known before</a:t>
            </a:r>
            <a:endParaRPr lang="en-US" sz="3200" i="1" dirty="0">
              <a:solidFill>
                <a:srgbClr val="FF0000"/>
              </a:solidFill>
            </a:endParaRPr>
          </a:p>
        </p:txBody>
      </p:sp>
      <p:sp>
        <p:nvSpPr>
          <p:cNvPr id="12" name="Rectangle 11">
            <a:extLst>
              <a:ext uri="{FF2B5EF4-FFF2-40B4-BE49-F238E27FC236}">
                <a16:creationId xmlns:a16="http://schemas.microsoft.com/office/drawing/2014/main" id="{5CE464BE-3625-4D6B-A995-1862932E22E9}"/>
              </a:ext>
            </a:extLst>
          </p:cNvPr>
          <p:cNvSpPr/>
          <p:nvPr/>
        </p:nvSpPr>
        <p:spPr>
          <a:xfrm>
            <a:off x="597158" y="1040175"/>
            <a:ext cx="11457993"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Read</a:t>
            </a:r>
            <a:r>
              <a:rPr lang="en-US" sz="3600" i="1" dirty="0">
                <a:solidFill>
                  <a:srgbClr val="0070C0"/>
                </a:solidFill>
              </a:rPr>
              <a:t> the </a:t>
            </a:r>
            <a:r>
              <a:rPr lang="en-US" sz="3600" b="1" i="1" dirty="0">
                <a:solidFill>
                  <a:srgbClr val="0070C0"/>
                </a:solidFill>
              </a:rPr>
              <a:t>questions</a:t>
            </a:r>
            <a:r>
              <a:rPr lang="en-US" sz="3600" i="1" dirty="0">
                <a:solidFill>
                  <a:srgbClr val="0070C0"/>
                </a:solidFill>
              </a:rPr>
              <a:t> and </a:t>
            </a:r>
            <a:r>
              <a:rPr lang="en-US" sz="3600" b="1" i="1" dirty="0">
                <a:solidFill>
                  <a:srgbClr val="0070C0"/>
                </a:solidFill>
              </a:rPr>
              <a:t>underline</a:t>
            </a:r>
            <a:r>
              <a:rPr lang="en-US" sz="3600" i="1" dirty="0">
                <a:solidFill>
                  <a:srgbClr val="0070C0"/>
                </a:solidFill>
              </a:rPr>
              <a:t> the </a:t>
            </a:r>
            <a:r>
              <a:rPr lang="en-US" sz="3600" b="1" i="1" dirty="0">
                <a:solidFill>
                  <a:srgbClr val="0070C0"/>
                </a:solidFill>
              </a:rPr>
              <a:t>key words</a:t>
            </a:r>
            <a:r>
              <a:rPr lang="en-US" sz="3600" i="1" dirty="0">
                <a:solidFill>
                  <a:srgbClr val="0070C0"/>
                </a:solidFill>
              </a:rPr>
              <a:t>. </a:t>
            </a:r>
          </a:p>
          <a:p>
            <a:r>
              <a:rPr lang="en-US" sz="3600" i="1" dirty="0">
                <a:solidFill>
                  <a:srgbClr val="0070C0"/>
                </a:solidFill>
              </a:rPr>
              <a:t>What are we going to do? </a:t>
            </a:r>
          </a:p>
          <a:p>
            <a:r>
              <a:rPr lang="en-US" sz="3600" i="1" dirty="0">
                <a:solidFill>
                  <a:srgbClr val="FF0000"/>
                </a:solidFill>
              </a:rPr>
              <a:t>	Read and answer the questions.</a:t>
            </a:r>
          </a:p>
        </p:txBody>
      </p:sp>
      <p:sp>
        <p:nvSpPr>
          <p:cNvPr id="14" name="TextBox 13">
            <a:extLst>
              <a:ext uri="{FF2B5EF4-FFF2-40B4-BE49-F238E27FC236}">
                <a16:creationId xmlns:a16="http://schemas.microsoft.com/office/drawing/2014/main" id="{F7353FF2-8DDB-4DF7-8224-5318094484EA}"/>
              </a:ext>
            </a:extLst>
          </p:cNvPr>
          <p:cNvSpPr txBox="1"/>
          <p:nvPr/>
        </p:nvSpPr>
        <p:spPr>
          <a:xfrm>
            <a:off x="283931" y="486747"/>
            <a:ext cx="1421395" cy="646331"/>
          </a:xfrm>
          <a:prstGeom prst="rect">
            <a:avLst/>
          </a:prstGeom>
          <a:solidFill>
            <a:srgbClr val="7030A0"/>
          </a:solid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Task b</a:t>
            </a:r>
          </a:p>
        </p:txBody>
      </p:sp>
      <p:cxnSp>
        <p:nvCxnSpPr>
          <p:cNvPr id="20" name="Straight Connector 19">
            <a:extLst>
              <a:ext uri="{FF2B5EF4-FFF2-40B4-BE49-F238E27FC236}">
                <a16:creationId xmlns:a16="http://schemas.microsoft.com/office/drawing/2014/main" id="{03BA71B2-5D90-439B-80C5-14C8577C9BB6}"/>
              </a:ext>
            </a:extLst>
          </p:cNvPr>
          <p:cNvCxnSpPr>
            <a:cxnSpLocks/>
          </p:cNvCxnSpPr>
          <p:nvPr/>
        </p:nvCxnSpPr>
        <p:spPr>
          <a:xfrm>
            <a:off x="2743200" y="3856450"/>
            <a:ext cx="36706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CB2E4A8-3814-45CD-8320-CC59BBFB6DF1}"/>
              </a:ext>
            </a:extLst>
          </p:cNvPr>
          <p:cNvCxnSpPr>
            <a:cxnSpLocks/>
          </p:cNvCxnSpPr>
          <p:nvPr/>
        </p:nvCxnSpPr>
        <p:spPr>
          <a:xfrm>
            <a:off x="8225650" y="3848243"/>
            <a:ext cx="1571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192B32-7B23-451F-B0DD-BABEA14FF0E6}"/>
              </a:ext>
            </a:extLst>
          </p:cNvPr>
          <p:cNvCxnSpPr>
            <a:cxnSpLocks/>
          </p:cNvCxnSpPr>
          <p:nvPr/>
        </p:nvCxnSpPr>
        <p:spPr>
          <a:xfrm>
            <a:off x="930833" y="4340692"/>
            <a:ext cx="774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B2495A4-70C5-44FE-830E-F1927925358D}"/>
              </a:ext>
            </a:extLst>
          </p:cNvPr>
          <p:cNvCxnSpPr>
            <a:cxnSpLocks/>
          </p:cNvCxnSpPr>
          <p:nvPr/>
        </p:nvCxnSpPr>
        <p:spPr>
          <a:xfrm>
            <a:off x="2205036" y="4353755"/>
            <a:ext cx="21543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E92126-C063-4282-8988-F642E610D40E}"/>
              </a:ext>
            </a:extLst>
          </p:cNvPr>
          <p:cNvCxnSpPr>
            <a:cxnSpLocks/>
          </p:cNvCxnSpPr>
          <p:nvPr/>
        </p:nvCxnSpPr>
        <p:spPr>
          <a:xfrm>
            <a:off x="4547557" y="4353755"/>
            <a:ext cx="34857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688916C-C274-45B7-8181-EAFB538359EF}"/>
              </a:ext>
            </a:extLst>
          </p:cNvPr>
          <p:cNvCxnSpPr>
            <a:cxnSpLocks/>
          </p:cNvCxnSpPr>
          <p:nvPr/>
        </p:nvCxnSpPr>
        <p:spPr>
          <a:xfrm>
            <a:off x="930833" y="4814339"/>
            <a:ext cx="774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5DFB129-63BD-437C-80BC-16AA392E5B9E}"/>
              </a:ext>
            </a:extLst>
          </p:cNvPr>
          <p:cNvCxnSpPr>
            <a:cxnSpLocks/>
          </p:cNvCxnSpPr>
          <p:nvPr/>
        </p:nvCxnSpPr>
        <p:spPr>
          <a:xfrm>
            <a:off x="3674390" y="4830964"/>
            <a:ext cx="9065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958D4F-82A0-4812-A70A-C8B6C6425140}"/>
              </a:ext>
            </a:extLst>
          </p:cNvPr>
          <p:cNvCxnSpPr>
            <a:cxnSpLocks/>
          </p:cNvCxnSpPr>
          <p:nvPr/>
        </p:nvCxnSpPr>
        <p:spPr>
          <a:xfrm flipV="1">
            <a:off x="5068383" y="4814339"/>
            <a:ext cx="3318275" cy="117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4EEF14F-8ECF-40F9-A746-2E680A16D180}"/>
              </a:ext>
            </a:extLst>
          </p:cNvPr>
          <p:cNvCxnSpPr>
            <a:cxnSpLocks/>
          </p:cNvCxnSpPr>
          <p:nvPr/>
        </p:nvCxnSpPr>
        <p:spPr>
          <a:xfrm>
            <a:off x="5447211" y="5315358"/>
            <a:ext cx="50045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5F3D53-9C82-4B4B-AFB2-0F05FB117DD8}"/>
              </a:ext>
            </a:extLst>
          </p:cNvPr>
          <p:cNvCxnSpPr>
            <a:cxnSpLocks/>
          </p:cNvCxnSpPr>
          <p:nvPr/>
        </p:nvCxnSpPr>
        <p:spPr>
          <a:xfrm>
            <a:off x="930833" y="5315358"/>
            <a:ext cx="774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7B7A9A9-06EC-448D-B860-3197ABA0F50F}"/>
              </a:ext>
            </a:extLst>
          </p:cNvPr>
          <p:cNvCxnSpPr>
            <a:cxnSpLocks/>
          </p:cNvCxnSpPr>
          <p:nvPr/>
        </p:nvCxnSpPr>
        <p:spPr>
          <a:xfrm flipV="1">
            <a:off x="6244169" y="5818269"/>
            <a:ext cx="3048687" cy="85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B51FB4-22B7-49FF-A225-442B68BF34EF}"/>
              </a:ext>
            </a:extLst>
          </p:cNvPr>
          <p:cNvCxnSpPr>
            <a:cxnSpLocks/>
          </p:cNvCxnSpPr>
          <p:nvPr/>
        </p:nvCxnSpPr>
        <p:spPr>
          <a:xfrm>
            <a:off x="2498942" y="5321180"/>
            <a:ext cx="7798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0E05279-DA21-4902-97EF-CFBA1BD36E10}"/>
              </a:ext>
            </a:extLst>
          </p:cNvPr>
          <p:cNvSpPr txBox="1"/>
          <p:nvPr/>
        </p:nvSpPr>
        <p:spPr>
          <a:xfrm>
            <a:off x="10633756" y="486747"/>
            <a:ext cx="1421395" cy="400110"/>
          </a:xfrm>
          <a:prstGeom prst="rect">
            <a:avLst/>
          </a:prstGeom>
          <a:solidFill>
            <a:srgbClr val="7030A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Pre-reading</a:t>
            </a:r>
          </a:p>
        </p:txBody>
      </p:sp>
    </p:spTree>
    <p:extLst>
      <p:ext uri="{BB962C8B-B14F-4D97-AF65-F5344CB8AC3E}">
        <p14:creationId xmlns:p14="http://schemas.microsoft.com/office/powerpoint/2010/main" val="399747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heel(1)">
                                      <p:cBhvr>
                                        <p:cTn id="11" dur="20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heel(1)">
                                      <p:cBhvr>
                                        <p:cTn id="16" dur="2000"/>
                                        <p:tgtEl>
                                          <p:spTgt spid="27"/>
                                        </p:tgtEl>
                                      </p:cBhvr>
                                    </p:animEffect>
                                  </p:childTnLst>
                                </p:cTn>
                              </p:par>
                            </p:childTnLst>
                          </p:cTn>
                        </p:par>
                        <p:par>
                          <p:cTn id="17" fill="hold">
                            <p:stCondLst>
                              <p:cond delay="2000"/>
                            </p:stCondLst>
                            <p:childTnLst>
                              <p:par>
                                <p:cTn id="18" presetID="21" presetClass="entr" presetSubtype="1"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heel(1)">
                                      <p:cBhvr>
                                        <p:cTn id="20" dur="2000"/>
                                        <p:tgtEl>
                                          <p:spTgt spid="28"/>
                                        </p:tgtEl>
                                      </p:cBhvr>
                                    </p:animEffect>
                                  </p:childTnLst>
                                </p:cTn>
                              </p:par>
                            </p:childTnLst>
                          </p:cTn>
                        </p:par>
                        <p:par>
                          <p:cTn id="21" fill="hold">
                            <p:stCondLst>
                              <p:cond delay="4000"/>
                            </p:stCondLst>
                            <p:childTnLst>
                              <p:par>
                                <p:cTn id="22" presetID="21" presetClass="entr" presetSubtype="1"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heel(1)">
                                      <p:cBhvr>
                                        <p:cTn id="24" dur="20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heel(1)">
                                      <p:cBhvr>
                                        <p:cTn id="29" dur="2000"/>
                                        <p:tgtEl>
                                          <p:spTgt spid="31"/>
                                        </p:tgtEl>
                                      </p:cBhvr>
                                    </p:animEffect>
                                  </p:childTnLst>
                                </p:cTn>
                              </p:par>
                            </p:childTnLst>
                          </p:cTn>
                        </p:par>
                        <p:par>
                          <p:cTn id="30" fill="hold">
                            <p:stCondLst>
                              <p:cond delay="2000"/>
                            </p:stCondLst>
                            <p:childTnLst>
                              <p:par>
                                <p:cTn id="31" presetID="21" presetClass="entr" presetSubtype="1"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heel(1)">
                                      <p:cBhvr>
                                        <p:cTn id="33" dur="2000"/>
                                        <p:tgtEl>
                                          <p:spTgt spid="32"/>
                                        </p:tgtEl>
                                      </p:cBhvr>
                                    </p:animEffect>
                                  </p:childTnLst>
                                </p:cTn>
                              </p:par>
                            </p:childTnLst>
                          </p:cTn>
                        </p:par>
                        <p:par>
                          <p:cTn id="34" fill="hold">
                            <p:stCondLst>
                              <p:cond delay="4000"/>
                            </p:stCondLst>
                            <p:childTnLst>
                              <p:par>
                                <p:cTn id="35" presetID="21" presetClass="entr" presetSubtype="1"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heel(1)">
                                      <p:cBhvr>
                                        <p:cTn id="37" dur="2000"/>
                                        <p:tgtEl>
                                          <p:spTgt spid="33"/>
                                        </p:tgtEl>
                                      </p:cBhvr>
                                    </p:animEffect>
                                  </p:childTnLst>
                                </p:cTn>
                              </p:par>
                            </p:childTnLst>
                          </p:cTn>
                        </p:par>
                        <p:par>
                          <p:cTn id="38" fill="hold">
                            <p:stCondLst>
                              <p:cond delay="6000"/>
                            </p:stCondLst>
                            <p:childTnLst>
                              <p:par>
                                <p:cTn id="39" presetID="21" presetClass="entr" presetSubtype="1"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heel(1)">
                                      <p:cBhvr>
                                        <p:cTn id="41" dur="2000"/>
                                        <p:tgtEl>
                                          <p:spTgt spid="34"/>
                                        </p:tgtEl>
                                      </p:cBhvr>
                                    </p:animEffect>
                                  </p:childTnLst>
                                </p:cTn>
                              </p:par>
                            </p:childTnLst>
                          </p:cTn>
                        </p:par>
                        <p:par>
                          <p:cTn id="42" fill="hold">
                            <p:stCondLst>
                              <p:cond delay="10000"/>
                            </p:stCondLst>
                            <p:childTnLst>
                              <p:par>
                                <p:cTn id="43" presetID="21" presetClass="entr" presetSubtype="1" fill="hold"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heel(1)">
                                      <p:cBhvr>
                                        <p:cTn id="45" dur="20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heel(1)">
                                      <p:cBhvr>
                                        <p:cTn id="50" dur="2000"/>
                                        <p:tgtEl>
                                          <p:spTgt spid="36"/>
                                        </p:tgtEl>
                                      </p:cBhvr>
                                    </p:animEffect>
                                  </p:childTnLst>
                                </p:cTn>
                              </p:par>
                            </p:childTnLst>
                          </p:cTn>
                        </p:par>
                        <p:par>
                          <p:cTn id="51" fill="hold">
                            <p:stCondLst>
                              <p:cond delay="2000"/>
                            </p:stCondLst>
                            <p:childTnLst>
                              <p:par>
                                <p:cTn id="52" presetID="21" presetClass="entr" presetSubtype="1" fill="hold"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heel(1)">
                                      <p:cBhvr>
                                        <p:cTn id="54" dur="20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2">
                                            <p:txEl>
                                              <p:pRg st="1" end="1"/>
                                            </p:txEl>
                                          </p:spTgt>
                                        </p:tgtEl>
                                        <p:attrNameLst>
                                          <p:attrName>style.visibility</p:attrName>
                                        </p:attrNameLst>
                                      </p:cBhvr>
                                      <p:to>
                                        <p:strVal val="visible"/>
                                      </p:to>
                                    </p:set>
                                    <p:animEffect transition="in" filter="circle(in)">
                                      <p:cBhvr>
                                        <p:cTn id="59" dur="2000"/>
                                        <p:tgtEl>
                                          <p:spTgt spid="12">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nodeType="clickEffect">
                                  <p:stCondLst>
                                    <p:cond delay="0"/>
                                  </p:stCondLst>
                                  <p:childTnLst>
                                    <p:set>
                                      <p:cBhvr>
                                        <p:cTn id="63" dur="1" fill="hold">
                                          <p:stCondLst>
                                            <p:cond delay="0"/>
                                          </p:stCondLst>
                                        </p:cTn>
                                        <p:tgtEl>
                                          <p:spTgt spid="12">
                                            <p:txEl>
                                              <p:pRg st="2" end="2"/>
                                            </p:txEl>
                                          </p:spTgt>
                                        </p:tgtEl>
                                        <p:attrNameLst>
                                          <p:attrName>style.visibility</p:attrName>
                                        </p:attrNameLst>
                                      </p:cBhvr>
                                      <p:to>
                                        <p:strVal val="visible"/>
                                      </p:to>
                                    </p:set>
                                    <p:animEffect transition="in" filter="wheel(1)">
                                      <p:cBhvr>
                                        <p:cTn id="64"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ABCB92-BB39-6831-B990-6795297811D4}"/>
              </a:ext>
            </a:extLst>
          </p:cNvPr>
          <p:cNvSpPr txBox="1"/>
          <p:nvPr/>
        </p:nvSpPr>
        <p:spPr>
          <a:xfrm>
            <a:off x="10489731" y="507269"/>
            <a:ext cx="1702269" cy="400110"/>
          </a:xfrm>
          <a:prstGeom prst="rect">
            <a:avLst/>
          </a:prstGeom>
          <a:solidFill>
            <a:srgbClr val="7030A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While-reading</a:t>
            </a:r>
          </a:p>
        </p:txBody>
      </p:sp>
      <p:sp>
        <p:nvSpPr>
          <p:cNvPr id="3" name="TextBox 2">
            <a:extLst>
              <a:ext uri="{FF2B5EF4-FFF2-40B4-BE49-F238E27FC236}">
                <a16:creationId xmlns:a16="http://schemas.microsoft.com/office/drawing/2014/main" id="{939EC191-2036-B989-2CDC-4CE520606D2D}"/>
              </a:ext>
            </a:extLst>
          </p:cNvPr>
          <p:cNvSpPr txBox="1"/>
          <p:nvPr/>
        </p:nvSpPr>
        <p:spPr>
          <a:xfrm>
            <a:off x="94401" y="508300"/>
            <a:ext cx="1170874" cy="523220"/>
          </a:xfrm>
          <a:prstGeom prst="rect">
            <a:avLst/>
          </a:prstGeom>
          <a:solidFill>
            <a:srgbClr val="7030A0"/>
          </a:solid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rPr>
              <a:t>Task b</a:t>
            </a:r>
          </a:p>
        </p:txBody>
      </p:sp>
      <p:pic>
        <p:nvPicPr>
          <p:cNvPr id="5" name="Picture 4">
            <a:extLst>
              <a:ext uri="{FF2B5EF4-FFF2-40B4-BE49-F238E27FC236}">
                <a16:creationId xmlns:a16="http://schemas.microsoft.com/office/drawing/2014/main" id="{43957056-6904-F489-DE2F-A57AEB74C236}"/>
              </a:ext>
            </a:extLst>
          </p:cNvPr>
          <p:cNvPicPr>
            <a:picLocks noChangeAspect="1"/>
          </p:cNvPicPr>
          <p:nvPr/>
        </p:nvPicPr>
        <p:blipFill rotWithShape="1">
          <a:blip r:embed="rId2"/>
          <a:srcRect l="2186" t="1728" r="2403" b="2890"/>
          <a:stretch/>
        </p:blipFill>
        <p:spPr>
          <a:xfrm>
            <a:off x="212649" y="1920920"/>
            <a:ext cx="10670251" cy="437458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70852004-DD18-535E-ADFF-99325C0680B2}"/>
              </a:ext>
            </a:extLst>
          </p:cNvPr>
          <p:cNvPicPr>
            <a:picLocks noChangeAspect="1"/>
          </p:cNvPicPr>
          <p:nvPr/>
        </p:nvPicPr>
        <p:blipFill rotWithShape="1">
          <a:blip r:embed="rId3"/>
          <a:srcRect r="6646" b="21614"/>
          <a:stretch/>
        </p:blipFill>
        <p:spPr>
          <a:xfrm>
            <a:off x="1" y="467026"/>
            <a:ext cx="5943599" cy="1412621"/>
          </a:xfrm>
          <a:prstGeom prst="rect">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FC20A7C8-7EBD-E1C0-3ECB-BC7AABAE0758}"/>
              </a:ext>
            </a:extLst>
          </p:cNvPr>
          <p:cNvPicPr>
            <a:picLocks noChangeAspect="1"/>
          </p:cNvPicPr>
          <p:nvPr/>
        </p:nvPicPr>
        <p:blipFill>
          <a:blip r:embed="rId4"/>
          <a:stretch>
            <a:fillRect/>
          </a:stretch>
        </p:blipFill>
        <p:spPr>
          <a:xfrm>
            <a:off x="5070361" y="1169910"/>
            <a:ext cx="7121639" cy="100974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66675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604895" y="167172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620447" y="2625010"/>
            <a:ext cx="3240826"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13" name="Rounded Rectangle 12"/>
          <p:cNvSpPr/>
          <p:nvPr/>
        </p:nvSpPr>
        <p:spPr>
          <a:xfrm>
            <a:off x="4608004" y="4531577"/>
            <a:ext cx="3253269"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604895" y="5484860"/>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620447" y="3578293"/>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604895" y="718442"/>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46C9A27-2553-49F2-A45D-236A5C885F5D}"/>
              </a:ext>
            </a:extLst>
          </p:cNvPr>
          <p:cNvSpPr/>
          <p:nvPr/>
        </p:nvSpPr>
        <p:spPr>
          <a:xfrm>
            <a:off x="140257" y="2059767"/>
            <a:ext cx="11911485" cy="4201150"/>
          </a:xfrm>
          <a:prstGeom prst="rect">
            <a:avLst/>
          </a:prstGeom>
          <a:solidFill>
            <a:schemeClr val="bg1"/>
          </a:solidFill>
          <a:ln w="3175">
            <a:solidFill>
              <a:schemeClr val="tx1"/>
            </a:solidFill>
          </a:ln>
          <a:effectLst>
            <a:outerShdw blurRad="63500" sx="102000" sy="102000" algn="ctr" rotWithShape="0">
              <a:prstClr val="black">
                <a:alpha val="40000"/>
              </a:prstClr>
            </a:outerShdw>
          </a:effectLst>
        </p:spPr>
        <p:txBody>
          <a:bodyPr wrap="square">
            <a:spAutoFit/>
          </a:bodyPr>
          <a:lstStyle/>
          <a:p>
            <a:r>
              <a:rPr lang="en-US" sz="2700" b="1" i="0" dirty="0">
                <a:solidFill>
                  <a:srgbClr val="002060"/>
                </a:solidFill>
              </a:rPr>
              <a:t>A New Home in the Future</a:t>
            </a:r>
          </a:p>
          <a:p>
            <a:r>
              <a:rPr lang="en-US" sz="2400" b="1" i="0" dirty="0">
                <a:solidFill>
                  <a:srgbClr val="002060"/>
                </a:solidFill>
              </a:rPr>
              <a:t>by James Stone</a:t>
            </a:r>
            <a:br>
              <a:rPr lang="en-US" sz="2700" b="0" i="0" dirty="0">
                <a:solidFill>
                  <a:srgbClr val="002060"/>
                </a:solidFill>
              </a:rPr>
            </a:br>
            <a:r>
              <a:rPr lang="en-US" sz="2700" b="0" i="0" dirty="0">
                <a:solidFill>
                  <a:srgbClr val="002060"/>
                </a:solidFill>
              </a:rPr>
              <a:t>Our planet, Earth, is becoming more and more crowded. The world's population will reach 11 billion by 2100. I think we will need to find a new home in the future. The options are really exciting!</a:t>
            </a:r>
          </a:p>
          <a:p>
            <a:pPr algn="just"/>
            <a:r>
              <a:rPr lang="en-US" sz="2700" b="0" i="0" dirty="0">
                <a:solidFill>
                  <a:srgbClr val="002060"/>
                </a:solidFill>
              </a:rPr>
              <a:t>One option is to live on another planet, like Mars or Venus. It's important that the planet has similar gravity to Earth. We need gravity to stay healthy and on the ground! Venus's gravity is similar to Earth’s, but Mars's is much lower. Temperature will also be a problem. Mars is very cold, and Venus is very hot. People will need to stay inside all the time. Mars and Venus also don't have enough oxygen for humans.</a:t>
            </a:r>
            <a:endParaRPr lang="en-US" sz="2700" i="1" dirty="0">
              <a:solidFill>
                <a:srgbClr val="002060"/>
              </a:solidFill>
            </a:endParaRPr>
          </a:p>
        </p:txBody>
      </p:sp>
      <p:sp>
        <p:nvSpPr>
          <p:cNvPr id="7" name="TextBox 6">
            <a:extLst>
              <a:ext uri="{FF2B5EF4-FFF2-40B4-BE49-F238E27FC236}">
                <a16:creationId xmlns:a16="http://schemas.microsoft.com/office/drawing/2014/main" id="{475D8C19-9ACB-4A26-AE40-05FA96B94DEF}"/>
              </a:ext>
            </a:extLst>
          </p:cNvPr>
          <p:cNvSpPr txBox="1"/>
          <p:nvPr/>
        </p:nvSpPr>
        <p:spPr>
          <a:xfrm>
            <a:off x="8987668" y="442201"/>
            <a:ext cx="3830924" cy="523220"/>
          </a:xfrm>
          <a:prstGeom prst="rect">
            <a:avLst/>
          </a:prstGeom>
          <a:noFill/>
        </p:spPr>
        <p:txBody>
          <a:bodyPr wrap="square" rtlCol="0">
            <a:spAutoFit/>
          </a:bodyPr>
          <a:lstStyle/>
          <a:p>
            <a:pPr algn="ctr"/>
            <a:r>
              <a:rPr lang="en-US" sz="2800" dirty="0">
                <a:solidFill>
                  <a:srgbClr val="FF0000"/>
                </a:solidFill>
              </a:rPr>
              <a:t>11 billion</a:t>
            </a:r>
          </a:p>
        </p:txBody>
      </p:sp>
      <p:cxnSp>
        <p:nvCxnSpPr>
          <p:cNvPr id="8" name="Straight Connector 7">
            <a:extLst>
              <a:ext uri="{FF2B5EF4-FFF2-40B4-BE49-F238E27FC236}">
                <a16:creationId xmlns:a16="http://schemas.microsoft.com/office/drawing/2014/main" id="{3926BDEF-F3EE-4420-90FB-425179C688EC}"/>
              </a:ext>
            </a:extLst>
          </p:cNvPr>
          <p:cNvCxnSpPr>
            <a:cxnSpLocks/>
          </p:cNvCxnSpPr>
          <p:nvPr/>
        </p:nvCxnSpPr>
        <p:spPr>
          <a:xfrm>
            <a:off x="1082989" y="3707404"/>
            <a:ext cx="12907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C80360B-D318-4649-8A2D-4968786457F3}"/>
              </a:ext>
            </a:extLst>
          </p:cNvPr>
          <p:cNvSpPr txBox="1"/>
          <p:nvPr/>
        </p:nvSpPr>
        <p:spPr>
          <a:xfrm>
            <a:off x="8842749" y="933084"/>
            <a:ext cx="4120761" cy="523220"/>
          </a:xfrm>
          <a:prstGeom prst="rect">
            <a:avLst/>
          </a:prstGeom>
          <a:noFill/>
        </p:spPr>
        <p:txBody>
          <a:bodyPr wrap="square" rtlCol="0">
            <a:spAutoFit/>
          </a:bodyPr>
          <a:lstStyle/>
          <a:p>
            <a:r>
              <a:rPr lang="en-US" sz="2800" dirty="0">
                <a:solidFill>
                  <a:srgbClr val="FF0000"/>
                </a:solidFill>
              </a:rPr>
              <a:t>It's much lower.</a:t>
            </a:r>
          </a:p>
        </p:txBody>
      </p:sp>
      <p:cxnSp>
        <p:nvCxnSpPr>
          <p:cNvPr id="11" name="Straight Connector 10">
            <a:extLst>
              <a:ext uri="{FF2B5EF4-FFF2-40B4-BE49-F238E27FC236}">
                <a16:creationId xmlns:a16="http://schemas.microsoft.com/office/drawing/2014/main" id="{19956DB1-96B1-4FFD-9611-D74D75D51C26}"/>
              </a:ext>
            </a:extLst>
          </p:cNvPr>
          <p:cNvCxnSpPr>
            <a:cxnSpLocks/>
          </p:cNvCxnSpPr>
          <p:nvPr/>
        </p:nvCxnSpPr>
        <p:spPr>
          <a:xfrm>
            <a:off x="6741042" y="5755738"/>
            <a:ext cx="23499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20E4EF-42BD-404F-93AE-E6463C0BEC2E}"/>
              </a:ext>
            </a:extLst>
          </p:cNvPr>
          <p:cNvSpPr txBox="1"/>
          <p:nvPr/>
        </p:nvSpPr>
        <p:spPr>
          <a:xfrm>
            <a:off x="8842748" y="1448103"/>
            <a:ext cx="2085447" cy="523220"/>
          </a:xfrm>
          <a:prstGeom prst="rect">
            <a:avLst/>
          </a:prstGeom>
          <a:noFill/>
        </p:spPr>
        <p:txBody>
          <a:bodyPr wrap="square" rtlCol="0">
            <a:spAutoFit/>
          </a:bodyPr>
          <a:lstStyle/>
          <a:p>
            <a:pPr algn="ctr"/>
            <a:r>
              <a:rPr lang="en-US" sz="2800" dirty="0">
                <a:solidFill>
                  <a:srgbClr val="FF0000"/>
                </a:solidFill>
              </a:rPr>
              <a:t>It’s very hot.</a:t>
            </a:r>
          </a:p>
        </p:txBody>
      </p:sp>
      <p:sp>
        <p:nvSpPr>
          <p:cNvPr id="12" name="Rectangle 11">
            <a:extLst>
              <a:ext uri="{FF2B5EF4-FFF2-40B4-BE49-F238E27FC236}">
                <a16:creationId xmlns:a16="http://schemas.microsoft.com/office/drawing/2014/main" id="{C8ABC570-0806-43F1-8D43-C1D50D70E7C0}"/>
              </a:ext>
            </a:extLst>
          </p:cNvPr>
          <p:cNvSpPr/>
          <p:nvPr/>
        </p:nvSpPr>
        <p:spPr>
          <a:xfrm>
            <a:off x="164049" y="442201"/>
            <a:ext cx="11457993" cy="1569660"/>
          </a:xfrm>
          <a:prstGeom prst="rect">
            <a:avLst/>
          </a:prstGeom>
          <a:noFill/>
          <a:ln>
            <a:noFill/>
          </a:ln>
          <a:effectLst/>
        </p:spPr>
        <p:txBody>
          <a:bodyPr wrap="square">
            <a:spAutoFit/>
          </a:bodyPr>
          <a:lstStyle/>
          <a:p>
            <a:pPr marL="514350" indent="-514350">
              <a:buAutoNum type="arabicPeriod"/>
            </a:pPr>
            <a:r>
              <a:rPr lang="en-US" sz="3200" dirty="0">
                <a:solidFill>
                  <a:srgbClr val="0070C0"/>
                </a:solidFill>
              </a:rPr>
              <a:t>What will the world's population be by the year 2100?</a:t>
            </a:r>
          </a:p>
          <a:p>
            <a:pPr marL="514350" indent="-514350">
              <a:buAutoNum type="arabicPeriod"/>
            </a:pPr>
            <a:r>
              <a:rPr lang="en-US" sz="3200" dirty="0">
                <a:solidFill>
                  <a:srgbClr val="0070C0"/>
                </a:solidFill>
              </a:rPr>
              <a:t>How is Mars's gravity different from Earth’s?</a:t>
            </a:r>
          </a:p>
          <a:p>
            <a:pPr marL="514350" indent="-514350">
              <a:buAutoNum type="arabicPeriod"/>
            </a:pPr>
            <a:r>
              <a:rPr lang="en-US" sz="3200" dirty="0">
                <a:solidFill>
                  <a:srgbClr val="0070C0"/>
                </a:solidFill>
              </a:rPr>
              <a:t>Why will people need to stay inside on Venus?</a:t>
            </a:r>
            <a:endParaRPr lang="en-US" sz="3200" i="1" dirty="0">
              <a:solidFill>
                <a:srgbClr val="0070C0"/>
              </a:solidFill>
            </a:endParaRPr>
          </a:p>
        </p:txBody>
      </p:sp>
      <p:pic>
        <p:nvPicPr>
          <p:cNvPr id="14" name="Picture 13">
            <a:hlinkClick r:id="" action="ppaction://noaction" highlightClick="1">
              <a:snd r:embed="rId2" name="ARROW 001.wav"/>
            </a:hlinkClick>
            <a:extLst>
              <a:ext uri="{FF2B5EF4-FFF2-40B4-BE49-F238E27FC236}">
                <a16:creationId xmlns:a16="http://schemas.microsoft.com/office/drawing/2014/main" id="{0E6D474C-4458-492E-B8EC-7DA8B9C92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825977" y="1495685"/>
            <a:ext cx="1201974" cy="12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Straight Connector 1">
            <a:extLst>
              <a:ext uri="{FF2B5EF4-FFF2-40B4-BE49-F238E27FC236}">
                <a16:creationId xmlns:a16="http://schemas.microsoft.com/office/drawing/2014/main" id="{325B6BDE-F6EB-6C4B-A12C-D5C8E904AAC2}"/>
              </a:ext>
            </a:extLst>
          </p:cNvPr>
          <p:cNvCxnSpPr>
            <a:cxnSpLocks/>
          </p:cNvCxnSpPr>
          <p:nvPr/>
        </p:nvCxnSpPr>
        <p:spPr>
          <a:xfrm>
            <a:off x="7053062" y="5340720"/>
            <a:ext cx="29400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F1ED5A-4D36-4642-B8A7-B2CE64583E5F}"/>
              </a:ext>
            </a:extLst>
          </p:cNvPr>
          <p:cNvCxnSpPr>
            <a:cxnSpLocks/>
          </p:cNvCxnSpPr>
          <p:nvPr/>
        </p:nvCxnSpPr>
        <p:spPr>
          <a:xfrm>
            <a:off x="2580300" y="5354696"/>
            <a:ext cx="8433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57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500"/>
                                        <p:tgtEl>
                                          <p:spTgt spid="7">
                                            <p:txEl>
                                              <p:pRg st="0" end="0"/>
                                            </p:txEl>
                                          </p:spTgt>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circle(in)">
                                      <p:cBhvr>
                                        <p:cTn id="16" dur="500"/>
                                        <p:tgtEl>
                                          <p:spTgt spid="10">
                                            <p:txEl>
                                              <p:pRg st="0" end="0"/>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circle(in)">
                                      <p:cBhvr>
                                        <p:cTn id="27" dur="500"/>
                                        <p:tgtEl>
                                          <p:spTgt spid="13">
                                            <p:txEl>
                                              <p:pRg st="0" end="0"/>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nextCondLst>
                <p:cond evt="onClick" delay="0">
                  <p:tgtEl>
                    <p:spTgt spid="1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 action="ppaction://noaction" highlightClick="1">
              <a:snd r:embed="rId2" name="ARROW 001.wav"/>
            </a:hlinkClick>
            <a:extLst>
              <a:ext uri="{FF2B5EF4-FFF2-40B4-BE49-F238E27FC236}">
                <a16:creationId xmlns:a16="http://schemas.microsoft.com/office/drawing/2014/main" id="{0E6D474C-4458-492E-B8EC-7DA8B9C92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03129" y="2590544"/>
            <a:ext cx="1144772" cy="114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646C9A27-2553-49F2-A45D-236A5C885F5D}"/>
              </a:ext>
            </a:extLst>
          </p:cNvPr>
          <p:cNvSpPr/>
          <p:nvPr/>
        </p:nvSpPr>
        <p:spPr>
          <a:xfrm>
            <a:off x="622849" y="3566625"/>
            <a:ext cx="10946295" cy="2585323"/>
          </a:xfrm>
          <a:prstGeom prst="rect">
            <a:avLst/>
          </a:prstGeom>
          <a:solidFill>
            <a:schemeClr val="bg1"/>
          </a:solidFill>
          <a:ln w="3175">
            <a:solidFill>
              <a:schemeClr val="tx1"/>
            </a:solidFill>
          </a:ln>
          <a:effectLst>
            <a:outerShdw blurRad="50800" dist="38100" dir="5400000" algn="t" rotWithShape="0">
              <a:prstClr val="black">
                <a:alpha val="40000"/>
              </a:prstClr>
            </a:outerShdw>
          </a:effectLst>
        </p:spPr>
        <p:txBody>
          <a:bodyPr wrap="square">
            <a:spAutoFit/>
          </a:bodyPr>
          <a:lstStyle/>
          <a:p>
            <a:pPr algn="just"/>
            <a:r>
              <a:rPr lang="en-US" sz="2700" i="0" dirty="0">
                <a:solidFill>
                  <a:srgbClr val="002060"/>
                </a:solidFill>
                <a:effectLst/>
              </a:rPr>
              <a:t>Another option is to live in space stations. We can build these near Earth, so people won't have to travel far. However, they're small. There won't be room for people to move around. Also, there's no gravity on a space station. Living there for a long time will affect people's health.</a:t>
            </a:r>
          </a:p>
          <a:p>
            <a:pPr algn="just"/>
            <a:r>
              <a:rPr lang="en-US" sz="2700" i="0" dirty="0">
                <a:solidFill>
                  <a:srgbClr val="002060"/>
                </a:solidFill>
                <a:effectLst/>
              </a:rPr>
              <a:t>We don't know where our next home will be yet. There's no other place like Earth. Our </a:t>
            </a:r>
            <a:r>
              <a:rPr lang="en-US" sz="2700" b="1" i="0" dirty="0">
                <a:solidFill>
                  <a:srgbClr val="002060"/>
                </a:solidFill>
                <a:effectLst/>
              </a:rPr>
              <a:t>new</a:t>
            </a:r>
            <a:r>
              <a:rPr lang="en-US" sz="2700" i="0" dirty="0">
                <a:solidFill>
                  <a:srgbClr val="002060"/>
                </a:solidFill>
                <a:effectLst/>
              </a:rPr>
              <a:t> home will be strange, but very exciting!</a:t>
            </a:r>
            <a:endParaRPr lang="en-US" sz="2700" i="1" dirty="0">
              <a:solidFill>
                <a:srgbClr val="002060"/>
              </a:solidFill>
            </a:endParaRPr>
          </a:p>
        </p:txBody>
      </p:sp>
      <p:sp>
        <p:nvSpPr>
          <p:cNvPr id="7" name="TextBox 6">
            <a:extLst>
              <a:ext uri="{FF2B5EF4-FFF2-40B4-BE49-F238E27FC236}">
                <a16:creationId xmlns:a16="http://schemas.microsoft.com/office/drawing/2014/main" id="{475D8C19-9ACB-4A26-AE40-05FA96B94DEF}"/>
              </a:ext>
            </a:extLst>
          </p:cNvPr>
          <p:cNvSpPr txBox="1"/>
          <p:nvPr/>
        </p:nvSpPr>
        <p:spPr>
          <a:xfrm>
            <a:off x="834617" y="1115324"/>
            <a:ext cx="9598314" cy="584775"/>
          </a:xfrm>
          <a:prstGeom prst="rect">
            <a:avLst/>
          </a:prstGeom>
          <a:noFill/>
        </p:spPr>
        <p:txBody>
          <a:bodyPr wrap="square" rtlCol="0">
            <a:spAutoFit/>
          </a:bodyPr>
          <a:lstStyle/>
          <a:p>
            <a:r>
              <a:rPr lang="en-US" sz="3200" dirty="0">
                <a:solidFill>
                  <a:srgbClr val="FF0000"/>
                </a:solidFill>
              </a:rPr>
              <a:t>Because people won't have to travel far.</a:t>
            </a:r>
          </a:p>
        </p:txBody>
      </p:sp>
      <p:cxnSp>
        <p:nvCxnSpPr>
          <p:cNvPr id="8" name="Straight Connector 7">
            <a:extLst>
              <a:ext uri="{FF2B5EF4-FFF2-40B4-BE49-F238E27FC236}">
                <a16:creationId xmlns:a16="http://schemas.microsoft.com/office/drawing/2014/main" id="{3926BDEF-F3EE-4420-90FB-425179C688EC}"/>
              </a:ext>
            </a:extLst>
          </p:cNvPr>
          <p:cNvCxnSpPr>
            <a:cxnSpLocks/>
          </p:cNvCxnSpPr>
          <p:nvPr/>
        </p:nvCxnSpPr>
        <p:spPr>
          <a:xfrm>
            <a:off x="731520" y="4429185"/>
            <a:ext cx="42357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8ABC570-0806-43F1-8D43-C1D50D70E7C0}"/>
              </a:ext>
            </a:extLst>
          </p:cNvPr>
          <p:cNvSpPr/>
          <p:nvPr/>
        </p:nvSpPr>
        <p:spPr>
          <a:xfrm>
            <a:off x="367001" y="697132"/>
            <a:ext cx="11457993" cy="2062103"/>
          </a:xfrm>
          <a:prstGeom prst="rect">
            <a:avLst/>
          </a:prstGeom>
          <a:noFill/>
          <a:ln>
            <a:noFill/>
          </a:ln>
          <a:effectLst/>
        </p:spPr>
        <p:txBody>
          <a:bodyPr wrap="square">
            <a:spAutoFit/>
          </a:bodyPr>
          <a:lstStyle/>
          <a:p>
            <a:r>
              <a:rPr lang="en-US" sz="3200" dirty="0">
                <a:solidFill>
                  <a:srgbClr val="0070C0"/>
                </a:solidFill>
              </a:rPr>
              <a:t>4. Why is it good that we can build space stations near Earth?</a:t>
            </a:r>
          </a:p>
          <a:p>
            <a:endParaRPr lang="en-US" sz="3200" dirty="0">
              <a:solidFill>
                <a:srgbClr val="0070C0"/>
              </a:solidFill>
            </a:endParaRPr>
          </a:p>
          <a:p>
            <a:r>
              <a:rPr lang="en-US" sz="3200" dirty="0">
                <a:solidFill>
                  <a:srgbClr val="0070C0"/>
                </a:solidFill>
              </a:rPr>
              <a:t>5. The word </a:t>
            </a:r>
            <a:r>
              <a:rPr lang="en-US" sz="3200" b="1" u="sng" dirty="0">
                <a:solidFill>
                  <a:srgbClr val="0070C0"/>
                </a:solidFill>
              </a:rPr>
              <a:t>new</a:t>
            </a:r>
            <a:r>
              <a:rPr lang="en-US" sz="3200" dirty="0">
                <a:solidFill>
                  <a:srgbClr val="0070C0"/>
                </a:solidFill>
              </a:rPr>
              <a:t> in paragraph 4 is closest in meaning to ______.</a:t>
            </a:r>
          </a:p>
          <a:p>
            <a:r>
              <a:rPr lang="en-US" sz="3200" dirty="0">
                <a:solidFill>
                  <a:srgbClr val="0070C0"/>
                </a:solidFill>
              </a:rPr>
              <a:t>A. different from before   B. recently made   C. not known before</a:t>
            </a:r>
          </a:p>
        </p:txBody>
      </p:sp>
      <p:cxnSp>
        <p:nvCxnSpPr>
          <p:cNvPr id="19" name="Straight Connector 18">
            <a:extLst>
              <a:ext uri="{FF2B5EF4-FFF2-40B4-BE49-F238E27FC236}">
                <a16:creationId xmlns:a16="http://schemas.microsoft.com/office/drawing/2014/main" id="{C5F1ED5A-4D36-4642-B8A7-B2CE64583E5F}"/>
              </a:ext>
            </a:extLst>
          </p:cNvPr>
          <p:cNvCxnSpPr>
            <a:cxnSpLocks/>
          </p:cNvCxnSpPr>
          <p:nvPr/>
        </p:nvCxnSpPr>
        <p:spPr>
          <a:xfrm>
            <a:off x="2178110" y="6064475"/>
            <a:ext cx="6777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FEBCCA57-7075-ED1B-9B26-5CB5DFE4328B}"/>
              </a:ext>
            </a:extLst>
          </p:cNvPr>
          <p:cNvSpPr/>
          <p:nvPr/>
        </p:nvSpPr>
        <p:spPr>
          <a:xfrm>
            <a:off x="4516681" y="2228037"/>
            <a:ext cx="450574" cy="46558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5" name="Straight Connector 4">
            <a:extLst>
              <a:ext uri="{FF2B5EF4-FFF2-40B4-BE49-F238E27FC236}">
                <a16:creationId xmlns:a16="http://schemas.microsoft.com/office/drawing/2014/main" id="{0B7335EF-500B-0412-E218-3966B08E5933}"/>
              </a:ext>
            </a:extLst>
          </p:cNvPr>
          <p:cNvCxnSpPr>
            <a:cxnSpLocks/>
          </p:cNvCxnSpPr>
          <p:nvPr/>
        </p:nvCxnSpPr>
        <p:spPr>
          <a:xfrm>
            <a:off x="6795208" y="4029857"/>
            <a:ext cx="42037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16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7"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ABCB92-BB39-6831-B990-6795297811D4}"/>
              </a:ext>
            </a:extLst>
          </p:cNvPr>
          <p:cNvSpPr txBox="1"/>
          <p:nvPr/>
        </p:nvSpPr>
        <p:spPr>
          <a:xfrm>
            <a:off x="10228522" y="562494"/>
            <a:ext cx="1797962" cy="400110"/>
          </a:xfrm>
          <a:prstGeom prst="rect">
            <a:avLst/>
          </a:prstGeom>
          <a:solidFill>
            <a:srgbClr val="7030A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While-reading</a:t>
            </a:r>
          </a:p>
        </p:txBody>
      </p:sp>
      <p:sp>
        <p:nvSpPr>
          <p:cNvPr id="3" name="TextBox 2">
            <a:extLst>
              <a:ext uri="{FF2B5EF4-FFF2-40B4-BE49-F238E27FC236}">
                <a16:creationId xmlns:a16="http://schemas.microsoft.com/office/drawing/2014/main" id="{939EC191-2036-B989-2CDC-4CE520606D2D}"/>
              </a:ext>
            </a:extLst>
          </p:cNvPr>
          <p:cNvSpPr txBox="1"/>
          <p:nvPr/>
        </p:nvSpPr>
        <p:spPr>
          <a:xfrm>
            <a:off x="165517" y="562494"/>
            <a:ext cx="1421395" cy="600164"/>
          </a:xfrm>
          <a:prstGeom prst="rect">
            <a:avLst/>
          </a:prstGeom>
          <a:solidFill>
            <a:srgbClr val="7030A0"/>
          </a:solidFill>
          <a:effectLst>
            <a:outerShdw blurRad="50800" dist="38100" dir="5400000" algn="t" rotWithShape="0">
              <a:prstClr val="black">
                <a:alpha val="40000"/>
              </a:prstClr>
            </a:outerShdw>
          </a:effectLst>
        </p:spPr>
        <p:txBody>
          <a:bodyPr wrap="square" rtlCol="0">
            <a:spAutoFit/>
          </a:bodyPr>
          <a:lstStyle/>
          <a:p>
            <a:r>
              <a:rPr lang="en-US" sz="3300" b="1" dirty="0">
                <a:solidFill>
                  <a:schemeClr val="bg1"/>
                </a:solidFill>
              </a:rPr>
              <a:t>Task c</a:t>
            </a:r>
          </a:p>
        </p:txBody>
      </p:sp>
      <p:pic>
        <p:nvPicPr>
          <p:cNvPr id="5" name="Picture 4">
            <a:extLst>
              <a:ext uri="{FF2B5EF4-FFF2-40B4-BE49-F238E27FC236}">
                <a16:creationId xmlns:a16="http://schemas.microsoft.com/office/drawing/2014/main" id="{43957056-6904-F489-DE2F-A57AEB74C236}"/>
              </a:ext>
            </a:extLst>
          </p:cNvPr>
          <p:cNvPicPr>
            <a:picLocks noChangeAspect="1"/>
          </p:cNvPicPr>
          <p:nvPr/>
        </p:nvPicPr>
        <p:blipFill rotWithShape="1">
          <a:blip r:embed="rId4"/>
          <a:srcRect l="2186" t="1728" r="2403" b="2890"/>
          <a:stretch/>
        </p:blipFill>
        <p:spPr>
          <a:xfrm>
            <a:off x="0" y="1162658"/>
            <a:ext cx="11894641" cy="4876559"/>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E5C0EDD5-B0ED-EC84-2817-63F4F81CD2C8}"/>
              </a:ext>
            </a:extLst>
          </p:cNvPr>
          <p:cNvSpPr/>
          <p:nvPr/>
        </p:nvSpPr>
        <p:spPr>
          <a:xfrm>
            <a:off x="1708072" y="562494"/>
            <a:ext cx="2661909"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b="1" dirty="0">
                <a:solidFill>
                  <a:srgbClr val="C00000"/>
                </a:solidFill>
              </a:rPr>
              <a:t>Listen and read.</a:t>
            </a:r>
            <a:endParaRPr lang="en-US" sz="2800" i="1" dirty="0">
              <a:solidFill>
                <a:srgbClr val="0070C0"/>
              </a:solidFill>
            </a:endParaRPr>
          </a:p>
        </p:txBody>
      </p:sp>
      <p:pic>
        <p:nvPicPr>
          <p:cNvPr id="4" name="CD2 TRACK 02">
            <a:hlinkClick r:id="" action="ppaction://media"/>
            <a:extLst>
              <a:ext uri="{FF2B5EF4-FFF2-40B4-BE49-F238E27FC236}">
                <a16:creationId xmlns:a16="http://schemas.microsoft.com/office/drawing/2014/main" id="{92E19FAB-A5AC-D706-5BE2-C04F5A79A8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2886" y="648099"/>
            <a:ext cx="406400" cy="406400"/>
          </a:xfrm>
          <a:prstGeom prst="rect">
            <a:avLst/>
          </a:prstGeom>
        </p:spPr>
      </p:pic>
    </p:spTree>
    <p:extLst>
      <p:ext uri="{BB962C8B-B14F-4D97-AF65-F5344CB8AC3E}">
        <p14:creationId xmlns:p14="http://schemas.microsoft.com/office/powerpoint/2010/main" val="94787841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23" r="3318"/>
          <a:stretch/>
        </p:blipFill>
        <p:spPr>
          <a:xfrm>
            <a:off x="0" y="0"/>
            <a:ext cx="9459687" cy="6858000"/>
          </a:xfrm>
          <a:prstGeom prst="rect">
            <a:avLst/>
          </a:prstGeom>
        </p:spPr>
      </p:pic>
      <p:sp>
        <p:nvSpPr>
          <p:cNvPr id="3" name="TextBox 2"/>
          <p:cNvSpPr txBox="1"/>
          <p:nvPr/>
        </p:nvSpPr>
        <p:spPr>
          <a:xfrm>
            <a:off x="3364453" y="3733055"/>
            <a:ext cx="3750905" cy="1754326"/>
          </a:xfrm>
          <a:prstGeom prst="rect">
            <a:avLst/>
          </a:prstGeom>
          <a:noFill/>
        </p:spPr>
        <p:txBody>
          <a:bodyPr wrap="square" rtlCol="0">
            <a:spAutoFit/>
          </a:bodyPr>
          <a:lstStyle/>
          <a:p>
            <a:pPr algn="ctr"/>
            <a:r>
              <a:rPr lang="en-US" sz="5400" dirty="0">
                <a:solidFill>
                  <a:schemeClr val="bg1"/>
                </a:solidFill>
              </a:rPr>
              <a:t>Post-Reading</a:t>
            </a:r>
            <a:endParaRPr lang="en-US" sz="2400" dirty="0">
              <a:solidFill>
                <a:schemeClr val="bg1"/>
              </a:solidFill>
            </a:endParaRPr>
          </a:p>
        </p:txBody>
      </p:sp>
    </p:spTree>
    <p:extLst>
      <p:ext uri="{BB962C8B-B14F-4D97-AF65-F5344CB8AC3E}">
        <p14:creationId xmlns:p14="http://schemas.microsoft.com/office/powerpoint/2010/main" val="18009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952" y="1278560"/>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8952" y="803294"/>
            <a:ext cx="3984595" cy="25414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FF69A0D-79EC-4927-B63C-EC8E3B5A5A09}"/>
              </a:ext>
            </a:extLst>
          </p:cNvPr>
          <p:cNvSpPr txBox="1"/>
          <p:nvPr/>
        </p:nvSpPr>
        <p:spPr>
          <a:xfrm>
            <a:off x="17328" y="480128"/>
            <a:ext cx="1421395" cy="646331"/>
          </a:xfrm>
          <a:prstGeom prst="rect">
            <a:avLst/>
          </a:prstGeom>
          <a:solidFill>
            <a:srgbClr val="7030A0"/>
          </a:solid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Task c</a:t>
            </a:r>
          </a:p>
        </p:txBody>
      </p:sp>
      <p:sp>
        <p:nvSpPr>
          <p:cNvPr id="10" name="Rectangle 9">
            <a:extLst>
              <a:ext uri="{FF2B5EF4-FFF2-40B4-BE49-F238E27FC236}">
                <a16:creationId xmlns:a16="http://schemas.microsoft.com/office/drawing/2014/main" id="{9C7A70A4-398B-472A-BD1A-EDC2E70853E7}"/>
              </a:ext>
            </a:extLst>
          </p:cNvPr>
          <p:cNvSpPr/>
          <p:nvPr/>
        </p:nvSpPr>
        <p:spPr>
          <a:xfrm>
            <a:off x="728026" y="3513283"/>
            <a:ext cx="10764538" cy="132343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i="1" dirty="0">
                <a:solidFill>
                  <a:srgbClr val="0070C0"/>
                </a:solidFill>
              </a:rPr>
              <a:t>Would you prefer to </a:t>
            </a:r>
            <a:r>
              <a:rPr lang="en-US" sz="4000" b="1" i="1" dirty="0">
                <a:solidFill>
                  <a:srgbClr val="0070C0"/>
                </a:solidFill>
              </a:rPr>
              <a:t>live on Mars, Venus</a:t>
            </a:r>
            <a:r>
              <a:rPr lang="en-US" sz="4000" i="1" dirty="0">
                <a:solidFill>
                  <a:srgbClr val="0070C0"/>
                </a:solidFill>
              </a:rPr>
              <a:t>, or a </a:t>
            </a:r>
            <a:r>
              <a:rPr lang="en-US" sz="4000" b="1" i="1" dirty="0">
                <a:solidFill>
                  <a:srgbClr val="0070C0"/>
                </a:solidFill>
              </a:rPr>
              <a:t>space station</a:t>
            </a:r>
            <a:r>
              <a:rPr lang="en-US" sz="4000" i="1" dirty="0">
                <a:solidFill>
                  <a:srgbClr val="0070C0"/>
                </a:solidFill>
              </a:rPr>
              <a:t>? Why?</a:t>
            </a:r>
          </a:p>
        </p:txBody>
      </p:sp>
      <p:sp>
        <p:nvSpPr>
          <p:cNvPr id="6" name="TextBox 5">
            <a:extLst>
              <a:ext uri="{FF2B5EF4-FFF2-40B4-BE49-F238E27FC236}">
                <a16:creationId xmlns:a16="http://schemas.microsoft.com/office/drawing/2014/main" id="{A7E8BD99-FD23-48D8-B537-EB0CE9E5193B}"/>
              </a:ext>
            </a:extLst>
          </p:cNvPr>
          <p:cNvSpPr txBox="1"/>
          <p:nvPr/>
        </p:nvSpPr>
        <p:spPr>
          <a:xfrm>
            <a:off x="10590614" y="481060"/>
            <a:ext cx="1601386" cy="400110"/>
          </a:xfrm>
          <a:prstGeom prst="rect">
            <a:avLst/>
          </a:prstGeom>
          <a:solidFill>
            <a:srgbClr val="7030A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Post-reading</a:t>
            </a:r>
          </a:p>
        </p:txBody>
      </p:sp>
      <p:pic>
        <p:nvPicPr>
          <p:cNvPr id="5" name="Picture 4">
            <a:extLst>
              <a:ext uri="{FF2B5EF4-FFF2-40B4-BE49-F238E27FC236}">
                <a16:creationId xmlns:a16="http://schemas.microsoft.com/office/drawing/2014/main" id="{58839CB3-5C13-1606-0518-A290FAFB5BDB}"/>
              </a:ext>
            </a:extLst>
          </p:cNvPr>
          <p:cNvPicPr>
            <a:picLocks noChangeAspect="1"/>
          </p:cNvPicPr>
          <p:nvPr/>
        </p:nvPicPr>
        <p:blipFill>
          <a:blip r:embed="rId3"/>
          <a:stretch>
            <a:fillRect/>
          </a:stretch>
        </p:blipFill>
        <p:spPr>
          <a:xfrm>
            <a:off x="836134" y="4987822"/>
            <a:ext cx="10555173" cy="1124107"/>
          </a:xfrm>
          <a:prstGeom prst="rect">
            <a:avLst/>
          </a:prstGeom>
        </p:spPr>
      </p:pic>
    </p:spTree>
    <p:extLst>
      <p:ext uri="{BB962C8B-B14F-4D97-AF65-F5344CB8AC3E}">
        <p14:creationId xmlns:p14="http://schemas.microsoft.com/office/powerpoint/2010/main" val="328713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8998" y="419505"/>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10" name="Rectangle 9">
            <a:extLst>
              <a:ext uri="{FF2B5EF4-FFF2-40B4-BE49-F238E27FC236}">
                <a16:creationId xmlns:a16="http://schemas.microsoft.com/office/drawing/2014/main" id="{9C7A70A4-398B-472A-BD1A-EDC2E70853E7}"/>
              </a:ext>
            </a:extLst>
          </p:cNvPr>
          <p:cNvSpPr/>
          <p:nvPr/>
        </p:nvSpPr>
        <p:spPr>
          <a:xfrm>
            <a:off x="626768" y="1342835"/>
            <a:ext cx="3989937" cy="278537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500" i="1" dirty="0">
                <a:solidFill>
                  <a:srgbClr val="0070C0"/>
                </a:solidFill>
              </a:rPr>
              <a:t>Write down your ideas on sticky notes, then stick to the board, and talk about them.</a:t>
            </a:r>
          </a:p>
        </p:txBody>
      </p:sp>
      <p:sp>
        <p:nvSpPr>
          <p:cNvPr id="6" name="TextBox 5">
            <a:extLst>
              <a:ext uri="{FF2B5EF4-FFF2-40B4-BE49-F238E27FC236}">
                <a16:creationId xmlns:a16="http://schemas.microsoft.com/office/drawing/2014/main" id="{A7E8BD99-FD23-48D8-B537-EB0CE9E5193B}"/>
              </a:ext>
            </a:extLst>
          </p:cNvPr>
          <p:cNvSpPr txBox="1"/>
          <p:nvPr/>
        </p:nvSpPr>
        <p:spPr>
          <a:xfrm>
            <a:off x="10590614" y="481060"/>
            <a:ext cx="1601386" cy="400110"/>
          </a:xfrm>
          <a:prstGeom prst="rect">
            <a:avLst/>
          </a:prstGeom>
          <a:solidFill>
            <a:srgbClr val="7030A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Post-reading</a:t>
            </a:r>
          </a:p>
        </p:txBody>
      </p:sp>
      <p:pic>
        <p:nvPicPr>
          <p:cNvPr id="3" name="Picture 2">
            <a:extLst>
              <a:ext uri="{FF2B5EF4-FFF2-40B4-BE49-F238E27FC236}">
                <a16:creationId xmlns:a16="http://schemas.microsoft.com/office/drawing/2014/main" id="{88C29639-50BB-A03B-1175-39BBAEF365F8}"/>
              </a:ext>
            </a:extLst>
          </p:cNvPr>
          <p:cNvPicPr>
            <a:picLocks noChangeAspect="1"/>
          </p:cNvPicPr>
          <p:nvPr/>
        </p:nvPicPr>
        <p:blipFill>
          <a:blip r:embed="rId2"/>
          <a:stretch>
            <a:fillRect/>
          </a:stretch>
        </p:blipFill>
        <p:spPr>
          <a:xfrm>
            <a:off x="4636463" y="881170"/>
            <a:ext cx="5954151" cy="5370774"/>
          </a:xfrm>
          <a:prstGeom prst="rect">
            <a:avLst/>
          </a:prstGeom>
        </p:spPr>
      </p:pic>
    </p:spTree>
    <p:extLst>
      <p:ext uri="{BB962C8B-B14F-4D97-AF65-F5344CB8AC3E}">
        <p14:creationId xmlns:p14="http://schemas.microsoft.com/office/powerpoint/2010/main" val="308571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879925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433" y="1058835"/>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Retell nouns/ noun phrases about future home.</a:t>
            </a:r>
            <a:endParaRPr lang="en-US" sz="3600" b="1" i="1" dirty="0">
              <a:solidFill>
                <a:srgbClr val="0070C0"/>
              </a:solidFill>
            </a:endParaRPr>
          </a:p>
        </p:txBody>
      </p:sp>
    </p:spTree>
    <p:extLst>
      <p:ext uri="{BB962C8B-B14F-4D97-AF65-F5344CB8AC3E}">
        <p14:creationId xmlns:p14="http://schemas.microsoft.com/office/powerpoint/2010/main" val="126349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882023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17236" y="-40756"/>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290391" y="1358093"/>
            <a:ext cx="4345781"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pPr marL="571500" indent="-571500">
              <a:buFont typeface="Arial" panose="020B0604020202020204" pitchFamily="34" charset="0"/>
              <a:buChar char="•"/>
            </a:pPr>
            <a:r>
              <a:rPr lang="en-US" sz="3600" i="1" dirty="0">
                <a:solidFill>
                  <a:srgbClr val="0070C0"/>
                </a:solidFill>
              </a:rPr>
              <a:t>live on Earth</a:t>
            </a:r>
          </a:p>
          <a:p>
            <a:pPr marL="571500" indent="-571500">
              <a:buFont typeface="Arial" panose="020B0604020202020204" pitchFamily="34" charset="0"/>
              <a:buChar char="•"/>
            </a:pPr>
            <a:r>
              <a:rPr lang="en-US" sz="3600" i="1" dirty="0">
                <a:solidFill>
                  <a:srgbClr val="0070C0"/>
                </a:solidFill>
              </a:rPr>
              <a:t>Mars</a:t>
            </a:r>
          </a:p>
          <a:p>
            <a:pPr marL="571500" indent="-571500">
              <a:buFont typeface="Arial" panose="020B0604020202020204" pitchFamily="34" charset="0"/>
              <a:buChar char="•"/>
            </a:pPr>
            <a:r>
              <a:rPr lang="en-US" sz="3600" i="1" dirty="0">
                <a:solidFill>
                  <a:srgbClr val="0070C0"/>
                </a:solidFill>
              </a:rPr>
              <a:t>Venus</a:t>
            </a:r>
          </a:p>
          <a:p>
            <a:pPr marL="571500" indent="-571500">
              <a:buFont typeface="Arial" panose="020B0604020202020204" pitchFamily="34" charset="0"/>
              <a:buChar char="•"/>
            </a:pPr>
            <a:r>
              <a:rPr lang="en-US" sz="3600" i="1" dirty="0">
                <a:solidFill>
                  <a:srgbClr val="0070C0"/>
                </a:solidFill>
              </a:rPr>
              <a:t>oxygen</a:t>
            </a:r>
          </a:p>
          <a:p>
            <a:pPr marL="571500" indent="-571500">
              <a:buFont typeface="Arial" panose="020B0604020202020204" pitchFamily="34" charset="0"/>
              <a:buChar char="•"/>
            </a:pPr>
            <a:r>
              <a:rPr lang="en-US" sz="3600" i="1" dirty="0">
                <a:solidFill>
                  <a:srgbClr val="0070C0"/>
                </a:solidFill>
              </a:rPr>
              <a:t>space station</a:t>
            </a:r>
          </a:p>
          <a:p>
            <a:pPr marL="571500" indent="-571500">
              <a:buFont typeface="Arial" panose="020B0604020202020204" pitchFamily="34" charset="0"/>
              <a:buChar char="•"/>
            </a:pPr>
            <a:r>
              <a:rPr lang="en-US" sz="3600" i="1" dirty="0">
                <a:solidFill>
                  <a:srgbClr val="0070C0"/>
                </a:solidFill>
              </a:rPr>
              <a:t>gravity</a:t>
            </a:r>
          </a:p>
          <a:p>
            <a:pPr marL="571500" indent="-571500">
              <a:buFont typeface="Arial" panose="020B0604020202020204" pitchFamily="34" charset="0"/>
              <a:buChar char="•"/>
            </a:pPr>
            <a:r>
              <a:rPr lang="en-US" sz="3600" i="1" dirty="0">
                <a:solidFill>
                  <a:srgbClr val="0070C0"/>
                </a:solidFill>
              </a:rPr>
              <a:t>temperature</a:t>
            </a:r>
          </a:p>
        </p:txBody>
      </p:sp>
    </p:spTree>
    <p:extLst>
      <p:ext uri="{BB962C8B-B14F-4D97-AF65-F5344CB8AC3E}">
        <p14:creationId xmlns:p14="http://schemas.microsoft.com/office/powerpoint/2010/main" val="506560570"/>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0" y="367542"/>
            <a:ext cx="5976258" cy="6151175"/>
          </a:xfrm>
          <a:prstGeom prst="rect">
            <a:avLst/>
          </a:prstGeom>
        </p:spPr>
      </p:pic>
      <p:sp>
        <p:nvSpPr>
          <p:cNvPr id="3" name="TextBox 2"/>
          <p:cNvSpPr txBox="1"/>
          <p:nvPr/>
        </p:nvSpPr>
        <p:spPr>
          <a:xfrm>
            <a:off x="5976258" y="424472"/>
            <a:ext cx="6325010" cy="6494085"/>
          </a:xfrm>
          <a:prstGeom prst="rect">
            <a:avLst/>
          </a:prstGeom>
          <a:noFill/>
        </p:spPr>
        <p:txBody>
          <a:bodyPr wrap="square" rtlCol="0">
            <a:spAutoFit/>
          </a:bodyPr>
          <a:lstStyle/>
          <a:p>
            <a:r>
              <a:rPr lang="en-US" sz="3200" dirty="0">
                <a:solidFill>
                  <a:srgbClr val="FF0000"/>
                </a:solidFill>
                <a:ea typeface="Times New Roman" panose="02020603050405020304" pitchFamily="18" charset="0"/>
              </a:rPr>
              <a:t>By the end of this lesson, students will be able to…</a:t>
            </a:r>
          </a:p>
          <a:p>
            <a:endParaRPr lang="en-US" sz="3200" dirty="0">
              <a:solidFill>
                <a:srgbClr val="FF0000"/>
              </a:solidFill>
              <a:ea typeface="Times New Roman" panose="02020603050405020304" pitchFamily="18" charset="0"/>
            </a:endParaRPr>
          </a:p>
          <a:p>
            <a:r>
              <a:rPr lang="en-US" sz="3200" dirty="0">
                <a:solidFill>
                  <a:srgbClr val="0070C0"/>
                </a:solidFill>
              </a:rPr>
              <a:t>- talk about life on other planets, using phrases: live on Earth, Mars, Venus, oxygen, space station, gravity, temperature.</a:t>
            </a:r>
          </a:p>
          <a:p>
            <a:endParaRPr lang="en-US" sz="3200" dirty="0">
              <a:solidFill>
                <a:srgbClr val="0070C0"/>
              </a:solidFill>
            </a:endParaRPr>
          </a:p>
          <a:p>
            <a:r>
              <a:rPr lang="en-US" sz="3200" dirty="0">
                <a:solidFill>
                  <a:srgbClr val="0070C0"/>
                </a:solidFill>
              </a:rPr>
              <a:t>- practice reading and understanding general and specific information about different places people can live in the future.</a:t>
            </a:r>
          </a:p>
          <a:p>
            <a:endParaRPr lang="en-US" sz="3200"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377863" y="2243918"/>
            <a:ext cx="10661737"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Reading: </a:t>
            </a:r>
          </a:p>
          <a:p>
            <a:r>
              <a:rPr lang="en-US" sz="3600" i="1" dirty="0">
                <a:solidFill>
                  <a:srgbClr val="0070C0"/>
                </a:solidFill>
              </a:rPr>
              <a:t>-    Understanding instructions</a:t>
            </a:r>
          </a:p>
          <a:p>
            <a:pPr marL="571500" indent="-571500">
              <a:buFontTx/>
              <a:buChar char="-"/>
            </a:pPr>
            <a:r>
              <a:rPr lang="en-US" sz="3600" i="1" dirty="0">
                <a:solidFill>
                  <a:srgbClr val="0070C0"/>
                </a:solidFill>
              </a:rPr>
              <a:t>Skimming and scanning for general and specific information </a:t>
            </a:r>
          </a:p>
          <a:p>
            <a:r>
              <a:rPr lang="en-US" sz="3600" i="1" dirty="0">
                <a:solidFill>
                  <a:srgbClr val="FF0000"/>
                </a:solidFill>
              </a:rPr>
              <a:t>Speaking:</a:t>
            </a:r>
          </a:p>
          <a:p>
            <a:r>
              <a:rPr lang="en-US" sz="3600" i="1" dirty="0">
                <a:solidFill>
                  <a:srgbClr val="0070C0"/>
                </a:solidFill>
              </a:rPr>
              <a:t>-    Talking about where humans will live in the future</a:t>
            </a:r>
          </a:p>
        </p:txBody>
      </p:sp>
    </p:spTree>
    <p:extLst>
      <p:ext uri="{BB962C8B-B14F-4D97-AF65-F5344CB8AC3E}">
        <p14:creationId xmlns:p14="http://schemas.microsoft.com/office/powerpoint/2010/main" val="9728162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17236" y="-40756"/>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585216"/>
            <a:ext cx="1164394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dirty="0">
                <a:solidFill>
                  <a:schemeClr val="accent5">
                    <a:lumMod val="75000"/>
                  </a:schemeClr>
                </a:solidFill>
              </a:rPr>
              <a:t>Learn the new words.</a:t>
            </a:r>
          </a:p>
          <a:p>
            <a:pPr marL="571500" indent="-571500">
              <a:buFontTx/>
              <a:buChar char="-"/>
            </a:pPr>
            <a:r>
              <a:rPr lang="en-US" sz="3600" dirty="0">
                <a:solidFill>
                  <a:schemeClr val="accent5">
                    <a:lumMod val="75000"/>
                  </a:schemeClr>
                </a:solidFill>
              </a:rPr>
              <a:t>Practice talking about future home.</a:t>
            </a:r>
          </a:p>
          <a:p>
            <a:pPr marL="571500" indent="-571500">
              <a:buFontTx/>
              <a:buChar char="-"/>
            </a:pPr>
            <a:r>
              <a:rPr lang="en-US" sz="3600" dirty="0">
                <a:solidFill>
                  <a:schemeClr val="accent5">
                    <a:lumMod val="75000"/>
                  </a:schemeClr>
                </a:solidFill>
              </a:rPr>
              <a:t>Do the exercises in WB: Unit 6 - Lesson 1 - New words + Reading (pages 32 &amp; 33).</a:t>
            </a:r>
          </a:p>
          <a:p>
            <a:pPr marL="571500" indent="-571500">
              <a:buFontTx/>
              <a:buChar char="-"/>
            </a:pPr>
            <a:r>
              <a:rPr lang="en-US" sz="3600" dirty="0">
                <a:solidFill>
                  <a:schemeClr val="accent5">
                    <a:lumMod val="75000"/>
                  </a:schemeClr>
                </a:solidFill>
              </a:rPr>
              <a:t>Play the consolidation games in </a:t>
            </a:r>
            <a:r>
              <a:rPr lang="en-US" sz="3600" dirty="0" err="1">
                <a:solidFill>
                  <a:schemeClr val="accent5">
                    <a:lumMod val="75000"/>
                  </a:schemeClr>
                </a:solidFill>
              </a:rPr>
              <a:t>Tiếng</a:t>
            </a:r>
            <a:r>
              <a:rPr lang="en-US" sz="3600" dirty="0">
                <a:solidFill>
                  <a:schemeClr val="accent5">
                    <a:lumMod val="75000"/>
                  </a:schemeClr>
                </a:solidFill>
              </a:rPr>
              <a:t> Anh 8 </a:t>
            </a:r>
            <a:r>
              <a:rPr lang="en-US" sz="3600" dirty="0" err="1">
                <a:solidFill>
                  <a:schemeClr val="accent5">
                    <a:lumMod val="75000"/>
                  </a:schemeClr>
                </a:solidFill>
              </a:rPr>
              <a:t>i</a:t>
            </a:r>
            <a:r>
              <a:rPr lang="en-US" sz="3600" dirty="0">
                <a:solidFill>
                  <a:schemeClr val="accent5">
                    <a:lumMod val="75000"/>
                  </a:schemeClr>
                </a:solidFill>
              </a:rPr>
              <a:t>-Learn Smart World DHA App on www.eduhome.com.vn</a:t>
            </a:r>
          </a:p>
          <a:p>
            <a:pPr marL="571500" indent="-571500">
              <a:buFontTx/>
              <a:buChar char="-"/>
            </a:pPr>
            <a:r>
              <a:rPr lang="en-US" sz="3600" dirty="0">
                <a:solidFill>
                  <a:schemeClr val="accent5">
                    <a:lumMod val="75000"/>
                  </a:schemeClr>
                </a:solidFill>
              </a:rPr>
              <a:t>Prepare Lesson 1.2 – Grammar (pages 55 &amp; 56 – SB).</a:t>
            </a:r>
          </a:p>
          <a:p>
            <a:pPr marL="571500" indent="-571500">
              <a:buFontTx/>
              <a:buChar char="-"/>
            </a:pPr>
            <a:r>
              <a:rPr lang="en-US" sz="3600" dirty="0">
                <a:solidFill>
                  <a:schemeClr val="accent5">
                    <a:lumMod val="75000"/>
                  </a:schemeClr>
                </a:solidFill>
              </a:rPr>
              <a:t>Do the exercises in Notebook (Pages 46 &amp; 47).</a:t>
            </a:r>
          </a:p>
        </p:txBody>
      </p:sp>
    </p:spTree>
    <p:extLst>
      <p:ext uri="{BB962C8B-B14F-4D97-AF65-F5344CB8AC3E}">
        <p14:creationId xmlns:p14="http://schemas.microsoft.com/office/powerpoint/2010/main" val="206403895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heel(1)">
                                      <p:cBhvr>
                                        <p:cTn id="3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1030677030"/>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6346"/>
            <a:ext cx="9324286" cy="6175968"/>
          </a:xfrm>
          <a:prstGeom prst="rect">
            <a:avLst/>
          </a:prstGeom>
        </p:spPr>
      </p:pic>
      <p:sp>
        <p:nvSpPr>
          <p:cNvPr id="4" name="TextBox 3"/>
          <p:cNvSpPr txBox="1"/>
          <p:nvPr/>
        </p:nvSpPr>
        <p:spPr>
          <a:xfrm>
            <a:off x="9074552" y="1689904"/>
            <a:ext cx="45719" cy="369332"/>
          </a:xfrm>
          <a:prstGeom prst="rect">
            <a:avLst/>
          </a:prstGeom>
          <a:noFill/>
        </p:spPr>
        <p:txBody>
          <a:bodyPr wrap="square" rtlCol="0">
            <a:spAutoFit/>
          </a:bodyPr>
          <a:lstStyle/>
          <a:p>
            <a:endParaRPr lang="en-US" dirty="0"/>
          </a:p>
        </p:txBody>
      </p:sp>
      <p:sp>
        <p:nvSpPr>
          <p:cNvPr id="5" name="Oval 4">
            <a:extLst>
              <a:ext uri="{FF2B5EF4-FFF2-40B4-BE49-F238E27FC236}">
                <a16:creationId xmlns:a16="http://schemas.microsoft.com/office/drawing/2014/main" id="{CCC81F77-7CA0-102B-6258-88007E45F053}"/>
              </a:ext>
            </a:extLst>
          </p:cNvPr>
          <p:cNvSpPr/>
          <p:nvPr/>
        </p:nvSpPr>
        <p:spPr>
          <a:xfrm>
            <a:off x="1549529" y="616688"/>
            <a:ext cx="5794379" cy="5624623"/>
          </a:xfrm>
          <a:prstGeom prst="ellipse">
            <a:avLst/>
          </a:prstGeom>
          <a:solidFill>
            <a:schemeClr val="bg1"/>
          </a:solidFill>
          <a:ln>
            <a:solidFill>
              <a:srgbClr val="D0D0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i="1" dirty="0">
              <a:solidFill>
                <a:srgbClr val="FF0000"/>
              </a:solidFill>
            </a:endParaRPr>
          </a:p>
          <a:p>
            <a:pPr algn="ctr"/>
            <a:r>
              <a:rPr lang="en-US" sz="4000" i="1" dirty="0">
                <a:solidFill>
                  <a:srgbClr val="FF0000"/>
                </a:solidFill>
              </a:rPr>
              <a:t>New words</a:t>
            </a:r>
          </a:p>
          <a:p>
            <a:pPr marL="571500" indent="-571500">
              <a:buFont typeface="Arial" panose="020B0604020202020204" pitchFamily="34" charset="0"/>
              <a:buChar char="•"/>
            </a:pPr>
            <a:r>
              <a:rPr lang="en-US" sz="4000" i="1" dirty="0">
                <a:solidFill>
                  <a:srgbClr val="0070C0"/>
                </a:solidFill>
              </a:rPr>
              <a:t>live on Earth</a:t>
            </a:r>
          </a:p>
          <a:p>
            <a:pPr marL="571500" indent="-571500">
              <a:buFont typeface="Arial" panose="020B0604020202020204" pitchFamily="34" charset="0"/>
              <a:buChar char="•"/>
            </a:pPr>
            <a:r>
              <a:rPr lang="en-US" sz="4000" i="1" dirty="0">
                <a:solidFill>
                  <a:srgbClr val="0070C0"/>
                </a:solidFill>
              </a:rPr>
              <a:t>Mars</a:t>
            </a:r>
          </a:p>
          <a:p>
            <a:pPr marL="571500" indent="-571500">
              <a:buFont typeface="Arial" panose="020B0604020202020204" pitchFamily="34" charset="0"/>
              <a:buChar char="•"/>
            </a:pPr>
            <a:r>
              <a:rPr lang="en-US" sz="4000" i="1" dirty="0">
                <a:solidFill>
                  <a:srgbClr val="0070C0"/>
                </a:solidFill>
              </a:rPr>
              <a:t>Venus</a:t>
            </a:r>
          </a:p>
          <a:p>
            <a:pPr marL="571500" indent="-571500">
              <a:buFont typeface="Arial" panose="020B0604020202020204" pitchFamily="34" charset="0"/>
              <a:buChar char="•"/>
            </a:pPr>
            <a:r>
              <a:rPr lang="en-US" sz="4000" i="1" dirty="0">
                <a:solidFill>
                  <a:srgbClr val="0070C0"/>
                </a:solidFill>
              </a:rPr>
              <a:t>oxygen</a:t>
            </a:r>
          </a:p>
          <a:p>
            <a:pPr marL="571500" indent="-571500">
              <a:buFont typeface="Arial" panose="020B0604020202020204" pitchFamily="34" charset="0"/>
              <a:buChar char="•"/>
            </a:pPr>
            <a:r>
              <a:rPr lang="en-US" sz="4000" i="1" dirty="0">
                <a:solidFill>
                  <a:srgbClr val="0070C0"/>
                </a:solidFill>
              </a:rPr>
              <a:t>space station</a:t>
            </a:r>
          </a:p>
          <a:p>
            <a:pPr marL="571500" indent="-571500">
              <a:buFont typeface="Arial" panose="020B0604020202020204" pitchFamily="34" charset="0"/>
              <a:buChar char="•"/>
            </a:pPr>
            <a:r>
              <a:rPr lang="en-US" sz="4000" i="1" dirty="0">
                <a:solidFill>
                  <a:srgbClr val="0070C0"/>
                </a:solidFill>
              </a:rPr>
              <a:t>gravity</a:t>
            </a:r>
          </a:p>
          <a:p>
            <a:pPr marL="571500" indent="-571500">
              <a:buFont typeface="Arial" panose="020B0604020202020204" pitchFamily="34" charset="0"/>
              <a:buChar char="•"/>
            </a:pPr>
            <a:r>
              <a:rPr lang="en-US" sz="4000" i="1" dirty="0">
                <a:solidFill>
                  <a:srgbClr val="0070C0"/>
                </a:solidFill>
              </a:rPr>
              <a:t>temperature</a:t>
            </a:r>
          </a:p>
          <a:p>
            <a:pPr algn="ctr"/>
            <a:endParaRPr lang="en-US" sz="4000" dirty="0"/>
          </a:p>
        </p:txBody>
      </p:sp>
    </p:spTree>
    <p:extLst>
      <p:ext uri="{BB962C8B-B14F-4D97-AF65-F5344CB8AC3E}">
        <p14:creationId xmlns:p14="http://schemas.microsoft.com/office/powerpoint/2010/main" val="1051374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3D69189E-508B-471A-B899-6235F1E13DC3}"/>
              </a:ext>
            </a:extLst>
          </p:cNvPr>
          <p:cNvSpPr txBox="1"/>
          <p:nvPr/>
        </p:nvSpPr>
        <p:spPr>
          <a:xfrm>
            <a:off x="11117236" y="-40756"/>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1</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6361934" cy="1446550"/>
          </a:xfrm>
          <a:prstGeom prst="rect">
            <a:avLst/>
          </a:prstGeom>
        </p:spPr>
        <p:txBody>
          <a:bodyPr wrap="none">
            <a:spAutoFit/>
          </a:bodyPr>
          <a:lstStyle/>
          <a:p>
            <a:r>
              <a:rPr lang="en-US" sz="4400" b="1" dirty="0">
                <a:solidFill>
                  <a:srgbClr val="FF0000"/>
                </a:solidFill>
                <a:ea typeface="Times New Roman" panose="02020603050405020304" pitchFamily="18" charset="0"/>
              </a:rPr>
              <a:t>Look at the picture</a:t>
            </a:r>
          </a:p>
          <a:p>
            <a:r>
              <a:rPr lang="en-US" sz="4400" b="1" dirty="0">
                <a:solidFill>
                  <a:srgbClr val="FF0000"/>
                </a:solidFill>
              </a:rPr>
              <a:t>and answer the questions.</a:t>
            </a:r>
          </a:p>
        </p:txBody>
      </p:sp>
      <p:sp>
        <p:nvSpPr>
          <p:cNvPr id="3" name="Rectangle 2"/>
          <p:cNvSpPr/>
          <p:nvPr/>
        </p:nvSpPr>
        <p:spPr>
          <a:xfrm>
            <a:off x="507693" y="2972777"/>
            <a:ext cx="11018571" cy="3170099"/>
          </a:xfrm>
          <a:prstGeom prst="rect">
            <a:avLst/>
          </a:prstGeom>
        </p:spPr>
        <p:txBody>
          <a:bodyPr wrap="square">
            <a:spAutoFit/>
          </a:bodyPr>
          <a:lstStyle/>
          <a:p>
            <a:r>
              <a:rPr lang="en-US" sz="4000" b="1" i="1" dirty="0">
                <a:solidFill>
                  <a:srgbClr val="0070C0"/>
                </a:solidFill>
              </a:rPr>
              <a:t>1 What can you see in the picture?</a:t>
            </a:r>
          </a:p>
          <a:p>
            <a:r>
              <a:rPr lang="en-US" sz="4000" b="1" i="1" dirty="0">
                <a:solidFill>
                  <a:srgbClr val="0070C0"/>
                </a:solidFill>
              </a:rPr>
              <a:t>2 Who are they?</a:t>
            </a:r>
          </a:p>
          <a:p>
            <a:r>
              <a:rPr lang="en-US" sz="4000" b="1" i="1" dirty="0">
                <a:solidFill>
                  <a:srgbClr val="0070C0"/>
                </a:solidFill>
              </a:rPr>
              <a:t>3 Where are they?</a:t>
            </a:r>
          </a:p>
          <a:p>
            <a:r>
              <a:rPr lang="en-US" sz="4000" b="1" i="1" dirty="0">
                <a:solidFill>
                  <a:srgbClr val="0070C0"/>
                </a:solidFill>
              </a:rPr>
              <a:t>4 Do you think humans will live on a different planet in the future? Why (not)?</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2976" y="431354"/>
            <a:ext cx="3984595" cy="254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062162"/>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F0F84-1CD9-67D8-AFDC-1905DBCEB20D}"/>
            </a:ext>
          </a:extLst>
        </p:cNvPr>
        <p:cNvGrpSpPr/>
        <p:nvPr/>
      </p:nvGrpSpPr>
      <p:grpSpPr>
        <a:xfrm>
          <a:off x="0" y="0"/>
          <a:ext cx="0" cy="0"/>
          <a:chOff x="0" y="0"/>
          <a:chExt cx="0" cy="0"/>
        </a:xfrm>
      </p:grpSpPr>
      <p:pic>
        <p:nvPicPr>
          <p:cNvPr id="2052" name="Picture 4" descr="Galaxy GIF - Galaxy - Discover &amp; Share GIFs | Sky gif, Star gif, Animated  banners">
            <a:extLst>
              <a:ext uri="{FF2B5EF4-FFF2-40B4-BE49-F238E27FC236}">
                <a16:creationId xmlns:a16="http://schemas.microsoft.com/office/drawing/2014/main" id="{2F56AE82-291F-ADAE-5E4D-B12E41F26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8981"/>
            <a:ext cx="12178748" cy="68474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219D5F3-2554-C3B7-B700-638A5F489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2" y="-10517"/>
            <a:ext cx="12109707" cy="684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308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D24E6-5909-281A-3248-210B10D7F1D7}"/>
              </a:ext>
            </a:extLst>
          </p:cNvPr>
          <p:cNvPicPr>
            <a:picLocks noChangeAspect="1"/>
          </p:cNvPicPr>
          <p:nvPr/>
        </p:nvPicPr>
        <p:blipFill>
          <a:blip r:embed="rId2"/>
          <a:stretch>
            <a:fillRect/>
          </a:stretch>
        </p:blipFill>
        <p:spPr>
          <a:xfrm>
            <a:off x="423413" y="487519"/>
            <a:ext cx="11345174" cy="5882961"/>
          </a:xfrm>
          <a:prstGeom prst="rect">
            <a:avLst/>
          </a:prstGeom>
        </p:spPr>
      </p:pic>
      <p:sp>
        <p:nvSpPr>
          <p:cNvPr id="2" name="Rectangle 1">
            <a:extLst>
              <a:ext uri="{FF2B5EF4-FFF2-40B4-BE49-F238E27FC236}">
                <a16:creationId xmlns:a16="http://schemas.microsoft.com/office/drawing/2014/main" id="{993B71FF-22AF-C3F1-5031-C760F30FBF06}"/>
              </a:ext>
            </a:extLst>
          </p:cNvPr>
          <p:cNvSpPr/>
          <p:nvPr/>
        </p:nvSpPr>
        <p:spPr>
          <a:xfrm>
            <a:off x="507693" y="445245"/>
            <a:ext cx="11018571" cy="2862322"/>
          </a:xfrm>
          <a:prstGeom prst="rect">
            <a:avLst/>
          </a:prstGeom>
        </p:spPr>
        <p:txBody>
          <a:bodyPr wrap="square">
            <a:spAutoFit/>
          </a:bodyPr>
          <a:lstStyle/>
          <a:p>
            <a:r>
              <a:rPr lang="en-US" sz="3600" b="1" i="1" dirty="0">
                <a:solidFill>
                  <a:schemeClr val="accent1">
                    <a:lumMod val="20000"/>
                    <a:lumOff val="80000"/>
                  </a:schemeClr>
                </a:solidFill>
              </a:rPr>
              <a:t>1 What can you see in the picture?</a:t>
            </a:r>
          </a:p>
          <a:p>
            <a:r>
              <a:rPr lang="en-US" sz="3600" b="1" i="1" dirty="0">
                <a:solidFill>
                  <a:schemeClr val="accent1">
                    <a:lumMod val="20000"/>
                    <a:lumOff val="80000"/>
                  </a:schemeClr>
                </a:solidFill>
              </a:rPr>
              <a:t>2 Who are they?</a:t>
            </a:r>
          </a:p>
          <a:p>
            <a:r>
              <a:rPr lang="en-US" sz="3600" b="1" i="1" dirty="0">
                <a:solidFill>
                  <a:schemeClr val="accent1">
                    <a:lumMod val="20000"/>
                    <a:lumOff val="80000"/>
                  </a:schemeClr>
                </a:solidFill>
              </a:rPr>
              <a:t>3 Where are they?</a:t>
            </a:r>
          </a:p>
          <a:p>
            <a:r>
              <a:rPr lang="en-US" sz="3600" b="1" i="1" dirty="0">
                <a:solidFill>
                  <a:schemeClr val="accent1">
                    <a:lumMod val="20000"/>
                    <a:lumOff val="80000"/>
                  </a:schemeClr>
                </a:solidFill>
              </a:rPr>
              <a:t>4 Do you think humans will live on a different planet in the future? Why (not)?</a:t>
            </a:r>
          </a:p>
        </p:txBody>
      </p:sp>
    </p:spTree>
    <p:extLst>
      <p:ext uri="{BB962C8B-B14F-4D97-AF65-F5344CB8AC3E}">
        <p14:creationId xmlns:p14="http://schemas.microsoft.com/office/powerpoint/2010/main" val="352846175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0" y="0"/>
            <a:ext cx="9720943" cy="6858000"/>
          </a:xfrm>
          <a:prstGeom prst="rect">
            <a:avLst/>
          </a:prstGeom>
        </p:spPr>
      </p:pic>
      <p:sp>
        <p:nvSpPr>
          <p:cNvPr id="3" name="TextBox 2"/>
          <p:cNvSpPr txBox="1"/>
          <p:nvPr/>
        </p:nvSpPr>
        <p:spPr>
          <a:xfrm>
            <a:off x="3352323" y="3666396"/>
            <a:ext cx="4253023" cy="1754326"/>
          </a:xfrm>
          <a:prstGeom prst="rect">
            <a:avLst/>
          </a:prstGeom>
          <a:noFill/>
        </p:spPr>
        <p:txBody>
          <a:bodyPr wrap="square" rtlCol="0">
            <a:spAutoFit/>
          </a:bodyPr>
          <a:lstStyle/>
          <a:p>
            <a:r>
              <a:rPr lang="en-US" sz="5400" dirty="0">
                <a:solidFill>
                  <a:schemeClr val="bg1"/>
                </a:solidFill>
              </a:rPr>
              <a:t>Pre – Reading </a:t>
            </a:r>
          </a:p>
          <a:p>
            <a:pPr algn="ctr"/>
            <a:r>
              <a:rPr lang="en-US" sz="5400" dirty="0">
                <a:solidFill>
                  <a:schemeClr val="bg1"/>
                </a:solidFill>
              </a:rPr>
              <a:t>Vocabulary </a:t>
            </a:r>
            <a:endParaRPr lang="en-US" sz="2400" dirty="0">
              <a:solidFill>
                <a:schemeClr val="bg1"/>
              </a:solidFill>
            </a:endParaRPr>
          </a:p>
        </p:txBody>
      </p:sp>
    </p:spTree>
    <p:extLst>
      <p:ext uri="{BB962C8B-B14F-4D97-AF65-F5344CB8AC3E}">
        <p14:creationId xmlns:p14="http://schemas.microsoft.com/office/powerpoint/2010/main" val="35739607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976</TotalTime>
  <Words>1057</Words>
  <Application>Microsoft Office PowerPoint</Application>
  <PresentationFormat>Widescreen</PresentationFormat>
  <Paragraphs>146</Paragraphs>
  <Slides>32</Slides>
  <Notes>1</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Thai Hien Duong</cp:lastModifiedBy>
  <cp:revision>31</cp:revision>
  <dcterms:created xsi:type="dcterms:W3CDTF">2023-02-01T04:45:54Z</dcterms:created>
  <dcterms:modified xsi:type="dcterms:W3CDTF">2025-02-11T04:42:16Z</dcterms:modified>
</cp:coreProperties>
</file>