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65" r:id="rId3"/>
    <p:sldId id="267" r:id="rId4"/>
    <p:sldId id="269" r:id="rId5"/>
    <p:sldId id="304" r:id="rId6"/>
    <p:sldId id="273" r:id="rId7"/>
    <p:sldId id="305" r:id="rId8"/>
    <p:sldId id="375" r:id="rId9"/>
    <p:sldId id="376" r:id="rId10"/>
    <p:sldId id="364" r:id="rId11"/>
    <p:sldId id="365" r:id="rId12"/>
    <p:sldId id="366" r:id="rId13"/>
    <p:sldId id="275" r:id="rId14"/>
    <p:sldId id="367" r:id="rId15"/>
    <p:sldId id="377" r:id="rId16"/>
    <p:sldId id="378" r:id="rId17"/>
    <p:sldId id="276" r:id="rId18"/>
    <p:sldId id="372" r:id="rId19"/>
    <p:sldId id="373" r:id="rId20"/>
    <p:sldId id="294" r:id="rId21"/>
    <p:sldId id="295" r:id="rId22"/>
    <p:sldId id="379" r:id="rId23"/>
    <p:sldId id="380" r:id="rId24"/>
    <p:sldId id="296" r:id="rId25"/>
    <p:sldId id="298" r:id="rId26"/>
    <p:sldId id="299" r:id="rId27"/>
    <p:sldId id="30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8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43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7178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5078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4943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0370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315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-37331"/>
            <a:ext cx="12192000" cy="6895331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770577" y="44183"/>
            <a:ext cx="109535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tx1"/>
                </a:solidFill>
              </a:rPr>
              <a:t>Review 1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9" y="44183"/>
            <a:ext cx="387383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</a:rPr>
              <a:t>Unit </a:t>
            </a:r>
            <a:r>
              <a:rPr lang="en-US" sz="1800" b="1" dirty="0" smtClean="0">
                <a:solidFill>
                  <a:schemeClr val="tx1"/>
                </a:solidFill>
              </a:rPr>
              <a:t>6: Science</a:t>
            </a:r>
            <a:r>
              <a:rPr lang="en-US" sz="1800" b="1" baseline="0" dirty="0" smtClean="0">
                <a:solidFill>
                  <a:schemeClr val="tx1"/>
                </a:solidFill>
              </a:rPr>
              <a:t> and technology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 err="1">
                <a:solidFill>
                  <a:schemeClr val="tx1"/>
                </a:solidFill>
                <a:effectLst/>
              </a:rPr>
              <a:t>Tiếng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Anh</a:t>
            </a:r>
            <a:r>
              <a:rPr lang="en-US" sz="1600" baseline="0">
                <a:solidFill>
                  <a:schemeClr val="tx1"/>
                </a:solidFill>
                <a:effectLst/>
              </a:rPr>
              <a:t> 8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i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-Learn Smart World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>
                <a:solidFill>
                  <a:schemeClr val="tx1"/>
                </a:solidFill>
                <a:effectLst/>
              </a:rPr>
              <a:t>DTP Education Solutions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6" r:id="rId12"/>
    <p:sldLayoutId id="2147483668" r:id="rId13"/>
    <p:sldLayoutId id="2147483670" r:id="rId14"/>
    <p:sldLayoutId id="2147483672" r:id="rId15"/>
    <p:sldLayoutId id="2147483673" r:id="rId16"/>
    <p:sldLayoutId id="2147483689" r:id="rId17"/>
    <p:sldLayoutId id="2147483690" r:id="rId18"/>
    <p:sldLayoutId id="2147483691" r:id="rId1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23260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284B66-08B7-EEB8-25EB-E484DA317A1B}"/>
              </a:ext>
            </a:extLst>
          </p:cNvPr>
          <p:cNvSpPr txBox="1"/>
          <p:nvPr/>
        </p:nvSpPr>
        <p:spPr>
          <a:xfrm>
            <a:off x="5792189" y="3168317"/>
            <a:ext cx="614548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 5: Science and technology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B050"/>
                </a:solidFill>
                <a:latin typeface="Calibri" panose="020F0502020204030204"/>
              </a:rPr>
              <a:t>REVIEW 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98</a:t>
            </a: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24C9371-4C8C-4771-896D-BD98D79D907A}"/>
              </a:ext>
            </a:extLst>
          </p:cNvPr>
          <p:cNvSpPr/>
          <p:nvPr/>
        </p:nvSpPr>
        <p:spPr>
          <a:xfrm>
            <a:off x="174659" y="428178"/>
            <a:ext cx="5739829" cy="6001643"/>
          </a:xfrm>
          <a:prstGeom prst="rect">
            <a:avLst/>
          </a:prstGeom>
          <a:ln w="63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</a:rPr>
              <a:t>Example:</a:t>
            </a:r>
          </a:p>
          <a:p>
            <a:r>
              <a:rPr lang="en-US" sz="2400" i="1" dirty="0">
                <a:solidFill>
                  <a:srgbClr val="0070C0"/>
                </a:solidFill>
              </a:rPr>
              <a:t>Salesman: Hello. How can I help?</a:t>
            </a:r>
          </a:p>
          <a:p>
            <a:r>
              <a:rPr lang="en-US" sz="2400" i="1" dirty="0">
                <a:solidFill>
                  <a:srgbClr val="0070C0"/>
                </a:solidFill>
              </a:rPr>
              <a:t>Lisa: I would like to buy a new tablet.</a:t>
            </a:r>
          </a:p>
          <a:p>
            <a:r>
              <a:rPr lang="en-US" sz="2400" i="1" dirty="0">
                <a:solidFill>
                  <a:srgbClr val="0070C0"/>
                </a:solidFill>
              </a:rPr>
              <a:t>Salesman: OK. We have three great new tablets for you to choose from.</a:t>
            </a:r>
          </a:p>
          <a:p>
            <a:r>
              <a:rPr lang="en-US" sz="2400" i="1" dirty="0">
                <a:solidFill>
                  <a:srgbClr val="0070C0"/>
                </a:solidFill>
              </a:rPr>
              <a:t>Lisa: Great. I really want one with a big screen.</a:t>
            </a:r>
          </a:p>
          <a:p>
            <a:r>
              <a:rPr lang="en-US" sz="2400" i="1" dirty="0">
                <a:solidFill>
                  <a:srgbClr val="0070C0"/>
                </a:solidFill>
              </a:rPr>
              <a:t>Salesman: OK, first, we have the Edge 4. It has a ten-inch screen and an eight-hour battery life.</a:t>
            </a:r>
          </a:p>
          <a:p>
            <a:r>
              <a:rPr lang="en-US" sz="2400" i="1" dirty="0">
                <a:solidFill>
                  <a:srgbClr val="0070C0"/>
                </a:solidFill>
              </a:rPr>
              <a:t>Lisa: OK.</a:t>
            </a:r>
          </a:p>
          <a:p>
            <a:r>
              <a:rPr lang="en-US" sz="2400" i="1" dirty="0">
                <a:solidFill>
                  <a:srgbClr val="0070C0"/>
                </a:solidFill>
              </a:rPr>
              <a:t>Salesman: Next, we have the </a:t>
            </a:r>
            <a:r>
              <a:rPr lang="en-US" sz="2400" i="1" dirty="0" err="1">
                <a:solidFill>
                  <a:srgbClr val="0070C0"/>
                </a:solidFill>
              </a:rPr>
              <a:t>Zoropad</a:t>
            </a:r>
            <a:r>
              <a:rPr lang="en-US" sz="2400" i="1" dirty="0">
                <a:solidFill>
                  <a:srgbClr val="0070C0"/>
                </a:solidFill>
              </a:rPr>
              <a:t>. It has an eight-inch screen and a ten-hour battery life. Finally, we have the </a:t>
            </a:r>
            <a:r>
              <a:rPr lang="en-US" sz="2400" i="1" dirty="0" err="1">
                <a:solidFill>
                  <a:srgbClr val="0070C0"/>
                </a:solidFill>
              </a:rPr>
              <a:t>Stylepad</a:t>
            </a:r>
            <a:r>
              <a:rPr lang="en-US" sz="2400" i="1" dirty="0">
                <a:solidFill>
                  <a:srgbClr val="0070C0"/>
                </a:solidFill>
              </a:rPr>
              <a:t>. It has a nine-inch screen and a fifteen-hour battery life.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3B80BF-61DD-4F8A-B532-21A6FF74FCE5}"/>
              </a:ext>
            </a:extLst>
          </p:cNvPr>
          <p:cNvSpPr txBox="1"/>
          <p:nvPr/>
        </p:nvSpPr>
        <p:spPr>
          <a:xfrm>
            <a:off x="1022555" y="194640"/>
            <a:ext cx="1464906" cy="369332"/>
          </a:xfrm>
          <a:prstGeom prst="rect">
            <a:avLst/>
          </a:prstGeom>
          <a:solidFill>
            <a:srgbClr val="7030A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Audio Scripts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90252D-B01F-88A7-077E-01935EB928A7}"/>
              </a:ext>
            </a:extLst>
          </p:cNvPr>
          <p:cNvSpPr/>
          <p:nvPr/>
        </p:nvSpPr>
        <p:spPr>
          <a:xfrm>
            <a:off x="6096000" y="613133"/>
            <a:ext cx="5921341" cy="4154984"/>
          </a:xfrm>
          <a:prstGeom prst="rect">
            <a:avLst/>
          </a:prstGeom>
          <a:solidFill>
            <a:schemeClr val="bg1"/>
          </a:solidFill>
          <a:ln w="63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1.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Narrator: Which robot can work faster?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Tony: Hey, look at these new robots. They’re really cool.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Jane: Wow. What can they do?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Tony: They can lift heavy things and navigate </a:t>
            </a:r>
            <a:r>
              <a:rPr lang="en-US" sz="2400" b="0" i="1" dirty="0" smtClean="0">
                <a:solidFill>
                  <a:srgbClr val="0070C0"/>
                </a:solidFill>
                <a:effectLst/>
              </a:rPr>
              <a:t>difficult situations</a:t>
            </a:r>
            <a:r>
              <a:rPr lang="en-US" sz="2400" b="0" i="1" dirty="0">
                <a:solidFill>
                  <a:srgbClr val="0070C0"/>
                </a:solidFill>
                <a:effectLst/>
              </a:rPr>
              <a:t>.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Jane: Are they new rescue robots?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Tony: Yep. Lucas is stronger, Luna can work faster, </a:t>
            </a:r>
            <a:r>
              <a:rPr lang="en-US" sz="2400" b="0" i="1" dirty="0" smtClean="0">
                <a:solidFill>
                  <a:srgbClr val="0070C0"/>
                </a:solidFill>
                <a:effectLst/>
              </a:rPr>
              <a:t>and Spot </a:t>
            </a:r>
            <a:r>
              <a:rPr lang="en-US" sz="2400" b="0" i="1" dirty="0">
                <a:solidFill>
                  <a:srgbClr val="0070C0"/>
                </a:solidFill>
                <a:effectLst/>
              </a:rPr>
              <a:t>can navigate better.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Jane: Cool!</a:t>
            </a:r>
          </a:p>
        </p:txBody>
      </p:sp>
    </p:spTree>
    <p:extLst>
      <p:ext uri="{BB962C8B-B14F-4D97-AF65-F5344CB8AC3E}">
        <p14:creationId xmlns:p14="http://schemas.microsoft.com/office/powerpoint/2010/main" val="14304049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24C9371-4C8C-4771-896D-BD98D79D907A}"/>
              </a:ext>
            </a:extLst>
          </p:cNvPr>
          <p:cNvSpPr/>
          <p:nvPr/>
        </p:nvSpPr>
        <p:spPr>
          <a:xfrm>
            <a:off x="181511" y="428178"/>
            <a:ext cx="5914489" cy="5632311"/>
          </a:xfrm>
          <a:prstGeom prst="rect">
            <a:avLst/>
          </a:prstGeom>
          <a:ln w="63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2. </a:t>
            </a:r>
            <a:br>
              <a:rPr lang="en-US" sz="2400" b="0" i="1" dirty="0">
                <a:solidFill>
                  <a:srgbClr val="0070C0"/>
                </a:solidFill>
                <a:effectLst/>
              </a:rPr>
            </a:br>
            <a:r>
              <a:rPr lang="en-US" sz="2400" b="0" i="1" dirty="0">
                <a:solidFill>
                  <a:srgbClr val="0070C0"/>
                </a:solidFill>
                <a:effectLst/>
              </a:rPr>
              <a:t>Narrator: What is Laura’s favorite thing about her new phone?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Laura: Hey, Charlie. I got a new phone. Do you want to see?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Charlie: Sure…Wow, that looks awesome.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Laura: It’s so good. It has such a nice big screen. I love it.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Charlie: How much does it weigh?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Laura: That’s the best thing. It doesn’t weigh very much.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Charlie: Great. How’s the battery life?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Laura: It’s pretty good. It’s about fifteen hours.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Charlie: Nice.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5CD95A-7D14-DF98-9074-F022E30EB538}"/>
              </a:ext>
            </a:extLst>
          </p:cNvPr>
          <p:cNvSpPr/>
          <p:nvPr/>
        </p:nvSpPr>
        <p:spPr>
          <a:xfrm>
            <a:off x="6241312" y="58846"/>
            <a:ext cx="5769177" cy="6740307"/>
          </a:xfrm>
          <a:prstGeom prst="rect">
            <a:avLst/>
          </a:prstGeom>
          <a:solidFill>
            <a:schemeClr val="bg1"/>
          </a:solidFill>
          <a:ln w="63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3. </a:t>
            </a:r>
            <a:br>
              <a:rPr lang="en-US" sz="2400" b="0" i="1" dirty="0">
                <a:solidFill>
                  <a:srgbClr val="0070C0"/>
                </a:solidFill>
                <a:effectLst/>
              </a:rPr>
            </a:br>
            <a:r>
              <a:rPr lang="en-US" sz="2400" b="0" i="1" dirty="0" smtClean="0">
                <a:solidFill>
                  <a:srgbClr val="0070C0"/>
                </a:solidFill>
                <a:effectLst/>
              </a:rPr>
              <a:t>Narrator</a:t>
            </a:r>
            <a:r>
              <a:rPr lang="en-US" sz="2400" b="0" i="1" dirty="0">
                <a:solidFill>
                  <a:srgbClr val="0070C0"/>
                </a:solidFill>
                <a:effectLst/>
              </a:rPr>
              <a:t>: Which laptop has the </a:t>
            </a:r>
            <a:r>
              <a:rPr lang="en-US" sz="2400" b="0" i="1" dirty="0" smtClean="0">
                <a:solidFill>
                  <a:srgbClr val="0070C0"/>
                </a:solidFill>
                <a:effectLst/>
              </a:rPr>
              <a:t>longest battery </a:t>
            </a:r>
            <a:r>
              <a:rPr lang="en-US" sz="2400" b="0" i="1" dirty="0">
                <a:solidFill>
                  <a:srgbClr val="0070C0"/>
                </a:solidFill>
                <a:effectLst/>
              </a:rPr>
              <a:t>life?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Becky: Hello. Can you help me choose a laptop?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Salesman: Sure. What do you want to use it for?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Becky: For games and studying.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Salesman: OK. The Slim Plus has a battery life of around fourteen hours.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Becky: OK. What about that one? Does it have a long battery life?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Salesman: The </a:t>
            </a:r>
            <a:r>
              <a:rPr lang="en-US" sz="2400" b="0" i="1" dirty="0" err="1">
                <a:solidFill>
                  <a:srgbClr val="0070C0"/>
                </a:solidFill>
                <a:effectLst/>
              </a:rPr>
              <a:t>BlockHD</a:t>
            </a:r>
            <a:r>
              <a:rPr lang="en-US" sz="2400" b="0" i="1" dirty="0">
                <a:solidFill>
                  <a:srgbClr val="0070C0"/>
                </a:solidFill>
                <a:effectLst/>
              </a:rPr>
              <a:t> has a battery life of around twenty hours. It has a great screen, too.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Becky: Hmm. And the </a:t>
            </a:r>
            <a:r>
              <a:rPr lang="en-US" sz="2400" b="0" i="1" dirty="0" err="1">
                <a:solidFill>
                  <a:srgbClr val="0070C0"/>
                </a:solidFill>
                <a:effectLst/>
              </a:rPr>
              <a:t>FutureLap</a:t>
            </a:r>
            <a:r>
              <a:rPr lang="en-US" sz="2400" b="0" i="1" dirty="0">
                <a:solidFill>
                  <a:srgbClr val="0070C0"/>
                </a:solidFill>
                <a:effectLst/>
              </a:rPr>
              <a:t>?</a:t>
            </a: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Salesman: It lasts for sixteen </a:t>
            </a:r>
            <a:r>
              <a:rPr lang="en-US" sz="2400" b="0" i="1" dirty="0" smtClean="0">
                <a:solidFill>
                  <a:srgbClr val="0070C0"/>
                </a:solidFill>
                <a:effectLst/>
              </a:rPr>
              <a:t>hours.</a:t>
            </a:r>
            <a:endParaRPr lang="en-US" sz="2400" b="0" i="1" dirty="0">
              <a:solidFill>
                <a:srgbClr val="0070C0"/>
              </a:solidFill>
              <a:effectLst/>
            </a:endParaRPr>
          </a:p>
          <a:p>
            <a:r>
              <a:rPr lang="en-US" sz="2400" b="0" i="1" dirty="0">
                <a:solidFill>
                  <a:srgbClr val="0070C0"/>
                </a:solidFill>
                <a:effectLst/>
              </a:rPr>
              <a:t>Becky: Hmm…OK. How big is…</a:t>
            </a:r>
            <a:endParaRPr lang="en-US" sz="2400" b="1" spc="-1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4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24C9371-4C8C-4771-896D-BD98D79D907A}"/>
              </a:ext>
            </a:extLst>
          </p:cNvPr>
          <p:cNvSpPr/>
          <p:nvPr/>
        </p:nvSpPr>
        <p:spPr>
          <a:xfrm>
            <a:off x="353920" y="849536"/>
            <a:ext cx="5506948" cy="4293483"/>
          </a:xfrm>
          <a:prstGeom prst="rect">
            <a:avLst/>
          </a:prstGeom>
          <a:ln w="63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100" b="0" i="1" dirty="0">
                <a:solidFill>
                  <a:srgbClr val="0070C0"/>
                </a:solidFill>
                <a:effectLst/>
              </a:rPr>
              <a:t>4. </a:t>
            </a:r>
            <a:br>
              <a:rPr lang="en-US" sz="2100" b="0" i="1" dirty="0">
                <a:solidFill>
                  <a:srgbClr val="0070C0"/>
                </a:solidFill>
                <a:effectLst/>
              </a:rPr>
            </a:br>
            <a:r>
              <a:rPr lang="en-US" sz="2100" b="0" i="1" dirty="0" smtClean="0">
                <a:solidFill>
                  <a:srgbClr val="0070C0"/>
                </a:solidFill>
                <a:effectLst/>
              </a:rPr>
              <a:t>Narrator</a:t>
            </a:r>
            <a:r>
              <a:rPr lang="en-US" sz="2100" b="0" i="1" dirty="0">
                <a:solidFill>
                  <a:srgbClr val="0070C0"/>
                </a:solidFill>
                <a:effectLst/>
              </a:rPr>
              <a:t>: Which robot cleans more carefully?</a:t>
            </a:r>
          </a:p>
          <a:p>
            <a:r>
              <a:rPr lang="en-US" sz="2100" b="0" i="1" dirty="0">
                <a:solidFill>
                  <a:srgbClr val="0070C0"/>
                </a:solidFill>
                <a:effectLst/>
              </a:rPr>
              <a:t>John: Can you help me buy a robot cleaner?</a:t>
            </a:r>
          </a:p>
          <a:p>
            <a:r>
              <a:rPr lang="en-US" sz="2100" b="0" i="1" dirty="0">
                <a:solidFill>
                  <a:srgbClr val="0070C0"/>
                </a:solidFill>
                <a:effectLst/>
              </a:rPr>
              <a:t>Saleswoman: Sure. These are our latest robot</a:t>
            </a:r>
          </a:p>
          <a:p>
            <a:r>
              <a:rPr lang="en-US" sz="2100" b="0" i="1" dirty="0">
                <a:solidFill>
                  <a:srgbClr val="0070C0"/>
                </a:solidFill>
                <a:effectLst/>
              </a:rPr>
              <a:t>cleaners: Pete, CP-Bot, and </a:t>
            </a:r>
            <a:r>
              <a:rPr lang="en-US" sz="2100" b="0" i="1" dirty="0" err="1">
                <a:solidFill>
                  <a:srgbClr val="0070C0"/>
                </a:solidFill>
                <a:effectLst/>
              </a:rPr>
              <a:t>Konai</a:t>
            </a:r>
            <a:r>
              <a:rPr lang="en-US" sz="2100" b="0" i="1" dirty="0">
                <a:solidFill>
                  <a:srgbClr val="0070C0"/>
                </a:solidFill>
                <a:effectLst/>
              </a:rPr>
              <a:t>. </a:t>
            </a:r>
            <a:r>
              <a:rPr lang="en-US" sz="2100" b="0" i="1" dirty="0" smtClean="0">
                <a:solidFill>
                  <a:srgbClr val="0070C0"/>
                </a:solidFill>
                <a:effectLst/>
              </a:rPr>
              <a:t>They’re very easy to use and can work quietly.</a:t>
            </a:r>
          </a:p>
          <a:p>
            <a:r>
              <a:rPr lang="en-US" sz="2100" b="0" i="1" dirty="0" smtClean="0">
                <a:solidFill>
                  <a:srgbClr val="0070C0"/>
                </a:solidFill>
                <a:effectLst/>
              </a:rPr>
              <a:t>John</a:t>
            </a:r>
            <a:r>
              <a:rPr lang="en-US" sz="2100" b="0" i="1" dirty="0">
                <a:solidFill>
                  <a:srgbClr val="0070C0"/>
                </a:solidFill>
                <a:effectLst/>
              </a:rPr>
              <a:t>: </a:t>
            </a:r>
            <a:r>
              <a:rPr lang="en-US" sz="2100" b="0" i="1" dirty="0" err="1">
                <a:solidFill>
                  <a:srgbClr val="0070C0"/>
                </a:solidFill>
                <a:effectLst/>
              </a:rPr>
              <a:t>Konai</a:t>
            </a:r>
            <a:r>
              <a:rPr lang="en-US" sz="2100" b="0" i="1" dirty="0">
                <a:solidFill>
                  <a:srgbClr val="0070C0"/>
                </a:solidFill>
                <a:effectLst/>
              </a:rPr>
              <a:t> is more expensive. Why’s that?</a:t>
            </a:r>
          </a:p>
          <a:p>
            <a:r>
              <a:rPr lang="en-US" sz="2100" b="0" i="1" dirty="0">
                <a:solidFill>
                  <a:srgbClr val="0070C0"/>
                </a:solidFill>
                <a:effectLst/>
              </a:rPr>
              <a:t>Saleswoman: He works more quickly, and </a:t>
            </a:r>
            <a:r>
              <a:rPr lang="en-US" sz="2100" b="0" i="1" dirty="0" smtClean="0">
                <a:solidFill>
                  <a:srgbClr val="0070C0"/>
                </a:solidFill>
                <a:effectLst/>
              </a:rPr>
              <a:t>his battery lasts </a:t>
            </a:r>
            <a:r>
              <a:rPr lang="en-US" sz="2100" b="0" i="1" dirty="0">
                <a:solidFill>
                  <a:srgbClr val="0070C0"/>
                </a:solidFill>
                <a:effectLst/>
              </a:rPr>
              <a:t>longer.</a:t>
            </a:r>
          </a:p>
          <a:p>
            <a:r>
              <a:rPr lang="en-US" sz="2100" b="0" i="1" dirty="0">
                <a:solidFill>
                  <a:srgbClr val="0070C0"/>
                </a:solidFill>
                <a:effectLst/>
              </a:rPr>
              <a:t>John: Does he clean carefully?</a:t>
            </a:r>
          </a:p>
          <a:p>
            <a:r>
              <a:rPr lang="en-US" sz="2100" b="0" i="1" dirty="0">
                <a:solidFill>
                  <a:srgbClr val="0070C0"/>
                </a:solidFill>
                <a:effectLst/>
              </a:rPr>
              <a:t>Saleswoman: No, Pete cleans more carefully, but </a:t>
            </a:r>
            <a:r>
              <a:rPr lang="en-US" sz="2100" b="0" i="1" dirty="0" smtClean="0">
                <a:solidFill>
                  <a:srgbClr val="0070C0"/>
                </a:solidFill>
                <a:effectLst/>
              </a:rPr>
              <a:t>he works </a:t>
            </a:r>
            <a:r>
              <a:rPr lang="en-US" sz="2100" b="0" i="1" dirty="0">
                <a:solidFill>
                  <a:srgbClr val="0070C0"/>
                </a:solidFill>
                <a:effectLst/>
              </a:rPr>
              <a:t>more slowly.</a:t>
            </a:r>
          </a:p>
          <a:p>
            <a:r>
              <a:rPr lang="en-US" sz="2100" b="0" i="1" dirty="0">
                <a:solidFill>
                  <a:srgbClr val="0070C0"/>
                </a:solidFill>
                <a:effectLst/>
              </a:rPr>
              <a:t>John: Hmm, I think I’ll buy…</a:t>
            </a:r>
            <a:endParaRPr lang="en-US" sz="2100" i="1" spc="-100" dirty="0">
              <a:solidFill>
                <a:srgbClr val="0070C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8D8081-442C-A631-D887-DFC77F328C3E}"/>
              </a:ext>
            </a:extLst>
          </p:cNvPr>
          <p:cNvSpPr/>
          <p:nvPr/>
        </p:nvSpPr>
        <p:spPr>
          <a:xfrm>
            <a:off x="6026296" y="151303"/>
            <a:ext cx="5826069" cy="6555641"/>
          </a:xfrm>
          <a:prstGeom prst="rect">
            <a:avLst/>
          </a:prstGeom>
          <a:solidFill>
            <a:schemeClr val="bg1"/>
          </a:solidFill>
          <a:ln w="63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100" b="0" i="1" dirty="0">
                <a:solidFill>
                  <a:srgbClr val="0070C0"/>
                </a:solidFill>
                <a:effectLst/>
              </a:rPr>
              <a:t>5. </a:t>
            </a:r>
            <a:br>
              <a:rPr lang="en-US" sz="2100" b="0" i="1" dirty="0">
                <a:solidFill>
                  <a:srgbClr val="0070C0"/>
                </a:solidFill>
                <a:effectLst/>
              </a:rPr>
            </a:br>
            <a:r>
              <a:rPr lang="en-US" sz="2100" b="0" i="1" dirty="0" smtClean="0">
                <a:solidFill>
                  <a:srgbClr val="0070C0"/>
                </a:solidFill>
                <a:effectLst/>
              </a:rPr>
              <a:t>Narrator</a:t>
            </a:r>
            <a:r>
              <a:rPr lang="en-US" sz="2100" b="0" i="1" dirty="0">
                <a:solidFill>
                  <a:srgbClr val="0070C0"/>
                </a:solidFill>
                <a:effectLst/>
              </a:rPr>
              <a:t>: How is the Power Plus Tablet better than the Zero1 Tablet?</a:t>
            </a:r>
          </a:p>
          <a:p>
            <a:r>
              <a:rPr lang="en-US" sz="2100" b="0" i="1" dirty="0">
                <a:solidFill>
                  <a:srgbClr val="0070C0"/>
                </a:solidFill>
                <a:effectLst/>
              </a:rPr>
              <a:t>John: Hello, Miss? Can you tell me about these tablets?</a:t>
            </a:r>
          </a:p>
          <a:p>
            <a:r>
              <a:rPr lang="en-US" sz="2100" b="0" i="1" dirty="0">
                <a:solidFill>
                  <a:srgbClr val="0070C0"/>
                </a:solidFill>
                <a:effectLst/>
              </a:rPr>
              <a:t>Saleswoman: Sure. This one is the Power Plus and it costs 199 dollars, and this one is the Zero1 and it costs 299 dollars.</a:t>
            </a:r>
          </a:p>
          <a:p>
            <a:r>
              <a:rPr lang="en-US" sz="2100" b="0" i="1" dirty="0">
                <a:solidFill>
                  <a:srgbClr val="0070C0"/>
                </a:solidFill>
                <a:effectLst/>
              </a:rPr>
              <a:t>John: OK. What is good about the Zero1?</a:t>
            </a:r>
          </a:p>
          <a:p>
            <a:r>
              <a:rPr lang="en-US" sz="2100" b="0" i="1" dirty="0">
                <a:solidFill>
                  <a:srgbClr val="0070C0"/>
                </a:solidFill>
                <a:effectLst/>
              </a:rPr>
              <a:t>Saleswoman: It doesn’t weight much and it has a long battery life. It has lots of </a:t>
            </a:r>
            <a:r>
              <a:rPr lang="en-US" sz="2100" b="0" i="1" dirty="0" smtClean="0">
                <a:solidFill>
                  <a:srgbClr val="0070C0"/>
                </a:solidFill>
                <a:effectLst/>
              </a:rPr>
              <a:t>storage, too</a:t>
            </a:r>
            <a:r>
              <a:rPr lang="en-US" sz="2100" b="0" i="1" dirty="0">
                <a:solidFill>
                  <a:srgbClr val="0070C0"/>
                </a:solidFill>
                <a:effectLst/>
              </a:rPr>
              <a:t>, around 36 gigabytes.</a:t>
            </a:r>
          </a:p>
          <a:p>
            <a:r>
              <a:rPr lang="en-US" sz="2100" b="0" i="1" dirty="0">
                <a:solidFill>
                  <a:srgbClr val="0070C0"/>
                </a:solidFill>
                <a:effectLst/>
              </a:rPr>
              <a:t>John: I see. How long is the battery life?</a:t>
            </a:r>
          </a:p>
          <a:p>
            <a:r>
              <a:rPr lang="en-US" sz="2100" b="0" i="1" dirty="0">
                <a:solidFill>
                  <a:srgbClr val="0070C0"/>
                </a:solidFill>
                <a:effectLst/>
              </a:rPr>
              <a:t>Saleswoman: It’s twenty-five hours.</a:t>
            </a:r>
          </a:p>
          <a:p>
            <a:r>
              <a:rPr lang="en-US" sz="2100" b="0" i="1" dirty="0">
                <a:solidFill>
                  <a:srgbClr val="0070C0"/>
                </a:solidFill>
                <a:effectLst/>
              </a:rPr>
              <a:t>John: OK. And the Power Plus?</a:t>
            </a:r>
          </a:p>
          <a:p>
            <a:r>
              <a:rPr lang="en-US" sz="2100" b="0" i="1" dirty="0">
                <a:solidFill>
                  <a:srgbClr val="0070C0"/>
                </a:solidFill>
                <a:effectLst/>
              </a:rPr>
              <a:t>Saleswoman: It has the biggest screen of all </a:t>
            </a:r>
            <a:r>
              <a:rPr lang="en-US" sz="2100" b="0" i="1" dirty="0" smtClean="0">
                <a:solidFill>
                  <a:srgbClr val="0070C0"/>
                </a:solidFill>
                <a:effectLst/>
              </a:rPr>
              <a:t>our tablets</a:t>
            </a:r>
            <a:r>
              <a:rPr lang="en-US" sz="2100" b="0" i="1" dirty="0">
                <a:solidFill>
                  <a:srgbClr val="0070C0"/>
                </a:solidFill>
                <a:effectLst/>
              </a:rPr>
              <a:t>, but doesn’t have much storage.</a:t>
            </a:r>
          </a:p>
          <a:p>
            <a:r>
              <a:rPr lang="en-US" sz="2100" b="0" i="1" dirty="0">
                <a:solidFill>
                  <a:srgbClr val="0070C0"/>
                </a:solidFill>
                <a:effectLst/>
              </a:rPr>
              <a:t>John: I see. How much storage does it have?</a:t>
            </a:r>
          </a:p>
          <a:p>
            <a:r>
              <a:rPr lang="en-US" sz="2100" b="0" i="1" dirty="0">
                <a:solidFill>
                  <a:srgbClr val="0070C0"/>
                </a:solidFill>
                <a:effectLst/>
              </a:rPr>
              <a:t>Saleswoman: It has around 16 gigabytes of memory.</a:t>
            </a:r>
          </a:p>
          <a:p>
            <a:r>
              <a:rPr lang="en-US" sz="2100" b="0" i="1" dirty="0">
                <a:solidFill>
                  <a:srgbClr val="0070C0"/>
                </a:solidFill>
                <a:effectLst/>
              </a:rPr>
              <a:t>John: Hmm…OK. I’ll take the Zero1, </a:t>
            </a:r>
            <a:r>
              <a:rPr lang="en-US" sz="2100" b="0" i="1" dirty="0" smtClean="0">
                <a:solidFill>
                  <a:srgbClr val="0070C0"/>
                </a:solidFill>
                <a:effectLst/>
              </a:rPr>
              <a:t>please.</a:t>
            </a:r>
            <a:endParaRPr lang="en-US" sz="2100" i="1" spc="-1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44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25339" cy="68607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42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CD9AEF7-B352-C2B0-CCF0-06BE0F1A6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57" y="0"/>
            <a:ext cx="4441302" cy="6705406"/>
          </a:xfrm>
          <a:prstGeom prst="rect">
            <a:avLst/>
          </a:prstGeom>
        </p:spPr>
      </p:pic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BF55B822-A266-09F0-71B4-C209C4BEE172}"/>
              </a:ext>
            </a:extLst>
          </p:cNvPr>
          <p:cNvSpPr/>
          <p:nvPr/>
        </p:nvSpPr>
        <p:spPr>
          <a:xfrm>
            <a:off x="249177" y="1161475"/>
            <a:ext cx="1022555" cy="27490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4244D9-F527-FCA8-95C3-B83794EE2E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r="45458" b="-22512"/>
          <a:stretch/>
        </p:blipFill>
        <p:spPr>
          <a:xfrm>
            <a:off x="5573232" y="554663"/>
            <a:ext cx="5891182" cy="6068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293793-52C0-15A8-BBDB-34524712C9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7556"/>
          <a:stretch/>
        </p:blipFill>
        <p:spPr>
          <a:xfrm>
            <a:off x="4841817" y="2260747"/>
            <a:ext cx="5010709" cy="26453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AD4E4C-97C2-C5C1-3E8E-904948DA8B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99" t="15141"/>
          <a:stretch/>
        </p:blipFill>
        <p:spPr>
          <a:xfrm>
            <a:off x="5573232" y="1016063"/>
            <a:ext cx="4882240" cy="420317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B6F0DB4-C5AF-1D2E-BF1B-53B1288328CA}"/>
              </a:ext>
            </a:extLst>
          </p:cNvPr>
          <p:cNvSpPr/>
          <p:nvPr/>
        </p:nvSpPr>
        <p:spPr>
          <a:xfrm>
            <a:off x="5407270" y="3912577"/>
            <a:ext cx="421465" cy="3848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36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CD9AEF7-B352-C2B0-CCF0-06BE0F1A6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88" y="-127819"/>
            <a:ext cx="4441302" cy="6705406"/>
          </a:xfrm>
          <a:prstGeom prst="rect">
            <a:avLst/>
          </a:prstGeom>
        </p:spPr>
      </p:pic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BF55B822-A266-09F0-71B4-C209C4BEE172}"/>
              </a:ext>
            </a:extLst>
          </p:cNvPr>
          <p:cNvSpPr/>
          <p:nvPr/>
        </p:nvSpPr>
        <p:spPr>
          <a:xfrm>
            <a:off x="255638" y="1731746"/>
            <a:ext cx="2035278" cy="27403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4244D9-F527-FCA8-95C3-B83794EE2E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r="45458" b="-22512"/>
          <a:stretch/>
        </p:blipFill>
        <p:spPr>
          <a:xfrm>
            <a:off x="5573232" y="66206"/>
            <a:ext cx="5193091" cy="5349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AD4E4C-97C2-C5C1-3E8E-904948DA8B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99" t="15141"/>
          <a:stretch/>
        </p:blipFill>
        <p:spPr>
          <a:xfrm>
            <a:off x="5573232" y="601111"/>
            <a:ext cx="4441302" cy="3823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CD4499-E030-3B83-57F2-7AC5C59149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8272"/>
          <a:stretch/>
        </p:blipFill>
        <p:spPr>
          <a:xfrm>
            <a:off x="4696940" y="1412864"/>
            <a:ext cx="8078278" cy="441643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A146687-8787-3D4D-E5A1-31E48046BFC9}"/>
              </a:ext>
            </a:extLst>
          </p:cNvPr>
          <p:cNvSpPr/>
          <p:nvPr/>
        </p:nvSpPr>
        <p:spPr>
          <a:xfrm>
            <a:off x="5158338" y="2385614"/>
            <a:ext cx="412244" cy="3627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2ABA8848-2B0E-ADF8-B929-97FA311CD3E4}"/>
              </a:ext>
            </a:extLst>
          </p:cNvPr>
          <p:cNvSpPr/>
          <p:nvPr/>
        </p:nvSpPr>
        <p:spPr>
          <a:xfrm>
            <a:off x="1129163" y="2611338"/>
            <a:ext cx="2767781" cy="27403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19E0D2F6-BACF-CD8A-F39C-66448F277256}"/>
              </a:ext>
            </a:extLst>
          </p:cNvPr>
          <p:cNvSpPr/>
          <p:nvPr/>
        </p:nvSpPr>
        <p:spPr>
          <a:xfrm>
            <a:off x="229512" y="2872310"/>
            <a:ext cx="1612491" cy="27403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E061747-699C-2202-F0EF-C70541A3CB46}"/>
              </a:ext>
            </a:extLst>
          </p:cNvPr>
          <p:cNvSpPr/>
          <p:nvPr/>
        </p:nvSpPr>
        <p:spPr>
          <a:xfrm>
            <a:off x="5200177" y="5306733"/>
            <a:ext cx="412244" cy="3627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4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9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4784D1-B0B5-F874-73D4-2FB786E27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395" y="1769860"/>
            <a:ext cx="7625342" cy="40660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D9AEF7-B352-C2B0-CCF0-06BE0F1A6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88" y="-127819"/>
            <a:ext cx="4441302" cy="6705406"/>
          </a:xfrm>
          <a:prstGeom prst="rect">
            <a:avLst/>
          </a:prstGeom>
        </p:spPr>
      </p:pic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BF55B822-A266-09F0-71B4-C209C4BEE172}"/>
              </a:ext>
            </a:extLst>
          </p:cNvPr>
          <p:cNvSpPr/>
          <p:nvPr/>
        </p:nvSpPr>
        <p:spPr>
          <a:xfrm>
            <a:off x="255638" y="3665866"/>
            <a:ext cx="2330246" cy="27403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4244D9-F527-FCA8-95C3-B83794EE2E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45458" b="-22512"/>
          <a:stretch/>
        </p:blipFill>
        <p:spPr>
          <a:xfrm>
            <a:off x="5573232" y="66206"/>
            <a:ext cx="5193091" cy="5349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AD4E4C-97C2-C5C1-3E8E-904948DA8B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799" t="15141"/>
          <a:stretch/>
        </p:blipFill>
        <p:spPr>
          <a:xfrm>
            <a:off x="5573232" y="601111"/>
            <a:ext cx="4441302" cy="38235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A146687-8787-3D4D-E5A1-31E48046BFC9}"/>
              </a:ext>
            </a:extLst>
          </p:cNvPr>
          <p:cNvSpPr/>
          <p:nvPr/>
        </p:nvSpPr>
        <p:spPr>
          <a:xfrm>
            <a:off x="5076793" y="2317419"/>
            <a:ext cx="412244" cy="3627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2ABA8848-2B0E-ADF8-B929-97FA311CD3E4}"/>
              </a:ext>
            </a:extLst>
          </p:cNvPr>
          <p:cNvSpPr/>
          <p:nvPr/>
        </p:nvSpPr>
        <p:spPr>
          <a:xfrm>
            <a:off x="255638" y="4217278"/>
            <a:ext cx="4011562" cy="27403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19E0D2F6-BACF-CD8A-F39C-66448F277256}"/>
              </a:ext>
            </a:extLst>
          </p:cNvPr>
          <p:cNvSpPr/>
          <p:nvPr/>
        </p:nvSpPr>
        <p:spPr>
          <a:xfrm>
            <a:off x="501445" y="4530635"/>
            <a:ext cx="3087329" cy="24788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E061747-699C-2202-F0EF-C70541A3CB46}"/>
              </a:ext>
            </a:extLst>
          </p:cNvPr>
          <p:cNvSpPr/>
          <p:nvPr/>
        </p:nvSpPr>
        <p:spPr>
          <a:xfrm>
            <a:off x="5037250" y="4817712"/>
            <a:ext cx="412244" cy="3627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63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9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03" b="4123"/>
          <a:stretch/>
        </p:blipFill>
        <p:spPr>
          <a:xfrm>
            <a:off x="-28045" y="0"/>
            <a:ext cx="9553046" cy="68807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35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E0683D-62E2-E85A-6556-EBED43E84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228" y="2107908"/>
            <a:ext cx="9022475" cy="42199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6DDC7C-18CA-9284-E716-9AC72C48F922}"/>
              </a:ext>
            </a:extLst>
          </p:cNvPr>
          <p:cNvSpPr/>
          <p:nvPr/>
        </p:nvSpPr>
        <p:spPr>
          <a:xfrm>
            <a:off x="368108" y="1045402"/>
            <a:ext cx="1088022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You will hear a teenager talking to a store assistant about a laptop. </a:t>
            </a:r>
          </a:p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Listen and fill in the blanks. You will hear the conversation twice. </a:t>
            </a:r>
            <a:endParaRPr lang="en-US" sz="3000" dirty="0">
              <a:solidFill>
                <a:srgbClr val="00B050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384142-1A8A-6BE9-51CF-47AC2C8E6E9D}"/>
              </a:ext>
            </a:extLst>
          </p:cNvPr>
          <p:cNvSpPr txBox="1"/>
          <p:nvPr/>
        </p:nvSpPr>
        <p:spPr>
          <a:xfrm>
            <a:off x="214604" y="457200"/>
            <a:ext cx="1539551" cy="646331"/>
          </a:xfrm>
          <a:prstGeom prst="rect">
            <a:avLst/>
          </a:prstGeom>
          <a:solidFill>
            <a:srgbClr val="7030A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54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E80EBB-7441-76E5-3E12-BF0E763CB28E}"/>
              </a:ext>
            </a:extLst>
          </p:cNvPr>
          <p:cNvSpPr txBox="1"/>
          <p:nvPr/>
        </p:nvSpPr>
        <p:spPr>
          <a:xfrm>
            <a:off x="6341806" y="2988492"/>
            <a:ext cx="3399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making presentations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E71121-049F-A61B-B21F-7A9906FDA3FD}"/>
              </a:ext>
            </a:extLst>
          </p:cNvPr>
          <p:cNvSpPr txBox="1"/>
          <p:nvPr/>
        </p:nvSpPr>
        <p:spPr>
          <a:xfrm>
            <a:off x="6550289" y="3482220"/>
            <a:ext cx="210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15/ fifteen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9D471D-78CA-6292-F8B2-634F05C0C7AD}"/>
              </a:ext>
            </a:extLst>
          </p:cNvPr>
          <p:cNvSpPr txBox="1"/>
          <p:nvPr/>
        </p:nvSpPr>
        <p:spPr>
          <a:xfrm>
            <a:off x="6550289" y="3975948"/>
            <a:ext cx="3191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i="1" dirty="0">
                <a:solidFill>
                  <a:srgbClr val="FF0000"/>
                </a:solidFill>
              </a:rPr>
              <a:t>3/ three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107B0B-7591-DF27-21CF-DA04C1264021}"/>
              </a:ext>
            </a:extLst>
          </p:cNvPr>
          <p:cNvSpPr txBox="1"/>
          <p:nvPr/>
        </p:nvSpPr>
        <p:spPr>
          <a:xfrm>
            <a:off x="6564134" y="4451293"/>
            <a:ext cx="1368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i="1" dirty="0">
                <a:solidFill>
                  <a:srgbClr val="FF0000"/>
                </a:solidFill>
              </a:rPr>
              <a:t>1,024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F5842B-002A-652F-8D0F-3C258BED3A32}"/>
              </a:ext>
            </a:extLst>
          </p:cNvPr>
          <p:cNvSpPr txBox="1"/>
          <p:nvPr/>
        </p:nvSpPr>
        <p:spPr>
          <a:xfrm>
            <a:off x="6862465" y="4945021"/>
            <a:ext cx="19718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i="1" dirty="0">
                <a:solidFill>
                  <a:srgbClr val="FF0000"/>
                </a:solidFill>
              </a:rPr>
              <a:t>520</a:t>
            </a:r>
          </a:p>
        </p:txBody>
      </p:sp>
      <p:pic>
        <p:nvPicPr>
          <p:cNvPr id="2" name="TRACK 22">
            <a:hlinkClick r:id="" action="ppaction://media"/>
            <a:extLst>
              <a:ext uri="{FF2B5EF4-FFF2-40B4-BE49-F238E27FC236}">
                <a16:creationId xmlns:a16="http://schemas.microsoft.com/office/drawing/2014/main" id="{68FD32E0-5E06-D691-BAD9-1DA64FB5C4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70942" y="5771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62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56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C3B80BF-61DD-4F8A-B532-21A6FF74FCE5}"/>
              </a:ext>
            </a:extLst>
          </p:cNvPr>
          <p:cNvSpPr txBox="1"/>
          <p:nvPr/>
        </p:nvSpPr>
        <p:spPr>
          <a:xfrm>
            <a:off x="1022555" y="194640"/>
            <a:ext cx="1464906" cy="369332"/>
          </a:xfrm>
          <a:prstGeom prst="rect">
            <a:avLst/>
          </a:prstGeom>
          <a:solidFill>
            <a:srgbClr val="7030A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Audio Scripts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90252D-B01F-88A7-077E-01935EB928A7}"/>
              </a:ext>
            </a:extLst>
          </p:cNvPr>
          <p:cNvSpPr/>
          <p:nvPr/>
        </p:nvSpPr>
        <p:spPr>
          <a:xfrm>
            <a:off x="2487461" y="341923"/>
            <a:ext cx="7757652" cy="6232475"/>
          </a:xfrm>
          <a:prstGeom prst="rect">
            <a:avLst/>
          </a:prstGeom>
          <a:solidFill>
            <a:schemeClr val="bg1"/>
          </a:solidFill>
          <a:ln w="63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b="0" i="1" dirty="0">
                <a:solidFill>
                  <a:srgbClr val="0070C0"/>
                </a:solidFill>
                <a:effectLst/>
              </a:rPr>
              <a:t>W: Hi, there. Can I help you?</a:t>
            </a:r>
          </a:p>
          <a:p>
            <a:pPr algn="just"/>
            <a:r>
              <a:rPr lang="en-US" sz="2100" b="0" i="1" dirty="0">
                <a:solidFill>
                  <a:srgbClr val="0070C0"/>
                </a:solidFill>
                <a:effectLst/>
              </a:rPr>
              <a:t>B: Oh, yes, please. I want to buy a new laptop, but I'm not sure which one I want.</a:t>
            </a:r>
          </a:p>
          <a:p>
            <a:pPr algn="just"/>
            <a:r>
              <a:rPr lang="en-US" sz="2100" b="0" i="1" dirty="0">
                <a:solidFill>
                  <a:srgbClr val="0070C0"/>
                </a:solidFill>
                <a:effectLst/>
              </a:rPr>
              <a:t>W: OK. What do you want to use it for?</a:t>
            </a:r>
          </a:p>
          <a:p>
            <a:pPr algn="just"/>
            <a:r>
              <a:rPr lang="en-US" sz="2100" b="0" i="1" dirty="0">
                <a:solidFill>
                  <a:srgbClr val="0070C0"/>
                </a:solidFill>
                <a:effectLst/>
              </a:rPr>
              <a:t>B: I want to use it for surfing the internet and </a:t>
            </a:r>
            <a:r>
              <a:rPr lang="en-US" sz="2100" b="0" i="1" dirty="0" smtClean="0">
                <a:solidFill>
                  <a:srgbClr val="0070C0"/>
                </a:solidFill>
                <a:effectLst/>
              </a:rPr>
              <a:t>making presentations</a:t>
            </a:r>
            <a:r>
              <a:rPr lang="en-US" sz="2100" b="0" i="1" dirty="0">
                <a:solidFill>
                  <a:srgbClr val="0070C0"/>
                </a:solidFill>
                <a:effectLst/>
              </a:rPr>
              <a:t>.</a:t>
            </a:r>
          </a:p>
          <a:p>
            <a:r>
              <a:rPr lang="en-US" sz="2100" b="0" i="1" dirty="0">
                <a:solidFill>
                  <a:srgbClr val="0070C0"/>
                </a:solidFill>
                <a:effectLst/>
              </a:rPr>
              <a:t>W: I recommend the Tiger Pro. It's good for </a:t>
            </a:r>
            <a:r>
              <a:rPr lang="en-US" sz="2100" b="0" i="1" dirty="0" smtClean="0">
                <a:solidFill>
                  <a:srgbClr val="0070C0"/>
                </a:solidFill>
                <a:effectLst/>
              </a:rPr>
              <a:t>making presentations because it has a really nice screen.</a:t>
            </a:r>
          </a:p>
          <a:p>
            <a:pPr algn="just"/>
            <a:r>
              <a:rPr lang="en-US" sz="2100" b="0" i="1" dirty="0" smtClean="0">
                <a:solidFill>
                  <a:srgbClr val="0070C0"/>
                </a:solidFill>
                <a:effectLst/>
              </a:rPr>
              <a:t>B</a:t>
            </a:r>
            <a:r>
              <a:rPr lang="en-US" sz="2100" b="0" i="1" dirty="0">
                <a:solidFill>
                  <a:srgbClr val="0070C0"/>
                </a:solidFill>
                <a:effectLst/>
              </a:rPr>
              <a:t>: How big is its screen?</a:t>
            </a:r>
          </a:p>
          <a:p>
            <a:pPr algn="just"/>
            <a:r>
              <a:rPr lang="en-US" sz="2100" b="0" i="1" dirty="0">
                <a:solidFill>
                  <a:srgbClr val="0070C0"/>
                </a:solidFill>
                <a:effectLst/>
              </a:rPr>
              <a:t>W: It's fifteen inches.</a:t>
            </a:r>
          </a:p>
          <a:p>
            <a:pPr algn="just"/>
            <a:r>
              <a:rPr lang="en-US" sz="2100" b="0" i="1" dirty="0">
                <a:solidFill>
                  <a:srgbClr val="0070C0"/>
                </a:solidFill>
                <a:effectLst/>
              </a:rPr>
              <a:t>B: Great! Does it have a long battery life?</a:t>
            </a:r>
          </a:p>
          <a:p>
            <a:pPr algn="just"/>
            <a:r>
              <a:rPr lang="en-US" sz="2100" b="0" i="1" dirty="0">
                <a:solidFill>
                  <a:srgbClr val="0070C0"/>
                </a:solidFill>
                <a:effectLst/>
              </a:rPr>
              <a:t>W: Not really. It only lasts around three hours.</a:t>
            </a:r>
          </a:p>
          <a:p>
            <a:r>
              <a:rPr lang="en-US" sz="2100" b="0" i="1" dirty="0">
                <a:solidFill>
                  <a:srgbClr val="0070C0"/>
                </a:solidFill>
                <a:effectLst/>
              </a:rPr>
              <a:t>B: Hmm. That's OK. I'll mostly use it at home. How </a:t>
            </a:r>
            <a:r>
              <a:rPr lang="en-US" sz="2100" b="0" i="1" dirty="0" smtClean="0">
                <a:solidFill>
                  <a:srgbClr val="0070C0"/>
                </a:solidFill>
                <a:effectLst/>
              </a:rPr>
              <a:t>much storage </a:t>
            </a:r>
            <a:r>
              <a:rPr lang="en-US" sz="2100" b="0" i="1" dirty="0">
                <a:solidFill>
                  <a:srgbClr val="0070C0"/>
                </a:solidFill>
                <a:effectLst/>
              </a:rPr>
              <a:t>does it have?</a:t>
            </a:r>
          </a:p>
          <a:p>
            <a:pPr algn="just"/>
            <a:r>
              <a:rPr lang="en-US" sz="2100" b="0" i="1" dirty="0">
                <a:solidFill>
                  <a:srgbClr val="0070C0"/>
                </a:solidFill>
                <a:effectLst/>
              </a:rPr>
              <a:t>W: It has one thousand and twenty-four gigabytes of storage.</a:t>
            </a:r>
          </a:p>
          <a:p>
            <a:r>
              <a:rPr lang="en-US" sz="2100" b="0" i="1" dirty="0">
                <a:solidFill>
                  <a:srgbClr val="0070C0"/>
                </a:solidFill>
                <a:effectLst/>
              </a:rPr>
              <a:t>B: Oh, that sounds great! I can't see a price here. How </a:t>
            </a:r>
            <a:r>
              <a:rPr lang="en-US" sz="2100" b="0" i="1" dirty="0" smtClean="0">
                <a:solidFill>
                  <a:srgbClr val="0070C0"/>
                </a:solidFill>
                <a:effectLst/>
              </a:rPr>
              <a:t>much does </a:t>
            </a:r>
            <a:r>
              <a:rPr lang="en-US" sz="2100" b="0" i="1" dirty="0">
                <a:solidFill>
                  <a:srgbClr val="0070C0"/>
                </a:solidFill>
                <a:effectLst/>
              </a:rPr>
              <a:t>it cost?</a:t>
            </a:r>
          </a:p>
          <a:p>
            <a:pPr algn="just"/>
            <a:r>
              <a:rPr lang="en-US" sz="2100" b="0" i="1" dirty="0">
                <a:solidFill>
                  <a:srgbClr val="0070C0"/>
                </a:solidFill>
                <a:effectLst/>
              </a:rPr>
              <a:t>W: Let me just check. It costs five hundred twenty dollars.</a:t>
            </a:r>
          </a:p>
          <a:p>
            <a:pPr algn="just"/>
            <a:r>
              <a:rPr lang="en-US" sz="2100" b="0" i="1" dirty="0">
                <a:solidFill>
                  <a:srgbClr val="0070C0"/>
                </a:solidFill>
                <a:effectLst/>
              </a:rPr>
              <a:t>B: Hmm. I need to talk to my parents first.</a:t>
            </a:r>
          </a:p>
          <a:p>
            <a:pPr algn="just"/>
            <a:r>
              <a:rPr lang="en-US" sz="2100" b="0" i="1" dirty="0">
                <a:solidFill>
                  <a:srgbClr val="0070C0"/>
                </a:solidFill>
                <a:effectLst/>
              </a:rPr>
              <a:t>W: OK. We're open until 9 p.m.</a:t>
            </a:r>
          </a:p>
        </p:txBody>
      </p:sp>
    </p:spTree>
    <p:extLst>
      <p:ext uri="{BB962C8B-B14F-4D97-AF65-F5344CB8AC3E}">
        <p14:creationId xmlns:p14="http://schemas.microsoft.com/office/powerpoint/2010/main" val="266828174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721229" y="1499480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721229" y="349157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739891" y="4487616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721229" y="5486364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721229" y="2495525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721229" y="503434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2211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462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77347" y="555253"/>
            <a:ext cx="9927771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</a:rPr>
              <a:t>Read Ashley's email to tell Andy about a birthday gift. </a:t>
            </a:r>
          </a:p>
          <a:p>
            <a:r>
              <a:rPr lang="en-US" sz="2800" b="1" i="1" dirty="0">
                <a:solidFill>
                  <a:srgbClr val="C00000"/>
                </a:solidFill>
              </a:rPr>
              <a:t>Circle the correct answers.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85C790-361C-FD3E-CA51-29AFA48AB7E3}"/>
              </a:ext>
            </a:extLst>
          </p:cNvPr>
          <p:cNvSpPr txBox="1"/>
          <p:nvPr/>
        </p:nvSpPr>
        <p:spPr>
          <a:xfrm>
            <a:off x="214604" y="457200"/>
            <a:ext cx="1539551" cy="646331"/>
          </a:xfrm>
          <a:prstGeom prst="rect">
            <a:avLst/>
          </a:prstGeom>
          <a:solidFill>
            <a:srgbClr val="7030A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30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580692-71F1-8D85-736F-92680B2FA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36" y="1509360"/>
            <a:ext cx="10658425" cy="515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55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77347" y="85514"/>
            <a:ext cx="9927771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</a:rPr>
              <a:t>Read Ashley's email to tell Andy about a birthday gift. </a:t>
            </a:r>
          </a:p>
          <a:p>
            <a:r>
              <a:rPr lang="en-US" sz="2400" b="1" i="1" dirty="0">
                <a:solidFill>
                  <a:srgbClr val="C00000"/>
                </a:solidFill>
              </a:rPr>
              <a:t>Circle the correct answers.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85C790-361C-FD3E-CA51-29AFA48AB7E3}"/>
              </a:ext>
            </a:extLst>
          </p:cNvPr>
          <p:cNvSpPr txBox="1"/>
          <p:nvPr/>
        </p:nvSpPr>
        <p:spPr>
          <a:xfrm>
            <a:off x="224436" y="85514"/>
            <a:ext cx="1539551" cy="646331"/>
          </a:xfrm>
          <a:prstGeom prst="rect">
            <a:avLst/>
          </a:prstGeom>
          <a:solidFill>
            <a:srgbClr val="7030A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30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580692-71F1-8D85-736F-92680B2FA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36" y="917913"/>
            <a:ext cx="10382907" cy="50221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2FF2A4-AE44-DDE6-02BA-608B821FD90B}"/>
              </a:ext>
            </a:extLst>
          </p:cNvPr>
          <p:cNvSpPr txBox="1"/>
          <p:nvPr/>
        </p:nvSpPr>
        <p:spPr>
          <a:xfrm>
            <a:off x="6096000" y="4779832"/>
            <a:ext cx="6169743" cy="150810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1. Ashley's birthday party is…</a:t>
            </a:r>
            <a:br>
              <a:rPr lang="en-US" sz="2300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300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A. on the weekend.       B. today.       C. tomorrow.</a:t>
            </a:r>
            <a:br>
              <a:rPr lang="en-US" sz="2300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300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2. Ashley wants to use her phone…</a:t>
            </a:r>
            <a:br>
              <a:rPr lang="en-US" sz="2300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300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A. for school.       B. to play games.      C. outside.</a:t>
            </a:r>
            <a:endParaRPr lang="en-US" sz="2300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23B46559-450E-9BF7-87C6-53EF03E46234}"/>
              </a:ext>
            </a:extLst>
          </p:cNvPr>
          <p:cNvSpPr/>
          <p:nvPr/>
        </p:nvSpPr>
        <p:spPr>
          <a:xfrm>
            <a:off x="4191771" y="2279518"/>
            <a:ext cx="3306309" cy="29386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8B25617-96DE-CF23-C333-8E98F8903268}"/>
              </a:ext>
            </a:extLst>
          </p:cNvPr>
          <p:cNvSpPr/>
          <p:nvPr/>
        </p:nvSpPr>
        <p:spPr>
          <a:xfrm>
            <a:off x="6096000" y="5191673"/>
            <a:ext cx="344129" cy="314392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6F7D755A-1B8D-86A3-D4B2-BBBCB99EECDB}"/>
              </a:ext>
            </a:extLst>
          </p:cNvPr>
          <p:cNvSpPr/>
          <p:nvPr/>
        </p:nvSpPr>
        <p:spPr>
          <a:xfrm>
            <a:off x="4524383" y="3246345"/>
            <a:ext cx="4891549" cy="2936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354BAF8-6808-22DA-2E5C-5FE48909FF5B}"/>
              </a:ext>
            </a:extLst>
          </p:cNvPr>
          <p:cNvSpPr/>
          <p:nvPr/>
        </p:nvSpPr>
        <p:spPr>
          <a:xfrm>
            <a:off x="8126361" y="5884232"/>
            <a:ext cx="344129" cy="314392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36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77347" y="85514"/>
            <a:ext cx="9927771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</a:rPr>
              <a:t>Read Ashley's email to tell Andy about a birthday gift. </a:t>
            </a:r>
          </a:p>
          <a:p>
            <a:r>
              <a:rPr lang="en-US" sz="2400" b="1" i="1" dirty="0">
                <a:solidFill>
                  <a:srgbClr val="C00000"/>
                </a:solidFill>
              </a:rPr>
              <a:t>Circle the correct answers.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85C790-361C-FD3E-CA51-29AFA48AB7E3}"/>
              </a:ext>
            </a:extLst>
          </p:cNvPr>
          <p:cNvSpPr txBox="1"/>
          <p:nvPr/>
        </p:nvSpPr>
        <p:spPr>
          <a:xfrm>
            <a:off x="224436" y="85514"/>
            <a:ext cx="1539551" cy="646331"/>
          </a:xfrm>
          <a:prstGeom prst="rect">
            <a:avLst/>
          </a:prstGeom>
          <a:solidFill>
            <a:srgbClr val="7030A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30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580692-71F1-8D85-736F-92680B2FA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36" y="917913"/>
            <a:ext cx="10382907" cy="50221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2FF2A4-AE44-DDE6-02BA-608B821FD90B}"/>
              </a:ext>
            </a:extLst>
          </p:cNvPr>
          <p:cNvSpPr txBox="1"/>
          <p:nvPr/>
        </p:nvSpPr>
        <p:spPr>
          <a:xfrm>
            <a:off x="6096000" y="4779832"/>
            <a:ext cx="6169743" cy="150810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3. The Net-X doesn't have a good…</a:t>
            </a:r>
          </a:p>
          <a:p>
            <a:r>
              <a:rPr lang="en-US" sz="2300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A. speaker.        B. screen.                   C. battery.</a:t>
            </a:r>
          </a:p>
          <a:p>
            <a:r>
              <a:rPr lang="en-US" sz="2300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4. Ashley says the party is going to be…</a:t>
            </a:r>
          </a:p>
          <a:p>
            <a:r>
              <a:rPr lang="en-US" sz="2300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A. awesome.         B. long.                  C. fun</a:t>
            </a: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23B46559-450E-9BF7-87C6-53EF03E46234}"/>
              </a:ext>
            </a:extLst>
          </p:cNvPr>
          <p:cNvSpPr/>
          <p:nvPr/>
        </p:nvSpPr>
        <p:spPr>
          <a:xfrm>
            <a:off x="3978692" y="3827417"/>
            <a:ext cx="3736260" cy="30044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8B25617-96DE-CF23-C333-8E98F8903268}"/>
              </a:ext>
            </a:extLst>
          </p:cNvPr>
          <p:cNvSpPr/>
          <p:nvPr/>
        </p:nvSpPr>
        <p:spPr>
          <a:xfrm>
            <a:off x="10353367" y="5219492"/>
            <a:ext cx="344129" cy="314392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6F7D755A-1B8D-86A3-D4B2-BBBCB99EECDB}"/>
              </a:ext>
            </a:extLst>
          </p:cNvPr>
          <p:cNvSpPr/>
          <p:nvPr/>
        </p:nvSpPr>
        <p:spPr>
          <a:xfrm>
            <a:off x="4036423" y="4778430"/>
            <a:ext cx="2020388" cy="28995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354BAF8-6808-22DA-2E5C-5FE48909FF5B}"/>
              </a:ext>
            </a:extLst>
          </p:cNvPr>
          <p:cNvSpPr/>
          <p:nvPr/>
        </p:nvSpPr>
        <p:spPr>
          <a:xfrm>
            <a:off x="10308290" y="5940086"/>
            <a:ext cx="344129" cy="314392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62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46686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lesson: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791855"/>
            <a:ext cx="11706548" cy="40318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i="1" u="sng" dirty="0">
                <a:solidFill>
                  <a:srgbClr val="0070C0"/>
                </a:solidFill>
              </a:rPr>
              <a:t>Review: 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- Grammar of Unit 5: 	</a:t>
            </a:r>
            <a:r>
              <a:rPr lang="en-US" sz="3200" i="1" dirty="0" err="1">
                <a:solidFill>
                  <a:srgbClr val="0070C0"/>
                </a:solidFill>
              </a:rPr>
              <a:t>Wh</a:t>
            </a:r>
            <a:r>
              <a:rPr lang="en-US" sz="3200" i="1" dirty="0">
                <a:solidFill>
                  <a:srgbClr val="0070C0"/>
                </a:solidFill>
              </a:rPr>
              <a:t>-questions and Yes/No questions and comparative adverbs.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- Vocabulary of Unit 5: </a:t>
            </a:r>
            <a:r>
              <a:rPr lang="en-US" sz="3200" i="1" dirty="0" smtClean="0">
                <a:solidFill>
                  <a:srgbClr val="0070C0"/>
                </a:solidFill>
              </a:rPr>
              <a:t>Words </a:t>
            </a:r>
            <a:r>
              <a:rPr lang="en-US" sz="3200" i="1" dirty="0">
                <a:solidFill>
                  <a:srgbClr val="0070C0"/>
                </a:solidFill>
              </a:rPr>
              <a:t>of the topic “science and technology” (tablet, screen, inch, weight, gigabyte, storage, rescue, lift, complete, navigate, recognize, carefully, quietly, safely).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- Listening and Reading Practice to review the topic “Science and technology</a:t>
            </a:r>
            <a:r>
              <a:rPr lang="en-US" sz="3200" i="1" dirty="0" smtClean="0">
                <a:solidFill>
                  <a:srgbClr val="0070C0"/>
                </a:solidFill>
              </a:rPr>
              <a:t>”.</a:t>
            </a:r>
            <a:endParaRPr lang="en-US" sz="32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734681"/>
            <a:ext cx="11643947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- Review vocabulary, grammar and language skills of unit 5.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Do the exercises in WB: Unit 5 Review - Part 1 (page 54).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Prepare: </a:t>
            </a:r>
            <a:r>
              <a:rPr lang="en-US" sz="3600" i="1" dirty="0" smtClean="0">
                <a:solidFill>
                  <a:srgbClr val="0070C0"/>
                </a:solidFill>
              </a:rPr>
              <a:t>Review </a:t>
            </a:r>
            <a:r>
              <a:rPr lang="en-US" sz="3600" i="1" dirty="0">
                <a:solidFill>
                  <a:srgbClr val="0070C0"/>
                </a:solidFill>
              </a:rPr>
              <a:t>– SB (page </a:t>
            </a:r>
            <a:r>
              <a:rPr lang="en-US" sz="3600" i="1" dirty="0" smtClean="0">
                <a:solidFill>
                  <a:srgbClr val="0070C0"/>
                </a:solidFill>
              </a:rPr>
              <a:t>99).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61547" y="521600"/>
            <a:ext cx="5643678" cy="58088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4847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i="1" dirty="0" smtClean="0">
                <a:solidFill>
                  <a:srgbClr val="0070C0"/>
                </a:solidFill>
              </a:rPr>
              <a:t>- review </a:t>
            </a:r>
            <a:r>
              <a:rPr lang="en-US" sz="3600" i="1" dirty="0">
                <a:solidFill>
                  <a:srgbClr val="0070C0"/>
                </a:solidFill>
              </a:rPr>
              <a:t>vocabularies and grammar points in Unit 5.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practice listening, reading, and speaking skills.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practice test-taking skills.</a:t>
            </a: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091"/>
            <a:ext cx="8784771" cy="58559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C4A3095-0BEB-D446-0952-EA81171626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84"/>
          <a:stretch/>
        </p:blipFill>
        <p:spPr>
          <a:xfrm>
            <a:off x="2665499" y="515880"/>
            <a:ext cx="8716227" cy="57622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87DA13-E3FE-E1D9-5921-FE3E1F580339}"/>
              </a:ext>
            </a:extLst>
          </p:cNvPr>
          <p:cNvSpPr/>
          <p:nvPr/>
        </p:nvSpPr>
        <p:spPr>
          <a:xfrm>
            <a:off x="0" y="515880"/>
            <a:ext cx="1993888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Wordsearch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1FD65B-56A1-5FD1-201F-89C6C0C7735B}"/>
              </a:ext>
            </a:extLst>
          </p:cNvPr>
          <p:cNvSpPr/>
          <p:nvPr/>
        </p:nvSpPr>
        <p:spPr>
          <a:xfrm>
            <a:off x="285295" y="1098730"/>
            <a:ext cx="1803389" cy="20621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Can you find </a:t>
            </a:r>
            <a:r>
              <a:rPr lang="en-US" sz="3200" b="1" i="1" dirty="0">
                <a:solidFill>
                  <a:srgbClr val="0070C0"/>
                </a:solidFill>
              </a:rPr>
              <a:t>five</a:t>
            </a:r>
            <a:r>
              <a:rPr lang="en-US" sz="3200" i="1" dirty="0">
                <a:solidFill>
                  <a:srgbClr val="0070C0"/>
                </a:solidFill>
              </a:rPr>
              <a:t> more words?</a:t>
            </a:r>
          </a:p>
        </p:txBody>
      </p:sp>
      <p:pic>
        <p:nvPicPr>
          <p:cNvPr id="5" name="Picture 4">
            <a:hlinkClick r:id="" action="ppaction://noaction" highlightClick="1">
              <a:snd r:embed="rId3" name="ARROW 001.wav"/>
            </a:hlinkClick>
            <a:extLst>
              <a:ext uri="{FF2B5EF4-FFF2-40B4-BE49-F238E27FC236}">
                <a16:creationId xmlns:a16="http://schemas.microsoft.com/office/drawing/2014/main" id="{3529B748-D509-3796-EDE9-53B14AC8C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9075" y="3896832"/>
            <a:ext cx="1201974" cy="120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2570FAF7-51B1-DC90-98FB-AC7667BA4BAB}"/>
              </a:ext>
            </a:extLst>
          </p:cNvPr>
          <p:cNvSpPr/>
          <p:nvPr/>
        </p:nvSpPr>
        <p:spPr>
          <a:xfrm rot="1941480">
            <a:off x="3014480" y="2078290"/>
            <a:ext cx="5706202" cy="329878"/>
          </a:xfrm>
          <a:prstGeom prst="flowChartTerminator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Terminator 8">
            <a:extLst>
              <a:ext uri="{FF2B5EF4-FFF2-40B4-BE49-F238E27FC236}">
                <a16:creationId xmlns:a16="http://schemas.microsoft.com/office/drawing/2014/main" id="{E9F96DD8-C520-B7BC-6A39-37279A381790}"/>
              </a:ext>
            </a:extLst>
          </p:cNvPr>
          <p:cNvSpPr/>
          <p:nvPr/>
        </p:nvSpPr>
        <p:spPr>
          <a:xfrm>
            <a:off x="6207309" y="2104103"/>
            <a:ext cx="4254213" cy="324457"/>
          </a:xfrm>
          <a:prstGeom prst="flowChartTerminator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id="{94F2796A-B2F8-0232-F1CE-F96B4FA60F4F}"/>
              </a:ext>
            </a:extLst>
          </p:cNvPr>
          <p:cNvSpPr/>
          <p:nvPr/>
        </p:nvSpPr>
        <p:spPr>
          <a:xfrm rot="1986744">
            <a:off x="6563847" y="1234589"/>
            <a:ext cx="2604977" cy="264377"/>
          </a:xfrm>
          <a:prstGeom prst="flowChartTerminator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58492C08-2C38-54F3-3E0D-995EFE359FF2}"/>
              </a:ext>
            </a:extLst>
          </p:cNvPr>
          <p:cNvSpPr/>
          <p:nvPr/>
        </p:nvSpPr>
        <p:spPr>
          <a:xfrm rot="19613588">
            <a:off x="5705901" y="3035333"/>
            <a:ext cx="5424435" cy="275938"/>
          </a:xfrm>
          <a:prstGeom prst="flowChartTerminator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Terminator 7">
            <a:extLst>
              <a:ext uri="{FF2B5EF4-FFF2-40B4-BE49-F238E27FC236}">
                <a16:creationId xmlns:a16="http://schemas.microsoft.com/office/drawing/2014/main" id="{934DDE4E-41E8-FDC3-BC33-5E9954C82A95}"/>
              </a:ext>
            </a:extLst>
          </p:cNvPr>
          <p:cNvSpPr/>
          <p:nvPr/>
        </p:nvSpPr>
        <p:spPr>
          <a:xfrm rot="5400000">
            <a:off x="9235374" y="4811002"/>
            <a:ext cx="2267996" cy="309029"/>
          </a:xfrm>
          <a:prstGeom prst="flowChartTerminator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12429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0" grpId="0" animBg="1"/>
      <p:bldP spid="11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5" r="4711"/>
          <a:stretch/>
        </p:blipFill>
        <p:spPr>
          <a:xfrm>
            <a:off x="0" y="0"/>
            <a:ext cx="939437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7194" y="4048533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00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2076B7A-8CF5-8761-B6E8-91CEB860406B}"/>
              </a:ext>
            </a:extLst>
          </p:cNvPr>
          <p:cNvSpPr txBox="1"/>
          <p:nvPr/>
        </p:nvSpPr>
        <p:spPr>
          <a:xfrm>
            <a:off x="865239" y="2266430"/>
            <a:ext cx="1744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Example: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66B0E0-51CA-7EC8-325F-CECE29C2D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423" y="541951"/>
            <a:ext cx="2040996" cy="4671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BB9C25-32AC-AE84-D285-CF5646A9A8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0" y="1059821"/>
            <a:ext cx="11779045" cy="806031"/>
          </a:xfrm>
          <a:prstGeom prst="rect">
            <a:avLst/>
          </a:prstGeom>
        </p:spPr>
      </p:pic>
      <p:pic>
        <p:nvPicPr>
          <p:cNvPr id="12" name="CD2 TRACK 42">
            <a:hlinkClick r:id="" action="ppaction://media"/>
            <a:extLst>
              <a:ext uri="{FF2B5EF4-FFF2-40B4-BE49-F238E27FC236}">
                <a16:creationId xmlns:a16="http://schemas.microsoft.com/office/drawing/2014/main" id="{5D968E14-919E-78E7-14CA-81F2E47303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41189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42665" y="606318"/>
            <a:ext cx="406400" cy="3383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F953BE-207F-DB59-E8A8-04F88F069F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3970" y="1809548"/>
            <a:ext cx="7173326" cy="22958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ABFB3E-9A4F-0617-AD38-85E1E7AB30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2549" y="4105393"/>
            <a:ext cx="7144747" cy="24101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84BF0-9AD0-22FC-2336-BA3878A0EF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7199" y="5824305"/>
            <a:ext cx="619211" cy="62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28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91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66B0E0-51CA-7EC8-325F-CECE29C2D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423" y="541951"/>
            <a:ext cx="2040996" cy="4671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1C274F-2C1D-61A6-47D6-39C26DA5EB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2549" y="1189006"/>
            <a:ext cx="7478169" cy="23720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BBAFC5-1EC1-ABB0-6F0C-A0E3D27FDA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5865" y="3561062"/>
            <a:ext cx="7135221" cy="23053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84BF0-9AD0-22FC-2336-BA3878A0EF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61073" y="2826110"/>
            <a:ext cx="696675" cy="7073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EA0A4E-A40F-1AC2-1AA2-F19CC1F230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5129" y="5159040"/>
            <a:ext cx="696675" cy="707394"/>
          </a:xfrm>
          <a:prstGeom prst="rect">
            <a:avLst/>
          </a:prstGeom>
        </p:spPr>
      </p:pic>
      <p:pic>
        <p:nvPicPr>
          <p:cNvPr id="8" name="CD2 TRACK 42">
            <a:hlinkClick r:id="" action="ppaction://media"/>
            <a:extLst>
              <a:ext uri="{FF2B5EF4-FFF2-40B4-BE49-F238E27FC236}">
                <a16:creationId xmlns:a16="http://schemas.microsoft.com/office/drawing/2014/main" id="{5D968E14-919E-78E7-14CA-81F2E47303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962" end="196850.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7720" y="1444518"/>
            <a:ext cx="672695" cy="56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8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25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6EF324D-6390-AABD-884A-FA70C6E84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2665" y="3617443"/>
            <a:ext cx="7487695" cy="2333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E63DB0-4649-25A8-1F7D-070C534D6B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1853" y="1133155"/>
            <a:ext cx="7154273" cy="22958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66B0E0-51CA-7EC8-325F-CECE29C2DA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423" y="541951"/>
            <a:ext cx="2040996" cy="4671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84BF0-9AD0-22FC-2336-BA3878A0EF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25015" y="2747732"/>
            <a:ext cx="696675" cy="7073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EA0A4E-A40F-1AC2-1AA2-F19CC1F230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9078" y="5244000"/>
            <a:ext cx="696675" cy="707394"/>
          </a:xfrm>
          <a:prstGeom prst="rect">
            <a:avLst/>
          </a:prstGeom>
        </p:spPr>
      </p:pic>
      <p:pic>
        <p:nvPicPr>
          <p:cNvPr id="8" name="CD2 TRACK 42">
            <a:hlinkClick r:id="" action="ppaction://media"/>
            <a:extLst>
              <a:ext uri="{FF2B5EF4-FFF2-40B4-BE49-F238E27FC236}">
                <a16:creationId xmlns:a16="http://schemas.microsoft.com/office/drawing/2014/main" id="{5D968E14-919E-78E7-14CA-81F2E47303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5304" end="0.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7720" y="1444518"/>
            <a:ext cx="672695" cy="56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7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50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712</Words>
  <Application>Microsoft Office PowerPoint</Application>
  <PresentationFormat>Widescreen</PresentationFormat>
  <Paragraphs>134</Paragraphs>
  <Slides>27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Admin</cp:lastModifiedBy>
  <cp:revision>30</cp:revision>
  <dcterms:created xsi:type="dcterms:W3CDTF">2023-02-01T04:45:54Z</dcterms:created>
  <dcterms:modified xsi:type="dcterms:W3CDTF">2023-07-31T20:38:12Z</dcterms:modified>
</cp:coreProperties>
</file>