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7" r:id="rId4"/>
    <p:sldId id="269" r:id="rId5"/>
    <p:sldId id="327" r:id="rId6"/>
    <p:sldId id="329" r:id="rId7"/>
    <p:sldId id="274" r:id="rId8"/>
    <p:sldId id="277" r:id="rId9"/>
    <p:sldId id="276" r:id="rId10"/>
    <p:sldId id="330" r:id="rId11"/>
    <p:sldId id="309" r:id="rId12"/>
    <p:sldId id="308" r:id="rId13"/>
    <p:sldId id="310" r:id="rId14"/>
    <p:sldId id="295" r:id="rId15"/>
    <p:sldId id="311" r:id="rId16"/>
    <p:sldId id="312" r:id="rId17"/>
    <p:sldId id="294" r:id="rId18"/>
    <p:sldId id="314" r:id="rId19"/>
    <p:sldId id="296" r:id="rId20"/>
    <p:sldId id="298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474149" y="44183"/>
            <a:ext cx="335988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3.2: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698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8" r:id="rId13"/>
    <p:sldLayoutId id="2147483671" r:id="rId14"/>
    <p:sldLayoutId id="2147483673" r:id="rId15"/>
    <p:sldLayoutId id="2147483689" r:id="rId16"/>
    <p:sldLayoutId id="2147483690" r:id="rId17"/>
    <p:sldLayoutId id="214748369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9FC13-864D-CFB8-0B9F-D27C40F13D5E}"/>
              </a:ext>
            </a:extLst>
          </p:cNvPr>
          <p:cNvSpPr txBox="1"/>
          <p:nvPr/>
        </p:nvSpPr>
        <p:spPr>
          <a:xfrm>
            <a:off x="5792189" y="3168317"/>
            <a:ext cx="614548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3.2 – Speaking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53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C2B4C-5C56-65CD-7989-C85D84220F79}"/>
              </a:ext>
            </a:extLst>
          </p:cNvPr>
          <p:cNvSpPr txBox="1"/>
          <p:nvPr/>
        </p:nvSpPr>
        <p:spPr>
          <a:xfrm>
            <a:off x="150920" y="550416"/>
            <a:ext cx="12041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Hi, _______ 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 I hope you are doing well!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what! I just came back to school after the Tet holiday, and I got a lot of lucky money.  Therefore, I went to an electrics store to buy a new smartphone. The sales assistant  showed me many devices. He helped me choose which smartphone I want to buy.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get a smartphone for __________, and the _______ is most suitable.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[good features]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[bad features]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part is that _____.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wait to show it to you.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" y="467473"/>
            <a:ext cx="2962688" cy="99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577417" y="1458211"/>
            <a:ext cx="110371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Now, write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a narrative passage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to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tell the story you planned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in Speaking. Use the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/>
              </a:rPr>
              <a:t>Writing Skill box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and your speaking notes to help you. Write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/>
              </a:rPr>
              <a:t>80 to 100 words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58C93-0E20-23F8-38DF-C4E2CC83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37" y="2573362"/>
            <a:ext cx="9407702" cy="3695436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CD595-1DF4-28E3-AD17-D79E2226373F}"/>
              </a:ext>
            </a:extLst>
          </p:cNvPr>
          <p:cNvCxnSpPr/>
          <p:nvPr/>
        </p:nvCxnSpPr>
        <p:spPr>
          <a:xfrm>
            <a:off x="2979506" y="2260315"/>
            <a:ext cx="791110" cy="313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68820-99DA-D0A1-B479-9AF0B1E89DFB}"/>
              </a:ext>
            </a:extLst>
          </p:cNvPr>
          <p:cNvSpPr/>
          <p:nvPr/>
        </p:nvSpPr>
        <p:spPr>
          <a:xfrm>
            <a:off x="364137" y="534625"/>
            <a:ext cx="1145799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</a:rPr>
              <a:t>Now, imagine you want to write to a friend about the phone you chose.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AE793-0914-5FC5-0E85-B1CC6F4BB287}"/>
              </a:ext>
            </a:extLst>
          </p:cNvPr>
          <p:cNvSpPr txBox="1"/>
          <p:nvPr/>
        </p:nvSpPr>
        <p:spPr>
          <a:xfrm>
            <a:off x="528107" y="1114132"/>
            <a:ext cx="10728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pairs: </a:t>
            </a:r>
            <a:r>
              <a:rPr lang="en-US" sz="2400" b="1" i="1" dirty="0">
                <a:solidFill>
                  <a:srgbClr val="002060"/>
                </a:solidFill>
              </a:rPr>
              <a:t>Choose and talk about two features (good or bad) of each phone. Then, choose one phone to buy and tell your partner which one you want, and why.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E6AC3CA-A808-AD1F-2DA6-612CB02B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89" y="1191927"/>
            <a:ext cx="1337197" cy="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1AD0-EAC2-D831-C35B-7781566C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43" y="2785953"/>
            <a:ext cx="7226158" cy="3949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66993-CD65-84C9-D259-20C5DA65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437" y="2256208"/>
            <a:ext cx="2127701" cy="1131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3CDBEE-1C1B-BF1A-CA0C-ABB26941F8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681"/>
          <a:stretch/>
        </p:blipFill>
        <p:spPr>
          <a:xfrm>
            <a:off x="6978995" y="2256209"/>
            <a:ext cx="3861284" cy="10785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753276-E177-2206-EEF3-59D6716D8C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5296" y="3717401"/>
            <a:ext cx="2639979" cy="1212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80CCD9-96D9-B36B-D09A-DD065B1B7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704" y="3821951"/>
            <a:ext cx="2858575" cy="1212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C27088-C08B-D4A5-1854-01BA26F615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5296" y="5325746"/>
            <a:ext cx="2971539" cy="13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4AD08-DCC0-8D6B-C6DD-FB86E472FFBF}"/>
              </a:ext>
            </a:extLst>
          </p:cNvPr>
          <p:cNvSpPr txBox="1"/>
          <p:nvPr/>
        </p:nvSpPr>
        <p:spPr>
          <a:xfrm>
            <a:off x="540110" y="1194216"/>
            <a:ext cx="111053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is a structure of a narrative?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How many sections are there in a narrative passage?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do you write in the topic section?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Do you write about people in the character section?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In which section do you write about what you saw/heard/felt, the main event or the ending section?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F7CC8-47EC-FD90-5E2E-745114ABCE0F}"/>
              </a:ext>
            </a:extLst>
          </p:cNvPr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147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narrative 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Check your answers with a partner, using the </a:t>
            </a:r>
            <a:r>
              <a:rPr lang="en-US" sz="3600" b="1" i="1" dirty="0">
                <a:solidFill>
                  <a:srgbClr val="0070C0"/>
                </a:solidFill>
              </a:rPr>
              <a:t>feedback form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B9E1-BD7C-CBC6-C2D4-4CB684DB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22" y="2235569"/>
            <a:ext cx="12209522" cy="36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-28045" y="0"/>
            <a:ext cx="9553046" cy="688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2693" y="4306042"/>
            <a:ext cx="372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Post-writing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514CA-19A4-7D09-C508-8045E06B3D9A}"/>
              </a:ext>
            </a:extLst>
          </p:cNvPr>
          <p:cNvSpPr/>
          <p:nvPr/>
        </p:nvSpPr>
        <p:spPr>
          <a:xfrm>
            <a:off x="401216" y="754035"/>
            <a:ext cx="1164928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You will have your passages assessed thanks to these criteria: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narrative structure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main idea and focus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sentence fluency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word choice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spelling and punctuation</a:t>
            </a:r>
          </a:p>
        </p:txBody>
      </p:sp>
    </p:spTree>
    <p:extLst>
      <p:ext uri="{BB962C8B-B14F-4D97-AF65-F5344CB8AC3E}">
        <p14:creationId xmlns:p14="http://schemas.microsoft.com/office/powerpoint/2010/main" val="24127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C9BB5-2122-7309-5396-D9FF007C7C0B}"/>
              </a:ext>
            </a:extLst>
          </p:cNvPr>
          <p:cNvSpPr/>
          <p:nvPr/>
        </p:nvSpPr>
        <p:spPr>
          <a:xfrm>
            <a:off x="847618" y="713068"/>
            <a:ext cx="971550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How many parts are there in a narrative passage?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B2D24-CD11-EA7C-E203-65C80DA2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37" y="1554608"/>
            <a:ext cx="5820125" cy="5139901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9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13689" y="171568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13689" y="266897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16798" y="457553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13689" y="552882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618350" y="3622254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13689" y="762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461" y="2243918"/>
            <a:ext cx="1075413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Speaking:</a:t>
            </a:r>
            <a:r>
              <a:rPr lang="en-US" sz="3600" i="1" dirty="0">
                <a:solidFill>
                  <a:srgbClr val="0070C0"/>
                </a:solidFill>
              </a:rPr>
              <a:t> Plan the story about a strange visitor from another planet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FF0000"/>
                </a:solidFill>
              </a:rPr>
              <a:t>Writing:</a:t>
            </a:r>
            <a:r>
              <a:rPr lang="en-US" sz="3600" i="1" dirty="0">
                <a:solidFill>
                  <a:srgbClr val="0070C0"/>
                </a:solidFill>
              </a:rPr>
              <a:t> How to write a narrative passage.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616401"/>
            <a:ext cx="1164394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how to write a narrative 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Finish the writing part.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Writing (page 37).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Complete the grammar notes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Notebook, page 45.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Play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– Review – page 98.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buying a new phone.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an email to your friend about the smartphone you chose.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F57AB-B117-A45A-08CF-4A755718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6" y="652283"/>
            <a:ext cx="6386441" cy="45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40D9-B6DE-F3AC-05CB-2F255C75F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8" r="964"/>
          <a:stretch/>
        </p:blipFill>
        <p:spPr>
          <a:xfrm>
            <a:off x="0" y="1481256"/>
            <a:ext cx="12217363" cy="299242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93B3ED-31DC-0BDE-FC03-F732DB8A388A}"/>
              </a:ext>
            </a:extLst>
          </p:cNvPr>
          <p:cNvGraphicFramePr>
            <a:graphicFrameLocks noGrp="1"/>
          </p:cNvGraphicFramePr>
          <p:nvPr/>
        </p:nvGraphicFramePr>
        <p:xfrm>
          <a:off x="4018040" y="1772418"/>
          <a:ext cx="1542787" cy="518160"/>
        </p:xfrm>
        <a:graphic>
          <a:graphicData uri="http://schemas.openxmlformats.org/drawingml/2006/table">
            <a:tbl>
              <a:tblPr/>
              <a:tblGrid>
                <a:gridCol w="1542787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However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D4CA9-E941-FBDF-5298-C6678F39AE08}"/>
              </a:ext>
            </a:extLst>
          </p:cNvPr>
          <p:cNvCxnSpPr>
            <a:cxnSpLocks/>
          </p:cNvCxnSpPr>
          <p:nvPr/>
        </p:nvCxnSpPr>
        <p:spPr>
          <a:xfrm>
            <a:off x="10649140" y="3388659"/>
            <a:ext cx="848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753033-BA95-FDF0-61E8-BE853216FFE4}"/>
              </a:ext>
            </a:extLst>
          </p:cNvPr>
          <p:cNvGraphicFramePr>
            <a:graphicFrameLocks noGrp="1"/>
          </p:cNvGraphicFramePr>
          <p:nvPr/>
        </p:nvGraphicFramePr>
        <p:xfrm>
          <a:off x="4744299" y="2209155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so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2A0027-6535-8ACF-23E0-D3B31D51AB42}"/>
              </a:ext>
            </a:extLst>
          </p:cNvPr>
          <p:cNvCxnSpPr>
            <a:cxnSpLocks/>
          </p:cNvCxnSpPr>
          <p:nvPr/>
        </p:nvCxnSpPr>
        <p:spPr>
          <a:xfrm>
            <a:off x="10945763" y="3779477"/>
            <a:ext cx="2870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6B37A1F-1A6F-5405-348A-81843FD345A4}"/>
              </a:ext>
            </a:extLst>
          </p:cNvPr>
          <p:cNvGraphicFramePr>
            <a:graphicFrameLocks noGrp="1"/>
          </p:cNvGraphicFramePr>
          <p:nvPr/>
        </p:nvGraphicFramePr>
        <p:xfrm>
          <a:off x="4599288" y="2658955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but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868AA-98D7-8300-DE2C-EAE8DB99613D}"/>
              </a:ext>
            </a:extLst>
          </p:cNvPr>
          <p:cNvCxnSpPr>
            <a:cxnSpLocks/>
          </p:cNvCxnSpPr>
          <p:nvPr/>
        </p:nvCxnSpPr>
        <p:spPr>
          <a:xfrm>
            <a:off x="10880447" y="3010535"/>
            <a:ext cx="396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FFCF09-7455-0886-4164-D393357706A2}"/>
              </a:ext>
            </a:extLst>
          </p:cNvPr>
          <p:cNvGraphicFramePr>
            <a:graphicFrameLocks noGrp="1"/>
          </p:cNvGraphicFramePr>
          <p:nvPr/>
        </p:nvGraphicFramePr>
        <p:xfrm>
          <a:off x="5345031" y="3090390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and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922AB2-A533-C318-CD52-01EB999FFF06}"/>
              </a:ext>
            </a:extLst>
          </p:cNvPr>
          <p:cNvCxnSpPr>
            <a:cxnSpLocks/>
          </p:cNvCxnSpPr>
          <p:nvPr/>
        </p:nvCxnSpPr>
        <p:spPr>
          <a:xfrm>
            <a:off x="10865156" y="2251389"/>
            <a:ext cx="425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6F12FB-7A2F-C2C4-B299-233CCDEA73C7}"/>
              </a:ext>
            </a:extLst>
          </p:cNvPr>
          <p:cNvGraphicFramePr>
            <a:graphicFrameLocks noGrp="1"/>
          </p:cNvGraphicFramePr>
          <p:nvPr/>
        </p:nvGraphicFramePr>
        <p:xfrm>
          <a:off x="4958120" y="3536016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also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79DA24-073A-9546-ABCF-EDBE3143F303}"/>
              </a:ext>
            </a:extLst>
          </p:cNvPr>
          <p:cNvCxnSpPr>
            <a:cxnSpLocks/>
          </p:cNvCxnSpPr>
          <p:nvPr/>
        </p:nvCxnSpPr>
        <p:spPr>
          <a:xfrm>
            <a:off x="10865156" y="2620597"/>
            <a:ext cx="425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20" y="463412"/>
            <a:ext cx="756539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Combine the sentences using conjunctions.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C03C2-7957-92E9-DC32-FE80EDDF6A0C}"/>
              </a:ext>
            </a:extLst>
          </p:cNvPr>
          <p:cNvSpPr/>
          <p:nvPr/>
        </p:nvSpPr>
        <p:spPr>
          <a:xfrm>
            <a:off x="325016" y="1278713"/>
            <a:ext cx="11541967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1.	It has long battery life. It's very expensive.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2.	It has a great screen. It has a really good speaker.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3.	It has a lot of storage. It can store lots of music and photos.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22DB2-29FA-EB37-1FCF-787A65248CB4}"/>
              </a:ext>
            </a:extLst>
          </p:cNvPr>
          <p:cNvSpPr txBox="1"/>
          <p:nvPr/>
        </p:nvSpPr>
        <p:spPr>
          <a:xfrm>
            <a:off x="150269" y="2906852"/>
            <a:ext cx="316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00B050"/>
                </a:solidFill>
              </a:rPr>
              <a:t>Check answers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C8E8E-B25F-0563-1DF1-746E0273E432}"/>
              </a:ext>
            </a:extLst>
          </p:cNvPr>
          <p:cNvSpPr/>
          <p:nvPr/>
        </p:nvSpPr>
        <p:spPr>
          <a:xfrm>
            <a:off x="499764" y="3558499"/>
            <a:ext cx="11541967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It has long battery life, </a:t>
            </a:r>
            <a:r>
              <a:rPr lang="en-US" sz="3200" b="1" dirty="0">
                <a:solidFill>
                  <a:srgbClr val="7030A0"/>
                </a:solidFill>
              </a:rPr>
              <a:t>but </a:t>
            </a:r>
            <a:r>
              <a:rPr lang="en-US" sz="3200" dirty="0">
                <a:solidFill>
                  <a:srgbClr val="7030A0"/>
                </a:solidFill>
              </a:rPr>
              <a:t>it's very expensive./</a:t>
            </a:r>
          </a:p>
          <a:p>
            <a:r>
              <a:rPr lang="en-US" sz="3200" dirty="0">
                <a:solidFill>
                  <a:srgbClr val="7030A0"/>
                </a:solidFill>
              </a:rPr>
              <a:t>It has a great screen. It </a:t>
            </a:r>
            <a:r>
              <a:rPr lang="en-US" sz="3200" b="1" dirty="0">
                <a:solidFill>
                  <a:srgbClr val="7030A0"/>
                </a:solidFill>
              </a:rPr>
              <a:t>also</a:t>
            </a:r>
            <a:r>
              <a:rPr lang="en-US" sz="3200" dirty="0">
                <a:solidFill>
                  <a:srgbClr val="7030A0"/>
                </a:solidFill>
              </a:rPr>
              <a:t> has a really good speaker.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2. It has a great screen, </a:t>
            </a:r>
            <a:r>
              <a:rPr lang="en-US" sz="3200" b="1" dirty="0">
                <a:solidFill>
                  <a:srgbClr val="7030A0"/>
                </a:solidFill>
              </a:rPr>
              <a:t>and</a:t>
            </a:r>
            <a:r>
              <a:rPr lang="en-US" sz="3200" dirty="0">
                <a:solidFill>
                  <a:srgbClr val="7030A0"/>
                </a:solidFill>
              </a:rPr>
              <a:t> the speaker is really good./</a:t>
            </a:r>
          </a:p>
          <a:p>
            <a:r>
              <a:rPr lang="en-US" sz="3200" dirty="0">
                <a:solidFill>
                  <a:srgbClr val="7030A0"/>
                </a:solidFill>
              </a:rPr>
              <a:t>It has long battery life. </a:t>
            </a:r>
            <a:r>
              <a:rPr lang="en-US" sz="3200" b="1" dirty="0">
                <a:solidFill>
                  <a:srgbClr val="7030A0"/>
                </a:solidFill>
              </a:rPr>
              <a:t>However</a:t>
            </a:r>
            <a:r>
              <a:rPr lang="en-US" sz="3200" dirty="0">
                <a:solidFill>
                  <a:srgbClr val="7030A0"/>
                </a:solidFill>
              </a:rPr>
              <a:t>, it's very expensive.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3. It has a lot of storage, </a:t>
            </a:r>
            <a:r>
              <a:rPr lang="en-US" sz="3200" b="1" dirty="0">
                <a:solidFill>
                  <a:srgbClr val="7030A0"/>
                </a:solidFill>
              </a:rPr>
              <a:t>so</a:t>
            </a:r>
            <a:r>
              <a:rPr lang="en-US" sz="3200" dirty="0">
                <a:solidFill>
                  <a:srgbClr val="7030A0"/>
                </a:solidFill>
              </a:rPr>
              <a:t> it can store lots of music and photos. </a:t>
            </a:r>
          </a:p>
        </p:txBody>
      </p:sp>
    </p:spTree>
    <p:extLst>
      <p:ext uri="{BB962C8B-B14F-4D97-AF65-F5344CB8AC3E}">
        <p14:creationId xmlns:p14="http://schemas.microsoft.com/office/powerpoint/2010/main" val="20711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791724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Pre-writing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80" y="562570"/>
            <a:ext cx="1019291" cy="6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4513F-C8A7-D9CD-DDFF-1A08EBB38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2"/>
          <a:stretch/>
        </p:blipFill>
        <p:spPr>
          <a:xfrm>
            <a:off x="0" y="541266"/>
            <a:ext cx="6913977" cy="632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EF398-6505-59E6-C7DD-967781A08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5411"/>
            <a:ext cx="12192000" cy="72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245C21-E195-8BA5-5B79-209E62060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034" y="2012586"/>
            <a:ext cx="7834600" cy="2692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35A7FA-BCEE-8B4D-BA5B-B361792BCA8D}"/>
              </a:ext>
            </a:extLst>
          </p:cNvPr>
          <p:cNvSpPr txBox="1"/>
          <p:nvPr/>
        </p:nvSpPr>
        <p:spPr>
          <a:xfrm>
            <a:off x="144485" y="4615380"/>
            <a:ext cx="9206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What do you think about the Concord L31?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89B2A-D766-B3DA-6D5F-BC045AEB4A34}"/>
              </a:ext>
            </a:extLst>
          </p:cNvPr>
          <p:cNvSpPr txBox="1"/>
          <p:nvPr/>
        </p:nvSpPr>
        <p:spPr>
          <a:xfrm>
            <a:off x="3370723" y="5049369"/>
            <a:ext cx="9206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srgbClr val="7030A0"/>
                </a:solidFill>
              </a:rPr>
              <a:t>- Well, it has long battery life, but the screen isn't good.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E0D75-B8B2-F23A-E182-45D52B6EE935}"/>
              </a:ext>
            </a:extLst>
          </p:cNvPr>
          <p:cNvSpPr txBox="1"/>
          <p:nvPr/>
        </p:nvSpPr>
        <p:spPr>
          <a:xfrm>
            <a:off x="144485" y="5572589"/>
            <a:ext cx="9206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- I want a phone for watching movies, so I'll get the…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-28045" y="0"/>
            <a:ext cx="9553046" cy="688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8777" y="4266853"/>
            <a:ext cx="404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While-writing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667</Words>
  <Application>Microsoft Office PowerPoint</Application>
  <PresentationFormat>Widescreen</PresentationFormat>
  <Paragraphs>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Thai Hien Duong</cp:lastModifiedBy>
  <cp:revision>29</cp:revision>
  <dcterms:created xsi:type="dcterms:W3CDTF">2023-02-01T04:45:54Z</dcterms:created>
  <dcterms:modified xsi:type="dcterms:W3CDTF">2025-02-06T07:10:22Z</dcterms:modified>
</cp:coreProperties>
</file>