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317" r:id="rId2"/>
    <p:sldId id="292" r:id="rId3"/>
    <p:sldId id="318" r:id="rId4"/>
    <p:sldId id="475" r:id="rId5"/>
    <p:sldId id="294" r:id="rId6"/>
    <p:sldId id="295" r:id="rId7"/>
    <p:sldId id="338" r:id="rId8"/>
    <p:sldId id="496" r:id="rId9"/>
    <p:sldId id="505" r:id="rId10"/>
    <p:sldId id="297" r:id="rId11"/>
    <p:sldId id="503" r:id="rId12"/>
    <p:sldId id="369" r:id="rId13"/>
    <p:sldId id="508" r:id="rId14"/>
    <p:sldId id="511" r:id="rId15"/>
    <p:sldId id="375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B8A7"/>
    <a:srgbClr val="FF9900"/>
    <a:srgbClr val="FFF1B3"/>
    <a:srgbClr val="FFFDF3"/>
    <a:srgbClr val="FF0000"/>
    <a:srgbClr val="0000FF"/>
    <a:srgbClr val="FF7043"/>
    <a:srgbClr val="C8FF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120" d="100"/>
          <a:sy n="120" d="100"/>
        </p:scale>
        <p:origin x="150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image" Target="../media/image12.png"/><Relationship Id="rId3" Type="http://schemas.microsoft.com/office/2007/relationships/media" Target="../media/media4.wav"/><Relationship Id="rId21" Type="http://schemas.openxmlformats.org/officeDocument/2006/relationships/image" Target="../media/image15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1.png"/><Relationship Id="rId2" Type="http://schemas.openxmlformats.org/officeDocument/2006/relationships/audio" Target="../media/media3.wav"/><Relationship Id="rId16" Type="http://schemas.openxmlformats.org/officeDocument/2006/relationships/image" Target="../media/image10.png"/><Relationship Id="rId20" Type="http://schemas.openxmlformats.org/officeDocument/2006/relationships/image" Target="../media/image14.gif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7.wav"/><Relationship Id="rId19" Type="http://schemas.openxmlformats.org/officeDocument/2006/relationships/image" Target="../media/image13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Huỳnh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Thanh Phong</a:t>
            </a:r>
            <a:b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Hoài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Mỹ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9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AT Tieng cong chieng Version 3- 1 lan">
            <a:hlinkClick r:id="" action="ppaction://media"/>
            <a:extLst>
              <a:ext uri="{FF2B5EF4-FFF2-40B4-BE49-F238E27FC236}">
                <a16:creationId xmlns:a16="http://schemas.microsoft.com/office/drawing/2014/main" id="{0B65E17A-36E7-B583-6D4B-F3CD629C69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000" y="530453"/>
            <a:ext cx="8483600" cy="6327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FA06EC-5E0E-DEE4-A2FD-423797AD8591}"/>
              </a:ext>
            </a:extLst>
          </p:cNvPr>
          <p:cNvSpPr txBox="1">
            <a:spLocks/>
          </p:cNvSpPr>
          <p:nvPr/>
        </p:nvSpPr>
        <p:spPr bwMode="auto">
          <a:xfrm>
            <a:off x="76200" y="3810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Sơ lược về hợp âm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Vi du hop am ba">
            <a:hlinkClick r:id="" action="ppaction://media"/>
            <a:extLst>
              <a:ext uri="{FF2B5EF4-FFF2-40B4-BE49-F238E27FC236}">
                <a16:creationId xmlns:a16="http://schemas.microsoft.com/office/drawing/2014/main" id="{DF074FBB-9C16-4C57-1227-EC5AA02632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990600"/>
            <a:ext cx="83566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71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D8A232-A3F2-C026-989F-0C08C5A1D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71600"/>
            <a:ext cx="11361420" cy="44938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FF691E9-F6CD-9A00-ADB9-A3C98507295A}"/>
              </a:ext>
            </a:extLst>
          </p:cNvPr>
          <p:cNvSpPr txBox="1">
            <a:spLocks/>
          </p:cNvSpPr>
          <p:nvPr/>
        </p:nvSpPr>
        <p:spPr bwMode="auto">
          <a:xfrm>
            <a:off x="76200" y="3810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Sơ lược về hợp âm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39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2119AA4-B8E2-FC11-682A-622292BB5999}"/>
              </a:ext>
            </a:extLst>
          </p:cNvPr>
          <p:cNvGrpSpPr>
            <a:grpSpLocks noChangeAspect="1"/>
          </p:cNvGrpSpPr>
          <p:nvPr/>
        </p:nvGrpSpPr>
        <p:grpSpPr>
          <a:xfrm>
            <a:off x="956310" y="304800"/>
            <a:ext cx="10549890" cy="6319737"/>
            <a:chOff x="728662" y="381000"/>
            <a:chExt cx="7886700" cy="4724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F0FA63-D3DA-4C38-F0FF-72244A842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52"/>
            <a:stretch/>
          </p:blipFill>
          <p:spPr>
            <a:xfrm>
              <a:off x="762000" y="381000"/>
              <a:ext cx="7820025" cy="181927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A1BF41F-5295-2C52-599D-F1AD80BD9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662" y="2238375"/>
              <a:ext cx="7886700" cy="2867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4227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DECE500-AA2B-2F38-C774-E37EDD7AC8F3}"/>
              </a:ext>
            </a:extLst>
          </p:cNvPr>
          <p:cNvGrpSpPr/>
          <p:nvPr/>
        </p:nvGrpSpPr>
        <p:grpSpPr>
          <a:xfrm>
            <a:off x="5033606" y="485057"/>
            <a:ext cx="5177194" cy="5778846"/>
            <a:chOff x="76200" y="485057"/>
            <a:chExt cx="5177194" cy="57788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B3CD1E-4826-0C71-2846-08CF405D6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2254" y="485057"/>
              <a:ext cx="1125085" cy="84728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D27AF07-1885-BE11-9B9C-CC6568619690}"/>
                </a:ext>
              </a:extLst>
            </p:cNvPr>
            <p:cNvGrpSpPr/>
            <p:nvPr/>
          </p:nvGrpSpPr>
          <p:grpSpPr>
            <a:xfrm>
              <a:off x="76200" y="1608594"/>
              <a:ext cx="5177194" cy="4655309"/>
              <a:chOff x="76200" y="1608594"/>
              <a:chExt cx="5177194" cy="465530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515E3A2-625E-7E3C-2545-7944A9502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2098" y="5333657"/>
                <a:ext cx="4901296" cy="930246"/>
              </a:xfrm>
              <a:prstGeom prst="rect">
                <a:avLst/>
              </a:prstGeom>
            </p:spPr>
          </p:pic>
          <p:sp>
            <p:nvSpPr>
              <p:cNvPr id="7" name="Rectangle 2"/>
              <p:cNvSpPr>
                <a:spLocks noChangeArrowheads="1"/>
              </p:cNvSpPr>
              <p:nvPr/>
            </p:nvSpPr>
            <p:spPr bwMode="auto">
              <a:xfrm>
                <a:off x="76200" y="1608594"/>
                <a:ext cx="5177194" cy="130475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38088" rIns="91440" bIns="38088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lvl="0" indent="-342900" algn="just" defTabSz="914400" rtl="0" eaLnBrk="0" fontAlgn="base" latinLnBrk="0" hangingPunct="0">
                  <a:lnSpc>
                    <a:spcPct val="114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</a:pPr>
                <a:r>
                  <a:rPr lang="vi-VN" sz="2400">
                    <a:solidFill>
                      <a:srgbClr val="0000FF"/>
                    </a:solidFill>
                    <a:latin typeface="+mj-lt"/>
                    <a:ea typeface="Calibri" panose="020F0502020204030204" pitchFamily="34" charset="0"/>
                  </a:rPr>
                  <a:t>Nêu những điểm giống nhau và khác nhau về cấu tạo của hợp âm ba trưởng và hợp âm ba thứ.</a:t>
                </a:r>
                <a:endParaRPr lang="en-US" sz="2400">
                  <a:solidFill>
                    <a:srgbClr val="0000FF"/>
                  </a:solidFill>
                  <a:latin typeface="+mj-lt"/>
                  <a:ea typeface="Calibri" panose="020F0502020204030204" pitchFamily="34" charset="0"/>
                </a:endParaRPr>
              </a:p>
            </p:txBody>
          </p:sp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12B2E3E0-15B4-EB12-9F00-FBDEC5C5A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" y="4056351"/>
                <a:ext cx="5177194" cy="130475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38088" rIns="91440" bIns="38088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lvl="0" indent="-342900" algn="just" defTabSz="914400" rtl="0" eaLnBrk="0" fontAlgn="base" latinLnBrk="0" hangingPunct="0">
                  <a:lnSpc>
                    <a:spcPct val="114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</a:pPr>
                <a:r>
                  <a:rPr lang="vi-VN" sz="2400">
                    <a:solidFill>
                      <a:srgbClr val="0000FF"/>
                    </a:solidFill>
                    <a:latin typeface="+mj-lt"/>
                    <a:ea typeface="Calibri" panose="020F0502020204030204" pitchFamily="34" charset="0"/>
                  </a:rPr>
                  <a:t>Xác định hợp âm ba trưởng và hợp âm ba thứ trong số các hợp âm dưới đây:</a:t>
                </a:r>
                <a:endParaRPr lang="en-US" sz="2400">
                  <a:solidFill>
                    <a:srgbClr val="0000FF"/>
                  </a:solidFill>
                  <a:latin typeface="+mj-lt"/>
                  <a:ea typeface="Calibri" panose="020F0502020204030204" pitchFamily="34" charset="0"/>
                </a:endParaRPr>
              </a:p>
            </p:txBody>
          </p:sp>
        </p:grpSp>
      </p:grpSp>
      <p:pic>
        <p:nvPicPr>
          <p:cNvPr id="6" name="Picture 4" descr="https://tuannguyenweb.files.wordpress.com/2017/05/8209cd50d6a29bf52a674ca37df94565_students-group-work-by-pietluk-children-group-work-clipart_2213-1650.png?w=1075">
            <a:extLst>
              <a:ext uri="{FF2B5EF4-FFF2-40B4-BE49-F238E27FC236}">
                <a16:creationId xmlns:a16="http://schemas.microsoft.com/office/drawing/2014/main" id="{AFA0F295-031F-1360-8FD7-328E081FB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38400"/>
            <a:ext cx="2362200" cy="176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66CFB5-B99C-0606-827F-7AD32E6EA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57200"/>
            <a:ext cx="5486400" cy="3563708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8288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vi-VN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Hợp âm ba trưởng và hợp âm ba thứ đều gồm 3 âm thanh tạo thành 2 quãng 3 xếp chồng lên nhau.</a:t>
            </a:r>
            <a:endParaRPr lang="en-US" sz="2400">
              <a:solidFill>
                <a:srgbClr val="009900"/>
              </a:solidFill>
              <a:latin typeface="+mj-lt"/>
              <a:ea typeface="Calibri" panose="020F0502020204030204" pitchFamily="34" charset="0"/>
            </a:endParaRPr>
          </a:p>
          <a:p>
            <a:pPr marR="0" lvl="0" indent="18288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vi-VN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Hợp âm ba trưởng có quãng 3 (2 cung) ở dưới và quãng 3 (1,5 cung) ở trên;</a:t>
            </a:r>
            <a:endParaRPr lang="en-US" sz="2400">
              <a:solidFill>
                <a:srgbClr val="009900"/>
              </a:solidFill>
              <a:latin typeface="+mj-lt"/>
              <a:ea typeface="Calibri" panose="020F0502020204030204" pitchFamily="34" charset="0"/>
            </a:endParaRPr>
          </a:p>
          <a:p>
            <a:pPr marR="0" lvl="0" indent="18288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H</a:t>
            </a:r>
            <a:r>
              <a:rPr lang="vi-VN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ợp âm ba thứ có quãng 3 (1,5 cung) ở dưới và quãng 3 (2 cung) ở trên. </a:t>
            </a:r>
            <a:endParaRPr lang="en-US" sz="2400">
              <a:solidFill>
                <a:srgbClr val="009900"/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26BE29-B76C-EE26-E61F-3DF99A0A1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123151"/>
            <a:ext cx="5486400" cy="1304757"/>
          </a:xfrm>
          <a:prstGeom prst="rect">
            <a:avLst/>
          </a:prstGeom>
          <a:gradFill flip="none" rotWithShape="1">
            <a:gsLst>
              <a:gs pos="100000">
                <a:srgbClr val="FFFDF3"/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8288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vi-VN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Hợp âm La thứ, hợp âm Son trưởng, hợp âm Mi thứ, hợp âm Pha trưởng, hợp âm Rê thứ.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AB8473-02BD-C968-32AD-F97A71E8D09F}"/>
              </a:ext>
            </a:extLst>
          </p:cNvPr>
          <p:cNvSpPr/>
          <p:nvPr/>
        </p:nvSpPr>
        <p:spPr bwMode="auto">
          <a:xfrm>
            <a:off x="5410200" y="2161984"/>
            <a:ext cx="838200" cy="228600"/>
          </a:xfrm>
          <a:prstGeom prst="rightArrow">
            <a:avLst/>
          </a:prstGeom>
          <a:solidFill>
            <a:srgbClr val="FFB8A7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512C0C8-C225-B522-ABE8-D438B54B0492}"/>
              </a:ext>
            </a:extLst>
          </p:cNvPr>
          <p:cNvSpPr/>
          <p:nvPr/>
        </p:nvSpPr>
        <p:spPr bwMode="auto">
          <a:xfrm>
            <a:off x="5410200" y="5682424"/>
            <a:ext cx="838200" cy="228600"/>
          </a:xfrm>
          <a:prstGeom prst="rightArrow">
            <a:avLst/>
          </a:prstGeom>
          <a:solidFill>
            <a:srgbClr val="FFB8A7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0B21A-2785-48BB-1026-524AEF65182F}"/>
              </a:ext>
            </a:extLst>
          </p:cNvPr>
          <p:cNvSpPr txBox="1"/>
          <p:nvPr/>
        </p:nvSpPr>
        <p:spPr>
          <a:xfrm>
            <a:off x="838200" y="6079237"/>
            <a:ext cx="4164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9900"/>
                </a:solidFill>
              </a:rPr>
              <a:t>Am        G         Em         F        Dm</a:t>
            </a:r>
          </a:p>
        </p:txBody>
      </p:sp>
    </p:spTree>
    <p:extLst>
      <p:ext uri="{BB962C8B-B14F-4D97-AF65-F5344CB8AC3E}">
        <p14:creationId xmlns:p14="http://schemas.microsoft.com/office/powerpoint/2010/main" val="2926463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38 0.00324 L -0.40638 -0.00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3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179639"/>
            <a:ext cx="10210800" cy="1020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vi-VN" sz="2800" i="1">
                <a:solidFill>
                  <a:srgbClr val="C00000"/>
                </a:solidFill>
              </a:rPr>
              <a:t>Tiếng cồng chiêng gọi mùa lúa chín</a:t>
            </a:r>
            <a:r>
              <a:rPr lang="en-US" sz="2800" i="1">
                <a:solidFill>
                  <a:srgbClr val="0000FF"/>
                </a:solidFill>
              </a:rPr>
              <a:t>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THANH CAO NGUYÊN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18542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11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3124200"/>
            <a:ext cx="10134600" cy="3048000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hát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Tiếng cồng chiêng gọi mùa lúa chín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Thường thức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nl-NL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Cồng chiêng và đàn đá</a:t>
            </a: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Lí thuyết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Sơ lược về hợp âm</a:t>
            </a: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676400" y="2015591"/>
            <a:ext cx="8915400" cy="19468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11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vi-VN" sz="32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Tiếng cồng chiêng gọi mùa lúa chín</a:t>
            </a:r>
            <a:endParaRPr lang="en-US" sz="32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Sơ lược về hợp âm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35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F8C9A2-10E2-90C1-7B60-10D97B001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33400"/>
            <a:ext cx="9298174" cy="624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6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32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5638800" cy="2971800"/>
          </a:xfrm>
        </p:spPr>
        <p:txBody>
          <a:bodyPr/>
          <a:lstStyle/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vi-VN" sz="22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Tiếng cồng chiêng gọi mùa lúa chín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 hình thức một đoạn, giai điệu tươi vui rộn ràng, mang đậm âm hưởng dân ca Tây Nguyên, thể hiện không khí hân hoan, náo nức ở các buôn làng khi mừng đón mùa lúa mới. </a:t>
            </a:r>
            <a:endParaRPr lang="en-US" sz="22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là nhạc sĩ </a:t>
            </a:r>
            <a:r>
              <a:rPr lang="vi-VN" sz="220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Đỗ Thanh Hiên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2200" i="1">
              <a:solidFill>
                <a:srgbClr val="00B05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C37050-4379-694E-E68C-3816A9AF9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524000"/>
            <a:ext cx="599975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eng cong chieng Hat mau Version 3- 1 lan">
            <a:hlinkClick r:id="" action="ppaction://media"/>
            <a:extLst>
              <a:ext uri="{FF2B5EF4-FFF2-40B4-BE49-F238E27FC236}">
                <a16:creationId xmlns:a16="http://schemas.microsoft.com/office/drawing/2014/main" id="{F16B5B7D-A6D1-C5BD-D0E3-DA5919E4AD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473619"/>
            <a:ext cx="8559800" cy="6384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i dong Bai hat giong truong">
            <a:hlinkClick r:id="" action="ppaction://media"/>
            <a:extLst>
              <a:ext uri="{FF2B5EF4-FFF2-40B4-BE49-F238E27FC236}">
                <a16:creationId xmlns:a16="http://schemas.microsoft.com/office/drawing/2014/main" id="{52A71334-8870-6F09-F8E9-4CAB302371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1094" y="151598"/>
            <a:ext cx="9649810" cy="4224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86" y="4375666"/>
            <a:ext cx="2967227" cy="21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0FC421D-8FBE-46E3-19FD-4D16FB9FF8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2525" y="5129344"/>
            <a:ext cx="9678751" cy="11050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7F1499-BE5B-5EF0-AEC2-FF80276C41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05900" y="3683268"/>
            <a:ext cx="8459381" cy="11526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A7F7B3-62CA-4F11-3B8D-BB4D8820A7C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04925" y="2365352"/>
            <a:ext cx="9040487" cy="1152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C7D100-2E44-2401-F1D7-7779305D3EB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04925" y="997013"/>
            <a:ext cx="8964276" cy="1086002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838199" y="889000"/>
            <a:ext cx="727081" cy="53848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00FF"/>
                </a:solidFill>
                <a:cs typeface="Times New Roman" panose="02020603050405020304" pitchFamily="18" charset="0"/>
              </a:rPr>
              <a:t>(Lời 1)</a:t>
            </a:r>
            <a:endParaRPr 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853440" y="889000"/>
            <a:ext cx="670560" cy="2616200"/>
          </a:xfrm>
          <a:prstGeom prst="leftBrace">
            <a:avLst>
              <a:gd name="adj1" fmla="val 8333"/>
              <a:gd name="adj2" fmla="val 48733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571" y="12700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0908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820" y="2031402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935355" y="3657600"/>
            <a:ext cx="558165" cy="2616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443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672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836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5173" y="5409800"/>
            <a:ext cx="219075" cy="466725"/>
          </a:xfrm>
          <a:prstGeom prst="rect">
            <a:avLst/>
          </a:prstGeom>
        </p:spPr>
      </p:pic>
      <p:pic>
        <p:nvPicPr>
          <p:cNvPr id="23" name="Cau 1">
            <a:hlinkClick r:id="" action="ppaction://media"/>
            <a:extLst>
              <a:ext uri="{FF2B5EF4-FFF2-40B4-BE49-F238E27FC236}">
                <a16:creationId xmlns:a16="http://schemas.microsoft.com/office/drawing/2014/main" id="{13FAD7A6-BE41-B306-E952-560F90AF0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55054" y="1206500"/>
            <a:ext cx="406400" cy="406400"/>
          </a:xfrm>
          <a:prstGeom prst="rect">
            <a:avLst/>
          </a:prstGeom>
        </p:spPr>
      </p:pic>
      <p:pic>
        <p:nvPicPr>
          <p:cNvPr id="26" name="Cau 2">
            <a:hlinkClick r:id="" action="ppaction://media"/>
            <a:extLst>
              <a:ext uri="{FF2B5EF4-FFF2-40B4-BE49-F238E27FC236}">
                <a16:creationId xmlns:a16="http://schemas.microsoft.com/office/drawing/2014/main" id="{4EBEC182-F48B-A0CA-4B76-D8DD31346C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55054" y="2659062"/>
            <a:ext cx="406400" cy="406400"/>
          </a:xfrm>
          <a:prstGeom prst="rect">
            <a:avLst/>
          </a:prstGeom>
        </p:spPr>
      </p:pic>
      <p:pic>
        <p:nvPicPr>
          <p:cNvPr id="28" name="Cau 1 + 2">
            <a:hlinkClick r:id="" action="ppaction://media"/>
            <a:extLst>
              <a:ext uri="{FF2B5EF4-FFF2-40B4-BE49-F238E27FC236}">
                <a16:creationId xmlns:a16="http://schemas.microsoft.com/office/drawing/2014/main" id="{B66DF284-1320-4745-8BC0-E98C97E2B48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55054" y="1945765"/>
            <a:ext cx="406400" cy="406400"/>
          </a:xfrm>
          <a:prstGeom prst="rect">
            <a:avLst/>
          </a:prstGeom>
        </p:spPr>
      </p:pic>
      <p:pic>
        <p:nvPicPr>
          <p:cNvPr id="30" name="Cau 3">
            <a:hlinkClick r:id="" action="ppaction://media"/>
            <a:extLst>
              <a:ext uri="{FF2B5EF4-FFF2-40B4-BE49-F238E27FC236}">
                <a16:creationId xmlns:a16="http://schemas.microsoft.com/office/drawing/2014/main" id="{04E7B7DC-F873-E927-0560-584F72D056E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55054" y="3938204"/>
            <a:ext cx="406400" cy="406400"/>
          </a:xfrm>
          <a:prstGeom prst="rect">
            <a:avLst/>
          </a:prstGeom>
        </p:spPr>
      </p:pic>
      <p:pic>
        <p:nvPicPr>
          <p:cNvPr id="32" name="Cau 4">
            <a:hlinkClick r:id="" action="ppaction://media"/>
            <a:extLst>
              <a:ext uri="{FF2B5EF4-FFF2-40B4-BE49-F238E27FC236}">
                <a16:creationId xmlns:a16="http://schemas.microsoft.com/office/drawing/2014/main" id="{AC0D3EF1-991B-6EF4-EF0A-5CFF14D853C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59301" y="5346300"/>
            <a:ext cx="406400" cy="406400"/>
          </a:xfrm>
          <a:prstGeom prst="rect">
            <a:avLst/>
          </a:prstGeom>
        </p:spPr>
      </p:pic>
      <p:pic>
        <p:nvPicPr>
          <p:cNvPr id="41" name="Cau 3 + 4">
            <a:hlinkClick r:id="" action="ppaction://media"/>
            <a:extLst>
              <a:ext uri="{FF2B5EF4-FFF2-40B4-BE49-F238E27FC236}">
                <a16:creationId xmlns:a16="http://schemas.microsoft.com/office/drawing/2014/main" id="{A3120D51-09A4-7375-8783-7965E513247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87950" y="4648692"/>
            <a:ext cx="406400" cy="406400"/>
          </a:xfrm>
          <a:prstGeom prst="rect">
            <a:avLst/>
          </a:prstGeom>
        </p:spPr>
      </p:pic>
      <p:pic>
        <p:nvPicPr>
          <p:cNvPr id="42" name="Loi 1">
            <a:hlinkClick r:id="" action="ppaction://media"/>
            <a:extLst>
              <a:ext uri="{FF2B5EF4-FFF2-40B4-BE49-F238E27FC236}">
                <a16:creationId xmlns:a16="http://schemas.microsoft.com/office/drawing/2014/main" id="{D94E61C5-5F18-A71B-575D-FC0DD2575FA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55054" y="3314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lời 2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E2FF8F-E821-E325-1850-684F07E35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151" y="1600200"/>
            <a:ext cx="9659698" cy="4763165"/>
          </a:xfrm>
          <a:prstGeom prst="rect">
            <a:avLst/>
          </a:prstGeom>
        </p:spPr>
      </p:pic>
      <p:pic>
        <p:nvPicPr>
          <p:cNvPr id="9" name="Loi 2">
            <a:hlinkClick r:id="" action="ppaction://media"/>
            <a:extLst>
              <a:ext uri="{FF2B5EF4-FFF2-40B4-BE49-F238E27FC236}">
                <a16:creationId xmlns:a16="http://schemas.microsoft.com/office/drawing/2014/main" id="{5C0A6A1B-D1B7-E496-4717-E1D79B8B0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0270" y="1016000"/>
            <a:ext cx="406400" cy="4064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3CDF1CC-2B2A-9CE7-6624-4CCE97A98386}"/>
              </a:ext>
            </a:extLst>
          </p:cNvPr>
          <p:cNvSpPr/>
          <p:nvPr/>
        </p:nvSpPr>
        <p:spPr bwMode="auto">
          <a:xfrm>
            <a:off x="6629400" y="3276600"/>
            <a:ext cx="237744" cy="201168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69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10338</TotalTime>
  <Words>348</Words>
  <Application>Microsoft Office PowerPoint</Application>
  <PresentationFormat>Widescreen</PresentationFormat>
  <Paragraphs>29</Paragraphs>
  <Slides>15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Default Design</vt:lpstr>
      <vt:lpstr>Giáo viên: Huỳnh Thanh Phong Trường: THCS Hoài Mỹ</vt:lpstr>
      <vt:lpstr>Chủ đề 6 ÂM THANH CAO NGUYÊN</vt:lpstr>
      <vt:lpstr>PowerPoint Presentation</vt:lpstr>
      <vt:lpstr>I. Hát bài</vt:lpstr>
      <vt:lpstr>Giới thiệu bài hát</vt:lpstr>
      <vt:lpstr>Nghe hát mẫu</vt:lpstr>
      <vt:lpstr>PowerPoint Presentation</vt:lpstr>
      <vt:lpstr>Học hát từng câu (Lời 1)</vt:lpstr>
      <vt:lpstr>Học hát lời 2</vt:lpstr>
      <vt:lpstr>Hát hoàn chỉnh cả bài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Dell</cp:lastModifiedBy>
  <cp:revision>347</cp:revision>
  <dcterms:created xsi:type="dcterms:W3CDTF">2006-11-06T13:45:38Z</dcterms:created>
  <dcterms:modified xsi:type="dcterms:W3CDTF">2025-02-16T11:16:41Z</dcterms:modified>
</cp:coreProperties>
</file>