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78" r:id="rId9"/>
    <p:sldId id="494" r:id="rId10"/>
    <p:sldId id="297" r:id="rId11"/>
    <p:sldId id="495" r:id="rId12"/>
    <p:sldId id="359" r:id="rId13"/>
    <p:sldId id="360" r:id="rId14"/>
    <p:sldId id="375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120" d="100"/>
          <a:sy n="120" d="100"/>
        </p:scale>
        <p:origin x="150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4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2.png"/><Relationship Id="rId5" Type="http://schemas.microsoft.com/office/2007/relationships/media" Target="../media/media5.wav"/><Relationship Id="rId10" Type="http://schemas.openxmlformats.org/officeDocument/2006/relationships/image" Target="../media/image11.gif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image" Target="../media/image17.png"/><Relationship Id="rId3" Type="http://schemas.microsoft.com/office/2007/relationships/media" Target="../media/media8.wav"/><Relationship Id="rId21" Type="http://schemas.openxmlformats.org/officeDocument/2006/relationships/image" Target="../media/image15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openxmlformats.org/officeDocument/2006/relationships/image" Target="../media/image16.png"/><Relationship Id="rId2" Type="http://schemas.openxmlformats.org/officeDocument/2006/relationships/audio" Target="../media/media7.wav"/><Relationship Id="rId16" Type="http://schemas.openxmlformats.org/officeDocument/2006/relationships/image" Target="../media/image11.gif"/><Relationship Id="rId20" Type="http://schemas.openxmlformats.org/officeDocument/2006/relationships/image" Target="../media/image19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5" Type="http://schemas.microsoft.com/office/2007/relationships/media" Target="../media/media9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1.wav"/><Relationship Id="rId19" Type="http://schemas.openxmlformats.org/officeDocument/2006/relationships/image" Target="../media/image18.png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Huỳnh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Phong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Hoài </a:t>
            </a:r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Mỹ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i ru cua me beat E tempo 115 BQ 1 lan">
            <a:hlinkClick r:id="" action="ppaction://media"/>
            <a:extLst>
              <a:ext uri="{FF2B5EF4-FFF2-40B4-BE49-F238E27FC236}">
                <a16:creationId xmlns:a16="http://schemas.microsoft.com/office/drawing/2014/main" id="{C44EAA30-46C0-582C-6F60-941D821DD3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5300" y="395839"/>
            <a:ext cx="8521700" cy="6421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1971C20-65E5-43A5-A71C-73B362A7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228600"/>
            <a:ext cx="57150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Trải nghiệm và khám phá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EFE241-AE96-4004-AA66-A33F3978DD57}"/>
              </a:ext>
            </a:extLst>
          </p:cNvPr>
          <p:cNvGrpSpPr/>
          <p:nvPr/>
        </p:nvGrpSpPr>
        <p:grpSpPr>
          <a:xfrm>
            <a:off x="1600200" y="1047407"/>
            <a:ext cx="8951494" cy="4972393"/>
            <a:chOff x="1600200" y="1047407"/>
            <a:chExt cx="8951494" cy="49723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812B378-BAC4-361F-2E3B-87B3296A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3886200"/>
              <a:ext cx="8951494" cy="21336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58F022-341B-C60B-F402-D111276C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1047407"/>
              <a:ext cx="1790950" cy="2457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44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Hat theo cach rieng BQ">
            <a:hlinkClick r:id="" action="ppaction://media"/>
            <a:extLst>
              <a:ext uri="{FF2B5EF4-FFF2-40B4-BE49-F238E27FC236}">
                <a16:creationId xmlns:a16="http://schemas.microsoft.com/office/drawing/2014/main" id="{30F1C475-E341-E4C7-E4F3-E7189EE30E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54" end="1249.7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33400"/>
            <a:ext cx="10837333" cy="6096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Ví dụ: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2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457200"/>
            <a:ext cx="7467600" cy="9343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880" algn="ctr">
              <a:lnSpc>
                <a:spcPct val="114000"/>
              </a:lnSpc>
            </a:pPr>
            <a:r>
              <a:rPr lang="en-US" sz="2400">
                <a:solidFill>
                  <a:srgbClr val="0000FF"/>
                </a:solidFill>
              </a:rPr>
              <a:t>Có thể lựa chọn những câu thơ ca ngợi công ơn cha mẹ rồi hát lên theo cách riêng của mình.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1988403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>
                <a:solidFill>
                  <a:srgbClr val="00B050"/>
                </a:solidFill>
              </a:rPr>
              <a:t>Mẹ là tất cả mẹ ơi!</a:t>
            </a:r>
          </a:p>
          <a:p>
            <a:pPr algn="ctr"/>
            <a:r>
              <a:rPr lang="vi-VN" sz="2400" i="1">
                <a:solidFill>
                  <a:srgbClr val="00B050"/>
                </a:solidFill>
              </a:rPr>
              <a:t>Trăm năm mẹ gánh đời con lưng còng.</a:t>
            </a:r>
          </a:p>
          <a:p>
            <a:pPr algn="just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3164" y="3273062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1">
                <a:solidFill>
                  <a:srgbClr val="0070C0"/>
                </a:solidFill>
                <a:effectLst/>
                <a:latin typeface="+mj-lt"/>
              </a:rPr>
              <a:t>Giờ đây con đã lớn khôn</a:t>
            </a:r>
          </a:p>
          <a:p>
            <a:pPr algn="ctr"/>
            <a:r>
              <a:rPr lang="vi-VN" sz="2400" b="0" i="1">
                <a:solidFill>
                  <a:srgbClr val="0070C0"/>
                </a:solidFill>
                <a:effectLst/>
                <a:latin typeface="+mj-lt"/>
              </a:rPr>
              <a:t>Công cha như núi Thái Sơn trong lòng!</a:t>
            </a:r>
            <a:endParaRPr lang="vi-VN" sz="2400" i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4731603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1">
                <a:solidFill>
                  <a:srgbClr val="CC00CC"/>
                </a:solidFill>
                <a:effectLst/>
                <a:latin typeface="+mj-lt"/>
              </a:rPr>
              <a:t>Cha cho những bát cơm no</a:t>
            </a:r>
          </a:p>
          <a:p>
            <a:pPr algn="ctr"/>
            <a:r>
              <a:rPr lang="vi-VN" sz="2400" b="0" i="1">
                <a:solidFill>
                  <a:srgbClr val="CC00CC"/>
                </a:solidFill>
                <a:effectLst/>
                <a:latin typeface="+mj-lt"/>
              </a:rPr>
              <a:t>Mẹ cho câu hát điệu hò lời ru</a:t>
            </a:r>
            <a:r>
              <a:rPr lang="en-US" sz="2400" b="0" i="1">
                <a:solidFill>
                  <a:srgbClr val="CC00CC"/>
                </a:solidFill>
                <a:effectLst/>
                <a:latin typeface="+mj-lt"/>
              </a:rPr>
              <a:t>.</a:t>
            </a:r>
            <a:endParaRPr lang="vi-VN" sz="2400" i="1">
              <a:solidFill>
                <a:srgbClr val="CC00CC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AE121A-50FF-C039-E50B-7EF52AB1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04807"/>
            <a:ext cx="1790950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1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179639"/>
            <a:ext cx="72390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C00000"/>
                </a:solidFill>
              </a:rPr>
              <a:t>Lời ru của mẹ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48616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 RU CỦA MẸ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85800" y="1905000"/>
            <a:ext cx="10820400" cy="4191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Lời ru của mẹ</a:t>
            </a:r>
            <a:endParaRPr lang="vi-VN" sz="2800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tác phẩm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Mẹ yêu con</a:t>
            </a: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Đọc nhạc: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gam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theo mẫu; </a:t>
            </a:r>
            <a:r>
              <a:rPr lang="vi-VN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US" sz="28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 </a:t>
            </a:r>
            <a:r>
              <a:rPr lang="vi-VN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Hoà tấu</a:t>
            </a:r>
            <a:endParaRPr lang="en-US" sz="28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Thường thức âm nhạc: </a:t>
            </a:r>
            <a:r>
              <a:rPr lang="nl-NL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 sĩ Nguyễn Văn Tý</a:t>
            </a:r>
            <a:endParaRPr lang="vi-VN" sz="2800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Trải nghiệm và khám phá: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Tạo ra 4 ô nhịp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rồi thể hiện các ô nhịp đó; Hát theo cách riêng của mình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1727200" cy="1930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F2316DC-3325-26CB-D136-11A720E41069}"/>
              </a:ext>
            </a:extLst>
          </p:cNvPr>
          <p:cNvGrpSpPr/>
          <p:nvPr/>
        </p:nvGrpSpPr>
        <p:grpSpPr>
          <a:xfrm>
            <a:off x="8313964" y="4419600"/>
            <a:ext cx="389164" cy="838200"/>
            <a:chOff x="8313964" y="5105400"/>
            <a:chExt cx="389164" cy="8382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6E511BB-AA73-56CB-2AA8-6EAADC6D42E2}"/>
                </a:ext>
              </a:extLst>
            </p:cNvPr>
            <p:cNvSpPr txBox="1"/>
            <p:nvPr/>
          </p:nvSpPr>
          <p:spPr>
            <a:xfrm>
              <a:off x="8318086" y="51054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C191DC-344F-C818-CBB7-32FAD5BAD504}"/>
                </a:ext>
              </a:extLst>
            </p:cNvPr>
            <p:cNvSpPr txBox="1"/>
            <p:nvPr/>
          </p:nvSpPr>
          <p:spPr>
            <a:xfrm>
              <a:off x="8313964" y="542038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276600" y="2548991"/>
            <a:ext cx="5679621" cy="2327809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Lời ru của mẹ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E67D5CF7-D9B2-8191-3D00-AC0F8CD00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8616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 RU CỦA MẸ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5A2508-6F62-32C1-02C9-BCABD90BE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11111" r="33750" b="14444"/>
          <a:stretch/>
        </p:blipFill>
        <p:spPr>
          <a:xfrm>
            <a:off x="1942531" y="533400"/>
            <a:ext cx="8420669" cy="61324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5562600" cy="41910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 thuở trong nôi, lời ru của mẹ đã như nguồn sữa tinh thần dịu ngọt, mát lành nuôi dưỡng tâm hồn giúp chúng ta khôn lớn từng ngày. Bài hát </a:t>
            </a:r>
            <a:r>
              <a:rPr lang="vi-VN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 ru của mẹ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thể hiện tình mẫu tử thiêng liêng cao quý qua giai điệu êm đềm, tha thiết và lời ca chan chứa yêu thương.</a:t>
            </a:r>
            <a:endParaRPr lang="en-US" sz="20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Vũ Trọng Tường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ông đã sáng tác một số ca khúc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như:</a:t>
            </a:r>
            <a:r>
              <a:rPr lang="en-US" sz="20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Cây bàng mùa hạ</a:t>
            </a:r>
            <a:r>
              <a:rPr lang="vi-VN" sz="2000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Mùa thu ngày khai trường</a:t>
            </a:r>
            <a:r>
              <a:rPr lang="vi-VN" sz="2000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Hạt nắng sân trường</a:t>
            </a:r>
            <a:r>
              <a:rPr lang="vi-VN" sz="2000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Lời ru của mẹ,… </a:t>
            </a:r>
            <a:r>
              <a:rPr lang="en-US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i="1">
              <a:solidFill>
                <a:srgbClr val="0099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E9097-2C69-B8F8-7CF7-76D16A87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964" y="1676400"/>
            <a:ext cx="5813002" cy="383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i ru cua me Hat mau E_1 lan">
            <a:hlinkClick r:id="" action="ppaction://media"/>
            <a:extLst>
              <a:ext uri="{FF2B5EF4-FFF2-40B4-BE49-F238E27FC236}">
                <a16:creationId xmlns:a16="http://schemas.microsoft.com/office/drawing/2014/main" id="{B203B29F-7580-4CDF-98E1-9398A129B9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6577" y="284149"/>
            <a:ext cx="8622823" cy="6497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:a16="http://schemas.microsoft.com/office/drawing/2014/main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1295400" y="990600"/>
            <a:ext cx="685800" cy="4524375"/>
          </a:xfrm>
          <a:prstGeom prst="leftBrace">
            <a:avLst>
              <a:gd name="adj1" fmla="val 8333"/>
              <a:gd name="adj2" fmla="val 44161"/>
            </a:avLst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7635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0972" y="2872709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3025" y="4640331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872" y="2816343"/>
            <a:ext cx="240983" cy="5133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6A47FA-C1B9-217A-70C2-B72BCD50D7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38889" r="44375" b="48889"/>
          <a:stretch/>
        </p:blipFill>
        <p:spPr>
          <a:xfrm>
            <a:off x="1828800" y="1069985"/>
            <a:ext cx="7612380" cy="11315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F551B5-B91C-CEC9-5197-81FA0A9C23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75" t="37778" r="44376" b="48889"/>
          <a:stretch/>
        </p:blipFill>
        <p:spPr>
          <a:xfrm>
            <a:off x="1905165" y="2590800"/>
            <a:ext cx="7612215" cy="1234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BD7B1D-B727-0AB5-5826-A7A8A80B150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375" t="37778" r="44375" b="48889"/>
          <a:stretch/>
        </p:blipFill>
        <p:spPr>
          <a:xfrm>
            <a:off x="1878330" y="4343400"/>
            <a:ext cx="7612380" cy="1234409"/>
          </a:xfrm>
          <a:prstGeom prst="rect">
            <a:avLst/>
          </a:prstGeom>
        </p:spPr>
      </p:pic>
      <p:pic>
        <p:nvPicPr>
          <p:cNvPr id="2" name="Cau 1">
            <a:hlinkClick r:id="" action="ppaction://media"/>
            <a:extLst>
              <a:ext uri="{FF2B5EF4-FFF2-40B4-BE49-F238E27FC236}">
                <a16:creationId xmlns:a16="http://schemas.microsoft.com/office/drawing/2014/main" id="{E4EEC3D5-58BE-FE80-5479-24C5F8A4C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7400" y="1155700"/>
            <a:ext cx="406400" cy="406400"/>
          </a:xfrm>
          <a:prstGeom prst="rect">
            <a:avLst/>
          </a:prstGeom>
        </p:spPr>
      </p:pic>
      <p:pic>
        <p:nvPicPr>
          <p:cNvPr id="3" name="Cau 2">
            <a:hlinkClick r:id="" action="ppaction://media"/>
            <a:extLst>
              <a:ext uri="{FF2B5EF4-FFF2-40B4-BE49-F238E27FC236}">
                <a16:creationId xmlns:a16="http://schemas.microsoft.com/office/drawing/2014/main" id="{DBC34FD9-5D7E-584B-2103-2F6C18408E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6562" y="2758975"/>
            <a:ext cx="406400" cy="406400"/>
          </a:xfrm>
          <a:prstGeom prst="rect">
            <a:avLst/>
          </a:prstGeom>
        </p:spPr>
      </p:pic>
      <p:pic>
        <p:nvPicPr>
          <p:cNvPr id="6" name="Câu 3">
            <a:hlinkClick r:id="" action="ppaction://media"/>
            <a:extLst>
              <a:ext uri="{FF2B5EF4-FFF2-40B4-BE49-F238E27FC236}">
                <a16:creationId xmlns:a16="http://schemas.microsoft.com/office/drawing/2014/main" id="{D89A21B1-B33D-886E-84C7-DF7394F99B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6562" y="4546600"/>
            <a:ext cx="406400" cy="406400"/>
          </a:xfrm>
          <a:prstGeom prst="rect">
            <a:avLst/>
          </a:prstGeom>
        </p:spPr>
      </p:pic>
      <p:pic>
        <p:nvPicPr>
          <p:cNvPr id="7" name="Doan 1">
            <a:hlinkClick r:id="" action="ppaction://media"/>
            <a:extLst>
              <a:ext uri="{FF2B5EF4-FFF2-40B4-BE49-F238E27FC236}">
                <a16:creationId xmlns:a16="http://schemas.microsoft.com/office/drawing/2014/main" id="{B74CFB66-E2C1-7FE9-56D7-FC4CBF20A2B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96600" y="275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9906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0668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2835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172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066800" y="3657600"/>
            <a:ext cx="558165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88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072" y="3445193"/>
            <a:ext cx="240983" cy="5133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2ED463-0B04-497C-2C19-BAFAB4E9C43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5" t="37778" r="44375" b="48889"/>
          <a:stretch/>
        </p:blipFill>
        <p:spPr>
          <a:xfrm>
            <a:off x="1684653" y="944895"/>
            <a:ext cx="7612380" cy="1234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B3589F-B17F-ABE3-2A03-03B208282FE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5" t="37778" r="44375" b="48889"/>
          <a:stretch/>
        </p:blipFill>
        <p:spPr>
          <a:xfrm>
            <a:off x="1642427" y="2346991"/>
            <a:ext cx="7612380" cy="1234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4E11CA-A476-B13A-5930-2EE156FBD87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375" t="37778" r="44375" b="49960"/>
          <a:stretch/>
        </p:blipFill>
        <p:spPr>
          <a:xfrm>
            <a:off x="1648777" y="3712082"/>
            <a:ext cx="7612380" cy="11352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CC03A-3D33-2BEC-E134-A353924114E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375" t="37778" r="45000" b="48889"/>
          <a:stretch/>
        </p:blipFill>
        <p:spPr>
          <a:xfrm>
            <a:off x="1751647" y="5123241"/>
            <a:ext cx="7509510" cy="12344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100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437" y="5409800"/>
            <a:ext cx="219075" cy="466725"/>
          </a:xfrm>
          <a:prstGeom prst="rect">
            <a:avLst/>
          </a:prstGeom>
        </p:spPr>
      </p:pic>
      <p:pic>
        <p:nvPicPr>
          <p:cNvPr id="3" name="Cau 4">
            <a:hlinkClick r:id="" action="ppaction://media"/>
            <a:extLst>
              <a:ext uri="{FF2B5EF4-FFF2-40B4-BE49-F238E27FC236}">
                <a16:creationId xmlns:a16="http://schemas.microsoft.com/office/drawing/2014/main" id="{9AB57F88-1085-BF5A-8DD6-D73C92DE0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18800" y="1139825"/>
            <a:ext cx="406400" cy="406400"/>
          </a:xfrm>
          <a:prstGeom prst="rect">
            <a:avLst/>
          </a:prstGeom>
        </p:spPr>
      </p:pic>
      <p:pic>
        <p:nvPicPr>
          <p:cNvPr id="6" name="Cau 5">
            <a:hlinkClick r:id="" action="ppaction://media"/>
            <a:extLst>
              <a:ext uri="{FF2B5EF4-FFF2-40B4-BE49-F238E27FC236}">
                <a16:creationId xmlns:a16="http://schemas.microsoft.com/office/drawing/2014/main" id="{80DD1446-1559-6EA1-C33A-1FCECB9E11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18800" y="2536525"/>
            <a:ext cx="406400" cy="406400"/>
          </a:xfrm>
          <a:prstGeom prst="rect">
            <a:avLst/>
          </a:prstGeom>
        </p:spPr>
      </p:pic>
      <p:pic>
        <p:nvPicPr>
          <p:cNvPr id="7" name="Cau 4-5">
            <a:hlinkClick r:id="" action="ppaction://media"/>
            <a:extLst>
              <a:ext uri="{FF2B5EF4-FFF2-40B4-BE49-F238E27FC236}">
                <a16:creationId xmlns:a16="http://schemas.microsoft.com/office/drawing/2014/main" id="{D54DDD57-4573-A88D-56C4-58AB79406F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18800" y="2038159"/>
            <a:ext cx="406400" cy="406400"/>
          </a:xfrm>
          <a:prstGeom prst="rect">
            <a:avLst/>
          </a:prstGeom>
        </p:spPr>
      </p:pic>
      <p:pic>
        <p:nvPicPr>
          <p:cNvPr id="8" name="Cau 6">
            <a:hlinkClick r:id="" action="ppaction://media"/>
            <a:extLst>
              <a:ext uri="{FF2B5EF4-FFF2-40B4-BE49-F238E27FC236}">
                <a16:creationId xmlns:a16="http://schemas.microsoft.com/office/drawing/2014/main" id="{3DEE4970-323C-168E-32AA-EB4C7631802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44200" y="3920725"/>
            <a:ext cx="406400" cy="406400"/>
          </a:xfrm>
          <a:prstGeom prst="rect">
            <a:avLst/>
          </a:prstGeom>
        </p:spPr>
      </p:pic>
      <p:pic>
        <p:nvPicPr>
          <p:cNvPr id="9" name="Cau 7">
            <a:hlinkClick r:id="" action="ppaction://media"/>
            <a:extLst>
              <a:ext uri="{FF2B5EF4-FFF2-40B4-BE49-F238E27FC236}">
                <a16:creationId xmlns:a16="http://schemas.microsoft.com/office/drawing/2014/main" id="{40F0B6E7-B869-A8FB-99B6-A156D3A3181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95000" y="5334045"/>
            <a:ext cx="406400" cy="406400"/>
          </a:xfrm>
          <a:prstGeom prst="rect">
            <a:avLst/>
          </a:prstGeom>
        </p:spPr>
      </p:pic>
      <p:pic>
        <p:nvPicPr>
          <p:cNvPr id="10" name="Cau 6-7">
            <a:hlinkClick r:id="" action="ppaction://media"/>
            <a:extLst>
              <a:ext uri="{FF2B5EF4-FFF2-40B4-BE49-F238E27FC236}">
                <a16:creationId xmlns:a16="http://schemas.microsoft.com/office/drawing/2014/main" id="{AC12EB35-7ACF-D082-2C7D-A4D62D6FAC5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44200" y="4762500"/>
            <a:ext cx="406400" cy="406400"/>
          </a:xfrm>
          <a:prstGeom prst="rect">
            <a:avLst/>
          </a:prstGeom>
        </p:spPr>
      </p:pic>
      <p:pic>
        <p:nvPicPr>
          <p:cNvPr id="12" name="Doan 2">
            <a:hlinkClick r:id="" action="ppaction://media"/>
            <a:extLst>
              <a:ext uri="{FF2B5EF4-FFF2-40B4-BE49-F238E27FC236}">
                <a16:creationId xmlns:a16="http://schemas.microsoft.com/office/drawing/2014/main" id="{07EB81D2-1CF4-789F-65DA-6783FAC7440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18800" y="33056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6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9010</TotalTime>
  <Words>361</Words>
  <Application>Microsoft Office PowerPoint</Application>
  <PresentationFormat>Widescreen</PresentationFormat>
  <Paragraphs>34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Default Design</vt:lpstr>
      <vt:lpstr>Giáo viên: Huỳnh Thanh Phong Trường: THCS Hoài Mỹ</vt:lpstr>
      <vt:lpstr>Chủ đề 6 LỜI RU CỦA MẸ</vt:lpstr>
      <vt:lpstr>Chủ đề 6 LỜI RU CỦA MẸ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II. Trải nghiệm và khám phá</vt:lpstr>
      <vt:lpstr>Ví dụ: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311</cp:revision>
  <dcterms:created xsi:type="dcterms:W3CDTF">2006-11-06T13:45:38Z</dcterms:created>
  <dcterms:modified xsi:type="dcterms:W3CDTF">2025-02-16T11:42:58Z</dcterms:modified>
</cp:coreProperties>
</file>