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00" r:id="rId2"/>
    <p:sldId id="304" r:id="rId3"/>
    <p:sldId id="302" r:id="rId4"/>
    <p:sldId id="292" r:id="rId5"/>
    <p:sldId id="370" r:id="rId6"/>
    <p:sldId id="301" r:id="rId7"/>
    <p:sldId id="335" r:id="rId8"/>
    <p:sldId id="348" r:id="rId9"/>
    <p:sldId id="314" r:id="rId10"/>
    <p:sldId id="336" r:id="rId11"/>
    <p:sldId id="337" r:id="rId12"/>
    <p:sldId id="333" r:id="rId13"/>
    <p:sldId id="339" r:id="rId14"/>
    <p:sldId id="340" r:id="rId15"/>
    <p:sldId id="341" r:id="rId16"/>
    <p:sldId id="374" r:id="rId17"/>
    <p:sldId id="376" r:id="rId18"/>
    <p:sldId id="377" r:id="rId19"/>
    <p:sldId id="378" r:id="rId20"/>
    <p:sldId id="349" r:id="rId21"/>
    <p:sldId id="327" r:id="rId22"/>
    <p:sldId id="342" r:id="rId23"/>
    <p:sldId id="380" r:id="rId24"/>
    <p:sldId id="379" r:id="rId25"/>
    <p:sldId id="343" r:id="rId26"/>
    <p:sldId id="344" r:id="rId27"/>
    <p:sldId id="357" r:id="rId28"/>
    <p:sldId id="381" r:id="rId29"/>
    <p:sldId id="382" r:id="rId30"/>
    <p:sldId id="383" r:id="rId31"/>
    <p:sldId id="384" r:id="rId32"/>
    <p:sldId id="385" r:id="rId33"/>
    <p:sldId id="345" r:id="rId34"/>
    <p:sldId id="315" r:id="rId35"/>
    <p:sldId id="386" r:id="rId36"/>
    <p:sldId id="331" r:id="rId37"/>
    <p:sldId id="328" r:id="rId38"/>
    <p:sldId id="329" r:id="rId39"/>
    <p:sldId id="33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18" autoAdjust="0"/>
    <p:restoredTop sz="94657"/>
  </p:normalViewPr>
  <p:slideViewPr>
    <p:cSldViewPr snapToGrid="0">
      <p:cViewPr varScale="1">
        <p:scale>
          <a:sx n="91" d="100"/>
          <a:sy n="91" d="100"/>
        </p:scale>
        <p:origin x="614" y="8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2/25/2025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https://www.shutterstock.com/search/wheel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https://www.shutterstock.com/image-vector/agriculture-concept-tractor-plowing-field-on-2060873492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https://www.shutterstock.com/image-photo/closeup-view-woman-legs-roller-skates-1923544805</a:t>
            </a:r>
          </a:p>
        </p:txBody>
      </p:sp>
      <p:sp>
        <p:nvSpPr>
          <p:cNvPr id="4" name="Slide Number Placeholder 3"/>
          <p:cNvSpPr>
            <a:spLocks noGrp="1"/>
          </p:cNvSpPr>
          <p:nvPr>
            <p:ph type="sldNum" sz="quarter" idx="5"/>
          </p:nvPr>
        </p:nvSpPr>
        <p:spPr/>
        <p:txBody>
          <a:bodyPr/>
          <a:lstStyle/>
          <a:p>
            <a:fld id="{234EA44A-927D-4D59-858E-589BCB488996}" type="slidenum">
              <a:rPr lang="en-US" smtClean="0"/>
              <a:t>5</a:t>
            </a:fld>
            <a:endParaRPr lang="en-US"/>
          </a:p>
        </p:txBody>
      </p:sp>
    </p:spTree>
    <p:extLst>
      <p:ext uri="{BB962C8B-B14F-4D97-AF65-F5344CB8AC3E}">
        <p14:creationId xmlns:p14="http://schemas.microsoft.com/office/powerpoint/2010/main" val="1418124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slow">
    <p:cove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7</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1009193" y="0"/>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3.1</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7.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eduhome.com.vn/DHALesson?idGrade=10&amp;idSubject=1&amp;idSeries=118&amp;idTheme=1067&amp;IdLevel=3&amp;idThemeServer=83"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2431435"/>
          </a:xfrm>
          <a:prstGeom prst="rect">
            <a:avLst/>
          </a:prstGeom>
          <a:noFill/>
        </p:spPr>
        <p:txBody>
          <a:bodyPr wrap="square" rtlCol="0">
            <a:spAutoFit/>
          </a:bodyPr>
          <a:lstStyle/>
          <a:p>
            <a:pPr algn="ctr"/>
            <a:r>
              <a:rPr lang="en-US" sz="4400" b="1" dirty="0" smtClean="0">
                <a:solidFill>
                  <a:srgbClr val="0070C0"/>
                </a:solidFill>
              </a:rPr>
              <a:t>Period 70.Unit </a:t>
            </a:r>
            <a:r>
              <a:rPr lang="en-US" sz="4400" b="1" dirty="0">
                <a:solidFill>
                  <a:srgbClr val="0070C0"/>
                </a:solidFill>
              </a:rPr>
              <a:t>7: Transportation</a:t>
            </a:r>
            <a:endParaRPr lang="en-US" sz="3200" b="1" dirty="0">
              <a:solidFill>
                <a:srgbClr val="0070C0"/>
              </a:solidFill>
            </a:endParaRPr>
          </a:p>
          <a:p>
            <a:pPr algn="ctr"/>
            <a:r>
              <a:rPr lang="en-US" sz="3200" b="1" dirty="0">
                <a:solidFill>
                  <a:srgbClr val="00B050"/>
                </a:solidFill>
              </a:rPr>
              <a:t>Lesson 3.1: Listening &amp; Reading</a:t>
            </a:r>
          </a:p>
          <a:p>
            <a:pPr algn="ctr"/>
            <a:r>
              <a:rPr lang="en-US" sz="3200" dirty="0">
                <a:solidFill>
                  <a:srgbClr val="FF0000"/>
                </a:solidFill>
              </a:rPr>
              <a:t>Page</a:t>
            </a:r>
            <a:r>
              <a:rPr lang="en-US" sz="3200" dirty="0"/>
              <a:t> </a:t>
            </a:r>
            <a:r>
              <a:rPr lang="en-US" sz="3200" dirty="0">
                <a:solidFill>
                  <a:srgbClr val="FF0000"/>
                </a:solidFill>
              </a:rPr>
              <a:t>58</a:t>
            </a:r>
          </a:p>
        </p:txBody>
      </p:sp>
    </p:spTree>
    <p:extLst>
      <p:ext uri="{BB962C8B-B14F-4D97-AF65-F5344CB8AC3E}">
        <p14:creationId xmlns:p14="http://schemas.microsoft.com/office/powerpoint/2010/main" val="4083332048"/>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2211" y="104017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and choose the correct answer.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FIRST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24" name="TextBox 23">
            <a:extLst>
              <a:ext uri="{FF2B5EF4-FFF2-40B4-BE49-F238E27FC236}">
                <a16:creationId xmlns:a16="http://schemas.microsoft.com/office/drawing/2014/main" id="{90D53D65-ADAD-45B0-94EC-CCB947AE3B26}"/>
              </a:ext>
            </a:extLst>
          </p:cNvPr>
          <p:cNvSpPr txBox="1"/>
          <p:nvPr/>
        </p:nvSpPr>
        <p:spPr>
          <a:xfrm>
            <a:off x="3595250" y="3269912"/>
            <a:ext cx="3492760"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YOUR ANSWER?</a:t>
            </a:r>
            <a:endParaRPr lang="en-US" sz="2800" dirty="0"/>
          </a:p>
        </p:txBody>
      </p:sp>
      <p:sp>
        <p:nvSpPr>
          <p:cNvPr id="27" name="TextBox 26">
            <a:extLst>
              <a:ext uri="{FF2B5EF4-FFF2-40B4-BE49-F238E27FC236}">
                <a16:creationId xmlns:a16="http://schemas.microsoft.com/office/drawing/2014/main" id="{FAEE1202-4641-4F08-9073-CE5C87CE3D98}"/>
              </a:ext>
            </a:extLst>
          </p:cNvPr>
          <p:cNvSpPr txBox="1"/>
          <p:nvPr/>
        </p:nvSpPr>
        <p:spPr>
          <a:xfrm>
            <a:off x="621132" y="5817825"/>
            <a:ext cx="1722018"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WHY?</a:t>
            </a:r>
            <a:endParaRPr lang="en-US" sz="2800" dirty="0"/>
          </a:p>
        </p:txBody>
      </p:sp>
      <p:pic>
        <p:nvPicPr>
          <p:cNvPr id="3" name="Picture 2">
            <a:extLst>
              <a:ext uri="{FF2B5EF4-FFF2-40B4-BE49-F238E27FC236}">
                <a16:creationId xmlns:a16="http://schemas.microsoft.com/office/drawing/2014/main" id="{15B250FE-8A7D-44FE-8B96-9E873186C9F6}"/>
              </a:ext>
            </a:extLst>
          </p:cNvPr>
          <p:cNvPicPr>
            <a:picLocks noChangeAspect="1"/>
          </p:cNvPicPr>
          <p:nvPr/>
        </p:nvPicPr>
        <p:blipFill>
          <a:blip r:embed="rId4"/>
          <a:stretch>
            <a:fillRect/>
          </a:stretch>
        </p:blipFill>
        <p:spPr>
          <a:xfrm>
            <a:off x="2597235" y="299852"/>
            <a:ext cx="820521" cy="792227"/>
          </a:xfrm>
          <a:prstGeom prst="rect">
            <a:avLst/>
          </a:prstGeom>
        </p:spPr>
      </p:pic>
      <p:pic>
        <p:nvPicPr>
          <p:cNvPr id="11" name="Picture 10">
            <a:extLst>
              <a:ext uri="{FF2B5EF4-FFF2-40B4-BE49-F238E27FC236}">
                <a16:creationId xmlns:a16="http://schemas.microsoft.com/office/drawing/2014/main" id="{A97751D8-634C-4B6C-B0C8-0715F8DAE512}"/>
              </a:ext>
            </a:extLst>
          </p:cNvPr>
          <p:cNvPicPr>
            <a:picLocks noChangeAspect="1"/>
          </p:cNvPicPr>
          <p:nvPr/>
        </p:nvPicPr>
        <p:blipFill>
          <a:blip r:embed="rId5"/>
          <a:stretch>
            <a:fillRect/>
          </a:stretch>
        </p:blipFill>
        <p:spPr>
          <a:xfrm>
            <a:off x="2255160" y="1934137"/>
            <a:ext cx="7613364" cy="1212019"/>
          </a:xfrm>
          <a:prstGeom prst="rect">
            <a:avLst/>
          </a:prstGeom>
        </p:spPr>
      </p:pic>
      <p:pic>
        <p:nvPicPr>
          <p:cNvPr id="5" name="Picture 4">
            <a:extLst>
              <a:ext uri="{FF2B5EF4-FFF2-40B4-BE49-F238E27FC236}">
                <a16:creationId xmlns:a16="http://schemas.microsoft.com/office/drawing/2014/main" id="{6EBF9176-E69B-4D16-B501-CCF92723CAC4}"/>
              </a:ext>
            </a:extLst>
          </p:cNvPr>
          <p:cNvPicPr>
            <a:picLocks noChangeAspect="1"/>
          </p:cNvPicPr>
          <p:nvPr/>
        </p:nvPicPr>
        <p:blipFill>
          <a:blip r:embed="rId6"/>
          <a:stretch>
            <a:fillRect/>
          </a:stretch>
        </p:blipFill>
        <p:spPr>
          <a:xfrm>
            <a:off x="2597235" y="3984889"/>
            <a:ext cx="5403057" cy="1832936"/>
          </a:xfrm>
          <a:prstGeom prst="rect">
            <a:avLst/>
          </a:prstGeom>
        </p:spPr>
      </p:pic>
      <p:pic>
        <p:nvPicPr>
          <p:cNvPr id="10" name="CD1-TRACK 79">
            <a:hlinkClick r:id="" action="ppaction://media"/>
            <a:extLst>
              <a:ext uri="{FF2B5EF4-FFF2-40B4-BE49-F238E27FC236}">
                <a16:creationId xmlns:a16="http://schemas.microsoft.com/office/drawing/2014/main" id="{392903C9-69D0-4EAB-96DE-377C3864E8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70322" y="3226722"/>
            <a:ext cx="609600" cy="609600"/>
          </a:xfrm>
          <a:prstGeom prst="rect">
            <a:avLst/>
          </a:prstGeom>
        </p:spPr>
      </p:pic>
    </p:spTree>
    <p:extLst>
      <p:ext uri="{BB962C8B-B14F-4D97-AF65-F5344CB8AC3E}">
        <p14:creationId xmlns:p14="http://schemas.microsoft.com/office/powerpoint/2010/main" val="107635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fltVal val="0"/>
                                          </p:val>
                                        </p:tav>
                                        <p:tav tm="100000">
                                          <p:val>
                                            <p:strVal val="#ppt_w"/>
                                          </p:val>
                                        </p:tav>
                                      </p:tavLst>
                                    </p:anim>
                                    <p:anim calcmode="lin" valueType="num">
                                      <p:cBhvr>
                                        <p:cTn id="16" dur="1000" fill="hold"/>
                                        <p:tgtEl>
                                          <p:spTgt spid="27"/>
                                        </p:tgtEl>
                                        <p:attrNameLst>
                                          <p:attrName>ppt_h</p:attrName>
                                        </p:attrNameLst>
                                      </p:cBhvr>
                                      <p:tavLst>
                                        <p:tav tm="0">
                                          <p:val>
                                            <p:fltVal val="0"/>
                                          </p:val>
                                        </p:tav>
                                        <p:tav tm="100000">
                                          <p:val>
                                            <p:strVal val="#ppt_h"/>
                                          </p:val>
                                        </p:tav>
                                      </p:tavLst>
                                    </p:anim>
                                    <p:anim calcmode="lin" valueType="num">
                                      <p:cBhvr>
                                        <p:cTn id="17" dur="1000" fill="hold"/>
                                        <p:tgtEl>
                                          <p:spTgt spid="27"/>
                                        </p:tgtEl>
                                        <p:attrNameLst>
                                          <p:attrName>style.rotation</p:attrName>
                                        </p:attrNameLst>
                                      </p:cBhvr>
                                      <p:tavLst>
                                        <p:tav tm="0">
                                          <p:val>
                                            <p:fltVal val="90"/>
                                          </p:val>
                                        </p:tav>
                                        <p:tav tm="100000">
                                          <p:val>
                                            <p:fltVal val="0"/>
                                          </p:val>
                                        </p:tav>
                                      </p:tavLst>
                                    </p:anim>
                                    <p:animEffect transition="in" filter="fade">
                                      <p:cBhvr>
                                        <p:cTn id="18" dur="10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76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3" fill="hold" display="0">
                  <p:stCondLst>
                    <p:cond delay="indefinite"/>
                  </p:stCondLst>
                  <p:endCondLst>
                    <p:cond evt="onStopAudio" delay="0">
                      <p:tgtEl>
                        <p:sldTgt/>
                      </p:tgtEl>
                    </p:cond>
                  </p:endCondLst>
                </p:cTn>
                <p:tgtEl>
                  <p:spTgt spid="10"/>
                </p:tgtEl>
              </p:cMediaNode>
            </p:audio>
          </p:childTnLst>
        </p:cTn>
      </p:par>
    </p:tnLst>
    <p:bldLst>
      <p:bldP spid="24"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7853" y="334089"/>
            <a:ext cx="955177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24" name="TextBox 23">
            <a:extLst>
              <a:ext uri="{FF2B5EF4-FFF2-40B4-BE49-F238E27FC236}">
                <a16:creationId xmlns:a16="http://schemas.microsoft.com/office/drawing/2014/main" id="{90D53D65-ADAD-45B0-94EC-CCB947AE3B26}"/>
              </a:ext>
            </a:extLst>
          </p:cNvPr>
          <p:cNvSpPr txBox="1"/>
          <p:nvPr/>
        </p:nvSpPr>
        <p:spPr>
          <a:xfrm>
            <a:off x="2734938" y="4428605"/>
            <a:ext cx="3154493"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YOUR ANSWER?</a:t>
            </a:r>
            <a:endParaRPr lang="en-US" sz="2800" dirty="0"/>
          </a:p>
        </p:txBody>
      </p:sp>
      <p:sp>
        <p:nvSpPr>
          <p:cNvPr id="27" name="TextBox 26">
            <a:extLst>
              <a:ext uri="{FF2B5EF4-FFF2-40B4-BE49-F238E27FC236}">
                <a16:creationId xmlns:a16="http://schemas.microsoft.com/office/drawing/2014/main" id="{FAEE1202-4641-4F08-9073-CE5C87CE3D98}"/>
              </a:ext>
            </a:extLst>
          </p:cNvPr>
          <p:cNvSpPr txBox="1"/>
          <p:nvPr/>
        </p:nvSpPr>
        <p:spPr>
          <a:xfrm>
            <a:off x="2734938" y="5242034"/>
            <a:ext cx="3260626"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THE ANSWER IS …</a:t>
            </a:r>
            <a:endParaRPr lang="en-US" sz="2800" dirty="0"/>
          </a:p>
        </p:txBody>
      </p:sp>
      <p:sp>
        <p:nvSpPr>
          <p:cNvPr id="9" name="Rectangle 8">
            <a:extLst>
              <a:ext uri="{FF2B5EF4-FFF2-40B4-BE49-F238E27FC236}">
                <a16:creationId xmlns:a16="http://schemas.microsoft.com/office/drawing/2014/main" id="{A8776FBD-6E63-4F35-A2CC-F3D992937195}"/>
              </a:ext>
            </a:extLst>
          </p:cNvPr>
          <p:cNvSpPr/>
          <p:nvPr/>
        </p:nvSpPr>
        <p:spPr>
          <a:xfrm>
            <a:off x="205274" y="1012421"/>
            <a:ext cx="11884182" cy="304698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200" i="1" dirty="0">
                <a:solidFill>
                  <a:srgbClr val="0070C0"/>
                </a:solidFill>
              </a:rPr>
              <a:t>While you are listening, focus on what Matt talked about 2 types of transportation.</a:t>
            </a:r>
          </a:p>
          <a:p>
            <a:r>
              <a:rPr lang="en-US" sz="3200" i="1" dirty="0">
                <a:solidFill>
                  <a:srgbClr val="FF0000"/>
                </a:solidFill>
              </a:rPr>
              <a:t>	Everyone can choose their favorite color because both of them come in lots of cool and fun ones. The Hover Go and the One Wheeler are both great kinds of transportation for children.</a:t>
            </a:r>
          </a:p>
          <a:p>
            <a:endParaRPr lang="en-US" sz="3200" i="1" dirty="0">
              <a:solidFill>
                <a:srgbClr val="FF0000"/>
              </a:solidFill>
            </a:endParaRPr>
          </a:p>
        </p:txBody>
      </p:sp>
      <p:cxnSp>
        <p:nvCxnSpPr>
          <p:cNvPr id="11" name="Straight Connector 10">
            <a:extLst>
              <a:ext uri="{FF2B5EF4-FFF2-40B4-BE49-F238E27FC236}">
                <a16:creationId xmlns:a16="http://schemas.microsoft.com/office/drawing/2014/main" id="{A14B18DD-F7BC-4352-B0CB-DE5B29B86B31}"/>
              </a:ext>
            </a:extLst>
          </p:cNvPr>
          <p:cNvCxnSpPr>
            <a:cxnSpLocks/>
          </p:cNvCxnSpPr>
          <p:nvPr/>
        </p:nvCxnSpPr>
        <p:spPr>
          <a:xfrm>
            <a:off x="921945" y="3491496"/>
            <a:ext cx="7622448"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D9AC1472-A5D1-479B-B8F6-E192CDC22FFF}"/>
              </a:ext>
            </a:extLst>
          </p:cNvPr>
          <p:cNvSpPr txBox="1"/>
          <p:nvPr/>
        </p:nvSpPr>
        <p:spPr>
          <a:xfrm>
            <a:off x="6553763" y="4461808"/>
            <a:ext cx="6862433" cy="2062103"/>
          </a:xfrm>
          <a:prstGeom prst="rect">
            <a:avLst/>
          </a:prstGeom>
          <a:noFill/>
        </p:spPr>
        <p:txBody>
          <a:bodyPr wrap="square">
            <a:spAutoFit/>
          </a:bodyPr>
          <a:lstStyle/>
          <a:p>
            <a:pPr marL="514350" indent="-514350">
              <a:buAutoNum type="arabicPeriod"/>
            </a:pPr>
            <a:r>
              <a:rPr lang="en-US" sz="3200" i="1" strike="sngStrike" dirty="0">
                <a:solidFill>
                  <a:schemeClr val="tx2">
                    <a:lumMod val="60000"/>
                    <a:lumOff val="40000"/>
                  </a:schemeClr>
                </a:solidFill>
                <a:latin typeface="+mj-lt"/>
              </a:rPr>
              <a:t>the One Wheeler                   </a:t>
            </a:r>
          </a:p>
          <a:p>
            <a:pPr marL="514350" indent="-514350">
              <a:buAutoNum type="arabicPeriod"/>
            </a:pPr>
            <a:r>
              <a:rPr lang="en-US" sz="3200" i="1" strike="sngStrike" dirty="0">
                <a:solidFill>
                  <a:schemeClr val="tx2">
                    <a:lumMod val="60000"/>
                    <a:lumOff val="40000"/>
                  </a:schemeClr>
                </a:solidFill>
                <a:latin typeface="+mj-lt"/>
              </a:rPr>
              <a:t>the Hover Go</a:t>
            </a:r>
          </a:p>
          <a:p>
            <a:pPr marL="514350" indent="-514350">
              <a:buAutoNum type="arabicPeriod"/>
            </a:pPr>
            <a:r>
              <a:rPr lang="en-US" sz="3200" i="1" dirty="0">
                <a:solidFill>
                  <a:srgbClr val="FF0000"/>
                </a:solidFill>
                <a:latin typeface="+mj-lt"/>
              </a:rPr>
              <a:t>They’re both great for kids.</a:t>
            </a:r>
            <a:br>
              <a:rPr lang="en-US" sz="3200" i="1" dirty="0">
                <a:solidFill>
                  <a:srgbClr val="FF0000"/>
                </a:solidFill>
                <a:latin typeface="+mj-lt"/>
              </a:rPr>
            </a:br>
            <a:endParaRPr lang="en-US" sz="3200" i="1" dirty="0">
              <a:solidFill>
                <a:srgbClr val="FF0000"/>
              </a:solidFill>
              <a:latin typeface="+mj-lt"/>
            </a:endParaRPr>
          </a:p>
        </p:txBody>
      </p:sp>
      <p:pic>
        <p:nvPicPr>
          <p:cNvPr id="13" name="CD1-TRACK 79">
            <a:hlinkClick r:id="" action="ppaction://media"/>
            <a:extLst>
              <a:ext uri="{FF2B5EF4-FFF2-40B4-BE49-F238E27FC236}">
                <a16:creationId xmlns:a16="http://schemas.microsoft.com/office/drawing/2014/main" id="{9B0D545F-7395-4CA8-8123-EC8B3AAFFF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7145" y="5791200"/>
            <a:ext cx="609600" cy="609600"/>
          </a:xfrm>
          <a:prstGeom prst="rect">
            <a:avLst/>
          </a:prstGeom>
        </p:spPr>
      </p:pic>
    </p:spTree>
    <p:extLst>
      <p:ext uri="{BB962C8B-B14F-4D97-AF65-F5344CB8AC3E}">
        <p14:creationId xmlns:p14="http://schemas.microsoft.com/office/powerpoint/2010/main" val="359253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88"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9">
                                            <p:txEl>
                                              <p:pRg st="0" end="0"/>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000" fill="hold"/>
                                        <p:tgtEl>
                                          <p:spTgt spid="27"/>
                                        </p:tgtEl>
                                        <p:attrNameLst>
                                          <p:attrName>ppt_w</p:attrName>
                                        </p:attrNameLst>
                                      </p:cBhvr>
                                      <p:tavLst>
                                        <p:tav tm="0">
                                          <p:val>
                                            <p:fltVal val="0"/>
                                          </p:val>
                                        </p:tav>
                                        <p:tav tm="100000">
                                          <p:val>
                                            <p:strVal val="#ppt_w"/>
                                          </p:val>
                                        </p:tav>
                                      </p:tavLst>
                                    </p:anim>
                                    <p:anim calcmode="lin" valueType="num">
                                      <p:cBhvr>
                                        <p:cTn id="28" dur="1000" fill="hold"/>
                                        <p:tgtEl>
                                          <p:spTgt spid="27"/>
                                        </p:tgtEl>
                                        <p:attrNameLst>
                                          <p:attrName>ppt_h</p:attrName>
                                        </p:attrNameLst>
                                      </p:cBhvr>
                                      <p:tavLst>
                                        <p:tav tm="0">
                                          <p:val>
                                            <p:fltVal val="0"/>
                                          </p:val>
                                        </p:tav>
                                        <p:tav tm="100000">
                                          <p:val>
                                            <p:strVal val="#ppt_h"/>
                                          </p:val>
                                        </p:tav>
                                      </p:tavLst>
                                    </p:anim>
                                    <p:anim calcmode="lin" valueType="num">
                                      <p:cBhvr>
                                        <p:cTn id="29" dur="1000" fill="hold"/>
                                        <p:tgtEl>
                                          <p:spTgt spid="27"/>
                                        </p:tgtEl>
                                        <p:attrNameLst>
                                          <p:attrName>style.rotation</p:attrName>
                                        </p:attrNameLst>
                                      </p:cBhvr>
                                      <p:tavLst>
                                        <p:tav tm="0">
                                          <p:val>
                                            <p:fltVal val="90"/>
                                          </p:val>
                                        </p:tav>
                                        <p:tav tm="100000">
                                          <p:val>
                                            <p:fltVal val="0"/>
                                          </p:val>
                                        </p:tav>
                                      </p:tavLst>
                                    </p:anim>
                                    <p:animEffect transition="in" filter="fade">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3"/>
                </p:tgtEl>
              </p:cMediaNode>
            </p:audio>
          </p:childTnLst>
        </p:cTn>
      </p:par>
    </p:tnLst>
    <p:bldLst>
      <p:bldP spid="2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5998" y="659641"/>
            <a:ext cx="11966002"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0070C0"/>
                </a:solidFill>
              </a:rPr>
              <a:t>b. Underline the key words.</a:t>
            </a:r>
            <a:r>
              <a:rPr lang="en-US" sz="3600" i="1" dirty="0">
                <a:solidFill>
                  <a:srgbClr val="0070C0"/>
                </a:solidFill>
              </a:rPr>
              <a:t> What are we going to do? </a:t>
            </a:r>
            <a:endParaRPr lang="en-US" sz="3400" i="1" dirty="0">
              <a:solidFill>
                <a:srgbClr val="0070C0"/>
              </a:solidFill>
            </a:endParaRPr>
          </a:p>
        </p:txBody>
      </p:sp>
      <p:pic>
        <p:nvPicPr>
          <p:cNvPr id="2" name="CD1-TRACK 68">
            <a:hlinkClick r:id="" action="ppaction://media"/>
            <a:extLst>
              <a:ext uri="{FF2B5EF4-FFF2-40B4-BE49-F238E27FC236}">
                <a16:creationId xmlns:a16="http://schemas.microsoft.com/office/drawing/2014/main" id="{7DBC8EF2-ED8B-0573-0D01-891CEF17C1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76273" y="1814698"/>
            <a:ext cx="487363" cy="487363"/>
          </a:xfrm>
          <a:prstGeom prst="rect">
            <a:avLst/>
          </a:prstGeom>
        </p:spPr>
      </p:pic>
      <p:sp>
        <p:nvSpPr>
          <p:cNvPr id="18" name="TextBox 17">
            <a:extLst>
              <a:ext uri="{FF2B5EF4-FFF2-40B4-BE49-F238E27FC236}">
                <a16:creationId xmlns:a16="http://schemas.microsoft.com/office/drawing/2014/main" id="{FEA5659A-8565-44FD-9C50-4E718E8B173D}"/>
              </a:ext>
            </a:extLst>
          </p:cNvPr>
          <p:cNvSpPr txBox="1"/>
          <p:nvPr/>
        </p:nvSpPr>
        <p:spPr>
          <a:xfrm>
            <a:off x="576126" y="280287"/>
            <a:ext cx="161933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a:t>
            </a:r>
          </a:p>
        </p:txBody>
      </p:sp>
      <p:pic>
        <p:nvPicPr>
          <p:cNvPr id="4" name="Picture 3">
            <a:extLst>
              <a:ext uri="{FF2B5EF4-FFF2-40B4-BE49-F238E27FC236}">
                <a16:creationId xmlns:a16="http://schemas.microsoft.com/office/drawing/2014/main" id="{415B4209-DFAB-463C-802A-7AAC3B2ABAF9}"/>
              </a:ext>
            </a:extLst>
          </p:cNvPr>
          <p:cNvPicPr>
            <a:picLocks noChangeAspect="1"/>
          </p:cNvPicPr>
          <p:nvPr/>
        </p:nvPicPr>
        <p:blipFill>
          <a:blip r:embed="rId5"/>
          <a:stretch>
            <a:fillRect/>
          </a:stretch>
        </p:blipFill>
        <p:spPr>
          <a:xfrm>
            <a:off x="1258150" y="1305972"/>
            <a:ext cx="9520519" cy="5145087"/>
          </a:xfrm>
          <a:prstGeom prst="rect">
            <a:avLst/>
          </a:prstGeom>
        </p:spPr>
      </p:pic>
      <p:cxnSp>
        <p:nvCxnSpPr>
          <p:cNvPr id="8" name="Straight Connector 7"/>
          <p:cNvCxnSpPr>
            <a:cxnSpLocks/>
          </p:cNvCxnSpPr>
          <p:nvPr/>
        </p:nvCxnSpPr>
        <p:spPr>
          <a:xfrm>
            <a:off x="4053707" y="1723164"/>
            <a:ext cx="3240228"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2" name="Straight Connector 21">
            <a:extLst>
              <a:ext uri="{FF2B5EF4-FFF2-40B4-BE49-F238E27FC236}">
                <a16:creationId xmlns:a16="http://schemas.microsoft.com/office/drawing/2014/main" id="{16445831-8793-437B-8EB0-1BB1083481F8}"/>
              </a:ext>
            </a:extLst>
          </p:cNvPr>
          <p:cNvCxnSpPr>
            <a:cxnSpLocks/>
          </p:cNvCxnSpPr>
          <p:nvPr/>
        </p:nvCxnSpPr>
        <p:spPr>
          <a:xfrm>
            <a:off x="7919093" y="1723164"/>
            <a:ext cx="1299858"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3" name="Straight Connector 22">
            <a:extLst>
              <a:ext uri="{FF2B5EF4-FFF2-40B4-BE49-F238E27FC236}">
                <a16:creationId xmlns:a16="http://schemas.microsoft.com/office/drawing/2014/main" id="{C2273734-3081-4800-A9B4-96C2E765CDFE}"/>
              </a:ext>
            </a:extLst>
          </p:cNvPr>
          <p:cNvCxnSpPr>
            <a:cxnSpLocks/>
          </p:cNvCxnSpPr>
          <p:nvPr/>
        </p:nvCxnSpPr>
        <p:spPr>
          <a:xfrm>
            <a:off x="2195465" y="2160377"/>
            <a:ext cx="1943303"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0" name="Straight Connector 29">
            <a:extLst>
              <a:ext uri="{FF2B5EF4-FFF2-40B4-BE49-F238E27FC236}">
                <a16:creationId xmlns:a16="http://schemas.microsoft.com/office/drawing/2014/main" id="{E82D5A28-5839-4CEA-A938-F0E8A465C153}"/>
              </a:ext>
            </a:extLst>
          </p:cNvPr>
          <p:cNvCxnSpPr>
            <a:cxnSpLocks/>
          </p:cNvCxnSpPr>
          <p:nvPr/>
        </p:nvCxnSpPr>
        <p:spPr>
          <a:xfrm>
            <a:off x="2367157" y="3627554"/>
            <a:ext cx="2403696"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31" name="Straight Connector 30">
            <a:extLst>
              <a:ext uri="{FF2B5EF4-FFF2-40B4-BE49-F238E27FC236}">
                <a16:creationId xmlns:a16="http://schemas.microsoft.com/office/drawing/2014/main" id="{F38901A0-3FD8-47AD-967C-36AA40E7611F}"/>
              </a:ext>
            </a:extLst>
          </p:cNvPr>
          <p:cNvCxnSpPr>
            <a:cxnSpLocks/>
          </p:cNvCxnSpPr>
          <p:nvPr/>
        </p:nvCxnSpPr>
        <p:spPr>
          <a:xfrm>
            <a:off x="3029497" y="4261499"/>
            <a:ext cx="418241"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33" name="Straight Connector 32">
            <a:extLst>
              <a:ext uri="{FF2B5EF4-FFF2-40B4-BE49-F238E27FC236}">
                <a16:creationId xmlns:a16="http://schemas.microsoft.com/office/drawing/2014/main" id="{A165AF99-6AE9-4E51-85D1-F180AF878C4A}"/>
              </a:ext>
            </a:extLst>
          </p:cNvPr>
          <p:cNvCxnSpPr>
            <a:cxnSpLocks/>
          </p:cNvCxnSpPr>
          <p:nvPr/>
        </p:nvCxnSpPr>
        <p:spPr>
          <a:xfrm>
            <a:off x="3838353" y="4261499"/>
            <a:ext cx="1690577"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34" name="Straight Connector 33">
            <a:extLst>
              <a:ext uri="{FF2B5EF4-FFF2-40B4-BE49-F238E27FC236}">
                <a16:creationId xmlns:a16="http://schemas.microsoft.com/office/drawing/2014/main" id="{A32F6EAB-6A9C-4731-A951-8DC0E813105A}"/>
              </a:ext>
            </a:extLst>
          </p:cNvPr>
          <p:cNvCxnSpPr>
            <a:cxnSpLocks/>
          </p:cNvCxnSpPr>
          <p:nvPr/>
        </p:nvCxnSpPr>
        <p:spPr>
          <a:xfrm>
            <a:off x="3168389" y="4891086"/>
            <a:ext cx="1602464"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35" name="Straight Connector 34">
            <a:extLst>
              <a:ext uri="{FF2B5EF4-FFF2-40B4-BE49-F238E27FC236}">
                <a16:creationId xmlns:a16="http://schemas.microsoft.com/office/drawing/2014/main" id="{29F7F8E9-21E0-40EC-BF65-D08F1BB3D1A1}"/>
              </a:ext>
            </a:extLst>
          </p:cNvPr>
          <p:cNvCxnSpPr>
            <a:cxnSpLocks/>
          </p:cNvCxnSpPr>
          <p:nvPr/>
        </p:nvCxnSpPr>
        <p:spPr>
          <a:xfrm>
            <a:off x="2367157" y="5533746"/>
            <a:ext cx="2002824"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37" name="Straight Connector 36">
            <a:extLst>
              <a:ext uri="{FF2B5EF4-FFF2-40B4-BE49-F238E27FC236}">
                <a16:creationId xmlns:a16="http://schemas.microsoft.com/office/drawing/2014/main" id="{E18D8796-7466-4D74-AF2F-9651C7242D56}"/>
              </a:ext>
            </a:extLst>
          </p:cNvPr>
          <p:cNvCxnSpPr>
            <a:cxnSpLocks/>
          </p:cNvCxnSpPr>
          <p:nvPr/>
        </p:nvCxnSpPr>
        <p:spPr>
          <a:xfrm>
            <a:off x="2367157" y="6195230"/>
            <a:ext cx="1771611"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347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3150" y="393844"/>
            <a:ext cx="931771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and tick.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FIRST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7" name="TextBox 16">
            <a:extLst>
              <a:ext uri="{FF2B5EF4-FFF2-40B4-BE49-F238E27FC236}">
                <a16:creationId xmlns:a16="http://schemas.microsoft.com/office/drawing/2014/main" id="{D09D0BB7-4A2A-465C-AEF8-C02EF79803A7}"/>
              </a:ext>
            </a:extLst>
          </p:cNvPr>
          <p:cNvSpPr txBox="1"/>
          <p:nvPr/>
        </p:nvSpPr>
        <p:spPr>
          <a:xfrm>
            <a:off x="0" y="5859484"/>
            <a:ext cx="6865495"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WHAT ARE YOUR ANSWERS?</a:t>
            </a:r>
            <a:endParaRPr lang="en-US" sz="2800" dirty="0"/>
          </a:p>
        </p:txBody>
      </p:sp>
      <p:pic>
        <p:nvPicPr>
          <p:cNvPr id="3" name="Picture 2">
            <a:extLst>
              <a:ext uri="{FF2B5EF4-FFF2-40B4-BE49-F238E27FC236}">
                <a16:creationId xmlns:a16="http://schemas.microsoft.com/office/drawing/2014/main" id="{939876CC-07D7-477E-A283-19462184416E}"/>
              </a:ext>
            </a:extLst>
          </p:cNvPr>
          <p:cNvPicPr>
            <a:picLocks noChangeAspect="1"/>
          </p:cNvPicPr>
          <p:nvPr/>
        </p:nvPicPr>
        <p:blipFill>
          <a:blip r:embed="rId4"/>
          <a:stretch>
            <a:fillRect/>
          </a:stretch>
        </p:blipFill>
        <p:spPr>
          <a:xfrm>
            <a:off x="1148843" y="1254558"/>
            <a:ext cx="10512020" cy="4769343"/>
          </a:xfrm>
          <a:prstGeom prst="rect">
            <a:avLst/>
          </a:prstGeom>
        </p:spPr>
      </p:pic>
      <p:pic>
        <p:nvPicPr>
          <p:cNvPr id="7" name="CD1-TRACK 79">
            <a:hlinkClick r:id="" action="ppaction://media"/>
            <a:extLst>
              <a:ext uri="{FF2B5EF4-FFF2-40B4-BE49-F238E27FC236}">
                <a16:creationId xmlns:a16="http://schemas.microsoft.com/office/drawing/2014/main" id="{46E125C7-EF70-4B6C-8E27-577CF115F9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1974" y="436701"/>
            <a:ext cx="609600" cy="609600"/>
          </a:xfrm>
          <a:prstGeom prst="rect">
            <a:avLst/>
          </a:prstGeom>
        </p:spPr>
      </p:pic>
    </p:spTree>
    <p:extLst>
      <p:ext uri="{BB962C8B-B14F-4D97-AF65-F5344CB8AC3E}">
        <p14:creationId xmlns:p14="http://schemas.microsoft.com/office/powerpoint/2010/main" val="149600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3151" y="427891"/>
            <a:ext cx="9515020"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1" name="TextBox 10">
            <a:extLst>
              <a:ext uri="{FF2B5EF4-FFF2-40B4-BE49-F238E27FC236}">
                <a16:creationId xmlns:a16="http://schemas.microsoft.com/office/drawing/2014/main" id="{7B192EF9-D9EB-4945-AB6D-8ABB44C7359D}"/>
              </a:ext>
            </a:extLst>
          </p:cNvPr>
          <p:cNvSpPr txBox="1"/>
          <p:nvPr/>
        </p:nvSpPr>
        <p:spPr>
          <a:xfrm>
            <a:off x="-74755" y="5909599"/>
            <a:ext cx="6170755"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WHY ARE THESE ANSWERS?</a:t>
            </a:r>
            <a:endParaRPr lang="en-US" sz="2800" dirty="0"/>
          </a:p>
        </p:txBody>
      </p:sp>
      <p:pic>
        <p:nvPicPr>
          <p:cNvPr id="17" name="Picture 16">
            <a:extLst>
              <a:ext uri="{FF2B5EF4-FFF2-40B4-BE49-F238E27FC236}">
                <a16:creationId xmlns:a16="http://schemas.microsoft.com/office/drawing/2014/main" id="{7B98A82F-D053-4206-B703-FBD805485805}"/>
              </a:ext>
            </a:extLst>
          </p:cNvPr>
          <p:cNvPicPr>
            <a:picLocks noChangeAspect="1"/>
          </p:cNvPicPr>
          <p:nvPr/>
        </p:nvPicPr>
        <p:blipFill>
          <a:blip r:embed="rId4"/>
          <a:stretch>
            <a:fillRect/>
          </a:stretch>
        </p:blipFill>
        <p:spPr>
          <a:xfrm>
            <a:off x="1148843" y="1103531"/>
            <a:ext cx="10512020" cy="4769343"/>
          </a:xfrm>
          <a:prstGeom prst="rect">
            <a:avLst/>
          </a:prstGeom>
        </p:spPr>
      </p:pic>
      <p:pic>
        <p:nvPicPr>
          <p:cNvPr id="18" name="Picture 17">
            <a:extLst>
              <a:ext uri="{FF2B5EF4-FFF2-40B4-BE49-F238E27FC236}">
                <a16:creationId xmlns:a16="http://schemas.microsoft.com/office/drawing/2014/main" id="{C3F6BD81-F8DC-4C43-9F66-3A6EFDDF119E}"/>
              </a:ext>
            </a:extLst>
          </p:cNvPr>
          <p:cNvPicPr>
            <a:picLocks noChangeAspect="1"/>
          </p:cNvPicPr>
          <p:nvPr/>
        </p:nvPicPr>
        <p:blipFill>
          <a:blip r:embed="rId5"/>
          <a:stretch>
            <a:fillRect/>
          </a:stretch>
        </p:blipFill>
        <p:spPr>
          <a:xfrm>
            <a:off x="9883403" y="2856595"/>
            <a:ext cx="469372" cy="572405"/>
          </a:xfrm>
          <a:prstGeom prst="rect">
            <a:avLst/>
          </a:prstGeom>
        </p:spPr>
      </p:pic>
      <p:pic>
        <p:nvPicPr>
          <p:cNvPr id="20" name="Picture 19">
            <a:extLst>
              <a:ext uri="{FF2B5EF4-FFF2-40B4-BE49-F238E27FC236}">
                <a16:creationId xmlns:a16="http://schemas.microsoft.com/office/drawing/2014/main" id="{49FA19B6-8507-49E0-B2DA-F68F933C462A}"/>
              </a:ext>
            </a:extLst>
          </p:cNvPr>
          <p:cNvPicPr>
            <a:picLocks noChangeAspect="1"/>
          </p:cNvPicPr>
          <p:nvPr/>
        </p:nvPicPr>
        <p:blipFill>
          <a:blip r:embed="rId5"/>
          <a:stretch>
            <a:fillRect/>
          </a:stretch>
        </p:blipFill>
        <p:spPr>
          <a:xfrm>
            <a:off x="7095281" y="3623444"/>
            <a:ext cx="469372" cy="572405"/>
          </a:xfrm>
          <a:prstGeom prst="rect">
            <a:avLst/>
          </a:prstGeom>
        </p:spPr>
      </p:pic>
      <p:pic>
        <p:nvPicPr>
          <p:cNvPr id="21" name="Picture 20">
            <a:extLst>
              <a:ext uri="{FF2B5EF4-FFF2-40B4-BE49-F238E27FC236}">
                <a16:creationId xmlns:a16="http://schemas.microsoft.com/office/drawing/2014/main" id="{4A4B1597-12B9-41B8-ACD8-496BE08E7812}"/>
              </a:ext>
            </a:extLst>
          </p:cNvPr>
          <p:cNvPicPr>
            <a:picLocks noChangeAspect="1"/>
          </p:cNvPicPr>
          <p:nvPr/>
        </p:nvPicPr>
        <p:blipFill>
          <a:blip r:embed="rId5"/>
          <a:stretch>
            <a:fillRect/>
          </a:stretch>
        </p:blipFill>
        <p:spPr>
          <a:xfrm>
            <a:off x="9883403" y="4369742"/>
            <a:ext cx="469372" cy="572405"/>
          </a:xfrm>
          <a:prstGeom prst="rect">
            <a:avLst/>
          </a:prstGeom>
        </p:spPr>
      </p:pic>
      <p:pic>
        <p:nvPicPr>
          <p:cNvPr id="22" name="Picture 21">
            <a:extLst>
              <a:ext uri="{FF2B5EF4-FFF2-40B4-BE49-F238E27FC236}">
                <a16:creationId xmlns:a16="http://schemas.microsoft.com/office/drawing/2014/main" id="{F4212CEC-E499-4233-9F18-4EAA8ABDB86D}"/>
              </a:ext>
            </a:extLst>
          </p:cNvPr>
          <p:cNvPicPr>
            <a:picLocks noChangeAspect="1"/>
          </p:cNvPicPr>
          <p:nvPr/>
        </p:nvPicPr>
        <p:blipFill>
          <a:blip r:embed="rId5"/>
          <a:stretch>
            <a:fillRect/>
          </a:stretch>
        </p:blipFill>
        <p:spPr>
          <a:xfrm>
            <a:off x="7095281" y="5137377"/>
            <a:ext cx="469372" cy="572405"/>
          </a:xfrm>
          <a:prstGeom prst="rect">
            <a:avLst/>
          </a:prstGeom>
        </p:spPr>
      </p:pic>
      <p:pic>
        <p:nvPicPr>
          <p:cNvPr id="23" name="Picture 22">
            <a:extLst>
              <a:ext uri="{FF2B5EF4-FFF2-40B4-BE49-F238E27FC236}">
                <a16:creationId xmlns:a16="http://schemas.microsoft.com/office/drawing/2014/main" id="{FE5AED7A-CB62-4EFE-88B3-AD5B65519A8D}"/>
              </a:ext>
            </a:extLst>
          </p:cNvPr>
          <p:cNvPicPr>
            <a:picLocks noChangeAspect="1"/>
          </p:cNvPicPr>
          <p:nvPr/>
        </p:nvPicPr>
        <p:blipFill>
          <a:blip r:embed="rId5"/>
          <a:stretch>
            <a:fillRect/>
          </a:stretch>
        </p:blipFill>
        <p:spPr>
          <a:xfrm>
            <a:off x="9883403" y="5167073"/>
            <a:ext cx="469372" cy="572405"/>
          </a:xfrm>
          <a:prstGeom prst="rect">
            <a:avLst/>
          </a:prstGeom>
        </p:spPr>
      </p:pic>
      <p:pic>
        <p:nvPicPr>
          <p:cNvPr id="12" name="CD1-TRACK 79">
            <a:hlinkClick r:id="" action="ppaction://media"/>
            <a:extLst>
              <a:ext uri="{FF2B5EF4-FFF2-40B4-BE49-F238E27FC236}">
                <a16:creationId xmlns:a16="http://schemas.microsoft.com/office/drawing/2014/main" id="{EC7254AB-15E9-4D25-A653-A212B34A04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8571" y="479277"/>
            <a:ext cx="609600" cy="609600"/>
          </a:xfrm>
          <a:prstGeom prst="rect">
            <a:avLst/>
          </a:prstGeom>
        </p:spPr>
      </p:pic>
    </p:spTree>
    <p:extLst>
      <p:ext uri="{BB962C8B-B14F-4D97-AF65-F5344CB8AC3E}">
        <p14:creationId xmlns:p14="http://schemas.microsoft.com/office/powerpoint/2010/main" val="195352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88"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 calcmode="lin" valueType="num">
                                      <p:cBhvr>
                                        <p:cTn id="43" dur="1000" fill="hold"/>
                                        <p:tgtEl>
                                          <p:spTgt spid="11"/>
                                        </p:tgtEl>
                                        <p:attrNameLst>
                                          <p:attrName>style.rotation</p:attrName>
                                        </p:attrNameLst>
                                      </p:cBhvr>
                                      <p:tavLst>
                                        <p:tav tm="0">
                                          <p:val>
                                            <p:fltVal val="90"/>
                                          </p:val>
                                        </p:tav>
                                        <p:tav tm="100000">
                                          <p:val>
                                            <p:fltVal val="0"/>
                                          </p:val>
                                        </p:tav>
                                      </p:tavLst>
                                    </p:anim>
                                    <p:animEffect transition="in" filter="fade">
                                      <p:cBhvr>
                                        <p:cTn id="4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12"/>
                </p:tgtEl>
              </p:cMediaNode>
            </p:audio>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endParaRPr lang="en-US" sz="2400" dirty="0"/>
          </a:p>
        </p:txBody>
      </p:sp>
      <p:sp>
        <p:nvSpPr>
          <p:cNvPr id="29" name="Rectangle 28">
            <a:extLst>
              <a:ext uri="{FF2B5EF4-FFF2-40B4-BE49-F238E27FC236}">
                <a16:creationId xmlns:a16="http://schemas.microsoft.com/office/drawing/2014/main" id="{E0ADE47F-F8B4-4310-8957-7CDDC5B97F44}"/>
              </a:ext>
            </a:extLst>
          </p:cNvPr>
          <p:cNvSpPr/>
          <p:nvPr/>
        </p:nvSpPr>
        <p:spPr>
          <a:xfrm>
            <a:off x="1029217" y="1106535"/>
            <a:ext cx="10634049"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So today, I want to talk about the One Wheeler and Hover Go. The Hover Go is easier to ride because it has two wheels. </a:t>
            </a:r>
          </a:p>
          <a:p>
            <a:endParaRPr lang="en-US" sz="3200" i="1" dirty="0">
              <a:solidFill>
                <a:srgbClr val="FF0000"/>
              </a:solidFill>
            </a:endParaRPr>
          </a:p>
        </p:txBody>
      </p:sp>
      <p:sp>
        <p:nvSpPr>
          <p:cNvPr id="30" name="Rectangle 29">
            <a:extLst>
              <a:ext uri="{FF2B5EF4-FFF2-40B4-BE49-F238E27FC236}">
                <a16:creationId xmlns:a16="http://schemas.microsoft.com/office/drawing/2014/main" id="{F635DAC2-E5A9-4B47-8F0D-691C56320F4B}"/>
              </a:ext>
            </a:extLst>
          </p:cNvPr>
          <p:cNvSpPr/>
          <p:nvPr/>
        </p:nvSpPr>
        <p:spPr>
          <a:xfrm>
            <a:off x="205274" y="31520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cxnSp>
        <p:nvCxnSpPr>
          <p:cNvPr id="13" name="Straight Connector 12">
            <a:extLst>
              <a:ext uri="{FF2B5EF4-FFF2-40B4-BE49-F238E27FC236}">
                <a16:creationId xmlns:a16="http://schemas.microsoft.com/office/drawing/2014/main" id="{708F7B22-1ACC-4ED9-96BE-7683F2659DAB}"/>
              </a:ext>
            </a:extLst>
          </p:cNvPr>
          <p:cNvCxnSpPr>
            <a:cxnSpLocks/>
          </p:cNvCxnSpPr>
          <p:nvPr/>
        </p:nvCxnSpPr>
        <p:spPr>
          <a:xfrm>
            <a:off x="1867619" y="2077414"/>
            <a:ext cx="8456762"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pic>
        <p:nvPicPr>
          <p:cNvPr id="14" name="Picture 13">
            <a:extLst>
              <a:ext uri="{FF2B5EF4-FFF2-40B4-BE49-F238E27FC236}">
                <a16:creationId xmlns:a16="http://schemas.microsoft.com/office/drawing/2014/main" id="{39DA0AB8-40BD-4781-A635-41D60AB4095F}"/>
              </a:ext>
            </a:extLst>
          </p:cNvPr>
          <p:cNvPicPr>
            <a:picLocks noChangeAspect="1"/>
          </p:cNvPicPr>
          <p:nvPr/>
        </p:nvPicPr>
        <p:blipFill>
          <a:blip r:embed="rId5"/>
          <a:stretch>
            <a:fillRect/>
          </a:stretch>
        </p:blipFill>
        <p:spPr>
          <a:xfrm>
            <a:off x="1911604" y="2328752"/>
            <a:ext cx="8844220" cy="4012656"/>
          </a:xfrm>
          <a:prstGeom prst="rect">
            <a:avLst/>
          </a:prstGeom>
        </p:spPr>
      </p:pic>
      <p:pic>
        <p:nvPicPr>
          <p:cNvPr id="10" name="CD1-TRACK 79">
            <a:hlinkClick r:id="" action="ppaction://media"/>
            <a:extLst>
              <a:ext uri="{FF2B5EF4-FFF2-40B4-BE49-F238E27FC236}">
                <a16:creationId xmlns:a16="http://schemas.microsoft.com/office/drawing/2014/main" id="{D45E5A50-D3B3-4672-A2A2-3E9AD82980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14781" y="346526"/>
            <a:ext cx="609600" cy="609600"/>
          </a:xfrm>
          <a:prstGeom prst="rect">
            <a:avLst/>
          </a:prstGeom>
        </p:spPr>
      </p:pic>
    </p:spTree>
    <p:extLst>
      <p:ext uri="{BB962C8B-B14F-4D97-AF65-F5344CB8AC3E}">
        <p14:creationId xmlns:p14="http://schemas.microsoft.com/office/powerpoint/2010/main" val="6926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endParaRPr lang="en-US" sz="2400" dirty="0"/>
          </a:p>
        </p:txBody>
      </p:sp>
      <p:sp>
        <p:nvSpPr>
          <p:cNvPr id="29" name="Rectangle 28">
            <a:extLst>
              <a:ext uri="{FF2B5EF4-FFF2-40B4-BE49-F238E27FC236}">
                <a16:creationId xmlns:a16="http://schemas.microsoft.com/office/drawing/2014/main" id="{E0ADE47F-F8B4-4310-8957-7CDDC5B97F44}"/>
              </a:ext>
            </a:extLst>
          </p:cNvPr>
          <p:cNvSpPr/>
          <p:nvPr/>
        </p:nvSpPr>
        <p:spPr>
          <a:xfrm>
            <a:off x="1371472" y="1141538"/>
            <a:ext cx="10632757"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The Hover Go also has cool lights so you can ride at night.</a:t>
            </a:r>
          </a:p>
          <a:p>
            <a:endParaRPr lang="en-US" sz="3200" i="1" dirty="0">
              <a:solidFill>
                <a:srgbClr val="FF0000"/>
              </a:solidFill>
            </a:endParaRPr>
          </a:p>
        </p:txBody>
      </p:sp>
      <p:sp>
        <p:nvSpPr>
          <p:cNvPr id="30" name="Rectangle 29">
            <a:extLst>
              <a:ext uri="{FF2B5EF4-FFF2-40B4-BE49-F238E27FC236}">
                <a16:creationId xmlns:a16="http://schemas.microsoft.com/office/drawing/2014/main" id="{F635DAC2-E5A9-4B47-8F0D-691C56320F4B}"/>
              </a:ext>
            </a:extLst>
          </p:cNvPr>
          <p:cNvSpPr/>
          <p:nvPr/>
        </p:nvSpPr>
        <p:spPr>
          <a:xfrm>
            <a:off x="205274" y="31520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pic>
        <p:nvPicPr>
          <p:cNvPr id="12" name="Picture 11">
            <a:extLst>
              <a:ext uri="{FF2B5EF4-FFF2-40B4-BE49-F238E27FC236}">
                <a16:creationId xmlns:a16="http://schemas.microsoft.com/office/drawing/2014/main" id="{4E76684F-187C-468B-A67D-AE460EFEDFAB}"/>
              </a:ext>
            </a:extLst>
          </p:cNvPr>
          <p:cNvPicPr>
            <a:picLocks noChangeAspect="1"/>
          </p:cNvPicPr>
          <p:nvPr/>
        </p:nvPicPr>
        <p:blipFill>
          <a:blip r:embed="rId5"/>
          <a:stretch>
            <a:fillRect/>
          </a:stretch>
        </p:blipFill>
        <p:spPr>
          <a:xfrm>
            <a:off x="1911604" y="2328752"/>
            <a:ext cx="8844220" cy="4012656"/>
          </a:xfrm>
          <a:prstGeom prst="rect">
            <a:avLst/>
          </a:prstGeom>
        </p:spPr>
      </p:pic>
      <p:pic>
        <p:nvPicPr>
          <p:cNvPr id="13" name="Picture 12">
            <a:extLst>
              <a:ext uri="{FF2B5EF4-FFF2-40B4-BE49-F238E27FC236}">
                <a16:creationId xmlns:a16="http://schemas.microsoft.com/office/drawing/2014/main" id="{B1A26667-5AD4-46B7-8BC9-8B8CCFC594C9}"/>
              </a:ext>
            </a:extLst>
          </p:cNvPr>
          <p:cNvPicPr>
            <a:picLocks noChangeAspect="1"/>
          </p:cNvPicPr>
          <p:nvPr/>
        </p:nvPicPr>
        <p:blipFill>
          <a:blip r:embed="rId6"/>
          <a:stretch>
            <a:fillRect/>
          </a:stretch>
        </p:blipFill>
        <p:spPr>
          <a:xfrm>
            <a:off x="9339336" y="3835937"/>
            <a:ext cx="338876" cy="413264"/>
          </a:xfrm>
          <a:prstGeom prst="rect">
            <a:avLst/>
          </a:prstGeom>
        </p:spPr>
      </p:pic>
      <p:cxnSp>
        <p:nvCxnSpPr>
          <p:cNvPr id="14" name="Straight Connector 13">
            <a:extLst>
              <a:ext uri="{FF2B5EF4-FFF2-40B4-BE49-F238E27FC236}">
                <a16:creationId xmlns:a16="http://schemas.microsoft.com/office/drawing/2014/main" id="{6C77AA68-D3A5-44D5-B7B8-473631E148E2}"/>
              </a:ext>
            </a:extLst>
          </p:cNvPr>
          <p:cNvCxnSpPr>
            <a:cxnSpLocks/>
          </p:cNvCxnSpPr>
          <p:nvPr/>
        </p:nvCxnSpPr>
        <p:spPr>
          <a:xfrm>
            <a:off x="5247199" y="1680147"/>
            <a:ext cx="5508625"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17" name="Straight Connector 16">
            <a:extLst>
              <a:ext uri="{FF2B5EF4-FFF2-40B4-BE49-F238E27FC236}">
                <a16:creationId xmlns:a16="http://schemas.microsoft.com/office/drawing/2014/main" id="{17619D1B-B54F-4469-8311-B69D3EB80612}"/>
              </a:ext>
            </a:extLst>
          </p:cNvPr>
          <p:cNvCxnSpPr>
            <a:cxnSpLocks/>
          </p:cNvCxnSpPr>
          <p:nvPr/>
        </p:nvCxnSpPr>
        <p:spPr>
          <a:xfrm>
            <a:off x="2110100" y="1680147"/>
            <a:ext cx="1567912"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pic>
        <p:nvPicPr>
          <p:cNvPr id="15" name="CD1-TRACK 79">
            <a:hlinkClick r:id="" action="ppaction://media"/>
            <a:extLst>
              <a:ext uri="{FF2B5EF4-FFF2-40B4-BE49-F238E27FC236}">
                <a16:creationId xmlns:a16="http://schemas.microsoft.com/office/drawing/2014/main" id="{5E4B05F2-A7EA-49B6-8C85-B50C4E9221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36516" y="351936"/>
            <a:ext cx="609600" cy="609600"/>
          </a:xfrm>
          <a:prstGeom prst="rect">
            <a:avLst/>
          </a:prstGeom>
        </p:spPr>
      </p:pic>
    </p:spTree>
    <p:extLst>
      <p:ext uri="{BB962C8B-B14F-4D97-AF65-F5344CB8AC3E}">
        <p14:creationId xmlns:p14="http://schemas.microsoft.com/office/powerpoint/2010/main" val="360299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5"/>
                </p:tgtEl>
              </p:cMediaNode>
            </p:audio>
          </p:childTnLst>
        </p:cTn>
      </p:par>
    </p:tnLst>
    <p:bldLst>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endParaRPr lang="en-US" sz="2400" dirty="0"/>
          </a:p>
        </p:txBody>
      </p:sp>
      <p:sp>
        <p:nvSpPr>
          <p:cNvPr id="29" name="Rectangle 28">
            <a:extLst>
              <a:ext uri="{FF2B5EF4-FFF2-40B4-BE49-F238E27FC236}">
                <a16:creationId xmlns:a16="http://schemas.microsoft.com/office/drawing/2014/main" id="{E0ADE47F-F8B4-4310-8957-7CDDC5B97F44}"/>
              </a:ext>
            </a:extLst>
          </p:cNvPr>
          <p:cNvSpPr/>
          <p:nvPr/>
        </p:nvSpPr>
        <p:spPr>
          <a:xfrm>
            <a:off x="1904439" y="1232269"/>
            <a:ext cx="9554833"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The One Wheeler can ride on sand and it’s faster.</a:t>
            </a:r>
          </a:p>
          <a:p>
            <a:endParaRPr lang="en-US" sz="3200" i="1" dirty="0">
              <a:solidFill>
                <a:srgbClr val="FF0000"/>
              </a:solidFill>
            </a:endParaRPr>
          </a:p>
        </p:txBody>
      </p:sp>
      <p:sp>
        <p:nvSpPr>
          <p:cNvPr id="30" name="Rectangle 29">
            <a:extLst>
              <a:ext uri="{FF2B5EF4-FFF2-40B4-BE49-F238E27FC236}">
                <a16:creationId xmlns:a16="http://schemas.microsoft.com/office/drawing/2014/main" id="{F635DAC2-E5A9-4B47-8F0D-691C56320F4B}"/>
              </a:ext>
            </a:extLst>
          </p:cNvPr>
          <p:cNvSpPr/>
          <p:nvPr/>
        </p:nvSpPr>
        <p:spPr>
          <a:xfrm>
            <a:off x="205274" y="31520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pic>
        <p:nvPicPr>
          <p:cNvPr id="12" name="Picture 11">
            <a:extLst>
              <a:ext uri="{FF2B5EF4-FFF2-40B4-BE49-F238E27FC236}">
                <a16:creationId xmlns:a16="http://schemas.microsoft.com/office/drawing/2014/main" id="{D2FAABEC-B6F3-4C53-BA23-EB2CA28908DF}"/>
              </a:ext>
            </a:extLst>
          </p:cNvPr>
          <p:cNvPicPr>
            <a:picLocks noChangeAspect="1"/>
          </p:cNvPicPr>
          <p:nvPr/>
        </p:nvPicPr>
        <p:blipFill>
          <a:blip r:embed="rId5"/>
          <a:stretch>
            <a:fillRect/>
          </a:stretch>
        </p:blipFill>
        <p:spPr>
          <a:xfrm>
            <a:off x="1911604" y="2328752"/>
            <a:ext cx="8844220" cy="4012656"/>
          </a:xfrm>
          <a:prstGeom prst="rect">
            <a:avLst/>
          </a:prstGeom>
        </p:spPr>
      </p:pic>
      <p:pic>
        <p:nvPicPr>
          <p:cNvPr id="13" name="Picture 12">
            <a:extLst>
              <a:ext uri="{FF2B5EF4-FFF2-40B4-BE49-F238E27FC236}">
                <a16:creationId xmlns:a16="http://schemas.microsoft.com/office/drawing/2014/main" id="{A680F10E-1194-4104-B052-81F2AA01CBCB}"/>
              </a:ext>
            </a:extLst>
          </p:cNvPr>
          <p:cNvPicPr>
            <a:picLocks noChangeAspect="1"/>
          </p:cNvPicPr>
          <p:nvPr/>
        </p:nvPicPr>
        <p:blipFill>
          <a:blip r:embed="rId6"/>
          <a:stretch>
            <a:fillRect/>
          </a:stretch>
        </p:blipFill>
        <p:spPr>
          <a:xfrm>
            <a:off x="6982939" y="4505351"/>
            <a:ext cx="338876" cy="413264"/>
          </a:xfrm>
          <a:prstGeom prst="rect">
            <a:avLst/>
          </a:prstGeom>
        </p:spPr>
      </p:pic>
      <p:cxnSp>
        <p:nvCxnSpPr>
          <p:cNvPr id="14" name="Straight Connector 13">
            <a:extLst>
              <a:ext uri="{FF2B5EF4-FFF2-40B4-BE49-F238E27FC236}">
                <a16:creationId xmlns:a16="http://schemas.microsoft.com/office/drawing/2014/main" id="{A2D61913-0292-4892-A058-2DCA355D7AF4}"/>
              </a:ext>
            </a:extLst>
          </p:cNvPr>
          <p:cNvCxnSpPr>
            <a:cxnSpLocks/>
          </p:cNvCxnSpPr>
          <p:nvPr/>
        </p:nvCxnSpPr>
        <p:spPr>
          <a:xfrm>
            <a:off x="2670623" y="1767333"/>
            <a:ext cx="2180157"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15" name="Straight Connector 14">
            <a:extLst>
              <a:ext uri="{FF2B5EF4-FFF2-40B4-BE49-F238E27FC236}">
                <a16:creationId xmlns:a16="http://schemas.microsoft.com/office/drawing/2014/main" id="{5BB17FCB-8573-403F-B78F-DEB18185EFC4}"/>
              </a:ext>
            </a:extLst>
          </p:cNvPr>
          <p:cNvCxnSpPr>
            <a:cxnSpLocks/>
          </p:cNvCxnSpPr>
          <p:nvPr/>
        </p:nvCxnSpPr>
        <p:spPr>
          <a:xfrm>
            <a:off x="8431078" y="1767333"/>
            <a:ext cx="1611824"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pic>
        <p:nvPicPr>
          <p:cNvPr id="16" name="CD1-TRACK 79">
            <a:hlinkClick r:id="" action="ppaction://media"/>
            <a:extLst>
              <a:ext uri="{FF2B5EF4-FFF2-40B4-BE49-F238E27FC236}">
                <a16:creationId xmlns:a16="http://schemas.microsoft.com/office/drawing/2014/main" id="{DD7D5D26-8D1B-42BD-8E73-251371BD1D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60043" y="385316"/>
            <a:ext cx="609600" cy="609600"/>
          </a:xfrm>
          <a:prstGeom prst="rect">
            <a:avLst/>
          </a:prstGeom>
        </p:spPr>
      </p:pic>
    </p:spTree>
    <p:extLst>
      <p:ext uri="{BB962C8B-B14F-4D97-AF65-F5344CB8AC3E}">
        <p14:creationId xmlns:p14="http://schemas.microsoft.com/office/powerpoint/2010/main" val="411139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endParaRPr lang="en-US" sz="2400" dirty="0"/>
          </a:p>
        </p:txBody>
      </p:sp>
      <p:sp>
        <p:nvSpPr>
          <p:cNvPr id="29" name="Rectangle 28">
            <a:extLst>
              <a:ext uri="{FF2B5EF4-FFF2-40B4-BE49-F238E27FC236}">
                <a16:creationId xmlns:a16="http://schemas.microsoft.com/office/drawing/2014/main" id="{E0ADE47F-F8B4-4310-8957-7CDDC5B97F44}"/>
              </a:ext>
            </a:extLst>
          </p:cNvPr>
          <p:cNvSpPr/>
          <p:nvPr/>
        </p:nvSpPr>
        <p:spPr>
          <a:xfrm>
            <a:off x="524432" y="1069804"/>
            <a:ext cx="11618563"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FF0000"/>
                </a:solidFill>
              </a:rPr>
              <a:t>The One Wheeler is better if you live in the countryside, but the Hover Go is great for cities.</a:t>
            </a:r>
          </a:p>
          <a:p>
            <a:endParaRPr lang="en-US" sz="3200" i="1" dirty="0">
              <a:solidFill>
                <a:srgbClr val="FF0000"/>
              </a:solidFill>
            </a:endParaRPr>
          </a:p>
        </p:txBody>
      </p:sp>
      <p:sp>
        <p:nvSpPr>
          <p:cNvPr id="30" name="Rectangle 29">
            <a:extLst>
              <a:ext uri="{FF2B5EF4-FFF2-40B4-BE49-F238E27FC236}">
                <a16:creationId xmlns:a16="http://schemas.microsoft.com/office/drawing/2014/main" id="{F635DAC2-E5A9-4B47-8F0D-691C56320F4B}"/>
              </a:ext>
            </a:extLst>
          </p:cNvPr>
          <p:cNvSpPr/>
          <p:nvPr/>
        </p:nvSpPr>
        <p:spPr>
          <a:xfrm>
            <a:off x="205274" y="31520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pic>
        <p:nvPicPr>
          <p:cNvPr id="12" name="Picture 11">
            <a:extLst>
              <a:ext uri="{FF2B5EF4-FFF2-40B4-BE49-F238E27FC236}">
                <a16:creationId xmlns:a16="http://schemas.microsoft.com/office/drawing/2014/main" id="{E91BB3CC-F570-4DA7-8CDB-A1342CEC0992}"/>
              </a:ext>
            </a:extLst>
          </p:cNvPr>
          <p:cNvPicPr>
            <a:picLocks noChangeAspect="1"/>
          </p:cNvPicPr>
          <p:nvPr/>
        </p:nvPicPr>
        <p:blipFill>
          <a:blip r:embed="rId5"/>
          <a:stretch>
            <a:fillRect/>
          </a:stretch>
        </p:blipFill>
        <p:spPr>
          <a:xfrm>
            <a:off x="1911604" y="2328752"/>
            <a:ext cx="8844220" cy="4012656"/>
          </a:xfrm>
          <a:prstGeom prst="rect">
            <a:avLst/>
          </a:prstGeom>
        </p:spPr>
      </p:pic>
      <p:pic>
        <p:nvPicPr>
          <p:cNvPr id="13" name="Picture 12">
            <a:extLst>
              <a:ext uri="{FF2B5EF4-FFF2-40B4-BE49-F238E27FC236}">
                <a16:creationId xmlns:a16="http://schemas.microsoft.com/office/drawing/2014/main" id="{4963D80D-614E-4D6B-9F5A-8A79C5018D2C}"/>
              </a:ext>
            </a:extLst>
          </p:cNvPr>
          <p:cNvPicPr>
            <a:picLocks noChangeAspect="1"/>
          </p:cNvPicPr>
          <p:nvPr/>
        </p:nvPicPr>
        <p:blipFill>
          <a:blip r:embed="rId6"/>
          <a:stretch>
            <a:fillRect/>
          </a:stretch>
        </p:blipFill>
        <p:spPr>
          <a:xfrm>
            <a:off x="9385176" y="5164974"/>
            <a:ext cx="338876" cy="413264"/>
          </a:xfrm>
          <a:prstGeom prst="rect">
            <a:avLst/>
          </a:prstGeom>
        </p:spPr>
      </p:pic>
      <p:cxnSp>
        <p:nvCxnSpPr>
          <p:cNvPr id="14" name="Straight Connector 13">
            <a:extLst>
              <a:ext uri="{FF2B5EF4-FFF2-40B4-BE49-F238E27FC236}">
                <a16:creationId xmlns:a16="http://schemas.microsoft.com/office/drawing/2014/main" id="{0D541C98-3060-44E1-AB42-1260F190A66F}"/>
              </a:ext>
            </a:extLst>
          </p:cNvPr>
          <p:cNvCxnSpPr>
            <a:cxnSpLocks/>
          </p:cNvCxnSpPr>
          <p:nvPr/>
        </p:nvCxnSpPr>
        <p:spPr>
          <a:xfrm>
            <a:off x="10411745" y="1567745"/>
            <a:ext cx="1586967"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15" name="Straight Connector 14">
            <a:extLst>
              <a:ext uri="{FF2B5EF4-FFF2-40B4-BE49-F238E27FC236}">
                <a16:creationId xmlns:a16="http://schemas.microsoft.com/office/drawing/2014/main" id="{ED948321-BE91-4B69-8A03-CCAFEE697951}"/>
              </a:ext>
            </a:extLst>
          </p:cNvPr>
          <p:cNvCxnSpPr>
            <a:cxnSpLocks/>
          </p:cNvCxnSpPr>
          <p:nvPr/>
        </p:nvCxnSpPr>
        <p:spPr>
          <a:xfrm>
            <a:off x="720941" y="2077299"/>
            <a:ext cx="3204288"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pic>
        <p:nvPicPr>
          <p:cNvPr id="16" name="CD1-TRACK 79">
            <a:hlinkClick r:id="" action="ppaction://media"/>
            <a:extLst>
              <a:ext uri="{FF2B5EF4-FFF2-40B4-BE49-F238E27FC236}">
                <a16:creationId xmlns:a16="http://schemas.microsoft.com/office/drawing/2014/main" id="{49206698-F406-46EB-BE06-AEF93DB28C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24052" y="351936"/>
            <a:ext cx="609600" cy="609600"/>
          </a:xfrm>
          <a:prstGeom prst="rect">
            <a:avLst/>
          </a:prstGeom>
        </p:spPr>
      </p:pic>
    </p:spTree>
    <p:extLst>
      <p:ext uri="{BB962C8B-B14F-4D97-AF65-F5344CB8AC3E}">
        <p14:creationId xmlns:p14="http://schemas.microsoft.com/office/powerpoint/2010/main" val="47334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r>
              <a:rPr lang="en-US" sz="2400" b="0" i="0" dirty="0">
                <a:effectLst/>
                <a:latin typeface="FuturaStd-Book"/>
              </a:rPr>
              <a:t/>
            </a:r>
            <a:br>
              <a:rPr lang="en-US" sz="2400" b="0" i="0" dirty="0">
                <a:effectLst/>
                <a:latin typeface="FuturaStd-Book"/>
              </a:rPr>
            </a:br>
            <a:endParaRPr lang="en-US" sz="2400" dirty="0"/>
          </a:p>
        </p:txBody>
      </p:sp>
      <p:sp>
        <p:nvSpPr>
          <p:cNvPr id="29" name="Rectangle 28">
            <a:extLst>
              <a:ext uri="{FF2B5EF4-FFF2-40B4-BE49-F238E27FC236}">
                <a16:creationId xmlns:a16="http://schemas.microsoft.com/office/drawing/2014/main" id="{E0ADE47F-F8B4-4310-8957-7CDDC5B97F44}"/>
              </a:ext>
            </a:extLst>
          </p:cNvPr>
          <p:cNvSpPr/>
          <p:nvPr/>
        </p:nvSpPr>
        <p:spPr>
          <a:xfrm>
            <a:off x="458934" y="1038212"/>
            <a:ext cx="11749560" cy="166199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FF0000"/>
                </a:solidFill>
              </a:rPr>
              <a:t>The Hover Go and the One Wheeler are both great kinds </a:t>
            </a:r>
          </a:p>
          <a:p>
            <a:r>
              <a:rPr lang="en-US" sz="3400" i="1" dirty="0">
                <a:solidFill>
                  <a:srgbClr val="FF0000"/>
                </a:solidFill>
              </a:rPr>
              <a:t>of transportation for children.</a:t>
            </a:r>
          </a:p>
          <a:p>
            <a:endParaRPr lang="en-US" sz="3400" i="1" dirty="0">
              <a:solidFill>
                <a:srgbClr val="FF0000"/>
              </a:solidFill>
            </a:endParaRPr>
          </a:p>
        </p:txBody>
      </p:sp>
      <p:sp>
        <p:nvSpPr>
          <p:cNvPr id="30" name="Rectangle 29">
            <a:extLst>
              <a:ext uri="{FF2B5EF4-FFF2-40B4-BE49-F238E27FC236}">
                <a16:creationId xmlns:a16="http://schemas.microsoft.com/office/drawing/2014/main" id="{F635DAC2-E5A9-4B47-8F0D-691C56320F4B}"/>
              </a:ext>
            </a:extLst>
          </p:cNvPr>
          <p:cNvSpPr/>
          <p:nvPr/>
        </p:nvSpPr>
        <p:spPr>
          <a:xfrm>
            <a:off x="205274" y="31520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pic>
        <p:nvPicPr>
          <p:cNvPr id="12" name="Picture 11">
            <a:extLst>
              <a:ext uri="{FF2B5EF4-FFF2-40B4-BE49-F238E27FC236}">
                <a16:creationId xmlns:a16="http://schemas.microsoft.com/office/drawing/2014/main" id="{28EC3242-EADC-47FD-A826-A5E4FF32441D}"/>
              </a:ext>
            </a:extLst>
          </p:cNvPr>
          <p:cNvPicPr>
            <a:picLocks noChangeAspect="1"/>
          </p:cNvPicPr>
          <p:nvPr/>
        </p:nvPicPr>
        <p:blipFill>
          <a:blip r:embed="rId5"/>
          <a:stretch>
            <a:fillRect/>
          </a:stretch>
        </p:blipFill>
        <p:spPr>
          <a:xfrm>
            <a:off x="1911604" y="2328752"/>
            <a:ext cx="8844220" cy="4012656"/>
          </a:xfrm>
          <a:prstGeom prst="rect">
            <a:avLst/>
          </a:prstGeom>
        </p:spPr>
      </p:pic>
      <p:pic>
        <p:nvPicPr>
          <p:cNvPr id="13" name="Picture 12">
            <a:extLst>
              <a:ext uri="{FF2B5EF4-FFF2-40B4-BE49-F238E27FC236}">
                <a16:creationId xmlns:a16="http://schemas.microsoft.com/office/drawing/2014/main" id="{95E94613-0B1A-425F-A536-BC5738F61832}"/>
              </a:ext>
            </a:extLst>
          </p:cNvPr>
          <p:cNvPicPr>
            <a:picLocks noChangeAspect="1"/>
          </p:cNvPicPr>
          <p:nvPr/>
        </p:nvPicPr>
        <p:blipFill>
          <a:blip r:embed="rId6"/>
          <a:stretch>
            <a:fillRect/>
          </a:stretch>
        </p:blipFill>
        <p:spPr>
          <a:xfrm>
            <a:off x="7070447" y="5719776"/>
            <a:ext cx="338876" cy="413264"/>
          </a:xfrm>
          <a:prstGeom prst="rect">
            <a:avLst/>
          </a:prstGeom>
        </p:spPr>
      </p:pic>
      <p:pic>
        <p:nvPicPr>
          <p:cNvPr id="16" name="Picture 15">
            <a:extLst>
              <a:ext uri="{FF2B5EF4-FFF2-40B4-BE49-F238E27FC236}">
                <a16:creationId xmlns:a16="http://schemas.microsoft.com/office/drawing/2014/main" id="{0458DFE2-13A1-41B8-89F2-35CDEC848406}"/>
              </a:ext>
            </a:extLst>
          </p:cNvPr>
          <p:cNvPicPr>
            <a:picLocks noChangeAspect="1"/>
          </p:cNvPicPr>
          <p:nvPr/>
        </p:nvPicPr>
        <p:blipFill>
          <a:blip r:embed="rId6"/>
          <a:stretch>
            <a:fillRect/>
          </a:stretch>
        </p:blipFill>
        <p:spPr>
          <a:xfrm>
            <a:off x="9441211" y="5719776"/>
            <a:ext cx="338876" cy="413264"/>
          </a:xfrm>
          <a:prstGeom prst="rect">
            <a:avLst/>
          </a:prstGeom>
        </p:spPr>
      </p:pic>
      <p:cxnSp>
        <p:nvCxnSpPr>
          <p:cNvPr id="17" name="Straight Connector 16">
            <a:extLst>
              <a:ext uri="{FF2B5EF4-FFF2-40B4-BE49-F238E27FC236}">
                <a16:creationId xmlns:a16="http://schemas.microsoft.com/office/drawing/2014/main" id="{4782F122-8565-4113-80F7-93CF07B8B0D1}"/>
              </a:ext>
            </a:extLst>
          </p:cNvPr>
          <p:cNvCxnSpPr>
            <a:cxnSpLocks/>
          </p:cNvCxnSpPr>
          <p:nvPr/>
        </p:nvCxnSpPr>
        <p:spPr>
          <a:xfrm>
            <a:off x="1235302" y="1534858"/>
            <a:ext cx="5304983"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18" name="Straight Connector 17">
            <a:extLst>
              <a:ext uri="{FF2B5EF4-FFF2-40B4-BE49-F238E27FC236}">
                <a16:creationId xmlns:a16="http://schemas.microsoft.com/office/drawing/2014/main" id="{8EE76975-3EA7-483F-A60F-0632705BDDC1}"/>
              </a:ext>
            </a:extLst>
          </p:cNvPr>
          <p:cNvCxnSpPr>
            <a:cxnSpLocks/>
          </p:cNvCxnSpPr>
          <p:nvPr/>
        </p:nvCxnSpPr>
        <p:spPr>
          <a:xfrm>
            <a:off x="7524781" y="1534858"/>
            <a:ext cx="1764185"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21" name="Straight Connector 20">
            <a:extLst>
              <a:ext uri="{FF2B5EF4-FFF2-40B4-BE49-F238E27FC236}">
                <a16:creationId xmlns:a16="http://schemas.microsoft.com/office/drawing/2014/main" id="{91E7F8C7-2AF6-49F3-9A53-32A13D85519C}"/>
              </a:ext>
            </a:extLst>
          </p:cNvPr>
          <p:cNvCxnSpPr>
            <a:cxnSpLocks/>
          </p:cNvCxnSpPr>
          <p:nvPr/>
        </p:nvCxnSpPr>
        <p:spPr>
          <a:xfrm>
            <a:off x="3569055" y="2083536"/>
            <a:ext cx="2118067" cy="0"/>
          </a:xfrm>
          <a:prstGeom prst="line">
            <a:avLst/>
          </a:prstGeom>
          <a:ln w="38100">
            <a:solidFill>
              <a:schemeClr val="tx2">
                <a:lumMod val="60000"/>
                <a:lumOff val="40000"/>
              </a:schemeClr>
            </a:solidFill>
          </a:ln>
        </p:spPr>
        <p:style>
          <a:lnRef idx="2">
            <a:schemeClr val="accent2"/>
          </a:lnRef>
          <a:fillRef idx="0">
            <a:schemeClr val="accent2"/>
          </a:fillRef>
          <a:effectRef idx="1">
            <a:schemeClr val="accent2"/>
          </a:effectRef>
          <a:fontRef idx="minor">
            <a:schemeClr val="tx1"/>
          </a:fontRef>
        </p:style>
      </p:cxnSp>
      <p:pic>
        <p:nvPicPr>
          <p:cNvPr id="14" name="CD1-TRACK 79">
            <a:hlinkClick r:id="" action="ppaction://media"/>
            <a:extLst>
              <a:ext uri="{FF2B5EF4-FFF2-40B4-BE49-F238E27FC236}">
                <a16:creationId xmlns:a16="http://schemas.microsoft.com/office/drawing/2014/main" id="{E0ED666D-DDD9-4E1F-8CA6-8422E507AC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31842" y="315205"/>
            <a:ext cx="609600" cy="609600"/>
          </a:xfrm>
          <a:prstGeom prst="rect">
            <a:avLst/>
          </a:prstGeom>
        </p:spPr>
      </p:pic>
    </p:spTree>
    <p:extLst>
      <p:ext uri="{BB962C8B-B14F-4D97-AF65-F5344CB8AC3E}">
        <p14:creationId xmlns:p14="http://schemas.microsoft.com/office/powerpoint/2010/main" val="350877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4"/>
                </p:tgtEl>
              </p:cMediaNode>
            </p:audio>
          </p:childTnLst>
        </p:cTn>
      </p:par>
    </p:tnLst>
    <p:bldLst>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6" name="Picture 5"/>
          <p:cNvPicPr>
            <a:picLocks noChangeAspect="1"/>
          </p:cNvPicPr>
          <p:nvPr/>
        </p:nvPicPr>
        <p:blipFill>
          <a:blip r:embed="rId2"/>
          <a:stretch>
            <a:fillRect/>
          </a:stretch>
        </p:blipFill>
        <p:spPr>
          <a:xfrm>
            <a:off x="1939552" y="1572957"/>
            <a:ext cx="1920785" cy="570039"/>
          </a:xfrm>
          <a:prstGeom prst="rect">
            <a:avLst/>
          </a:prstGeom>
        </p:spPr>
      </p:pic>
      <p:sp>
        <p:nvSpPr>
          <p:cNvPr id="11" name="Round Diagonal Corner Rectangle 10"/>
          <p:cNvSpPr/>
          <p:nvPr/>
        </p:nvSpPr>
        <p:spPr>
          <a:xfrm>
            <a:off x="2863846" y="5544331"/>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89671" y="2754055"/>
            <a:ext cx="3973849" cy="810578"/>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9A90F0A5-3004-4657-824F-9538BF36A5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88723" y="3888478"/>
            <a:ext cx="4053756" cy="826527"/>
          </a:xfrm>
          <a:prstGeom prst="rect">
            <a:avLst/>
          </a:prstGeom>
        </p:spPr>
      </p:pic>
      <p:pic>
        <p:nvPicPr>
          <p:cNvPr id="3" name="Picture 2"/>
          <p:cNvPicPr>
            <a:picLocks noChangeAspect="1"/>
          </p:cNvPicPr>
          <p:nvPr/>
        </p:nvPicPr>
        <p:blipFill>
          <a:blip r:embed="rId5"/>
          <a:stretch>
            <a:fillRect/>
          </a:stretch>
        </p:blipFill>
        <p:spPr>
          <a:xfrm>
            <a:off x="7223801"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Audio Scripts</a:t>
            </a:r>
          </a:p>
        </p:txBody>
      </p:sp>
      <p:sp>
        <p:nvSpPr>
          <p:cNvPr id="3" name="Rectangle 2"/>
          <p:cNvSpPr/>
          <p:nvPr/>
        </p:nvSpPr>
        <p:spPr>
          <a:xfrm>
            <a:off x="2127380" y="346871"/>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Practice the talk with your partner.</a:t>
            </a:r>
          </a:p>
        </p:txBody>
      </p:sp>
      <p:sp>
        <p:nvSpPr>
          <p:cNvPr id="5" name="Rectangle 4"/>
          <p:cNvSpPr/>
          <p:nvPr/>
        </p:nvSpPr>
        <p:spPr>
          <a:xfrm>
            <a:off x="448732" y="1336892"/>
            <a:ext cx="11606419" cy="4401205"/>
          </a:xfrm>
          <a:prstGeom prst="rect">
            <a:avLst/>
          </a:prstGeom>
          <a:ln>
            <a:solidFill>
              <a:schemeClr val="accent1"/>
            </a:solidFill>
          </a:ln>
        </p:spPr>
        <p:txBody>
          <a:bodyPr wrap="square">
            <a:spAutoFit/>
          </a:bodyPr>
          <a:lstStyle/>
          <a:p>
            <a:r>
              <a:rPr lang="en-US" sz="2800" dirty="0"/>
              <a:t>Hey everyone. It’s Matt with another vlog. You know, adults can drive fun cars or cool motorcycles. But kids have to walk or ride a boring bike. It’s time for kids to have our own cool transportation. So today, I want to talk about the One Wheeler and Hover Go. The Hover Go is easier to ride because it has two wheels. The Hover Go also has cool lights so you can ride at night. The One Wheeler can ride on sand and it’s faster. The One Wheeler is better if you live in the countryside, but the Hover Go is great for cities. Everyone can choose their favorite color because both of them come in lots of cool and fun ones. The  Hover Go and the One Wheeler are both great kinds of transportation for children.</a:t>
            </a:r>
          </a:p>
        </p:txBody>
      </p:sp>
      <p:pic>
        <p:nvPicPr>
          <p:cNvPr id="6" name="CD1-TRACK 79">
            <a:hlinkClick r:id="" action="ppaction://media"/>
            <a:extLst>
              <a:ext uri="{FF2B5EF4-FFF2-40B4-BE49-F238E27FC236}">
                <a16:creationId xmlns:a16="http://schemas.microsoft.com/office/drawing/2014/main" id="{A71BAFEA-DCA6-4945-8E72-373581A3AB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1265" y="5642309"/>
            <a:ext cx="609600" cy="609600"/>
          </a:xfrm>
          <a:prstGeom prst="rect">
            <a:avLst/>
          </a:prstGeom>
        </p:spPr>
      </p:pic>
    </p:spTree>
    <p:extLst>
      <p:ext uri="{BB962C8B-B14F-4D97-AF65-F5344CB8AC3E}">
        <p14:creationId xmlns:p14="http://schemas.microsoft.com/office/powerpoint/2010/main" val="111248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952" y="1278560"/>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1590" y="469514"/>
            <a:ext cx="3984595" cy="25414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287146" y="3010937"/>
            <a:ext cx="10994107" cy="1521455"/>
          </a:xfrm>
          <a:prstGeom prst="wedgeRoundRectCallout">
            <a:avLst>
              <a:gd name="adj1" fmla="val 49284"/>
              <a:gd name="adj2" fmla="val 45995"/>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dirty="0">
                <a:solidFill>
                  <a:srgbClr val="0070C0"/>
                </a:solidFill>
              </a:rPr>
              <a:t>What is your favorite transportation? What are the advantages of that type of transportation?</a:t>
            </a:r>
          </a:p>
        </p:txBody>
      </p:sp>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listening</a:t>
            </a:r>
          </a:p>
        </p:txBody>
      </p:sp>
    </p:spTree>
    <p:extLst>
      <p:ext uri="{BB962C8B-B14F-4D97-AF65-F5344CB8AC3E}">
        <p14:creationId xmlns:p14="http://schemas.microsoft.com/office/powerpoint/2010/main" val="328713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pic>
        <p:nvPicPr>
          <p:cNvPr id="3" name="Picture 2">
            <a:extLst>
              <a:ext uri="{FF2B5EF4-FFF2-40B4-BE49-F238E27FC236}">
                <a16:creationId xmlns:a16="http://schemas.microsoft.com/office/drawing/2014/main" id="{036EF3DB-737A-4B67-ADBB-D37D3A7B81C3}"/>
              </a:ext>
            </a:extLst>
          </p:cNvPr>
          <p:cNvPicPr>
            <a:picLocks noChangeAspect="1"/>
          </p:cNvPicPr>
          <p:nvPr/>
        </p:nvPicPr>
        <p:blipFill>
          <a:blip r:embed="rId2"/>
          <a:stretch>
            <a:fillRect/>
          </a:stretch>
        </p:blipFill>
        <p:spPr>
          <a:xfrm>
            <a:off x="4458202" y="657255"/>
            <a:ext cx="7730475" cy="4246482"/>
          </a:xfrm>
          <a:prstGeom prst="rect">
            <a:avLst/>
          </a:prstGeom>
        </p:spPr>
      </p:pic>
      <p:sp>
        <p:nvSpPr>
          <p:cNvPr id="11" name="TextBox 10">
            <a:extLst>
              <a:ext uri="{FF2B5EF4-FFF2-40B4-BE49-F238E27FC236}">
                <a16:creationId xmlns:a16="http://schemas.microsoft.com/office/drawing/2014/main" id="{03E3838D-1C8A-4D5E-840B-87982E2BCC36}"/>
              </a:ext>
            </a:extLst>
          </p:cNvPr>
          <p:cNvSpPr txBox="1"/>
          <p:nvPr/>
        </p:nvSpPr>
        <p:spPr>
          <a:xfrm>
            <a:off x="199870" y="1366897"/>
            <a:ext cx="4061785" cy="2554545"/>
          </a:xfrm>
          <a:prstGeom prst="rect">
            <a:avLst/>
          </a:prstGeom>
          <a:noFill/>
        </p:spPr>
        <p:txBody>
          <a:bodyPr wrap="square" rtlCol="0">
            <a:spAutoFit/>
          </a:bodyPr>
          <a:lstStyle/>
          <a:p>
            <a:r>
              <a:rPr lang="en-US" sz="3200" i="1" dirty="0">
                <a:solidFill>
                  <a:srgbClr val="0070C0"/>
                </a:solidFill>
              </a:rPr>
              <a:t>- What kind of transportation is it?</a:t>
            </a:r>
          </a:p>
          <a:p>
            <a:r>
              <a:rPr lang="en-US" sz="3200" i="1" dirty="0">
                <a:solidFill>
                  <a:srgbClr val="0070C0"/>
                </a:solidFill>
              </a:rPr>
              <a:t>- What are the advantages of this type of transportation?</a:t>
            </a:r>
          </a:p>
        </p:txBody>
      </p:sp>
    </p:spTree>
    <p:extLst>
      <p:ext uri="{BB962C8B-B14F-4D97-AF65-F5344CB8AC3E}">
        <p14:creationId xmlns:p14="http://schemas.microsoft.com/office/powerpoint/2010/main" val="128421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4640DB-F24A-4B81-95B9-2E69B5F7CFB2}"/>
              </a:ext>
            </a:extLst>
          </p:cNvPr>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3" name="TextBox 2">
            <a:extLst>
              <a:ext uri="{FF2B5EF4-FFF2-40B4-BE49-F238E27FC236}">
                <a16:creationId xmlns:a16="http://schemas.microsoft.com/office/drawing/2014/main" id="{DBE99BC4-4A35-4E77-A6A1-6809464064F4}"/>
              </a:ext>
            </a:extLst>
          </p:cNvPr>
          <p:cNvSpPr txBox="1"/>
          <p:nvPr/>
        </p:nvSpPr>
        <p:spPr>
          <a:xfrm>
            <a:off x="2953062" y="554636"/>
            <a:ext cx="8529404" cy="646331"/>
          </a:xfrm>
          <a:prstGeom prst="rect">
            <a:avLst/>
          </a:prstGeom>
          <a:noFill/>
        </p:spPr>
        <p:txBody>
          <a:bodyPr wrap="square" rtlCol="0">
            <a:spAutoFit/>
          </a:bodyPr>
          <a:lstStyle/>
          <a:p>
            <a:r>
              <a:rPr lang="en-US" sz="3600" i="1" dirty="0">
                <a:solidFill>
                  <a:schemeClr val="accent1"/>
                </a:solidFill>
              </a:rPr>
              <a:t>Match the word with the correct meaning</a:t>
            </a:r>
          </a:p>
        </p:txBody>
      </p:sp>
      <p:sp>
        <p:nvSpPr>
          <p:cNvPr id="4" name="TextBox 3">
            <a:extLst>
              <a:ext uri="{FF2B5EF4-FFF2-40B4-BE49-F238E27FC236}">
                <a16:creationId xmlns:a16="http://schemas.microsoft.com/office/drawing/2014/main" id="{190D6FD0-418C-42F7-AB20-739C73E409CC}"/>
              </a:ext>
            </a:extLst>
          </p:cNvPr>
          <p:cNvSpPr txBox="1"/>
          <p:nvPr/>
        </p:nvSpPr>
        <p:spPr>
          <a:xfrm>
            <a:off x="871928" y="1833782"/>
            <a:ext cx="2890604" cy="630942"/>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creator (n)</a:t>
            </a:r>
          </a:p>
        </p:txBody>
      </p:sp>
      <p:sp>
        <p:nvSpPr>
          <p:cNvPr id="5" name="TextBox 4">
            <a:extLst>
              <a:ext uri="{FF2B5EF4-FFF2-40B4-BE49-F238E27FC236}">
                <a16:creationId xmlns:a16="http://schemas.microsoft.com/office/drawing/2014/main" id="{A2EA35FD-5BFD-4077-A4EA-4BA5169EFBF0}"/>
              </a:ext>
            </a:extLst>
          </p:cNvPr>
          <p:cNvSpPr txBox="1"/>
          <p:nvPr/>
        </p:nvSpPr>
        <p:spPr>
          <a:xfrm>
            <a:off x="871929" y="4314417"/>
            <a:ext cx="2890604" cy="630942"/>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fold (v) </a:t>
            </a:r>
          </a:p>
        </p:txBody>
      </p:sp>
      <p:sp>
        <p:nvSpPr>
          <p:cNvPr id="6" name="TextBox 5">
            <a:extLst>
              <a:ext uri="{FF2B5EF4-FFF2-40B4-BE49-F238E27FC236}">
                <a16:creationId xmlns:a16="http://schemas.microsoft.com/office/drawing/2014/main" id="{7441CAF4-3D4C-4036-A54C-39CBF131126D}"/>
              </a:ext>
            </a:extLst>
          </p:cNvPr>
          <p:cNvSpPr txBox="1"/>
          <p:nvPr/>
        </p:nvSpPr>
        <p:spPr>
          <a:xfrm>
            <a:off x="871929" y="3504204"/>
            <a:ext cx="2890604" cy="630942"/>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seller (n)</a:t>
            </a:r>
          </a:p>
        </p:txBody>
      </p:sp>
      <p:sp>
        <p:nvSpPr>
          <p:cNvPr id="7" name="TextBox 6">
            <a:extLst>
              <a:ext uri="{FF2B5EF4-FFF2-40B4-BE49-F238E27FC236}">
                <a16:creationId xmlns:a16="http://schemas.microsoft.com/office/drawing/2014/main" id="{DF95B3FE-E134-44C7-B91F-537199D76AFE}"/>
              </a:ext>
            </a:extLst>
          </p:cNvPr>
          <p:cNvSpPr txBox="1"/>
          <p:nvPr/>
        </p:nvSpPr>
        <p:spPr>
          <a:xfrm>
            <a:off x="871929" y="2668993"/>
            <a:ext cx="2890604" cy="630942"/>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owner (n)</a:t>
            </a:r>
          </a:p>
        </p:txBody>
      </p:sp>
      <p:sp>
        <p:nvSpPr>
          <p:cNvPr id="9" name="TextBox 8">
            <a:extLst>
              <a:ext uri="{FF2B5EF4-FFF2-40B4-BE49-F238E27FC236}">
                <a16:creationId xmlns:a16="http://schemas.microsoft.com/office/drawing/2014/main" id="{7960DE02-E3FE-4DD5-940D-2CB1F8870A10}"/>
              </a:ext>
            </a:extLst>
          </p:cNvPr>
          <p:cNvSpPr txBox="1"/>
          <p:nvPr/>
        </p:nvSpPr>
        <p:spPr>
          <a:xfrm>
            <a:off x="5766216" y="3838958"/>
            <a:ext cx="4987975" cy="1169551"/>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a person who makes something</a:t>
            </a:r>
          </a:p>
        </p:txBody>
      </p:sp>
      <p:sp>
        <p:nvSpPr>
          <p:cNvPr id="10" name="TextBox 9">
            <a:extLst>
              <a:ext uri="{FF2B5EF4-FFF2-40B4-BE49-F238E27FC236}">
                <a16:creationId xmlns:a16="http://schemas.microsoft.com/office/drawing/2014/main" id="{74B6D79D-A5AE-466A-B2F7-FB81E91D8877}"/>
              </a:ext>
            </a:extLst>
          </p:cNvPr>
          <p:cNvSpPr txBox="1"/>
          <p:nvPr/>
        </p:nvSpPr>
        <p:spPr>
          <a:xfrm>
            <a:off x="5766216" y="5079596"/>
            <a:ext cx="4987975" cy="1169551"/>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a person who has something</a:t>
            </a:r>
          </a:p>
        </p:txBody>
      </p:sp>
      <p:sp>
        <p:nvSpPr>
          <p:cNvPr id="11" name="TextBox 10">
            <a:extLst>
              <a:ext uri="{FF2B5EF4-FFF2-40B4-BE49-F238E27FC236}">
                <a16:creationId xmlns:a16="http://schemas.microsoft.com/office/drawing/2014/main" id="{EA5F1B31-1015-4195-B9D5-E8590BECD7E8}"/>
              </a:ext>
            </a:extLst>
          </p:cNvPr>
          <p:cNvSpPr txBox="1"/>
          <p:nvPr/>
        </p:nvSpPr>
        <p:spPr>
          <a:xfrm>
            <a:off x="5766216" y="1264716"/>
            <a:ext cx="4764373" cy="1169551"/>
          </a:xfrm>
          <a:prstGeom prst="rect">
            <a:avLst/>
          </a:prstGeom>
          <a:noFill/>
          <a:ln>
            <a:solidFill>
              <a:schemeClr val="tx2">
                <a:lumMod val="60000"/>
                <a:lumOff val="40000"/>
              </a:schemeClr>
            </a:solidFill>
          </a:ln>
        </p:spPr>
        <p:txBody>
          <a:bodyPr wrap="square" rtlCol="0">
            <a:spAutoFit/>
          </a:bodyPr>
          <a:lstStyle/>
          <a:p>
            <a:r>
              <a:rPr lang="en-US" sz="3500" dirty="0">
                <a:solidFill>
                  <a:schemeClr val="accent1"/>
                </a:solidFill>
              </a:rPr>
              <a:t>a person who sells something</a:t>
            </a:r>
          </a:p>
        </p:txBody>
      </p:sp>
      <p:sp>
        <p:nvSpPr>
          <p:cNvPr id="12" name="Rectangle 11">
            <a:extLst>
              <a:ext uri="{FF2B5EF4-FFF2-40B4-BE49-F238E27FC236}">
                <a16:creationId xmlns:a16="http://schemas.microsoft.com/office/drawing/2014/main" id="{A279BEA3-6C29-4C20-B71B-79FB43A9E0E6}"/>
              </a:ext>
            </a:extLst>
          </p:cNvPr>
          <p:cNvSpPr/>
          <p:nvPr/>
        </p:nvSpPr>
        <p:spPr>
          <a:xfrm>
            <a:off x="5767468" y="2598320"/>
            <a:ext cx="4875548" cy="1169551"/>
          </a:xfrm>
          <a:prstGeom prst="rect">
            <a:avLst/>
          </a:prstGeom>
          <a:ln>
            <a:solidFill>
              <a:schemeClr val="tx2">
                <a:lumMod val="60000"/>
                <a:lumOff val="40000"/>
              </a:schemeClr>
            </a:solidFill>
          </a:ln>
        </p:spPr>
        <p:txBody>
          <a:bodyPr wrap="square">
            <a:spAutoFit/>
          </a:bodyPr>
          <a:lstStyle/>
          <a:p>
            <a:r>
              <a:rPr lang="en-US" sz="3500" dirty="0">
                <a:solidFill>
                  <a:schemeClr val="accent1"/>
                </a:solidFill>
                <a:latin typeface="Source Sans Pro" panose="020B0503030403020204" pitchFamily="34" charset="0"/>
              </a:rPr>
              <a:t>to make </a:t>
            </a:r>
            <a:r>
              <a:rPr lang="en-US" sz="3500" dirty="0">
                <a:solidFill>
                  <a:schemeClr val="accent1"/>
                </a:solidFill>
              </a:rPr>
              <a:t>one part lies on top of another part</a:t>
            </a:r>
          </a:p>
        </p:txBody>
      </p:sp>
      <p:cxnSp>
        <p:nvCxnSpPr>
          <p:cNvPr id="13" name="Straight Arrow Connector 12">
            <a:extLst>
              <a:ext uri="{FF2B5EF4-FFF2-40B4-BE49-F238E27FC236}">
                <a16:creationId xmlns:a16="http://schemas.microsoft.com/office/drawing/2014/main" id="{EB202406-A70F-40C4-9D64-FF0BC774A93B}"/>
              </a:ext>
            </a:extLst>
          </p:cNvPr>
          <p:cNvCxnSpPr>
            <a:cxnSpLocks/>
            <a:stCxn id="4" idx="3"/>
          </p:cNvCxnSpPr>
          <p:nvPr/>
        </p:nvCxnSpPr>
        <p:spPr>
          <a:xfrm>
            <a:off x="3762532" y="2149253"/>
            <a:ext cx="2003684" cy="19858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3680613-9CA3-42B9-8002-3F412C4E191D}"/>
              </a:ext>
            </a:extLst>
          </p:cNvPr>
          <p:cNvCxnSpPr>
            <a:cxnSpLocks/>
          </p:cNvCxnSpPr>
          <p:nvPr/>
        </p:nvCxnSpPr>
        <p:spPr>
          <a:xfrm>
            <a:off x="3762532" y="2915374"/>
            <a:ext cx="2003684" cy="26171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48AAD36-0577-469D-91E6-72F7BCEE8480}"/>
              </a:ext>
            </a:extLst>
          </p:cNvPr>
          <p:cNvCxnSpPr>
            <a:cxnSpLocks/>
            <a:endCxn id="11" idx="1"/>
          </p:cNvCxnSpPr>
          <p:nvPr/>
        </p:nvCxnSpPr>
        <p:spPr>
          <a:xfrm flipV="1">
            <a:off x="3761280" y="1849492"/>
            <a:ext cx="2004936" cy="19526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CAF4B89-A49C-46D4-BCF0-16B383148168}"/>
              </a:ext>
            </a:extLst>
          </p:cNvPr>
          <p:cNvCxnSpPr>
            <a:cxnSpLocks/>
            <a:endCxn id="12" idx="1"/>
          </p:cNvCxnSpPr>
          <p:nvPr/>
        </p:nvCxnSpPr>
        <p:spPr>
          <a:xfrm flipV="1">
            <a:off x="3761906" y="3183096"/>
            <a:ext cx="2005562" cy="14275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847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4" name="TextBox 3"/>
          <p:cNvSpPr txBox="1"/>
          <p:nvPr/>
        </p:nvSpPr>
        <p:spPr>
          <a:xfrm>
            <a:off x="2299855" y="657255"/>
            <a:ext cx="8589818" cy="1077218"/>
          </a:xfrm>
          <a:prstGeom prst="rect">
            <a:avLst/>
          </a:prstGeom>
          <a:noFill/>
        </p:spPr>
        <p:txBody>
          <a:bodyPr wrap="square" rtlCol="0">
            <a:spAutoFit/>
          </a:bodyPr>
          <a:lstStyle/>
          <a:p>
            <a:r>
              <a:rPr lang="en-US" sz="3200" i="1" dirty="0">
                <a:solidFill>
                  <a:srgbClr val="0070C0"/>
                </a:solidFill>
              </a:rPr>
              <a:t>Underline the keywords and guess who wrote the paragraph.</a:t>
            </a:r>
          </a:p>
        </p:txBody>
      </p:sp>
      <p:pic>
        <p:nvPicPr>
          <p:cNvPr id="5" name="Picture 4">
            <a:extLst>
              <a:ext uri="{FF2B5EF4-FFF2-40B4-BE49-F238E27FC236}">
                <a16:creationId xmlns:a16="http://schemas.microsoft.com/office/drawing/2014/main" id="{23274F3E-C4BB-4955-A393-9E0124FB5B5D}"/>
              </a:ext>
            </a:extLst>
          </p:cNvPr>
          <p:cNvPicPr>
            <a:picLocks noChangeAspect="1"/>
          </p:cNvPicPr>
          <p:nvPr/>
        </p:nvPicPr>
        <p:blipFill>
          <a:blip r:embed="rId2"/>
          <a:stretch>
            <a:fillRect/>
          </a:stretch>
        </p:blipFill>
        <p:spPr>
          <a:xfrm>
            <a:off x="2754755" y="2236110"/>
            <a:ext cx="5753100" cy="2085975"/>
          </a:xfrm>
          <a:prstGeom prst="rect">
            <a:avLst/>
          </a:prstGeom>
        </p:spPr>
      </p:pic>
      <p:cxnSp>
        <p:nvCxnSpPr>
          <p:cNvPr id="12" name="Straight Connector 11"/>
          <p:cNvCxnSpPr>
            <a:cxnSpLocks/>
          </p:cNvCxnSpPr>
          <p:nvPr/>
        </p:nvCxnSpPr>
        <p:spPr>
          <a:xfrm>
            <a:off x="4141566" y="2826947"/>
            <a:ext cx="421806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8910E16C-7F14-455E-9D94-910ED21DEF8A}"/>
              </a:ext>
            </a:extLst>
          </p:cNvPr>
          <p:cNvCxnSpPr>
            <a:cxnSpLocks/>
          </p:cNvCxnSpPr>
          <p:nvPr/>
        </p:nvCxnSpPr>
        <p:spPr>
          <a:xfrm flipV="1">
            <a:off x="3796675" y="3475697"/>
            <a:ext cx="2798089" cy="20306"/>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a:extLst>
              <a:ext uri="{FF2B5EF4-FFF2-40B4-BE49-F238E27FC236}">
                <a16:creationId xmlns:a16="http://schemas.microsoft.com/office/drawing/2014/main" id="{6DF869C6-43C5-4CCB-B9C0-D38D5F43A3EC}"/>
              </a:ext>
            </a:extLst>
          </p:cNvPr>
          <p:cNvCxnSpPr>
            <a:cxnSpLocks/>
          </p:cNvCxnSpPr>
          <p:nvPr/>
        </p:nvCxnSpPr>
        <p:spPr>
          <a:xfrm>
            <a:off x="4141566" y="4206629"/>
            <a:ext cx="3783351"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8691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4" name="TextBox 3"/>
          <p:cNvSpPr txBox="1"/>
          <p:nvPr/>
        </p:nvSpPr>
        <p:spPr>
          <a:xfrm>
            <a:off x="2258291" y="457200"/>
            <a:ext cx="8590684" cy="584775"/>
          </a:xfrm>
          <a:prstGeom prst="rect">
            <a:avLst/>
          </a:prstGeom>
          <a:noFill/>
        </p:spPr>
        <p:txBody>
          <a:bodyPr wrap="square" rtlCol="0">
            <a:spAutoFit/>
          </a:bodyPr>
          <a:lstStyle/>
          <a:p>
            <a:r>
              <a:rPr lang="en-US" sz="3200" i="1" dirty="0">
                <a:solidFill>
                  <a:srgbClr val="0070C0"/>
                </a:solidFill>
              </a:rPr>
              <a:t>Who wrote the paragraph?</a:t>
            </a:r>
          </a:p>
        </p:txBody>
      </p:sp>
      <p:sp>
        <p:nvSpPr>
          <p:cNvPr id="14" name="Rectangle 13"/>
          <p:cNvSpPr/>
          <p:nvPr/>
        </p:nvSpPr>
        <p:spPr>
          <a:xfrm>
            <a:off x="2944495" y="5687694"/>
            <a:ext cx="7904480" cy="57999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srgbClr val="FF0000"/>
                </a:solidFill>
              </a:rPr>
              <a:t>Answer: 3. The owner of a </a:t>
            </a:r>
            <a:r>
              <a:rPr lang="en-US" sz="3600" dirty="0" err="1">
                <a:solidFill>
                  <a:srgbClr val="FF0000"/>
                </a:solidFill>
              </a:rPr>
              <a:t>Wowscoot</a:t>
            </a:r>
            <a:endParaRPr lang="en-US" sz="3600" dirty="0">
              <a:solidFill>
                <a:srgbClr val="FF0000"/>
              </a:solidFill>
            </a:endParaRPr>
          </a:p>
        </p:txBody>
      </p:sp>
      <p:pic>
        <p:nvPicPr>
          <p:cNvPr id="3" name="Picture 2">
            <a:extLst>
              <a:ext uri="{FF2B5EF4-FFF2-40B4-BE49-F238E27FC236}">
                <a16:creationId xmlns:a16="http://schemas.microsoft.com/office/drawing/2014/main" id="{2A2E6D9F-01D9-4C0B-A4D2-49C6C96241B9}"/>
              </a:ext>
            </a:extLst>
          </p:cNvPr>
          <p:cNvPicPr>
            <a:picLocks noChangeAspect="1"/>
          </p:cNvPicPr>
          <p:nvPr/>
        </p:nvPicPr>
        <p:blipFill>
          <a:blip r:embed="rId2"/>
          <a:stretch>
            <a:fillRect/>
          </a:stretch>
        </p:blipFill>
        <p:spPr>
          <a:xfrm>
            <a:off x="439848" y="1041975"/>
            <a:ext cx="7177946" cy="4350940"/>
          </a:xfrm>
          <a:prstGeom prst="rect">
            <a:avLst/>
          </a:prstGeom>
        </p:spPr>
      </p:pic>
      <p:pic>
        <p:nvPicPr>
          <p:cNvPr id="16" name="Picture 15">
            <a:extLst>
              <a:ext uri="{FF2B5EF4-FFF2-40B4-BE49-F238E27FC236}">
                <a16:creationId xmlns:a16="http://schemas.microsoft.com/office/drawing/2014/main" id="{898C0D43-4B98-4376-AB7F-B98D49F9B3ED}"/>
              </a:ext>
            </a:extLst>
          </p:cNvPr>
          <p:cNvPicPr>
            <a:picLocks noChangeAspect="1"/>
          </p:cNvPicPr>
          <p:nvPr/>
        </p:nvPicPr>
        <p:blipFill>
          <a:blip r:embed="rId3"/>
          <a:stretch>
            <a:fillRect/>
          </a:stretch>
        </p:blipFill>
        <p:spPr>
          <a:xfrm>
            <a:off x="7617794" y="1644868"/>
            <a:ext cx="4337154" cy="1572577"/>
          </a:xfrm>
          <a:prstGeom prst="rect">
            <a:avLst/>
          </a:prstGeom>
        </p:spPr>
      </p:pic>
      <p:cxnSp>
        <p:nvCxnSpPr>
          <p:cNvPr id="8" name="Straight Connector 7"/>
          <p:cNvCxnSpPr>
            <a:cxnSpLocks/>
          </p:cNvCxnSpPr>
          <p:nvPr/>
        </p:nvCxnSpPr>
        <p:spPr>
          <a:xfrm>
            <a:off x="1706586" y="2543644"/>
            <a:ext cx="484704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a:extLst>
              <a:ext uri="{FF2B5EF4-FFF2-40B4-BE49-F238E27FC236}">
                <a16:creationId xmlns:a16="http://schemas.microsoft.com/office/drawing/2014/main" id="{7273ED91-71E9-4374-9FE9-E35811E5E742}"/>
              </a:ext>
            </a:extLst>
          </p:cNvPr>
          <p:cNvCxnSpPr>
            <a:cxnSpLocks/>
          </p:cNvCxnSpPr>
          <p:nvPr/>
        </p:nvCxnSpPr>
        <p:spPr>
          <a:xfrm>
            <a:off x="3520146" y="3260230"/>
            <a:ext cx="380568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a:extLst>
              <a:ext uri="{FF2B5EF4-FFF2-40B4-BE49-F238E27FC236}">
                <a16:creationId xmlns:a16="http://schemas.microsoft.com/office/drawing/2014/main" id="{D47C9945-ABD4-4C3B-BB7E-128A8488052D}"/>
              </a:ext>
            </a:extLst>
          </p:cNvPr>
          <p:cNvCxnSpPr>
            <a:cxnSpLocks/>
          </p:cNvCxnSpPr>
          <p:nvPr/>
        </p:nvCxnSpPr>
        <p:spPr>
          <a:xfrm>
            <a:off x="567539" y="1436869"/>
            <a:ext cx="1139047"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3275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fltVal val="0"/>
                                          </p:val>
                                        </p:tav>
                                        <p:tav tm="100000">
                                          <p:val>
                                            <p:strVal val="#ppt_w"/>
                                          </p:val>
                                        </p:tav>
                                      </p:tavLst>
                                    </p:anim>
                                    <p:anim calcmode="lin" valueType="num">
                                      <p:cBhvr>
                                        <p:cTn id="31" dur="1000" fill="hold"/>
                                        <p:tgtEl>
                                          <p:spTgt spid="14"/>
                                        </p:tgtEl>
                                        <p:attrNameLst>
                                          <p:attrName>ppt_h</p:attrName>
                                        </p:attrNameLst>
                                      </p:cBhvr>
                                      <p:tavLst>
                                        <p:tav tm="0">
                                          <p:val>
                                            <p:fltVal val="0"/>
                                          </p:val>
                                        </p:tav>
                                        <p:tav tm="100000">
                                          <p:val>
                                            <p:strVal val="#ppt_h"/>
                                          </p:val>
                                        </p:tav>
                                      </p:tavLst>
                                    </p:anim>
                                    <p:anim calcmode="lin" valueType="num">
                                      <p:cBhvr>
                                        <p:cTn id="32" dur="1000" fill="hold"/>
                                        <p:tgtEl>
                                          <p:spTgt spid="14"/>
                                        </p:tgtEl>
                                        <p:attrNameLst>
                                          <p:attrName>style.rotation</p:attrName>
                                        </p:attrNameLst>
                                      </p:cBhvr>
                                      <p:tavLst>
                                        <p:tav tm="0">
                                          <p:val>
                                            <p:fltVal val="90"/>
                                          </p:val>
                                        </p:tav>
                                        <p:tav tm="100000">
                                          <p:val>
                                            <p:fltVal val="0"/>
                                          </p:val>
                                        </p:tav>
                                      </p:tavLst>
                                    </p:anim>
                                    <p:animEffect transition="in" filter="fade">
                                      <p:cBhvr>
                                        <p:cTn id="3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3971" y="457200"/>
            <a:ext cx="10208029" cy="707886"/>
          </a:xfrm>
          <a:prstGeom prst="rect">
            <a:avLst/>
          </a:prstGeom>
          <a:noFill/>
        </p:spPr>
        <p:txBody>
          <a:bodyPr wrap="square" rtlCol="0">
            <a:spAutoFit/>
          </a:bodyPr>
          <a:lstStyle/>
          <a:p>
            <a:r>
              <a:rPr lang="en-US" sz="4000" i="1" dirty="0">
                <a:solidFill>
                  <a:srgbClr val="0070C0"/>
                </a:solidFill>
              </a:rPr>
              <a:t>Read the sentences and underline the key words.</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pic>
        <p:nvPicPr>
          <p:cNvPr id="12" name="Picture 11"/>
          <p:cNvPicPr>
            <a:picLocks noChangeAspect="1"/>
          </p:cNvPicPr>
          <p:nvPr/>
        </p:nvPicPr>
        <p:blipFill>
          <a:blip r:embed="rId2"/>
          <a:stretch>
            <a:fillRect/>
          </a:stretch>
        </p:blipFill>
        <p:spPr>
          <a:xfrm>
            <a:off x="642937" y="1250880"/>
            <a:ext cx="8924925" cy="762000"/>
          </a:xfrm>
          <a:prstGeom prst="rect">
            <a:avLst/>
          </a:prstGeom>
        </p:spPr>
      </p:pic>
      <p:pic>
        <p:nvPicPr>
          <p:cNvPr id="4" name="Picture 3">
            <a:extLst>
              <a:ext uri="{FF2B5EF4-FFF2-40B4-BE49-F238E27FC236}">
                <a16:creationId xmlns:a16="http://schemas.microsoft.com/office/drawing/2014/main" id="{F198321E-FB07-4AFC-9C46-7B59F8900FCE}"/>
              </a:ext>
            </a:extLst>
          </p:cNvPr>
          <p:cNvPicPr>
            <a:picLocks noChangeAspect="1"/>
          </p:cNvPicPr>
          <p:nvPr/>
        </p:nvPicPr>
        <p:blipFill>
          <a:blip r:embed="rId3"/>
          <a:stretch>
            <a:fillRect/>
          </a:stretch>
        </p:blipFill>
        <p:spPr>
          <a:xfrm>
            <a:off x="1139018" y="2098674"/>
            <a:ext cx="9698402" cy="3717510"/>
          </a:xfrm>
          <a:prstGeom prst="rect">
            <a:avLst/>
          </a:prstGeom>
        </p:spPr>
      </p:pic>
      <p:cxnSp>
        <p:nvCxnSpPr>
          <p:cNvPr id="24" name="Straight Connector 23">
            <a:extLst>
              <a:ext uri="{FF2B5EF4-FFF2-40B4-BE49-F238E27FC236}">
                <a16:creationId xmlns:a16="http://schemas.microsoft.com/office/drawing/2014/main" id="{88D6CE33-514E-4E17-8358-531BBC3C1964}"/>
              </a:ext>
            </a:extLst>
          </p:cNvPr>
          <p:cNvCxnSpPr>
            <a:cxnSpLocks/>
          </p:cNvCxnSpPr>
          <p:nvPr/>
        </p:nvCxnSpPr>
        <p:spPr>
          <a:xfrm>
            <a:off x="1845748" y="2678866"/>
            <a:ext cx="175868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9" name="Straight Connector 38">
            <a:extLst>
              <a:ext uri="{FF2B5EF4-FFF2-40B4-BE49-F238E27FC236}">
                <a16:creationId xmlns:a16="http://schemas.microsoft.com/office/drawing/2014/main" id="{FEA6F8E7-804F-45BE-A7F6-F84116937BB9}"/>
              </a:ext>
            </a:extLst>
          </p:cNvPr>
          <p:cNvCxnSpPr>
            <a:cxnSpLocks/>
          </p:cNvCxnSpPr>
          <p:nvPr/>
        </p:nvCxnSpPr>
        <p:spPr>
          <a:xfrm>
            <a:off x="4090228" y="2678866"/>
            <a:ext cx="200577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0" name="Straight Connector 39">
            <a:extLst>
              <a:ext uri="{FF2B5EF4-FFF2-40B4-BE49-F238E27FC236}">
                <a16:creationId xmlns:a16="http://schemas.microsoft.com/office/drawing/2014/main" id="{14BAF9CF-8CCA-4199-A026-DF33CB5AD08B}"/>
              </a:ext>
            </a:extLst>
          </p:cNvPr>
          <p:cNvCxnSpPr>
            <a:cxnSpLocks/>
          </p:cNvCxnSpPr>
          <p:nvPr/>
        </p:nvCxnSpPr>
        <p:spPr>
          <a:xfrm>
            <a:off x="2509284" y="3429000"/>
            <a:ext cx="158094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1" name="Straight Connector 40">
            <a:extLst>
              <a:ext uri="{FF2B5EF4-FFF2-40B4-BE49-F238E27FC236}">
                <a16:creationId xmlns:a16="http://schemas.microsoft.com/office/drawing/2014/main" id="{5E71EF62-43BA-463A-B687-CAB364009E0D}"/>
              </a:ext>
            </a:extLst>
          </p:cNvPr>
          <p:cNvCxnSpPr>
            <a:cxnSpLocks/>
          </p:cNvCxnSpPr>
          <p:nvPr/>
        </p:nvCxnSpPr>
        <p:spPr>
          <a:xfrm>
            <a:off x="4837814" y="3429000"/>
            <a:ext cx="321190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2" name="Straight Connector 41">
            <a:extLst>
              <a:ext uri="{FF2B5EF4-FFF2-40B4-BE49-F238E27FC236}">
                <a16:creationId xmlns:a16="http://schemas.microsoft.com/office/drawing/2014/main" id="{CF220960-154B-47CD-8CEE-C733FBC8FC23}"/>
              </a:ext>
            </a:extLst>
          </p:cNvPr>
          <p:cNvCxnSpPr>
            <a:cxnSpLocks/>
          </p:cNvCxnSpPr>
          <p:nvPr/>
        </p:nvCxnSpPr>
        <p:spPr>
          <a:xfrm>
            <a:off x="1743525" y="4229396"/>
            <a:ext cx="545611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3" name="Straight Connector 42">
            <a:extLst>
              <a:ext uri="{FF2B5EF4-FFF2-40B4-BE49-F238E27FC236}">
                <a16:creationId xmlns:a16="http://schemas.microsoft.com/office/drawing/2014/main" id="{08268565-9217-444E-8768-11EF759BC88B}"/>
              </a:ext>
            </a:extLst>
          </p:cNvPr>
          <p:cNvCxnSpPr>
            <a:cxnSpLocks/>
          </p:cNvCxnSpPr>
          <p:nvPr/>
        </p:nvCxnSpPr>
        <p:spPr>
          <a:xfrm>
            <a:off x="2509284" y="4959557"/>
            <a:ext cx="451883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4" name="Straight Connector 43">
            <a:extLst>
              <a:ext uri="{FF2B5EF4-FFF2-40B4-BE49-F238E27FC236}">
                <a16:creationId xmlns:a16="http://schemas.microsoft.com/office/drawing/2014/main" id="{378FB7F9-6825-40F0-B330-9B14D93E7D85}"/>
              </a:ext>
            </a:extLst>
          </p:cNvPr>
          <p:cNvCxnSpPr>
            <a:cxnSpLocks/>
          </p:cNvCxnSpPr>
          <p:nvPr/>
        </p:nvCxnSpPr>
        <p:spPr>
          <a:xfrm>
            <a:off x="1845748" y="5767284"/>
            <a:ext cx="6947378"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43485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ppt_x"/>
                                          </p:val>
                                        </p:tav>
                                        <p:tav tm="100000">
                                          <p:val>
                                            <p:strVal val="#ppt_x"/>
                                          </p:val>
                                        </p:tav>
                                      </p:tavLst>
                                    </p:anim>
                                    <p:anim calcmode="lin" valueType="num">
                                      <p:cBhvr additive="base">
                                        <p:cTn id="3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5" name="TextBox 4"/>
          <p:cNvSpPr txBox="1"/>
          <p:nvPr/>
        </p:nvSpPr>
        <p:spPr>
          <a:xfrm>
            <a:off x="2208014" y="1077798"/>
            <a:ext cx="9475985" cy="646331"/>
          </a:xfrm>
          <a:prstGeom prst="rect">
            <a:avLst/>
          </a:prstGeom>
          <a:noFill/>
        </p:spPr>
        <p:txBody>
          <a:bodyPr wrap="square" rtlCol="0">
            <a:spAutoFit/>
          </a:bodyPr>
          <a:lstStyle/>
          <a:p>
            <a:r>
              <a:rPr lang="en-US" sz="3600" dirty="0">
                <a:solidFill>
                  <a:srgbClr val="FF0000"/>
                </a:solidFill>
              </a:rPr>
              <a:t>1. </a:t>
            </a:r>
            <a:r>
              <a:rPr lang="en-US" sz="3600" dirty="0" err="1">
                <a:solidFill>
                  <a:srgbClr val="FF0000"/>
                </a:solidFill>
              </a:rPr>
              <a:t>Wowscoot</a:t>
            </a:r>
            <a:r>
              <a:rPr lang="en-US" sz="3600" dirty="0">
                <a:solidFill>
                  <a:srgbClr val="FF0000"/>
                </a:solidFill>
              </a:rPr>
              <a:t> is for children.  </a:t>
            </a:r>
          </a:p>
        </p:txBody>
      </p:sp>
      <p:sp>
        <p:nvSpPr>
          <p:cNvPr id="8" name="TextBox 7"/>
          <p:cNvSpPr txBox="1"/>
          <p:nvPr/>
        </p:nvSpPr>
        <p:spPr>
          <a:xfrm>
            <a:off x="9475985" y="1873573"/>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True </a:t>
            </a:r>
            <a:endParaRPr lang="en-US" sz="3600" dirty="0"/>
          </a:p>
        </p:txBody>
      </p:sp>
      <p:pic>
        <p:nvPicPr>
          <p:cNvPr id="11" name="Picture 10">
            <a:extLst>
              <a:ext uri="{FF2B5EF4-FFF2-40B4-BE49-F238E27FC236}">
                <a16:creationId xmlns:a16="http://schemas.microsoft.com/office/drawing/2014/main" id="{C6D26085-2EE6-4DBF-B5A9-AB1655677D82}"/>
              </a:ext>
            </a:extLst>
          </p:cNvPr>
          <p:cNvPicPr>
            <a:picLocks noChangeAspect="1"/>
          </p:cNvPicPr>
          <p:nvPr/>
        </p:nvPicPr>
        <p:blipFill>
          <a:blip r:embed="rId2"/>
          <a:stretch>
            <a:fillRect/>
          </a:stretch>
        </p:blipFill>
        <p:spPr>
          <a:xfrm>
            <a:off x="1339258" y="1777811"/>
            <a:ext cx="7177946" cy="4350940"/>
          </a:xfrm>
          <a:prstGeom prst="rect">
            <a:avLst/>
          </a:prstGeom>
        </p:spPr>
      </p:pic>
      <p:cxnSp>
        <p:nvCxnSpPr>
          <p:cNvPr id="6" name="Straight Connector 5">
            <a:extLst>
              <a:ext uri="{FF2B5EF4-FFF2-40B4-BE49-F238E27FC236}">
                <a16:creationId xmlns:a16="http://schemas.microsoft.com/office/drawing/2014/main" id="{E6BF977C-245A-48F5-8476-11E66D412AFB}"/>
              </a:ext>
            </a:extLst>
          </p:cNvPr>
          <p:cNvCxnSpPr>
            <a:cxnSpLocks/>
          </p:cNvCxnSpPr>
          <p:nvPr/>
        </p:nvCxnSpPr>
        <p:spPr>
          <a:xfrm>
            <a:off x="4832538" y="2143576"/>
            <a:ext cx="31844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A42CB14-2DFA-4E21-8C99-B55CE0AB4A8B}"/>
              </a:ext>
            </a:extLst>
          </p:cNvPr>
          <p:cNvCxnSpPr>
            <a:cxnSpLocks/>
          </p:cNvCxnSpPr>
          <p:nvPr/>
        </p:nvCxnSpPr>
        <p:spPr>
          <a:xfrm>
            <a:off x="1468001" y="2519904"/>
            <a:ext cx="17398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6241FC9-70A6-2993-0EB4-2D8AF5EFE745}"/>
              </a:ext>
            </a:extLst>
          </p:cNvPr>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Now, read and write True or False.</a:t>
            </a:r>
          </a:p>
        </p:txBody>
      </p:sp>
    </p:spTree>
    <p:extLst>
      <p:ext uri="{BB962C8B-B14F-4D97-AF65-F5344CB8AC3E}">
        <p14:creationId xmlns:p14="http://schemas.microsoft.com/office/powerpoint/2010/main" val="12067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Now, read and write True or False.</a:t>
            </a:r>
          </a:p>
        </p:txBody>
      </p:sp>
      <p:sp>
        <p:nvSpPr>
          <p:cNvPr id="5" name="TextBox 4"/>
          <p:cNvSpPr txBox="1"/>
          <p:nvPr/>
        </p:nvSpPr>
        <p:spPr>
          <a:xfrm>
            <a:off x="2208014" y="1077798"/>
            <a:ext cx="9475985" cy="646331"/>
          </a:xfrm>
          <a:prstGeom prst="rect">
            <a:avLst/>
          </a:prstGeom>
          <a:noFill/>
        </p:spPr>
        <p:txBody>
          <a:bodyPr wrap="square" rtlCol="0">
            <a:spAutoFit/>
          </a:bodyPr>
          <a:lstStyle/>
          <a:p>
            <a:r>
              <a:rPr lang="en-US" sz="3600" dirty="0">
                <a:solidFill>
                  <a:srgbClr val="FF0000"/>
                </a:solidFill>
              </a:rPr>
              <a:t>2. It is not good for traveling in the city.</a:t>
            </a:r>
          </a:p>
        </p:txBody>
      </p:sp>
      <p:sp>
        <p:nvSpPr>
          <p:cNvPr id="8" name="TextBox 7"/>
          <p:cNvSpPr txBox="1"/>
          <p:nvPr/>
        </p:nvSpPr>
        <p:spPr>
          <a:xfrm>
            <a:off x="9475985" y="1873573"/>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False </a:t>
            </a:r>
            <a:endParaRPr lang="en-US" sz="3600" dirty="0"/>
          </a:p>
        </p:txBody>
      </p:sp>
      <p:pic>
        <p:nvPicPr>
          <p:cNvPr id="11" name="Picture 10">
            <a:extLst>
              <a:ext uri="{FF2B5EF4-FFF2-40B4-BE49-F238E27FC236}">
                <a16:creationId xmlns:a16="http://schemas.microsoft.com/office/drawing/2014/main" id="{C6D26085-2EE6-4DBF-B5A9-AB1655677D82}"/>
              </a:ext>
            </a:extLst>
          </p:cNvPr>
          <p:cNvPicPr>
            <a:picLocks noChangeAspect="1"/>
          </p:cNvPicPr>
          <p:nvPr/>
        </p:nvPicPr>
        <p:blipFill>
          <a:blip r:embed="rId2"/>
          <a:stretch>
            <a:fillRect/>
          </a:stretch>
        </p:blipFill>
        <p:spPr>
          <a:xfrm>
            <a:off x="1339258" y="1777811"/>
            <a:ext cx="7177946" cy="4350940"/>
          </a:xfrm>
          <a:prstGeom prst="rect">
            <a:avLst/>
          </a:prstGeom>
        </p:spPr>
      </p:pic>
      <p:cxnSp>
        <p:nvCxnSpPr>
          <p:cNvPr id="9" name="Straight Connector 8">
            <a:extLst>
              <a:ext uri="{FF2B5EF4-FFF2-40B4-BE49-F238E27FC236}">
                <a16:creationId xmlns:a16="http://schemas.microsoft.com/office/drawing/2014/main" id="{29C4A8BC-CAEE-46B3-9690-BEDED795CD80}"/>
              </a:ext>
            </a:extLst>
          </p:cNvPr>
          <p:cNvCxnSpPr>
            <a:cxnSpLocks/>
          </p:cNvCxnSpPr>
          <p:nvPr/>
        </p:nvCxnSpPr>
        <p:spPr>
          <a:xfrm flipV="1">
            <a:off x="4055490" y="2519904"/>
            <a:ext cx="4099682" cy="100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B1CA5BA-CD98-49BF-8348-497C0DAA8FBB}"/>
              </a:ext>
            </a:extLst>
          </p:cNvPr>
          <p:cNvCxnSpPr>
            <a:cxnSpLocks/>
          </p:cNvCxnSpPr>
          <p:nvPr/>
        </p:nvCxnSpPr>
        <p:spPr>
          <a:xfrm>
            <a:off x="1525464" y="2916265"/>
            <a:ext cx="34824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63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Now, read and write True or False.</a:t>
            </a:r>
          </a:p>
        </p:txBody>
      </p:sp>
      <p:sp>
        <p:nvSpPr>
          <p:cNvPr id="5" name="TextBox 4"/>
          <p:cNvSpPr txBox="1"/>
          <p:nvPr/>
        </p:nvSpPr>
        <p:spPr>
          <a:xfrm>
            <a:off x="2208014" y="1077798"/>
            <a:ext cx="9475985" cy="646331"/>
          </a:xfrm>
          <a:prstGeom prst="rect">
            <a:avLst/>
          </a:prstGeom>
          <a:noFill/>
        </p:spPr>
        <p:txBody>
          <a:bodyPr wrap="square" rtlCol="0">
            <a:spAutoFit/>
          </a:bodyPr>
          <a:lstStyle/>
          <a:p>
            <a:r>
              <a:rPr lang="en-US" sz="3600" dirty="0">
                <a:solidFill>
                  <a:srgbClr val="FF0000"/>
                </a:solidFill>
              </a:rPr>
              <a:t>3. </a:t>
            </a:r>
            <a:r>
              <a:rPr lang="en-US" sz="3600" dirty="0" err="1">
                <a:solidFill>
                  <a:srgbClr val="FF0000"/>
                </a:solidFill>
              </a:rPr>
              <a:t>Wowscoot</a:t>
            </a:r>
            <a:r>
              <a:rPr lang="en-US" sz="3600" dirty="0">
                <a:solidFill>
                  <a:srgbClr val="FF0000"/>
                </a:solidFill>
              </a:rPr>
              <a:t> doesn't have a map.</a:t>
            </a:r>
          </a:p>
        </p:txBody>
      </p:sp>
      <p:sp>
        <p:nvSpPr>
          <p:cNvPr id="8" name="TextBox 7"/>
          <p:cNvSpPr txBox="1"/>
          <p:nvPr/>
        </p:nvSpPr>
        <p:spPr>
          <a:xfrm>
            <a:off x="9475985" y="1873573"/>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False </a:t>
            </a:r>
            <a:endParaRPr lang="en-US" sz="3600" dirty="0"/>
          </a:p>
        </p:txBody>
      </p:sp>
      <p:pic>
        <p:nvPicPr>
          <p:cNvPr id="11" name="Picture 10">
            <a:extLst>
              <a:ext uri="{FF2B5EF4-FFF2-40B4-BE49-F238E27FC236}">
                <a16:creationId xmlns:a16="http://schemas.microsoft.com/office/drawing/2014/main" id="{C6D26085-2EE6-4DBF-B5A9-AB1655677D82}"/>
              </a:ext>
            </a:extLst>
          </p:cNvPr>
          <p:cNvPicPr>
            <a:picLocks noChangeAspect="1"/>
          </p:cNvPicPr>
          <p:nvPr/>
        </p:nvPicPr>
        <p:blipFill>
          <a:blip r:embed="rId2"/>
          <a:stretch>
            <a:fillRect/>
          </a:stretch>
        </p:blipFill>
        <p:spPr>
          <a:xfrm>
            <a:off x="1339258" y="1777811"/>
            <a:ext cx="7177946" cy="4350940"/>
          </a:xfrm>
          <a:prstGeom prst="rect">
            <a:avLst/>
          </a:prstGeom>
        </p:spPr>
      </p:pic>
      <p:cxnSp>
        <p:nvCxnSpPr>
          <p:cNvPr id="9" name="Straight Connector 8">
            <a:extLst>
              <a:ext uri="{FF2B5EF4-FFF2-40B4-BE49-F238E27FC236}">
                <a16:creationId xmlns:a16="http://schemas.microsoft.com/office/drawing/2014/main" id="{CF284014-443F-49A4-93BC-369DAA28B681}"/>
              </a:ext>
            </a:extLst>
          </p:cNvPr>
          <p:cNvCxnSpPr>
            <a:cxnSpLocks/>
          </p:cNvCxnSpPr>
          <p:nvPr/>
        </p:nvCxnSpPr>
        <p:spPr>
          <a:xfrm>
            <a:off x="1454569" y="3648867"/>
            <a:ext cx="60520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56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5882640" y="392098"/>
            <a:ext cx="5980924" cy="5632311"/>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i="1" dirty="0">
              <a:solidFill>
                <a:srgbClr val="0070C0"/>
              </a:solidFill>
            </a:endParaRPr>
          </a:p>
          <a:p>
            <a:pPr marL="571500" indent="-571500">
              <a:buFontTx/>
              <a:buChar char="-"/>
            </a:pPr>
            <a:r>
              <a:rPr lang="en-US" sz="3600" i="1" dirty="0">
                <a:solidFill>
                  <a:srgbClr val="0070C0"/>
                </a:solidFill>
              </a:rPr>
              <a:t>practice listening and reading for main ideas and specific information.</a:t>
            </a:r>
          </a:p>
          <a:p>
            <a:pPr marL="571500" indent="-571500">
              <a:buFontTx/>
              <a:buChar char="-"/>
            </a:pPr>
            <a:r>
              <a:rPr lang="en-US" sz="3600" i="1" dirty="0">
                <a:solidFill>
                  <a:srgbClr val="0070C0"/>
                </a:solidFill>
              </a:rPr>
              <a:t>be well-prepared for the writing activity in the next lesson.</a:t>
            </a:r>
          </a:p>
          <a:p>
            <a:pPr marL="571500" indent="-571500">
              <a:buFontTx/>
              <a:buChar char="-"/>
            </a:pPr>
            <a:r>
              <a:rPr lang="en-US" sz="3600" i="1" dirty="0">
                <a:solidFill>
                  <a:srgbClr val="0070C0"/>
                </a:solidFill>
              </a:rPr>
              <a:t>talk about transportation.</a:t>
            </a:r>
          </a:p>
        </p:txBody>
      </p:sp>
    </p:spTree>
    <p:extLst>
      <p:ext uri="{BB962C8B-B14F-4D97-AF65-F5344CB8AC3E}">
        <p14:creationId xmlns:p14="http://schemas.microsoft.com/office/powerpoint/2010/main" val="1190886121"/>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Now, read and write True or False.</a:t>
            </a:r>
          </a:p>
        </p:txBody>
      </p:sp>
      <p:sp>
        <p:nvSpPr>
          <p:cNvPr id="5" name="TextBox 4"/>
          <p:cNvSpPr txBox="1"/>
          <p:nvPr/>
        </p:nvSpPr>
        <p:spPr>
          <a:xfrm>
            <a:off x="2208014" y="1077798"/>
            <a:ext cx="9475985" cy="646331"/>
          </a:xfrm>
          <a:prstGeom prst="rect">
            <a:avLst/>
          </a:prstGeom>
          <a:noFill/>
        </p:spPr>
        <p:txBody>
          <a:bodyPr wrap="square" rtlCol="0">
            <a:spAutoFit/>
          </a:bodyPr>
          <a:lstStyle/>
          <a:p>
            <a:r>
              <a:rPr lang="en-US" sz="3600" dirty="0">
                <a:solidFill>
                  <a:srgbClr val="FF0000"/>
                </a:solidFill>
              </a:rPr>
              <a:t>4. You won't get lost if you use it.</a:t>
            </a:r>
          </a:p>
        </p:txBody>
      </p:sp>
      <p:sp>
        <p:nvSpPr>
          <p:cNvPr id="8" name="TextBox 7"/>
          <p:cNvSpPr txBox="1"/>
          <p:nvPr/>
        </p:nvSpPr>
        <p:spPr>
          <a:xfrm>
            <a:off x="9475985" y="1873573"/>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True </a:t>
            </a:r>
            <a:endParaRPr lang="en-US" sz="3600" dirty="0"/>
          </a:p>
        </p:txBody>
      </p:sp>
      <p:pic>
        <p:nvPicPr>
          <p:cNvPr id="11" name="Picture 10">
            <a:extLst>
              <a:ext uri="{FF2B5EF4-FFF2-40B4-BE49-F238E27FC236}">
                <a16:creationId xmlns:a16="http://schemas.microsoft.com/office/drawing/2014/main" id="{C6D26085-2EE6-4DBF-B5A9-AB1655677D82}"/>
              </a:ext>
            </a:extLst>
          </p:cNvPr>
          <p:cNvPicPr>
            <a:picLocks noChangeAspect="1"/>
          </p:cNvPicPr>
          <p:nvPr/>
        </p:nvPicPr>
        <p:blipFill>
          <a:blip r:embed="rId2"/>
          <a:stretch>
            <a:fillRect/>
          </a:stretch>
        </p:blipFill>
        <p:spPr>
          <a:xfrm>
            <a:off x="1339258" y="1777811"/>
            <a:ext cx="7177946" cy="4350940"/>
          </a:xfrm>
          <a:prstGeom prst="rect">
            <a:avLst/>
          </a:prstGeom>
        </p:spPr>
      </p:pic>
      <p:cxnSp>
        <p:nvCxnSpPr>
          <p:cNvPr id="9" name="Straight Connector 8">
            <a:extLst>
              <a:ext uri="{FF2B5EF4-FFF2-40B4-BE49-F238E27FC236}">
                <a16:creationId xmlns:a16="http://schemas.microsoft.com/office/drawing/2014/main" id="{796BF03A-721E-4961-9D36-FA8989DB23F9}"/>
              </a:ext>
            </a:extLst>
          </p:cNvPr>
          <p:cNvCxnSpPr>
            <a:cxnSpLocks/>
          </p:cNvCxnSpPr>
          <p:nvPr/>
        </p:nvCxnSpPr>
        <p:spPr>
          <a:xfrm>
            <a:off x="4347973" y="4415282"/>
            <a:ext cx="32011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E79B21C-D507-4A3E-A346-F0CEA814D9C6}"/>
              </a:ext>
            </a:extLst>
          </p:cNvPr>
          <p:cNvCxnSpPr>
            <a:cxnSpLocks/>
          </p:cNvCxnSpPr>
          <p:nvPr/>
        </p:nvCxnSpPr>
        <p:spPr>
          <a:xfrm>
            <a:off x="1402010" y="4745066"/>
            <a:ext cx="36803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98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Now, read and write True or False.</a:t>
            </a:r>
          </a:p>
        </p:txBody>
      </p:sp>
      <p:sp>
        <p:nvSpPr>
          <p:cNvPr id="5" name="TextBox 4"/>
          <p:cNvSpPr txBox="1"/>
          <p:nvPr/>
        </p:nvSpPr>
        <p:spPr>
          <a:xfrm>
            <a:off x="2208014" y="1077798"/>
            <a:ext cx="9475985" cy="646331"/>
          </a:xfrm>
          <a:prstGeom prst="rect">
            <a:avLst/>
          </a:prstGeom>
          <a:noFill/>
        </p:spPr>
        <p:txBody>
          <a:bodyPr wrap="square" rtlCol="0">
            <a:spAutoFit/>
          </a:bodyPr>
          <a:lstStyle/>
          <a:p>
            <a:r>
              <a:rPr lang="en-US" sz="3600" dirty="0">
                <a:solidFill>
                  <a:srgbClr val="FF0000"/>
                </a:solidFill>
              </a:rPr>
              <a:t>5. Everybody in the city owns a </a:t>
            </a:r>
            <a:r>
              <a:rPr lang="en-US" sz="3600" dirty="0" err="1">
                <a:solidFill>
                  <a:srgbClr val="FF0000"/>
                </a:solidFill>
              </a:rPr>
              <a:t>Wowscoot</a:t>
            </a:r>
            <a:r>
              <a:rPr lang="en-US" sz="3600" dirty="0">
                <a:solidFill>
                  <a:srgbClr val="FF0000"/>
                </a:solidFill>
              </a:rPr>
              <a:t>.</a:t>
            </a:r>
          </a:p>
        </p:txBody>
      </p:sp>
      <p:sp>
        <p:nvSpPr>
          <p:cNvPr id="8" name="TextBox 7"/>
          <p:cNvSpPr txBox="1"/>
          <p:nvPr/>
        </p:nvSpPr>
        <p:spPr>
          <a:xfrm>
            <a:off x="9475985" y="1873573"/>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False</a:t>
            </a:r>
            <a:endParaRPr lang="en-US" sz="3600" dirty="0"/>
          </a:p>
        </p:txBody>
      </p:sp>
      <p:pic>
        <p:nvPicPr>
          <p:cNvPr id="11" name="Picture 10">
            <a:extLst>
              <a:ext uri="{FF2B5EF4-FFF2-40B4-BE49-F238E27FC236}">
                <a16:creationId xmlns:a16="http://schemas.microsoft.com/office/drawing/2014/main" id="{C6D26085-2EE6-4DBF-B5A9-AB1655677D82}"/>
              </a:ext>
            </a:extLst>
          </p:cNvPr>
          <p:cNvPicPr>
            <a:picLocks noChangeAspect="1"/>
          </p:cNvPicPr>
          <p:nvPr/>
        </p:nvPicPr>
        <p:blipFill>
          <a:blip r:embed="rId2"/>
          <a:stretch>
            <a:fillRect/>
          </a:stretch>
        </p:blipFill>
        <p:spPr>
          <a:xfrm>
            <a:off x="1339258" y="1777811"/>
            <a:ext cx="7177946" cy="4350940"/>
          </a:xfrm>
          <a:prstGeom prst="rect">
            <a:avLst/>
          </a:prstGeom>
        </p:spPr>
      </p:pic>
      <p:cxnSp>
        <p:nvCxnSpPr>
          <p:cNvPr id="9" name="Straight Connector 8">
            <a:extLst>
              <a:ext uri="{FF2B5EF4-FFF2-40B4-BE49-F238E27FC236}">
                <a16:creationId xmlns:a16="http://schemas.microsoft.com/office/drawing/2014/main" id="{47702645-3E56-4DC3-AFD4-3503739C5342}"/>
              </a:ext>
            </a:extLst>
          </p:cNvPr>
          <p:cNvCxnSpPr>
            <a:cxnSpLocks/>
          </p:cNvCxnSpPr>
          <p:nvPr/>
        </p:nvCxnSpPr>
        <p:spPr>
          <a:xfrm>
            <a:off x="2605279" y="5128536"/>
            <a:ext cx="53850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3CEB16-2776-4B56-B56D-8EA19F7CC92D}"/>
              </a:ext>
            </a:extLst>
          </p:cNvPr>
          <p:cNvCxnSpPr>
            <a:cxnSpLocks/>
          </p:cNvCxnSpPr>
          <p:nvPr/>
        </p:nvCxnSpPr>
        <p:spPr>
          <a:xfrm>
            <a:off x="1585424" y="5494574"/>
            <a:ext cx="12177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90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Read again and fill in the blanks.</a:t>
            </a:r>
          </a:p>
        </p:txBody>
      </p:sp>
      <p:sp>
        <p:nvSpPr>
          <p:cNvPr id="5" name="TextBox 4"/>
          <p:cNvSpPr txBox="1"/>
          <p:nvPr/>
        </p:nvSpPr>
        <p:spPr>
          <a:xfrm>
            <a:off x="1358007" y="1367631"/>
            <a:ext cx="9475985" cy="4524315"/>
          </a:xfrm>
          <a:prstGeom prst="rect">
            <a:avLst/>
          </a:prstGeom>
          <a:noFill/>
        </p:spPr>
        <p:txBody>
          <a:bodyPr wrap="square" rtlCol="0">
            <a:spAutoFit/>
          </a:bodyPr>
          <a:lstStyle/>
          <a:p>
            <a:pPr marL="742950" indent="-742950">
              <a:buAutoNum type="arabicPeriod"/>
            </a:pPr>
            <a:r>
              <a:rPr lang="en-US" sz="3600" dirty="0" err="1"/>
              <a:t>Wowscoot</a:t>
            </a:r>
            <a:r>
              <a:rPr lang="en-US" sz="3600" dirty="0"/>
              <a:t> is the best transportation for ______.</a:t>
            </a:r>
          </a:p>
          <a:p>
            <a:pPr marL="742950" indent="-742950">
              <a:buAutoNum type="arabicPeriod"/>
            </a:pPr>
            <a:r>
              <a:rPr lang="en-US" sz="3600" dirty="0"/>
              <a:t>The </a:t>
            </a:r>
            <a:r>
              <a:rPr lang="en-US" sz="3600" dirty="0" err="1"/>
              <a:t>Wowscoots</a:t>
            </a:r>
            <a:r>
              <a:rPr lang="en-US" sz="3600" dirty="0"/>
              <a:t> is ___________ to ride around the city.</a:t>
            </a:r>
          </a:p>
          <a:p>
            <a:pPr marL="742950" indent="-742950">
              <a:buAutoNum type="arabicPeriod"/>
            </a:pPr>
            <a:r>
              <a:rPr lang="en-US" sz="3600" dirty="0"/>
              <a:t>You can __________ and put it in your backpack.</a:t>
            </a:r>
          </a:p>
          <a:p>
            <a:pPr marL="742950" indent="-742950">
              <a:buAutoNum type="arabicPeriod"/>
            </a:pPr>
            <a:r>
              <a:rPr lang="en-US" sz="3600" dirty="0"/>
              <a:t>To go around, you just need to tell </a:t>
            </a:r>
            <a:r>
              <a:rPr lang="en-US" sz="3600" dirty="0" err="1"/>
              <a:t>Wowscoot</a:t>
            </a:r>
            <a:r>
              <a:rPr lang="en-US" sz="3600" dirty="0"/>
              <a:t> the ________. </a:t>
            </a:r>
          </a:p>
        </p:txBody>
      </p:sp>
      <p:sp>
        <p:nvSpPr>
          <p:cNvPr id="6" name="TextBox 5">
            <a:extLst>
              <a:ext uri="{FF2B5EF4-FFF2-40B4-BE49-F238E27FC236}">
                <a16:creationId xmlns:a16="http://schemas.microsoft.com/office/drawing/2014/main" id="{B6A999C1-B913-48B6-9CBB-FED7D4DE6AB8}"/>
              </a:ext>
            </a:extLst>
          </p:cNvPr>
          <p:cNvSpPr txBox="1"/>
          <p:nvPr/>
        </p:nvSpPr>
        <p:spPr>
          <a:xfrm>
            <a:off x="2520991" y="1939312"/>
            <a:ext cx="959370" cy="646331"/>
          </a:xfrm>
          <a:prstGeom prst="rect">
            <a:avLst/>
          </a:prstGeom>
          <a:noFill/>
        </p:spPr>
        <p:txBody>
          <a:bodyPr wrap="square" rtlCol="0">
            <a:spAutoFit/>
          </a:bodyPr>
          <a:lstStyle/>
          <a:p>
            <a:r>
              <a:rPr lang="en-US" sz="3600" dirty="0">
                <a:solidFill>
                  <a:srgbClr val="FF0000"/>
                </a:solidFill>
              </a:rPr>
              <a:t>kids</a:t>
            </a:r>
          </a:p>
        </p:txBody>
      </p:sp>
      <p:sp>
        <p:nvSpPr>
          <p:cNvPr id="8" name="TextBox 7">
            <a:extLst>
              <a:ext uri="{FF2B5EF4-FFF2-40B4-BE49-F238E27FC236}">
                <a16:creationId xmlns:a16="http://schemas.microsoft.com/office/drawing/2014/main" id="{DE1DC41F-80AE-4B27-818E-76E305559F0D}"/>
              </a:ext>
            </a:extLst>
          </p:cNvPr>
          <p:cNvSpPr txBox="1"/>
          <p:nvPr/>
        </p:nvSpPr>
        <p:spPr>
          <a:xfrm>
            <a:off x="5798787" y="2442761"/>
            <a:ext cx="2344714" cy="646331"/>
          </a:xfrm>
          <a:prstGeom prst="rect">
            <a:avLst/>
          </a:prstGeom>
          <a:noFill/>
        </p:spPr>
        <p:txBody>
          <a:bodyPr wrap="square" rtlCol="0">
            <a:spAutoFit/>
          </a:bodyPr>
          <a:lstStyle/>
          <a:p>
            <a:r>
              <a:rPr lang="en-US" sz="3600" dirty="0">
                <a:solidFill>
                  <a:srgbClr val="FF0000"/>
                </a:solidFill>
              </a:rPr>
              <a:t>convenient</a:t>
            </a:r>
          </a:p>
        </p:txBody>
      </p:sp>
      <p:sp>
        <p:nvSpPr>
          <p:cNvPr id="9" name="TextBox 8">
            <a:extLst>
              <a:ext uri="{FF2B5EF4-FFF2-40B4-BE49-F238E27FC236}">
                <a16:creationId xmlns:a16="http://schemas.microsoft.com/office/drawing/2014/main" id="{89FDAC29-B3FC-4CDF-BCA2-45A902EFE927}"/>
              </a:ext>
            </a:extLst>
          </p:cNvPr>
          <p:cNvSpPr txBox="1"/>
          <p:nvPr/>
        </p:nvSpPr>
        <p:spPr>
          <a:xfrm>
            <a:off x="4364083" y="3541684"/>
            <a:ext cx="959370" cy="646331"/>
          </a:xfrm>
          <a:prstGeom prst="rect">
            <a:avLst/>
          </a:prstGeom>
          <a:noFill/>
        </p:spPr>
        <p:txBody>
          <a:bodyPr wrap="square" rtlCol="0">
            <a:spAutoFit/>
          </a:bodyPr>
          <a:lstStyle/>
          <a:p>
            <a:r>
              <a:rPr lang="en-US" sz="3600" dirty="0">
                <a:solidFill>
                  <a:srgbClr val="FF0000"/>
                </a:solidFill>
              </a:rPr>
              <a:t>fold</a:t>
            </a:r>
          </a:p>
        </p:txBody>
      </p:sp>
      <p:sp>
        <p:nvSpPr>
          <p:cNvPr id="10" name="TextBox 9">
            <a:extLst>
              <a:ext uri="{FF2B5EF4-FFF2-40B4-BE49-F238E27FC236}">
                <a16:creationId xmlns:a16="http://schemas.microsoft.com/office/drawing/2014/main" id="{616F05B4-695B-40F6-B2AA-14A384D58974}"/>
              </a:ext>
            </a:extLst>
          </p:cNvPr>
          <p:cNvSpPr txBox="1"/>
          <p:nvPr/>
        </p:nvSpPr>
        <p:spPr>
          <a:xfrm>
            <a:off x="3000676" y="5197219"/>
            <a:ext cx="1918740" cy="646331"/>
          </a:xfrm>
          <a:prstGeom prst="rect">
            <a:avLst/>
          </a:prstGeom>
          <a:noFill/>
        </p:spPr>
        <p:txBody>
          <a:bodyPr wrap="square" rtlCol="0">
            <a:spAutoFit/>
          </a:bodyPr>
          <a:lstStyle/>
          <a:p>
            <a:r>
              <a:rPr lang="en-US" sz="3600" dirty="0">
                <a:solidFill>
                  <a:srgbClr val="FF0000"/>
                </a:solidFill>
              </a:rPr>
              <a:t>address</a:t>
            </a:r>
          </a:p>
        </p:txBody>
      </p:sp>
    </p:spTree>
    <p:extLst>
      <p:ext uri="{BB962C8B-B14F-4D97-AF65-F5344CB8AC3E}">
        <p14:creationId xmlns:p14="http://schemas.microsoft.com/office/powerpoint/2010/main" val="2184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reading</a:t>
            </a:r>
          </a:p>
        </p:txBody>
      </p:sp>
      <p:sp>
        <p:nvSpPr>
          <p:cNvPr id="5" name="Rectangle 4"/>
          <p:cNvSpPr/>
          <p:nvPr/>
        </p:nvSpPr>
        <p:spPr>
          <a:xfrm>
            <a:off x="1195498" y="1186219"/>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6"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9918" y="579696"/>
            <a:ext cx="3349538" cy="213637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748145" y="2851599"/>
            <a:ext cx="10737273" cy="2495948"/>
          </a:xfrm>
          <a:prstGeom prst="wedgeRoundRectCallout">
            <a:avLst>
              <a:gd name="adj1" fmla="val 49284"/>
              <a:gd name="adj2" fmla="val 45995"/>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70C0"/>
                </a:solidFill>
              </a:rPr>
              <a:t>Would the </a:t>
            </a:r>
            <a:r>
              <a:rPr lang="en-US" sz="4000" i="1" dirty="0" err="1">
                <a:solidFill>
                  <a:srgbClr val="0070C0"/>
                </a:solidFill>
              </a:rPr>
              <a:t>Wowscoot</a:t>
            </a:r>
            <a:r>
              <a:rPr lang="en-US" sz="4000" i="1" dirty="0">
                <a:solidFill>
                  <a:srgbClr val="0070C0"/>
                </a:solidFill>
              </a:rPr>
              <a:t> be convenient for </a:t>
            </a:r>
          </a:p>
          <a:p>
            <a:pPr algn="ctr"/>
            <a:r>
              <a:rPr lang="en-US" sz="4000" i="1" dirty="0">
                <a:solidFill>
                  <a:srgbClr val="0070C0"/>
                </a:solidFill>
              </a:rPr>
              <a:t>where you live? Why (not)?</a:t>
            </a:r>
          </a:p>
        </p:txBody>
      </p:sp>
    </p:spTree>
    <p:extLst>
      <p:ext uri="{BB962C8B-B14F-4D97-AF65-F5344CB8AC3E}">
        <p14:creationId xmlns:p14="http://schemas.microsoft.com/office/powerpoint/2010/main" val="378905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649C3A-3028-1045-9050-8B4D037870AD}"/>
              </a:ext>
            </a:extLst>
          </p:cNvPr>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4" name="Picture 3"/>
          <p:cNvPicPr>
            <a:picLocks noChangeAspect="1"/>
          </p:cNvPicPr>
          <p:nvPr/>
        </p:nvPicPr>
        <p:blipFill>
          <a:blip r:embed="rId3"/>
          <a:stretch>
            <a:fillRect/>
          </a:stretch>
        </p:blipFill>
        <p:spPr>
          <a:xfrm>
            <a:off x="2397967" y="1786633"/>
            <a:ext cx="9553566" cy="4238709"/>
          </a:xfrm>
          <a:prstGeom prst="rect">
            <a:avLst/>
          </a:prstGeom>
        </p:spPr>
      </p:pic>
    </p:spTree>
    <p:extLst>
      <p:ext uri="{BB962C8B-B14F-4D97-AF65-F5344CB8AC3E}">
        <p14:creationId xmlns:p14="http://schemas.microsoft.com/office/powerpoint/2010/main" val="34273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104899" y="2257771"/>
            <a:ext cx="10200410"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listening and reading for main ideas and specific information.</a:t>
            </a:r>
          </a:p>
          <a:p>
            <a:pPr marL="571500" indent="-571500">
              <a:buFontTx/>
              <a:buChar char="-"/>
            </a:pPr>
            <a:r>
              <a:rPr lang="en-US" sz="3600" i="1" dirty="0">
                <a:solidFill>
                  <a:srgbClr val="0070C0"/>
                </a:solidFill>
              </a:rPr>
              <a:t>Be well-prepared for the writing activity in the next lesson.</a:t>
            </a:r>
          </a:p>
          <a:p>
            <a:pPr marL="571500" indent="-571500">
              <a:buFontTx/>
              <a:buChar char="-"/>
            </a:pPr>
            <a:r>
              <a:rPr lang="en-US" sz="3600" i="1" dirty="0">
                <a:solidFill>
                  <a:srgbClr val="0070C0"/>
                </a:solidFill>
              </a:rPr>
              <a:t>T</a:t>
            </a:r>
            <a:r>
              <a:rPr lang="en-US" sz="3600" i="1">
                <a:solidFill>
                  <a:srgbClr val="0070C0"/>
                </a:solidFill>
              </a:rPr>
              <a:t>alk </a:t>
            </a:r>
            <a:r>
              <a:rPr lang="en-US" sz="3600" i="1" dirty="0">
                <a:solidFill>
                  <a:srgbClr val="0070C0"/>
                </a:solidFill>
              </a:rPr>
              <a:t>about transportation.</a:t>
            </a:r>
          </a:p>
        </p:txBody>
      </p:sp>
    </p:spTree>
    <p:extLst>
      <p:ext uri="{BB962C8B-B14F-4D97-AF65-F5344CB8AC3E}">
        <p14:creationId xmlns:p14="http://schemas.microsoft.com/office/powerpoint/2010/main" val="282968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497840" y="1646758"/>
            <a:ext cx="1154176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Listening and Reading exercises on page 42 WB.</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46.</a:t>
            </a:r>
            <a:endParaRPr lang="en-US" sz="3600" i="1" dirty="0">
              <a:solidFill>
                <a:srgbClr val="0070C0"/>
              </a:solidFill>
              <a:highlight>
                <a:srgbClr val="FFFF00"/>
              </a:highlight>
            </a:endParaRPr>
          </a:p>
          <a:p>
            <a:pPr marL="571500" indent="-571500">
              <a:buFontTx/>
              <a:buChar char="-"/>
            </a:pPr>
            <a:r>
              <a:rPr lang="en-US" sz="3600" i="1" dirty="0">
                <a:solidFill>
                  <a:srgbClr val="0070C0"/>
                </a:solidFill>
              </a:rPr>
              <a:t>Prepare the next lesson (page 59 SB).</a:t>
            </a:r>
          </a:p>
          <a:p>
            <a:pPr marL="571500" indent="-571500">
              <a:buFontTx/>
              <a:buChar char="-"/>
            </a:pPr>
            <a:r>
              <a:rPr lang="en-US" sz="3600" i="1">
                <a:solidFill>
                  <a:srgbClr val="0070C0"/>
                </a:solidFill>
              </a:rPr>
              <a:t>Play the consolidation </a:t>
            </a:r>
            <a:r>
              <a:rPr lang="en-US" sz="3600" i="1" dirty="0">
                <a:solidFill>
                  <a:srgbClr val="0070C0"/>
                </a:solidFill>
              </a:rPr>
              <a:t>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 </a:t>
            </a:r>
            <a:r>
              <a:rPr lang="en-US" sz="3600" i="1" dirty="0">
                <a:solidFill>
                  <a:srgbClr val="0070C0"/>
                </a:solidFill>
              </a:rPr>
              <a:t>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70722F-AE66-46F3-814C-A2E2021989BC}"/>
              </a:ext>
            </a:extLst>
          </p:cNvPr>
          <p:cNvPicPr>
            <a:picLocks noChangeAspect="1"/>
          </p:cNvPicPr>
          <p:nvPr/>
        </p:nvPicPr>
        <p:blipFill>
          <a:blip r:embed="rId3"/>
          <a:stretch>
            <a:fillRect/>
          </a:stretch>
        </p:blipFill>
        <p:spPr>
          <a:xfrm>
            <a:off x="184594" y="3708386"/>
            <a:ext cx="2261387" cy="2616250"/>
          </a:xfrm>
          <a:prstGeom prst="rect">
            <a:avLst/>
          </a:prstGeom>
        </p:spPr>
      </p:pic>
      <p:pic>
        <p:nvPicPr>
          <p:cNvPr id="13" name="Picture 12">
            <a:extLst>
              <a:ext uri="{FF2B5EF4-FFF2-40B4-BE49-F238E27FC236}">
                <a16:creationId xmlns:a16="http://schemas.microsoft.com/office/drawing/2014/main" id="{8A113D1A-FBF1-4570-9CC0-E04B23AFB4C8}"/>
              </a:ext>
            </a:extLst>
          </p:cNvPr>
          <p:cNvPicPr>
            <a:picLocks noChangeAspect="1"/>
          </p:cNvPicPr>
          <p:nvPr/>
        </p:nvPicPr>
        <p:blipFill>
          <a:blip r:embed="rId4"/>
          <a:stretch>
            <a:fillRect/>
          </a:stretch>
        </p:blipFill>
        <p:spPr>
          <a:xfrm>
            <a:off x="7143921" y="4035550"/>
            <a:ext cx="3996859" cy="2353382"/>
          </a:xfrm>
          <a:prstGeom prst="rect">
            <a:avLst/>
          </a:prstGeom>
        </p:spPr>
      </p:pic>
      <p:pic>
        <p:nvPicPr>
          <p:cNvPr id="12" name="Picture 11">
            <a:extLst>
              <a:ext uri="{FF2B5EF4-FFF2-40B4-BE49-F238E27FC236}">
                <a16:creationId xmlns:a16="http://schemas.microsoft.com/office/drawing/2014/main" id="{4CDE879D-D36C-4041-9E26-4A0EB5546EF9}"/>
              </a:ext>
            </a:extLst>
          </p:cNvPr>
          <p:cNvPicPr>
            <a:picLocks noChangeAspect="1"/>
          </p:cNvPicPr>
          <p:nvPr/>
        </p:nvPicPr>
        <p:blipFill>
          <a:blip r:embed="rId5"/>
          <a:stretch>
            <a:fillRect/>
          </a:stretch>
        </p:blipFill>
        <p:spPr>
          <a:xfrm>
            <a:off x="2841118" y="3971254"/>
            <a:ext cx="3886200" cy="2353382"/>
          </a:xfrm>
          <a:prstGeom prst="rect">
            <a:avLst/>
          </a:prstGeom>
        </p:spPr>
      </p:pic>
      <p:pic>
        <p:nvPicPr>
          <p:cNvPr id="1026" name="Picture 2" descr="Tires isolated from the background. The old reclaimed deterioration from use clipping part.">
            <a:extLst>
              <a:ext uri="{FF2B5EF4-FFF2-40B4-BE49-F238E27FC236}">
                <a16:creationId xmlns:a16="http://schemas.microsoft.com/office/drawing/2014/main" id="{B5409F89-B20D-D73F-93B6-116A4E135C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693" r="12482" b="11759"/>
          <a:stretch/>
        </p:blipFill>
        <p:spPr bwMode="auto">
          <a:xfrm>
            <a:off x="417585" y="1646825"/>
            <a:ext cx="2151876" cy="18025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riculture concept. Tractor plowing the field on rural landscape background. Soil cultivation process. Farm life. Сountryside landscape. Farmland vector illustration.">
            <a:extLst>
              <a:ext uri="{FF2B5EF4-FFF2-40B4-BE49-F238E27FC236}">
                <a16:creationId xmlns:a16="http://schemas.microsoft.com/office/drawing/2014/main" id="{2BD86334-185F-4582-24A0-611C6CA95C8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32" b="8334"/>
          <a:stretch/>
        </p:blipFill>
        <p:spPr bwMode="auto">
          <a:xfrm>
            <a:off x="2942706" y="1808850"/>
            <a:ext cx="3784612" cy="18925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seup view of woman legs with roller skates at sunset.Creative sport and roller skating lifestyle concept on sunny day.">
            <a:extLst>
              <a:ext uri="{FF2B5EF4-FFF2-40B4-BE49-F238E27FC236}">
                <a16:creationId xmlns:a16="http://schemas.microsoft.com/office/drawing/2014/main" id="{C8B8B000-30B6-BF7E-E309-7661564545B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363" b="9949"/>
          <a:stretch/>
        </p:blipFill>
        <p:spPr bwMode="auto">
          <a:xfrm>
            <a:off x="7473078" y="1699049"/>
            <a:ext cx="3255173" cy="2112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09D2FE0-2089-4B9A-A1B9-538444E4152E}"/>
              </a:ext>
            </a:extLst>
          </p:cNvPr>
          <p:cNvSpPr txBox="1"/>
          <p:nvPr/>
        </p:nvSpPr>
        <p:spPr>
          <a:xfrm>
            <a:off x="9627952" y="169497"/>
            <a:ext cx="2449358" cy="1477328"/>
          </a:xfrm>
          <a:prstGeom prst="rect">
            <a:avLst/>
          </a:prstGeom>
          <a:noFill/>
        </p:spPr>
        <p:txBody>
          <a:bodyPr wrap="square" rtlCol="0">
            <a:spAutoFit/>
          </a:bodyPr>
          <a:lstStyle/>
          <a:p>
            <a:r>
              <a:rPr lang="en-US" sz="3000" dirty="0">
                <a:solidFill>
                  <a:srgbClr val="00B0F0"/>
                </a:solidFill>
              </a:rPr>
              <a:t>Match the word with the picture</a:t>
            </a:r>
          </a:p>
        </p:txBody>
      </p:sp>
      <p:sp>
        <p:nvSpPr>
          <p:cNvPr id="3" name="TextBox 2">
            <a:extLst>
              <a:ext uri="{FF2B5EF4-FFF2-40B4-BE49-F238E27FC236}">
                <a16:creationId xmlns:a16="http://schemas.microsoft.com/office/drawing/2014/main" id="{E57914E6-1857-4500-9224-4D4DFC93212C}"/>
              </a:ext>
            </a:extLst>
          </p:cNvPr>
          <p:cNvSpPr txBox="1"/>
          <p:nvPr/>
        </p:nvSpPr>
        <p:spPr>
          <a:xfrm>
            <a:off x="77080" y="354163"/>
            <a:ext cx="2449358" cy="553998"/>
          </a:xfrm>
          <a:prstGeom prst="rect">
            <a:avLst/>
          </a:prstGeom>
          <a:solidFill>
            <a:srgbClr val="FFFF00"/>
          </a:solidFill>
          <a:ln>
            <a:solidFill>
              <a:schemeClr val="accent1"/>
            </a:solidFill>
          </a:ln>
        </p:spPr>
        <p:txBody>
          <a:bodyPr wrap="square" rtlCol="0">
            <a:spAutoFit/>
          </a:bodyPr>
          <a:lstStyle/>
          <a:p>
            <a:pPr algn="ctr"/>
            <a:r>
              <a:rPr lang="en-US" sz="3000" dirty="0"/>
              <a:t>in-line skate</a:t>
            </a:r>
          </a:p>
        </p:txBody>
      </p:sp>
      <p:sp>
        <p:nvSpPr>
          <p:cNvPr id="4" name="TextBox 3">
            <a:extLst>
              <a:ext uri="{FF2B5EF4-FFF2-40B4-BE49-F238E27FC236}">
                <a16:creationId xmlns:a16="http://schemas.microsoft.com/office/drawing/2014/main" id="{837FC5B4-CFBB-4827-B704-A99E36D38C14}"/>
              </a:ext>
            </a:extLst>
          </p:cNvPr>
          <p:cNvSpPr txBox="1"/>
          <p:nvPr/>
        </p:nvSpPr>
        <p:spPr>
          <a:xfrm>
            <a:off x="2899024" y="343376"/>
            <a:ext cx="1738859" cy="553998"/>
          </a:xfrm>
          <a:prstGeom prst="rect">
            <a:avLst/>
          </a:prstGeom>
          <a:solidFill>
            <a:srgbClr val="FFFF00"/>
          </a:solidFill>
          <a:ln>
            <a:solidFill>
              <a:schemeClr val="accent1"/>
            </a:solidFill>
          </a:ln>
        </p:spPr>
        <p:txBody>
          <a:bodyPr wrap="square" rtlCol="0">
            <a:spAutoFit/>
          </a:bodyPr>
          <a:lstStyle/>
          <a:p>
            <a:pPr algn="ctr"/>
            <a:r>
              <a:rPr lang="en-US" sz="3000" dirty="0"/>
              <a:t>hoover </a:t>
            </a:r>
          </a:p>
        </p:txBody>
      </p:sp>
      <p:sp>
        <p:nvSpPr>
          <p:cNvPr id="5" name="TextBox 4">
            <a:extLst>
              <a:ext uri="{FF2B5EF4-FFF2-40B4-BE49-F238E27FC236}">
                <a16:creationId xmlns:a16="http://schemas.microsoft.com/office/drawing/2014/main" id="{8E6E9F2B-B657-49D5-B161-30BCE1FAA2CF}"/>
              </a:ext>
            </a:extLst>
          </p:cNvPr>
          <p:cNvSpPr txBox="1"/>
          <p:nvPr/>
        </p:nvSpPr>
        <p:spPr>
          <a:xfrm>
            <a:off x="2115969" y="923151"/>
            <a:ext cx="2449359" cy="553998"/>
          </a:xfrm>
          <a:prstGeom prst="rect">
            <a:avLst/>
          </a:prstGeom>
          <a:solidFill>
            <a:srgbClr val="FFFF00"/>
          </a:solidFill>
          <a:ln>
            <a:solidFill>
              <a:schemeClr val="accent1"/>
            </a:solidFill>
          </a:ln>
        </p:spPr>
        <p:txBody>
          <a:bodyPr wrap="square" rtlCol="0">
            <a:spAutoFit/>
          </a:bodyPr>
          <a:lstStyle/>
          <a:p>
            <a:pPr algn="ctr"/>
            <a:r>
              <a:rPr lang="en-US" sz="3000" dirty="0"/>
              <a:t>one-wheeler </a:t>
            </a:r>
          </a:p>
        </p:txBody>
      </p:sp>
      <p:sp>
        <p:nvSpPr>
          <p:cNvPr id="6" name="TextBox 5">
            <a:extLst>
              <a:ext uri="{FF2B5EF4-FFF2-40B4-BE49-F238E27FC236}">
                <a16:creationId xmlns:a16="http://schemas.microsoft.com/office/drawing/2014/main" id="{F7304CC5-329B-4314-A251-E83D694FE35A}"/>
              </a:ext>
            </a:extLst>
          </p:cNvPr>
          <p:cNvSpPr txBox="1"/>
          <p:nvPr/>
        </p:nvSpPr>
        <p:spPr>
          <a:xfrm>
            <a:off x="5099665" y="997071"/>
            <a:ext cx="2044256" cy="553998"/>
          </a:xfrm>
          <a:prstGeom prst="rect">
            <a:avLst/>
          </a:prstGeom>
          <a:solidFill>
            <a:srgbClr val="FFFF00"/>
          </a:solidFill>
          <a:ln>
            <a:solidFill>
              <a:schemeClr val="accent1"/>
            </a:solidFill>
          </a:ln>
        </p:spPr>
        <p:txBody>
          <a:bodyPr wrap="square" rtlCol="0">
            <a:spAutoFit/>
          </a:bodyPr>
          <a:lstStyle/>
          <a:p>
            <a:pPr algn="ctr"/>
            <a:r>
              <a:rPr lang="en-US" sz="3000" dirty="0"/>
              <a:t>scooter </a:t>
            </a:r>
          </a:p>
        </p:txBody>
      </p:sp>
      <p:sp>
        <p:nvSpPr>
          <p:cNvPr id="8" name="TextBox 7">
            <a:extLst>
              <a:ext uri="{FF2B5EF4-FFF2-40B4-BE49-F238E27FC236}">
                <a16:creationId xmlns:a16="http://schemas.microsoft.com/office/drawing/2014/main" id="{47A5C489-A58B-4E1E-BC80-152BDB7D7C36}"/>
              </a:ext>
            </a:extLst>
          </p:cNvPr>
          <p:cNvSpPr txBox="1"/>
          <p:nvPr/>
        </p:nvSpPr>
        <p:spPr>
          <a:xfrm>
            <a:off x="5010469" y="354163"/>
            <a:ext cx="2133452" cy="553998"/>
          </a:xfrm>
          <a:prstGeom prst="rect">
            <a:avLst/>
          </a:prstGeom>
          <a:solidFill>
            <a:srgbClr val="FFFF00"/>
          </a:solidFill>
          <a:ln>
            <a:solidFill>
              <a:schemeClr val="accent1"/>
            </a:solidFill>
          </a:ln>
        </p:spPr>
        <p:txBody>
          <a:bodyPr wrap="square" rtlCol="0">
            <a:spAutoFit/>
          </a:bodyPr>
          <a:lstStyle/>
          <a:p>
            <a:pPr algn="ctr"/>
            <a:r>
              <a:rPr lang="en-US" sz="3000" dirty="0"/>
              <a:t>wheel</a:t>
            </a:r>
          </a:p>
        </p:txBody>
      </p:sp>
      <p:sp>
        <p:nvSpPr>
          <p:cNvPr id="10" name="TextBox 9">
            <a:extLst>
              <a:ext uri="{FF2B5EF4-FFF2-40B4-BE49-F238E27FC236}">
                <a16:creationId xmlns:a16="http://schemas.microsoft.com/office/drawing/2014/main" id="{836EB77A-A6F0-4F7B-95B6-611817159981}"/>
              </a:ext>
            </a:extLst>
          </p:cNvPr>
          <p:cNvSpPr txBox="1"/>
          <p:nvPr/>
        </p:nvSpPr>
        <p:spPr>
          <a:xfrm>
            <a:off x="7270905" y="354828"/>
            <a:ext cx="2133452" cy="553998"/>
          </a:xfrm>
          <a:prstGeom prst="rect">
            <a:avLst/>
          </a:prstGeom>
          <a:solidFill>
            <a:srgbClr val="FFFF00"/>
          </a:solidFill>
          <a:ln>
            <a:solidFill>
              <a:schemeClr val="accent1"/>
            </a:solidFill>
          </a:ln>
        </p:spPr>
        <p:txBody>
          <a:bodyPr wrap="square" rtlCol="0">
            <a:spAutoFit/>
          </a:bodyPr>
          <a:lstStyle/>
          <a:p>
            <a:pPr algn="ctr"/>
            <a:r>
              <a:rPr lang="en-US" sz="3000" dirty="0"/>
              <a:t>countryside</a:t>
            </a:r>
          </a:p>
        </p:txBody>
      </p:sp>
    </p:spTree>
    <p:extLst>
      <p:ext uri="{BB962C8B-B14F-4D97-AF65-F5344CB8AC3E}">
        <p14:creationId xmlns:p14="http://schemas.microsoft.com/office/powerpoint/2010/main" val="283060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10469 0.03495 L 0.10469 0.03495 L 0.25221 0.00416 C 0.30781 -0.00741 0.20234 0.01366 0.27188 1.85185E-6 L 0.39479 0.00416 C 0.40586 0.00486 0.428 0.00856 0.428 0.00856 C 0.44557 0.01643 0.43776 0.01389 0.4513 0.01736 C 0.45417 0.01875 0.45716 0.01991 0.46003 0.02176 C 0.46172 0.02291 0.46315 0.02477 0.46484 0.02616 C 0.46693 0.02778 0.46888 0.02916 0.47109 0.03055 C 0.47383 0.03217 0.47682 0.03333 0.47969 0.03495 C 0.48216 0.03611 0.48451 0.03773 0.48698 0.03912 L 0.4944 0.04352 C 0.49557 0.04421 0.49688 0.04467 0.49805 0.04583 C 0.49974 0.04722 0.5013 0.04884 0.503 0.05023 C 0.50508 0.05162 0.50716 0.05254 0.50912 0.0544 C 0.51901 0.06412 0.51445 0.06157 0.52266 0.07407 C 0.52617 0.07963 0.53047 0.08356 0.53372 0.08958 C 0.53958 0.09977 0.53646 0.09699 0.54232 0.10046 C 0.54362 0.10324 0.54466 0.10648 0.54609 0.10903 C 0.54714 0.11157 0.54857 0.11342 0.54974 0.11574 C 0.55287 0.12245 0.55143 0.12315 0.55586 0.1287 C 0.55742 0.13079 0.55925 0.13148 0.56081 0.1331 C 0.56328 0.13588 0.56576 0.13889 0.56823 0.1419 C 0.5694 0.14329 0.57057 0.14514 0.57188 0.14629 L 0.57682 0.15069 C 0.58399 0.16342 0.57357 0.1456 0.58294 0.15949 C 0.58425 0.16134 0.58529 0.16389 0.58659 0.16597 C 0.58815 0.16829 0.59011 0.16991 0.59154 0.17245 C 0.59297 0.175 0.59362 0.17893 0.59518 0.18125 C 0.59701 0.18403 0.59935 0.18541 0.6013 0.18773 C 0.60391 0.19051 0.60625 0.19375 0.60872 0.19653 C 0.61159 0.19954 0.61458 0.20208 0.61732 0.20532 C 0.62734 0.21713 0.61953 0.2118 0.62721 0.2162 C 0.628 0.21921 0.62904 0.22199 0.62969 0.225 C 0.63021 0.22778 0.63047 0.23079 0.63086 0.23356 C 0.63216 0.24467 0.63372 0.25532 0.63451 0.26643 C 0.63594 0.28588 0.63346 0.27986 0.63828 0.28819 C 0.63867 0.2919 0.63919 0.2956 0.63945 0.2993 C 0.64089 0.31412 0.64011 0.31157 0.64193 0.32315 C 0.64323 0.33148 0.64349 0.32916 0.6444 0.33866 C 0.64492 0.34352 0.64505 0.34884 0.64557 0.35393 C 0.64583 0.35602 0.64675 0.3581 0.64688 0.36041 C 0.64714 0.36829 0.64688 0.37639 0.64688 0.38449 L 0.65052 0.44352 L 0.64805 0.43472 L 0.66654 0.4368 L 0.61732 0.43241 L 0.63698 0.39537 L 0.67149 0.43241 L 0.6763 0.44791 L 0.65794 0.4412 L 0.65794 0.4412 L 0.64935 0.43032 " pathEditMode="relative" ptsTypes="AAAAAAAAAAAAAAAAAAAAAAAAAAAAAAAAAAAAAAAAAAAAAAAAAAAAAA">
                                      <p:cBhvr>
                                        <p:cTn id="6" dur="2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6823 0.01458 L 0.06823 0.01458 C 0.07318 0.01504 0.07813 0.01481 0.08295 0.01643 C 0.09206 0.01875 0.08659 0.01875 0.09154 0.0243 C 0.09636 0.02916 0.09623 0.02639 0.10013 0.03194 C 0.10235 0.03495 0.10391 0.03912 0.10638 0.0419 C 0.10756 0.04305 0.10886 0.04421 0.11003 0.04583 C 0.11745 0.05578 0.11185 0.05185 0.11862 0.05555 C 0.11902 0.0581 0.11902 0.06111 0.11993 0.06342 C 0.1211 0.06666 0.12318 0.06875 0.12474 0.07106 C 0.12956 0.07893 0.12748 0.075 0.13099 0.0831 C 0.13138 0.08495 0.13138 0.08727 0.13217 0.08889 C 0.13998 0.10764 0.1323 0.0831 0.13829 0.10069 C 0.14011 0.10578 0.14323 0.11643 0.14323 0.11666 C 0.14362 0.11967 0.14388 0.12291 0.14441 0.12616 C 0.14519 0.13009 0.14623 0.13379 0.14688 0.13796 C 0.14779 0.14328 0.14831 0.14838 0.14935 0.1537 C 0.15274 0.16991 0.15118 0.16134 0.1543 0.17916 C 0.15469 0.18495 0.15521 0.19074 0.15547 0.19676 C 0.15717 0.22592 0.15495 0.21389 0.15795 0.22824 C 0.15834 0.23472 0.1586 0.2412 0.15925 0.24768 C 0.15951 0.25116 0.1599 0.2544 0.16042 0.25741 C 0.16277 0.27245 0.16055 0.25301 0.1629 0.27153 C 0.16342 0.27523 0.16368 0.27916 0.16407 0.2831 C 0.16485 0.28912 0.16576 0.29491 0.16654 0.30069 C 0.16706 0.30393 0.16745 0.30741 0.16784 0.31041 C 0.16823 0.32176 0.16849 0.33287 0.16902 0.34398 C 0.16928 0.34791 0.1698 0.35185 0.17032 0.35578 C 0.17058 0.35764 0.1711 0.35949 0.17149 0.36157 C 0.17201 0.36412 0.1724 0.36666 0.17279 0.36944 C 0.17409 0.38009 0.17344 0.37986 0.17513 0.38889 C 0.17683 0.39768 0.17696 0.40046 0.18008 0.40671 C 0.18086 0.4081 0.18152 0.40949 0.18256 0.41065 C 0.18373 0.41157 0.18503 0.4118 0.1862 0.4125 C 0.18933 0.42731 0.18477 0.40972 0.19115 0.42245 C 0.19193 0.42384 0.19167 0.42662 0.19245 0.42824 C 0.19297 0.42986 0.19402 0.43102 0.19493 0.43217 C 0.19454 0.43565 0.19441 0.44699 0.19115 0.44977 C 0.18933 0.45139 0.18711 0.45116 0.18503 0.45162 C 0.18178 0.45301 0.17513 0.45555 0.17513 0.45578 C 0.17357 0.45764 0.17201 0.45995 0.17032 0.46157 C 0.16915 0.46273 0.16784 0.46296 0.16654 0.46366 C 0.16329 0.46504 0.1599 0.46574 0.15678 0.46759 C 0.15105 0.47037 0.1543 0.46898 0.14688 0.47153 C 0.14336 0.47407 0.14193 0.47569 0.13829 0.47731 C 0.13633 0.47801 0.13412 0.47824 0.13217 0.4794 C 0.11185 0.48842 0.12878 0.48264 0.11498 0.48703 C 0.11081 0.49375 0.11433 0.48912 0.10886 0.49305 C 0.10717 0.49398 0.1056 0.49583 0.10391 0.49699 C 0.10053 0.49907 0.09766 0.49977 0.09402 0.50069 C 0.09141 0.50301 0.08842 0.50578 0.08542 0.50671 C 0.08256 0.50764 0.07969 0.5081 0.07683 0.50856 C 0.0724 0.51597 0.0767 0.51018 0.06941 0.51458 C 0.06081 0.51967 0.06797 0.51666 0.06081 0.52222 C 0.05743 0.525 0.05079 0.52847 0.04727 0.53032 C 0.03998 0.5419 0.04402 0.53889 0.0362 0.54213 C 0.02331 0.55578 0.04688 0.53102 0.02513 0.55185 C 0.02344 0.55347 0.02201 0.55602 0.02032 0.55764 C 0.01875 0.55926 0.01693 0.56018 0.01537 0.56157 C -0.00143 0.57847 0.02084 0.55741 0.00678 0.57338 C 0.00521 0.575 0.00339 0.57569 0.00183 0.57731 C -0.00156 0.58102 -0.00481 0.58495 -0.00794 0.58912 C -0.01002 0.59166 -0.01197 0.59467 -0.01419 0.59699 C -0.01536 0.59815 -0.01679 0.59907 -0.01783 0.60092 C -0.01927 0.60324 -0.02031 0.60602 -0.02148 0.60879 C -0.02239 0.61065 -0.02291 0.61296 -0.02395 0.61458 C -0.02604 0.61782 -0.0302 0.62153 -0.03255 0.6243 C -0.03424 0.62639 -0.0358 0.62824 -0.0375 0.63032 C -0.04453 0.64722 -0.03606 0.62569 -0.04114 0.6419 C -0.04179 0.64421 -0.04283 0.64583 -0.04362 0.64791 C -0.04401 0.64977 -0.04427 0.65185 -0.04492 0.6537 C -0.04557 0.65578 -0.047 0.65741 -0.04739 0.65972 C -0.0483 0.66759 -0.04791 0.67546 -0.04856 0.68333 C -0.04882 0.68611 -0.04934 0.68842 -0.04973 0.69097 C -0.04895 0.70856 -0.05143 0.7125 -0.04609 0.72268 C -0.04505 0.72453 -0.04388 0.72662 -0.04244 0.72847 C -0.0414 0.7294 -0.03997 0.72963 -0.0388 0.73032 C -0.0375 0.73241 -0.03645 0.73472 -0.03502 0.73634 C -0.03398 0.73727 -0.03268 0.73773 -0.03138 0.73819 C -0.02122 0.74236 -0.02916 0.73819 -0.02031 0.74213 C -0.01901 0.74282 -0.0177 0.74305 -0.01666 0.74398 C -0.01523 0.74491 -0.01432 0.74699 -0.01289 0.74791 C -0.01093 0.74907 -0.00885 0.74907 -0.00677 0.75 C -0.00507 0.75069 -0.00351 0.75116 -0.00182 0.75185 C 0.00834 0.75671 -0.0082 0.75092 0.01172 0.75578 C 0.01368 0.75648 0.01576 0.75741 0.01784 0.75787 C 0.03086 0.75949 0.04402 0.76065 0.05717 0.76157 L 0.08295 0.76366 C 0.0879 0.76296 0.09336 0.76528 0.09779 0.76157 C 0.09987 0.75972 0.10079 0.75278 0.09896 0.75 C 0.0974 0.74745 0.09727 0.75648 0.09649 0.75972 C 0.09649 0.75995 0.09349 0.77453 0.09284 0.77731 C 0.09284 0.77754 0.09037 0.78935 0.09037 0.78935 L 0.09037 0.79328 L 0.09037 0.79352 " pathEditMode="relative" rAng="0" ptsTypes="AAAAAAAAAAAAAAAAAAAAAAAAAAAAAAAAAAAAAAAAAAAAAAAAAAAAAAAAAAAAAAAAAAAAAAAAAAAAAAAAAAAAAAAAAAAAAAA">
                                      <p:cBhvr>
                                        <p:cTn id="10" dur="2000" fill="hold"/>
                                        <p:tgtEl>
                                          <p:spTgt spid="4"/>
                                        </p:tgtEl>
                                        <p:attrNameLst>
                                          <p:attrName>ppt_x</p:attrName>
                                          <p:attrName>ppt_y</p:attrName>
                                        </p:attrNameLst>
                                      </p:cBhvr>
                                      <p:rCtr x="430" y="38935"/>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2.5E-6 1.85185E-6 L 2.5E-6 1.85185E-6 L -0.0668 0.00116 C -0.0681 0.00116 -0.06901 0.00231 -0.07005 0.00278 C -0.07149 0.0037 -0.07305 0.0044 -0.07422 0.00463 C -0.07904 0.00856 -0.07917 0.00903 -0.08477 0.01157 C -0.08646 0.01227 -0.08828 0.01273 -0.09011 0.01342 C -0.09167 0.01389 -0.09284 0.01435 -0.0944 0.01481 C -0.09505 0.0162 -0.09558 0.01759 -0.09649 0.01829 C -0.09766 0.01944 -0.09935 0.01921 -0.10065 0.02014 C -0.10222 0.02129 -0.10352 0.02245 -0.10495 0.02361 C -0.10677 0.02523 -0.10834 0.02685 -0.11016 0.0287 C -0.1112 0.02986 -0.11224 0.03148 -0.11341 0.03194 C -0.11485 0.0331 -0.11615 0.0331 -0.11771 0.03379 C -0.11862 0.03565 -0.1194 0.03796 -0.12071 0.03912 C -0.12201 0.04028 -0.1237 0.04004 -0.125 0.04051 C -0.12643 0.04166 -0.12787 0.04282 -0.12917 0.04421 C -0.13047 0.04537 -0.13151 0.04653 -0.13242 0.04768 C -0.13334 0.04861 -0.13373 0.05023 -0.13464 0.05116 C -0.13594 0.05231 -0.13737 0.05208 -0.1388 0.05278 C -0.14024 0.0537 -0.14167 0.05509 -0.14284 0.05625 C -0.14414 0.0581 -0.14492 0.06018 -0.14623 0.06134 C -0.14714 0.06227 -0.15547 0.06458 -0.1556 0.06458 C -0.15768 0.06713 -0.15964 0.06991 -0.16198 0.07176 C -0.16341 0.07268 -0.16485 0.07361 -0.16615 0.07523 C -0.17214 0.08148 -0.1638 0.07592 -0.17136 0.08194 C -0.17357 0.08356 -0.178 0.08495 -0.18008 0.08565 C -0.18099 0.08657 -0.18203 0.08819 -0.18308 0.08889 C -0.18659 0.09143 -0.19063 0.09213 -0.19362 0.0956 C -0.19987 0.10347 -0.19649 0.09954 -0.2043 0.10764 C -0.20534 0.10903 -0.20625 0.11088 -0.20742 0.11134 L -0.21172 0.11296 C -0.21315 0.11481 -0.21459 0.11643 -0.21602 0.11805 C -0.21706 0.11991 -0.21784 0.12199 -0.21914 0.12315 C -0.22188 0.12731 -0.22461 0.13055 -0.22761 0.13379 C -0.22878 0.13472 -0.22982 0.13611 -0.23073 0.13704 C -0.23216 0.13935 -0.23347 0.14166 -0.23503 0.14421 L -0.23802 0.1493 C -0.23867 0.15023 -0.23972 0.15139 -0.24011 0.15278 C -0.24141 0.15602 -0.24206 0.16111 -0.2444 0.16319 C -0.24571 0.16412 -0.24727 0.16528 -0.24857 0.16666 C -0.24974 0.16759 -0.25078 0.16898 -0.25183 0.16967 C -0.25287 0.1706 -0.25391 0.17106 -0.25508 0.17153 C -0.2556 0.17315 -0.25638 0.17523 -0.25703 0.17685 C -0.26315 0.18912 -0.25495 0.16921 -0.26133 0.18541 C -0.26302 0.19398 -0.26146 0.18796 -0.2655 0.19745 C -0.26693 0.20092 -0.26966 0.20787 -0.26966 0.2081 C -0.27058 0.21157 -0.27123 0.21574 -0.27188 0.21967 C -0.27227 0.22222 -0.27253 0.22454 -0.27305 0.22662 C -0.27357 0.23032 -0.27435 0.23356 -0.275 0.23704 C -0.27552 0.23866 -0.27552 0.24074 -0.27617 0.24213 L -0.2793 0.2493 C -0.28073 0.25625 -0.28073 0.25949 -0.2836 0.26458 C -0.2849 0.2669 -0.28672 0.26875 -0.28776 0.27153 C -0.28854 0.27315 -0.28946 0.27454 -0.28985 0.27662 C -0.29037 0.27824 -0.29024 0.28055 -0.29089 0.28171 C -0.2918 0.28333 -0.29297 0.28403 -0.29401 0.28518 C -0.29492 0.2868 -0.29531 0.28889 -0.29623 0.29051 C -0.29753 0.29305 -0.29961 0.29583 -0.30156 0.29722 C -0.30248 0.29815 -0.30365 0.29838 -0.30482 0.29884 C -0.30573 0.30023 -0.3069 0.30116 -0.30781 0.30254 C -0.3086 0.30347 -0.30938 0.30509 -0.31003 0.30602 C -0.31263 0.30879 -0.31459 0.30949 -0.31732 0.31111 C -0.31992 0.31389 -0.32162 0.31597 -0.32474 0.31805 C -0.32709 0.31921 -0.32956 0.32014 -0.33203 0.32153 C -0.33281 0.32245 -0.33334 0.32407 -0.33412 0.32454 C -0.34102 0.32986 -0.34232 0.32916 -0.34792 0.33148 C -0.3569 0.33588 -0.34505 0.33055 -0.35443 0.3368 C -0.35573 0.33796 -0.35716 0.33796 -0.3586 0.33866 C -0.36146 0.33981 -0.36341 0.3412 -0.36589 0.34352 C -0.37292 0.35046 -0.37188 0.35 -0.37761 0.35926 L -0.38086 0.36435 L -0.38399 0.36967 C -0.38633 0.38079 -0.38308 0.36991 -0.38815 0.37662 C -0.3892 0.37778 -0.38959 0.37986 -0.39037 0.38171 C -0.39141 0.38727 -0.39024 0.38704 -0.39206 0.38704 L -0.39206 0.38727 " pathEditMode="relative" rAng="0" ptsTypes="AAAAAAAAAAAAAAAAAAAAAAAAAAAAAAAAAAAAAAAAAAAAAAAAAAAAAAAAAAAAAAAAAAAAAAAAAAAAA">
                                      <p:cBhvr>
                                        <p:cTn id="14" dur="2000" fill="hold"/>
                                        <p:tgtEl>
                                          <p:spTgt spid="8"/>
                                        </p:tgtEl>
                                        <p:attrNameLst>
                                          <p:attrName>ppt_x</p:attrName>
                                          <p:attrName>ppt_y</p:attrName>
                                        </p:attrNameLst>
                                      </p:cBhvr>
                                      <p:rCtr x="-19609" y="19352"/>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51145 0.11273 L -0.51145 0.11296 C -0.51145 0.11551 -0.5125 0.14306 -0.50846 0.15393 C -0.50755 0.15625 -0.50664 0.1588 -0.5052 0.16042 C -0.50377 0.16181 -0.50182 0.16204 -0.5 0.16273 C -0.49856 0.16412 -0.49713 0.16597 -0.49518 0.16713 C -0.49296 0.16829 -0.48229 0.17083 -0.48046 0.1713 C -0.47877 0.17199 -0.47708 0.17292 -0.47552 0.17361 C -0.47135 0.17523 -0.46666 0.17662 -0.46237 0.17801 C -0.46028 0.1787 -0.45807 0.17917 -0.45599 0.18009 L -0.44596 0.18449 C -0.44427 0.18518 -0.4427 0.18634 -0.44114 0.18681 L -0.42955 0.18889 C -0.40963 0.19768 -0.42981 0.18958 -0.40989 0.19537 C -0.39752 0.19907 -0.41458 0.19676 -0.39674 0.19977 C -0.36796 0.20486 -0.39062 0.19931 -0.37213 0.20417 L -0.30156 0.20208 C -0.29817 0.20185 -0.29492 0.20046 -0.29166 0.19977 C -0.2858 0.19884 -0.27968 0.19838 -0.27369 0.19768 C -0.272 0.1963 -0.27044 0.19444 -0.26875 0.19329 C -0.26341 0.18958 -0.25377 0.18958 -0.24895 0.18889 C -0.23919 0.18958 -0.22929 0.18935 -0.21953 0.1912 C -0.21601 0.19167 -0.20963 0.19537 -0.20963 0.1956 C -0.20638 0.19838 -0.20208 0.19977 -0.2 0.20417 C -0.1957 0.2125 -0.19804 0.2088 -0.19336 0.21505 C -0.19414 0.23958 -0.18919 0.25556 -0.20143 0.27199 C -0.20273 0.27338 -0.20338 0.27546 -0.20481 0.27639 C -0.2069 0.27778 -0.20911 0.27778 -0.21145 0.27847 C -0.21289 0.28009 -0.21445 0.28171 -0.21627 0.28287 C -0.21966 0.28518 -0.2263 0.28634 -0.22942 0.28727 C -0.23099 0.28935 -0.23307 0.2912 -0.23437 0.29375 C -0.23528 0.29653 -0.23515 0.29977 -0.23593 0.30255 C -0.23671 0.30556 -0.23802 0.30856 -0.23919 0.31134 C -0.24453 0.32384 -0.24023 0.31204 -0.24752 0.32454 C -0.26041 0.34676 -0.24895 0.33102 -0.25729 0.3419 C -0.26158 0.35903 -0.26054 0.35231 -0.25729 0.38565 C -0.2569 0.39028 -0.25507 0.39444 -0.25403 0.39884 C -0.25338 0.40093 -0.25403 0.40463 -0.25234 0.40532 L -0.24752 0.40764 L -0.24752 0.40787 L -0.25234 0.40764 L -0.25234 0.40787 " pathEditMode="relative" rAng="0" ptsTypes="AAAAAAAAAAAAAAAAAAAAAAAAAAAAAAAAAAAAAAAAAA">
                                      <p:cBhvr>
                                        <p:cTn id="18" dur="2000" fill="hold"/>
                                        <p:tgtEl>
                                          <p:spTgt spid="10"/>
                                        </p:tgtEl>
                                        <p:attrNameLst>
                                          <p:attrName>ppt_x</p:attrName>
                                          <p:attrName>ppt_y</p:attrName>
                                        </p:attrNameLst>
                                      </p:cBhvr>
                                      <p:rCtr x="15911" y="14745"/>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1953 0 L 0.01953 0.00023 C 0.07331 0.05347 0.05677 0.03403 0.09362 0.07778 C 0.0987 0.08356 0.1043 0.08773 0.10833 0.09583 C 0.11159 0.10139 0.11523 0.10671 0.11758 0.11343 C 0.12877 0.14514 0.12357 0.13426 0.13125 0.14931 C 0.13203 0.15301 0.13281 0.15671 0.13359 0.16065 C 0.13437 0.16505 0.13542 0.17153 0.13581 0.17616 C 0.1375 0.19444 0.13489 0.18796 0.13919 0.1963 C 0.14049 0.20231 0.14167 0.2081 0.14271 0.21412 C 0.1431 0.21644 0.14349 0.21852 0.14375 0.22106 C 0.14427 0.22431 0.1444 0.22824 0.14505 0.23218 C 0.14609 0.23912 0.14778 0.24537 0.14948 0.25208 C 0.15169 0.27338 0.15195 0.2706 0.14948 0.30347 C 0.14948 0.30602 0.14792 0.30787 0.14713 0.31019 C 0.14674 0.31227 0.14674 0.31505 0.14609 0.3169 C 0.13932 0.33796 0.14323 0.31968 0.13021 0.33704 C 0.12409 0.34491 0.11966 0.35208 0.11302 0.35718 C 0.10482 0.36366 0.11198 0.35417 0.10273 0.36389 C 0.09961 0.36713 0.097 0.37269 0.09362 0.37523 C 0.08841 0.37824 0.08294 0.37801 0.07773 0.3794 C 0.07539 0.38264 0.07331 0.38634 0.07083 0.38843 C 0.06536 0.39259 0.05364 0.39722 0.05364 0.39745 C 0.0526 0.39861 0.05143 0.40069 0.05026 0.40208 C 0.04088 0.41204 0.03867 0.41111 0.0263 0.42199 C 0.02513 0.42292 0.02409 0.42523 0.02278 0.42685 C 0.02096 0.42824 0.01901 0.42917 0.01719 0.43079 C 0.00716 0.43958 0.01393 0.43588 0.00586 0.43958 C 0.00351 0.44306 0.00117 0.4456 -0.00117 0.44861 C -0.00261 0.45093 -0.00404 0.4537 -0.0056 0.45556 C -0.00938 0.46019 -0.01341 0.46389 -0.01693 0.46898 C -0.01875 0.4713 -0.01979 0.47523 -0.02162 0.47801 C -0.02331 0.48032 -0.03438 0.49144 -0.03763 0.49815 C -0.04349 0.50949 -0.0388 0.50347 -0.04323 0.51366 C -0.04505 0.51759 -0.04753 0.52037 -0.04909 0.52477 C -0.05013 0.5287 -0.05117 0.53218 -0.05248 0.53611 C -0.05352 0.53912 -0.05495 0.54144 -0.05573 0.54491 C -0.05677 0.54861 -0.05716 0.55255 -0.05807 0.55602 C -0.06003 0.56435 -0.06146 0.56806 -0.0638 0.57616 C -0.06641 0.59722 -0.06263 0.5713 -0.06836 0.5963 C -0.07057 0.60579 -0.07396 0.62523 -0.07396 0.62546 C -0.07448 0.63125 -0.07474 0.6375 -0.07526 0.64329 C -0.07552 0.64722 -0.07617 0.65069 -0.07643 0.65463 C -0.07695 0.66343 -0.07695 0.67245 -0.07748 0.68148 C -0.078 0.68773 -0.07917 0.68912 -0.08086 0.69468 C -0.08177 0.69769 -0.08255 0.70069 -0.0832 0.70347 C -0.08503 0.71181 -0.0836 0.71042 -0.08659 0.71921 C -0.08724 0.72106 -0.08815 0.72199 -0.08893 0.72384 C -0.08958 0.72963 -0.09037 0.73565 -0.09128 0.74167 C -0.09154 0.74375 -0.09167 0.74606 -0.09219 0.74861 C -0.09492 0.75718 -0.09766 0.76157 -0.10261 0.7662 C -0.10417 0.76759 -0.1056 0.76944 -0.10716 0.7706 C -0.1086 0.77176 -0.11016 0.77199 -0.11172 0.77338 C -0.11966 0.77199 -0.12774 0.77176 -0.13568 0.7706 C -0.13724 0.77037 -0.13867 0.76898 -0.14037 0.76852 C -0.14297 0.76759 -0.14557 0.76713 -0.14831 0.7662 C -0.15052 0.76551 -0.15274 0.76412 -0.15521 0.76389 C -0.15807 0.76343 -0.1612 0.76389 -0.16419 0.76389 L -0.16745 0.76389 " pathEditMode="relative" rAng="0" ptsTypes="AAAAAAAAAAAAAAAAAAAAAAAAAAAAAAAAAAAAAAAAAAAAAAAAAAAAAAAAAAA">
                                      <p:cBhvr>
                                        <p:cTn id="22" dur="2000" fill="hold"/>
                                        <p:tgtEl>
                                          <p:spTgt spid="5"/>
                                        </p:tgtEl>
                                        <p:attrNameLst>
                                          <p:attrName>ppt_x</p:attrName>
                                          <p:attrName>ppt_y</p:attrName>
                                        </p:attrNameLst>
                                      </p:cBhvr>
                                      <p:rCtr x="-2773" y="38657"/>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7552 0.01088 L 0.07552 0.01111 C 0.07748 0.04745 0.07513 0.02268 0.07787 0.04028 C 0.07878 0.04606 0.07878 0.05231 0.08164 0.05625 C 0.08256 0.0581 0.08412 0.0581 0.08529 0.05879 C 0.08959 0.06666 0.08568 0.06088 0.09271 0.06551 C 0.09688 0.06852 0.10065 0.07291 0.10495 0.07477 C 0.11719 0.08032 0.11146 0.07824 0.12214 0.08148 C 0.12578 0.08495 0.1293 0.08866 0.13321 0.09074 C 0.13529 0.0919 0.13737 0.0919 0.13933 0.09305 C 0.14193 0.09444 0.14427 0.09629 0.14675 0.09745 C 0.14831 0.09861 0.15 0.09907 0.1517 0.1 C 0.15378 0.10116 0.15573 0.10347 0.15782 0.10463 C 0.16016 0.10579 0.16276 0.10602 0.16524 0.10671 C 0.1668 0.10833 0.16836 0.11018 0.17006 0.11134 C 0.17175 0.11227 0.17344 0.11273 0.175 0.11366 C 0.17748 0.11504 0.17995 0.11643 0.18243 0.11829 C 0.18412 0.11944 0.18555 0.12153 0.18737 0.12268 C 0.19011 0.12477 0.1931 0.12569 0.19597 0.12731 C 0.21016 0.13634 0.1931 0.12708 0.20951 0.13889 C 0.21224 0.14074 0.21524 0.1419 0.2181 0.14329 C 0.22045 0.14653 0.22279 0.15 0.22539 0.15254 C 0.23008 0.15717 0.23269 0.15741 0.23776 0.15949 C 0.24701 0.17106 0.23516 0.15741 0.24636 0.16643 C 0.24766 0.16736 0.2487 0.16991 0.25 0.17083 C 0.26355 0.18171 0.24271 0.15185 0.27097 0.18472 C 0.27422 0.18842 0.27735 0.19259 0.28073 0.19606 C 0.28477 0.20023 0.28763 0.20092 0.2918 0.20301 C 0.29349 0.2044 0.29519 0.20579 0.29675 0.20741 C 0.29844 0.20949 0.29974 0.21273 0.3017 0.21435 C 0.30313 0.21597 0.30495 0.21597 0.30651 0.21666 C 0.30782 0.21898 0.30873 0.22176 0.31029 0.22361 C 0.31381 0.22778 0.32006 0.23148 0.3237 0.23727 C 0.32552 0.24004 0.32683 0.24375 0.32865 0.24653 C 0.34115 0.26435 0.32969 0.24653 0.33855 0.25555 C 0.34115 0.25833 0.34349 0.26157 0.34584 0.26481 C 0.34688 0.26597 0.3474 0.26805 0.34831 0.26921 C 0.34987 0.27106 0.35157 0.27245 0.35326 0.27384 C 0.36849 0.30231 0.34688 0.26273 0.36433 0.29236 C 0.36693 0.29653 0.36875 0.30254 0.37175 0.30579 C 0.37292 0.30764 0.37435 0.30856 0.37539 0.31041 C 0.37722 0.31412 0.37852 0.31829 0.38034 0.32199 C 0.38151 0.32454 0.38282 0.32639 0.38399 0.32893 C 0.38529 0.33171 0.38633 0.33518 0.38763 0.33819 C 0.38959 0.3419 0.39167 0.34583 0.39388 0.34954 C 0.39532 0.35185 0.39727 0.3537 0.3987 0.35625 C 0.40013 0.35903 0.40118 0.3625 0.40248 0.36551 C 0.40443 0.37014 0.40664 0.37454 0.4086 0.3794 C 0.4099 0.38217 0.41094 0.38565 0.41224 0.38819 C 0.41381 0.39166 0.41576 0.39421 0.41719 0.39745 C 0.41823 0.40023 0.41862 0.4037 0.41966 0.40671 C 0.42266 0.41481 0.4267 0.42129 0.42943 0.4294 C 0.43151 0.43565 0.4336 0.4419 0.43568 0.44791 C 0.43646 0.45 0.43724 0.45254 0.43802 0.45463 C 0.43894 0.45717 0.43972 0.45926 0.4405 0.4618 L 0.44427 0.47315 C 0.44466 0.47778 0.44506 0.48241 0.44545 0.4868 C 0.44623 0.49444 0.44779 0.50208 0.44792 0.50972 C 0.44818 0.53773 0.4474 0.5662 0.44675 0.59444 C 0.44662 0.59815 0.44584 0.60185 0.44545 0.60579 C 0.44532 0.60787 0.44453 0.62384 0.44297 0.6287 C 0.44128 0.63356 0.4319 0.65741 0.42826 0.66088 L 0.41836 0.67014 C 0.4168 0.67153 0.41498 0.67268 0.41355 0.67454 C 0.40638 0.68333 0.41328 0.67569 0.40612 0.68148 C 0.40443 0.68264 0.403 0.68495 0.40118 0.68611 C 0.39883 0.68727 0.39623 0.68727 0.39388 0.68819 C 0.39219 0.68981 0.39063 0.6919 0.38894 0.69282 C 0.38698 0.69398 0.38477 0.69421 0.38282 0.69514 C 0.38151 0.69583 0.38034 0.69676 0.37904 0.69745 C 0.37748 0.69838 0.37578 0.69884 0.37422 0.69954 C 0.37292 0.70139 0.37188 0.70324 0.37045 0.70416 C 0.36888 0.70532 0.36719 0.70555 0.3655 0.70671 C 0.36302 0.70787 0.36068 0.70949 0.35821 0.71111 L 0.35443 0.71342 C 0.34805 0.72153 0.35339 0.7162 0.34349 0.72014 C 0.34219 0.72083 0.34102 0.72222 0.33972 0.72268 C 0.33399 0.72454 0.32253 0.72731 0.32253 0.72754 C 0.31498 0.73194 0.32097 0.7287 0.30782 0.73194 C 0.30495 0.73241 0.30209 0.73333 0.29922 0.73403 C 0.29545 0.73495 0.2918 0.73541 0.28815 0.73657 L 0.28073 0.73403 L 0.28438 0.73403 " pathEditMode="relative" rAng="0" ptsTypes="AAAAAAAAAAAAAAAAAAAAAAAAAAAAAAAAAAAAAAAAAAAAAAAAAAAAAAAAAAAAAAAAAAAAAAAAAAAAAAAAAAA">
                                      <p:cBhvr>
                                        <p:cTn id="26" dur="2000" fill="hold"/>
                                        <p:tgtEl>
                                          <p:spTgt spid="6"/>
                                        </p:tgtEl>
                                        <p:attrNameLst>
                                          <p:attrName>ppt_x</p:attrName>
                                          <p:attrName>ppt_y</p:attrName>
                                        </p:attrNameLst>
                                      </p:cBhvr>
                                      <p:rCtr x="18620" y="36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36" y="667263"/>
            <a:ext cx="4174284" cy="923330"/>
          </a:xfrm>
          <a:prstGeom prst="rect">
            <a:avLst/>
          </a:prstGeom>
        </p:spPr>
        <p:txBody>
          <a:bodyPr wrap="none">
            <a:spAutoFit/>
          </a:bodyPr>
          <a:lstStyle/>
          <a:p>
            <a:r>
              <a:rPr lang="en-US" sz="5400" b="1" dirty="0">
                <a:solidFill>
                  <a:srgbClr val="FF0000"/>
                </a:solidFill>
                <a:highlight>
                  <a:srgbClr val="FFFF00"/>
                </a:highlight>
                <a:ea typeface="Times New Roman" panose="02020603050405020304" pitchFamily="18" charset="0"/>
              </a:rPr>
              <a:t>Work in pairs.</a:t>
            </a:r>
            <a:endParaRPr lang="en-US" sz="5400" b="1" dirty="0">
              <a:solidFill>
                <a:srgbClr val="FF0000"/>
              </a:solidFill>
              <a:highlight>
                <a:srgbClr val="FFFF00"/>
              </a:highlight>
            </a:endParaRPr>
          </a:p>
        </p:txBody>
      </p:sp>
      <p:sp>
        <p:nvSpPr>
          <p:cNvPr id="3" name="Rectangle 2"/>
          <p:cNvSpPr/>
          <p:nvPr/>
        </p:nvSpPr>
        <p:spPr>
          <a:xfrm>
            <a:off x="84352" y="2739176"/>
            <a:ext cx="7877471" cy="1015663"/>
          </a:xfrm>
          <a:prstGeom prst="rect">
            <a:avLst/>
          </a:prstGeom>
        </p:spPr>
        <p:txBody>
          <a:bodyPr wrap="square">
            <a:spAutoFit/>
          </a:bodyPr>
          <a:lstStyle/>
          <a:p>
            <a:pPr marL="514350" indent="-514350">
              <a:buAutoNum type="arabicPeriod"/>
            </a:pPr>
            <a:r>
              <a:rPr lang="en-US" sz="3000" b="1" i="1" dirty="0">
                <a:solidFill>
                  <a:srgbClr val="0070C0"/>
                </a:solidFill>
              </a:rPr>
              <a:t>What are these two kinds of transportation? </a:t>
            </a:r>
          </a:p>
          <a:p>
            <a:pPr marL="514350" indent="-514350">
              <a:buAutoNum type="arabicPeriod"/>
            </a:pPr>
            <a:r>
              <a:rPr lang="en-US" sz="3000" b="1" i="1" dirty="0">
                <a:solidFill>
                  <a:srgbClr val="0070C0"/>
                </a:solidFill>
              </a:rPr>
              <a:t>Which would you like to try? Why?</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5917" y="359487"/>
            <a:ext cx="2829127" cy="1804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0C56AD9-7115-404E-BC0F-A6697E4F2349}"/>
              </a:ext>
            </a:extLst>
          </p:cNvPr>
          <p:cNvPicPr>
            <a:picLocks noChangeAspect="1"/>
          </p:cNvPicPr>
          <p:nvPr/>
        </p:nvPicPr>
        <p:blipFill>
          <a:blip r:embed="rId3"/>
          <a:stretch>
            <a:fillRect/>
          </a:stretch>
        </p:blipFill>
        <p:spPr>
          <a:xfrm>
            <a:off x="8428602" y="338838"/>
            <a:ext cx="3212267" cy="3544966"/>
          </a:xfrm>
          <a:prstGeom prst="rect">
            <a:avLst/>
          </a:prstGeom>
        </p:spPr>
      </p:pic>
      <p:pic>
        <p:nvPicPr>
          <p:cNvPr id="7" name="Picture 6">
            <a:extLst>
              <a:ext uri="{FF2B5EF4-FFF2-40B4-BE49-F238E27FC236}">
                <a16:creationId xmlns:a16="http://schemas.microsoft.com/office/drawing/2014/main" id="{1BA3A335-4A27-4DCA-A570-815F9A906AF8}"/>
              </a:ext>
            </a:extLst>
          </p:cNvPr>
          <p:cNvPicPr>
            <a:picLocks noChangeAspect="1"/>
          </p:cNvPicPr>
          <p:nvPr/>
        </p:nvPicPr>
        <p:blipFill>
          <a:blip r:embed="rId4"/>
          <a:stretch>
            <a:fillRect/>
          </a:stretch>
        </p:blipFill>
        <p:spPr>
          <a:xfrm>
            <a:off x="7495044" y="3986321"/>
            <a:ext cx="4507586" cy="2176076"/>
          </a:xfrm>
          <a:prstGeom prst="rect">
            <a:avLst/>
          </a:prstGeom>
        </p:spPr>
      </p:pic>
    </p:spTree>
    <p:extLst>
      <p:ext uri="{BB962C8B-B14F-4D97-AF65-F5344CB8AC3E}">
        <p14:creationId xmlns:p14="http://schemas.microsoft.com/office/powerpoint/2010/main" val="192747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F71796-AF44-47EC-95C6-EDC2EFF828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71"/>
          <a:stretch/>
        </p:blipFill>
        <p:spPr>
          <a:xfrm>
            <a:off x="3314700" y="323850"/>
            <a:ext cx="8836856" cy="605916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listening time….</a:t>
            </a:r>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851" y="1461413"/>
            <a:ext cx="4086709" cy="83359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3443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0359C-21FB-4D92-B9BF-184BCB3C4ACE}"/>
              </a:ext>
            </a:extLst>
          </p:cNvPr>
          <p:cNvPicPr>
            <a:picLocks noChangeAspect="1"/>
          </p:cNvPicPr>
          <p:nvPr/>
        </p:nvPicPr>
        <p:blipFill>
          <a:blip r:embed="rId2"/>
          <a:stretch>
            <a:fillRect/>
          </a:stretch>
        </p:blipFill>
        <p:spPr>
          <a:xfrm>
            <a:off x="2546610" y="303912"/>
            <a:ext cx="7676682" cy="6115938"/>
          </a:xfrm>
          <a:prstGeom prst="rect">
            <a:avLst/>
          </a:prstGeom>
        </p:spPr>
      </p:pic>
    </p:spTree>
    <p:extLst>
      <p:ext uri="{BB962C8B-B14F-4D97-AF65-F5344CB8AC3E}">
        <p14:creationId xmlns:p14="http://schemas.microsoft.com/office/powerpoint/2010/main" val="311845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13EAC0E-7A55-0FE0-5AB0-D3CDACA2FFE0}"/>
              </a:ext>
            </a:extLst>
          </p:cNvPr>
          <p:cNvSpPr txBox="1"/>
          <p:nvPr/>
        </p:nvSpPr>
        <p:spPr>
          <a:xfrm>
            <a:off x="489985" y="2977366"/>
            <a:ext cx="11565166" cy="1569660"/>
          </a:xfrm>
          <a:prstGeom prst="rect">
            <a:avLst/>
          </a:prstGeom>
          <a:noFill/>
        </p:spPr>
        <p:txBody>
          <a:bodyPr wrap="square">
            <a:spAutoFit/>
          </a:bodyPr>
          <a:lstStyle/>
          <a:p>
            <a:r>
              <a:rPr lang="en-US" sz="3200" dirty="0">
                <a:solidFill>
                  <a:srgbClr val="242021"/>
                </a:solidFill>
                <a:latin typeface="+mj-lt"/>
              </a:rPr>
              <a:t>a. Listen to Matt’s vlog about two types of transportation. Which is better for kids?</a:t>
            </a:r>
            <a:r>
              <a:rPr lang="en-US" sz="3200" dirty="0">
                <a:latin typeface="+mj-lt"/>
              </a:rPr>
              <a:t/>
            </a:r>
            <a:br>
              <a:rPr lang="en-US" sz="3200" dirty="0">
                <a:latin typeface="+mj-lt"/>
              </a:rPr>
            </a:br>
            <a:endParaRPr lang="en-US" sz="3200" dirty="0">
              <a:latin typeface="+mj-lt"/>
            </a:endParaRPr>
          </a:p>
        </p:txBody>
      </p:sp>
      <p:sp>
        <p:nvSpPr>
          <p:cNvPr id="2" name="Rectangle 1"/>
          <p:cNvSpPr/>
          <p:nvPr/>
        </p:nvSpPr>
        <p:spPr>
          <a:xfrm>
            <a:off x="1968059" y="616003"/>
            <a:ext cx="9889161"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Before listening</a:t>
            </a:r>
          </a:p>
          <a:p>
            <a:r>
              <a:rPr lang="en-US" sz="3600" i="1" dirty="0">
                <a:solidFill>
                  <a:srgbClr val="0070C0"/>
                </a:solidFill>
              </a:rPr>
              <a:t>Read the instruction quickly. Underline the key words. What are we going to do? </a:t>
            </a:r>
          </a:p>
          <a:p>
            <a:r>
              <a:rPr lang="en-US" sz="3600" i="1" dirty="0">
                <a:solidFill>
                  <a:srgbClr val="FF0000"/>
                </a:solidFill>
              </a:rPr>
              <a:t>Listen and choose the correct answer.</a:t>
            </a:r>
          </a:p>
        </p:txBody>
      </p:sp>
      <p:sp>
        <p:nvSpPr>
          <p:cNvPr id="19" name="TextBox 18"/>
          <p:cNvSpPr txBox="1"/>
          <p:nvPr/>
        </p:nvSpPr>
        <p:spPr>
          <a:xfrm>
            <a:off x="205274" y="457200"/>
            <a:ext cx="178214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 </a:t>
            </a:r>
          </a:p>
        </p:txBody>
      </p:sp>
      <p:cxnSp>
        <p:nvCxnSpPr>
          <p:cNvPr id="11" name="Straight Connector 10"/>
          <p:cNvCxnSpPr>
            <a:cxnSpLocks/>
          </p:cNvCxnSpPr>
          <p:nvPr/>
        </p:nvCxnSpPr>
        <p:spPr>
          <a:xfrm>
            <a:off x="2490034" y="3466214"/>
            <a:ext cx="184804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a:cxnSpLocks/>
          </p:cNvCxnSpPr>
          <p:nvPr/>
        </p:nvCxnSpPr>
        <p:spPr>
          <a:xfrm>
            <a:off x="5561351" y="3466214"/>
            <a:ext cx="4505063" cy="0"/>
          </a:xfrm>
          <a:prstGeom prst="line">
            <a:avLst/>
          </a:prstGeom>
        </p:spPr>
        <p:style>
          <a:lnRef idx="2">
            <a:schemeClr val="accent2"/>
          </a:lnRef>
          <a:fillRef idx="0">
            <a:schemeClr val="accent2"/>
          </a:fillRef>
          <a:effectRef idx="1">
            <a:schemeClr val="accent2"/>
          </a:effectRef>
          <a:fontRef idx="minor">
            <a:schemeClr val="tx1"/>
          </a:fontRef>
        </p:style>
      </p:cxnSp>
      <p:sp>
        <p:nvSpPr>
          <p:cNvPr id="20" name="TextBox 19">
            <a:extLst>
              <a:ext uri="{FF2B5EF4-FFF2-40B4-BE49-F238E27FC236}">
                <a16:creationId xmlns:a16="http://schemas.microsoft.com/office/drawing/2014/main" id="{DE28F731-3324-160B-DD5F-68DC0C89DC0F}"/>
              </a:ext>
            </a:extLst>
          </p:cNvPr>
          <p:cNvSpPr txBox="1"/>
          <p:nvPr/>
        </p:nvSpPr>
        <p:spPr>
          <a:xfrm>
            <a:off x="2596360" y="4421010"/>
            <a:ext cx="6862433" cy="2062103"/>
          </a:xfrm>
          <a:prstGeom prst="rect">
            <a:avLst/>
          </a:prstGeom>
          <a:noFill/>
        </p:spPr>
        <p:txBody>
          <a:bodyPr wrap="square">
            <a:spAutoFit/>
          </a:bodyPr>
          <a:lstStyle/>
          <a:p>
            <a:pPr marL="514350" indent="-514350">
              <a:buAutoNum type="arabicPeriod"/>
            </a:pPr>
            <a:r>
              <a:rPr lang="en-US" sz="3200" dirty="0">
                <a:solidFill>
                  <a:srgbClr val="242021"/>
                </a:solidFill>
                <a:latin typeface="+mj-lt"/>
              </a:rPr>
              <a:t>The One Wheeler                   </a:t>
            </a:r>
          </a:p>
          <a:p>
            <a:pPr marL="514350" indent="-514350">
              <a:buAutoNum type="arabicPeriod"/>
            </a:pPr>
            <a:r>
              <a:rPr lang="en-US" sz="3200" dirty="0">
                <a:solidFill>
                  <a:srgbClr val="242021"/>
                </a:solidFill>
                <a:latin typeface="+mj-lt"/>
              </a:rPr>
              <a:t>The Hover Go</a:t>
            </a:r>
          </a:p>
          <a:p>
            <a:pPr marL="514350" indent="-514350">
              <a:buAutoNum type="arabicPeriod"/>
            </a:pPr>
            <a:r>
              <a:rPr lang="en-US" sz="3200" dirty="0">
                <a:solidFill>
                  <a:srgbClr val="242021"/>
                </a:solidFill>
                <a:latin typeface="+mj-lt"/>
              </a:rPr>
              <a:t>They’re both great for kids.</a:t>
            </a:r>
            <a:r>
              <a:rPr lang="en-US" sz="3200" dirty="0">
                <a:latin typeface="+mj-lt"/>
              </a:rPr>
              <a:t/>
            </a:r>
            <a:br>
              <a:rPr lang="en-US" sz="3200" dirty="0">
                <a:latin typeface="+mj-lt"/>
              </a:rPr>
            </a:br>
            <a:endParaRPr lang="en-US" sz="3200" dirty="0">
              <a:latin typeface="+mj-lt"/>
            </a:endParaRPr>
          </a:p>
        </p:txBody>
      </p:sp>
      <p:cxnSp>
        <p:nvCxnSpPr>
          <p:cNvPr id="10" name="Straight Connector 9">
            <a:extLst>
              <a:ext uri="{FF2B5EF4-FFF2-40B4-BE49-F238E27FC236}">
                <a16:creationId xmlns:a16="http://schemas.microsoft.com/office/drawing/2014/main" id="{49F85AAD-4187-4B27-8F2F-7217879E3995}"/>
              </a:ext>
            </a:extLst>
          </p:cNvPr>
          <p:cNvCxnSpPr>
            <a:cxnSpLocks/>
          </p:cNvCxnSpPr>
          <p:nvPr/>
        </p:nvCxnSpPr>
        <p:spPr>
          <a:xfrm>
            <a:off x="597158" y="3969376"/>
            <a:ext cx="229489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a:extLst>
              <a:ext uri="{FF2B5EF4-FFF2-40B4-BE49-F238E27FC236}">
                <a16:creationId xmlns:a16="http://schemas.microsoft.com/office/drawing/2014/main" id="{A209EABE-35BE-4FB1-8ABB-87CB8F138779}"/>
              </a:ext>
            </a:extLst>
          </p:cNvPr>
          <p:cNvCxnSpPr>
            <a:cxnSpLocks/>
          </p:cNvCxnSpPr>
          <p:nvPr/>
        </p:nvCxnSpPr>
        <p:spPr>
          <a:xfrm>
            <a:off x="3904988" y="4928804"/>
            <a:ext cx="219101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547AAC5C-DC74-46B9-8D2A-DDE904B47BF1}"/>
              </a:ext>
            </a:extLst>
          </p:cNvPr>
          <p:cNvCxnSpPr>
            <a:cxnSpLocks/>
          </p:cNvCxnSpPr>
          <p:nvPr/>
        </p:nvCxnSpPr>
        <p:spPr>
          <a:xfrm>
            <a:off x="3990049" y="5430797"/>
            <a:ext cx="146445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Straight Connector 16">
            <a:extLst>
              <a:ext uri="{FF2B5EF4-FFF2-40B4-BE49-F238E27FC236}">
                <a16:creationId xmlns:a16="http://schemas.microsoft.com/office/drawing/2014/main" id="{880960AB-7EEA-45D7-A030-FA417AD53889}"/>
              </a:ext>
            </a:extLst>
          </p:cNvPr>
          <p:cNvCxnSpPr>
            <a:cxnSpLocks/>
          </p:cNvCxnSpPr>
          <p:nvPr/>
        </p:nvCxnSpPr>
        <p:spPr>
          <a:xfrm>
            <a:off x="4533983" y="5913798"/>
            <a:ext cx="3004501"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25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Effect transition="in" filter="barn(inVertical)">
                                      <p:cBhvr>
                                        <p:cTn id="4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5553</TotalTime>
  <Words>1020</Words>
  <Application>Microsoft Office PowerPoint</Application>
  <PresentationFormat>Widescreen</PresentationFormat>
  <Paragraphs>151</Paragraphs>
  <Slides>39</Slides>
  <Notes>1</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FuturaStd-Book</vt:lpstr>
      <vt:lpstr>Source Sans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PC</cp:lastModifiedBy>
  <cp:revision>270</cp:revision>
  <dcterms:created xsi:type="dcterms:W3CDTF">2020-12-08T03:17:05Z</dcterms:created>
  <dcterms:modified xsi:type="dcterms:W3CDTF">2025-02-25T02:24:54Z</dcterms:modified>
</cp:coreProperties>
</file>