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44" r:id="rId9"/>
    <p:sldId id="333" r:id="rId10"/>
    <p:sldId id="349" r:id="rId11"/>
    <p:sldId id="345" r:id="rId12"/>
    <p:sldId id="361" r:id="rId13"/>
    <p:sldId id="352" r:id="rId14"/>
    <p:sldId id="362" r:id="rId15"/>
    <p:sldId id="339" r:id="rId16"/>
    <p:sldId id="347" r:id="rId17"/>
    <p:sldId id="359" r:id="rId18"/>
    <p:sldId id="315" r:id="rId19"/>
    <p:sldId id="332" r:id="rId20"/>
    <p:sldId id="363" r:id="rId21"/>
    <p:sldId id="331" r:id="rId22"/>
    <p:sldId id="328" r:id="rId23"/>
    <p:sldId id="329" r:id="rId24"/>
    <p:sldId id="33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94" d="100"/>
          <a:sy n="94" d="100"/>
        </p:scale>
        <p:origin x="533" y="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59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96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slow">
    <p:cover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2.2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eduhome.com.vn/DHALesson?idGrade=10&amp;idSubject=1&amp;idSeries=118&amp;idTheme=1067&amp;IdLevel=3&amp;idThemeServer=83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8493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7: Transportation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2.2: Grammar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8EACBF-8DCF-A7C4-D8C1-76436682C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68" y="0"/>
            <a:ext cx="11920264" cy="6858000"/>
          </a:xfrm>
          <a:prstGeom prst="rect">
            <a:avLst/>
          </a:prstGeom>
        </p:spPr>
      </p:pic>
      <p:pic>
        <p:nvPicPr>
          <p:cNvPr id="6" name="CD1-TRACK 76">
            <a:hlinkClick r:id="" action="ppaction://media"/>
            <a:extLst>
              <a:ext uri="{FF2B5EF4-FFF2-40B4-BE49-F238E27FC236}">
                <a16:creationId xmlns:a16="http://schemas.microsoft.com/office/drawing/2014/main" id="{4E6BA076-9641-7F1A-4C63-09D0E51BA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6665" y="192545"/>
            <a:ext cx="611598" cy="61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5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05542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A64D69-037E-D31A-6D86-38015D812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2494"/>
            <a:ext cx="12192000" cy="3296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3940A2-A896-879A-0C2A-0E34C7E4485A}"/>
              </a:ext>
            </a:extLst>
          </p:cNvPr>
          <p:cNvSpPr txBox="1"/>
          <p:nvPr/>
        </p:nvSpPr>
        <p:spPr>
          <a:xfrm>
            <a:off x="7202124" y="2744713"/>
            <a:ext cx="4420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My suitcase is as big as yours.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AA55F5-1C9D-B98B-B85E-0AB79140D737}"/>
              </a:ext>
            </a:extLst>
          </p:cNvPr>
          <p:cNvSpPr txBox="1"/>
          <p:nvPr/>
        </p:nvSpPr>
        <p:spPr>
          <a:xfrm>
            <a:off x="6561272" y="3017944"/>
            <a:ext cx="5702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My sunglasses aren't as expensive as yours.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70C3F6-EC91-6EB4-4C73-367573AAA371}"/>
              </a:ext>
            </a:extLst>
          </p:cNvPr>
          <p:cNvSpPr txBox="1"/>
          <p:nvPr/>
        </p:nvSpPr>
        <p:spPr>
          <a:xfrm>
            <a:off x="6600658" y="3639653"/>
            <a:ext cx="562338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Trains are as comfortable as buses./ Buses are as comfortable as trains.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E14CF3-7D37-81D5-DE91-A471502760C9}"/>
              </a:ext>
            </a:extLst>
          </p:cNvPr>
          <p:cNvSpPr txBox="1"/>
          <p:nvPr/>
        </p:nvSpPr>
        <p:spPr>
          <a:xfrm>
            <a:off x="7202124" y="4427560"/>
            <a:ext cx="5269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My ticket isn't as cheap as yours.</a:t>
            </a:r>
          </a:p>
        </p:txBody>
      </p:sp>
    </p:spTree>
    <p:extLst>
      <p:ext uri="{BB962C8B-B14F-4D97-AF65-F5344CB8AC3E}">
        <p14:creationId xmlns:p14="http://schemas.microsoft.com/office/powerpoint/2010/main" val="23150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831C46-FD41-B75A-DB74-052B624A1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853"/>
            <a:ext cx="12192000" cy="4993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072F98-E7D2-9757-BA6A-51FAB466B5E2}"/>
              </a:ext>
            </a:extLst>
          </p:cNvPr>
          <p:cNvSpPr txBox="1"/>
          <p:nvPr/>
        </p:nvSpPr>
        <p:spPr>
          <a:xfrm>
            <a:off x="304245" y="324576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41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D87184-70EB-1B07-DB86-F5327437A275}"/>
              </a:ext>
            </a:extLst>
          </p:cNvPr>
          <p:cNvCxnSpPr>
            <a:cxnSpLocks/>
          </p:cNvCxnSpPr>
          <p:nvPr/>
        </p:nvCxnSpPr>
        <p:spPr>
          <a:xfrm>
            <a:off x="2260315" y="3082442"/>
            <a:ext cx="8424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4184FC-786A-566A-C6C6-DE5FE12FD75C}"/>
              </a:ext>
            </a:extLst>
          </p:cNvPr>
          <p:cNvCxnSpPr>
            <a:cxnSpLocks/>
          </p:cNvCxnSpPr>
          <p:nvPr/>
        </p:nvCxnSpPr>
        <p:spPr>
          <a:xfrm>
            <a:off x="3708971" y="3688422"/>
            <a:ext cx="380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6A6C82-BE2F-821E-40DB-38993C83D853}"/>
              </a:ext>
            </a:extLst>
          </p:cNvPr>
          <p:cNvCxnSpPr>
            <a:cxnSpLocks/>
          </p:cNvCxnSpPr>
          <p:nvPr/>
        </p:nvCxnSpPr>
        <p:spPr>
          <a:xfrm>
            <a:off x="2571049" y="4345018"/>
            <a:ext cx="11379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8B9AE76-CB66-E87D-181A-580D329DF810}"/>
              </a:ext>
            </a:extLst>
          </p:cNvPr>
          <p:cNvSpPr/>
          <p:nvPr/>
        </p:nvSpPr>
        <p:spPr>
          <a:xfrm>
            <a:off x="8356272" y="2460145"/>
            <a:ext cx="12891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quick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C885F0-9455-B63A-EA19-11D4483FA5FE}"/>
              </a:ext>
            </a:extLst>
          </p:cNvPr>
          <p:cNvSpPr/>
          <p:nvPr/>
        </p:nvSpPr>
        <p:spPr>
          <a:xfrm>
            <a:off x="8724116" y="3083278"/>
            <a:ext cx="6303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4E5B33-7147-35F3-75FA-0E9C3AF6BAC1}"/>
              </a:ext>
            </a:extLst>
          </p:cNvPr>
          <p:cNvSpPr/>
          <p:nvPr/>
        </p:nvSpPr>
        <p:spPr>
          <a:xfrm>
            <a:off x="8127685" y="3714556"/>
            <a:ext cx="19990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frequent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3F0C084-0B52-0CB9-EF0D-C281EC77FB0A}"/>
              </a:ext>
            </a:extLst>
          </p:cNvPr>
          <p:cNvCxnSpPr>
            <a:cxnSpLocks/>
          </p:cNvCxnSpPr>
          <p:nvPr/>
        </p:nvCxnSpPr>
        <p:spPr>
          <a:xfrm>
            <a:off x="2105247" y="4972692"/>
            <a:ext cx="3913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9974733-B641-AACB-42B7-C8C04D980188}"/>
              </a:ext>
            </a:extLst>
          </p:cNvPr>
          <p:cNvSpPr/>
          <p:nvPr/>
        </p:nvSpPr>
        <p:spPr>
          <a:xfrm>
            <a:off x="8356272" y="4380380"/>
            <a:ext cx="14266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aren’t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5B0416-FDB3-6716-F852-DAEBA68C1D90}"/>
              </a:ext>
            </a:extLst>
          </p:cNvPr>
          <p:cNvCxnSpPr>
            <a:cxnSpLocks/>
          </p:cNvCxnSpPr>
          <p:nvPr/>
        </p:nvCxnSpPr>
        <p:spPr>
          <a:xfrm>
            <a:off x="2307385" y="5639437"/>
            <a:ext cx="14015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826B281-0C96-6E9F-E8B2-68B0190650B3}"/>
              </a:ext>
            </a:extLst>
          </p:cNvPr>
          <p:cNvSpPr/>
          <p:nvPr/>
        </p:nvSpPr>
        <p:spPr>
          <a:xfrm>
            <a:off x="7662684" y="5017948"/>
            <a:ext cx="26763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eco-friendly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D3BA56-3932-14F9-2043-6D22CBDFA94B}"/>
              </a:ext>
            </a:extLst>
          </p:cNvPr>
          <p:cNvSpPr/>
          <p:nvPr/>
        </p:nvSpPr>
        <p:spPr>
          <a:xfrm>
            <a:off x="120956" y="0"/>
            <a:ext cx="689612" cy="338554"/>
          </a:xfrm>
          <a:prstGeom prst="rect">
            <a:avLst/>
          </a:prstGeom>
          <a:solidFill>
            <a:schemeClr val="accent6"/>
          </a:solidFill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0" cap="none" spc="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7</a:t>
            </a:r>
          </a:p>
        </p:txBody>
      </p:sp>
    </p:spTree>
    <p:extLst>
      <p:ext uri="{BB962C8B-B14F-4D97-AF65-F5344CB8AC3E}">
        <p14:creationId xmlns:p14="http://schemas.microsoft.com/office/powerpoint/2010/main" val="289096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309578-8BA6-1A4E-3B93-F58F5565E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1402"/>
            <a:ext cx="12192000" cy="43151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9718CC-CCA9-EE5C-C21E-0BA901D6351B}"/>
              </a:ext>
            </a:extLst>
          </p:cNvPr>
          <p:cNvSpPr txBox="1"/>
          <p:nvPr/>
        </p:nvSpPr>
        <p:spPr>
          <a:xfrm>
            <a:off x="304245" y="324576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41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8FC79-A11C-0E07-212A-74844F359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788" y="3584312"/>
            <a:ext cx="409632" cy="342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31348A-01B9-CB47-3015-6AE864059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893" y="2947992"/>
            <a:ext cx="333422" cy="409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1764AD-DFC3-2666-6B64-50CD3A598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604" y="4182297"/>
            <a:ext cx="409632" cy="342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41B49-F08C-57BE-1605-ABEDB4902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709" y="4780282"/>
            <a:ext cx="333422" cy="4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1E0116-D3CD-077C-1340-CCA65822DA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93" y="439698"/>
            <a:ext cx="9288743" cy="649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D634CF-EA22-734A-5A45-7B65E8BA11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93" y="1182529"/>
            <a:ext cx="6441897" cy="49275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6DFAA7-A049-53F6-54E0-FECFB05B78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6283" y="1397285"/>
            <a:ext cx="5585716" cy="27537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381607-7F53-31E0-833A-F7BA94F98BE4}"/>
              </a:ext>
            </a:extLst>
          </p:cNvPr>
          <p:cNvSpPr txBox="1"/>
          <p:nvPr/>
        </p:nvSpPr>
        <p:spPr>
          <a:xfrm>
            <a:off x="544528" y="2564178"/>
            <a:ext cx="7184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FF0000"/>
                </a:solidFill>
                <a:effectLst/>
                <a:latin typeface="MyriadPro-Regular"/>
              </a:rPr>
              <a:t>Trains aren't as frequent as buses.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9B61D0-E97F-5E1C-9CFB-47863A0AAA36}"/>
              </a:ext>
            </a:extLst>
          </p:cNvPr>
          <p:cNvSpPr txBox="1"/>
          <p:nvPr/>
        </p:nvSpPr>
        <p:spPr>
          <a:xfrm>
            <a:off x="544530" y="3560629"/>
            <a:ext cx="7184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yriadPro-Regular"/>
              </a:rPr>
              <a:t>Taxis aren't as cheap as buses.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8F6552-AE42-7F2B-C5E0-31C1A21D36E1}"/>
              </a:ext>
            </a:extLst>
          </p:cNvPr>
          <p:cNvSpPr txBox="1"/>
          <p:nvPr/>
        </p:nvSpPr>
        <p:spPr>
          <a:xfrm>
            <a:off x="497073" y="4564851"/>
            <a:ext cx="7184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yriadPro-Regular"/>
              </a:rPr>
              <a:t>The bus isn't as expensive as a </a:t>
            </a:r>
            <a:r>
              <a:rPr lang="en-US" sz="2800" dirty="0" smtClean="0">
                <a:solidFill>
                  <a:srgbClr val="FF0000"/>
                </a:solidFill>
                <a:latin typeface="MyriadPro-Regular"/>
              </a:rPr>
              <a:t>train.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ACD25E-DAE0-F8A1-B185-B890DE6FFE82}"/>
              </a:ext>
            </a:extLst>
          </p:cNvPr>
          <p:cNvSpPr txBox="1"/>
          <p:nvPr/>
        </p:nvSpPr>
        <p:spPr>
          <a:xfrm>
            <a:off x="544529" y="5570193"/>
            <a:ext cx="7184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yriadPro-Regular"/>
              </a:rPr>
              <a:t>The car is as quick/fast as a taxi.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9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7583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856376" y="552140"/>
            <a:ext cx="431394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410822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84F739-37A8-BAD7-06F2-68AD9F2A5A43}"/>
              </a:ext>
            </a:extLst>
          </p:cNvPr>
          <p:cNvSpPr txBox="1"/>
          <p:nvPr/>
        </p:nvSpPr>
        <p:spPr>
          <a:xfrm>
            <a:off x="2021674" y="2635027"/>
            <a:ext cx="9105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242021"/>
                </a:solidFill>
                <a:effectLst/>
                <a:latin typeface="+mj-lt"/>
              </a:rPr>
              <a:t>e.g. The bus </a:t>
            </a:r>
            <a:r>
              <a:rPr lang="en-US" sz="3200" b="1" i="1" dirty="0">
                <a:solidFill>
                  <a:srgbClr val="242021"/>
                </a:solidFill>
                <a:effectLst/>
                <a:latin typeface="+mj-lt"/>
              </a:rPr>
              <a:t>isn’t as fas</a:t>
            </a:r>
            <a:r>
              <a:rPr lang="en-US" sz="3200" b="1" i="1" dirty="0">
                <a:solidFill>
                  <a:srgbClr val="242021"/>
                </a:solidFill>
                <a:latin typeface="+mj-lt"/>
              </a:rPr>
              <a:t>t as </a:t>
            </a:r>
            <a:r>
              <a:rPr lang="en-US" sz="3200" i="1" dirty="0">
                <a:solidFill>
                  <a:srgbClr val="242021"/>
                </a:solidFill>
                <a:latin typeface="+mj-lt"/>
              </a:rPr>
              <a:t>the car.</a:t>
            </a:r>
            <a:endParaRPr lang="en-US" sz="3200" i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FE1749-37F7-771A-490A-7BD401A0C6B9}"/>
              </a:ext>
            </a:extLst>
          </p:cNvPr>
          <p:cNvSpPr txBox="1"/>
          <p:nvPr/>
        </p:nvSpPr>
        <p:spPr>
          <a:xfrm>
            <a:off x="283605" y="247359"/>
            <a:ext cx="120008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231F20"/>
                </a:solidFill>
                <a:effectLst/>
                <a:latin typeface="+mj-lt"/>
              </a:rPr>
              <a:t>d. In pairs: Make more sentences about transportation from the table. Use the prompts.</a:t>
            </a:r>
            <a:r>
              <a:rPr lang="en-US" sz="3600" b="1" dirty="0">
                <a:latin typeface="+mj-lt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AF0FD1-C542-2EF9-BFDB-8C0650FF7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98" y="1447688"/>
            <a:ext cx="10652475" cy="1077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2F7997-219E-E8C5-4E80-A665E13EDE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7747" y="3329924"/>
            <a:ext cx="6160252" cy="30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8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69DD89-69F7-E047-D688-5B139953C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10" y="1009809"/>
            <a:ext cx="10250246" cy="5734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1F0D70-8BDA-B203-FA18-22FFBAEEA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3" y="448276"/>
            <a:ext cx="12031754" cy="666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3F6746-8CAA-22C2-CE67-84FCA58CC0F5}"/>
              </a:ext>
            </a:extLst>
          </p:cNvPr>
          <p:cNvSpPr txBox="1"/>
          <p:nvPr/>
        </p:nvSpPr>
        <p:spPr>
          <a:xfrm>
            <a:off x="1362483" y="39346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41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B71B1A-0AFF-86FD-AA18-A2E20FE8B6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6099" y="1343230"/>
            <a:ext cx="7202991" cy="6668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2EEEDD-3989-89E4-4863-24012174A6B9}"/>
              </a:ext>
            </a:extLst>
          </p:cNvPr>
          <p:cNvSpPr txBox="1"/>
          <p:nvPr/>
        </p:nvSpPr>
        <p:spPr>
          <a:xfrm>
            <a:off x="4100698" y="2761379"/>
            <a:ext cx="68721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FF0000"/>
                </a:solidFill>
                <a:effectLst/>
                <a:latin typeface="MyriadPro-Regular"/>
              </a:rPr>
              <a:t>The bus isn't as quick as the train.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69E912-2DF4-E49B-D7B0-2A5499B0EF4D}"/>
              </a:ext>
            </a:extLst>
          </p:cNvPr>
          <p:cNvSpPr txBox="1"/>
          <p:nvPr/>
        </p:nvSpPr>
        <p:spPr>
          <a:xfrm>
            <a:off x="4103020" y="4223988"/>
            <a:ext cx="728694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MyriadPro-Regular"/>
              </a:rPr>
              <a:t>The subway isn't as cheap as the bus.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3A2043-259E-6082-02ED-91590E0B9BD1}"/>
              </a:ext>
            </a:extLst>
          </p:cNvPr>
          <p:cNvSpPr txBox="1"/>
          <p:nvPr/>
        </p:nvSpPr>
        <p:spPr>
          <a:xfrm>
            <a:off x="3976098" y="5628310"/>
            <a:ext cx="720299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MyriadPro-Regular"/>
              </a:rPr>
              <a:t>The train is as frequent as the bus.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223100-9663-4EE7-BAC1-D724373DC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014" y="1021925"/>
            <a:ext cx="1959113" cy="4173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295343-9661-5993-DDFF-CD74EB14D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2725" y="2238184"/>
            <a:ext cx="1082023" cy="5223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3CAB54-9C0E-0843-F98C-F4AD8B5F8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526" y="3590763"/>
            <a:ext cx="1074222" cy="633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ED9389-BB77-6F62-DF4F-B531645DA2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4424" y="5017994"/>
            <a:ext cx="16934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99944" y="50152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059" y="2948425"/>
            <a:ext cx="3703854" cy="755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107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67" y="1786633"/>
            <a:ext cx="9553566" cy="423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9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761" y="62369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559199" y="1720840"/>
            <a:ext cx="908399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Compare things using “not as…as…” if they are different or “as…as…” if they are the same.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 &amp; Writing: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Compare different types of transportation.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712075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making sentences, using “(not) as…as…”.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writing exercise in workbook page 41.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 on page 45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to: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compare things using “</a:t>
            </a:r>
            <a:r>
              <a:rPr lang="en-US" sz="3600" b="1" i="1" dirty="0">
                <a:solidFill>
                  <a:srgbClr val="0070C0"/>
                </a:solidFill>
              </a:rPr>
              <a:t>not as…as…</a:t>
            </a:r>
            <a:r>
              <a:rPr lang="en-US" sz="3600" i="1" dirty="0">
                <a:solidFill>
                  <a:srgbClr val="0070C0"/>
                </a:solidFill>
              </a:rPr>
              <a:t>” if they are different or “</a:t>
            </a:r>
            <a:r>
              <a:rPr lang="en-US" sz="3600" b="1" i="1" dirty="0">
                <a:solidFill>
                  <a:srgbClr val="0070C0"/>
                </a:solidFill>
              </a:rPr>
              <a:t>as…as…</a:t>
            </a:r>
            <a:r>
              <a:rPr lang="en-US" sz="3600" i="1" dirty="0">
                <a:solidFill>
                  <a:srgbClr val="0070C0"/>
                </a:solidFill>
              </a:rPr>
              <a:t>” if they are the same.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(not) as…as…</a:t>
            </a:r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353" y="548387"/>
            <a:ext cx="2607641" cy="166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FFBC42-46FF-579F-9EAB-D1E801B4D760}"/>
              </a:ext>
            </a:extLst>
          </p:cNvPr>
          <p:cNvSpPr txBox="1"/>
          <p:nvPr/>
        </p:nvSpPr>
        <p:spPr>
          <a:xfrm>
            <a:off x="191457" y="984107"/>
            <a:ext cx="9055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Compare the following pairs of things:</a:t>
            </a: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Watching movies at home &amp; at the cinema</a:t>
            </a: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Traveling by plane &amp; traveling by train</a:t>
            </a: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Study alone &amp; study in a group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27F188-3F31-214F-1453-234B1F6831F2}"/>
              </a:ext>
            </a:extLst>
          </p:cNvPr>
          <p:cNvSpPr/>
          <p:nvPr/>
        </p:nvSpPr>
        <p:spPr>
          <a:xfrm>
            <a:off x="191456" y="270932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4" name="Rounded Rectangular Callout 4">
            <a:extLst>
              <a:ext uri="{FF2B5EF4-FFF2-40B4-BE49-F238E27FC236}">
                <a16:creationId xmlns:a16="http://schemas.microsoft.com/office/drawing/2014/main" id="{DF9044E1-550A-F326-1137-CA9A889E0CA3}"/>
              </a:ext>
            </a:extLst>
          </p:cNvPr>
          <p:cNvSpPr/>
          <p:nvPr/>
        </p:nvSpPr>
        <p:spPr>
          <a:xfrm>
            <a:off x="3150000" y="3662634"/>
            <a:ext cx="6340580" cy="2211259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70C0"/>
                </a:solidFill>
              </a:rPr>
              <a:t>Watching movies at the cinema is more interesting than watching movies at home.</a:t>
            </a: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618B8-CF75-4EF4-9D50-0854156A2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99" y="618370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(not) as…as…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259216" y="552140"/>
            <a:ext cx="4892443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409269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A6C7E70-90B0-06B5-B635-6C4394F2ACF1}"/>
              </a:ext>
            </a:extLst>
          </p:cNvPr>
          <p:cNvSpPr txBox="1"/>
          <p:nvPr/>
        </p:nvSpPr>
        <p:spPr>
          <a:xfrm>
            <a:off x="616807" y="1720490"/>
            <a:ext cx="11229654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31F20"/>
                </a:solidFill>
                <a:effectLst/>
                <a:latin typeface="+mj-lt"/>
              </a:rPr>
              <a:t>We can compare things using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+mj-lt"/>
              </a:rPr>
              <a:t>not as…as…</a:t>
            </a:r>
            <a:r>
              <a:rPr lang="en-US" sz="3600" b="1" i="0" dirty="0">
                <a:solidFill>
                  <a:srgbClr val="231F20"/>
                </a:solidFill>
                <a:effectLst/>
                <a:latin typeface="+mj-lt"/>
              </a:rPr>
              <a:t> </a:t>
            </a:r>
            <a:r>
              <a:rPr lang="en-US" sz="3600" b="0" i="0" dirty="0">
                <a:solidFill>
                  <a:srgbClr val="231F20"/>
                </a:solidFill>
                <a:effectLst/>
                <a:latin typeface="+mj-lt"/>
              </a:rPr>
              <a:t>if they are </a:t>
            </a:r>
            <a:r>
              <a:rPr lang="en-US" sz="3600" b="1" i="0" dirty="0">
                <a:solidFill>
                  <a:srgbClr val="231F20"/>
                </a:solidFill>
                <a:effectLst/>
                <a:latin typeface="+mj-lt"/>
              </a:rPr>
              <a:t>different</a:t>
            </a:r>
            <a:r>
              <a:rPr lang="en-US" sz="3600" b="0" i="0" dirty="0">
                <a:solidFill>
                  <a:srgbClr val="231F20"/>
                </a:solidFill>
                <a:effectLst/>
                <a:latin typeface="+mj-lt"/>
              </a:rPr>
              <a:t> or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+mj-lt"/>
              </a:rPr>
              <a:t>as…as…</a:t>
            </a:r>
            <a:r>
              <a:rPr lang="en-US" sz="3600" b="1" i="0" dirty="0">
                <a:solidFill>
                  <a:srgbClr val="231F20"/>
                </a:solidFill>
                <a:effectLst/>
                <a:latin typeface="+mj-lt"/>
              </a:rPr>
              <a:t> </a:t>
            </a:r>
            <a:r>
              <a:rPr lang="en-US" sz="3600" b="0" i="0" dirty="0">
                <a:solidFill>
                  <a:srgbClr val="231F20"/>
                </a:solidFill>
                <a:effectLst/>
                <a:latin typeface="+mj-lt"/>
              </a:rPr>
              <a:t>if they are the </a:t>
            </a:r>
            <a:r>
              <a:rPr lang="en-US" sz="3600" b="1" i="0" dirty="0">
                <a:solidFill>
                  <a:srgbClr val="231F20"/>
                </a:solidFill>
                <a:effectLst/>
                <a:latin typeface="+mj-lt"/>
              </a:rPr>
              <a:t>same</a:t>
            </a:r>
            <a:r>
              <a:rPr lang="en-US" sz="3600" i="0" dirty="0">
                <a:solidFill>
                  <a:srgbClr val="231F20"/>
                </a:solidFill>
                <a:effectLst/>
                <a:latin typeface="+mj-lt"/>
              </a:rPr>
              <a:t>.</a:t>
            </a:r>
            <a:r>
              <a:rPr lang="en-US" sz="3600" b="0" i="0" dirty="0">
                <a:solidFill>
                  <a:srgbClr val="231F20"/>
                </a:solidFill>
                <a:effectLst/>
                <a:latin typeface="+mj-lt"/>
              </a:rPr>
              <a:t/>
            </a:r>
            <a:br>
              <a:rPr lang="en-US" sz="3600" b="0" i="0" dirty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3200" b="0" i="0" dirty="0">
                <a:solidFill>
                  <a:srgbClr val="231F20"/>
                </a:solidFill>
                <a:effectLst/>
                <a:latin typeface="+mj-lt"/>
              </a:rPr>
              <a:t>e.g. </a:t>
            </a:r>
          </a:p>
          <a:p>
            <a:r>
              <a:rPr lang="en-US" sz="3200" dirty="0">
                <a:solidFill>
                  <a:srgbClr val="231F20"/>
                </a:solidFill>
                <a:latin typeface="+mj-lt"/>
              </a:rPr>
              <a:t>- </a:t>
            </a:r>
            <a:r>
              <a:rPr lang="en-US" sz="3200" b="0" i="1" dirty="0">
                <a:solidFill>
                  <a:srgbClr val="231F20"/>
                </a:solidFill>
                <a:effectLst/>
                <a:latin typeface="+mj-lt"/>
              </a:rPr>
              <a:t>A subway ticket is </a:t>
            </a:r>
            <a:r>
              <a:rPr lang="en-US" sz="3200" i="1" dirty="0">
                <a:solidFill>
                  <a:srgbClr val="231F20"/>
                </a:solidFill>
                <a:latin typeface="+mj-lt"/>
              </a:rPr>
              <a:t>_________________ </a:t>
            </a:r>
            <a:r>
              <a:rPr lang="en-US" sz="3200" b="0" i="1" dirty="0">
                <a:solidFill>
                  <a:srgbClr val="231F20"/>
                </a:solidFill>
                <a:effectLst/>
                <a:latin typeface="+mj-lt"/>
              </a:rPr>
              <a:t>a train ticket</a:t>
            </a:r>
            <a:r>
              <a:rPr lang="en-US" sz="3200" b="0" i="0" dirty="0">
                <a:solidFill>
                  <a:srgbClr val="231F20"/>
                </a:solidFill>
                <a:effectLst/>
                <a:latin typeface="+mj-lt"/>
              </a:rPr>
              <a:t>. (The tickets are the same price.)</a:t>
            </a:r>
          </a:p>
          <a:p>
            <a:pPr marL="514350" indent="-514350">
              <a:buAutoNum type="alphaLcPeriod"/>
            </a:pPr>
            <a:r>
              <a:rPr lang="en-US" sz="3200" b="0" i="1" dirty="0">
                <a:solidFill>
                  <a:srgbClr val="231F20"/>
                </a:solidFill>
                <a:effectLst/>
                <a:latin typeface="+mj-lt"/>
              </a:rPr>
              <a:t>as expensive as </a:t>
            </a:r>
            <a:r>
              <a:rPr lang="en-US" sz="3200" dirty="0">
                <a:solidFill>
                  <a:srgbClr val="231F20"/>
                </a:solidFill>
                <a:latin typeface="+mj-lt"/>
              </a:rPr>
              <a:t>             b. not </a:t>
            </a:r>
            <a:r>
              <a:rPr lang="en-US" sz="3200" b="0" i="1" dirty="0">
                <a:solidFill>
                  <a:srgbClr val="231F20"/>
                </a:solidFill>
                <a:effectLst/>
                <a:latin typeface="+mj-lt"/>
              </a:rPr>
              <a:t>as expensive as </a:t>
            </a:r>
          </a:p>
          <a:p>
            <a:r>
              <a:rPr lang="en-US" sz="3200" b="0" i="0" dirty="0">
                <a:solidFill>
                  <a:srgbClr val="231F20"/>
                </a:solidFill>
                <a:effectLst/>
                <a:latin typeface="+mj-lt"/>
              </a:rPr>
              <a:t/>
            </a:r>
            <a:br>
              <a:rPr lang="en-US" sz="3200" b="0" i="0" dirty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3200" b="0" i="0" dirty="0">
                <a:solidFill>
                  <a:srgbClr val="231F20"/>
                </a:solidFill>
                <a:effectLst/>
                <a:latin typeface="+mj-lt"/>
              </a:rPr>
              <a:t>- </a:t>
            </a:r>
            <a:r>
              <a:rPr lang="en-US" sz="3200" b="0" i="1" dirty="0">
                <a:solidFill>
                  <a:srgbClr val="231F20"/>
                </a:solidFill>
                <a:effectLst/>
                <a:latin typeface="+mj-lt"/>
              </a:rPr>
              <a:t>Buses ___________ trains. (Buses are slower than trains.)</a:t>
            </a:r>
            <a:r>
              <a:rPr lang="en-US" sz="3200" i="1" dirty="0">
                <a:latin typeface="+mj-lt"/>
              </a:rPr>
              <a:t> </a:t>
            </a:r>
          </a:p>
          <a:p>
            <a:r>
              <a:rPr lang="en-US" sz="3200" b="0" i="1" dirty="0">
                <a:solidFill>
                  <a:srgbClr val="231F20"/>
                </a:solidFill>
                <a:effectLst/>
                <a:latin typeface="+mj-lt"/>
              </a:rPr>
              <a:t>a. are as fast as                  b. aren't as fast as </a:t>
            </a:r>
            <a:endParaRPr lang="en-US" sz="32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2161" y="490084"/>
            <a:ext cx="20842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Lead in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336386" y="525911"/>
            <a:ext cx="9632886" cy="9932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Read the sentences and choose the correct words to complete the examples.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2DD9F9-7605-170D-88B6-7A48C1CE6439}"/>
              </a:ext>
            </a:extLst>
          </p:cNvPr>
          <p:cNvSpPr/>
          <p:nvPr/>
        </p:nvSpPr>
        <p:spPr>
          <a:xfrm>
            <a:off x="502120" y="4288660"/>
            <a:ext cx="3453192" cy="6661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9430AE3-792D-67F9-55C2-A977E090E99E}"/>
              </a:ext>
            </a:extLst>
          </p:cNvPr>
          <p:cNvSpPr/>
          <p:nvPr/>
        </p:nvSpPr>
        <p:spPr>
          <a:xfrm>
            <a:off x="4720499" y="5693211"/>
            <a:ext cx="3338980" cy="760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4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5396</TotalTime>
  <Words>415</Words>
  <Application>Microsoft Office PowerPoint</Application>
  <PresentationFormat>Widescreen</PresentationFormat>
  <Paragraphs>71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MyriadPro-Regular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271</cp:revision>
  <dcterms:created xsi:type="dcterms:W3CDTF">2020-12-08T03:17:05Z</dcterms:created>
  <dcterms:modified xsi:type="dcterms:W3CDTF">2025-02-20T01:37:26Z</dcterms:modified>
</cp:coreProperties>
</file>