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2" r:id="rId2"/>
  </p:sldMasterIdLst>
  <p:notesMasterIdLst>
    <p:notesMasterId r:id="rId70"/>
  </p:notesMasterIdLst>
  <p:sldIdLst>
    <p:sldId id="256" r:id="rId3"/>
    <p:sldId id="259" r:id="rId4"/>
    <p:sldId id="267" r:id="rId5"/>
    <p:sldId id="269" r:id="rId6"/>
    <p:sldId id="303" r:id="rId7"/>
    <p:sldId id="893" r:id="rId8"/>
    <p:sldId id="313" r:id="rId9"/>
    <p:sldId id="302" r:id="rId10"/>
    <p:sldId id="985" r:id="rId11"/>
    <p:sldId id="896" r:id="rId12"/>
    <p:sldId id="945" r:id="rId13"/>
    <p:sldId id="946" r:id="rId14"/>
    <p:sldId id="947" r:id="rId15"/>
    <p:sldId id="901" r:id="rId16"/>
    <p:sldId id="949" r:id="rId17"/>
    <p:sldId id="950" r:id="rId18"/>
    <p:sldId id="948" r:id="rId19"/>
    <p:sldId id="951" r:id="rId20"/>
    <p:sldId id="952" r:id="rId21"/>
    <p:sldId id="953" r:id="rId22"/>
    <p:sldId id="956" r:id="rId23"/>
    <p:sldId id="955" r:id="rId24"/>
    <p:sldId id="957" r:id="rId25"/>
    <p:sldId id="908" r:id="rId26"/>
    <p:sldId id="905" r:id="rId27"/>
    <p:sldId id="958" r:id="rId28"/>
    <p:sldId id="954" r:id="rId29"/>
    <p:sldId id="959" r:id="rId30"/>
    <p:sldId id="960" r:id="rId31"/>
    <p:sldId id="961" r:id="rId32"/>
    <p:sldId id="962" r:id="rId33"/>
    <p:sldId id="963" r:id="rId34"/>
    <p:sldId id="964" r:id="rId35"/>
    <p:sldId id="965" r:id="rId36"/>
    <p:sldId id="966" r:id="rId37"/>
    <p:sldId id="906" r:id="rId38"/>
    <p:sldId id="907" r:id="rId39"/>
    <p:sldId id="926" r:id="rId40"/>
    <p:sldId id="321" r:id="rId41"/>
    <p:sldId id="933" r:id="rId42"/>
    <p:sldId id="967" r:id="rId43"/>
    <p:sldId id="968" r:id="rId44"/>
    <p:sldId id="969" r:id="rId45"/>
    <p:sldId id="922" r:id="rId46"/>
    <p:sldId id="970" r:id="rId47"/>
    <p:sldId id="971" r:id="rId48"/>
    <p:sldId id="972" r:id="rId49"/>
    <p:sldId id="924" r:id="rId50"/>
    <p:sldId id="973" r:id="rId51"/>
    <p:sldId id="923" r:id="rId52"/>
    <p:sldId id="974" r:id="rId53"/>
    <p:sldId id="978" r:id="rId54"/>
    <p:sldId id="975" r:id="rId55"/>
    <p:sldId id="977" r:id="rId56"/>
    <p:sldId id="976" r:id="rId57"/>
    <p:sldId id="979" r:id="rId58"/>
    <p:sldId id="980" r:id="rId59"/>
    <p:sldId id="981" r:id="rId60"/>
    <p:sldId id="982" r:id="rId61"/>
    <p:sldId id="294" r:id="rId62"/>
    <p:sldId id="983" r:id="rId63"/>
    <p:sldId id="984" r:id="rId64"/>
    <p:sldId id="296" r:id="rId65"/>
    <p:sldId id="297" r:id="rId66"/>
    <p:sldId id="298" r:id="rId67"/>
    <p:sldId id="299" r:id="rId68"/>
    <p:sldId id="300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" initials="A" lastIdx="1" clrIdx="0">
    <p:extLst>
      <p:ext uri="{19B8F6BF-5375-455C-9EA6-DF929625EA0E}">
        <p15:presenceInfo xmlns:p15="http://schemas.microsoft.com/office/powerpoint/2012/main" userId="A" providerId="None"/>
      </p:ext>
    </p:extLst>
  </p:cmAuthor>
  <p:cmAuthor id="2" name="Rieu Phan Van" initials="RPV" lastIdx="2" clrIdx="1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C1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1C2228-04CC-3DAE-E62A-23AEF52ABA5C}" v="4" dt="2024-06-15T04:33:24.8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microsoft.com/office/2015/10/relationships/revisionInfo" Target="revisionInfo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microsoft.com/office/2016/11/relationships/changesInfo" Target="changesInfos/changesInfo1.xml"/><Relationship Id="rId7" Type="http://schemas.openxmlformats.org/officeDocument/2006/relationships/slide" Target="slides/slide5.xml"/><Relationship Id="rId71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392bc3ea33591c2f25ef6f415ece77c7932a7202272e5afa28d163124299228b::" providerId="AD" clId="Web-{901C2228-04CC-3DAE-E62A-23AEF52ABA5C}"/>
    <pc:docChg chg="modSld">
      <pc:chgData name="Người dùng Khách" userId="S::urn:spo:anon#392bc3ea33591c2f25ef6f415ece77c7932a7202272e5afa28d163124299228b::" providerId="AD" clId="Web-{901C2228-04CC-3DAE-E62A-23AEF52ABA5C}" dt="2024-06-15T04:33:05.927" v="0" actId="20577"/>
      <pc:docMkLst>
        <pc:docMk/>
      </pc:docMkLst>
      <pc:sldChg chg="modSp">
        <pc:chgData name="Người dùng Khách" userId="S::urn:spo:anon#392bc3ea33591c2f25ef6f415ece77c7932a7202272e5afa28d163124299228b::" providerId="AD" clId="Web-{901C2228-04CC-3DAE-E62A-23AEF52ABA5C}" dt="2024-06-15T04:33:05.927" v="0" actId="20577"/>
        <pc:sldMkLst>
          <pc:docMk/>
          <pc:sldMk cId="2781470669" sldId="298"/>
        </pc:sldMkLst>
        <pc:spChg chg="mod">
          <ac:chgData name="Người dùng Khách" userId="S::urn:spo:anon#392bc3ea33591c2f25ef6f415ece77c7932a7202272e5afa28d163124299228b::" providerId="AD" clId="Web-{901C2228-04CC-3DAE-E62A-23AEF52ABA5C}" dt="2024-06-15T04:33:05.927" v="0" actId="20577"/>
          <ac:spMkLst>
            <pc:docMk/>
            <pc:sldMk cId="2781470669" sldId="298"/>
            <ac:spMk id="5" creationId="{00000000-0000-0000-0000-000000000000}"/>
          </ac:spMkLst>
        </pc:spChg>
      </pc:sldChg>
    </pc:docChg>
  </pc:docChgLst>
  <pc:docChgLst>
    <pc:chgData name="Phan Van Rieu (Hugo)" userId="032e726b-b6b7-45df-b0ca-e82fb010a48a" providerId="ADAL" clId="{D1BA95F7-0C2F-4FF0-9F4D-AFC67E423D2B}"/>
    <pc:docChg chg="custSel modSld">
      <pc:chgData name="Phan Van Rieu (Hugo)" userId="032e726b-b6b7-45df-b0ca-e82fb010a48a" providerId="ADAL" clId="{D1BA95F7-0C2F-4FF0-9F4D-AFC67E423D2B}" dt="2024-06-01T07:04:21.198" v="15" actId="20577"/>
      <pc:docMkLst>
        <pc:docMk/>
      </pc:docMkLst>
      <pc:sldChg chg="modSp mod">
        <pc:chgData name="Phan Van Rieu (Hugo)" userId="032e726b-b6b7-45df-b0ca-e82fb010a48a" providerId="ADAL" clId="{D1BA95F7-0C2F-4FF0-9F4D-AFC67E423D2B}" dt="2024-06-01T07:04:21.198" v="15" actId="20577"/>
        <pc:sldMkLst>
          <pc:docMk/>
          <pc:sldMk cId="1872779487" sldId="269"/>
        </pc:sldMkLst>
        <pc:spChg chg="mod">
          <ac:chgData name="Phan Van Rieu (Hugo)" userId="032e726b-b6b7-45df-b0ca-e82fb010a48a" providerId="ADAL" clId="{D1BA95F7-0C2F-4FF0-9F4D-AFC67E423D2B}" dt="2024-06-01T07:04:21.198" v="15" actId="20577"/>
          <ac:spMkLst>
            <pc:docMk/>
            <pc:sldMk cId="1872779487" sldId="269"/>
            <ac:spMk id="7" creationId="{BA386DE9-345A-400C-B2BB-B32B155C2C38}"/>
          </ac:spMkLst>
        </pc:spChg>
      </pc:sldChg>
      <pc:sldChg chg="modSp mod">
        <pc:chgData name="Phan Van Rieu (Hugo)" userId="032e726b-b6b7-45df-b0ca-e82fb010a48a" providerId="ADAL" clId="{D1BA95F7-0C2F-4FF0-9F4D-AFC67E423D2B}" dt="2024-06-01T07:04:09.246" v="13" actId="14100"/>
        <pc:sldMkLst>
          <pc:docMk/>
          <pc:sldMk cId="2490695899" sldId="933"/>
        </pc:sldMkLst>
        <pc:spChg chg="mod">
          <ac:chgData name="Phan Van Rieu (Hugo)" userId="032e726b-b6b7-45df-b0ca-e82fb010a48a" providerId="ADAL" clId="{D1BA95F7-0C2F-4FF0-9F4D-AFC67E423D2B}" dt="2024-06-01T07:04:09.246" v="13" actId="14100"/>
          <ac:spMkLst>
            <pc:docMk/>
            <pc:sldMk cId="2490695899" sldId="933"/>
            <ac:spMk id="4" creationId="{876CD10A-3F2B-4A26-A0D7-2BF1B2887F3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425B8-0EC6-AE51-CC99-89BACAA34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E0DB5E-25D3-4D33-0FDE-C97B019606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4CD873-9FF2-75AE-C3B7-7E1CE3061E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6D1FF-0421-44FE-60D9-C30BB2F4DE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916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425B8-0EC6-AE51-CC99-89BACAA34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E0DB5E-25D3-4D33-0FDE-C97B019606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4CD873-9FF2-75AE-C3B7-7E1CE3061E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6D1FF-0421-44FE-60D9-C30BB2F4DE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66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377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996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49448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226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B7DF582-2EDE-47CD-907D-2FAD5392E4B0}"/>
              </a:ext>
            </a:extLst>
          </p:cNvPr>
          <p:cNvSpPr/>
          <p:nvPr userDrawn="1"/>
        </p:nvSpPr>
        <p:spPr>
          <a:xfrm>
            <a:off x="0" y="6417586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9DE8ED-96E6-4C79-B45E-4E9A6CB5FC5E}"/>
              </a:ext>
            </a:extLst>
          </p:cNvPr>
          <p:cNvSpPr/>
          <p:nvPr userDrawn="1"/>
        </p:nvSpPr>
        <p:spPr>
          <a:xfrm>
            <a:off x="0" y="0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9015984" y="71082"/>
            <a:ext cx="301124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rgbClr val="002060"/>
                </a:solidFill>
              </a:rPr>
              <a:t>Lesson 2.1: Vocab</a:t>
            </a:r>
            <a:r>
              <a:rPr lang="en-US" sz="1800" b="0" baseline="0" dirty="0">
                <a:solidFill>
                  <a:srgbClr val="002060"/>
                </a:solidFill>
              </a:rPr>
              <a:t> &amp; Listening</a:t>
            </a:r>
            <a:endParaRPr lang="en-US" sz="1800" b="0" dirty="0">
              <a:solidFill>
                <a:srgbClr val="002060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245964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rgbClr val="002060"/>
                </a:solidFill>
              </a:rPr>
              <a:t>Unit 6: Natural Wonders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rgbClr val="002060"/>
                </a:solidFill>
                <a:effectLst/>
              </a:rPr>
              <a:t>Tiếng</a:t>
            </a:r>
            <a:r>
              <a:rPr lang="en-US" sz="1600" baseline="0" dirty="0">
                <a:solidFill>
                  <a:srgbClr val="002060"/>
                </a:solidFill>
                <a:effectLst/>
              </a:rPr>
              <a:t> Anh 9 </a:t>
            </a:r>
            <a:r>
              <a:rPr lang="en-US" sz="1600" baseline="0" dirty="0" err="1">
                <a:solidFill>
                  <a:srgbClr val="002060"/>
                </a:solidFill>
                <a:effectLst/>
              </a:rPr>
              <a:t>i</a:t>
            </a:r>
            <a:r>
              <a:rPr lang="en-US" sz="1600" baseline="0" dirty="0">
                <a:solidFill>
                  <a:srgbClr val="002060"/>
                </a:solidFill>
                <a:effectLst/>
              </a:rPr>
              <a:t>-Learn Smart World 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rgbClr val="002060"/>
                </a:solidFill>
                <a:effectLst/>
              </a:rPr>
              <a:t>DTP Education Solutions 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74" r:id="rId14"/>
    <p:sldLayoutId id="2147483689" r:id="rId15"/>
    <p:sldLayoutId id="2147483691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7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World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8209CA5-E240-40B6-BCE5-62C12A4DBBF5}"/>
              </a:ext>
            </a:extLst>
          </p:cNvPr>
          <p:cNvSpPr txBox="1"/>
          <p:nvPr userDrawn="1"/>
        </p:nvSpPr>
        <p:spPr>
          <a:xfrm>
            <a:off x="10863258" y="-42752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1.1</a:t>
            </a:r>
          </a:p>
        </p:txBody>
      </p:sp>
    </p:spTree>
    <p:extLst>
      <p:ext uri="{BB962C8B-B14F-4D97-AF65-F5344CB8AC3E}">
        <p14:creationId xmlns:p14="http://schemas.microsoft.com/office/powerpoint/2010/main" val="213284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4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5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6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7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8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9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3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3.png"/><Relationship Id="rId5" Type="http://schemas.openxmlformats.org/officeDocument/2006/relationships/image" Target="../media/image13.png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3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3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5" Type="http://schemas.openxmlformats.org/officeDocument/2006/relationships/image" Target="../media/image13.png"/><Relationship Id="rId4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48.png"/><Relationship Id="rId4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51.png"/><Relationship Id="rId5" Type="http://schemas.openxmlformats.org/officeDocument/2006/relationships/image" Target="../media/image13.png"/><Relationship Id="rId4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13.png"/><Relationship Id="rId4" Type="http://schemas.openxmlformats.org/officeDocument/2006/relationships/image" Target="../media/image4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13.png"/><Relationship Id="rId4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audio" Target="NULL" TargetMode="Externa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2.xm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14.xml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microsoft.com/office/2007/relationships/media" Target="../media/media7.mp3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3.png"/><Relationship Id="rId5" Type="http://schemas.openxmlformats.org/officeDocument/2006/relationships/image" Target="../media/image13.png"/><Relationship Id="rId4" Type="http://schemas.openxmlformats.org/officeDocument/2006/relationships/image" Target="../media/image35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audio" Target="NULL" TargetMode="Externa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1.xm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14.xml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microsoft.com/office/2007/relationships/media" Target="../media/media7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04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7801" y="3429000"/>
            <a:ext cx="5253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70C0"/>
                </a:solidFill>
              </a:rPr>
              <a:t>Unit 6: Natural Wonders</a:t>
            </a:r>
            <a:endParaRPr lang="en-US" sz="2000" b="1" dirty="0">
              <a:solidFill>
                <a:srgbClr val="0070C0"/>
              </a:solidFill>
            </a:endParaRPr>
          </a:p>
          <a:p>
            <a:pPr lvl="0" algn="ctr"/>
            <a:r>
              <a:rPr lang="en-US" sz="3200" b="1" dirty="0">
                <a:solidFill>
                  <a:srgbClr val="00B050"/>
                </a:solidFill>
              </a:rPr>
              <a:t>Lesson 2.1: Vocab &amp; Listening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</a:p>
          <a:p>
            <a:pPr lvl="0" algn="ctr"/>
            <a:r>
              <a:rPr lang="en-US" sz="3200" dirty="0">
                <a:solidFill>
                  <a:srgbClr val="FF0000"/>
                </a:solidFill>
              </a:rPr>
              <a:t>Pages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58 &amp; 59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297581-8C8B-AE02-AED2-CB08664C61E6}"/>
              </a:ext>
            </a:extLst>
          </p:cNvPr>
          <p:cNvSpPr txBox="1"/>
          <p:nvPr/>
        </p:nvSpPr>
        <p:spPr>
          <a:xfrm>
            <a:off x="121227" y="823822"/>
            <a:ext cx="7879773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a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3200" dirty="0"/>
              <a:t>Match the words with the definitions.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547E3D-4E4C-63B7-B060-0ED32103C1F1}"/>
              </a:ext>
            </a:extLst>
          </p:cNvPr>
          <p:cNvSpPr txBox="1"/>
          <p:nvPr/>
        </p:nvSpPr>
        <p:spPr>
          <a:xfrm>
            <a:off x="204246" y="1600897"/>
            <a:ext cx="801611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Tx/>
              <a:buAutoNum type="arabicPeriod"/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______________ – </a:t>
            </a:r>
            <a:r>
              <a:rPr lang="en-US" sz="3200" dirty="0"/>
              <a:t>leave trash in the wrong place, e.g. on the floor, in water, etc.</a:t>
            </a:r>
          </a:p>
          <a:p>
            <a:pPr marL="514350" indent="-514350">
              <a:buFontTx/>
              <a:buAutoNum type="arabicPeriod"/>
            </a:pPr>
            <a:r>
              <a:rPr lang="en-US" sz="3200" dirty="0">
                <a:solidFill>
                  <a:srgbClr val="242021"/>
                </a:solidFill>
              </a:rPr>
              <a:t>______________ – </a:t>
            </a:r>
            <a:r>
              <a:rPr lang="en-US" sz="3200" dirty="0"/>
              <a:t> catch or kill wild animals</a:t>
            </a:r>
            <a:endParaRPr lang="en-US" sz="3200" dirty="0">
              <a:solidFill>
                <a:srgbClr val="242021"/>
              </a:solidFill>
            </a:endParaRPr>
          </a:p>
          <a:p>
            <a:pPr marL="514350" indent="-514350">
              <a:buFontTx/>
              <a:buAutoNum type="arabicPeriod"/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______________ – </a:t>
            </a:r>
            <a:r>
              <a:rPr lang="en-US" sz="3200" dirty="0"/>
              <a:t>change something good into something bad</a:t>
            </a:r>
          </a:p>
          <a:p>
            <a:pPr marL="514350" indent="-514350">
              <a:buFontTx/>
              <a:buAutoNum type="arabicPeriod"/>
            </a:pPr>
            <a:r>
              <a:rPr lang="en-US" sz="3200" dirty="0">
                <a:solidFill>
                  <a:srgbClr val="242021"/>
                </a:solidFill>
              </a:rPr>
              <a:t>______________ – </a:t>
            </a:r>
            <a:r>
              <a:rPr lang="en-US" sz="3200" dirty="0"/>
              <a:t> think about something carefully before you make a decision</a:t>
            </a:r>
            <a:endParaRPr lang="en-US" sz="3200" dirty="0">
              <a:solidFill>
                <a:srgbClr val="24202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65E7A5-21C0-5813-C04D-882C183A74F1}"/>
              </a:ext>
            </a:extLst>
          </p:cNvPr>
          <p:cNvSpPr/>
          <p:nvPr/>
        </p:nvSpPr>
        <p:spPr>
          <a:xfrm>
            <a:off x="8321965" y="1318228"/>
            <a:ext cx="3748808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fine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litter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consider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government (n)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ranger (n)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hunt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disturb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s</a:t>
            </a:r>
            <a: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poil (v)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sz="3600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4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297581-8C8B-AE02-AED2-CB08664C61E6}"/>
              </a:ext>
            </a:extLst>
          </p:cNvPr>
          <p:cNvSpPr txBox="1"/>
          <p:nvPr/>
        </p:nvSpPr>
        <p:spPr>
          <a:xfrm>
            <a:off x="121227" y="823822"/>
            <a:ext cx="7879773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a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3200" dirty="0"/>
              <a:t>Match the words with the definitions.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547E3D-4E4C-63B7-B060-0ED32103C1F1}"/>
              </a:ext>
            </a:extLst>
          </p:cNvPr>
          <p:cNvSpPr txBox="1"/>
          <p:nvPr/>
        </p:nvSpPr>
        <p:spPr>
          <a:xfrm>
            <a:off x="145365" y="1509863"/>
            <a:ext cx="801611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>
                <a:solidFill>
                  <a:srgbClr val="242021"/>
                </a:solidFill>
                <a:effectLst/>
              </a:rPr>
              <a:t>5. ______________ – </a:t>
            </a:r>
            <a:r>
              <a:rPr lang="en-US" sz="3200" dirty="0"/>
              <a:t>make somebody pay money because they did something wrong</a:t>
            </a:r>
          </a:p>
          <a:p>
            <a:pPr algn="just"/>
            <a:r>
              <a:rPr lang="en-US" sz="3200" dirty="0">
                <a:solidFill>
                  <a:srgbClr val="242021"/>
                </a:solidFill>
              </a:rPr>
              <a:t>6. ______________ – </a:t>
            </a:r>
            <a:r>
              <a:rPr lang="en-US" sz="3200" dirty="0"/>
              <a:t> move something or change its position </a:t>
            </a:r>
            <a:endParaRPr lang="en-US" sz="3200" dirty="0">
              <a:solidFill>
                <a:srgbClr val="242021"/>
              </a:solidFill>
            </a:endParaRPr>
          </a:p>
          <a:p>
            <a:pPr algn="just"/>
            <a:r>
              <a:rPr lang="en-US" sz="3200" b="0" i="0" dirty="0">
                <a:solidFill>
                  <a:srgbClr val="242021"/>
                </a:solidFill>
                <a:effectLst/>
              </a:rPr>
              <a:t>7. ______________ – </a:t>
            </a:r>
            <a:r>
              <a:rPr lang="en-US" sz="3200" dirty="0"/>
              <a:t>a person who takes care of a park, a forest, or an area in the country</a:t>
            </a:r>
          </a:p>
          <a:p>
            <a:pPr algn="just"/>
            <a:r>
              <a:rPr lang="en-US" sz="3200" dirty="0">
                <a:solidFill>
                  <a:srgbClr val="242021"/>
                </a:solidFill>
              </a:rPr>
              <a:t>8. ______________ – </a:t>
            </a:r>
            <a:r>
              <a:rPr lang="en-US" sz="3200" dirty="0"/>
              <a:t> the group of people who make the rules and decide what happens in a country</a:t>
            </a:r>
            <a:endParaRPr lang="en-US" sz="3200" dirty="0">
              <a:solidFill>
                <a:srgbClr val="24202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65E7A5-21C0-5813-C04D-882C183A74F1}"/>
              </a:ext>
            </a:extLst>
          </p:cNvPr>
          <p:cNvSpPr/>
          <p:nvPr/>
        </p:nvSpPr>
        <p:spPr>
          <a:xfrm>
            <a:off x="8321965" y="1318228"/>
            <a:ext cx="3748808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fine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litter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consider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government (n)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ranger (n)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hunt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disturb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s</a:t>
            </a:r>
            <a: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poil (v)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sz="3600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07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297581-8C8B-AE02-AED2-CB08664C61E6}"/>
              </a:ext>
            </a:extLst>
          </p:cNvPr>
          <p:cNvSpPr txBox="1"/>
          <p:nvPr/>
        </p:nvSpPr>
        <p:spPr>
          <a:xfrm>
            <a:off x="121227" y="823822"/>
            <a:ext cx="7879773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a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3200" dirty="0"/>
              <a:t>Match the words with the definitions.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547E3D-4E4C-63B7-B060-0ED32103C1F1}"/>
              </a:ext>
            </a:extLst>
          </p:cNvPr>
          <p:cNvSpPr txBox="1"/>
          <p:nvPr/>
        </p:nvSpPr>
        <p:spPr>
          <a:xfrm>
            <a:off x="171046" y="1776097"/>
            <a:ext cx="801611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buFontTx/>
              <a:buAutoNum type="arabicPeriod"/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_________ – </a:t>
            </a:r>
            <a:r>
              <a:rPr lang="en-US" sz="3200" dirty="0"/>
              <a:t>leave trash in the wrong place, e.g. on the floor, in water, etc.</a:t>
            </a:r>
          </a:p>
          <a:p>
            <a:pPr marL="514350" indent="-514350" algn="just">
              <a:buFontTx/>
              <a:buAutoNum type="arabicPeriod"/>
            </a:pPr>
            <a:r>
              <a:rPr lang="en-US" sz="3200" dirty="0">
                <a:solidFill>
                  <a:srgbClr val="242021"/>
                </a:solidFill>
              </a:rPr>
              <a:t>___________ – </a:t>
            </a:r>
            <a:r>
              <a:rPr lang="en-US" sz="3200" dirty="0"/>
              <a:t> catch or kill wild animals</a:t>
            </a:r>
            <a:endParaRPr lang="en-US" sz="3200" dirty="0">
              <a:solidFill>
                <a:srgbClr val="242021"/>
              </a:solidFill>
            </a:endParaRPr>
          </a:p>
          <a:p>
            <a:pPr marL="514350" indent="-514350" algn="just">
              <a:buFontTx/>
              <a:buAutoNum type="arabicPeriod"/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___________ – </a:t>
            </a:r>
            <a:r>
              <a:rPr lang="en-US" sz="3200" dirty="0"/>
              <a:t>change something good into something bad</a:t>
            </a:r>
          </a:p>
          <a:p>
            <a:pPr marL="514350" indent="-514350" algn="just">
              <a:buFontTx/>
              <a:buAutoNum type="arabicPeriod"/>
            </a:pPr>
            <a:r>
              <a:rPr lang="en-US" sz="3200" dirty="0">
                <a:solidFill>
                  <a:srgbClr val="242021"/>
                </a:solidFill>
              </a:rPr>
              <a:t>___________ – </a:t>
            </a:r>
            <a:r>
              <a:rPr lang="en-US" sz="3200" dirty="0"/>
              <a:t> think about something carefully before you make a decision</a:t>
            </a:r>
            <a:endParaRPr lang="en-US" sz="3200" dirty="0">
              <a:solidFill>
                <a:srgbClr val="24202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65E7A5-21C0-5813-C04D-882C183A74F1}"/>
              </a:ext>
            </a:extLst>
          </p:cNvPr>
          <p:cNvSpPr/>
          <p:nvPr/>
        </p:nvSpPr>
        <p:spPr>
          <a:xfrm>
            <a:off x="8321965" y="1318228"/>
            <a:ext cx="3748808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fine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litter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consider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government (n)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ranger (n)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hunt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disturb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s</a:t>
            </a:r>
            <a: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poil (v)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sz="36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1B56E7-7136-5D89-0CDD-5C0E43AF891D}"/>
              </a:ext>
            </a:extLst>
          </p:cNvPr>
          <p:cNvSpPr txBox="1"/>
          <p:nvPr/>
        </p:nvSpPr>
        <p:spPr>
          <a:xfrm>
            <a:off x="9051712" y="668983"/>
            <a:ext cx="18719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00FFFF"/>
                </a:highlight>
              </a:rPr>
              <a:t>Answers</a:t>
            </a:r>
            <a:endParaRPr lang="en-US" sz="3600" dirty="0">
              <a:highlight>
                <a:srgbClr val="00FFFF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6982F2-694A-BAB6-29D2-A71FA0F6E19B}"/>
              </a:ext>
            </a:extLst>
          </p:cNvPr>
          <p:cNvSpPr txBox="1"/>
          <p:nvPr/>
        </p:nvSpPr>
        <p:spPr>
          <a:xfrm>
            <a:off x="1268292" y="1717151"/>
            <a:ext cx="1235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litter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5EEC4D-E58F-E1A3-1737-91D93BA74F3A}"/>
              </a:ext>
            </a:extLst>
          </p:cNvPr>
          <p:cNvCxnSpPr>
            <a:cxnSpLocks/>
          </p:cNvCxnSpPr>
          <p:nvPr/>
        </p:nvCxnSpPr>
        <p:spPr>
          <a:xfrm>
            <a:off x="8960880" y="2194970"/>
            <a:ext cx="1515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1C8CDBF-9217-3AA5-02B4-949465CFFC59}"/>
              </a:ext>
            </a:extLst>
          </p:cNvPr>
          <p:cNvSpPr txBox="1"/>
          <p:nvPr/>
        </p:nvSpPr>
        <p:spPr>
          <a:xfrm>
            <a:off x="1299651" y="2730982"/>
            <a:ext cx="1235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hunt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D45C36-5EEA-76CD-A3B9-793CD39B83FC}"/>
              </a:ext>
            </a:extLst>
          </p:cNvPr>
          <p:cNvCxnSpPr>
            <a:cxnSpLocks/>
          </p:cNvCxnSpPr>
          <p:nvPr/>
        </p:nvCxnSpPr>
        <p:spPr>
          <a:xfrm>
            <a:off x="8960880" y="4416315"/>
            <a:ext cx="1515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BD94E8E-7E47-630E-19B4-82AF352C2C93}"/>
              </a:ext>
            </a:extLst>
          </p:cNvPr>
          <p:cNvSpPr txBox="1"/>
          <p:nvPr/>
        </p:nvSpPr>
        <p:spPr>
          <a:xfrm>
            <a:off x="1299650" y="3222646"/>
            <a:ext cx="1235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spoil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D937D3-7558-8E7C-C512-45316E41E3BC}"/>
              </a:ext>
            </a:extLst>
          </p:cNvPr>
          <p:cNvCxnSpPr>
            <a:cxnSpLocks/>
          </p:cNvCxnSpPr>
          <p:nvPr/>
        </p:nvCxnSpPr>
        <p:spPr>
          <a:xfrm>
            <a:off x="8960880" y="5529297"/>
            <a:ext cx="1515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1111E53-D94B-DFE1-18A1-1F5AFE8B98B1}"/>
              </a:ext>
            </a:extLst>
          </p:cNvPr>
          <p:cNvSpPr txBox="1"/>
          <p:nvPr/>
        </p:nvSpPr>
        <p:spPr>
          <a:xfrm>
            <a:off x="1043278" y="4171353"/>
            <a:ext cx="1941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consider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29D5926-F8F0-455E-5225-BC1711399E82}"/>
              </a:ext>
            </a:extLst>
          </p:cNvPr>
          <p:cNvCxnSpPr>
            <a:cxnSpLocks/>
          </p:cNvCxnSpPr>
          <p:nvPr/>
        </p:nvCxnSpPr>
        <p:spPr>
          <a:xfrm>
            <a:off x="8960880" y="2804570"/>
            <a:ext cx="22270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56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297581-8C8B-AE02-AED2-CB08664C61E6}"/>
              </a:ext>
            </a:extLst>
          </p:cNvPr>
          <p:cNvSpPr txBox="1"/>
          <p:nvPr/>
        </p:nvSpPr>
        <p:spPr>
          <a:xfrm>
            <a:off x="121227" y="823822"/>
            <a:ext cx="7879773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a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3200" dirty="0"/>
              <a:t>Match the words with the definitions.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547E3D-4E4C-63B7-B060-0ED32103C1F1}"/>
              </a:ext>
            </a:extLst>
          </p:cNvPr>
          <p:cNvSpPr txBox="1"/>
          <p:nvPr/>
        </p:nvSpPr>
        <p:spPr>
          <a:xfrm>
            <a:off x="145365" y="1509863"/>
            <a:ext cx="801611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>
                <a:solidFill>
                  <a:srgbClr val="242021"/>
                </a:solidFill>
                <a:effectLst/>
              </a:rPr>
              <a:t>5. ______ – </a:t>
            </a:r>
            <a:r>
              <a:rPr lang="en-US" sz="3200" dirty="0"/>
              <a:t>make somebody pay money because they did something wrong</a:t>
            </a:r>
          </a:p>
          <a:p>
            <a:pPr algn="just"/>
            <a:r>
              <a:rPr lang="en-US" sz="3200" dirty="0">
                <a:solidFill>
                  <a:srgbClr val="242021"/>
                </a:solidFill>
              </a:rPr>
              <a:t>6. _________ – </a:t>
            </a:r>
            <a:r>
              <a:rPr lang="en-US" sz="3200" dirty="0"/>
              <a:t> move something or change its position </a:t>
            </a:r>
            <a:endParaRPr lang="en-US" sz="3200" dirty="0">
              <a:solidFill>
                <a:srgbClr val="242021"/>
              </a:solidFill>
            </a:endParaRPr>
          </a:p>
          <a:p>
            <a:pPr algn="just"/>
            <a:r>
              <a:rPr lang="en-US" sz="3200" b="0" i="0" dirty="0">
                <a:solidFill>
                  <a:srgbClr val="242021"/>
                </a:solidFill>
                <a:effectLst/>
              </a:rPr>
              <a:t>7. __________ – </a:t>
            </a:r>
            <a:r>
              <a:rPr lang="en-US" sz="3200" dirty="0"/>
              <a:t>a person who takes care of a park, a forest, or an area in the country</a:t>
            </a:r>
          </a:p>
          <a:p>
            <a:pPr algn="just"/>
            <a:r>
              <a:rPr lang="en-US" sz="3200" dirty="0">
                <a:solidFill>
                  <a:srgbClr val="242021"/>
                </a:solidFill>
              </a:rPr>
              <a:t>8. ______________ – </a:t>
            </a:r>
            <a:r>
              <a:rPr lang="en-US" sz="3200" dirty="0"/>
              <a:t> the group of people who make the rules and decide what happens in a country</a:t>
            </a:r>
            <a:endParaRPr lang="en-US" sz="3200" dirty="0">
              <a:solidFill>
                <a:srgbClr val="24202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65E7A5-21C0-5813-C04D-882C183A74F1}"/>
              </a:ext>
            </a:extLst>
          </p:cNvPr>
          <p:cNvSpPr/>
          <p:nvPr/>
        </p:nvSpPr>
        <p:spPr>
          <a:xfrm>
            <a:off x="8321965" y="1318228"/>
            <a:ext cx="3748808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fine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litter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consider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government (n)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ranger (n)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hunt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disturb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s</a:t>
            </a:r>
            <a: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poil (v)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sz="36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9A42DE-0A0D-D59F-F2E3-A105C02A263A}"/>
              </a:ext>
            </a:extLst>
          </p:cNvPr>
          <p:cNvSpPr txBox="1"/>
          <p:nvPr/>
        </p:nvSpPr>
        <p:spPr>
          <a:xfrm>
            <a:off x="8998788" y="627667"/>
            <a:ext cx="17857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00FFFF"/>
                </a:highlight>
              </a:rPr>
              <a:t>Answers</a:t>
            </a:r>
            <a:endParaRPr lang="en-US" sz="3600" dirty="0">
              <a:highlight>
                <a:srgbClr val="00FFFF"/>
              </a:highlight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1F6EA9-2863-DC8C-05A0-63FB72C0F5D1}"/>
              </a:ext>
            </a:extLst>
          </p:cNvPr>
          <p:cNvCxnSpPr>
            <a:cxnSpLocks/>
          </p:cNvCxnSpPr>
          <p:nvPr/>
        </p:nvCxnSpPr>
        <p:spPr>
          <a:xfrm>
            <a:off x="9000280" y="4974029"/>
            <a:ext cx="18739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6F82444-010C-54BF-4273-CDF48F31F599}"/>
              </a:ext>
            </a:extLst>
          </p:cNvPr>
          <p:cNvCxnSpPr>
            <a:cxnSpLocks/>
          </p:cNvCxnSpPr>
          <p:nvPr/>
        </p:nvCxnSpPr>
        <p:spPr>
          <a:xfrm>
            <a:off x="8960880" y="2804570"/>
            <a:ext cx="21553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7C8DEA-BDC2-C2EB-31F3-74EA695A3BD4}"/>
              </a:ext>
            </a:extLst>
          </p:cNvPr>
          <p:cNvCxnSpPr>
            <a:cxnSpLocks/>
          </p:cNvCxnSpPr>
          <p:nvPr/>
        </p:nvCxnSpPr>
        <p:spPr>
          <a:xfrm>
            <a:off x="8960880" y="4391323"/>
            <a:ext cx="1515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E027EA-63B6-D2C7-360A-817C59F42280}"/>
              </a:ext>
            </a:extLst>
          </p:cNvPr>
          <p:cNvCxnSpPr>
            <a:cxnSpLocks/>
          </p:cNvCxnSpPr>
          <p:nvPr/>
        </p:nvCxnSpPr>
        <p:spPr>
          <a:xfrm>
            <a:off x="8960880" y="5520875"/>
            <a:ext cx="1515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CE83DE3-3ACD-FF1D-4417-E9E7421BF4CB}"/>
              </a:ext>
            </a:extLst>
          </p:cNvPr>
          <p:cNvSpPr txBox="1"/>
          <p:nvPr/>
        </p:nvSpPr>
        <p:spPr>
          <a:xfrm>
            <a:off x="1133822" y="1509863"/>
            <a:ext cx="1235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fine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9A4C77-6E43-200D-F4C3-54F887283751}"/>
              </a:ext>
            </a:extLst>
          </p:cNvPr>
          <p:cNvCxnSpPr>
            <a:cxnSpLocks/>
          </p:cNvCxnSpPr>
          <p:nvPr/>
        </p:nvCxnSpPr>
        <p:spPr>
          <a:xfrm>
            <a:off x="8929966" y="1639158"/>
            <a:ext cx="14332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1D98F19-5446-41FF-953A-404A223308CE}"/>
              </a:ext>
            </a:extLst>
          </p:cNvPr>
          <p:cNvSpPr txBox="1"/>
          <p:nvPr/>
        </p:nvSpPr>
        <p:spPr>
          <a:xfrm>
            <a:off x="770965" y="2481404"/>
            <a:ext cx="1540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disturb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20044EC-166F-6053-F388-FA5DB83E0B81}"/>
              </a:ext>
            </a:extLst>
          </p:cNvPr>
          <p:cNvCxnSpPr>
            <a:cxnSpLocks/>
          </p:cNvCxnSpPr>
          <p:nvPr/>
        </p:nvCxnSpPr>
        <p:spPr>
          <a:xfrm>
            <a:off x="8960880" y="3880335"/>
            <a:ext cx="18236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187E7A7-15C0-4BFB-8595-F1F9F3E2D586}"/>
              </a:ext>
            </a:extLst>
          </p:cNvPr>
          <p:cNvSpPr txBox="1"/>
          <p:nvPr/>
        </p:nvSpPr>
        <p:spPr>
          <a:xfrm>
            <a:off x="981421" y="3452945"/>
            <a:ext cx="1540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ranger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5BFC73-05F3-B459-5F0E-D3431D898AF2}"/>
              </a:ext>
            </a:extLst>
          </p:cNvPr>
          <p:cNvSpPr txBox="1"/>
          <p:nvPr/>
        </p:nvSpPr>
        <p:spPr>
          <a:xfrm>
            <a:off x="770965" y="4420395"/>
            <a:ext cx="2590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government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617C061-39B6-4733-A2F6-ABFDBC12C6F0}"/>
              </a:ext>
            </a:extLst>
          </p:cNvPr>
          <p:cNvCxnSpPr>
            <a:cxnSpLocks/>
          </p:cNvCxnSpPr>
          <p:nvPr/>
        </p:nvCxnSpPr>
        <p:spPr>
          <a:xfrm>
            <a:off x="8929966" y="3306593"/>
            <a:ext cx="29557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BC62C7B-185E-5684-FF8E-AFA0E659171E}"/>
              </a:ext>
            </a:extLst>
          </p:cNvPr>
          <p:cNvCxnSpPr>
            <a:cxnSpLocks/>
          </p:cNvCxnSpPr>
          <p:nvPr/>
        </p:nvCxnSpPr>
        <p:spPr>
          <a:xfrm>
            <a:off x="8960880" y="2156194"/>
            <a:ext cx="16174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320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Pre-reading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ECFE72-4C54-4583-84A6-4188C4CDE7F3}"/>
              </a:ext>
            </a:extLst>
          </p:cNvPr>
          <p:cNvSpPr txBox="1"/>
          <p:nvPr/>
        </p:nvSpPr>
        <p:spPr>
          <a:xfrm>
            <a:off x="225947" y="688687"/>
            <a:ext cx="9625624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b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3200" dirty="0"/>
              <a:t>Choose the words in task a and fill in the blanks.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FE54CD-3A24-5DB4-C71A-7F14212FD6EE}"/>
              </a:ext>
            </a:extLst>
          </p:cNvPr>
          <p:cNvSpPr/>
          <p:nvPr/>
        </p:nvSpPr>
        <p:spPr>
          <a:xfrm>
            <a:off x="307518" y="1770694"/>
            <a:ext cx="3397384" cy="40318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fine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litter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consider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government (n)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ranger (n)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hunt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disturb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s</a:t>
            </a:r>
            <a:r>
              <a:rPr lang="en-US" sz="32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poil (v)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sz="3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91F9D8-2EEF-C2AD-7F95-B091E110A946}"/>
              </a:ext>
            </a:extLst>
          </p:cNvPr>
          <p:cNvSpPr txBox="1"/>
          <p:nvPr/>
        </p:nvSpPr>
        <p:spPr>
          <a:xfrm>
            <a:off x="3704902" y="1350302"/>
            <a:ext cx="8179580" cy="5083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sz="3600" dirty="0"/>
              <a:t>People sometimes ______ animals in national parks because they can sell them for a lot of money.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600" dirty="0"/>
              <a:t>When we met the ________, he told us not to start any fires in the forest he looks after.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600" dirty="0"/>
              <a:t>If you do something bad, the police might _______ you, and you'll have to pay some money.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D8796B-4ECD-50E1-BB12-E041ECFB7AB4}"/>
              </a:ext>
            </a:extLst>
          </p:cNvPr>
          <p:cNvSpPr txBox="1"/>
          <p:nvPr/>
        </p:nvSpPr>
        <p:spPr>
          <a:xfrm>
            <a:off x="8275979" y="1350302"/>
            <a:ext cx="1235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hunt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B7D8E7-0CEB-7D3F-1392-1637F4FB2FDF}"/>
              </a:ext>
            </a:extLst>
          </p:cNvPr>
          <p:cNvCxnSpPr>
            <a:cxnSpLocks/>
          </p:cNvCxnSpPr>
          <p:nvPr/>
        </p:nvCxnSpPr>
        <p:spPr>
          <a:xfrm>
            <a:off x="904889" y="4506400"/>
            <a:ext cx="14240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53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Pre-reading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ECFE72-4C54-4583-84A6-4188C4CDE7F3}"/>
              </a:ext>
            </a:extLst>
          </p:cNvPr>
          <p:cNvSpPr txBox="1"/>
          <p:nvPr/>
        </p:nvSpPr>
        <p:spPr>
          <a:xfrm>
            <a:off x="225947" y="688687"/>
            <a:ext cx="9375253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b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3200" dirty="0"/>
              <a:t>Choose the words in task a and fill in the blanks.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FE54CD-3A24-5DB4-C71A-7F14212FD6EE}"/>
              </a:ext>
            </a:extLst>
          </p:cNvPr>
          <p:cNvSpPr/>
          <p:nvPr/>
        </p:nvSpPr>
        <p:spPr>
          <a:xfrm>
            <a:off x="307518" y="1770694"/>
            <a:ext cx="3397384" cy="40318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fine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litter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consider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government (n)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ranger (n)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hunt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disturb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s</a:t>
            </a:r>
            <a:r>
              <a:rPr lang="en-US" sz="32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poil (v)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sz="3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91F9D8-2EEF-C2AD-7F95-B091E110A946}"/>
              </a:ext>
            </a:extLst>
          </p:cNvPr>
          <p:cNvSpPr txBox="1"/>
          <p:nvPr/>
        </p:nvSpPr>
        <p:spPr>
          <a:xfrm>
            <a:off x="3704902" y="1578902"/>
            <a:ext cx="817958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/>
              <a:t>4. If companies build too many hotels, they will __________ the beach, and people won't visit it anymore. </a:t>
            </a:r>
          </a:p>
          <a:p>
            <a:pPr algn="just"/>
            <a:r>
              <a:rPr lang="en-US" sz="3600" dirty="0"/>
              <a:t>5. The __________ wants to make a new law to reduce the country's air pollution. </a:t>
            </a:r>
          </a:p>
          <a:p>
            <a:pPr algn="just"/>
            <a:r>
              <a:rPr lang="en-US" sz="3600" dirty="0"/>
              <a:t>6. You should never __________. You should always put your trash in a trash can.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B7D8E7-0CEB-7D3F-1392-1637F4FB2FDF}"/>
              </a:ext>
            </a:extLst>
          </p:cNvPr>
          <p:cNvCxnSpPr>
            <a:cxnSpLocks/>
          </p:cNvCxnSpPr>
          <p:nvPr/>
        </p:nvCxnSpPr>
        <p:spPr>
          <a:xfrm>
            <a:off x="904889" y="4506400"/>
            <a:ext cx="14240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46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Pre-reading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ECFE72-4C54-4583-84A6-4188C4CDE7F3}"/>
              </a:ext>
            </a:extLst>
          </p:cNvPr>
          <p:cNvSpPr txBox="1"/>
          <p:nvPr/>
        </p:nvSpPr>
        <p:spPr>
          <a:xfrm>
            <a:off x="225947" y="688687"/>
            <a:ext cx="9375253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b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3200" dirty="0"/>
              <a:t>Choose the words in task a and fill in the blanks.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FE54CD-3A24-5DB4-C71A-7F14212FD6EE}"/>
              </a:ext>
            </a:extLst>
          </p:cNvPr>
          <p:cNvSpPr/>
          <p:nvPr/>
        </p:nvSpPr>
        <p:spPr>
          <a:xfrm>
            <a:off x="307518" y="1770694"/>
            <a:ext cx="3397384" cy="40318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fine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litter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consider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government (n)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ranger (n)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hunt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disturb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s</a:t>
            </a:r>
            <a:r>
              <a:rPr lang="en-US" sz="32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poil (v)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sz="3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91F9D8-2EEF-C2AD-7F95-B091E110A946}"/>
              </a:ext>
            </a:extLst>
          </p:cNvPr>
          <p:cNvSpPr txBox="1"/>
          <p:nvPr/>
        </p:nvSpPr>
        <p:spPr>
          <a:xfrm>
            <a:off x="3704902" y="1589788"/>
            <a:ext cx="817958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/>
              <a:t>7. I decided not to go to university, but I did __________ going for a long time. </a:t>
            </a:r>
          </a:p>
          <a:p>
            <a:pPr algn="just"/>
            <a:r>
              <a:rPr lang="en-US" sz="3600" dirty="0"/>
              <a:t>8. Don't __________ any plants or animals when you visit a natural wonder. You shouldn't touch or move the plants or animals.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B7D8E7-0CEB-7D3F-1392-1637F4FB2FDF}"/>
              </a:ext>
            </a:extLst>
          </p:cNvPr>
          <p:cNvCxnSpPr>
            <a:cxnSpLocks/>
          </p:cNvCxnSpPr>
          <p:nvPr/>
        </p:nvCxnSpPr>
        <p:spPr>
          <a:xfrm>
            <a:off x="904889" y="4506400"/>
            <a:ext cx="14240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939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Pre-reading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ECFE72-4C54-4583-84A6-4188C4CDE7F3}"/>
              </a:ext>
            </a:extLst>
          </p:cNvPr>
          <p:cNvSpPr txBox="1"/>
          <p:nvPr/>
        </p:nvSpPr>
        <p:spPr>
          <a:xfrm>
            <a:off x="130581" y="627966"/>
            <a:ext cx="949499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b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3200" dirty="0"/>
              <a:t>Choose the words in task a and fill in the blanks.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FE54CD-3A24-5DB4-C71A-7F14212FD6EE}"/>
              </a:ext>
            </a:extLst>
          </p:cNvPr>
          <p:cNvSpPr/>
          <p:nvPr/>
        </p:nvSpPr>
        <p:spPr>
          <a:xfrm>
            <a:off x="307518" y="1770694"/>
            <a:ext cx="3397384" cy="40318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fine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litter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consider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government (n)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ranger (n)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hunt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disturb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s</a:t>
            </a:r>
            <a:r>
              <a:rPr lang="en-US" sz="32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poil (v)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sz="3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91F9D8-2EEF-C2AD-7F95-B091E110A946}"/>
              </a:ext>
            </a:extLst>
          </p:cNvPr>
          <p:cNvSpPr txBox="1"/>
          <p:nvPr/>
        </p:nvSpPr>
        <p:spPr>
          <a:xfrm>
            <a:off x="3704902" y="1463667"/>
            <a:ext cx="8179580" cy="5083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sz="3600" dirty="0"/>
              <a:t>People sometimes ______ animals in national parks because they can sell them for a lot of money.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600" dirty="0"/>
              <a:t>When we met the ________, he told us not to start any fires in the forest he looks after.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600" dirty="0"/>
              <a:t>If you do something bad, the police might _______ you, and you'll have to pay some money.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D8796B-4ECD-50E1-BB12-E041ECFB7AB4}"/>
              </a:ext>
            </a:extLst>
          </p:cNvPr>
          <p:cNvSpPr txBox="1"/>
          <p:nvPr/>
        </p:nvSpPr>
        <p:spPr>
          <a:xfrm>
            <a:off x="8275979" y="1463667"/>
            <a:ext cx="1235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hunt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B7D8E7-0CEB-7D3F-1392-1637F4FB2FDF}"/>
              </a:ext>
            </a:extLst>
          </p:cNvPr>
          <p:cNvCxnSpPr>
            <a:cxnSpLocks/>
          </p:cNvCxnSpPr>
          <p:nvPr/>
        </p:nvCxnSpPr>
        <p:spPr>
          <a:xfrm>
            <a:off x="904889" y="4506400"/>
            <a:ext cx="14240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551F7F1-BD7E-45D8-49C2-94BC5DBEF952}"/>
              </a:ext>
            </a:extLst>
          </p:cNvPr>
          <p:cNvSpPr txBox="1"/>
          <p:nvPr/>
        </p:nvSpPr>
        <p:spPr>
          <a:xfrm>
            <a:off x="8058666" y="3128698"/>
            <a:ext cx="1453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ranger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FABBF2-EC62-5A59-910F-1434EC0B9A47}"/>
              </a:ext>
            </a:extLst>
          </p:cNvPr>
          <p:cNvCxnSpPr>
            <a:cxnSpLocks/>
          </p:cNvCxnSpPr>
          <p:nvPr/>
        </p:nvCxnSpPr>
        <p:spPr>
          <a:xfrm>
            <a:off x="904889" y="4005245"/>
            <a:ext cx="17076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0B02FE3-EDA2-4E5A-223C-95F717CF992F}"/>
              </a:ext>
            </a:extLst>
          </p:cNvPr>
          <p:cNvSpPr txBox="1"/>
          <p:nvPr/>
        </p:nvSpPr>
        <p:spPr>
          <a:xfrm>
            <a:off x="5940285" y="5269030"/>
            <a:ext cx="982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fine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798FFAA-96B8-2BE2-AED8-E630AB617ACC}"/>
              </a:ext>
            </a:extLst>
          </p:cNvPr>
          <p:cNvCxnSpPr>
            <a:cxnSpLocks/>
          </p:cNvCxnSpPr>
          <p:nvPr/>
        </p:nvCxnSpPr>
        <p:spPr>
          <a:xfrm>
            <a:off x="904889" y="2097665"/>
            <a:ext cx="14240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C25AEFD-C8A8-A40C-7CCC-49E766657271}"/>
              </a:ext>
            </a:extLst>
          </p:cNvPr>
          <p:cNvSpPr txBox="1"/>
          <p:nvPr/>
        </p:nvSpPr>
        <p:spPr>
          <a:xfrm>
            <a:off x="9511710" y="541899"/>
            <a:ext cx="194887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FF"/>
                </a:highlight>
              </a:rPr>
              <a:t>Listen and </a:t>
            </a:r>
            <a:r>
              <a:rPr lang="en-US" sz="3200" dirty="0">
                <a:solidFill>
                  <a:srgbClr val="242021"/>
                </a:solidFill>
                <a:highlight>
                  <a:srgbClr val="00FFFF"/>
                </a:highlight>
              </a:rPr>
              <a:t>a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FF"/>
                </a:highlight>
              </a:rPr>
              <a:t>nswer</a:t>
            </a:r>
            <a:endParaRPr lang="en-US" sz="3200" dirty="0">
              <a:highlight>
                <a:srgbClr val="00FFFF"/>
              </a:highlight>
            </a:endParaRPr>
          </a:p>
        </p:txBody>
      </p:sp>
      <p:pic>
        <p:nvPicPr>
          <p:cNvPr id="5" name="CD2 TRACK 06">
            <a:hlinkClick r:id="" action="ppaction://media"/>
            <a:extLst>
              <a:ext uri="{FF2B5EF4-FFF2-40B4-BE49-F238E27FC236}">
                <a16:creationId xmlns:a16="http://schemas.microsoft.com/office/drawing/2014/main" id="{8D92D41B-AFA0-816E-4317-F581C9B4BF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803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8851" y="6999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3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39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Pre-reading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ECFE72-4C54-4583-84A6-4188C4CDE7F3}"/>
              </a:ext>
            </a:extLst>
          </p:cNvPr>
          <p:cNvSpPr txBox="1"/>
          <p:nvPr/>
        </p:nvSpPr>
        <p:spPr>
          <a:xfrm>
            <a:off x="225947" y="688687"/>
            <a:ext cx="9375253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b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3200" dirty="0"/>
              <a:t>Choose the words in task a and fill in the blanks.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FE54CD-3A24-5DB4-C71A-7F14212FD6EE}"/>
              </a:ext>
            </a:extLst>
          </p:cNvPr>
          <p:cNvSpPr/>
          <p:nvPr/>
        </p:nvSpPr>
        <p:spPr>
          <a:xfrm>
            <a:off x="307518" y="1770694"/>
            <a:ext cx="3397384" cy="40318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fine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litter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consider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government (n)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ranger (n)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hunt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disturb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s</a:t>
            </a:r>
            <a:r>
              <a:rPr lang="en-US" sz="32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poil (v)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sz="3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91F9D8-2EEF-C2AD-7F95-B091E110A946}"/>
              </a:ext>
            </a:extLst>
          </p:cNvPr>
          <p:cNvSpPr txBox="1"/>
          <p:nvPr/>
        </p:nvSpPr>
        <p:spPr>
          <a:xfrm>
            <a:off x="3704902" y="1578902"/>
            <a:ext cx="817958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/>
              <a:t>4. If companies build too many hotels, they will ________ the beach, and people won't visit it anymore. </a:t>
            </a:r>
          </a:p>
          <a:p>
            <a:pPr algn="just"/>
            <a:r>
              <a:rPr lang="en-US" sz="3600" dirty="0"/>
              <a:t>5. The __________ wants to make a new law to reduce the country's air pollution. </a:t>
            </a:r>
          </a:p>
          <a:p>
            <a:pPr algn="just"/>
            <a:r>
              <a:rPr lang="en-US" sz="3600" dirty="0"/>
              <a:t>6. You should never __________. You should always put your trash in a trash can.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B7D8E7-0CEB-7D3F-1392-1637F4FB2FDF}"/>
              </a:ext>
            </a:extLst>
          </p:cNvPr>
          <p:cNvCxnSpPr>
            <a:cxnSpLocks/>
          </p:cNvCxnSpPr>
          <p:nvPr/>
        </p:nvCxnSpPr>
        <p:spPr>
          <a:xfrm>
            <a:off x="904889" y="4506400"/>
            <a:ext cx="14240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46A08AB-67EA-1CA0-A080-A859973CDCB6}"/>
              </a:ext>
            </a:extLst>
          </p:cNvPr>
          <p:cNvSpPr txBox="1"/>
          <p:nvPr/>
        </p:nvSpPr>
        <p:spPr>
          <a:xfrm>
            <a:off x="4924459" y="2138739"/>
            <a:ext cx="1453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spoil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814EE7-7B5E-8A5D-CE9A-48DDE723BEB2}"/>
              </a:ext>
            </a:extLst>
          </p:cNvPr>
          <p:cNvCxnSpPr>
            <a:cxnSpLocks/>
          </p:cNvCxnSpPr>
          <p:nvPr/>
        </p:nvCxnSpPr>
        <p:spPr>
          <a:xfrm>
            <a:off x="904889" y="4070972"/>
            <a:ext cx="17403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E35CC90-1AE0-CB79-F301-0ABA653B2EB1}"/>
              </a:ext>
            </a:extLst>
          </p:cNvPr>
          <p:cNvCxnSpPr>
            <a:cxnSpLocks/>
          </p:cNvCxnSpPr>
          <p:nvPr/>
        </p:nvCxnSpPr>
        <p:spPr>
          <a:xfrm>
            <a:off x="904889" y="2057114"/>
            <a:ext cx="14240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4A8B8D8-5BCF-CAF4-E5E8-33AC97061D28}"/>
              </a:ext>
            </a:extLst>
          </p:cNvPr>
          <p:cNvCxnSpPr>
            <a:cxnSpLocks/>
          </p:cNvCxnSpPr>
          <p:nvPr/>
        </p:nvCxnSpPr>
        <p:spPr>
          <a:xfrm>
            <a:off x="904889" y="5549220"/>
            <a:ext cx="14240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D2208F4-2075-E081-C0C5-A861E47541C4}"/>
              </a:ext>
            </a:extLst>
          </p:cNvPr>
          <p:cNvSpPr txBox="1"/>
          <p:nvPr/>
        </p:nvSpPr>
        <p:spPr>
          <a:xfrm>
            <a:off x="5080824" y="3240895"/>
            <a:ext cx="2450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government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89A438F-B8BA-52FB-219E-848CD64F69B9}"/>
              </a:ext>
            </a:extLst>
          </p:cNvPr>
          <p:cNvCxnSpPr>
            <a:cxnSpLocks/>
          </p:cNvCxnSpPr>
          <p:nvPr/>
        </p:nvCxnSpPr>
        <p:spPr>
          <a:xfrm flipV="1">
            <a:off x="904888" y="3573740"/>
            <a:ext cx="2678821" cy="208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9368C7F-0961-315E-1EA2-251A744BFD28}"/>
              </a:ext>
            </a:extLst>
          </p:cNvPr>
          <p:cNvSpPr txBox="1"/>
          <p:nvPr/>
        </p:nvSpPr>
        <p:spPr>
          <a:xfrm>
            <a:off x="8874678" y="4347667"/>
            <a:ext cx="1453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litter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8454D5E-9EEE-4CD7-B027-A1F7C180F766}"/>
              </a:ext>
            </a:extLst>
          </p:cNvPr>
          <p:cNvCxnSpPr>
            <a:cxnSpLocks/>
          </p:cNvCxnSpPr>
          <p:nvPr/>
        </p:nvCxnSpPr>
        <p:spPr>
          <a:xfrm>
            <a:off x="904889" y="2561256"/>
            <a:ext cx="14240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C6C02E3-1F94-C697-1297-6DE170F9E9C5}"/>
              </a:ext>
            </a:extLst>
          </p:cNvPr>
          <p:cNvSpPr txBox="1"/>
          <p:nvPr/>
        </p:nvSpPr>
        <p:spPr>
          <a:xfrm>
            <a:off x="9511710" y="541899"/>
            <a:ext cx="194887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FF"/>
                </a:highlight>
              </a:rPr>
              <a:t>Listen and </a:t>
            </a:r>
            <a:r>
              <a:rPr lang="en-US" sz="3200" dirty="0">
                <a:solidFill>
                  <a:srgbClr val="242021"/>
                </a:solidFill>
                <a:highlight>
                  <a:srgbClr val="00FFFF"/>
                </a:highlight>
              </a:rPr>
              <a:t>a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FF"/>
                </a:highlight>
              </a:rPr>
              <a:t>nswer</a:t>
            </a:r>
            <a:endParaRPr lang="en-US" sz="3200" dirty="0">
              <a:highlight>
                <a:srgbClr val="00FFFF"/>
              </a:highlight>
            </a:endParaRPr>
          </a:p>
        </p:txBody>
      </p:sp>
      <p:pic>
        <p:nvPicPr>
          <p:cNvPr id="19" name="CD2 TRACK 06">
            <a:hlinkClick r:id="" action="ppaction://media"/>
            <a:extLst>
              <a:ext uri="{FF2B5EF4-FFF2-40B4-BE49-F238E27FC236}">
                <a16:creationId xmlns:a16="http://schemas.microsoft.com/office/drawing/2014/main" id="{37FD6BE8-946C-8DC2-EF6C-2BD8299C4E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296" end="1299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8851" y="6999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5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465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Pre-reading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ECFE72-4C54-4583-84A6-4188C4CDE7F3}"/>
              </a:ext>
            </a:extLst>
          </p:cNvPr>
          <p:cNvSpPr txBox="1"/>
          <p:nvPr/>
        </p:nvSpPr>
        <p:spPr>
          <a:xfrm>
            <a:off x="225947" y="688687"/>
            <a:ext cx="9375253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b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3200" dirty="0"/>
              <a:t>Choose the words in task a and fill in the blanks.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FE54CD-3A24-5DB4-C71A-7F14212FD6EE}"/>
              </a:ext>
            </a:extLst>
          </p:cNvPr>
          <p:cNvSpPr/>
          <p:nvPr/>
        </p:nvSpPr>
        <p:spPr>
          <a:xfrm>
            <a:off x="307518" y="1770694"/>
            <a:ext cx="3397384" cy="40318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fine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litter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consider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government (n)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ranger (n)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hunt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disturb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s</a:t>
            </a:r>
            <a:r>
              <a:rPr lang="en-US" sz="32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poil (v)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sz="3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91F9D8-2EEF-C2AD-7F95-B091E110A946}"/>
              </a:ext>
            </a:extLst>
          </p:cNvPr>
          <p:cNvSpPr txBox="1"/>
          <p:nvPr/>
        </p:nvSpPr>
        <p:spPr>
          <a:xfrm>
            <a:off x="3704902" y="1589788"/>
            <a:ext cx="817958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/>
              <a:t>7. I decided not to go to university, but I did __________ going for a long time. </a:t>
            </a:r>
          </a:p>
          <a:p>
            <a:pPr algn="just"/>
            <a:r>
              <a:rPr lang="en-US" sz="3600" dirty="0"/>
              <a:t>8. Don't __________ any plants or animals when you visit a natural wonder. You shouldn't touch or move the plants or animals.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B7D8E7-0CEB-7D3F-1392-1637F4FB2FDF}"/>
              </a:ext>
            </a:extLst>
          </p:cNvPr>
          <p:cNvCxnSpPr>
            <a:cxnSpLocks/>
          </p:cNvCxnSpPr>
          <p:nvPr/>
        </p:nvCxnSpPr>
        <p:spPr>
          <a:xfrm>
            <a:off x="904889" y="4506400"/>
            <a:ext cx="14240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CC3F65C-0CDC-A438-6BBE-1BB6F13F7236}"/>
              </a:ext>
            </a:extLst>
          </p:cNvPr>
          <p:cNvCxnSpPr>
            <a:cxnSpLocks/>
          </p:cNvCxnSpPr>
          <p:nvPr/>
        </p:nvCxnSpPr>
        <p:spPr>
          <a:xfrm>
            <a:off x="904889" y="5517782"/>
            <a:ext cx="14240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68E5554-D528-F00A-0104-112FA4686C87}"/>
              </a:ext>
            </a:extLst>
          </p:cNvPr>
          <p:cNvCxnSpPr>
            <a:cxnSpLocks/>
          </p:cNvCxnSpPr>
          <p:nvPr/>
        </p:nvCxnSpPr>
        <p:spPr>
          <a:xfrm>
            <a:off x="904889" y="4063055"/>
            <a:ext cx="16535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19472E2-3EB1-6BE0-C0D3-56A7862E6A70}"/>
              </a:ext>
            </a:extLst>
          </p:cNvPr>
          <p:cNvCxnSpPr>
            <a:cxnSpLocks/>
          </p:cNvCxnSpPr>
          <p:nvPr/>
        </p:nvCxnSpPr>
        <p:spPr>
          <a:xfrm>
            <a:off x="904889" y="3568909"/>
            <a:ext cx="26511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E4BB030-4661-5959-FF51-C9876ED1F808}"/>
              </a:ext>
            </a:extLst>
          </p:cNvPr>
          <p:cNvCxnSpPr>
            <a:cxnSpLocks/>
          </p:cNvCxnSpPr>
          <p:nvPr/>
        </p:nvCxnSpPr>
        <p:spPr>
          <a:xfrm>
            <a:off x="904889" y="2576000"/>
            <a:ext cx="14240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DFD930-7E7D-503B-BD2F-E0E6B527A530}"/>
              </a:ext>
            </a:extLst>
          </p:cNvPr>
          <p:cNvCxnSpPr>
            <a:cxnSpLocks/>
          </p:cNvCxnSpPr>
          <p:nvPr/>
        </p:nvCxnSpPr>
        <p:spPr>
          <a:xfrm>
            <a:off x="904889" y="2100327"/>
            <a:ext cx="13216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80E88FD-A8CC-C1F1-23D2-D2EC0EB75552}"/>
              </a:ext>
            </a:extLst>
          </p:cNvPr>
          <p:cNvSpPr txBox="1"/>
          <p:nvPr/>
        </p:nvSpPr>
        <p:spPr>
          <a:xfrm>
            <a:off x="4684650" y="2144182"/>
            <a:ext cx="2073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consider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F294A24-D7A6-844B-0D71-F6A46BF38EA9}"/>
              </a:ext>
            </a:extLst>
          </p:cNvPr>
          <p:cNvCxnSpPr>
            <a:cxnSpLocks/>
          </p:cNvCxnSpPr>
          <p:nvPr/>
        </p:nvCxnSpPr>
        <p:spPr>
          <a:xfrm>
            <a:off x="904889" y="3051673"/>
            <a:ext cx="21154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A4367E0-3FF4-30CE-AB35-302DAB9813DC}"/>
              </a:ext>
            </a:extLst>
          </p:cNvPr>
          <p:cNvCxnSpPr>
            <a:cxnSpLocks/>
          </p:cNvCxnSpPr>
          <p:nvPr/>
        </p:nvCxnSpPr>
        <p:spPr>
          <a:xfrm>
            <a:off x="904889" y="5006108"/>
            <a:ext cx="17551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2DEEC7E-7731-C56A-27DE-F16A24C03B5D}"/>
              </a:ext>
            </a:extLst>
          </p:cNvPr>
          <p:cNvSpPr txBox="1"/>
          <p:nvPr/>
        </p:nvSpPr>
        <p:spPr>
          <a:xfrm>
            <a:off x="5682820" y="2698576"/>
            <a:ext cx="2073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disturb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48AC8C-CB7D-CEAC-7B2D-4EA5DBEB6199}"/>
              </a:ext>
            </a:extLst>
          </p:cNvPr>
          <p:cNvSpPr txBox="1"/>
          <p:nvPr/>
        </p:nvSpPr>
        <p:spPr>
          <a:xfrm>
            <a:off x="9511710" y="541899"/>
            <a:ext cx="194887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FF"/>
                </a:highlight>
              </a:rPr>
              <a:t>Listen and </a:t>
            </a:r>
            <a:r>
              <a:rPr lang="en-US" sz="3200" dirty="0">
                <a:solidFill>
                  <a:srgbClr val="242021"/>
                </a:solidFill>
                <a:highlight>
                  <a:srgbClr val="00FFFF"/>
                </a:highlight>
              </a:rPr>
              <a:t>a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FF"/>
                </a:highlight>
              </a:rPr>
              <a:t>nswer</a:t>
            </a:r>
            <a:endParaRPr lang="en-US" sz="3200" dirty="0">
              <a:highlight>
                <a:srgbClr val="00FFFF"/>
              </a:highlight>
            </a:endParaRPr>
          </a:p>
        </p:txBody>
      </p:sp>
      <p:pic>
        <p:nvPicPr>
          <p:cNvPr id="23" name="CD2 TRACK 06">
            <a:hlinkClick r:id="" action="ppaction://media"/>
            <a:extLst>
              <a:ext uri="{FF2B5EF4-FFF2-40B4-BE49-F238E27FC236}">
                <a16:creationId xmlns:a16="http://schemas.microsoft.com/office/drawing/2014/main" id="{94678E7F-2F07-2B35-41FB-2F58266799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9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8851" y="6999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7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99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793022" y="1566571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796130" y="2577385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799239" y="4483952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811682" y="5550753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789906" y="3541555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799239" y="579079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Pre-reading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ECFE72-4C54-4583-84A6-4188C4CDE7F3}"/>
              </a:ext>
            </a:extLst>
          </p:cNvPr>
          <p:cNvSpPr txBox="1"/>
          <p:nvPr/>
        </p:nvSpPr>
        <p:spPr>
          <a:xfrm>
            <a:off x="285582" y="726335"/>
            <a:ext cx="1324557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</a:rPr>
              <a:t>Task c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. 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F5D7CF-B544-0CCD-E228-14478B47B8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8" t="7004"/>
          <a:stretch/>
        </p:blipFill>
        <p:spPr>
          <a:xfrm>
            <a:off x="1610139" y="620902"/>
            <a:ext cx="10330113" cy="9411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CB62E7-1AD2-79A8-CF3F-7F3B350B4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636" y="2145749"/>
            <a:ext cx="4868863" cy="1951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58C007-E37D-7A1E-8B14-AF3F80962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501" y="1605188"/>
            <a:ext cx="4450772" cy="44066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301F9D-DD92-B7D6-3C0D-6A6ADF70B661}"/>
              </a:ext>
            </a:extLst>
          </p:cNvPr>
          <p:cNvSpPr txBox="1"/>
          <p:nvPr/>
        </p:nvSpPr>
        <p:spPr>
          <a:xfrm>
            <a:off x="9642764" y="1207593"/>
            <a:ext cx="20966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242021"/>
                </a:solidFill>
                <a:highlight>
                  <a:srgbClr val="00FFFF"/>
                </a:highlight>
              </a:rPr>
              <a:t>EXAMPLE</a:t>
            </a:r>
            <a:endParaRPr lang="en-US" sz="3600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160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Pre-reading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ECFE72-4C54-4583-84A6-4188C4CDE7F3}"/>
              </a:ext>
            </a:extLst>
          </p:cNvPr>
          <p:cNvSpPr txBox="1"/>
          <p:nvPr/>
        </p:nvSpPr>
        <p:spPr>
          <a:xfrm>
            <a:off x="285582" y="726335"/>
            <a:ext cx="1324557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</a:rPr>
              <a:t>Task c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. 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F5D7CF-B544-0CCD-E228-14478B47B8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8" t="7004"/>
          <a:stretch/>
        </p:blipFill>
        <p:spPr>
          <a:xfrm>
            <a:off x="1610139" y="620902"/>
            <a:ext cx="10330113" cy="9411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4A63A4-8C14-FA21-3C50-B749897EA26C}"/>
              </a:ext>
            </a:extLst>
          </p:cNvPr>
          <p:cNvSpPr txBox="1"/>
          <p:nvPr/>
        </p:nvSpPr>
        <p:spPr>
          <a:xfrm>
            <a:off x="0" y="1565776"/>
            <a:ext cx="40460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242021"/>
                </a:solidFill>
                <a:highlight>
                  <a:srgbClr val="00FFFF"/>
                </a:highlight>
              </a:rPr>
              <a:t>Suggested answers</a:t>
            </a:r>
            <a:endParaRPr lang="en-US" sz="3600" dirty="0">
              <a:highlight>
                <a:srgbClr val="00FFFF"/>
              </a:highlight>
            </a:endParaRP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3420F369-D8DC-0DCD-8DE9-5FC90C9AF2AF}"/>
              </a:ext>
            </a:extLst>
          </p:cNvPr>
          <p:cNvSpPr/>
          <p:nvPr/>
        </p:nvSpPr>
        <p:spPr>
          <a:xfrm>
            <a:off x="6096000" y="2564331"/>
            <a:ext cx="5514109" cy="1317798"/>
          </a:xfrm>
          <a:prstGeom prst="wedgeRectCallout">
            <a:avLst>
              <a:gd name="adj1" fmla="val -52761"/>
              <a:gd name="adj2" fmla="val 78650"/>
            </a:avLst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chemeClr val="tx1"/>
                </a:solidFill>
              </a:rPr>
              <a:t>People spoil the beach when they leave their trash.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1E6D97-2C40-895F-AEC3-BBA50B5D39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63"/>
          <a:stretch/>
        </p:blipFill>
        <p:spPr>
          <a:xfrm>
            <a:off x="581891" y="2313707"/>
            <a:ext cx="5286864" cy="365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23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Pre-reading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ECFE72-4C54-4583-84A6-4188C4CDE7F3}"/>
              </a:ext>
            </a:extLst>
          </p:cNvPr>
          <p:cNvSpPr txBox="1"/>
          <p:nvPr/>
        </p:nvSpPr>
        <p:spPr>
          <a:xfrm>
            <a:off x="285582" y="726335"/>
            <a:ext cx="1324557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</a:rPr>
              <a:t>Task c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. 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F5D7CF-B544-0CCD-E228-14478B47B8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8" t="7004"/>
          <a:stretch/>
        </p:blipFill>
        <p:spPr>
          <a:xfrm>
            <a:off x="1610139" y="620902"/>
            <a:ext cx="10330113" cy="9411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4A63A4-8C14-FA21-3C50-B749897EA26C}"/>
              </a:ext>
            </a:extLst>
          </p:cNvPr>
          <p:cNvSpPr txBox="1"/>
          <p:nvPr/>
        </p:nvSpPr>
        <p:spPr>
          <a:xfrm>
            <a:off x="0" y="1565776"/>
            <a:ext cx="40460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242021"/>
                </a:solidFill>
                <a:highlight>
                  <a:srgbClr val="00FFFF"/>
                </a:highlight>
              </a:rPr>
              <a:t>Suggested answers</a:t>
            </a:r>
            <a:endParaRPr lang="en-US" sz="3600" dirty="0">
              <a:highlight>
                <a:srgbClr val="00FFFF"/>
              </a:highlight>
            </a:endParaRP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3420F369-D8DC-0DCD-8DE9-5FC90C9AF2AF}"/>
              </a:ext>
            </a:extLst>
          </p:cNvPr>
          <p:cNvSpPr/>
          <p:nvPr/>
        </p:nvSpPr>
        <p:spPr>
          <a:xfrm>
            <a:off x="6160655" y="2706254"/>
            <a:ext cx="5347856" cy="1240529"/>
          </a:xfrm>
          <a:prstGeom prst="wedgeRectCallout">
            <a:avLst>
              <a:gd name="adj1" fmla="val -52761"/>
              <a:gd name="adj2" fmla="val 78650"/>
            </a:avLst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chemeClr val="tx1"/>
                </a:solidFill>
              </a:rPr>
              <a:t>Some people hunt wild animals in national parks.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5D9BDE-B49D-FC6C-2206-BF0BB9B655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6" t="1553"/>
          <a:stretch/>
        </p:blipFill>
        <p:spPr>
          <a:xfrm>
            <a:off x="1242266" y="2265453"/>
            <a:ext cx="3934968" cy="387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36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Pre-reading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ECFE72-4C54-4583-84A6-4188C4CDE7F3}"/>
              </a:ext>
            </a:extLst>
          </p:cNvPr>
          <p:cNvSpPr txBox="1"/>
          <p:nvPr/>
        </p:nvSpPr>
        <p:spPr>
          <a:xfrm>
            <a:off x="285582" y="726335"/>
            <a:ext cx="1324557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</a:rPr>
              <a:t>Task c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. 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F5D7CF-B544-0CCD-E228-14478B47B8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8" t="7004"/>
          <a:stretch/>
        </p:blipFill>
        <p:spPr>
          <a:xfrm>
            <a:off x="1610139" y="620902"/>
            <a:ext cx="10330113" cy="9411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4A63A4-8C14-FA21-3C50-B749897EA26C}"/>
              </a:ext>
            </a:extLst>
          </p:cNvPr>
          <p:cNvSpPr txBox="1"/>
          <p:nvPr/>
        </p:nvSpPr>
        <p:spPr>
          <a:xfrm>
            <a:off x="0" y="1565776"/>
            <a:ext cx="40460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242021"/>
                </a:solidFill>
                <a:highlight>
                  <a:srgbClr val="00FFFF"/>
                </a:highlight>
              </a:rPr>
              <a:t>Suggested answers</a:t>
            </a:r>
            <a:endParaRPr lang="en-US" sz="3600" dirty="0">
              <a:highlight>
                <a:srgbClr val="00FFFF"/>
              </a:highlight>
            </a:endParaRP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3420F369-D8DC-0DCD-8DE9-5FC90C9AF2AF}"/>
              </a:ext>
            </a:extLst>
          </p:cNvPr>
          <p:cNvSpPr/>
          <p:nvPr/>
        </p:nvSpPr>
        <p:spPr>
          <a:xfrm>
            <a:off x="5408247" y="2490908"/>
            <a:ext cx="6127972" cy="1693652"/>
          </a:xfrm>
          <a:prstGeom prst="wedgeRectCallout">
            <a:avLst>
              <a:gd name="adj1" fmla="val -52761"/>
              <a:gd name="adj2" fmla="val 78650"/>
            </a:avLst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chemeClr val="tx1"/>
                </a:solidFill>
              </a:rPr>
              <a:t>The rangers can't stop all the problems because the park is so big.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3882B3-B7F4-5C8C-2BC4-FF298EE499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6" t="1553"/>
          <a:stretch/>
        </p:blipFill>
        <p:spPr>
          <a:xfrm>
            <a:off x="1242266" y="2265453"/>
            <a:ext cx="3934968" cy="387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58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6D1DC-CBD2-0E0E-54A3-A217D2F9B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0537ED-1842-A9BD-3881-4673300902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CA2F67-51A6-67D5-1871-0E8EDF9F8AB5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 While-listening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39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AFE968-EE89-F3C2-0A07-532E89FC1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0" y="639805"/>
            <a:ext cx="3695700" cy="854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E18A30-5270-F0FA-1269-3E78227B6ADF}"/>
              </a:ext>
            </a:extLst>
          </p:cNvPr>
          <p:cNvSpPr txBox="1"/>
          <p:nvPr/>
        </p:nvSpPr>
        <p:spPr>
          <a:xfrm>
            <a:off x="102123" y="774559"/>
            <a:ext cx="1307577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a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AE6DB6-7C30-8273-A97D-FCC13C10E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23" y="3537839"/>
            <a:ext cx="11944350" cy="5796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DED1C8-B623-443B-388E-F2FC1C9CFE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030" y="1635479"/>
            <a:ext cx="9016739" cy="1770493"/>
          </a:xfrm>
          <a:prstGeom prst="rect">
            <a:avLst/>
          </a:prstGeom>
        </p:spPr>
      </p:pic>
      <p:pic>
        <p:nvPicPr>
          <p:cNvPr id="12" name="CD2 TRACK 07">
            <a:hlinkClick r:id="" action="ppaction://media"/>
            <a:extLst>
              <a:ext uri="{FF2B5EF4-FFF2-40B4-BE49-F238E27FC236}">
                <a16:creationId xmlns:a16="http://schemas.microsoft.com/office/drawing/2014/main" id="{023CB273-6793-93BB-015D-ACF294C17E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51225" y="2774065"/>
            <a:ext cx="549275" cy="54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6347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79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AFE968-EE89-F3C2-0A07-532E89FC1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0" y="639805"/>
            <a:ext cx="3695700" cy="854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E18A30-5270-F0FA-1269-3E78227B6ADF}"/>
              </a:ext>
            </a:extLst>
          </p:cNvPr>
          <p:cNvSpPr txBox="1"/>
          <p:nvPr/>
        </p:nvSpPr>
        <p:spPr>
          <a:xfrm>
            <a:off x="102123" y="774559"/>
            <a:ext cx="1307577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a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AE6DB6-7C30-8273-A97D-FCC13C10E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23" y="3537839"/>
            <a:ext cx="11944350" cy="5796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DED1C8-B623-443B-388E-F2FC1C9CFE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030" y="1635479"/>
            <a:ext cx="9016739" cy="1770493"/>
          </a:xfrm>
          <a:prstGeom prst="rect">
            <a:avLst/>
          </a:prstGeom>
        </p:spPr>
      </p:pic>
      <p:pic>
        <p:nvPicPr>
          <p:cNvPr id="12" name="CD2 TRACK 07">
            <a:hlinkClick r:id="" action="ppaction://media"/>
            <a:extLst>
              <a:ext uri="{FF2B5EF4-FFF2-40B4-BE49-F238E27FC236}">
                <a16:creationId xmlns:a16="http://schemas.microsoft.com/office/drawing/2014/main" id="{023CB273-6793-93BB-015D-ACF294C17E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51225" y="2774065"/>
            <a:ext cx="549275" cy="5492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3743C5-11A3-2155-6562-576D426E70F3}"/>
              </a:ext>
            </a:extLst>
          </p:cNvPr>
          <p:cNvSpPr txBox="1"/>
          <p:nvPr/>
        </p:nvSpPr>
        <p:spPr>
          <a:xfrm>
            <a:off x="10049164" y="847756"/>
            <a:ext cx="18749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242021"/>
                </a:solidFill>
                <a:highlight>
                  <a:srgbClr val="00FFFF"/>
                </a:highlight>
              </a:rPr>
              <a:t>ANSWER</a:t>
            </a:r>
            <a:endParaRPr lang="en-US" sz="3600" dirty="0">
              <a:highlight>
                <a:srgbClr val="00FFFF"/>
              </a:highligh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E9F8C8-CD52-A41C-368E-8E9D3D2DB768}"/>
              </a:ext>
            </a:extLst>
          </p:cNvPr>
          <p:cNvSpPr/>
          <p:nvPr/>
        </p:nvSpPr>
        <p:spPr>
          <a:xfrm>
            <a:off x="145526" y="3452730"/>
            <a:ext cx="3151855" cy="7498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76683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79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Pre-reading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393243-5A9F-14ED-130A-AF7AC6B5E185}"/>
              </a:ext>
            </a:extLst>
          </p:cNvPr>
          <p:cNvSpPr txBox="1"/>
          <p:nvPr/>
        </p:nvSpPr>
        <p:spPr>
          <a:xfrm>
            <a:off x="102124" y="774559"/>
            <a:ext cx="1399652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</a:t>
            </a:r>
            <a:r>
              <a:rPr lang="en-US" sz="3200" b="1" dirty="0">
                <a:solidFill>
                  <a:srgbClr val="242021"/>
                </a:solidFill>
                <a:highlight>
                  <a:srgbClr val="00FF00"/>
                </a:highlight>
              </a:rPr>
              <a:t>b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659FF7-D81A-E65E-82C4-C3DD77A03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175" y="3083066"/>
            <a:ext cx="9391650" cy="3000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1F55AE-3236-2A2A-DC9A-CF650334D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745" y="689015"/>
            <a:ext cx="7318952" cy="755862"/>
          </a:xfrm>
          <a:prstGeom prst="rect">
            <a:avLst/>
          </a:prstGeom>
        </p:spPr>
      </p:pic>
      <p:pic>
        <p:nvPicPr>
          <p:cNvPr id="8" name="CD2 TRACK 07">
            <a:hlinkClick r:id="" action="ppaction://media"/>
            <a:extLst>
              <a:ext uri="{FF2B5EF4-FFF2-40B4-BE49-F238E27FC236}">
                <a16:creationId xmlns:a16="http://schemas.microsoft.com/office/drawing/2014/main" id="{88D45E7F-4317-9B04-92D9-DAB4A769AF9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04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76697" y="774559"/>
            <a:ext cx="549275" cy="5492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F91255-5D66-9A77-7957-CAA9901F1F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753" y="1631095"/>
            <a:ext cx="9505950" cy="6477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34514D3-A9AC-6D31-401F-63FEA6FA1D4E}"/>
              </a:ext>
            </a:extLst>
          </p:cNvPr>
          <p:cNvCxnSpPr/>
          <p:nvPr/>
        </p:nvCxnSpPr>
        <p:spPr>
          <a:xfrm>
            <a:off x="5541818" y="4996873"/>
            <a:ext cx="47013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B04374A-2223-E4C3-1DE7-53E406AC8437}"/>
              </a:ext>
            </a:extLst>
          </p:cNvPr>
          <p:cNvSpPr txBox="1"/>
          <p:nvPr/>
        </p:nvSpPr>
        <p:spPr>
          <a:xfrm>
            <a:off x="0" y="2357765"/>
            <a:ext cx="3941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242021"/>
                </a:solidFill>
                <a:highlight>
                  <a:srgbClr val="00FFFF"/>
                </a:highlight>
              </a:rPr>
              <a:t>Answers and clues</a:t>
            </a:r>
            <a:endParaRPr lang="en-US" sz="3600" dirty="0">
              <a:highlight>
                <a:srgbClr val="00FFFF"/>
              </a:highlight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38A29CA-3379-79BB-270E-417A3B7386C5}"/>
              </a:ext>
            </a:extLst>
          </p:cNvPr>
          <p:cNvCxnSpPr>
            <a:cxnSpLocks/>
          </p:cNvCxnSpPr>
          <p:nvPr/>
        </p:nvCxnSpPr>
        <p:spPr>
          <a:xfrm>
            <a:off x="3103418" y="5487639"/>
            <a:ext cx="14242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743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9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Pre-reading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393243-5A9F-14ED-130A-AF7AC6B5E185}"/>
              </a:ext>
            </a:extLst>
          </p:cNvPr>
          <p:cNvSpPr txBox="1"/>
          <p:nvPr/>
        </p:nvSpPr>
        <p:spPr>
          <a:xfrm>
            <a:off x="102124" y="774559"/>
            <a:ext cx="1399652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</a:t>
            </a:r>
            <a:r>
              <a:rPr lang="en-US" sz="3200" b="1" dirty="0">
                <a:solidFill>
                  <a:srgbClr val="242021"/>
                </a:solidFill>
                <a:highlight>
                  <a:srgbClr val="00FF00"/>
                </a:highlight>
              </a:rPr>
              <a:t>b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1F55AE-3236-2A2A-DC9A-CF650334D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745" y="689015"/>
            <a:ext cx="7318952" cy="755862"/>
          </a:xfrm>
          <a:prstGeom prst="rect">
            <a:avLst/>
          </a:prstGeom>
        </p:spPr>
      </p:pic>
      <p:pic>
        <p:nvPicPr>
          <p:cNvPr id="8" name="CD2 TRACK 07">
            <a:hlinkClick r:id="" action="ppaction://media"/>
            <a:extLst>
              <a:ext uri="{FF2B5EF4-FFF2-40B4-BE49-F238E27FC236}">
                <a16:creationId xmlns:a16="http://schemas.microsoft.com/office/drawing/2014/main" id="{88D45E7F-4317-9B04-92D9-DAB4A769A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76697" y="774559"/>
            <a:ext cx="549275" cy="549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651C87-CCF6-1A70-8922-5C40A32DF0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018" y="1639938"/>
            <a:ext cx="11369964" cy="373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5349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79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Pre-reading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393243-5A9F-14ED-130A-AF7AC6B5E185}"/>
              </a:ext>
            </a:extLst>
          </p:cNvPr>
          <p:cNvSpPr txBox="1"/>
          <p:nvPr/>
        </p:nvSpPr>
        <p:spPr>
          <a:xfrm>
            <a:off x="102124" y="774559"/>
            <a:ext cx="1399652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</a:t>
            </a:r>
            <a:r>
              <a:rPr lang="en-US" sz="3200" b="1" dirty="0">
                <a:solidFill>
                  <a:srgbClr val="242021"/>
                </a:solidFill>
                <a:highlight>
                  <a:srgbClr val="00FF00"/>
                </a:highlight>
              </a:rPr>
              <a:t>b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1F55AE-3236-2A2A-DC9A-CF650334D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745" y="689015"/>
            <a:ext cx="7318952" cy="755862"/>
          </a:xfrm>
          <a:prstGeom prst="rect">
            <a:avLst/>
          </a:prstGeom>
        </p:spPr>
      </p:pic>
      <p:pic>
        <p:nvPicPr>
          <p:cNvPr id="8" name="CD2 TRACK 07">
            <a:hlinkClick r:id="" action="ppaction://media"/>
            <a:extLst>
              <a:ext uri="{FF2B5EF4-FFF2-40B4-BE49-F238E27FC236}">
                <a16:creationId xmlns:a16="http://schemas.microsoft.com/office/drawing/2014/main" id="{88D45E7F-4317-9B04-92D9-DAB4A769AF9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023" end="458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76697" y="774559"/>
            <a:ext cx="549275" cy="549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651C87-CCF6-1A70-8922-5C40A32DF0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4354"/>
          <a:stretch/>
        </p:blipFill>
        <p:spPr>
          <a:xfrm>
            <a:off x="411018" y="1896825"/>
            <a:ext cx="11369964" cy="584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0CF415-576F-7BE6-EC4F-91BB977615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1776" y="3730069"/>
            <a:ext cx="9110805" cy="20935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507364-D9C4-A772-693A-AAA093AFE07D}"/>
              </a:ext>
            </a:extLst>
          </p:cNvPr>
          <p:cNvSpPr txBox="1"/>
          <p:nvPr/>
        </p:nvSpPr>
        <p:spPr>
          <a:xfrm>
            <a:off x="-99352" y="2876834"/>
            <a:ext cx="3941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242021"/>
                </a:solidFill>
                <a:highlight>
                  <a:srgbClr val="00FFFF"/>
                </a:highlight>
              </a:rPr>
              <a:t>Answers and clues</a:t>
            </a:r>
            <a:endParaRPr lang="en-US" sz="3600" dirty="0">
              <a:highlight>
                <a:srgbClr val="00FFFF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92B642-0AD1-5A89-618E-8865BAD8C2A6}"/>
              </a:ext>
            </a:extLst>
          </p:cNvPr>
          <p:cNvSpPr txBox="1"/>
          <p:nvPr/>
        </p:nvSpPr>
        <p:spPr>
          <a:xfrm>
            <a:off x="7058891" y="1812239"/>
            <a:ext cx="290714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natural beauty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680129-7018-2300-36DA-E87DE9F2FA61}"/>
              </a:ext>
            </a:extLst>
          </p:cNvPr>
          <p:cNvCxnSpPr>
            <a:cxnSpLocks/>
          </p:cNvCxnSpPr>
          <p:nvPr/>
        </p:nvCxnSpPr>
        <p:spPr>
          <a:xfrm>
            <a:off x="7703127" y="4147128"/>
            <a:ext cx="2438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A660AE6-EEC6-138C-8E9B-B7387CDE1546}"/>
              </a:ext>
            </a:extLst>
          </p:cNvPr>
          <p:cNvCxnSpPr>
            <a:cxnSpLocks/>
          </p:cNvCxnSpPr>
          <p:nvPr/>
        </p:nvCxnSpPr>
        <p:spPr>
          <a:xfrm>
            <a:off x="3001818" y="4656042"/>
            <a:ext cx="49806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52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0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0878" y="525984"/>
            <a:ext cx="5640929" cy="5806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52185" y="452544"/>
            <a:ext cx="6144251" cy="5952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2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learn and use vocabulary related to natural wonders</a:t>
            </a:r>
          </a:p>
          <a:p>
            <a:pPr algn="just">
              <a:lnSpc>
                <a:spcPct val="150000"/>
              </a:lnSpc>
            </a:pP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practice listening for specific information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To practice functional English – </a:t>
            </a:r>
            <a:r>
              <a:rPr lang="vi-VN" sz="3200" i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politely disagreeing</a:t>
            </a:r>
            <a:endParaRPr lang="en-US" sz="3200" i="1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11FBA1-3F16-44DE-FCAD-F75860AFA7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909" r="1553" b="56872"/>
          <a:stretch/>
        </p:blipFill>
        <p:spPr>
          <a:xfrm>
            <a:off x="260188" y="1742203"/>
            <a:ext cx="11523316" cy="10088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393243-5A9F-14ED-130A-AF7AC6B5E185}"/>
              </a:ext>
            </a:extLst>
          </p:cNvPr>
          <p:cNvSpPr txBox="1"/>
          <p:nvPr/>
        </p:nvSpPr>
        <p:spPr>
          <a:xfrm>
            <a:off x="102124" y="774559"/>
            <a:ext cx="1399652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</a:t>
            </a:r>
            <a:r>
              <a:rPr lang="en-US" sz="3200" b="1" dirty="0">
                <a:solidFill>
                  <a:srgbClr val="242021"/>
                </a:solidFill>
                <a:highlight>
                  <a:srgbClr val="00FF00"/>
                </a:highlight>
              </a:rPr>
              <a:t>b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1F55AE-3236-2A2A-DC9A-CF650334D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745" y="689015"/>
            <a:ext cx="7318952" cy="755862"/>
          </a:xfrm>
          <a:prstGeom prst="rect">
            <a:avLst/>
          </a:prstGeom>
        </p:spPr>
      </p:pic>
      <p:pic>
        <p:nvPicPr>
          <p:cNvPr id="8" name="CD2 TRACK 07">
            <a:hlinkClick r:id="" action="ppaction://media"/>
            <a:extLst>
              <a:ext uri="{FF2B5EF4-FFF2-40B4-BE49-F238E27FC236}">
                <a16:creationId xmlns:a16="http://schemas.microsoft.com/office/drawing/2014/main" id="{88D45E7F-4317-9B04-92D9-DAB4A769AF9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112" end="354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76697" y="774559"/>
            <a:ext cx="549275" cy="5492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507364-D9C4-A772-693A-AAA093AFE07D}"/>
              </a:ext>
            </a:extLst>
          </p:cNvPr>
          <p:cNvSpPr txBox="1"/>
          <p:nvPr/>
        </p:nvSpPr>
        <p:spPr>
          <a:xfrm>
            <a:off x="102124" y="2927092"/>
            <a:ext cx="3941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242021"/>
                </a:solidFill>
                <a:highlight>
                  <a:srgbClr val="00FFFF"/>
                </a:highlight>
              </a:rPr>
              <a:t>Answers and clues</a:t>
            </a:r>
            <a:endParaRPr lang="en-US" sz="3600" dirty="0">
              <a:highlight>
                <a:srgbClr val="00FFFF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92B642-0AD1-5A89-618E-8865BAD8C2A6}"/>
              </a:ext>
            </a:extLst>
          </p:cNvPr>
          <p:cNvSpPr txBox="1"/>
          <p:nvPr/>
        </p:nvSpPr>
        <p:spPr>
          <a:xfrm>
            <a:off x="9575847" y="1742203"/>
            <a:ext cx="108586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litter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CE3D56-5C55-5BB3-8913-D4EC0B43B4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0000"/>
          <a:stretch/>
        </p:blipFill>
        <p:spPr>
          <a:xfrm>
            <a:off x="1936815" y="3749469"/>
            <a:ext cx="8724900" cy="199072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76B8B2-ABEE-BC24-D904-B5C99B218391}"/>
              </a:ext>
            </a:extLst>
          </p:cNvPr>
          <p:cNvCxnSpPr>
            <a:cxnSpLocks/>
          </p:cNvCxnSpPr>
          <p:nvPr/>
        </p:nvCxnSpPr>
        <p:spPr>
          <a:xfrm>
            <a:off x="4564002" y="4203689"/>
            <a:ext cx="51927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ED9BAB1-0BC3-B4D2-0131-8153AC3E3A73}"/>
              </a:ext>
            </a:extLst>
          </p:cNvPr>
          <p:cNvCxnSpPr>
            <a:cxnSpLocks/>
          </p:cNvCxnSpPr>
          <p:nvPr/>
        </p:nvCxnSpPr>
        <p:spPr>
          <a:xfrm>
            <a:off x="3413931" y="4665602"/>
            <a:ext cx="17048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134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3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11FBA1-3F16-44DE-FCAD-F75860AFA7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352" r="8164" b="30001"/>
          <a:stretch/>
        </p:blipFill>
        <p:spPr>
          <a:xfrm>
            <a:off x="380452" y="1565482"/>
            <a:ext cx="10749557" cy="9483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393243-5A9F-14ED-130A-AF7AC6B5E185}"/>
              </a:ext>
            </a:extLst>
          </p:cNvPr>
          <p:cNvSpPr txBox="1"/>
          <p:nvPr/>
        </p:nvSpPr>
        <p:spPr>
          <a:xfrm>
            <a:off x="102124" y="774559"/>
            <a:ext cx="1399652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</a:t>
            </a:r>
            <a:r>
              <a:rPr lang="en-US" sz="3200" b="1" dirty="0">
                <a:solidFill>
                  <a:srgbClr val="242021"/>
                </a:solidFill>
                <a:highlight>
                  <a:srgbClr val="00FF00"/>
                </a:highlight>
              </a:rPr>
              <a:t>b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1F55AE-3236-2A2A-DC9A-CF650334D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745" y="689015"/>
            <a:ext cx="7318952" cy="755862"/>
          </a:xfrm>
          <a:prstGeom prst="rect">
            <a:avLst/>
          </a:prstGeom>
        </p:spPr>
      </p:pic>
      <p:pic>
        <p:nvPicPr>
          <p:cNvPr id="8" name="CD2 TRACK 07">
            <a:hlinkClick r:id="" action="ppaction://media"/>
            <a:extLst>
              <a:ext uri="{FF2B5EF4-FFF2-40B4-BE49-F238E27FC236}">
                <a16:creationId xmlns:a16="http://schemas.microsoft.com/office/drawing/2014/main" id="{88D45E7F-4317-9B04-92D9-DAB4A769AF9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506" end="2002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76697" y="774559"/>
            <a:ext cx="549275" cy="5492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507364-D9C4-A772-693A-AAA093AFE07D}"/>
              </a:ext>
            </a:extLst>
          </p:cNvPr>
          <p:cNvSpPr txBox="1"/>
          <p:nvPr/>
        </p:nvSpPr>
        <p:spPr>
          <a:xfrm>
            <a:off x="102124" y="2518950"/>
            <a:ext cx="3941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242021"/>
                </a:solidFill>
                <a:highlight>
                  <a:srgbClr val="00FFFF"/>
                </a:highlight>
              </a:rPr>
              <a:t>Answers and clues</a:t>
            </a:r>
            <a:endParaRPr lang="en-US" sz="3600" dirty="0">
              <a:highlight>
                <a:srgbClr val="00FFFF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92B642-0AD1-5A89-618E-8865BAD8C2A6}"/>
              </a:ext>
            </a:extLst>
          </p:cNvPr>
          <p:cNvSpPr txBox="1"/>
          <p:nvPr/>
        </p:nvSpPr>
        <p:spPr>
          <a:xfrm>
            <a:off x="8257881" y="1491402"/>
            <a:ext cx="209275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trash bags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8D1BC2-9987-53AA-3AA8-7070C0F0C4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2179" y="3131147"/>
            <a:ext cx="7937665" cy="316648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D1FECCA-DD72-4D34-AA55-EF755A0392F4}"/>
              </a:ext>
            </a:extLst>
          </p:cNvPr>
          <p:cNvCxnSpPr>
            <a:cxnSpLocks/>
          </p:cNvCxnSpPr>
          <p:nvPr/>
        </p:nvCxnSpPr>
        <p:spPr>
          <a:xfrm>
            <a:off x="4950500" y="3958592"/>
            <a:ext cx="44385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17E161-440F-2349-B7C9-0BB250212C08}"/>
              </a:ext>
            </a:extLst>
          </p:cNvPr>
          <p:cNvCxnSpPr>
            <a:cxnSpLocks/>
          </p:cNvCxnSpPr>
          <p:nvPr/>
        </p:nvCxnSpPr>
        <p:spPr>
          <a:xfrm>
            <a:off x="3357370" y="4429932"/>
            <a:ext cx="63993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BAF201-8BC1-1D86-B65E-35E2C3E5CF70}"/>
              </a:ext>
            </a:extLst>
          </p:cNvPr>
          <p:cNvCxnSpPr>
            <a:cxnSpLocks/>
          </p:cNvCxnSpPr>
          <p:nvPr/>
        </p:nvCxnSpPr>
        <p:spPr>
          <a:xfrm>
            <a:off x="3357370" y="4854138"/>
            <a:ext cx="8281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26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4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11FBA1-3F16-44DE-FCAD-F75860AFA7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355" r="8164" b="-636"/>
          <a:stretch/>
        </p:blipFill>
        <p:spPr>
          <a:xfrm>
            <a:off x="318836" y="1460168"/>
            <a:ext cx="10749557" cy="10882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393243-5A9F-14ED-130A-AF7AC6B5E185}"/>
              </a:ext>
            </a:extLst>
          </p:cNvPr>
          <p:cNvSpPr txBox="1"/>
          <p:nvPr/>
        </p:nvSpPr>
        <p:spPr>
          <a:xfrm>
            <a:off x="102124" y="774559"/>
            <a:ext cx="1399652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</a:t>
            </a:r>
            <a:r>
              <a:rPr lang="en-US" sz="3200" b="1" dirty="0">
                <a:solidFill>
                  <a:srgbClr val="242021"/>
                </a:solidFill>
                <a:highlight>
                  <a:srgbClr val="00FF00"/>
                </a:highlight>
              </a:rPr>
              <a:t>b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1F55AE-3236-2A2A-DC9A-CF650334D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745" y="689015"/>
            <a:ext cx="7318952" cy="755862"/>
          </a:xfrm>
          <a:prstGeom prst="rect">
            <a:avLst/>
          </a:prstGeom>
        </p:spPr>
      </p:pic>
      <p:pic>
        <p:nvPicPr>
          <p:cNvPr id="8" name="CD2 TRACK 07">
            <a:hlinkClick r:id="" action="ppaction://media"/>
            <a:extLst>
              <a:ext uri="{FF2B5EF4-FFF2-40B4-BE49-F238E27FC236}">
                <a16:creationId xmlns:a16="http://schemas.microsoft.com/office/drawing/2014/main" id="{88D45E7F-4317-9B04-92D9-DAB4A769AF9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93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76697" y="774559"/>
            <a:ext cx="549275" cy="5492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507364-D9C4-A772-693A-AAA093AFE07D}"/>
              </a:ext>
            </a:extLst>
          </p:cNvPr>
          <p:cNvSpPr txBox="1"/>
          <p:nvPr/>
        </p:nvSpPr>
        <p:spPr>
          <a:xfrm>
            <a:off x="102124" y="2507864"/>
            <a:ext cx="3941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242021"/>
                </a:solidFill>
                <a:highlight>
                  <a:srgbClr val="00FFFF"/>
                </a:highlight>
              </a:rPr>
              <a:t>Answers and clues</a:t>
            </a:r>
            <a:endParaRPr lang="en-US" sz="3600" dirty="0">
              <a:highlight>
                <a:srgbClr val="00FFFF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92B642-0AD1-5A89-618E-8865BAD8C2A6}"/>
              </a:ext>
            </a:extLst>
          </p:cNvPr>
          <p:cNvSpPr txBox="1"/>
          <p:nvPr/>
        </p:nvSpPr>
        <p:spPr>
          <a:xfrm>
            <a:off x="8257881" y="1491402"/>
            <a:ext cx="209275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trash cans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05551F-5D08-72B8-8CF4-67D24E391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2115" y="3154195"/>
            <a:ext cx="8504302" cy="326814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F160B69-4C21-59BA-DBEF-6998FEF4652A}"/>
              </a:ext>
            </a:extLst>
          </p:cNvPr>
          <p:cNvCxnSpPr>
            <a:cxnSpLocks/>
          </p:cNvCxnSpPr>
          <p:nvPr/>
        </p:nvCxnSpPr>
        <p:spPr>
          <a:xfrm>
            <a:off x="6378804" y="4019056"/>
            <a:ext cx="43261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4162B8-A443-FC3C-0239-632B4C7E6A7F}"/>
              </a:ext>
            </a:extLst>
          </p:cNvPr>
          <p:cNvCxnSpPr>
            <a:cxnSpLocks/>
          </p:cNvCxnSpPr>
          <p:nvPr/>
        </p:nvCxnSpPr>
        <p:spPr>
          <a:xfrm>
            <a:off x="3718731" y="4471638"/>
            <a:ext cx="55072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589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00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393243-5A9F-14ED-130A-AF7AC6B5E185}"/>
              </a:ext>
            </a:extLst>
          </p:cNvPr>
          <p:cNvSpPr txBox="1"/>
          <p:nvPr/>
        </p:nvSpPr>
        <p:spPr>
          <a:xfrm>
            <a:off x="102124" y="774559"/>
            <a:ext cx="1399652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c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0907C0-7BC9-F4E7-919A-B40028E1C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357" y="1390111"/>
            <a:ext cx="8418443" cy="50064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B6D60C5-1CFB-529E-B0C8-A08C7E3BBAD7}"/>
              </a:ext>
            </a:extLst>
          </p:cNvPr>
          <p:cNvSpPr txBox="1"/>
          <p:nvPr/>
        </p:nvSpPr>
        <p:spPr>
          <a:xfrm>
            <a:off x="1336965" y="743780"/>
            <a:ext cx="8675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</a:rPr>
              <a:t>In groups of three – Practice the conversation </a:t>
            </a:r>
          </a:p>
        </p:txBody>
      </p:sp>
    </p:spTree>
    <p:extLst>
      <p:ext uri="{BB962C8B-B14F-4D97-AF65-F5344CB8AC3E}">
        <p14:creationId xmlns:p14="http://schemas.microsoft.com/office/powerpoint/2010/main" val="379939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393243-5A9F-14ED-130A-AF7AC6B5E185}"/>
              </a:ext>
            </a:extLst>
          </p:cNvPr>
          <p:cNvSpPr txBox="1"/>
          <p:nvPr/>
        </p:nvSpPr>
        <p:spPr>
          <a:xfrm>
            <a:off x="102124" y="774559"/>
            <a:ext cx="1399652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c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6D60C5-1CFB-529E-B0C8-A08C7E3BBAD7}"/>
              </a:ext>
            </a:extLst>
          </p:cNvPr>
          <p:cNvSpPr txBox="1"/>
          <p:nvPr/>
        </p:nvSpPr>
        <p:spPr>
          <a:xfrm>
            <a:off x="1336965" y="743780"/>
            <a:ext cx="8675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</a:rPr>
              <a:t>In groups of three – Practice the conversation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E54859-A4D1-FD8B-B7ED-55D0AFB32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777" y="1709530"/>
            <a:ext cx="9335721" cy="413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393243-5A9F-14ED-130A-AF7AC6B5E185}"/>
              </a:ext>
            </a:extLst>
          </p:cNvPr>
          <p:cNvSpPr txBox="1"/>
          <p:nvPr/>
        </p:nvSpPr>
        <p:spPr>
          <a:xfrm>
            <a:off x="102124" y="774559"/>
            <a:ext cx="1399652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c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6D60C5-1CFB-529E-B0C8-A08C7E3BBAD7}"/>
              </a:ext>
            </a:extLst>
          </p:cNvPr>
          <p:cNvSpPr txBox="1"/>
          <p:nvPr/>
        </p:nvSpPr>
        <p:spPr>
          <a:xfrm>
            <a:off x="1336965" y="743780"/>
            <a:ext cx="8675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</a:rPr>
              <a:t>In groups of three – Practice the conversation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CBC1CF-DB7F-9047-F463-C56747285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892" y="1390111"/>
            <a:ext cx="9191625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8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Pre-reading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521AB0-0B60-C95D-51A6-DC77818AA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4005" y="2078181"/>
            <a:ext cx="8667324" cy="42517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1B4DB7-6776-32BC-E115-E251EA44B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935" y="720017"/>
            <a:ext cx="9902248" cy="1187522"/>
          </a:xfrm>
          <a:prstGeom prst="rect">
            <a:avLst/>
          </a:prstGeom>
        </p:spPr>
      </p:pic>
      <p:pic>
        <p:nvPicPr>
          <p:cNvPr id="14" name="CD2 TRACK 08">
            <a:hlinkClick r:id="" action="ppaction://media"/>
            <a:extLst>
              <a:ext uri="{FF2B5EF4-FFF2-40B4-BE49-F238E27FC236}">
                <a16:creationId xmlns:a16="http://schemas.microsoft.com/office/drawing/2014/main" id="{AC4D95B6-0784-74F8-0B7B-DC274FF625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00689" y="14201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2021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61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Pre-reading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CD6C47-7166-B7B1-1CA1-6EF4C5154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556" y="773595"/>
            <a:ext cx="8537713" cy="1170493"/>
          </a:xfrm>
          <a:prstGeom prst="rect">
            <a:avLst/>
          </a:prstGeom>
        </p:spPr>
      </p:pic>
      <p:pic>
        <p:nvPicPr>
          <p:cNvPr id="13" name="CD2 TRACK 08">
            <a:hlinkClick r:id="" action="ppaction://media"/>
            <a:extLst>
              <a:ext uri="{FF2B5EF4-FFF2-40B4-BE49-F238E27FC236}">
                <a16:creationId xmlns:a16="http://schemas.microsoft.com/office/drawing/2014/main" id="{D63C2EB8-ADC0-EC06-F24F-58BDDFF088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63269" y="1358841"/>
            <a:ext cx="487363" cy="487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7FDC1C-6B90-6825-6DD5-A91486BD15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0805" y="2087418"/>
            <a:ext cx="8667324" cy="42517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11CE66C-0A76-011D-1C8F-0D775E381847}"/>
              </a:ext>
            </a:extLst>
          </p:cNvPr>
          <p:cNvSpPr txBox="1"/>
          <p:nvPr/>
        </p:nvSpPr>
        <p:spPr>
          <a:xfrm>
            <a:off x="2670100" y="4250877"/>
            <a:ext cx="5176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48C730-CBB5-2525-58F7-5C648919448C}"/>
              </a:ext>
            </a:extLst>
          </p:cNvPr>
          <p:cNvSpPr txBox="1"/>
          <p:nvPr/>
        </p:nvSpPr>
        <p:spPr>
          <a:xfrm>
            <a:off x="2694710" y="5127684"/>
            <a:ext cx="5176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2386373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615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Post-listening </a:t>
            </a:r>
          </a:p>
        </p:txBody>
      </p:sp>
    </p:spTree>
    <p:extLst>
      <p:ext uri="{BB962C8B-B14F-4D97-AF65-F5344CB8AC3E}">
        <p14:creationId xmlns:p14="http://schemas.microsoft.com/office/powerpoint/2010/main" val="265424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C09903-E06E-94E4-8D17-A3F190054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8613" y="455726"/>
            <a:ext cx="2544209" cy="1832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15A1FC-3F30-0876-3D6C-4A74D510FC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9"/>
          <a:stretch/>
        </p:blipFill>
        <p:spPr>
          <a:xfrm>
            <a:off x="591535" y="741685"/>
            <a:ext cx="5663666" cy="1260840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97FA0CAC-77D6-D261-4E0A-3528448E1B91}"/>
              </a:ext>
            </a:extLst>
          </p:cNvPr>
          <p:cNvSpPr/>
          <p:nvPr/>
        </p:nvSpPr>
        <p:spPr>
          <a:xfrm>
            <a:off x="5355797" y="2187252"/>
            <a:ext cx="6706893" cy="2127714"/>
          </a:xfrm>
          <a:prstGeom prst="wedgeEllipseCallout">
            <a:avLst>
              <a:gd name="adj1" fmla="val -20634"/>
              <a:gd name="adj2" fmla="val 59784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/>
                </a:solidFill>
              </a:rPr>
              <a:t>I think Debbie’s idea is the best because if there are trash cans available, people won’t litter anymore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F7ECB6-A956-7789-B349-FA12A3759313}"/>
              </a:ext>
            </a:extLst>
          </p:cNvPr>
          <p:cNvSpPr txBox="1"/>
          <p:nvPr/>
        </p:nvSpPr>
        <p:spPr>
          <a:xfrm>
            <a:off x="231276" y="2187252"/>
            <a:ext cx="3192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highlight>
                  <a:srgbClr val="00FFFF"/>
                </a:highlight>
              </a:rPr>
              <a:t>Suggested answer</a:t>
            </a: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90176C02-078D-E5DF-36C3-116E18ABF9D7}"/>
              </a:ext>
            </a:extLst>
          </p:cNvPr>
          <p:cNvSpPr/>
          <p:nvPr/>
        </p:nvSpPr>
        <p:spPr>
          <a:xfrm>
            <a:off x="175492" y="3918778"/>
            <a:ext cx="6706893" cy="2294043"/>
          </a:xfrm>
          <a:prstGeom prst="wedgeEllipseCallout">
            <a:avLst>
              <a:gd name="adj1" fmla="val 51465"/>
              <a:gd name="adj2" fmla="val -31693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/>
                </a:solidFill>
              </a:rPr>
              <a:t>And I think Donald’s idea is better because if rangers fine people who litter, they will stop doing it, for sure. </a:t>
            </a:r>
          </a:p>
        </p:txBody>
      </p:sp>
    </p:spTree>
    <p:extLst>
      <p:ext uri="{BB962C8B-B14F-4D97-AF65-F5344CB8AC3E}">
        <p14:creationId xmlns:p14="http://schemas.microsoft.com/office/powerpoint/2010/main" val="373422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091"/>
            <a:ext cx="8784771" cy="58559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6CD10A-3F2B-4A26-A0D7-2BF1B2887F33}"/>
              </a:ext>
            </a:extLst>
          </p:cNvPr>
          <p:cNvSpPr txBox="1"/>
          <p:nvPr/>
        </p:nvSpPr>
        <p:spPr>
          <a:xfrm>
            <a:off x="6778257" y="528524"/>
            <a:ext cx="54137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EXTRA PRACTICE – WB, P34</a:t>
            </a:r>
            <a:endParaRPr lang="en-US" sz="3600" dirty="0">
              <a:highlight>
                <a:srgbClr val="F3C1FF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83DAE5-6AC2-8D6D-6A13-350B82DA0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41" y="851689"/>
            <a:ext cx="3467100" cy="723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3FACAA-77B9-EC72-6C65-9546B1785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371" y="1575589"/>
            <a:ext cx="4352925" cy="533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EE443E-76BA-8873-0902-B490E3C039C5}"/>
              </a:ext>
            </a:extLst>
          </p:cNvPr>
          <p:cNvSpPr txBox="1"/>
          <p:nvPr/>
        </p:nvSpPr>
        <p:spPr>
          <a:xfrm>
            <a:off x="82245" y="1524214"/>
            <a:ext cx="1358929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</a:t>
            </a:r>
            <a:r>
              <a:rPr lang="en-US" sz="3200" b="1" dirty="0">
                <a:solidFill>
                  <a:srgbClr val="242021"/>
                </a:solidFill>
                <a:highlight>
                  <a:srgbClr val="00FF00"/>
                </a:highlight>
              </a:rPr>
              <a:t>a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endParaRPr lang="en-US" sz="3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BAFA9D-A757-F663-1265-4696FA53E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40" y="2399871"/>
            <a:ext cx="11684969" cy="332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9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6CD10A-3F2B-4A26-A0D7-2BF1B2887F33}"/>
              </a:ext>
            </a:extLst>
          </p:cNvPr>
          <p:cNvSpPr txBox="1"/>
          <p:nvPr/>
        </p:nvSpPr>
        <p:spPr>
          <a:xfrm>
            <a:off x="7784812" y="528524"/>
            <a:ext cx="4407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EXTRA PRACTICE - WB</a:t>
            </a:r>
            <a:endParaRPr lang="en-US" sz="3600" dirty="0">
              <a:highlight>
                <a:srgbClr val="F3C1FF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83DAE5-6AC2-8D6D-6A13-350B82DA0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41" y="851689"/>
            <a:ext cx="3467100" cy="723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3FACAA-77B9-EC72-6C65-9546B1785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371" y="1575589"/>
            <a:ext cx="4352925" cy="533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EE443E-76BA-8873-0902-B490E3C039C5}"/>
              </a:ext>
            </a:extLst>
          </p:cNvPr>
          <p:cNvSpPr txBox="1"/>
          <p:nvPr/>
        </p:nvSpPr>
        <p:spPr>
          <a:xfrm>
            <a:off x="82245" y="1524214"/>
            <a:ext cx="1358929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</a:t>
            </a:r>
            <a:r>
              <a:rPr lang="en-US" sz="3200" b="1" dirty="0">
                <a:solidFill>
                  <a:srgbClr val="242021"/>
                </a:solidFill>
                <a:highlight>
                  <a:srgbClr val="00FF00"/>
                </a:highlight>
              </a:rPr>
              <a:t>a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25F91A-05CE-135A-5745-1CE876C21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004" y="2299489"/>
            <a:ext cx="10973422" cy="347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3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83DAE5-6AC2-8D6D-6A13-350B82DA0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41" y="851689"/>
            <a:ext cx="3467100" cy="723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3FACAA-77B9-EC72-6C65-9546B1785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371" y="1575589"/>
            <a:ext cx="4352925" cy="533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EE443E-76BA-8873-0902-B490E3C039C5}"/>
              </a:ext>
            </a:extLst>
          </p:cNvPr>
          <p:cNvSpPr txBox="1"/>
          <p:nvPr/>
        </p:nvSpPr>
        <p:spPr>
          <a:xfrm>
            <a:off x="82245" y="1524214"/>
            <a:ext cx="1358929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</a:t>
            </a:r>
            <a:r>
              <a:rPr lang="en-US" sz="3200" b="1" dirty="0">
                <a:solidFill>
                  <a:srgbClr val="242021"/>
                </a:solidFill>
                <a:highlight>
                  <a:srgbClr val="00FF00"/>
                </a:highlight>
              </a:rPr>
              <a:t>a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endParaRPr lang="en-US" sz="3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BAFA9D-A757-F663-1265-4696FA53E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40" y="2399871"/>
            <a:ext cx="11684969" cy="33250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8EEF5F-E9EA-6630-E1D0-0CAA91144951}"/>
              </a:ext>
            </a:extLst>
          </p:cNvPr>
          <p:cNvSpPr txBox="1"/>
          <p:nvPr/>
        </p:nvSpPr>
        <p:spPr>
          <a:xfrm>
            <a:off x="9903691" y="567308"/>
            <a:ext cx="1865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ANSWER</a:t>
            </a:r>
            <a:endParaRPr lang="en-US" sz="3600" dirty="0">
              <a:highlight>
                <a:srgbClr val="F3C1FF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FBBBB0-4707-34E3-15C4-9F2BFB1D49B7}"/>
              </a:ext>
            </a:extLst>
          </p:cNvPr>
          <p:cNvSpPr txBox="1"/>
          <p:nvPr/>
        </p:nvSpPr>
        <p:spPr>
          <a:xfrm>
            <a:off x="5717309" y="3314473"/>
            <a:ext cx="60682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G   O   V   E    R   N   M  E   N   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E7BCF-0EB3-3231-D4DB-A24CFA0361E9}"/>
              </a:ext>
            </a:extLst>
          </p:cNvPr>
          <p:cNvSpPr txBox="1"/>
          <p:nvPr/>
        </p:nvSpPr>
        <p:spPr>
          <a:xfrm>
            <a:off x="5717309" y="4196540"/>
            <a:ext cx="26923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 F    I    N   E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51B05F-DD5D-7940-E61D-653B228BC377}"/>
              </a:ext>
            </a:extLst>
          </p:cNvPr>
          <p:cNvSpPr txBox="1"/>
          <p:nvPr/>
        </p:nvSpPr>
        <p:spPr>
          <a:xfrm>
            <a:off x="5800725" y="4961604"/>
            <a:ext cx="35741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    I    T    </a:t>
            </a:r>
            <a:r>
              <a:rPr lang="en-US" sz="3600" b="1" dirty="0" err="1">
                <a:solidFill>
                  <a:srgbClr val="FF0000"/>
                </a:solidFill>
              </a:rPr>
              <a:t>T</a:t>
            </a:r>
            <a:r>
              <a:rPr lang="en-US" sz="3600" b="1" dirty="0">
                <a:solidFill>
                  <a:srgbClr val="FF0000"/>
                </a:solidFill>
              </a:rPr>
              <a:t>   E    R</a:t>
            </a:r>
          </a:p>
        </p:txBody>
      </p:sp>
    </p:spTree>
    <p:extLst>
      <p:ext uri="{BB962C8B-B14F-4D97-AF65-F5344CB8AC3E}">
        <p14:creationId xmlns:p14="http://schemas.microsoft.com/office/powerpoint/2010/main" val="277951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83DAE5-6AC2-8D6D-6A13-350B82DA0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41" y="851689"/>
            <a:ext cx="3467100" cy="723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3FACAA-77B9-EC72-6C65-9546B1785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371" y="1575589"/>
            <a:ext cx="4352925" cy="533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EE443E-76BA-8873-0902-B490E3C039C5}"/>
              </a:ext>
            </a:extLst>
          </p:cNvPr>
          <p:cNvSpPr txBox="1"/>
          <p:nvPr/>
        </p:nvSpPr>
        <p:spPr>
          <a:xfrm>
            <a:off x="82245" y="1524214"/>
            <a:ext cx="1358929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</a:t>
            </a:r>
            <a:r>
              <a:rPr lang="en-US" sz="3200" b="1" dirty="0">
                <a:solidFill>
                  <a:srgbClr val="242021"/>
                </a:solidFill>
                <a:highlight>
                  <a:srgbClr val="00FF00"/>
                </a:highlight>
              </a:rPr>
              <a:t>a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25F91A-05CE-135A-5745-1CE876C21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004" y="2299489"/>
            <a:ext cx="10973422" cy="34731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63C1BE-BD75-BE82-374D-644B6A220286}"/>
              </a:ext>
            </a:extLst>
          </p:cNvPr>
          <p:cNvSpPr txBox="1"/>
          <p:nvPr/>
        </p:nvSpPr>
        <p:spPr>
          <a:xfrm>
            <a:off x="9968345" y="567308"/>
            <a:ext cx="1865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ANSWER</a:t>
            </a:r>
            <a:endParaRPr lang="en-US" sz="3600" dirty="0">
              <a:highlight>
                <a:srgbClr val="F3C1FF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C3AF9F-8F9B-64AA-4EF5-2F2F48AD0B9F}"/>
              </a:ext>
            </a:extLst>
          </p:cNvPr>
          <p:cNvSpPr txBox="1"/>
          <p:nvPr/>
        </p:nvSpPr>
        <p:spPr>
          <a:xfrm>
            <a:off x="6216073" y="2336069"/>
            <a:ext cx="25954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   U   N   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FD154E-453D-BAEB-AAC0-BB365A7A3067}"/>
              </a:ext>
            </a:extLst>
          </p:cNvPr>
          <p:cNvSpPr txBox="1"/>
          <p:nvPr/>
        </p:nvSpPr>
        <p:spPr>
          <a:xfrm>
            <a:off x="6216073" y="3229270"/>
            <a:ext cx="3158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S    P   O    I    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6F9934-ADDC-5D42-6362-C34AB58B40A1}"/>
              </a:ext>
            </a:extLst>
          </p:cNvPr>
          <p:cNvSpPr txBox="1"/>
          <p:nvPr/>
        </p:nvSpPr>
        <p:spPr>
          <a:xfrm>
            <a:off x="6216073" y="4122471"/>
            <a:ext cx="49229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    O  N    S    I    D   E    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D04AE5-6A00-D7D6-FEA1-4827D5F930FF}"/>
              </a:ext>
            </a:extLst>
          </p:cNvPr>
          <p:cNvSpPr txBox="1"/>
          <p:nvPr/>
        </p:nvSpPr>
        <p:spPr>
          <a:xfrm>
            <a:off x="6096000" y="4970215"/>
            <a:ext cx="43965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 D   I     S    T    U   R   B</a:t>
            </a:r>
          </a:p>
        </p:txBody>
      </p:sp>
    </p:spTree>
    <p:extLst>
      <p:ext uri="{BB962C8B-B14F-4D97-AF65-F5344CB8AC3E}">
        <p14:creationId xmlns:p14="http://schemas.microsoft.com/office/powerpoint/2010/main" val="105101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C86AD3-07E3-FDE6-7CFF-4A24E82EC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53" y="697773"/>
            <a:ext cx="8143875" cy="657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6E209A-883A-C8EF-59DB-EE788A7ED1B3}"/>
              </a:ext>
            </a:extLst>
          </p:cNvPr>
          <p:cNvSpPr txBox="1"/>
          <p:nvPr/>
        </p:nvSpPr>
        <p:spPr>
          <a:xfrm>
            <a:off x="330344" y="1669030"/>
            <a:ext cx="1167909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600" dirty="0"/>
              <a:t>Many people around the world still _______________ animals to get food for their families.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600" dirty="0"/>
              <a:t>I really hope the _______________ makes some new laws to protect our natural wonders.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600" dirty="0"/>
              <a:t>When I visit a national park, I try not to _____________ any of the animals. I just leave them alone.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600" dirty="0"/>
              <a:t>Did you _______________ bringing a trash bag? You should think about that next time.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EDE060-551A-31C4-718B-5A443A376375}"/>
              </a:ext>
            </a:extLst>
          </p:cNvPr>
          <p:cNvSpPr txBox="1"/>
          <p:nvPr/>
        </p:nvSpPr>
        <p:spPr>
          <a:xfrm>
            <a:off x="8950036" y="426220"/>
            <a:ext cx="32419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EXTRA PRACTICE - WB</a:t>
            </a:r>
            <a:endParaRPr lang="en-US" sz="3600" dirty="0">
              <a:highlight>
                <a:srgbClr val="F3C1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4931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C86AD3-07E3-FDE6-7CFF-4A24E82EC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53" y="697773"/>
            <a:ext cx="8143875" cy="6572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EDE060-551A-31C4-718B-5A443A376375}"/>
              </a:ext>
            </a:extLst>
          </p:cNvPr>
          <p:cNvSpPr txBox="1"/>
          <p:nvPr/>
        </p:nvSpPr>
        <p:spPr>
          <a:xfrm>
            <a:off x="8950036" y="426220"/>
            <a:ext cx="32419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EXTRA PRACTICE - WB</a:t>
            </a:r>
            <a:endParaRPr lang="en-US" sz="3600" dirty="0">
              <a:highlight>
                <a:srgbClr val="F3C1FF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18E0DF-8480-90AA-A675-8FC9D813A628}"/>
              </a:ext>
            </a:extLst>
          </p:cNvPr>
          <p:cNvSpPr txBox="1"/>
          <p:nvPr/>
        </p:nvSpPr>
        <p:spPr>
          <a:xfrm>
            <a:off x="467197" y="1626549"/>
            <a:ext cx="11257605" cy="4652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5. The _______________ showed us around the national park he protects. </a:t>
            </a:r>
          </a:p>
          <a:p>
            <a:r>
              <a:rPr lang="en-US" sz="3600" dirty="0"/>
              <a:t>6. Don't _______________! Pick up your trash and put it in a garbage can. </a:t>
            </a:r>
          </a:p>
          <a:p>
            <a:r>
              <a:rPr lang="en-US" sz="3600" dirty="0"/>
              <a:t>7. When you litter, the police can _______________ you. Sometimes you have to pay a lot of money. </a:t>
            </a:r>
          </a:p>
          <a:p>
            <a:r>
              <a:rPr lang="en-US" sz="3600" dirty="0"/>
              <a:t>8. Don't leave trash in the park after you have a picnic. It will _______________ the park for everyone else. </a:t>
            </a:r>
          </a:p>
        </p:txBody>
      </p:sp>
    </p:spTree>
    <p:extLst>
      <p:ext uri="{BB962C8B-B14F-4D97-AF65-F5344CB8AC3E}">
        <p14:creationId xmlns:p14="http://schemas.microsoft.com/office/powerpoint/2010/main" val="17580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C86AD3-07E3-FDE6-7CFF-4A24E82EC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53" y="697773"/>
            <a:ext cx="8143875" cy="657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6E209A-883A-C8EF-59DB-EE788A7ED1B3}"/>
              </a:ext>
            </a:extLst>
          </p:cNvPr>
          <p:cNvSpPr txBox="1"/>
          <p:nvPr/>
        </p:nvSpPr>
        <p:spPr>
          <a:xfrm>
            <a:off x="330344" y="1539721"/>
            <a:ext cx="1167909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US" sz="3600" dirty="0"/>
              <a:t>Many people around the world still ______ animals to get food for their families.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3600" dirty="0"/>
              <a:t>I really hope the ____________ makes some new laws to protect our natural wonders.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3600" dirty="0"/>
              <a:t>When I visit a national park, I try not to ________ any of the animals. I just leave them alone.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3600" dirty="0"/>
              <a:t>Did you _________ bringing a trash bag? You should think about that next time.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26856D-0CB4-D247-8664-A17FCF4AC75E}"/>
              </a:ext>
            </a:extLst>
          </p:cNvPr>
          <p:cNvSpPr txBox="1"/>
          <p:nvPr/>
        </p:nvSpPr>
        <p:spPr>
          <a:xfrm>
            <a:off x="9968345" y="567308"/>
            <a:ext cx="1865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ANSWER</a:t>
            </a:r>
            <a:endParaRPr lang="en-US" sz="3600" dirty="0">
              <a:highlight>
                <a:srgbClr val="F3C1FF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54A635-E690-1F99-19B1-35CADA518FDA}"/>
              </a:ext>
            </a:extLst>
          </p:cNvPr>
          <p:cNvSpPr txBox="1"/>
          <p:nvPr/>
        </p:nvSpPr>
        <p:spPr>
          <a:xfrm>
            <a:off x="7782462" y="1552180"/>
            <a:ext cx="1235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hunt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EB5159-3E39-3302-809C-7221FCD43FBC}"/>
              </a:ext>
            </a:extLst>
          </p:cNvPr>
          <p:cNvSpPr txBox="1"/>
          <p:nvPr/>
        </p:nvSpPr>
        <p:spPr>
          <a:xfrm>
            <a:off x="4256996" y="2650023"/>
            <a:ext cx="2679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government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B6F4EB-16BB-75D6-FFE5-829D77659E73}"/>
              </a:ext>
            </a:extLst>
          </p:cNvPr>
          <p:cNvSpPr txBox="1"/>
          <p:nvPr/>
        </p:nvSpPr>
        <p:spPr>
          <a:xfrm>
            <a:off x="8273104" y="3730678"/>
            <a:ext cx="1695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disturb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726D77-8663-087B-88B5-D901D518EBCE}"/>
              </a:ext>
            </a:extLst>
          </p:cNvPr>
          <p:cNvSpPr txBox="1"/>
          <p:nvPr/>
        </p:nvSpPr>
        <p:spPr>
          <a:xfrm>
            <a:off x="2531738" y="4857515"/>
            <a:ext cx="2067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consider</a:t>
            </a:r>
          </a:p>
        </p:txBody>
      </p:sp>
    </p:spTree>
    <p:extLst>
      <p:ext uri="{BB962C8B-B14F-4D97-AF65-F5344CB8AC3E}">
        <p14:creationId xmlns:p14="http://schemas.microsoft.com/office/powerpoint/2010/main" val="281344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C86AD3-07E3-FDE6-7CFF-4A24E82EC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53" y="697773"/>
            <a:ext cx="8143875" cy="6572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18E0DF-8480-90AA-A675-8FC9D813A628}"/>
              </a:ext>
            </a:extLst>
          </p:cNvPr>
          <p:cNvSpPr txBox="1"/>
          <p:nvPr/>
        </p:nvSpPr>
        <p:spPr>
          <a:xfrm>
            <a:off x="467197" y="1626549"/>
            <a:ext cx="11257605" cy="4652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/>
              <a:t>5. The _______ showed us around the national park he protects. </a:t>
            </a:r>
          </a:p>
          <a:p>
            <a:pPr algn="just"/>
            <a:r>
              <a:rPr lang="en-US" sz="3600" dirty="0"/>
              <a:t>6. Don't _______! Pick up your trash and put it in a garbage can. </a:t>
            </a:r>
          </a:p>
          <a:p>
            <a:pPr algn="just"/>
            <a:r>
              <a:rPr lang="en-US" sz="3600" dirty="0"/>
              <a:t>7. When you litter, the police can _____ you. Sometimes you have to pay a lot of money. </a:t>
            </a:r>
          </a:p>
          <a:p>
            <a:pPr algn="just"/>
            <a:r>
              <a:rPr lang="en-US" sz="3600" dirty="0"/>
              <a:t>8. Don't leave trash in the park after you have a picnic. It will _______ the park for everyone else.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7D1807-4A76-9476-345D-EEC10D1E6604}"/>
              </a:ext>
            </a:extLst>
          </p:cNvPr>
          <p:cNvSpPr txBox="1"/>
          <p:nvPr/>
        </p:nvSpPr>
        <p:spPr>
          <a:xfrm>
            <a:off x="9968345" y="567308"/>
            <a:ext cx="1865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ANSWER</a:t>
            </a:r>
            <a:endParaRPr lang="en-US" sz="3600" dirty="0">
              <a:highlight>
                <a:srgbClr val="F3C1FF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31E993-49D6-9474-9382-09E6AE42A223}"/>
              </a:ext>
            </a:extLst>
          </p:cNvPr>
          <p:cNvSpPr txBox="1"/>
          <p:nvPr/>
        </p:nvSpPr>
        <p:spPr>
          <a:xfrm>
            <a:off x="2105892" y="1626549"/>
            <a:ext cx="1460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ranger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92DFE0-B6DE-BC14-ADEB-30CF4C78A5FF}"/>
              </a:ext>
            </a:extLst>
          </p:cNvPr>
          <p:cNvSpPr txBox="1"/>
          <p:nvPr/>
        </p:nvSpPr>
        <p:spPr>
          <a:xfrm>
            <a:off x="2330475" y="2711981"/>
            <a:ext cx="1235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litter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9B29AD-4701-DE4E-334C-FF644757424F}"/>
              </a:ext>
            </a:extLst>
          </p:cNvPr>
          <p:cNvSpPr txBox="1"/>
          <p:nvPr/>
        </p:nvSpPr>
        <p:spPr>
          <a:xfrm>
            <a:off x="7333763" y="3823042"/>
            <a:ext cx="1235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63FDCC-234B-9A60-23CB-E82361636F42}"/>
              </a:ext>
            </a:extLst>
          </p:cNvPr>
          <p:cNvSpPr txBox="1"/>
          <p:nvPr/>
        </p:nvSpPr>
        <p:spPr>
          <a:xfrm>
            <a:off x="1544901" y="5448642"/>
            <a:ext cx="1235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spoil</a:t>
            </a:r>
          </a:p>
        </p:txBody>
      </p:sp>
    </p:spTree>
    <p:extLst>
      <p:ext uri="{BB962C8B-B14F-4D97-AF65-F5344CB8AC3E}">
        <p14:creationId xmlns:p14="http://schemas.microsoft.com/office/powerpoint/2010/main" val="262456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EB6223-65AE-BA0C-BFDE-345692016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971" y="538162"/>
            <a:ext cx="3876675" cy="904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B7C1AE-1330-BA55-22CA-6D225955A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18" y="1443037"/>
            <a:ext cx="11979564" cy="1020455"/>
          </a:xfrm>
          <a:prstGeom prst="rect">
            <a:avLst/>
          </a:prstGeom>
        </p:spPr>
      </p:pic>
      <p:pic>
        <p:nvPicPr>
          <p:cNvPr id="12" name="TRACK 12">
            <a:hlinkClick r:id="" action="ppaction://media"/>
            <a:extLst>
              <a:ext uri="{FF2B5EF4-FFF2-40B4-BE49-F238E27FC236}">
                <a16:creationId xmlns:a16="http://schemas.microsoft.com/office/drawing/2014/main" id="{0247BF3E-0515-F299-787D-3E343F14F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12283" y="1976129"/>
            <a:ext cx="487363" cy="487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0A8B6D-62B6-8BFC-6103-9C33CD236D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436" y="2593253"/>
            <a:ext cx="10363200" cy="6000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5FA38FF-84A8-7EAA-7359-4AAC8A1592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0108" y="3467100"/>
            <a:ext cx="4110183" cy="291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08190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92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EB6223-65AE-BA0C-BFDE-345692016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971" y="538162"/>
            <a:ext cx="3876675" cy="904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B7C1AE-1330-BA55-22CA-6D225955A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18" y="1443037"/>
            <a:ext cx="11979564" cy="1020455"/>
          </a:xfrm>
          <a:prstGeom prst="rect">
            <a:avLst/>
          </a:prstGeom>
        </p:spPr>
      </p:pic>
      <p:pic>
        <p:nvPicPr>
          <p:cNvPr id="12" name="TRACK 12">
            <a:hlinkClick r:id="" action="ppaction://media"/>
            <a:extLst>
              <a:ext uri="{FF2B5EF4-FFF2-40B4-BE49-F238E27FC236}">
                <a16:creationId xmlns:a16="http://schemas.microsoft.com/office/drawing/2014/main" id="{0247BF3E-0515-F299-787D-3E343F14F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12283" y="1976129"/>
            <a:ext cx="487363" cy="487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0A8B6D-62B6-8BFC-6103-9C33CD236D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436" y="2593253"/>
            <a:ext cx="10363200" cy="60007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59B4BC-171C-0EF3-6839-3EBE61F89F42}"/>
              </a:ext>
            </a:extLst>
          </p:cNvPr>
          <p:cNvSpPr/>
          <p:nvPr/>
        </p:nvSpPr>
        <p:spPr>
          <a:xfrm>
            <a:off x="9393383" y="2593253"/>
            <a:ext cx="1690254" cy="6000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  <a:noFill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071CF6F-66D1-9514-ED77-8B8CF702D5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681" y="4080742"/>
            <a:ext cx="10353955" cy="15903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E486549-477E-9D48-AD64-CAE4712591B2}"/>
              </a:ext>
            </a:extLst>
          </p:cNvPr>
          <p:cNvSpPr txBox="1"/>
          <p:nvPr/>
        </p:nvSpPr>
        <p:spPr>
          <a:xfrm>
            <a:off x="106218" y="3429000"/>
            <a:ext cx="3941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242021"/>
                </a:solidFill>
                <a:highlight>
                  <a:srgbClr val="00FFFF"/>
                </a:highlight>
              </a:rPr>
              <a:t>Listening script</a:t>
            </a:r>
            <a:endParaRPr lang="en-US" sz="3600" dirty="0">
              <a:highlight>
                <a:srgbClr val="00FFFF"/>
              </a:highlight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8B7B67A-3E25-9F1B-4106-BCEC097D5FC8}"/>
              </a:ext>
            </a:extLst>
          </p:cNvPr>
          <p:cNvCxnSpPr>
            <a:cxnSpLocks/>
          </p:cNvCxnSpPr>
          <p:nvPr/>
        </p:nvCxnSpPr>
        <p:spPr>
          <a:xfrm>
            <a:off x="5094569" y="4542920"/>
            <a:ext cx="58310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1D7E598-13DB-8ACB-3E41-253CF615F4BE}"/>
              </a:ext>
            </a:extLst>
          </p:cNvPr>
          <p:cNvCxnSpPr>
            <a:cxnSpLocks/>
          </p:cNvCxnSpPr>
          <p:nvPr/>
        </p:nvCxnSpPr>
        <p:spPr>
          <a:xfrm>
            <a:off x="1993150" y="5051968"/>
            <a:ext cx="79898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F3F3EBF-A3D0-5AE6-12CF-4F5E2B58C701}"/>
              </a:ext>
            </a:extLst>
          </p:cNvPr>
          <p:cNvSpPr txBox="1"/>
          <p:nvPr/>
        </p:nvSpPr>
        <p:spPr>
          <a:xfrm>
            <a:off x="9968345" y="567308"/>
            <a:ext cx="1865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ANSWER</a:t>
            </a:r>
            <a:endParaRPr lang="en-US" sz="3600" dirty="0">
              <a:highlight>
                <a:srgbClr val="F3C1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2807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92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6DF9C-1586-BC33-655D-2A57900DA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728336-BC60-AA65-6107-64DA69CAB6FE}"/>
              </a:ext>
            </a:extLst>
          </p:cNvPr>
          <p:cNvSpPr/>
          <p:nvPr/>
        </p:nvSpPr>
        <p:spPr>
          <a:xfrm>
            <a:off x="38500" y="547885"/>
            <a:ext cx="12108581" cy="1754326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Work in pairs. Look at the pictures:</a:t>
            </a:r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What can you see?</a:t>
            </a:r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What causes problems like this? </a:t>
            </a:r>
            <a:endParaRPr kumimoji="0" lang="en-US" sz="3600" b="0" i="1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3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22952A2B-0FF8-5F78-01F1-E78F0F150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4" y="547885"/>
            <a:ext cx="846337" cy="53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79976F-61C1-DA5D-DAF0-153FF23A41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55"/>
          <a:stretch/>
        </p:blipFill>
        <p:spPr>
          <a:xfrm>
            <a:off x="1731097" y="2403466"/>
            <a:ext cx="8729806" cy="390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1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466EFE-D414-A1FE-0EA7-A68E4A548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81" y="839933"/>
            <a:ext cx="7601239" cy="714210"/>
          </a:xfrm>
          <a:prstGeom prst="rect">
            <a:avLst/>
          </a:prstGeom>
        </p:spPr>
      </p:pic>
      <p:pic>
        <p:nvPicPr>
          <p:cNvPr id="5" name="TRACK 12">
            <a:hlinkClick r:id="" action="ppaction://media"/>
            <a:extLst>
              <a:ext uri="{FF2B5EF4-FFF2-40B4-BE49-F238E27FC236}">
                <a16:creationId xmlns:a16="http://schemas.microsoft.com/office/drawing/2014/main" id="{5FB7AE03-9252-26E5-02F1-A0D45CD215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086.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3820" y="953356"/>
            <a:ext cx="487363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AA6C3E-E5BE-3771-5F89-468C10F9A1C4}"/>
              </a:ext>
            </a:extLst>
          </p:cNvPr>
          <p:cNvSpPr txBox="1"/>
          <p:nvPr/>
        </p:nvSpPr>
        <p:spPr>
          <a:xfrm>
            <a:off x="415636" y="1849706"/>
            <a:ext cx="1136072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en-US" sz="3600" dirty="0"/>
              <a:t>Harry and Gina's favorite place is Richmond _________. </a:t>
            </a:r>
          </a:p>
          <a:p>
            <a:pPr marL="742950" indent="-742950">
              <a:buAutoNum type="arabicPeriod"/>
            </a:pPr>
            <a:r>
              <a:rPr lang="en-US" sz="3600" dirty="0"/>
              <a:t>People were making a lot of noise by playing ______________________________. </a:t>
            </a:r>
          </a:p>
          <a:p>
            <a:pPr marL="742950" indent="-742950">
              <a:buAutoNum type="arabicPeriod"/>
            </a:pPr>
            <a:r>
              <a:rPr lang="en-US" sz="3600" dirty="0"/>
              <a:t>Harry thinks if people keep littering, _______________________________ there anymore. </a:t>
            </a:r>
          </a:p>
        </p:txBody>
      </p:sp>
    </p:spTree>
    <p:extLst>
      <p:ext uri="{BB962C8B-B14F-4D97-AF65-F5344CB8AC3E}">
        <p14:creationId xmlns:p14="http://schemas.microsoft.com/office/powerpoint/2010/main" val="258829011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62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466EFE-D414-A1FE-0EA7-A68E4A548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81" y="839933"/>
            <a:ext cx="7601239" cy="714210"/>
          </a:xfrm>
          <a:prstGeom prst="rect">
            <a:avLst/>
          </a:prstGeom>
        </p:spPr>
      </p:pic>
      <p:pic>
        <p:nvPicPr>
          <p:cNvPr id="5" name="TRACK 12">
            <a:hlinkClick r:id="" action="ppaction://media"/>
            <a:extLst>
              <a:ext uri="{FF2B5EF4-FFF2-40B4-BE49-F238E27FC236}">
                <a16:creationId xmlns:a16="http://schemas.microsoft.com/office/drawing/2014/main" id="{5FB7AE03-9252-26E5-02F1-A0D45CD215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62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3820" y="953356"/>
            <a:ext cx="487363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AA6C3E-E5BE-3771-5F89-468C10F9A1C4}"/>
              </a:ext>
            </a:extLst>
          </p:cNvPr>
          <p:cNvSpPr txBox="1"/>
          <p:nvPr/>
        </p:nvSpPr>
        <p:spPr>
          <a:xfrm>
            <a:off x="452581" y="1803524"/>
            <a:ext cx="112037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4. People were jumping off _________________________ into the water. </a:t>
            </a:r>
          </a:p>
          <a:p>
            <a:r>
              <a:rPr lang="en-US" sz="3600" dirty="0"/>
              <a:t>5. The rangers __________________________ so people would stop climbing on the rocks.</a:t>
            </a:r>
          </a:p>
        </p:txBody>
      </p:sp>
    </p:spTree>
    <p:extLst>
      <p:ext uri="{BB962C8B-B14F-4D97-AF65-F5344CB8AC3E}">
        <p14:creationId xmlns:p14="http://schemas.microsoft.com/office/powerpoint/2010/main" val="152423990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26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466EFE-D414-A1FE-0EA7-A68E4A548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81" y="839933"/>
            <a:ext cx="7601239" cy="714210"/>
          </a:xfrm>
          <a:prstGeom prst="rect">
            <a:avLst/>
          </a:prstGeom>
        </p:spPr>
      </p:pic>
      <p:pic>
        <p:nvPicPr>
          <p:cNvPr id="5" name="TRACK 12">
            <a:hlinkClick r:id="" action="ppaction://media"/>
            <a:extLst>
              <a:ext uri="{FF2B5EF4-FFF2-40B4-BE49-F238E27FC236}">
                <a16:creationId xmlns:a16="http://schemas.microsoft.com/office/drawing/2014/main" id="{5FB7AE03-9252-26E5-02F1-A0D45CD215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3171.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3820" y="953356"/>
            <a:ext cx="487363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AA6C3E-E5BE-3771-5F89-468C10F9A1C4}"/>
              </a:ext>
            </a:extLst>
          </p:cNvPr>
          <p:cNvSpPr txBox="1"/>
          <p:nvPr/>
        </p:nvSpPr>
        <p:spPr>
          <a:xfrm>
            <a:off x="415636" y="1688777"/>
            <a:ext cx="113607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en-US" sz="3600" dirty="0"/>
              <a:t>Harry and Gina's favorite place is Richmond ________.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E29BDF-9FF0-96E8-1736-DB0FB1045C48}"/>
              </a:ext>
            </a:extLst>
          </p:cNvPr>
          <p:cNvSpPr txBox="1"/>
          <p:nvPr/>
        </p:nvSpPr>
        <p:spPr>
          <a:xfrm>
            <a:off x="9968345" y="567308"/>
            <a:ext cx="1865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ANSWER</a:t>
            </a:r>
            <a:endParaRPr lang="en-US" sz="3600" dirty="0">
              <a:highlight>
                <a:srgbClr val="F3C1FF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044F3-4F07-A051-884C-0FD4DFB3898B}"/>
              </a:ext>
            </a:extLst>
          </p:cNvPr>
          <p:cNvSpPr txBox="1"/>
          <p:nvPr/>
        </p:nvSpPr>
        <p:spPr>
          <a:xfrm>
            <a:off x="9665198" y="1688777"/>
            <a:ext cx="1235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Lake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95C876-A2A0-1E71-A46B-1DE033B11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734" y="3662923"/>
            <a:ext cx="10960532" cy="19741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B9D6B8-3B0C-FCD2-C8B0-B49B28274158}"/>
              </a:ext>
            </a:extLst>
          </p:cNvPr>
          <p:cNvSpPr txBox="1"/>
          <p:nvPr/>
        </p:nvSpPr>
        <p:spPr>
          <a:xfrm>
            <a:off x="-110836" y="2897735"/>
            <a:ext cx="3941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242021"/>
                </a:solidFill>
                <a:highlight>
                  <a:srgbClr val="00FFFF"/>
                </a:highlight>
              </a:rPr>
              <a:t>Listening script</a:t>
            </a:r>
            <a:endParaRPr lang="en-US" sz="3600" dirty="0">
              <a:highlight>
                <a:srgbClr val="00FFFF"/>
              </a:highlight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69A9FD1-123C-D685-67BB-393BD2D67289}"/>
              </a:ext>
            </a:extLst>
          </p:cNvPr>
          <p:cNvCxnSpPr>
            <a:cxnSpLocks/>
          </p:cNvCxnSpPr>
          <p:nvPr/>
        </p:nvCxnSpPr>
        <p:spPr>
          <a:xfrm>
            <a:off x="1867460" y="4062153"/>
            <a:ext cx="65978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584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1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4EE13A4-9CC5-1D9C-89AE-441C3DD3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81" y="3846367"/>
            <a:ext cx="11430000" cy="2171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466EFE-D414-A1FE-0EA7-A68E4A548F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581" y="839933"/>
            <a:ext cx="7601239" cy="714210"/>
          </a:xfrm>
          <a:prstGeom prst="rect">
            <a:avLst/>
          </a:prstGeom>
        </p:spPr>
      </p:pic>
      <p:pic>
        <p:nvPicPr>
          <p:cNvPr id="5" name="TRACK 12">
            <a:hlinkClick r:id="" action="ppaction://media"/>
            <a:extLst>
              <a:ext uri="{FF2B5EF4-FFF2-40B4-BE49-F238E27FC236}">
                <a16:creationId xmlns:a16="http://schemas.microsoft.com/office/drawing/2014/main" id="{5FB7AE03-9252-26E5-02F1-A0D45CD215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716" end="48687.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53820" y="953356"/>
            <a:ext cx="487363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AA6C3E-E5BE-3771-5F89-468C10F9A1C4}"/>
              </a:ext>
            </a:extLst>
          </p:cNvPr>
          <p:cNvSpPr txBox="1"/>
          <p:nvPr/>
        </p:nvSpPr>
        <p:spPr>
          <a:xfrm>
            <a:off x="415636" y="1688777"/>
            <a:ext cx="113607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2. People were making a lot of noise by playing __________________.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E29BDF-9FF0-96E8-1736-DB0FB1045C48}"/>
              </a:ext>
            </a:extLst>
          </p:cNvPr>
          <p:cNvSpPr txBox="1"/>
          <p:nvPr/>
        </p:nvSpPr>
        <p:spPr>
          <a:xfrm>
            <a:off x="9968345" y="567308"/>
            <a:ext cx="1865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ANSWER</a:t>
            </a:r>
            <a:endParaRPr lang="en-US" sz="3600" dirty="0">
              <a:highlight>
                <a:srgbClr val="F3C1FF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044F3-4F07-A051-884C-0FD4DFB3898B}"/>
              </a:ext>
            </a:extLst>
          </p:cNvPr>
          <p:cNvSpPr txBox="1"/>
          <p:nvPr/>
        </p:nvSpPr>
        <p:spPr>
          <a:xfrm>
            <a:off x="755198" y="2242775"/>
            <a:ext cx="3797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(really) loud music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B9D6B8-3B0C-FCD2-C8B0-B49B28274158}"/>
              </a:ext>
            </a:extLst>
          </p:cNvPr>
          <p:cNvSpPr txBox="1"/>
          <p:nvPr/>
        </p:nvSpPr>
        <p:spPr>
          <a:xfrm>
            <a:off x="87365" y="3057034"/>
            <a:ext cx="3941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242021"/>
                </a:solidFill>
                <a:highlight>
                  <a:srgbClr val="00FFFF"/>
                </a:highlight>
              </a:rPr>
              <a:t>Listening script</a:t>
            </a:r>
            <a:endParaRPr lang="en-US" sz="3600" dirty="0">
              <a:highlight>
                <a:srgbClr val="00FFFF"/>
              </a:highlight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3E027C-BEDB-D276-FB44-1A9A27DDCEDD}"/>
              </a:ext>
            </a:extLst>
          </p:cNvPr>
          <p:cNvCxnSpPr>
            <a:cxnSpLocks/>
          </p:cNvCxnSpPr>
          <p:nvPr/>
        </p:nvCxnSpPr>
        <p:spPr>
          <a:xfrm>
            <a:off x="5625634" y="4326104"/>
            <a:ext cx="58310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F15AC6-BF43-6B49-BA20-AAAEEA14E7E2}"/>
              </a:ext>
            </a:extLst>
          </p:cNvPr>
          <p:cNvCxnSpPr>
            <a:cxnSpLocks/>
          </p:cNvCxnSpPr>
          <p:nvPr/>
        </p:nvCxnSpPr>
        <p:spPr>
          <a:xfrm>
            <a:off x="1790496" y="4846149"/>
            <a:ext cx="10846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755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8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466EFE-D414-A1FE-0EA7-A68E4A548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81" y="839933"/>
            <a:ext cx="7601239" cy="714210"/>
          </a:xfrm>
          <a:prstGeom prst="rect">
            <a:avLst/>
          </a:prstGeom>
        </p:spPr>
      </p:pic>
      <p:pic>
        <p:nvPicPr>
          <p:cNvPr id="5" name="TRACK 12">
            <a:hlinkClick r:id="" action="ppaction://media"/>
            <a:extLst>
              <a:ext uri="{FF2B5EF4-FFF2-40B4-BE49-F238E27FC236}">
                <a16:creationId xmlns:a16="http://schemas.microsoft.com/office/drawing/2014/main" id="{5FB7AE03-9252-26E5-02F1-A0D45CD215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865" end="32407.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3820" y="953356"/>
            <a:ext cx="487363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AA6C3E-E5BE-3771-5F89-468C10F9A1C4}"/>
              </a:ext>
            </a:extLst>
          </p:cNvPr>
          <p:cNvSpPr txBox="1"/>
          <p:nvPr/>
        </p:nvSpPr>
        <p:spPr>
          <a:xfrm>
            <a:off x="415635" y="1743281"/>
            <a:ext cx="92185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/>
              <a:t>3. Harry thinks if people keep littering, ____________________ there anymore.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E29BDF-9FF0-96E8-1736-DB0FB1045C48}"/>
              </a:ext>
            </a:extLst>
          </p:cNvPr>
          <p:cNvSpPr txBox="1"/>
          <p:nvPr/>
        </p:nvSpPr>
        <p:spPr>
          <a:xfrm>
            <a:off x="9968345" y="567308"/>
            <a:ext cx="1865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ANSWER</a:t>
            </a:r>
            <a:endParaRPr lang="en-US" sz="3600" dirty="0">
              <a:highlight>
                <a:srgbClr val="F3C1FF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044F3-4F07-A051-884C-0FD4DFB3898B}"/>
              </a:ext>
            </a:extLst>
          </p:cNvPr>
          <p:cNvSpPr txBox="1"/>
          <p:nvPr/>
        </p:nvSpPr>
        <p:spPr>
          <a:xfrm>
            <a:off x="628936" y="2272245"/>
            <a:ext cx="4923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no one will want to go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00290A-711B-DD3C-52E7-9C1EDBE015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304" y="3727317"/>
            <a:ext cx="10586920" cy="24741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017BAA-10EC-4ACB-7558-5FBB9C22D6C5}"/>
              </a:ext>
            </a:extLst>
          </p:cNvPr>
          <p:cNvSpPr txBox="1"/>
          <p:nvPr/>
        </p:nvSpPr>
        <p:spPr>
          <a:xfrm>
            <a:off x="120072" y="3055665"/>
            <a:ext cx="3576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242021"/>
                </a:solidFill>
                <a:highlight>
                  <a:srgbClr val="00FFFF"/>
                </a:highlight>
              </a:rPr>
              <a:t>Listening script</a:t>
            </a:r>
            <a:endParaRPr lang="en-US" sz="3600" dirty="0">
              <a:highlight>
                <a:srgbClr val="00FFFF"/>
              </a:highlight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8D79E33-9026-D44D-EE5E-441D6386A8C9}"/>
              </a:ext>
            </a:extLst>
          </p:cNvPr>
          <p:cNvCxnSpPr>
            <a:cxnSpLocks/>
          </p:cNvCxnSpPr>
          <p:nvPr/>
        </p:nvCxnSpPr>
        <p:spPr>
          <a:xfrm>
            <a:off x="1949562" y="5656141"/>
            <a:ext cx="93026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279459A-FA7C-77FD-435E-33DD7E3E4F68}"/>
              </a:ext>
            </a:extLst>
          </p:cNvPr>
          <p:cNvCxnSpPr>
            <a:cxnSpLocks/>
          </p:cNvCxnSpPr>
          <p:nvPr/>
        </p:nvCxnSpPr>
        <p:spPr>
          <a:xfrm>
            <a:off x="1949562" y="6136432"/>
            <a:ext cx="18281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48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0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466EFE-D414-A1FE-0EA7-A68E4A548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81" y="839933"/>
            <a:ext cx="7601239" cy="714210"/>
          </a:xfrm>
          <a:prstGeom prst="rect">
            <a:avLst/>
          </a:prstGeom>
        </p:spPr>
      </p:pic>
      <p:pic>
        <p:nvPicPr>
          <p:cNvPr id="5" name="TRACK 12">
            <a:hlinkClick r:id="" action="ppaction://media"/>
            <a:extLst>
              <a:ext uri="{FF2B5EF4-FFF2-40B4-BE49-F238E27FC236}">
                <a16:creationId xmlns:a16="http://schemas.microsoft.com/office/drawing/2014/main" id="{5FB7AE03-9252-26E5-02F1-A0D45CD215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103" end="17640.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3820" y="953356"/>
            <a:ext cx="487363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AA6C3E-E5BE-3771-5F89-468C10F9A1C4}"/>
              </a:ext>
            </a:extLst>
          </p:cNvPr>
          <p:cNvSpPr txBox="1"/>
          <p:nvPr/>
        </p:nvSpPr>
        <p:spPr>
          <a:xfrm>
            <a:off x="452581" y="1803524"/>
            <a:ext cx="112037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4. People were jumping off _________ into the water.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A11913-C0F4-1868-6DE8-BA212C3A0DD6}"/>
              </a:ext>
            </a:extLst>
          </p:cNvPr>
          <p:cNvSpPr txBox="1"/>
          <p:nvPr/>
        </p:nvSpPr>
        <p:spPr>
          <a:xfrm>
            <a:off x="9968345" y="567308"/>
            <a:ext cx="1865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ANSWER</a:t>
            </a:r>
            <a:endParaRPr lang="en-US" sz="3600" dirty="0">
              <a:highlight>
                <a:srgbClr val="F3C1FF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647C70-3100-5046-B5B0-C9EB41B78433}"/>
              </a:ext>
            </a:extLst>
          </p:cNvPr>
          <p:cNvSpPr txBox="1"/>
          <p:nvPr/>
        </p:nvSpPr>
        <p:spPr>
          <a:xfrm>
            <a:off x="92361" y="3119881"/>
            <a:ext cx="32901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242021"/>
                </a:solidFill>
                <a:highlight>
                  <a:srgbClr val="00FFFF"/>
                </a:highlight>
              </a:rPr>
              <a:t>Listening script</a:t>
            </a:r>
            <a:endParaRPr lang="en-US" sz="3600" dirty="0">
              <a:highlight>
                <a:srgbClr val="00FFFF"/>
              </a:highligh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8535A2-82E5-3455-C038-7B2139C2EC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8114"/>
          <a:stretch/>
        </p:blipFill>
        <p:spPr>
          <a:xfrm>
            <a:off x="640206" y="4010280"/>
            <a:ext cx="11193307" cy="15487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75ED07-8363-9C1A-186F-A2FD421D4D6C}"/>
              </a:ext>
            </a:extLst>
          </p:cNvPr>
          <p:cNvSpPr txBox="1"/>
          <p:nvPr/>
        </p:nvSpPr>
        <p:spPr>
          <a:xfrm>
            <a:off x="5673152" y="1815371"/>
            <a:ext cx="2380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the rocks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A5957E-8A8B-0E57-702F-569A6224DD49}"/>
              </a:ext>
            </a:extLst>
          </p:cNvPr>
          <p:cNvCxnSpPr>
            <a:cxnSpLocks/>
          </p:cNvCxnSpPr>
          <p:nvPr/>
        </p:nvCxnSpPr>
        <p:spPr>
          <a:xfrm>
            <a:off x="3519744" y="4427705"/>
            <a:ext cx="18004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CE9303D-C873-1EC6-6C59-F1EB506828A1}"/>
              </a:ext>
            </a:extLst>
          </p:cNvPr>
          <p:cNvCxnSpPr>
            <a:cxnSpLocks/>
          </p:cNvCxnSpPr>
          <p:nvPr/>
        </p:nvCxnSpPr>
        <p:spPr>
          <a:xfrm>
            <a:off x="6225709" y="4421955"/>
            <a:ext cx="50057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35F9BD6-C82B-20FC-40C9-29B5417C1FC9}"/>
              </a:ext>
            </a:extLst>
          </p:cNvPr>
          <p:cNvCxnSpPr>
            <a:cxnSpLocks/>
          </p:cNvCxnSpPr>
          <p:nvPr/>
        </p:nvCxnSpPr>
        <p:spPr>
          <a:xfrm>
            <a:off x="1764835" y="4944941"/>
            <a:ext cx="84875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37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5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466EFE-D414-A1FE-0EA7-A68E4A548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81" y="839933"/>
            <a:ext cx="7601239" cy="714210"/>
          </a:xfrm>
          <a:prstGeom prst="rect">
            <a:avLst/>
          </a:prstGeom>
        </p:spPr>
      </p:pic>
      <p:pic>
        <p:nvPicPr>
          <p:cNvPr id="5" name="TRACK 12">
            <a:hlinkClick r:id="" action="ppaction://media"/>
            <a:extLst>
              <a:ext uri="{FF2B5EF4-FFF2-40B4-BE49-F238E27FC236}">
                <a16:creationId xmlns:a16="http://schemas.microsoft.com/office/drawing/2014/main" id="{5FB7AE03-9252-26E5-02F1-A0D45CD215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595" end="11859.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3820" y="953356"/>
            <a:ext cx="487363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AA6C3E-E5BE-3771-5F89-468C10F9A1C4}"/>
              </a:ext>
            </a:extLst>
          </p:cNvPr>
          <p:cNvSpPr txBox="1"/>
          <p:nvPr/>
        </p:nvSpPr>
        <p:spPr>
          <a:xfrm>
            <a:off x="452581" y="1803524"/>
            <a:ext cx="112037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/>
              <a:t>5. The rangers _____________ so people would stop climbing on the rocks.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A11913-C0F4-1868-6DE8-BA212C3A0DD6}"/>
              </a:ext>
            </a:extLst>
          </p:cNvPr>
          <p:cNvSpPr txBox="1"/>
          <p:nvPr/>
        </p:nvSpPr>
        <p:spPr>
          <a:xfrm>
            <a:off x="9968345" y="567308"/>
            <a:ext cx="1865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ANSWER</a:t>
            </a:r>
            <a:endParaRPr lang="en-US" sz="3600" dirty="0">
              <a:highlight>
                <a:srgbClr val="F3C1FF"/>
              </a:highligh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782FB6-F454-853E-BDA9-83A907BC57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9770" b="1910"/>
          <a:stretch/>
        </p:blipFill>
        <p:spPr>
          <a:xfrm>
            <a:off x="452581" y="4298962"/>
            <a:ext cx="11193307" cy="14423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DBBDE4-AC24-B8AC-77FB-ED89EB97168C}"/>
              </a:ext>
            </a:extLst>
          </p:cNvPr>
          <p:cNvSpPr txBox="1"/>
          <p:nvPr/>
        </p:nvSpPr>
        <p:spPr>
          <a:xfrm>
            <a:off x="120642" y="3593738"/>
            <a:ext cx="32901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242021"/>
                </a:solidFill>
                <a:highlight>
                  <a:srgbClr val="00FFFF"/>
                </a:highlight>
              </a:rPr>
              <a:t>Listening script</a:t>
            </a:r>
            <a:endParaRPr lang="en-US" sz="3600" dirty="0">
              <a:highlight>
                <a:srgbClr val="00FFFF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BABCC8-644E-7448-86B8-A3529A2507AB}"/>
              </a:ext>
            </a:extLst>
          </p:cNvPr>
          <p:cNvSpPr txBox="1"/>
          <p:nvPr/>
        </p:nvSpPr>
        <p:spPr>
          <a:xfrm>
            <a:off x="3929253" y="1803524"/>
            <a:ext cx="2829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put up a sign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BAAAF9-18BA-6865-E286-FDD944578775}"/>
              </a:ext>
            </a:extLst>
          </p:cNvPr>
          <p:cNvCxnSpPr>
            <a:cxnSpLocks/>
          </p:cNvCxnSpPr>
          <p:nvPr/>
        </p:nvCxnSpPr>
        <p:spPr>
          <a:xfrm>
            <a:off x="1766358" y="5257264"/>
            <a:ext cx="95458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94DCC9-A662-C711-E839-C1421045D660}"/>
              </a:ext>
            </a:extLst>
          </p:cNvPr>
          <p:cNvCxnSpPr>
            <a:cxnSpLocks/>
          </p:cNvCxnSpPr>
          <p:nvPr/>
        </p:nvCxnSpPr>
        <p:spPr>
          <a:xfrm>
            <a:off x="1610378" y="5813445"/>
            <a:ext cx="11233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35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8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393243-5A9F-14ED-130A-AF7AC6B5E185}"/>
              </a:ext>
            </a:extLst>
          </p:cNvPr>
          <p:cNvSpPr txBox="1"/>
          <p:nvPr/>
        </p:nvSpPr>
        <p:spPr>
          <a:xfrm>
            <a:off x="102124" y="774559"/>
            <a:ext cx="1399652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c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6D60C5-1CFB-529E-B0C8-A08C7E3BBAD7}"/>
              </a:ext>
            </a:extLst>
          </p:cNvPr>
          <p:cNvSpPr txBox="1"/>
          <p:nvPr/>
        </p:nvSpPr>
        <p:spPr>
          <a:xfrm>
            <a:off x="1336965" y="743780"/>
            <a:ext cx="8675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</a:rPr>
              <a:t>In pairs – Practice the conversation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198F5B-648B-A584-A1CE-51B833695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39" y="1611382"/>
            <a:ext cx="10972677" cy="418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018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393243-5A9F-14ED-130A-AF7AC6B5E185}"/>
              </a:ext>
            </a:extLst>
          </p:cNvPr>
          <p:cNvSpPr txBox="1"/>
          <p:nvPr/>
        </p:nvSpPr>
        <p:spPr>
          <a:xfrm>
            <a:off x="102124" y="774559"/>
            <a:ext cx="1399652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c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6D60C5-1CFB-529E-B0C8-A08C7E3BBAD7}"/>
              </a:ext>
            </a:extLst>
          </p:cNvPr>
          <p:cNvSpPr txBox="1"/>
          <p:nvPr/>
        </p:nvSpPr>
        <p:spPr>
          <a:xfrm>
            <a:off x="1336965" y="743780"/>
            <a:ext cx="8675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</a:rPr>
              <a:t>In pairs – Practice the conversation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064D4-DB51-685D-6E63-2D94C1C06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97" y="1722989"/>
            <a:ext cx="11329606" cy="359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00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393243-5A9F-14ED-130A-AF7AC6B5E185}"/>
              </a:ext>
            </a:extLst>
          </p:cNvPr>
          <p:cNvSpPr txBox="1"/>
          <p:nvPr/>
        </p:nvSpPr>
        <p:spPr>
          <a:xfrm>
            <a:off x="102124" y="774559"/>
            <a:ext cx="1399652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c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6D60C5-1CFB-529E-B0C8-A08C7E3BBAD7}"/>
              </a:ext>
            </a:extLst>
          </p:cNvPr>
          <p:cNvSpPr txBox="1"/>
          <p:nvPr/>
        </p:nvSpPr>
        <p:spPr>
          <a:xfrm>
            <a:off x="1336965" y="743780"/>
            <a:ext cx="8675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</a:rPr>
              <a:t>In pairs – Practice the conversation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93E929-4B26-CC82-DD30-71AF94CB0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11" y="1500403"/>
            <a:ext cx="10590771" cy="452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00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6DF9C-1586-BC33-655D-2A57900DA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728336-BC60-AA65-6107-64DA69CAB6FE}"/>
              </a:ext>
            </a:extLst>
          </p:cNvPr>
          <p:cNvSpPr/>
          <p:nvPr/>
        </p:nvSpPr>
        <p:spPr>
          <a:xfrm>
            <a:off x="41708" y="472193"/>
            <a:ext cx="12108581" cy="3416320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Suggested answers:</a:t>
            </a:r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The picture shows </a:t>
            </a:r>
            <a:r>
              <a:rPr lang="en-US" sz="3600" i="1" kern="0" dirty="0">
                <a:solidFill>
                  <a:srgbClr val="FF0000"/>
                </a:solidFill>
              </a:rPr>
              <a:t>some fish swimming in the sea and there is a plastic bag stuck in coral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.</a:t>
            </a:r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Because people leave their trash on the beach and </a:t>
            </a:r>
            <a:r>
              <a:rPr lang="en-US" sz="3600" i="1" kern="0" dirty="0">
                <a:solidFill>
                  <a:srgbClr val="FF0000"/>
                </a:solidFill>
              </a:rPr>
              <a:t>the trash goes in the sea and gets stuck in coral or sea animals. It spoils water environment and is bad for sea animals.</a:t>
            </a:r>
            <a:endParaRPr kumimoji="0" lang="en-US" sz="3600" b="0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8D1250-3B25-1B48-7190-5084C36DEA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55"/>
          <a:stretch/>
        </p:blipFill>
        <p:spPr>
          <a:xfrm>
            <a:off x="3445164" y="3907549"/>
            <a:ext cx="5537920" cy="247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1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D1B00-92F5-7C9C-20BF-9DF525F5D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EFD57C-EEDD-11E3-C8BD-7733B1350920}"/>
              </a:ext>
            </a:extLst>
          </p:cNvPr>
          <p:cNvSpPr/>
          <p:nvPr/>
        </p:nvSpPr>
        <p:spPr>
          <a:xfrm>
            <a:off x="454545" y="474978"/>
            <a:ext cx="1110031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repeat. </a:t>
            </a:r>
            <a:r>
              <a:rPr lang="en-US" sz="2400" b="1" i="1" dirty="0">
                <a:solidFill>
                  <a:srgbClr val="0070C0"/>
                </a:solidFill>
              </a:rPr>
              <a:t>Click on each phrase to hear the sound</a:t>
            </a:r>
            <a:r>
              <a:rPr lang="en-US" sz="3600" b="1" i="1" dirty="0">
                <a:solidFill>
                  <a:srgbClr val="0070C0"/>
                </a:solidFill>
              </a:rPr>
              <a:t>. </a:t>
            </a:r>
          </a:p>
        </p:txBody>
      </p:sp>
      <p:pic>
        <p:nvPicPr>
          <p:cNvPr id="3" name="bake cakes">
            <a:hlinkClick r:id="" action="ppaction://media"/>
            <a:extLst>
              <a:ext uri="{FF2B5EF4-FFF2-40B4-BE49-F238E27FC236}">
                <a16:creationId xmlns:a16="http://schemas.microsoft.com/office/drawing/2014/main" id="{1E0B3EEF-29E9-BAD2-E4B6-771C199E4A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80521" y="706505"/>
            <a:ext cx="487363" cy="487363"/>
          </a:xfrm>
          <a:prstGeom prst="rect">
            <a:avLst/>
          </a:prstGeom>
        </p:spPr>
      </p:pic>
      <p:pic>
        <p:nvPicPr>
          <p:cNvPr id="4" name="build models">
            <a:hlinkClick r:id="" action="ppaction://media"/>
            <a:extLst>
              <a:ext uri="{FF2B5EF4-FFF2-40B4-BE49-F238E27FC236}">
                <a16:creationId xmlns:a16="http://schemas.microsoft.com/office/drawing/2014/main" id="{4F26B830-C23C-98C7-54F1-391BBA5B6E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80520" y="706504"/>
            <a:ext cx="487363" cy="487363"/>
          </a:xfrm>
          <a:prstGeom prst="rect">
            <a:avLst/>
          </a:prstGeom>
        </p:spPr>
      </p:pic>
      <p:pic>
        <p:nvPicPr>
          <p:cNvPr id="5" name="collect soccer stickers">
            <a:hlinkClick r:id="" action="ppaction://media"/>
            <a:extLst>
              <a:ext uri="{FF2B5EF4-FFF2-40B4-BE49-F238E27FC236}">
                <a16:creationId xmlns:a16="http://schemas.microsoft.com/office/drawing/2014/main" id="{0B45DE79-03DC-FC48-1568-0C0CB1BCFC3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63415" y="706504"/>
            <a:ext cx="487363" cy="487363"/>
          </a:xfrm>
          <a:prstGeom prst="rect">
            <a:avLst/>
          </a:prstGeom>
        </p:spPr>
      </p:pic>
      <p:pic>
        <p:nvPicPr>
          <p:cNvPr id="6" name="make vlogs">
            <a:hlinkClick r:id="" action="ppaction://media"/>
            <a:extLst>
              <a:ext uri="{FF2B5EF4-FFF2-40B4-BE49-F238E27FC236}">
                <a16:creationId xmlns:a16="http://schemas.microsoft.com/office/drawing/2014/main" id="{631FD171-D93C-2590-C42C-60C39830BD4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97625" y="713469"/>
            <a:ext cx="487363" cy="487363"/>
          </a:xfrm>
          <a:prstGeom prst="rect">
            <a:avLst/>
          </a:prstGeom>
        </p:spPr>
      </p:pic>
      <p:pic>
        <p:nvPicPr>
          <p:cNvPr id="7" name="play online games">
            <a:hlinkClick r:id="" action="ppaction://media"/>
            <a:extLst>
              <a:ext uri="{FF2B5EF4-FFF2-40B4-BE49-F238E27FC236}">
                <a16:creationId xmlns:a16="http://schemas.microsoft.com/office/drawing/2014/main" id="{C37BFDC4-F3AB-C1DE-5AC7-3DE29FBD415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89072" y="699540"/>
            <a:ext cx="487363" cy="487363"/>
          </a:xfrm>
          <a:prstGeom prst="rect">
            <a:avLst/>
          </a:prstGeom>
        </p:spPr>
      </p:pic>
      <p:pic>
        <p:nvPicPr>
          <p:cNvPr id="8" name="read comics">
            <a:hlinkClick r:id="" action="ppaction://media"/>
            <a:extLst>
              <a:ext uri="{FF2B5EF4-FFF2-40B4-BE49-F238E27FC236}">
                <a16:creationId xmlns:a16="http://schemas.microsoft.com/office/drawing/2014/main" id="{722997D8-BFE8-B069-19A3-6F9F559082B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71966" y="685611"/>
            <a:ext cx="487363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948195-FB58-F595-4D5E-35AFB9010837}"/>
              </a:ext>
            </a:extLst>
          </p:cNvPr>
          <p:cNvSpPr txBox="1"/>
          <p:nvPr/>
        </p:nvSpPr>
        <p:spPr>
          <a:xfrm>
            <a:off x="486018" y="4327185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ranger </a:t>
            </a:r>
            <a:r>
              <a:rPr lang="vi-VN" sz="3600" dirty="0">
                <a:cs typeface="Calibri" panose="020F0502020204030204" pitchFamily="34" charset="0"/>
              </a:rPr>
              <a:t>(</a:t>
            </a:r>
            <a:r>
              <a:rPr lang="en-US" sz="3600" dirty="0">
                <a:cs typeface="Calibri" panose="020F0502020204030204" pitchFamily="34" charset="0"/>
              </a:rPr>
              <a:t>n</a:t>
            </a:r>
            <a:r>
              <a:rPr lang="vi-VN" sz="3600" dirty="0">
                <a:cs typeface="Calibri" panose="020F0502020204030204" pitchFamily="34" charset="0"/>
              </a:rPr>
              <a:t>) /</a:t>
            </a:r>
            <a:r>
              <a:rPr lang="en-US" sz="3600" dirty="0">
                <a:solidFill>
                  <a:srgbClr val="FF0000"/>
                </a:solidFill>
              </a:rPr>
              <a:t>ˈ</a:t>
            </a:r>
            <a:r>
              <a:rPr lang="en-US" sz="3600" dirty="0" err="1">
                <a:solidFill>
                  <a:srgbClr val="FF0000"/>
                </a:solidFill>
              </a:rPr>
              <a:t>reɪndʒər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vi-VN" sz="3600" dirty="0">
                <a:cs typeface="Calibri" panose="020F0502020204030204" pitchFamily="34" charset="0"/>
              </a:rPr>
              <a:t>/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người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bảo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vệ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rừng</a:t>
            </a:r>
            <a:endParaRPr lang="en-US" sz="36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9B322C-F18C-308E-C827-EF14A4B76107}"/>
              </a:ext>
            </a:extLst>
          </p:cNvPr>
          <p:cNvSpPr txBox="1"/>
          <p:nvPr/>
        </p:nvSpPr>
        <p:spPr>
          <a:xfrm>
            <a:off x="472817" y="3701803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hunt </a:t>
            </a:r>
            <a:r>
              <a:rPr lang="vi-VN" sz="3600" dirty="0">
                <a:cs typeface="Calibri" panose="020F0502020204030204" pitchFamily="34" charset="0"/>
              </a:rPr>
              <a:t>(</a:t>
            </a:r>
            <a:r>
              <a:rPr lang="en-US" sz="3600" dirty="0">
                <a:cs typeface="Calibri" panose="020F0502020204030204" pitchFamily="34" charset="0"/>
              </a:rPr>
              <a:t>v</a:t>
            </a:r>
            <a:r>
              <a:rPr lang="vi-VN" sz="3600" dirty="0">
                <a:cs typeface="Calibri" panose="020F0502020204030204" pitchFamily="34" charset="0"/>
              </a:rPr>
              <a:t>) /</a:t>
            </a:r>
            <a:r>
              <a:rPr lang="en-US" sz="3600" dirty="0" err="1">
                <a:solidFill>
                  <a:srgbClr val="FF0000"/>
                </a:solidFill>
              </a:rPr>
              <a:t>hʌnt</a:t>
            </a:r>
            <a:r>
              <a:rPr lang="vi-VN" sz="3600" dirty="0">
                <a:cs typeface="Calibri" panose="020F0502020204030204" pitchFamily="34" charset="0"/>
              </a:rPr>
              <a:t>/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săn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bắt</a:t>
            </a:r>
            <a:endParaRPr lang="en-US" sz="36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1E3EA9-E232-AE58-034C-2609171B3C61}"/>
              </a:ext>
            </a:extLst>
          </p:cNvPr>
          <p:cNvSpPr txBox="1"/>
          <p:nvPr/>
        </p:nvSpPr>
        <p:spPr>
          <a:xfrm>
            <a:off x="472817" y="3066032"/>
            <a:ext cx="11371226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disturb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dirty="0"/>
              <a:t>(v) /</a:t>
            </a:r>
            <a:r>
              <a:rPr lang="en-US" sz="3600" dirty="0" err="1">
                <a:solidFill>
                  <a:srgbClr val="FF0000"/>
                </a:solidFill>
              </a:rPr>
              <a:t>dɪˈstɜːrb</a:t>
            </a:r>
            <a:r>
              <a:rPr lang="en-US" sz="3600" dirty="0"/>
              <a:t>/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xáo</a:t>
            </a:r>
            <a:r>
              <a:rPr lang="en-US" sz="3600" dirty="0"/>
              <a:t> </a:t>
            </a:r>
            <a:r>
              <a:rPr lang="en-US" sz="3600" dirty="0" err="1"/>
              <a:t>trộn</a:t>
            </a:r>
            <a:r>
              <a:rPr lang="en-US" sz="3600" dirty="0"/>
              <a:t>, </a:t>
            </a:r>
            <a:r>
              <a:rPr lang="en-US" sz="3600" dirty="0" err="1"/>
              <a:t>quầy</a:t>
            </a:r>
            <a:r>
              <a:rPr lang="en-US" sz="3600" dirty="0"/>
              <a:t> </a:t>
            </a:r>
            <a:r>
              <a:rPr lang="en-US" sz="3600" dirty="0" err="1"/>
              <a:t>rầy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89F4BA-C399-DACA-E338-65B9E10CA8A7}"/>
              </a:ext>
            </a:extLst>
          </p:cNvPr>
          <p:cNvSpPr txBox="1"/>
          <p:nvPr/>
        </p:nvSpPr>
        <p:spPr>
          <a:xfrm>
            <a:off x="467424" y="2386274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consider </a:t>
            </a:r>
            <a:r>
              <a:rPr lang="en-US" sz="3600" dirty="0"/>
              <a:t>(v) /</a:t>
            </a:r>
            <a:r>
              <a:rPr lang="en-US" sz="3600" dirty="0" err="1">
                <a:solidFill>
                  <a:srgbClr val="FF0000"/>
                </a:solidFill>
              </a:rPr>
              <a:t>kənˈsɪdər</a:t>
            </a:r>
            <a:r>
              <a:rPr lang="en-US" sz="3600" dirty="0"/>
              <a:t>/ </a:t>
            </a:r>
            <a:r>
              <a:rPr lang="en-US" sz="3600" dirty="0" err="1"/>
              <a:t>xem</a:t>
            </a:r>
            <a:r>
              <a:rPr lang="en-US" sz="3600" dirty="0"/>
              <a:t> </a:t>
            </a:r>
            <a:r>
              <a:rPr lang="en-US" sz="3600" dirty="0" err="1"/>
              <a:t>xét</a:t>
            </a:r>
            <a:r>
              <a:rPr lang="en-US" sz="3600" dirty="0"/>
              <a:t> </a:t>
            </a:r>
            <a:r>
              <a:rPr lang="en-US" sz="3600" dirty="0" err="1"/>
              <a:t>kỹ</a:t>
            </a:r>
            <a:r>
              <a:rPr lang="en-US" sz="3600" dirty="0"/>
              <a:t>, </a:t>
            </a:r>
            <a:r>
              <a:rPr lang="en-US" sz="3600" dirty="0" err="1"/>
              <a:t>cân</a:t>
            </a:r>
            <a:r>
              <a:rPr lang="en-US" sz="3600" dirty="0"/>
              <a:t> </a:t>
            </a:r>
            <a:r>
              <a:rPr lang="en-US" sz="3600" dirty="0" err="1"/>
              <a:t>nhắc</a:t>
            </a:r>
            <a:r>
              <a:rPr lang="en-US" sz="3600" dirty="0"/>
              <a:t> </a:t>
            </a:r>
            <a:r>
              <a:rPr lang="en-US" sz="3600" dirty="0" err="1"/>
              <a:t>kỹ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869057-F7CE-60CE-57AE-C357F58FDFE9}"/>
              </a:ext>
            </a:extLst>
          </p:cNvPr>
          <p:cNvSpPr txBox="1"/>
          <p:nvPr/>
        </p:nvSpPr>
        <p:spPr>
          <a:xfrm>
            <a:off x="467423" y="1794319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litter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vi-VN" sz="3600" dirty="0">
                <a:cs typeface="Calibri" panose="020F0502020204030204" pitchFamily="34" charset="0"/>
              </a:rPr>
              <a:t>(</a:t>
            </a:r>
            <a:r>
              <a:rPr lang="en-US" sz="3600" dirty="0">
                <a:cs typeface="Calibri" panose="020F0502020204030204" pitchFamily="34" charset="0"/>
              </a:rPr>
              <a:t>v</a:t>
            </a:r>
            <a:r>
              <a:rPr lang="vi-VN" sz="3600" dirty="0">
                <a:cs typeface="Calibri" panose="020F0502020204030204" pitchFamily="34" charset="0"/>
              </a:rPr>
              <a:t>) /</a:t>
            </a:r>
            <a:r>
              <a:rPr lang="en-US" sz="3600" dirty="0">
                <a:solidFill>
                  <a:srgbClr val="FF0000"/>
                </a:solidFill>
              </a:rPr>
              <a:t>ˈ</a:t>
            </a:r>
            <a:r>
              <a:rPr lang="en-US" sz="3600" dirty="0" err="1">
                <a:solidFill>
                  <a:srgbClr val="FF0000"/>
                </a:solidFill>
              </a:rPr>
              <a:t>lɪtər</a:t>
            </a:r>
            <a:r>
              <a:rPr lang="vi-VN" sz="3600" dirty="0">
                <a:cs typeface="Calibri" panose="020F0502020204030204" pitchFamily="34" charset="0"/>
              </a:rPr>
              <a:t>/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vứt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rác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rưởi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bừa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bãi</a:t>
            </a:r>
            <a:endParaRPr lang="en-US" sz="36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F6EE3E-5C51-6DF8-415A-3D80B8051B55}"/>
              </a:ext>
            </a:extLst>
          </p:cNvPr>
          <p:cNvSpPr txBox="1"/>
          <p:nvPr/>
        </p:nvSpPr>
        <p:spPr>
          <a:xfrm>
            <a:off x="441764" y="1152315"/>
            <a:ext cx="1136253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fine </a:t>
            </a:r>
            <a:r>
              <a:rPr lang="en-US" sz="3600" dirty="0"/>
              <a:t>(v) /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FF"/>
                </a:highlight>
              </a:rPr>
              <a:t>faɪn</a:t>
            </a:r>
            <a:r>
              <a:rPr lang="en-US" sz="3600" dirty="0"/>
              <a:t>/ </a:t>
            </a:r>
            <a:r>
              <a:rPr lang="en-US" sz="3600" dirty="0" err="1"/>
              <a:t>bắt</a:t>
            </a:r>
            <a:r>
              <a:rPr lang="en-US" sz="3600" dirty="0"/>
              <a:t> </a:t>
            </a:r>
            <a:r>
              <a:rPr lang="en-US" sz="3600" dirty="0" err="1"/>
              <a:t>phạt</a:t>
            </a:r>
            <a:r>
              <a:rPr lang="en-US" sz="3600" dirty="0"/>
              <a:t> (ai), </a:t>
            </a:r>
            <a:r>
              <a:rPr lang="en-US" sz="3600" dirty="0" err="1"/>
              <a:t>phạt</a:t>
            </a:r>
            <a:r>
              <a:rPr lang="en-US" sz="3600" dirty="0"/>
              <a:t> </a:t>
            </a:r>
            <a:r>
              <a:rPr lang="en-US" sz="3600" dirty="0" err="1"/>
              <a:t>vạ</a:t>
            </a:r>
            <a:r>
              <a:rPr lang="en-US" sz="3600" dirty="0"/>
              <a:t> (ai)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C8A444-8C3D-85EE-809B-C9E8713D2466}"/>
              </a:ext>
            </a:extLst>
          </p:cNvPr>
          <p:cNvSpPr/>
          <p:nvPr/>
        </p:nvSpPr>
        <p:spPr>
          <a:xfrm>
            <a:off x="11563415" y="503853"/>
            <a:ext cx="521573" cy="905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A012C9-747B-76FA-F226-78CFC6BF24DA}"/>
              </a:ext>
            </a:extLst>
          </p:cNvPr>
          <p:cNvSpPr txBox="1"/>
          <p:nvPr/>
        </p:nvSpPr>
        <p:spPr>
          <a:xfrm>
            <a:off x="486018" y="5022405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spoil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vi-VN" sz="3600" dirty="0">
                <a:cs typeface="Calibri" panose="020F0502020204030204" pitchFamily="34" charset="0"/>
              </a:rPr>
              <a:t>(</a:t>
            </a:r>
            <a:r>
              <a:rPr lang="en-US" sz="3600" dirty="0">
                <a:cs typeface="Calibri" panose="020F0502020204030204" pitchFamily="34" charset="0"/>
              </a:rPr>
              <a:t>v</a:t>
            </a:r>
            <a:r>
              <a:rPr lang="vi-VN" sz="3600" dirty="0">
                <a:cs typeface="Calibri" panose="020F0502020204030204" pitchFamily="34" charset="0"/>
              </a:rPr>
              <a:t>) /</a:t>
            </a:r>
            <a:r>
              <a:rPr lang="en-US" sz="3600" dirty="0" err="1">
                <a:solidFill>
                  <a:srgbClr val="FF0000"/>
                </a:solidFill>
              </a:rPr>
              <a:t>spɔɪl</a:t>
            </a:r>
            <a:r>
              <a:rPr lang="vi-VN" sz="3600" dirty="0">
                <a:cs typeface="Calibri" panose="020F0502020204030204" pitchFamily="34" charset="0"/>
              </a:rPr>
              <a:t>/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làm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hư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hỏng</a:t>
            </a:r>
            <a:endParaRPr lang="en-US" sz="36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6B863D-8ABC-8FB1-8EC3-C9DEDADCB9CD}"/>
              </a:ext>
            </a:extLst>
          </p:cNvPr>
          <p:cNvSpPr txBox="1"/>
          <p:nvPr/>
        </p:nvSpPr>
        <p:spPr>
          <a:xfrm>
            <a:off x="486018" y="5725651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government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vi-VN" sz="3600" dirty="0">
                <a:cs typeface="Calibri" panose="020F0502020204030204" pitchFamily="34" charset="0"/>
              </a:rPr>
              <a:t>(</a:t>
            </a:r>
            <a:r>
              <a:rPr lang="en-US" sz="3600" dirty="0">
                <a:cs typeface="Calibri" panose="020F0502020204030204" pitchFamily="34" charset="0"/>
              </a:rPr>
              <a:t>n</a:t>
            </a:r>
            <a:r>
              <a:rPr lang="vi-VN" sz="3600" dirty="0">
                <a:cs typeface="Calibri" panose="020F0502020204030204" pitchFamily="34" charset="0"/>
              </a:rPr>
              <a:t>) </a:t>
            </a:r>
            <a:r>
              <a:rPr lang="en-US" sz="3600" dirty="0"/>
              <a:t>/</a:t>
            </a:r>
            <a:r>
              <a:rPr lang="en-US" sz="3600" dirty="0">
                <a:solidFill>
                  <a:srgbClr val="FF0000"/>
                </a:solidFill>
              </a:rPr>
              <a:t>ˈ</a:t>
            </a:r>
            <a:r>
              <a:rPr lang="en-US" sz="3600" dirty="0" err="1">
                <a:solidFill>
                  <a:srgbClr val="FF0000"/>
                </a:solidFill>
              </a:rPr>
              <a:t>ɡʌvərnmənt</a:t>
            </a:r>
            <a:r>
              <a:rPr lang="vi-VN" sz="3600" dirty="0">
                <a:cs typeface="Calibri" panose="020F0502020204030204" pitchFamily="34" charset="0"/>
              </a:rPr>
              <a:t>/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chính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quyền</a:t>
            </a:r>
            <a:r>
              <a:rPr lang="en-US" sz="3600" dirty="0">
                <a:cs typeface="Calibri" panose="020F0502020204030204" pitchFamily="34" charset="0"/>
              </a:rPr>
              <a:t>, </a:t>
            </a:r>
            <a:r>
              <a:rPr lang="en-US" sz="3600" dirty="0" err="1">
                <a:cs typeface="Calibri" panose="020F0502020204030204" pitchFamily="34" charset="0"/>
              </a:rPr>
              <a:t>sự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cai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trị</a:t>
            </a:r>
            <a:endParaRPr lang="en-US" sz="36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pic>
        <p:nvPicPr>
          <p:cNvPr id="21" name="CD2 TRACK 06">
            <a:hlinkClick r:id="" action="ppaction://media"/>
            <a:extLst>
              <a:ext uri="{FF2B5EF4-FFF2-40B4-BE49-F238E27FC236}">
                <a16:creationId xmlns:a16="http://schemas.microsoft.com/office/drawing/2014/main" id="{942B5D87-8B1E-1D79-0BA8-61D630286865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22297" end="2696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92099" y="1308814"/>
            <a:ext cx="487363" cy="487363"/>
          </a:xfrm>
          <a:prstGeom prst="rect">
            <a:avLst/>
          </a:prstGeom>
        </p:spPr>
      </p:pic>
      <p:pic>
        <p:nvPicPr>
          <p:cNvPr id="22" name="CD2 TRACK 06">
            <a:hlinkClick r:id="" action="ppaction://media"/>
            <a:extLst>
              <a:ext uri="{FF2B5EF4-FFF2-40B4-BE49-F238E27FC236}">
                <a16:creationId xmlns:a16="http://schemas.microsoft.com/office/drawing/2014/main" id="{E737A05D-7325-B64F-911D-3E389139B75D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37932" end="1190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09510" y="1899840"/>
            <a:ext cx="487363" cy="487363"/>
          </a:xfrm>
          <a:prstGeom prst="rect">
            <a:avLst/>
          </a:prstGeom>
        </p:spPr>
      </p:pic>
      <p:pic>
        <p:nvPicPr>
          <p:cNvPr id="23" name="CD2 TRACK 06">
            <a:hlinkClick r:id="" action="ppaction://media"/>
            <a:extLst>
              <a:ext uri="{FF2B5EF4-FFF2-40B4-BE49-F238E27FC236}">
                <a16:creationId xmlns:a16="http://schemas.microsoft.com/office/drawing/2014/main" id="{57102692-89DD-E903-8D62-527E04D77FE2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41998" end="804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96404" y="2541844"/>
            <a:ext cx="487363" cy="487363"/>
          </a:xfrm>
          <a:prstGeom prst="rect">
            <a:avLst/>
          </a:prstGeom>
        </p:spPr>
      </p:pic>
      <p:pic>
        <p:nvPicPr>
          <p:cNvPr id="24" name="CD2 TRACK 06">
            <a:hlinkClick r:id="" action="ppaction://media"/>
            <a:extLst>
              <a:ext uri="{FF2B5EF4-FFF2-40B4-BE49-F238E27FC236}">
                <a16:creationId xmlns:a16="http://schemas.microsoft.com/office/drawing/2014/main" id="{A39EDA86-3CA6-51C7-AA81-9F4778337EA2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47245" end="1207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31820" y="3184549"/>
            <a:ext cx="487363" cy="487363"/>
          </a:xfrm>
          <a:prstGeom prst="rect">
            <a:avLst/>
          </a:prstGeom>
        </p:spPr>
      </p:pic>
      <p:pic>
        <p:nvPicPr>
          <p:cNvPr id="25" name="CD2 TRACK 06">
            <a:hlinkClick r:id="" action="ppaction://media"/>
            <a:extLst>
              <a:ext uri="{FF2B5EF4-FFF2-40B4-BE49-F238E27FC236}">
                <a16:creationId xmlns:a16="http://schemas.microsoft.com/office/drawing/2014/main" id="{C4FC713F-B6EF-F7E2-4D55-37F12D4407F8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13183" end="365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31820" y="3836424"/>
            <a:ext cx="487363" cy="487363"/>
          </a:xfrm>
          <a:prstGeom prst="rect">
            <a:avLst/>
          </a:prstGeom>
        </p:spPr>
      </p:pic>
      <p:pic>
        <p:nvPicPr>
          <p:cNvPr id="26" name="CD2 TRACK 06">
            <a:hlinkClick r:id="" action="ppaction://media"/>
            <a:extLst>
              <a:ext uri="{FF2B5EF4-FFF2-40B4-BE49-F238E27FC236}">
                <a16:creationId xmlns:a16="http://schemas.microsoft.com/office/drawing/2014/main" id="{FE414B8C-1130-1EB9-92C6-9A4A478FCA93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16549" end="3151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28674" y="4441588"/>
            <a:ext cx="487363" cy="487363"/>
          </a:xfrm>
          <a:prstGeom prst="rect">
            <a:avLst/>
          </a:prstGeom>
        </p:spPr>
      </p:pic>
      <p:pic>
        <p:nvPicPr>
          <p:cNvPr id="33" name="CD2 TRACK 06">
            <a:hlinkClick r:id="" action="ppaction://media"/>
            <a:extLst>
              <a:ext uri="{FF2B5EF4-FFF2-40B4-BE49-F238E27FC236}">
                <a16:creationId xmlns:a16="http://schemas.microsoft.com/office/drawing/2014/main" id="{FC2D3E55-F0CA-BF95-2A1A-9FBBEACE6CF1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26551" end="21977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89604" y="5134729"/>
            <a:ext cx="487363" cy="487363"/>
          </a:xfrm>
          <a:prstGeom prst="rect">
            <a:avLst/>
          </a:prstGeom>
        </p:spPr>
      </p:pic>
      <p:pic>
        <p:nvPicPr>
          <p:cNvPr id="34" name="CD2 TRACK 06">
            <a:hlinkClick r:id="" action="ppaction://media"/>
            <a:extLst>
              <a:ext uri="{FF2B5EF4-FFF2-40B4-BE49-F238E27FC236}">
                <a16:creationId xmlns:a16="http://schemas.microsoft.com/office/drawing/2014/main" id="{959F8A18-F28E-7435-0358-EA88720F2CC7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31898" end="172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06262" y="58556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6742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7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1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9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48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19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87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1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81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Pre-reading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CD6C47-7166-B7B1-1CA1-6EF4C5154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556" y="773595"/>
            <a:ext cx="8537713" cy="1170493"/>
          </a:xfrm>
          <a:prstGeom prst="rect">
            <a:avLst/>
          </a:prstGeom>
        </p:spPr>
      </p:pic>
      <p:pic>
        <p:nvPicPr>
          <p:cNvPr id="13" name="CD2 TRACK 08">
            <a:hlinkClick r:id="" action="ppaction://media"/>
            <a:extLst>
              <a:ext uri="{FF2B5EF4-FFF2-40B4-BE49-F238E27FC236}">
                <a16:creationId xmlns:a16="http://schemas.microsoft.com/office/drawing/2014/main" id="{D63C2EB8-ADC0-EC06-F24F-58BDDFF088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63269" y="1358841"/>
            <a:ext cx="487363" cy="487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7FDC1C-6B90-6825-6DD5-A91486BD15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0805" y="2087418"/>
            <a:ext cx="8667324" cy="42517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11CE66C-0A76-011D-1C8F-0D775E381847}"/>
              </a:ext>
            </a:extLst>
          </p:cNvPr>
          <p:cNvSpPr txBox="1"/>
          <p:nvPr/>
        </p:nvSpPr>
        <p:spPr>
          <a:xfrm>
            <a:off x="2670100" y="4250877"/>
            <a:ext cx="5176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48C730-CBB5-2525-58F7-5C648919448C}"/>
              </a:ext>
            </a:extLst>
          </p:cNvPr>
          <p:cNvSpPr txBox="1"/>
          <p:nvPr/>
        </p:nvSpPr>
        <p:spPr>
          <a:xfrm>
            <a:off x="2694710" y="5127684"/>
            <a:ext cx="5176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3791858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615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2" y="478706"/>
            <a:ext cx="8654195" cy="59005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724136" y="889843"/>
            <a:ext cx="434578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60C7CF-470A-FA9A-B5DD-6BC723DD1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09" y="2507884"/>
            <a:ext cx="5432732" cy="26066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42CD83-87E1-1DE9-25A3-4B2CBBE323B0}"/>
              </a:ext>
            </a:extLst>
          </p:cNvPr>
          <p:cNvSpPr/>
          <p:nvPr/>
        </p:nvSpPr>
        <p:spPr>
          <a:xfrm>
            <a:off x="5724136" y="1549071"/>
            <a:ext cx="3748808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fine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litter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consider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government (n)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ranger (n)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hunt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disturb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s</a:t>
            </a:r>
            <a: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poil (v)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sz="3600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482687"/>
      </p:ext>
    </p:extLst>
  </p:cSld>
  <p:clrMapOvr>
    <a:masterClrMapping/>
  </p:clrMapOvr>
  <p:transition spd="med">
    <p:split orient="vert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2559" y="353146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40146" y="1100985"/>
            <a:ext cx="11028218" cy="51866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</a:rPr>
              <a:t>Vocabulary:</a:t>
            </a:r>
          </a:p>
          <a:p>
            <a:pPr>
              <a:lnSpc>
                <a:spcPct val="150000"/>
              </a:lnSpc>
            </a:pPr>
            <a:r>
              <a:rPr lang="en-US" sz="3200" i="1" dirty="0">
                <a:solidFill>
                  <a:schemeClr val="accent5">
                    <a:lumMod val="75000"/>
                  </a:schemeClr>
                </a:solidFill>
              </a:rPr>
              <a:t>-    Using vocab. related to Natural Wonders and  </a:t>
            </a:r>
          </a:p>
          <a:p>
            <a:pPr>
              <a:lnSpc>
                <a:spcPct val="150000"/>
              </a:lnSpc>
            </a:pP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</a:rPr>
              <a:t>Listening: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i="1" dirty="0">
                <a:solidFill>
                  <a:schemeClr val="accent5">
                    <a:lumMod val="75000"/>
                  </a:schemeClr>
                </a:solidFill>
              </a:rPr>
              <a:t>Understanding conversations about problems that nature has and ways to protect it.</a:t>
            </a:r>
            <a:endParaRPr lang="en-US" sz="3200" i="1" dirty="0">
              <a:solidFill>
                <a:schemeClr val="accent5">
                  <a:lumMod val="75000"/>
                </a:schemeClr>
              </a:solidFill>
              <a:ea typeface="Calibri"/>
              <a:cs typeface="Calibri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i="1" dirty="0">
                <a:solidFill>
                  <a:schemeClr val="accent5">
                    <a:lumMod val="75000"/>
                  </a:schemeClr>
                </a:solidFill>
              </a:rPr>
              <a:t>Practice how to disagree politely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i="1" dirty="0">
                <a:solidFill>
                  <a:schemeClr val="accent5">
                    <a:lumMod val="75000"/>
                  </a:schemeClr>
                </a:solidFill>
              </a:rPr>
              <a:t>Practicing listening for specific information.</a:t>
            </a: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13893" y="1616401"/>
            <a:ext cx="11764213" cy="41614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Review vocabulary about natural wonders and ways to disagree politely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 dirty="0">
                <a:solidFill>
                  <a:schemeClr val="accent5"/>
                </a:solidFill>
              </a:rPr>
              <a:t>Do exercise on pages 34 &amp; 35 – Vocab. &amp; Listening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Prepare for the next lesson (Grammar - pages 59 &amp; 60 - SB)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Play the consolidation games on </a:t>
            </a: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www.eduhome.com.vn</a:t>
            </a: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262769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2" y="90433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8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D1B00-92F5-7C9C-20BF-9DF525F5D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EFD57C-EEDD-11E3-C8BD-7733B1350920}"/>
              </a:ext>
            </a:extLst>
          </p:cNvPr>
          <p:cNvSpPr/>
          <p:nvPr/>
        </p:nvSpPr>
        <p:spPr>
          <a:xfrm>
            <a:off x="454545" y="474978"/>
            <a:ext cx="1110031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repeat.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each phrase to hear the sound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pic>
        <p:nvPicPr>
          <p:cNvPr id="3" name="bake cakes">
            <a:hlinkClick r:id="" action="ppaction://media"/>
            <a:extLst>
              <a:ext uri="{FF2B5EF4-FFF2-40B4-BE49-F238E27FC236}">
                <a16:creationId xmlns:a16="http://schemas.microsoft.com/office/drawing/2014/main" id="{1E0B3EEF-29E9-BAD2-E4B6-771C199E4A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80521" y="706505"/>
            <a:ext cx="487363" cy="487363"/>
          </a:xfrm>
          <a:prstGeom prst="rect">
            <a:avLst/>
          </a:prstGeom>
        </p:spPr>
      </p:pic>
      <p:pic>
        <p:nvPicPr>
          <p:cNvPr id="4" name="build models">
            <a:hlinkClick r:id="" action="ppaction://media"/>
            <a:extLst>
              <a:ext uri="{FF2B5EF4-FFF2-40B4-BE49-F238E27FC236}">
                <a16:creationId xmlns:a16="http://schemas.microsoft.com/office/drawing/2014/main" id="{4F26B830-C23C-98C7-54F1-391BBA5B6E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80520" y="706504"/>
            <a:ext cx="487363" cy="487363"/>
          </a:xfrm>
          <a:prstGeom prst="rect">
            <a:avLst/>
          </a:prstGeom>
        </p:spPr>
      </p:pic>
      <p:pic>
        <p:nvPicPr>
          <p:cNvPr id="5" name="collect soccer stickers">
            <a:hlinkClick r:id="" action="ppaction://media"/>
            <a:extLst>
              <a:ext uri="{FF2B5EF4-FFF2-40B4-BE49-F238E27FC236}">
                <a16:creationId xmlns:a16="http://schemas.microsoft.com/office/drawing/2014/main" id="{0B45DE79-03DC-FC48-1568-0C0CB1BCFC3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63415" y="706504"/>
            <a:ext cx="487363" cy="487363"/>
          </a:xfrm>
          <a:prstGeom prst="rect">
            <a:avLst/>
          </a:prstGeom>
        </p:spPr>
      </p:pic>
      <p:pic>
        <p:nvPicPr>
          <p:cNvPr id="6" name="make vlogs">
            <a:hlinkClick r:id="" action="ppaction://media"/>
            <a:extLst>
              <a:ext uri="{FF2B5EF4-FFF2-40B4-BE49-F238E27FC236}">
                <a16:creationId xmlns:a16="http://schemas.microsoft.com/office/drawing/2014/main" id="{631FD171-D93C-2590-C42C-60C39830BD4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97625" y="713469"/>
            <a:ext cx="487363" cy="487363"/>
          </a:xfrm>
          <a:prstGeom prst="rect">
            <a:avLst/>
          </a:prstGeom>
        </p:spPr>
      </p:pic>
      <p:pic>
        <p:nvPicPr>
          <p:cNvPr id="7" name="play online games">
            <a:hlinkClick r:id="" action="ppaction://media"/>
            <a:extLst>
              <a:ext uri="{FF2B5EF4-FFF2-40B4-BE49-F238E27FC236}">
                <a16:creationId xmlns:a16="http://schemas.microsoft.com/office/drawing/2014/main" id="{C37BFDC4-F3AB-C1DE-5AC7-3DE29FBD415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89072" y="699540"/>
            <a:ext cx="487363" cy="487363"/>
          </a:xfrm>
          <a:prstGeom prst="rect">
            <a:avLst/>
          </a:prstGeom>
        </p:spPr>
      </p:pic>
      <p:pic>
        <p:nvPicPr>
          <p:cNvPr id="8" name="read comics">
            <a:hlinkClick r:id="" action="ppaction://media"/>
            <a:extLst>
              <a:ext uri="{FF2B5EF4-FFF2-40B4-BE49-F238E27FC236}">
                <a16:creationId xmlns:a16="http://schemas.microsoft.com/office/drawing/2014/main" id="{722997D8-BFE8-B069-19A3-6F9F559082B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71966" y="685611"/>
            <a:ext cx="487363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948195-FB58-F595-4D5E-35AFB9010837}"/>
              </a:ext>
            </a:extLst>
          </p:cNvPr>
          <p:cNvSpPr txBox="1"/>
          <p:nvPr/>
        </p:nvSpPr>
        <p:spPr>
          <a:xfrm>
            <a:off x="486018" y="4327185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ranger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) /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ˈ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reɪndʒər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/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rừng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9B322C-F18C-308E-C827-EF14A4B76107}"/>
              </a:ext>
            </a:extLst>
          </p:cNvPr>
          <p:cNvSpPr txBox="1"/>
          <p:nvPr/>
        </p:nvSpPr>
        <p:spPr>
          <a:xfrm>
            <a:off x="472817" y="3701803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hunt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) /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hʌnt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/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bắt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1E3EA9-E232-AE58-034C-2609171B3C61}"/>
              </a:ext>
            </a:extLst>
          </p:cNvPr>
          <p:cNvSpPr txBox="1"/>
          <p:nvPr/>
        </p:nvSpPr>
        <p:spPr>
          <a:xfrm>
            <a:off x="472817" y="3066032"/>
            <a:ext cx="11371226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disturb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(v) /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dɪˈstɜːrb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trộn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rầy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89F4BA-C399-DACA-E338-65B9E10CA8A7}"/>
              </a:ext>
            </a:extLst>
          </p:cNvPr>
          <p:cNvSpPr txBox="1"/>
          <p:nvPr/>
        </p:nvSpPr>
        <p:spPr>
          <a:xfrm>
            <a:off x="467424" y="2386274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consider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(v) /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kənˈsɪdər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kỹ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869057-F7CE-60CE-57AE-C357F58FDFE9}"/>
              </a:ext>
            </a:extLst>
          </p:cNvPr>
          <p:cNvSpPr txBox="1"/>
          <p:nvPr/>
        </p:nvSpPr>
        <p:spPr>
          <a:xfrm>
            <a:off x="467423" y="1794319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litter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) /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ˈ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lɪtər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/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rác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rưởi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bãi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F6EE3E-5C51-6DF8-415A-3D80B8051B55}"/>
              </a:ext>
            </a:extLst>
          </p:cNvPr>
          <p:cNvSpPr txBox="1"/>
          <p:nvPr/>
        </p:nvSpPr>
        <p:spPr>
          <a:xfrm>
            <a:off x="441764" y="1152315"/>
            <a:ext cx="1136253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fine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(v) /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faɪn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(ai),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(ai)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C8A444-8C3D-85EE-809B-C9E8713D2466}"/>
              </a:ext>
            </a:extLst>
          </p:cNvPr>
          <p:cNvSpPr/>
          <p:nvPr/>
        </p:nvSpPr>
        <p:spPr>
          <a:xfrm>
            <a:off x="11563415" y="503853"/>
            <a:ext cx="521573" cy="905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A012C9-747B-76FA-F226-78CFC6BF24DA}"/>
              </a:ext>
            </a:extLst>
          </p:cNvPr>
          <p:cNvSpPr txBox="1"/>
          <p:nvPr/>
        </p:nvSpPr>
        <p:spPr>
          <a:xfrm>
            <a:off x="486018" y="5022405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spoil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) /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spɔɪl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/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hỏng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6B863D-8ABC-8FB1-8EC3-C9DEDADCB9CD}"/>
              </a:ext>
            </a:extLst>
          </p:cNvPr>
          <p:cNvSpPr txBox="1"/>
          <p:nvPr/>
        </p:nvSpPr>
        <p:spPr>
          <a:xfrm>
            <a:off x="486018" y="5725651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government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)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ˈ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ɡʌvərnmənt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/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chính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quyền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trị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CD2 TRACK 06">
            <a:hlinkClick r:id="" action="ppaction://media"/>
            <a:extLst>
              <a:ext uri="{FF2B5EF4-FFF2-40B4-BE49-F238E27FC236}">
                <a16:creationId xmlns:a16="http://schemas.microsoft.com/office/drawing/2014/main" id="{942B5D87-8B1E-1D79-0BA8-61D630286865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22297" end="2696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92099" y="1308814"/>
            <a:ext cx="487363" cy="487363"/>
          </a:xfrm>
          <a:prstGeom prst="rect">
            <a:avLst/>
          </a:prstGeom>
        </p:spPr>
      </p:pic>
      <p:pic>
        <p:nvPicPr>
          <p:cNvPr id="22" name="CD2 TRACK 06">
            <a:hlinkClick r:id="" action="ppaction://media"/>
            <a:extLst>
              <a:ext uri="{FF2B5EF4-FFF2-40B4-BE49-F238E27FC236}">
                <a16:creationId xmlns:a16="http://schemas.microsoft.com/office/drawing/2014/main" id="{E737A05D-7325-B64F-911D-3E389139B75D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37932" end="1190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09510" y="1899840"/>
            <a:ext cx="487363" cy="487363"/>
          </a:xfrm>
          <a:prstGeom prst="rect">
            <a:avLst/>
          </a:prstGeom>
        </p:spPr>
      </p:pic>
      <p:pic>
        <p:nvPicPr>
          <p:cNvPr id="23" name="CD2 TRACK 06">
            <a:hlinkClick r:id="" action="ppaction://media"/>
            <a:extLst>
              <a:ext uri="{FF2B5EF4-FFF2-40B4-BE49-F238E27FC236}">
                <a16:creationId xmlns:a16="http://schemas.microsoft.com/office/drawing/2014/main" id="{57102692-89DD-E903-8D62-527E04D77FE2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41998" end="804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96404" y="2541844"/>
            <a:ext cx="487363" cy="487363"/>
          </a:xfrm>
          <a:prstGeom prst="rect">
            <a:avLst/>
          </a:prstGeom>
        </p:spPr>
      </p:pic>
      <p:pic>
        <p:nvPicPr>
          <p:cNvPr id="24" name="CD2 TRACK 06">
            <a:hlinkClick r:id="" action="ppaction://media"/>
            <a:extLst>
              <a:ext uri="{FF2B5EF4-FFF2-40B4-BE49-F238E27FC236}">
                <a16:creationId xmlns:a16="http://schemas.microsoft.com/office/drawing/2014/main" id="{A39EDA86-3CA6-51C7-AA81-9F4778337EA2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47245" end="1207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31820" y="3184549"/>
            <a:ext cx="487363" cy="487363"/>
          </a:xfrm>
          <a:prstGeom prst="rect">
            <a:avLst/>
          </a:prstGeom>
        </p:spPr>
      </p:pic>
      <p:pic>
        <p:nvPicPr>
          <p:cNvPr id="25" name="CD2 TRACK 06">
            <a:hlinkClick r:id="" action="ppaction://media"/>
            <a:extLst>
              <a:ext uri="{FF2B5EF4-FFF2-40B4-BE49-F238E27FC236}">
                <a16:creationId xmlns:a16="http://schemas.microsoft.com/office/drawing/2014/main" id="{C4FC713F-B6EF-F7E2-4D55-37F12D4407F8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13183" end="365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31820" y="3836424"/>
            <a:ext cx="487363" cy="487363"/>
          </a:xfrm>
          <a:prstGeom prst="rect">
            <a:avLst/>
          </a:prstGeom>
        </p:spPr>
      </p:pic>
      <p:pic>
        <p:nvPicPr>
          <p:cNvPr id="26" name="CD2 TRACK 06">
            <a:hlinkClick r:id="" action="ppaction://media"/>
            <a:extLst>
              <a:ext uri="{FF2B5EF4-FFF2-40B4-BE49-F238E27FC236}">
                <a16:creationId xmlns:a16="http://schemas.microsoft.com/office/drawing/2014/main" id="{FE414B8C-1130-1EB9-92C6-9A4A478FCA93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16549" end="3151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28674" y="4441588"/>
            <a:ext cx="487363" cy="487363"/>
          </a:xfrm>
          <a:prstGeom prst="rect">
            <a:avLst/>
          </a:prstGeom>
        </p:spPr>
      </p:pic>
      <p:pic>
        <p:nvPicPr>
          <p:cNvPr id="33" name="CD2 TRACK 06">
            <a:hlinkClick r:id="" action="ppaction://media"/>
            <a:extLst>
              <a:ext uri="{FF2B5EF4-FFF2-40B4-BE49-F238E27FC236}">
                <a16:creationId xmlns:a16="http://schemas.microsoft.com/office/drawing/2014/main" id="{FC2D3E55-F0CA-BF95-2A1A-9FBBEACE6CF1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26551" end="21977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89604" y="5134729"/>
            <a:ext cx="487363" cy="487363"/>
          </a:xfrm>
          <a:prstGeom prst="rect">
            <a:avLst/>
          </a:prstGeom>
        </p:spPr>
      </p:pic>
      <p:pic>
        <p:nvPicPr>
          <p:cNvPr id="34" name="CD2 TRACK 06">
            <a:hlinkClick r:id="" action="ppaction://media"/>
            <a:extLst>
              <a:ext uri="{FF2B5EF4-FFF2-40B4-BE49-F238E27FC236}">
                <a16:creationId xmlns:a16="http://schemas.microsoft.com/office/drawing/2014/main" id="{959F8A18-F28E-7435-0358-EA88720F2CC7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31898" end="172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06262" y="58556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0946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7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1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9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48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19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87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1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81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7628</TotalTime>
  <Words>2301</Words>
  <Application>Microsoft Office PowerPoint</Application>
  <PresentationFormat>Widescreen</PresentationFormat>
  <Paragraphs>350</Paragraphs>
  <Slides>67</Slides>
  <Notes>2</Notes>
  <HiddenSlides>0</HiddenSlides>
  <MMClips>51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74" baseType="lpstr">
      <vt:lpstr>Arial</vt:lpstr>
      <vt:lpstr>Calibri</vt:lpstr>
      <vt:lpstr>Calibri Light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PC</cp:lastModifiedBy>
  <cp:revision>562</cp:revision>
  <dcterms:created xsi:type="dcterms:W3CDTF">2023-02-01T04:45:54Z</dcterms:created>
  <dcterms:modified xsi:type="dcterms:W3CDTF">2025-02-17T13:09:14Z</dcterms:modified>
</cp:coreProperties>
</file>