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68"/>
  </p:notesMasterIdLst>
  <p:sldIdLst>
    <p:sldId id="256" r:id="rId3"/>
    <p:sldId id="259" r:id="rId4"/>
    <p:sldId id="267" r:id="rId5"/>
    <p:sldId id="269" r:id="rId6"/>
    <p:sldId id="303" r:id="rId7"/>
    <p:sldId id="893" r:id="rId8"/>
    <p:sldId id="313" r:id="rId9"/>
    <p:sldId id="302" r:id="rId10"/>
    <p:sldId id="964" r:id="rId11"/>
    <p:sldId id="896" r:id="rId12"/>
    <p:sldId id="897" r:id="rId13"/>
    <p:sldId id="930" r:id="rId14"/>
    <p:sldId id="903" r:id="rId15"/>
    <p:sldId id="901" r:id="rId16"/>
    <p:sldId id="905" r:id="rId17"/>
    <p:sldId id="906" r:id="rId18"/>
    <p:sldId id="907" r:id="rId19"/>
    <p:sldId id="321" r:id="rId20"/>
    <p:sldId id="899" r:id="rId21"/>
    <p:sldId id="908" r:id="rId22"/>
    <p:sldId id="949" r:id="rId23"/>
    <p:sldId id="856" r:id="rId24"/>
    <p:sldId id="950" r:id="rId25"/>
    <p:sldId id="909" r:id="rId26"/>
    <p:sldId id="951" r:id="rId27"/>
    <p:sldId id="946" r:id="rId28"/>
    <p:sldId id="952" r:id="rId29"/>
    <p:sldId id="852" r:id="rId30"/>
    <p:sldId id="945" r:id="rId31"/>
    <p:sldId id="948" r:id="rId32"/>
    <p:sldId id="915" r:id="rId33"/>
    <p:sldId id="912" r:id="rId34"/>
    <p:sldId id="914" r:id="rId35"/>
    <p:sldId id="917" r:id="rId36"/>
    <p:sldId id="918" r:id="rId37"/>
    <p:sldId id="953" r:id="rId38"/>
    <p:sldId id="954" r:id="rId39"/>
    <p:sldId id="955" r:id="rId40"/>
    <p:sldId id="956" r:id="rId41"/>
    <p:sldId id="957" r:id="rId42"/>
    <p:sldId id="926" r:id="rId43"/>
    <p:sldId id="922" r:id="rId44"/>
    <p:sldId id="924" r:id="rId45"/>
    <p:sldId id="923" r:id="rId46"/>
    <p:sldId id="925" r:id="rId47"/>
    <p:sldId id="931" r:id="rId48"/>
    <p:sldId id="932" r:id="rId49"/>
    <p:sldId id="933" r:id="rId50"/>
    <p:sldId id="934" r:id="rId51"/>
    <p:sldId id="935" r:id="rId52"/>
    <p:sldId id="958" r:id="rId53"/>
    <p:sldId id="959" r:id="rId54"/>
    <p:sldId id="960" r:id="rId55"/>
    <p:sldId id="939" r:id="rId56"/>
    <p:sldId id="961" r:id="rId57"/>
    <p:sldId id="963" r:id="rId58"/>
    <p:sldId id="962" r:id="rId59"/>
    <p:sldId id="294" r:id="rId60"/>
    <p:sldId id="929" r:id="rId61"/>
    <p:sldId id="928" r:id="rId62"/>
    <p:sldId id="296" r:id="rId63"/>
    <p:sldId id="297" r:id="rId64"/>
    <p:sldId id="298" r:id="rId65"/>
    <p:sldId id="299" r:id="rId66"/>
    <p:sldId id="30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2F34BC3-FC4A-499C-AAC8-3D729579BF95}"/>
    <pc:docChg chg="custSel modSld">
      <pc:chgData name="Phan Van Rieu (Hugo)" userId="032e726b-b6b7-45df-b0ca-e82fb010a48a" providerId="ADAL" clId="{22F34BC3-FC4A-499C-AAC8-3D729579BF95}" dt="2024-06-01T06:59:43.287" v="10" actId="20577"/>
      <pc:docMkLst>
        <pc:docMk/>
      </pc:docMkLst>
      <pc:sldChg chg="modSp mod">
        <pc:chgData name="Phan Van Rieu (Hugo)" userId="032e726b-b6b7-45df-b0ca-e82fb010a48a" providerId="ADAL" clId="{22F34BC3-FC4A-499C-AAC8-3D729579BF95}" dt="2024-06-01T06:59:43.287" v="10" actId="20577"/>
        <pc:sldMkLst>
          <pc:docMk/>
          <pc:sldMk cId="1872779487" sldId="269"/>
        </pc:sldMkLst>
        <pc:spChg chg="mod">
          <ac:chgData name="Phan Van Rieu (Hugo)" userId="032e726b-b6b7-45df-b0ca-e82fb010a48a" providerId="ADAL" clId="{22F34BC3-FC4A-499C-AAC8-3D729579BF95}" dt="2024-06-01T06:59:43.287" v="10" actId="20577"/>
          <ac:spMkLst>
            <pc:docMk/>
            <pc:sldMk cId="1872779487" sldId="269"/>
            <ac:spMk id="7" creationId="{BA386DE9-345A-400C-B2BB-B32B155C2C38}"/>
          </ac:spMkLst>
        </pc:spChg>
      </pc:sldChg>
      <pc:sldChg chg="modSp mod">
        <pc:chgData name="Phan Van Rieu (Hugo)" userId="032e726b-b6b7-45df-b0ca-e82fb010a48a" providerId="ADAL" clId="{22F34BC3-FC4A-499C-AAC8-3D729579BF95}" dt="2024-06-01T06:59:29.039" v="8" actId="14100"/>
        <pc:sldMkLst>
          <pc:docMk/>
          <pc:sldMk cId="3998365344" sldId="931"/>
        </pc:sldMkLst>
        <pc:spChg chg="mod">
          <ac:chgData name="Phan Van Rieu (Hugo)" userId="032e726b-b6b7-45df-b0ca-e82fb010a48a" providerId="ADAL" clId="{22F34BC3-FC4A-499C-AAC8-3D729579BF95}" dt="2024-06-01T06:59:29.039" v="8" actId="14100"/>
          <ac:spMkLst>
            <pc:docMk/>
            <pc:sldMk cId="3998365344" sldId="931"/>
            <ac:spMk id="4" creationId="{876CD10A-3F2B-4A26-A0D7-2BF1B2887F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25B8-0EC6-AE51-CC99-89BACAA34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DB5E-25D3-4D33-0FDE-C97B01960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CD873-9FF2-75AE-C3B7-7E1CE3061EE3}"/>
              </a:ext>
            </a:extLst>
          </p:cNvPr>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a:extLst>
              <a:ext uri="{FF2B5EF4-FFF2-40B4-BE49-F238E27FC236}">
                <a16:creationId xmlns:a16="http://schemas.microsoft.com/office/drawing/2014/main" id="{6A16D1FF-0421-44FE-60D9-C30BB2F4DE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22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45964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6: Natural Wonders</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5.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5.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6.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slideLayout" Target="../slideLayouts/slideLayout14.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audio" Target="../media/media14.mp3"/><Relationship Id="rId10" Type="http://schemas.openxmlformats.org/officeDocument/2006/relationships/audio" Target="../media/media5.mp3"/><Relationship Id="rId19" Type="http://schemas.microsoft.com/office/2007/relationships/media" Target="../media/media10.mp3"/><Relationship Id="rId31" Type="http://schemas.openxmlformats.org/officeDocument/2006/relationships/image" Target="../media/image13.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microsoft.com/office/2007/relationships/media" Target="../media/media14.mp3"/><Relationship Id="rId30"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6: Natural Wonders</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54 &amp; 55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21227" y="823822"/>
            <a:ext cx="787977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24547E3D-4E4C-63B7-B060-0ED32103C1F1}"/>
              </a:ext>
            </a:extLst>
          </p:cNvPr>
          <p:cNvSpPr txBox="1"/>
          <p:nvPr/>
        </p:nvSpPr>
        <p:spPr>
          <a:xfrm>
            <a:off x="204247" y="2062715"/>
            <a:ext cx="7796754" cy="4031873"/>
          </a:xfrm>
          <a:prstGeom prst="rect">
            <a:avLst/>
          </a:prstGeom>
          <a:noFill/>
        </p:spPr>
        <p:txBody>
          <a:bodyPr wrap="square">
            <a:spAutoFit/>
          </a:bodyPr>
          <a:lstStyle/>
          <a:p>
            <a:pPr marL="514350" indent="-514350">
              <a:buFontTx/>
              <a:buAutoNum type="arabicPeriod"/>
            </a:pPr>
            <a:r>
              <a:rPr lang="en-US" sz="3200" b="0" i="0" dirty="0">
                <a:solidFill>
                  <a:srgbClr val="242021"/>
                </a:solidFill>
                <a:effectLst/>
              </a:rPr>
              <a:t>______________ – </a:t>
            </a:r>
            <a:r>
              <a:rPr lang="en-US" sz="3200" dirty="0"/>
              <a:t>a large rock that stands above the ground or water</a:t>
            </a:r>
          </a:p>
          <a:p>
            <a:pPr marL="514350" indent="-514350">
              <a:buFontTx/>
              <a:buAutoNum type="arabicPeriod"/>
            </a:pPr>
            <a:r>
              <a:rPr lang="en-US" sz="3200" dirty="0">
                <a:solidFill>
                  <a:srgbClr val="242021"/>
                </a:solidFill>
              </a:rPr>
              <a:t>______________ – </a:t>
            </a:r>
            <a:r>
              <a:rPr lang="en-US" sz="3200" dirty="0"/>
              <a:t> the top of something</a:t>
            </a:r>
            <a:endParaRPr lang="en-US" sz="3200" dirty="0">
              <a:solidFill>
                <a:srgbClr val="242021"/>
              </a:solidFill>
            </a:endParaRPr>
          </a:p>
          <a:p>
            <a:pPr marL="514350" indent="-514350">
              <a:buFontTx/>
              <a:buAutoNum type="arabicPeriod"/>
            </a:pPr>
            <a:r>
              <a:rPr lang="en-US" sz="3200" b="0" i="0" dirty="0">
                <a:solidFill>
                  <a:srgbClr val="242021"/>
                </a:solidFill>
                <a:effectLst/>
              </a:rPr>
              <a:t>______________ – </a:t>
            </a:r>
            <a:r>
              <a:rPr lang="en-US" sz="3200" dirty="0"/>
              <a:t>that people can easily reach, enter, use, or see</a:t>
            </a:r>
          </a:p>
          <a:p>
            <a:pPr marL="514350" indent="-514350">
              <a:buFontTx/>
              <a:buAutoNum type="arabicPeriod"/>
            </a:pPr>
            <a:r>
              <a:rPr lang="en-US" sz="3200" dirty="0">
                <a:solidFill>
                  <a:srgbClr val="242021"/>
                </a:solidFill>
              </a:rPr>
              <a:t>______________ – </a:t>
            </a:r>
            <a:r>
              <a:rPr lang="en-US" sz="3200" dirty="0"/>
              <a:t>the shape that nature has made something into, e.g. rocks, clouds</a:t>
            </a:r>
            <a:endParaRPr lang="en-US" sz="3200" dirty="0">
              <a:solidFill>
                <a:srgbClr val="242021"/>
              </a:solidFill>
            </a:endParaRPr>
          </a:p>
        </p:txBody>
      </p:sp>
      <p:sp>
        <p:nvSpPr>
          <p:cNvPr id="5" name="Rectangle 4">
            <a:extLst>
              <a:ext uri="{FF2B5EF4-FFF2-40B4-BE49-F238E27FC236}">
                <a16:creationId xmlns:a16="http://schemas.microsoft.com/office/drawing/2014/main" id="{2765E7A5-21C0-5813-C04D-882C183A74F1}"/>
              </a:ext>
            </a:extLst>
          </p:cNvPr>
          <p:cNvSpPr/>
          <p:nvPr/>
        </p:nvSpPr>
        <p:spPr>
          <a:xfrm>
            <a:off x="8591105" y="1318228"/>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243746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02123" y="972029"/>
            <a:ext cx="788935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9DE84CD9-7F69-E25A-A271-CA3E92560D97}"/>
              </a:ext>
            </a:extLst>
          </p:cNvPr>
          <p:cNvSpPr txBox="1"/>
          <p:nvPr/>
        </p:nvSpPr>
        <p:spPr>
          <a:xfrm>
            <a:off x="219081" y="2008830"/>
            <a:ext cx="7889352" cy="3539430"/>
          </a:xfrm>
          <a:prstGeom prst="rect">
            <a:avLst/>
          </a:prstGeom>
          <a:noFill/>
        </p:spPr>
        <p:txBody>
          <a:bodyPr wrap="square">
            <a:spAutoFit/>
          </a:bodyPr>
          <a:lstStyle/>
          <a:p>
            <a:r>
              <a:rPr lang="en-US" sz="3200" dirty="0">
                <a:solidFill>
                  <a:srgbClr val="242021"/>
                </a:solidFill>
              </a:rPr>
              <a:t>5. ______________ – </a:t>
            </a:r>
            <a:r>
              <a:rPr lang="en-US" sz="3200" dirty="0"/>
              <a:t>a mountain (We only use this in place names, e.g. Mount </a:t>
            </a:r>
            <a:r>
              <a:rPr lang="en-US" sz="3200" dirty="0" err="1"/>
              <a:t>Fansipan</a:t>
            </a:r>
            <a:r>
              <a:rPr lang="en-US" sz="3200" dirty="0"/>
              <a:t>.) </a:t>
            </a:r>
            <a:endParaRPr lang="en-US" sz="3200" b="0" i="0" dirty="0">
              <a:solidFill>
                <a:srgbClr val="242021"/>
              </a:solidFill>
              <a:effectLst/>
            </a:endParaRPr>
          </a:p>
          <a:p>
            <a:r>
              <a:rPr lang="en-US" sz="3200" b="0" i="0" dirty="0">
                <a:solidFill>
                  <a:srgbClr val="242021"/>
                </a:solidFill>
                <a:effectLst/>
              </a:rPr>
              <a:t>6. ______________ – </a:t>
            </a:r>
            <a:r>
              <a:rPr lang="en-US" sz="3200" dirty="0"/>
              <a:t>an area with lots of plants and trees that has a lot of rain</a:t>
            </a:r>
          </a:p>
          <a:p>
            <a:r>
              <a:rPr lang="en-US" sz="3200" dirty="0">
                <a:solidFill>
                  <a:srgbClr val="242021"/>
                </a:solidFill>
              </a:rPr>
              <a:t>7. ______________ – </a:t>
            </a:r>
            <a:r>
              <a:rPr lang="en-US" sz="3200" dirty="0"/>
              <a:t>very exciting to look at</a:t>
            </a:r>
          </a:p>
          <a:p>
            <a:r>
              <a:rPr lang="en-US" sz="3200" dirty="0">
                <a:solidFill>
                  <a:srgbClr val="242021"/>
                </a:solidFill>
              </a:rPr>
              <a:t>8. ______________ – </a:t>
            </a:r>
            <a:r>
              <a:rPr lang="en-US" sz="3200" dirty="0"/>
              <a:t> having beautiful natural things to see</a:t>
            </a:r>
            <a:endParaRPr lang="en-US" sz="3300" dirty="0"/>
          </a:p>
        </p:txBody>
      </p:sp>
      <p:sp>
        <p:nvSpPr>
          <p:cNvPr id="3" name="Rectangle 2">
            <a:extLst>
              <a:ext uri="{FF2B5EF4-FFF2-40B4-BE49-F238E27FC236}">
                <a16:creationId xmlns:a16="http://schemas.microsoft.com/office/drawing/2014/main" id="{9FED28DC-C925-E3F0-255E-B504B56B02DE}"/>
              </a:ext>
            </a:extLst>
          </p:cNvPr>
          <p:cNvSpPr/>
          <p:nvPr/>
        </p:nvSpPr>
        <p:spPr>
          <a:xfrm>
            <a:off x="8527310" y="1264416"/>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4109203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21227" y="823822"/>
            <a:ext cx="787977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24547E3D-4E4C-63B7-B060-0ED32103C1F1}"/>
              </a:ext>
            </a:extLst>
          </p:cNvPr>
          <p:cNvSpPr txBox="1"/>
          <p:nvPr/>
        </p:nvSpPr>
        <p:spPr>
          <a:xfrm>
            <a:off x="204246" y="1816493"/>
            <a:ext cx="7796754" cy="4031873"/>
          </a:xfrm>
          <a:prstGeom prst="rect">
            <a:avLst/>
          </a:prstGeom>
          <a:noFill/>
        </p:spPr>
        <p:txBody>
          <a:bodyPr wrap="square">
            <a:spAutoFit/>
          </a:bodyPr>
          <a:lstStyle/>
          <a:p>
            <a:pPr marL="514350" indent="-514350">
              <a:buFontTx/>
              <a:buAutoNum type="arabicPeriod"/>
            </a:pPr>
            <a:r>
              <a:rPr lang="en-US" sz="3200" b="0" i="0" dirty="0">
                <a:solidFill>
                  <a:srgbClr val="242021"/>
                </a:solidFill>
                <a:effectLst/>
              </a:rPr>
              <a:t>______________ – </a:t>
            </a:r>
            <a:r>
              <a:rPr lang="en-US" sz="3200" dirty="0"/>
              <a:t>a large rock that stands above the ground or water</a:t>
            </a:r>
          </a:p>
          <a:p>
            <a:pPr marL="514350" indent="-514350">
              <a:buFontTx/>
              <a:buAutoNum type="arabicPeriod"/>
            </a:pPr>
            <a:r>
              <a:rPr lang="en-US" sz="3200" dirty="0">
                <a:solidFill>
                  <a:srgbClr val="242021"/>
                </a:solidFill>
              </a:rPr>
              <a:t>______________ – </a:t>
            </a:r>
            <a:r>
              <a:rPr lang="en-US" sz="3200" dirty="0"/>
              <a:t> the top of something</a:t>
            </a:r>
            <a:endParaRPr lang="en-US" sz="3200" dirty="0">
              <a:solidFill>
                <a:srgbClr val="242021"/>
              </a:solidFill>
            </a:endParaRPr>
          </a:p>
          <a:p>
            <a:pPr marL="514350" indent="-514350">
              <a:buFontTx/>
              <a:buAutoNum type="arabicPeriod"/>
            </a:pPr>
            <a:r>
              <a:rPr lang="en-US" sz="3200" b="0" i="0" dirty="0">
                <a:solidFill>
                  <a:srgbClr val="242021"/>
                </a:solidFill>
                <a:effectLst/>
              </a:rPr>
              <a:t>______________ – </a:t>
            </a:r>
            <a:r>
              <a:rPr lang="en-US" sz="3200" dirty="0"/>
              <a:t>that people can easily reach, enter, use, or see</a:t>
            </a:r>
          </a:p>
          <a:p>
            <a:pPr marL="514350" indent="-514350">
              <a:buFontTx/>
              <a:buAutoNum type="arabicPeriod"/>
            </a:pPr>
            <a:r>
              <a:rPr lang="en-US" sz="3200" dirty="0">
                <a:solidFill>
                  <a:srgbClr val="242021"/>
                </a:solidFill>
              </a:rPr>
              <a:t>______________ – </a:t>
            </a:r>
            <a:r>
              <a:rPr lang="en-US" sz="3200" dirty="0"/>
              <a:t>the shape that nature has made something into, e.g. rocks, clouds</a:t>
            </a:r>
            <a:endParaRPr lang="en-US" sz="3200" dirty="0">
              <a:solidFill>
                <a:srgbClr val="242021"/>
              </a:solidFill>
            </a:endParaRPr>
          </a:p>
        </p:txBody>
      </p:sp>
      <p:sp>
        <p:nvSpPr>
          <p:cNvPr id="5" name="Rectangle 4">
            <a:extLst>
              <a:ext uri="{FF2B5EF4-FFF2-40B4-BE49-F238E27FC236}">
                <a16:creationId xmlns:a16="http://schemas.microsoft.com/office/drawing/2014/main" id="{2765E7A5-21C0-5813-C04D-882C183A74F1}"/>
              </a:ext>
            </a:extLst>
          </p:cNvPr>
          <p:cNvSpPr/>
          <p:nvPr/>
        </p:nvSpPr>
        <p:spPr>
          <a:xfrm>
            <a:off x="8654900" y="1570273"/>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3" name="TextBox 2">
            <a:extLst>
              <a:ext uri="{FF2B5EF4-FFF2-40B4-BE49-F238E27FC236}">
                <a16:creationId xmlns:a16="http://schemas.microsoft.com/office/drawing/2014/main" id="{68B2494A-29C9-D484-4FB9-6C794B70B5D8}"/>
              </a:ext>
            </a:extLst>
          </p:cNvPr>
          <p:cNvSpPr txBox="1"/>
          <p:nvPr/>
        </p:nvSpPr>
        <p:spPr>
          <a:xfrm>
            <a:off x="8187164" y="642034"/>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sp>
        <p:nvSpPr>
          <p:cNvPr id="7" name="TextBox 6">
            <a:extLst>
              <a:ext uri="{FF2B5EF4-FFF2-40B4-BE49-F238E27FC236}">
                <a16:creationId xmlns:a16="http://schemas.microsoft.com/office/drawing/2014/main" id="{CFCE16C6-CB2B-AA7A-4B7D-20FE46C7F7D3}"/>
              </a:ext>
            </a:extLst>
          </p:cNvPr>
          <p:cNvSpPr txBox="1"/>
          <p:nvPr/>
        </p:nvSpPr>
        <p:spPr>
          <a:xfrm>
            <a:off x="1329426" y="1816493"/>
            <a:ext cx="1893966" cy="646331"/>
          </a:xfrm>
          <a:prstGeom prst="rect">
            <a:avLst/>
          </a:prstGeom>
          <a:noFill/>
        </p:spPr>
        <p:txBody>
          <a:bodyPr wrap="square" rtlCol="0">
            <a:spAutoFit/>
          </a:bodyPr>
          <a:lstStyle/>
          <a:p>
            <a:r>
              <a:rPr lang="en-US" sz="3600" dirty="0">
                <a:solidFill>
                  <a:srgbClr val="FF0000"/>
                </a:solidFill>
              </a:rPr>
              <a:t>outcrop</a:t>
            </a:r>
          </a:p>
        </p:txBody>
      </p:sp>
      <p:sp>
        <p:nvSpPr>
          <p:cNvPr id="6" name="TextBox 5">
            <a:extLst>
              <a:ext uri="{FF2B5EF4-FFF2-40B4-BE49-F238E27FC236}">
                <a16:creationId xmlns:a16="http://schemas.microsoft.com/office/drawing/2014/main" id="{A8AFFEDA-D18A-A2C6-24EF-CCDD252AB436}"/>
              </a:ext>
            </a:extLst>
          </p:cNvPr>
          <p:cNvSpPr txBox="1"/>
          <p:nvPr/>
        </p:nvSpPr>
        <p:spPr>
          <a:xfrm>
            <a:off x="1329426" y="2778202"/>
            <a:ext cx="1893966" cy="646331"/>
          </a:xfrm>
          <a:prstGeom prst="rect">
            <a:avLst/>
          </a:prstGeom>
          <a:noFill/>
        </p:spPr>
        <p:txBody>
          <a:bodyPr wrap="square" rtlCol="0">
            <a:spAutoFit/>
          </a:bodyPr>
          <a:lstStyle/>
          <a:p>
            <a:r>
              <a:rPr lang="en-US" sz="3600" dirty="0">
                <a:solidFill>
                  <a:srgbClr val="FF0000"/>
                </a:solidFill>
              </a:rPr>
              <a:t>summit</a:t>
            </a:r>
          </a:p>
        </p:txBody>
      </p:sp>
      <p:sp>
        <p:nvSpPr>
          <p:cNvPr id="8" name="TextBox 7">
            <a:extLst>
              <a:ext uri="{FF2B5EF4-FFF2-40B4-BE49-F238E27FC236}">
                <a16:creationId xmlns:a16="http://schemas.microsoft.com/office/drawing/2014/main" id="{AC6C8E1F-E3A7-BD18-AACA-BBA74F48BDBE}"/>
              </a:ext>
            </a:extLst>
          </p:cNvPr>
          <p:cNvSpPr txBox="1"/>
          <p:nvPr/>
        </p:nvSpPr>
        <p:spPr>
          <a:xfrm>
            <a:off x="1230521" y="3277474"/>
            <a:ext cx="2113041" cy="646331"/>
          </a:xfrm>
          <a:prstGeom prst="rect">
            <a:avLst/>
          </a:prstGeom>
          <a:noFill/>
        </p:spPr>
        <p:txBody>
          <a:bodyPr wrap="square" rtlCol="0">
            <a:spAutoFit/>
          </a:bodyPr>
          <a:lstStyle/>
          <a:p>
            <a:r>
              <a:rPr lang="en-US" sz="3600" dirty="0">
                <a:solidFill>
                  <a:srgbClr val="FF0000"/>
                </a:solidFill>
              </a:rPr>
              <a:t>accessible</a:t>
            </a:r>
          </a:p>
        </p:txBody>
      </p:sp>
      <p:sp>
        <p:nvSpPr>
          <p:cNvPr id="9" name="TextBox 8">
            <a:extLst>
              <a:ext uri="{FF2B5EF4-FFF2-40B4-BE49-F238E27FC236}">
                <a16:creationId xmlns:a16="http://schemas.microsoft.com/office/drawing/2014/main" id="{7B50303A-E6A1-D38D-52FE-201D11E7C218}"/>
              </a:ext>
            </a:extLst>
          </p:cNvPr>
          <p:cNvSpPr txBox="1"/>
          <p:nvPr/>
        </p:nvSpPr>
        <p:spPr>
          <a:xfrm>
            <a:off x="1329426" y="4239183"/>
            <a:ext cx="2113040" cy="646331"/>
          </a:xfrm>
          <a:prstGeom prst="rect">
            <a:avLst/>
          </a:prstGeom>
          <a:noFill/>
        </p:spPr>
        <p:txBody>
          <a:bodyPr wrap="square" rtlCol="0">
            <a:spAutoFit/>
          </a:bodyPr>
          <a:lstStyle/>
          <a:p>
            <a:r>
              <a:rPr lang="en-US" sz="3600" dirty="0">
                <a:solidFill>
                  <a:srgbClr val="FF0000"/>
                </a:solidFill>
              </a:rPr>
              <a:t>formation</a:t>
            </a:r>
          </a:p>
        </p:txBody>
      </p:sp>
      <p:cxnSp>
        <p:nvCxnSpPr>
          <p:cNvPr id="10" name="Straight Connector 9">
            <a:extLst>
              <a:ext uri="{FF2B5EF4-FFF2-40B4-BE49-F238E27FC236}">
                <a16:creationId xmlns:a16="http://schemas.microsoft.com/office/drawing/2014/main" id="{250D7BF5-D560-7B27-DECA-B58D2B20B190}"/>
              </a:ext>
            </a:extLst>
          </p:cNvPr>
          <p:cNvCxnSpPr>
            <a:cxnSpLocks/>
          </p:cNvCxnSpPr>
          <p:nvPr/>
        </p:nvCxnSpPr>
        <p:spPr>
          <a:xfrm>
            <a:off x="9175680" y="3043025"/>
            <a:ext cx="16145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DBA60B-8427-845E-7635-42B9BAB05352}"/>
              </a:ext>
            </a:extLst>
          </p:cNvPr>
          <p:cNvCxnSpPr>
            <a:cxnSpLocks/>
          </p:cNvCxnSpPr>
          <p:nvPr/>
        </p:nvCxnSpPr>
        <p:spPr>
          <a:xfrm>
            <a:off x="9274917" y="2462824"/>
            <a:ext cx="151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040CEA-65B1-A4ED-0FDA-AC43A93CEC42}"/>
              </a:ext>
            </a:extLst>
          </p:cNvPr>
          <p:cNvCxnSpPr>
            <a:cxnSpLocks/>
          </p:cNvCxnSpPr>
          <p:nvPr/>
        </p:nvCxnSpPr>
        <p:spPr>
          <a:xfrm>
            <a:off x="9274917" y="4652085"/>
            <a:ext cx="1942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02A4F1-EA26-59A7-7C31-21FEDD639DD0}"/>
              </a:ext>
            </a:extLst>
          </p:cNvPr>
          <p:cNvCxnSpPr>
            <a:cxnSpLocks/>
          </p:cNvCxnSpPr>
          <p:nvPr/>
        </p:nvCxnSpPr>
        <p:spPr>
          <a:xfrm>
            <a:off x="9274917" y="5768504"/>
            <a:ext cx="1942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62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297581-8C8B-AE02-AED2-CB08664C61E6}"/>
              </a:ext>
            </a:extLst>
          </p:cNvPr>
          <p:cNvSpPr txBox="1"/>
          <p:nvPr/>
        </p:nvSpPr>
        <p:spPr>
          <a:xfrm>
            <a:off x="112974" y="963477"/>
            <a:ext cx="7908402"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Match the words with the definitions.</a:t>
            </a:r>
          </a:p>
        </p:txBody>
      </p:sp>
      <p:sp>
        <p:nvSpPr>
          <p:cNvPr id="2" name="TextBox 1">
            <a:extLst>
              <a:ext uri="{FF2B5EF4-FFF2-40B4-BE49-F238E27FC236}">
                <a16:creationId xmlns:a16="http://schemas.microsoft.com/office/drawing/2014/main" id="{9DE84CD9-7F69-E25A-A271-CA3E92560D97}"/>
              </a:ext>
            </a:extLst>
          </p:cNvPr>
          <p:cNvSpPr txBox="1"/>
          <p:nvPr/>
        </p:nvSpPr>
        <p:spPr>
          <a:xfrm>
            <a:off x="208448" y="1685375"/>
            <a:ext cx="8425189" cy="4524315"/>
          </a:xfrm>
          <a:prstGeom prst="rect">
            <a:avLst/>
          </a:prstGeom>
          <a:noFill/>
        </p:spPr>
        <p:txBody>
          <a:bodyPr wrap="square">
            <a:spAutoFit/>
          </a:bodyPr>
          <a:lstStyle/>
          <a:p>
            <a:r>
              <a:rPr lang="en-US" sz="3300" dirty="0">
                <a:solidFill>
                  <a:srgbClr val="242021"/>
                </a:solidFill>
              </a:rPr>
              <a:t>5. ______________ – </a:t>
            </a:r>
            <a:r>
              <a:rPr lang="en-US" sz="3600" dirty="0"/>
              <a:t>a mountain (We only use this in place names, e.g. Mount </a:t>
            </a:r>
            <a:r>
              <a:rPr lang="en-US" sz="3600" dirty="0" err="1"/>
              <a:t>Fansipan</a:t>
            </a:r>
            <a:r>
              <a:rPr lang="en-US" sz="3600" dirty="0"/>
              <a:t>.) </a:t>
            </a:r>
            <a:endParaRPr lang="en-US" sz="3300" b="0" i="0" dirty="0">
              <a:solidFill>
                <a:srgbClr val="242021"/>
              </a:solidFill>
              <a:effectLst/>
            </a:endParaRPr>
          </a:p>
          <a:p>
            <a:r>
              <a:rPr lang="en-US" sz="3300" b="0" i="0" dirty="0">
                <a:solidFill>
                  <a:srgbClr val="242021"/>
                </a:solidFill>
                <a:effectLst/>
              </a:rPr>
              <a:t>6. ______________ – </a:t>
            </a:r>
            <a:r>
              <a:rPr lang="en-US" sz="3600" dirty="0"/>
              <a:t>an area with lots of plants and trees that has a lot of rain</a:t>
            </a:r>
          </a:p>
          <a:p>
            <a:r>
              <a:rPr lang="en-US" sz="3300" dirty="0">
                <a:solidFill>
                  <a:srgbClr val="242021"/>
                </a:solidFill>
              </a:rPr>
              <a:t>7. ______________ – </a:t>
            </a:r>
            <a:r>
              <a:rPr lang="en-US" sz="3600" dirty="0"/>
              <a:t>very exciting to look at</a:t>
            </a:r>
          </a:p>
          <a:p>
            <a:r>
              <a:rPr lang="en-US" sz="3200" dirty="0">
                <a:solidFill>
                  <a:srgbClr val="242021"/>
                </a:solidFill>
              </a:rPr>
              <a:t>8. ______________ – </a:t>
            </a:r>
            <a:r>
              <a:rPr lang="en-US" sz="3200" dirty="0"/>
              <a:t> </a:t>
            </a:r>
            <a:r>
              <a:rPr lang="en-US" sz="3600" dirty="0"/>
              <a:t>having beautiful natural things to see</a:t>
            </a:r>
            <a:endParaRPr lang="en-US" sz="3300" dirty="0"/>
          </a:p>
        </p:txBody>
      </p:sp>
      <p:sp>
        <p:nvSpPr>
          <p:cNvPr id="3" name="TextBox 2">
            <a:extLst>
              <a:ext uri="{FF2B5EF4-FFF2-40B4-BE49-F238E27FC236}">
                <a16:creationId xmlns:a16="http://schemas.microsoft.com/office/drawing/2014/main" id="{4323CE86-D6B4-B7E3-44CC-BAEEDA72D1D0}"/>
              </a:ext>
            </a:extLst>
          </p:cNvPr>
          <p:cNvSpPr txBox="1"/>
          <p:nvPr/>
        </p:nvSpPr>
        <p:spPr>
          <a:xfrm>
            <a:off x="1230378" y="1696776"/>
            <a:ext cx="1893966" cy="646331"/>
          </a:xfrm>
          <a:prstGeom prst="rect">
            <a:avLst/>
          </a:prstGeom>
          <a:noFill/>
        </p:spPr>
        <p:txBody>
          <a:bodyPr wrap="square" rtlCol="0">
            <a:spAutoFit/>
          </a:bodyPr>
          <a:lstStyle/>
          <a:p>
            <a:r>
              <a:rPr lang="en-US" sz="3600" dirty="0">
                <a:solidFill>
                  <a:srgbClr val="FF0000"/>
                </a:solidFill>
              </a:rPr>
              <a:t>mount</a:t>
            </a:r>
          </a:p>
        </p:txBody>
      </p:sp>
      <p:sp>
        <p:nvSpPr>
          <p:cNvPr id="5" name="TextBox 4">
            <a:extLst>
              <a:ext uri="{FF2B5EF4-FFF2-40B4-BE49-F238E27FC236}">
                <a16:creationId xmlns:a16="http://schemas.microsoft.com/office/drawing/2014/main" id="{FC026673-40EC-E26C-CEEB-6AC714D9C390}"/>
              </a:ext>
            </a:extLst>
          </p:cNvPr>
          <p:cNvSpPr txBox="1"/>
          <p:nvPr/>
        </p:nvSpPr>
        <p:spPr>
          <a:xfrm>
            <a:off x="1020972" y="3323544"/>
            <a:ext cx="2312778" cy="646331"/>
          </a:xfrm>
          <a:prstGeom prst="rect">
            <a:avLst/>
          </a:prstGeom>
          <a:noFill/>
        </p:spPr>
        <p:txBody>
          <a:bodyPr wrap="square" rtlCol="0">
            <a:spAutoFit/>
          </a:bodyPr>
          <a:lstStyle/>
          <a:p>
            <a:r>
              <a:rPr lang="en-US" sz="3600" dirty="0">
                <a:solidFill>
                  <a:srgbClr val="FF0000"/>
                </a:solidFill>
              </a:rPr>
              <a:t>rainforest</a:t>
            </a:r>
          </a:p>
        </p:txBody>
      </p:sp>
      <p:sp>
        <p:nvSpPr>
          <p:cNvPr id="6" name="TextBox 5">
            <a:extLst>
              <a:ext uri="{FF2B5EF4-FFF2-40B4-BE49-F238E27FC236}">
                <a16:creationId xmlns:a16="http://schemas.microsoft.com/office/drawing/2014/main" id="{C31B4D79-A649-A9C7-7340-C6EEE0C2B653}"/>
              </a:ext>
            </a:extLst>
          </p:cNvPr>
          <p:cNvSpPr txBox="1"/>
          <p:nvPr/>
        </p:nvSpPr>
        <p:spPr>
          <a:xfrm>
            <a:off x="955870" y="4443451"/>
            <a:ext cx="3131928" cy="646331"/>
          </a:xfrm>
          <a:prstGeom prst="rect">
            <a:avLst/>
          </a:prstGeom>
          <a:noFill/>
        </p:spPr>
        <p:txBody>
          <a:bodyPr wrap="square" rtlCol="0">
            <a:spAutoFit/>
          </a:bodyPr>
          <a:lstStyle/>
          <a:p>
            <a:r>
              <a:rPr lang="en-US" sz="3600" dirty="0">
                <a:solidFill>
                  <a:srgbClr val="FF0000"/>
                </a:solidFill>
              </a:rPr>
              <a:t>spectacular</a:t>
            </a:r>
          </a:p>
        </p:txBody>
      </p:sp>
      <p:sp>
        <p:nvSpPr>
          <p:cNvPr id="7" name="TextBox 6">
            <a:extLst>
              <a:ext uri="{FF2B5EF4-FFF2-40B4-BE49-F238E27FC236}">
                <a16:creationId xmlns:a16="http://schemas.microsoft.com/office/drawing/2014/main" id="{9CA6E0ED-A05E-5B0A-92E7-CE5F24447CBF}"/>
              </a:ext>
            </a:extLst>
          </p:cNvPr>
          <p:cNvSpPr txBox="1"/>
          <p:nvPr/>
        </p:nvSpPr>
        <p:spPr>
          <a:xfrm>
            <a:off x="1230378" y="4961713"/>
            <a:ext cx="1893966" cy="646331"/>
          </a:xfrm>
          <a:prstGeom prst="rect">
            <a:avLst/>
          </a:prstGeom>
          <a:noFill/>
        </p:spPr>
        <p:txBody>
          <a:bodyPr wrap="square" rtlCol="0">
            <a:spAutoFit/>
          </a:bodyPr>
          <a:lstStyle/>
          <a:p>
            <a:r>
              <a:rPr lang="en-US" sz="3600" dirty="0">
                <a:solidFill>
                  <a:srgbClr val="FF0000"/>
                </a:solidFill>
              </a:rPr>
              <a:t>scenic</a:t>
            </a:r>
          </a:p>
        </p:txBody>
      </p:sp>
      <p:sp>
        <p:nvSpPr>
          <p:cNvPr id="9" name="Rectangle 8">
            <a:extLst>
              <a:ext uri="{FF2B5EF4-FFF2-40B4-BE49-F238E27FC236}">
                <a16:creationId xmlns:a16="http://schemas.microsoft.com/office/drawing/2014/main" id="{A889EB24-AEE3-04DA-B4A3-4E2DCC69381C}"/>
              </a:ext>
            </a:extLst>
          </p:cNvPr>
          <p:cNvSpPr/>
          <p:nvPr/>
        </p:nvSpPr>
        <p:spPr>
          <a:xfrm>
            <a:off x="8633637" y="1636546"/>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10" name="TextBox 9">
            <a:extLst>
              <a:ext uri="{FF2B5EF4-FFF2-40B4-BE49-F238E27FC236}">
                <a16:creationId xmlns:a16="http://schemas.microsoft.com/office/drawing/2014/main" id="{4E120E56-78BA-FA66-98C2-0CC434F08A2E}"/>
              </a:ext>
            </a:extLst>
          </p:cNvPr>
          <p:cNvSpPr txBox="1"/>
          <p:nvPr/>
        </p:nvSpPr>
        <p:spPr>
          <a:xfrm>
            <a:off x="8347777" y="880380"/>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cxnSp>
        <p:nvCxnSpPr>
          <p:cNvPr id="11" name="Straight Connector 10">
            <a:extLst>
              <a:ext uri="{FF2B5EF4-FFF2-40B4-BE49-F238E27FC236}">
                <a16:creationId xmlns:a16="http://schemas.microsoft.com/office/drawing/2014/main" id="{4C1EC884-14E9-C989-61F1-38070F2EF98B}"/>
              </a:ext>
            </a:extLst>
          </p:cNvPr>
          <p:cNvCxnSpPr>
            <a:cxnSpLocks/>
          </p:cNvCxnSpPr>
          <p:nvPr/>
        </p:nvCxnSpPr>
        <p:spPr>
          <a:xfrm>
            <a:off x="9274917" y="2546714"/>
            <a:ext cx="151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7A2D912-B28F-1C04-8D8E-B91648A12B84}"/>
              </a:ext>
            </a:extLst>
          </p:cNvPr>
          <p:cNvCxnSpPr>
            <a:cxnSpLocks/>
          </p:cNvCxnSpPr>
          <p:nvPr/>
        </p:nvCxnSpPr>
        <p:spPr>
          <a:xfrm>
            <a:off x="9274917" y="3646710"/>
            <a:ext cx="13537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163B37-BD31-4472-34A1-11D1438FAB09}"/>
              </a:ext>
            </a:extLst>
          </p:cNvPr>
          <p:cNvCxnSpPr>
            <a:cxnSpLocks/>
          </p:cNvCxnSpPr>
          <p:nvPr/>
        </p:nvCxnSpPr>
        <p:spPr>
          <a:xfrm>
            <a:off x="9255442" y="5279437"/>
            <a:ext cx="21204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AB6FB2-8D36-0AD4-98B1-4FA7F598F10B}"/>
              </a:ext>
            </a:extLst>
          </p:cNvPr>
          <p:cNvCxnSpPr>
            <a:cxnSpLocks/>
          </p:cNvCxnSpPr>
          <p:nvPr/>
        </p:nvCxnSpPr>
        <p:spPr>
          <a:xfrm>
            <a:off x="9274917" y="3110455"/>
            <a:ext cx="151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F2F9B8-E4AD-0C72-07E6-BD2F3F48343B}"/>
              </a:ext>
            </a:extLst>
          </p:cNvPr>
          <p:cNvCxnSpPr>
            <a:cxnSpLocks/>
          </p:cNvCxnSpPr>
          <p:nvPr/>
        </p:nvCxnSpPr>
        <p:spPr>
          <a:xfrm>
            <a:off x="9274917" y="2019941"/>
            <a:ext cx="1820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05E646-AD8B-B710-AE00-08295BBC3D71}"/>
              </a:ext>
            </a:extLst>
          </p:cNvPr>
          <p:cNvCxnSpPr>
            <a:cxnSpLocks/>
          </p:cNvCxnSpPr>
          <p:nvPr/>
        </p:nvCxnSpPr>
        <p:spPr>
          <a:xfrm>
            <a:off x="9274917" y="4728721"/>
            <a:ext cx="1972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A248DF-BF0D-1F54-42E5-144142772973}"/>
              </a:ext>
            </a:extLst>
          </p:cNvPr>
          <p:cNvCxnSpPr>
            <a:cxnSpLocks/>
          </p:cNvCxnSpPr>
          <p:nvPr/>
        </p:nvCxnSpPr>
        <p:spPr>
          <a:xfrm>
            <a:off x="9279257" y="5813738"/>
            <a:ext cx="1815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03260A-E678-96F2-B348-47533DC0B05F}"/>
              </a:ext>
            </a:extLst>
          </p:cNvPr>
          <p:cNvCxnSpPr>
            <a:cxnSpLocks/>
          </p:cNvCxnSpPr>
          <p:nvPr/>
        </p:nvCxnSpPr>
        <p:spPr>
          <a:xfrm>
            <a:off x="9274917" y="4173308"/>
            <a:ext cx="1275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73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
        <p:nvSpPr>
          <p:cNvPr id="8" name="TextBox 7">
            <a:extLst>
              <a:ext uri="{FF2B5EF4-FFF2-40B4-BE49-F238E27FC236}">
                <a16:creationId xmlns:a16="http://schemas.microsoft.com/office/drawing/2014/main" id="{D6ECFE72-4C54-4583-84A6-4188C4CDE7F3}"/>
              </a:ext>
            </a:extLst>
          </p:cNvPr>
          <p:cNvSpPr txBox="1"/>
          <p:nvPr/>
        </p:nvSpPr>
        <p:spPr>
          <a:xfrm>
            <a:off x="225947" y="688687"/>
            <a:ext cx="11156427"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Choose the words in task a and fill in the blanks.</a:t>
            </a:r>
          </a:p>
        </p:txBody>
      </p:sp>
      <p:pic>
        <p:nvPicPr>
          <p:cNvPr id="5" name="Picture 4">
            <a:extLst>
              <a:ext uri="{FF2B5EF4-FFF2-40B4-BE49-F238E27FC236}">
                <a16:creationId xmlns:a16="http://schemas.microsoft.com/office/drawing/2014/main" id="{6AF74B5F-71C9-D09E-2AA8-32756D228C03}"/>
              </a:ext>
            </a:extLst>
          </p:cNvPr>
          <p:cNvPicPr>
            <a:picLocks noChangeAspect="1"/>
          </p:cNvPicPr>
          <p:nvPr/>
        </p:nvPicPr>
        <p:blipFill>
          <a:blip r:embed="rId2"/>
          <a:stretch>
            <a:fillRect/>
          </a:stretch>
        </p:blipFill>
        <p:spPr>
          <a:xfrm>
            <a:off x="3352804" y="1731135"/>
            <a:ext cx="8733115" cy="4136738"/>
          </a:xfrm>
          <a:prstGeom prst="rect">
            <a:avLst/>
          </a:prstGeom>
        </p:spPr>
      </p:pic>
      <p:sp>
        <p:nvSpPr>
          <p:cNvPr id="4" name="Rectangle 3">
            <a:extLst>
              <a:ext uri="{FF2B5EF4-FFF2-40B4-BE49-F238E27FC236}">
                <a16:creationId xmlns:a16="http://schemas.microsoft.com/office/drawing/2014/main" id="{B1D909E9-72C9-6118-E523-5DBA40402E1E}"/>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84538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
        <p:nvSpPr>
          <p:cNvPr id="8" name="TextBox 7">
            <a:extLst>
              <a:ext uri="{FF2B5EF4-FFF2-40B4-BE49-F238E27FC236}">
                <a16:creationId xmlns:a16="http://schemas.microsoft.com/office/drawing/2014/main" id="{D6ECFE72-4C54-4583-84A6-4188C4CDE7F3}"/>
              </a:ext>
            </a:extLst>
          </p:cNvPr>
          <p:cNvSpPr txBox="1"/>
          <p:nvPr/>
        </p:nvSpPr>
        <p:spPr>
          <a:xfrm>
            <a:off x="225947" y="688687"/>
            <a:ext cx="11156427"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Choose the words in task a and fill in the blanks.</a:t>
            </a:r>
          </a:p>
        </p:txBody>
      </p:sp>
      <p:pic>
        <p:nvPicPr>
          <p:cNvPr id="5" name="Picture 4">
            <a:extLst>
              <a:ext uri="{FF2B5EF4-FFF2-40B4-BE49-F238E27FC236}">
                <a16:creationId xmlns:a16="http://schemas.microsoft.com/office/drawing/2014/main" id="{1A44F8B3-AD20-3472-28ED-ACB099F5E374}"/>
              </a:ext>
            </a:extLst>
          </p:cNvPr>
          <p:cNvPicPr>
            <a:picLocks noChangeAspect="1"/>
          </p:cNvPicPr>
          <p:nvPr/>
        </p:nvPicPr>
        <p:blipFill>
          <a:blip r:embed="rId2"/>
          <a:stretch>
            <a:fillRect/>
          </a:stretch>
        </p:blipFill>
        <p:spPr>
          <a:xfrm>
            <a:off x="3583709" y="1804296"/>
            <a:ext cx="8239074" cy="4257366"/>
          </a:xfrm>
          <a:prstGeom prst="rect">
            <a:avLst/>
          </a:prstGeom>
        </p:spPr>
      </p:pic>
      <p:sp>
        <p:nvSpPr>
          <p:cNvPr id="4" name="Rectangle 3">
            <a:extLst>
              <a:ext uri="{FF2B5EF4-FFF2-40B4-BE49-F238E27FC236}">
                <a16:creationId xmlns:a16="http://schemas.microsoft.com/office/drawing/2014/main" id="{4F89825C-8AD4-6322-F571-8A4323180E28}"/>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Tree>
    <p:extLst>
      <p:ext uri="{BB962C8B-B14F-4D97-AF65-F5344CB8AC3E}">
        <p14:creationId xmlns:p14="http://schemas.microsoft.com/office/powerpoint/2010/main" val="3157163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BE8A99-26A2-E984-2E4F-29DC510546D7}"/>
              </a:ext>
            </a:extLst>
          </p:cNvPr>
          <p:cNvPicPr>
            <a:picLocks noChangeAspect="1"/>
          </p:cNvPicPr>
          <p:nvPr/>
        </p:nvPicPr>
        <p:blipFill>
          <a:blip r:embed="rId4"/>
          <a:stretch>
            <a:fillRect/>
          </a:stretch>
        </p:blipFill>
        <p:spPr>
          <a:xfrm>
            <a:off x="3541529" y="1628953"/>
            <a:ext cx="8650471" cy="4097591"/>
          </a:xfrm>
          <a:prstGeom prst="rect">
            <a:avLst/>
          </a:prstGeom>
        </p:spPr>
      </p:pic>
      <p:sp>
        <p:nvSpPr>
          <p:cNvPr id="8" name="TextBox 7">
            <a:extLst>
              <a:ext uri="{FF2B5EF4-FFF2-40B4-BE49-F238E27FC236}">
                <a16:creationId xmlns:a16="http://schemas.microsoft.com/office/drawing/2014/main" id="{D6ECFE72-4C54-4583-84A6-4188C4CDE7F3}"/>
              </a:ext>
            </a:extLst>
          </p:cNvPr>
          <p:cNvSpPr txBox="1"/>
          <p:nvPr/>
        </p:nvSpPr>
        <p:spPr>
          <a:xfrm>
            <a:off x="225947" y="688687"/>
            <a:ext cx="663205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Listen and check the answers.</a:t>
            </a:r>
          </a:p>
        </p:txBody>
      </p:sp>
      <p:sp>
        <p:nvSpPr>
          <p:cNvPr id="10" name="TextBox 9">
            <a:extLst>
              <a:ext uri="{FF2B5EF4-FFF2-40B4-BE49-F238E27FC236}">
                <a16:creationId xmlns:a16="http://schemas.microsoft.com/office/drawing/2014/main" id="{79EE03CA-4399-8418-ED23-18C53763DA9A}"/>
              </a:ext>
            </a:extLst>
          </p:cNvPr>
          <p:cNvSpPr txBox="1"/>
          <p:nvPr/>
        </p:nvSpPr>
        <p:spPr>
          <a:xfrm>
            <a:off x="9023408" y="3023789"/>
            <a:ext cx="2113040" cy="646331"/>
          </a:xfrm>
          <a:prstGeom prst="rect">
            <a:avLst/>
          </a:prstGeom>
          <a:noFill/>
        </p:spPr>
        <p:txBody>
          <a:bodyPr wrap="square" rtlCol="0">
            <a:spAutoFit/>
          </a:bodyPr>
          <a:lstStyle/>
          <a:p>
            <a:r>
              <a:rPr lang="en-US" sz="3600" dirty="0">
                <a:solidFill>
                  <a:srgbClr val="FF0000"/>
                </a:solidFill>
              </a:rPr>
              <a:t>formation</a:t>
            </a:r>
          </a:p>
        </p:txBody>
      </p:sp>
      <p:pic>
        <p:nvPicPr>
          <p:cNvPr id="2" name="CD2 TRACK 01">
            <a:hlinkClick r:id="" action="ppaction://media"/>
            <a:extLst>
              <a:ext uri="{FF2B5EF4-FFF2-40B4-BE49-F238E27FC236}">
                <a16:creationId xmlns:a16="http://schemas.microsoft.com/office/drawing/2014/main" id="{D60DEA57-C71B-9B25-AF3E-791FD0B013F5}"/>
              </a:ext>
            </a:extLst>
          </p:cNvPr>
          <p:cNvPicPr>
            <a:picLocks noChangeAspect="1"/>
          </p:cNvPicPr>
          <p:nvPr>
            <a:audioFile r:link="rId1"/>
            <p:extLst>
              <p:ext uri="{DAA4B4D4-6D71-4841-9C94-3DE7FCFB9230}">
                <p14:media xmlns:p14="http://schemas.microsoft.com/office/powerpoint/2010/main" r:embed="rId2">
                  <p14:trim end="22094.5833"/>
                </p14:media>
              </p:ext>
            </p:extLst>
          </p:nvPr>
        </p:nvPicPr>
        <p:blipFill>
          <a:blip r:embed="rId5"/>
          <a:stretch>
            <a:fillRect/>
          </a:stretch>
        </p:blipFill>
        <p:spPr>
          <a:xfrm>
            <a:off x="6887576" y="786099"/>
            <a:ext cx="487363" cy="487363"/>
          </a:xfrm>
          <a:prstGeom prst="rect">
            <a:avLst/>
          </a:prstGeom>
        </p:spPr>
      </p:pic>
      <p:sp>
        <p:nvSpPr>
          <p:cNvPr id="4" name="TextBox 3">
            <a:extLst>
              <a:ext uri="{FF2B5EF4-FFF2-40B4-BE49-F238E27FC236}">
                <a16:creationId xmlns:a16="http://schemas.microsoft.com/office/drawing/2014/main" id="{A96469F0-8FFB-E91D-D5D9-5394A5D190BA}"/>
              </a:ext>
            </a:extLst>
          </p:cNvPr>
          <p:cNvSpPr txBox="1"/>
          <p:nvPr/>
        </p:nvSpPr>
        <p:spPr>
          <a:xfrm>
            <a:off x="9144784" y="3654166"/>
            <a:ext cx="2113040" cy="646331"/>
          </a:xfrm>
          <a:prstGeom prst="rect">
            <a:avLst/>
          </a:prstGeom>
          <a:noFill/>
        </p:spPr>
        <p:txBody>
          <a:bodyPr wrap="square" rtlCol="0">
            <a:spAutoFit/>
          </a:bodyPr>
          <a:lstStyle/>
          <a:p>
            <a:r>
              <a:rPr lang="en-US" sz="3600" dirty="0">
                <a:solidFill>
                  <a:srgbClr val="FF0000"/>
                </a:solidFill>
              </a:rPr>
              <a:t>outcrop</a:t>
            </a:r>
          </a:p>
        </p:txBody>
      </p:sp>
      <p:sp>
        <p:nvSpPr>
          <p:cNvPr id="5" name="TextBox 4">
            <a:extLst>
              <a:ext uri="{FF2B5EF4-FFF2-40B4-BE49-F238E27FC236}">
                <a16:creationId xmlns:a16="http://schemas.microsoft.com/office/drawing/2014/main" id="{5D01D7CC-BF0A-99B5-86D5-8E3A25DB4650}"/>
              </a:ext>
            </a:extLst>
          </p:cNvPr>
          <p:cNvSpPr txBox="1"/>
          <p:nvPr/>
        </p:nvSpPr>
        <p:spPr>
          <a:xfrm>
            <a:off x="7866764" y="4690355"/>
            <a:ext cx="2113040" cy="646331"/>
          </a:xfrm>
          <a:prstGeom prst="rect">
            <a:avLst/>
          </a:prstGeom>
          <a:noFill/>
        </p:spPr>
        <p:txBody>
          <a:bodyPr wrap="square" rtlCol="0">
            <a:spAutoFit/>
          </a:bodyPr>
          <a:lstStyle/>
          <a:p>
            <a:r>
              <a:rPr lang="en-US" sz="3600" dirty="0">
                <a:solidFill>
                  <a:srgbClr val="FF0000"/>
                </a:solidFill>
              </a:rPr>
              <a:t>accessible</a:t>
            </a:r>
          </a:p>
        </p:txBody>
      </p:sp>
      <p:sp>
        <p:nvSpPr>
          <p:cNvPr id="3" name="Rectangle 2">
            <a:extLst>
              <a:ext uri="{FF2B5EF4-FFF2-40B4-BE49-F238E27FC236}">
                <a16:creationId xmlns:a16="http://schemas.microsoft.com/office/drawing/2014/main" id="{4627A5B7-FD87-F42A-B765-ECEEDFD858B7}"/>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7" name="TextBox 6">
            <a:extLst>
              <a:ext uri="{FF2B5EF4-FFF2-40B4-BE49-F238E27FC236}">
                <a16:creationId xmlns:a16="http://schemas.microsoft.com/office/drawing/2014/main" id="{A378000A-42E1-0214-474D-BB7F6C42FC36}"/>
              </a:ext>
            </a:extLst>
          </p:cNvPr>
          <p:cNvSpPr txBox="1"/>
          <p:nvPr/>
        </p:nvSpPr>
        <p:spPr>
          <a:xfrm>
            <a:off x="10234954" y="675410"/>
            <a:ext cx="1802987" cy="646331"/>
          </a:xfrm>
          <a:prstGeom prst="rect">
            <a:avLst/>
          </a:prstGeom>
          <a:noFill/>
        </p:spPr>
        <p:txBody>
          <a:bodyPr wrap="square">
            <a:spAutoFit/>
          </a:bodyPr>
          <a:lstStyle/>
          <a:p>
            <a:r>
              <a:rPr lang="en-US" sz="3600" b="0" i="0" dirty="0">
                <a:solidFill>
                  <a:srgbClr val="242021"/>
                </a:solidFill>
                <a:effectLst/>
                <a:highlight>
                  <a:srgbClr val="00FFFF"/>
                </a:highlight>
              </a:rPr>
              <a:t>Answers</a:t>
            </a:r>
            <a:endParaRPr lang="en-US" sz="3600" dirty="0">
              <a:highlight>
                <a:srgbClr val="00FFFF"/>
              </a:highlight>
            </a:endParaRPr>
          </a:p>
        </p:txBody>
      </p:sp>
    </p:spTree>
    <p:extLst>
      <p:ext uri="{BB962C8B-B14F-4D97-AF65-F5344CB8AC3E}">
        <p14:creationId xmlns:p14="http://schemas.microsoft.com/office/powerpoint/2010/main" val="327302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924" fill="hold"/>
                                        <p:tgtEl>
                                          <p:spTgt spid="2"/>
                                        </p:tgtEl>
                                      </p:cBhvr>
                                    </p:cmd>
                                  </p:childTnLst>
                                </p:cTn>
                              </p:par>
                            </p:childTnLst>
                          </p:cTn>
                        </p:par>
                      </p:childTnLst>
                    </p:cTn>
                  </p:par>
                </p:childTnLst>
              </p:cTn>
              <p:nextCondLst>
                <p:cond evt="onClick" delay="0">
                  <p:tgtEl>
                    <p:spTgt spid="8"/>
                  </p:tgtEl>
                </p:cond>
              </p:nextCondLst>
            </p:seq>
          </p:childTnLst>
        </p:cTn>
      </p:par>
    </p:tnLst>
    <p:bldLst>
      <p:bldP spid="10"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6A977B-42D6-EBBA-F43B-BB67AA5C6F6F}"/>
              </a:ext>
            </a:extLst>
          </p:cNvPr>
          <p:cNvPicPr>
            <a:picLocks noChangeAspect="1"/>
          </p:cNvPicPr>
          <p:nvPr/>
        </p:nvPicPr>
        <p:blipFill>
          <a:blip r:embed="rId4"/>
          <a:stretch>
            <a:fillRect/>
          </a:stretch>
        </p:blipFill>
        <p:spPr>
          <a:xfrm>
            <a:off x="3690033" y="1524926"/>
            <a:ext cx="8276020" cy="4276457"/>
          </a:xfrm>
          <a:prstGeom prst="rect">
            <a:avLst/>
          </a:prstGeom>
        </p:spPr>
      </p:pic>
      <p:sp>
        <p:nvSpPr>
          <p:cNvPr id="8" name="TextBox 7">
            <a:extLst>
              <a:ext uri="{FF2B5EF4-FFF2-40B4-BE49-F238E27FC236}">
                <a16:creationId xmlns:a16="http://schemas.microsoft.com/office/drawing/2014/main" id="{D6ECFE72-4C54-4583-84A6-4188C4CDE7F3}"/>
              </a:ext>
            </a:extLst>
          </p:cNvPr>
          <p:cNvSpPr txBox="1"/>
          <p:nvPr/>
        </p:nvSpPr>
        <p:spPr>
          <a:xfrm>
            <a:off x="225947" y="688687"/>
            <a:ext cx="6746353"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b</a:t>
            </a:r>
            <a:r>
              <a:rPr lang="en-US" sz="3200" b="0" i="0" dirty="0">
                <a:solidFill>
                  <a:srgbClr val="242021"/>
                </a:solidFill>
                <a:effectLst/>
                <a:highlight>
                  <a:srgbClr val="00FF00"/>
                </a:highlight>
              </a:rPr>
              <a:t>.</a:t>
            </a:r>
            <a:r>
              <a:rPr lang="en-US" sz="3200" b="0" i="0" dirty="0">
                <a:solidFill>
                  <a:srgbClr val="242021"/>
                </a:solidFill>
                <a:effectLst/>
              </a:rPr>
              <a:t> </a:t>
            </a:r>
            <a:r>
              <a:rPr lang="en-US" sz="3200" dirty="0"/>
              <a:t>Listen and check the answers.</a:t>
            </a:r>
          </a:p>
        </p:txBody>
      </p:sp>
      <p:pic>
        <p:nvPicPr>
          <p:cNvPr id="2" name="CD2 TRACK 01">
            <a:hlinkClick r:id="" action="ppaction://media"/>
            <a:extLst>
              <a:ext uri="{FF2B5EF4-FFF2-40B4-BE49-F238E27FC236}">
                <a16:creationId xmlns:a16="http://schemas.microsoft.com/office/drawing/2014/main" id="{F5E1D3C8-792F-FDB5-5264-7E28C2CD7CFF}"/>
              </a:ext>
            </a:extLst>
          </p:cNvPr>
          <p:cNvPicPr>
            <a:picLocks noChangeAspect="1"/>
          </p:cNvPicPr>
          <p:nvPr>
            <a:audioFile r:link="rId1"/>
            <p:extLst>
              <p:ext uri="{DAA4B4D4-6D71-4841-9C94-3DE7FCFB9230}">
                <p14:media xmlns:p14="http://schemas.microsoft.com/office/powerpoint/2010/main" r:embed="rId2">
                  <p14:trim st="32871" end="0.5833"/>
                </p14:media>
              </p:ext>
            </p:extLst>
          </p:nvPr>
        </p:nvPicPr>
        <p:blipFill>
          <a:blip r:embed="rId5"/>
          <a:stretch>
            <a:fillRect/>
          </a:stretch>
        </p:blipFill>
        <p:spPr>
          <a:xfrm>
            <a:off x="7070147" y="752474"/>
            <a:ext cx="487363" cy="487363"/>
          </a:xfrm>
          <a:prstGeom prst="rect">
            <a:avLst/>
          </a:prstGeom>
        </p:spPr>
      </p:pic>
      <p:sp>
        <p:nvSpPr>
          <p:cNvPr id="4" name="TextBox 3">
            <a:extLst>
              <a:ext uri="{FF2B5EF4-FFF2-40B4-BE49-F238E27FC236}">
                <a16:creationId xmlns:a16="http://schemas.microsoft.com/office/drawing/2014/main" id="{AE36BD08-E97E-5682-9B5B-D332327C47AF}"/>
              </a:ext>
            </a:extLst>
          </p:cNvPr>
          <p:cNvSpPr txBox="1"/>
          <p:nvPr/>
        </p:nvSpPr>
        <p:spPr>
          <a:xfrm>
            <a:off x="6324166" y="1465614"/>
            <a:ext cx="1491962" cy="646331"/>
          </a:xfrm>
          <a:prstGeom prst="rect">
            <a:avLst/>
          </a:prstGeom>
          <a:noFill/>
        </p:spPr>
        <p:txBody>
          <a:bodyPr wrap="square" rtlCol="0">
            <a:spAutoFit/>
          </a:bodyPr>
          <a:lstStyle/>
          <a:p>
            <a:r>
              <a:rPr lang="en-US" sz="3600" dirty="0">
                <a:solidFill>
                  <a:srgbClr val="FF0000"/>
                </a:solidFill>
              </a:rPr>
              <a:t>scenic</a:t>
            </a:r>
          </a:p>
        </p:txBody>
      </p:sp>
      <p:sp>
        <p:nvSpPr>
          <p:cNvPr id="5" name="TextBox 4">
            <a:extLst>
              <a:ext uri="{FF2B5EF4-FFF2-40B4-BE49-F238E27FC236}">
                <a16:creationId xmlns:a16="http://schemas.microsoft.com/office/drawing/2014/main" id="{B0240884-ADDB-6794-6B34-6290198451A5}"/>
              </a:ext>
            </a:extLst>
          </p:cNvPr>
          <p:cNvSpPr txBox="1"/>
          <p:nvPr/>
        </p:nvSpPr>
        <p:spPr>
          <a:xfrm>
            <a:off x="4680655" y="3016823"/>
            <a:ext cx="2113040" cy="646331"/>
          </a:xfrm>
          <a:prstGeom prst="rect">
            <a:avLst/>
          </a:prstGeom>
          <a:noFill/>
        </p:spPr>
        <p:txBody>
          <a:bodyPr wrap="square" rtlCol="0">
            <a:spAutoFit/>
          </a:bodyPr>
          <a:lstStyle/>
          <a:p>
            <a:r>
              <a:rPr lang="en-US" sz="3600" dirty="0">
                <a:solidFill>
                  <a:srgbClr val="FF0000"/>
                </a:solidFill>
              </a:rPr>
              <a:t>mount</a:t>
            </a:r>
          </a:p>
        </p:txBody>
      </p:sp>
      <p:sp>
        <p:nvSpPr>
          <p:cNvPr id="6" name="TextBox 5">
            <a:extLst>
              <a:ext uri="{FF2B5EF4-FFF2-40B4-BE49-F238E27FC236}">
                <a16:creationId xmlns:a16="http://schemas.microsoft.com/office/drawing/2014/main" id="{ECF9E1DF-2532-5099-E1B1-AF72AE861457}"/>
              </a:ext>
            </a:extLst>
          </p:cNvPr>
          <p:cNvSpPr txBox="1"/>
          <p:nvPr/>
        </p:nvSpPr>
        <p:spPr>
          <a:xfrm>
            <a:off x="6972300" y="3663154"/>
            <a:ext cx="2113040" cy="646331"/>
          </a:xfrm>
          <a:prstGeom prst="rect">
            <a:avLst/>
          </a:prstGeom>
          <a:noFill/>
        </p:spPr>
        <p:txBody>
          <a:bodyPr wrap="square" rtlCol="0">
            <a:spAutoFit/>
          </a:bodyPr>
          <a:lstStyle/>
          <a:p>
            <a:r>
              <a:rPr lang="en-US" sz="3600" dirty="0">
                <a:solidFill>
                  <a:srgbClr val="FF0000"/>
                </a:solidFill>
              </a:rPr>
              <a:t>rainforest</a:t>
            </a:r>
          </a:p>
        </p:txBody>
      </p:sp>
      <p:sp>
        <p:nvSpPr>
          <p:cNvPr id="9" name="TextBox 8">
            <a:extLst>
              <a:ext uri="{FF2B5EF4-FFF2-40B4-BE49-F238E27FC236}">
                <a16:creationId xmlns:a16="http://schemas.microsoft.com/office/drawing/2014/main" id="{B9938D95-1D13-3EE1-9175-3F13D1F1AC8C}"/>
              </a:ext>
            </a:extLst>
          </p:cNvPr>
          <p:cNvSpPr txBox="1"/>
          <p:nvPr/>
        </p:nvSpPr>
        <p:spPr>
          <a:xfrm>
            <a:off x="4242069" y="5155052"/>
            <a:ext cx="2422317" cy="646331"/>
          </a:xfrm>
          <a:prstGeom prst="rect">
            <a:avLst/>
          </a:prstGeom>
          <a:noFill/>
        </p:spPr>
        <p:txBody>
          <a:bodyPr wrap="square" rtlCol="0">
            <a:spAutoFit/>
          </a:bodyPr>
          <a:lstStyle/>
          <a:p>
            <a:r>
              <a:rPr lang="en-US" sz="3600" dirty="0">
                <a:solidFill>
                  <a:srgbClr val="FF0000"/>
                </a:solidFill>
              </a:rPr>
              <a:t>spectacular</a:t>
            </a:r>
          </a:p>
        </p:txBody>
      </p:sp>
      <p:sp>
        <p:nvSpPr>
          <p:cNvPr id="3" name="Rectangle 2">
            <a:extLst>
              <a:ext uri="{FF2B5EF4-FFF2-40B4-BE49-F238E27FC236}">
                <a16:creationId xmlns:a16="http://schemas.microsoft.com/office/drawing/2014/main" id="{568AEA7E-7883-63B4-6272-3EA376548915}"/>
              </a:ext>
            </a:extLst>
          </p:cNvPr>
          <p:cNvSpPr/>
          <p:nvPr/>
        </p:nvSpPr>
        <p:spPr>
          <a:xfrm>
            <a:off x="225947" y="1537347"/>
            <a:ext cx="312685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Wingdings" panose="05000000000000000000" pitchFamily="2" charset="2"/>
              <a:buChar char="v"/>
            </a:pPr>
            <a:r>
              <a:rPr lang="en-US" sz="3600" dirty="0">
                <a:solidFill>
                  <a:schemeClr val="accent5">
                    <a:lumMod val="75000"/>
                  </a:schemeClr>
                </a:solidFill>
              </a:rPr>
              <a:t>rainforest</a:t>
            </a:r>
          </a:p>
          <a:p>
            <a:pPr marL="571500" indent="-571500">
              <a:buFont typeface="Wingdings" panose="05000000000000000000" pitchFamily="2" charset="2"/>
              <a:buChar char="v"/>
            </a:pPr>
            <a:r>
              <a:rPr lang="en-US" sz="3600" dirty="0">
                <a:solidFill>
                  <a:schemeClr val="accent5">
                    <a:lumMod val="75000"/>
                  </a:schemeClr>
                </a:solidFill>
              </a:rPr>
              <a:t>summit</a:t>
            </a:r>
          </a:p>
          <a:p>
            <a:pPr marL="571500" indent="-571500">
              <a:buFont typeface="Wingdings" panose="05000000000000000000" pitchFamily="2" charset="2"/>
              <a:buChar char="v"/>
            </a:pPr>
            <a:r>
              <a:rPr lang="en-US" sz="3600" dirty="0">
                <a:solidFill>
                  <a:schemeClr val="accent5">
                    <a:lumMod val="75000"/>
                  </a:schemeClr>
                </a:solidFill>
              </a:rPr>
              <a:t>o</a:t>
            </a:r>
            <a:r>
              <a:rPr lang="en-US" sz="3600" b="0" i="0" dirty="0">
                <a:solidFill>
                  <a:schemeClr val="accent5">
                    <a:lumMod val="75000"/>
                  </a:schemeClr>
                </a:solidFill>
                <a:effectLst/>
              </a:rPr>
              <a:t>utcrop</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m</a:t>
            </a:r>
            <a:r>
              <a:rPr lang="en-US" sz="3600" b="0" i="0" dirty="0">
                <a:solidFill>
                  <a:schemeClr val="accent5">
                    <a:lumMod val="75000"/>
                  </a:schemeClr>
                </a:solidFill>
                <a:effectLst/>
              </a:rPr>
              <a:t>ount</a:t>
            </a:r>
            <a:endParaRPr lang="en-US" sz="3600" dirty="0">
              <a:solidFill>
                <a:schemeClr val="accent5">
                  <a:lumMod val="75000"/>
                </a:schemeClr>
              </a:solidFill>
            </a:endParaRPr>
          </a:p>
          <a:p>
            <a:pPr marL="571500" indent="-571500">
              <a:buFont typeface="Wingdings" panose="05000000000000000000" pitchFamily="2" charset="2"/>
              <a:buChar char="v"/>
            </a:pPr>
            <a:r>
              <a:rPr lang="en-US" sz="3600" dirty="0">
                <a:solidFill>
                  <a:schemeClr val="accent5">
                    <a:lumMod val="75000"/>
                  </a:schemeClr>
                </a:solidFill>
              </a:rPr>
              <a:t>scenic</a:t>
            </a:r>
          </a:p>
          <a:p>
            <a:pPr marL="571500" indent="-571500">
              <a:buFont typeface="Wingdings" panose="05000000000000000000" pitchFamily="2" charset="2"/>
              <a:buChar char="v"/>
            </a:pPr>
            <a:r>
              <a:rPr lang="en-US" sz="3600" dirty="0">
                <a:solidFill>
                  <a:schemeClr val="accent5">
                    <a:lumMod val="75000"/>
                  </a:schemeClr>
                </a:solidFill>
              </a:rPr>
              <a:t>accessible</a:t>
            </a:r>
          </a:p>
          <a:p>
            <a:pPr marL="571500" indent="-571500">
              <a:buFont typeface="Wingdings" panose="05000000000000000000" pitchFamily="2" charset="2"/>
              <a:buChar char="v"/>
            </a:pPr>
            <a:r>
              <a:rPr lang="en-US" sz="3600" dirty="0">
                <a:solidFill>
                  <a:schemeClr val="accent5">
                    <a:lumMod val="75000"/>
                  </a:schemeClr>
                </a:solidFill>
              </a:rPr>
              <a:t>s</a:t>
            </a:r>
            <a:r>
              <a:rPr lang="en-US" sz="3600" b="0" i="0" dirty="0">
                <a:solidFill>
                  <a:schemeClr val="accent5">
                    <a:lumMod val="75000"/>
                  </a:schemeClr>
                </a:solidFill>
                <a:effectLst/>
              </a:rPr>
              <a:t>pectacular</a:t>
            </a:r>
            <a:endParaRPr lang="en-US" sz="3600" dirty="0">
              <a:solidFill>
                <a:schemeClr val="accent5">
                  <a:lumMod val="75000"/>
                </a:schemeClr>
              </a:solidFill>
            </a:endParaRPr>
          </a:p>
          <a:p>
            <a:pPr marL="571500" indent="-571500">
              <a:buFont typeface="Wingdings" panose="05000000000000000000" pitchFamily="2" charset="2"/>
              <a:buChar char="v"/>
            </a:pPr>
            <a:r>
              <a:rPr lang="en-US" sz="3600" b="0" i="0" dirty="0">
                <a:solidFill>
                  <a:schemeClr val="accent5">
                    <a:lumMod val="75000"/>
                  </a:schemeClr>
                </a:solidFill>
                <a:effectLst/>
              </a:rPr>
              <a:t>formation</a:t>
            </a:r>
            <a:r>
              <a:rPr lang="en-US" sz="3600" dirty="0">
                <a:solidFill>
                  <a:schemeClr val="accent5">
                    <a:lumMod val="75000"/>
                  </a:schemeClr>
                </a:solidFill>
              </a:rPr>
              <a:t> </a:t>
            </a:r>
            <a:endParaRPr lang="en-US" sz="3600" i="1" dirty="0">
              <a:solidFill>
                <a:schemeClr val="accent5">
                  <a:lumMod val="75000"/>
                </a:schemeClr>
              </a:solidFill>
            </a:endParaRPr>
          </a:p>
        </p:txBody>
      </p:sp>
      <p:sp>
        <p:nvSpPr>
          <p:cNvPr id="7" name="TextBox 6">
            <a:extLst>
              <a:ext uri="{FF2B5EF4-FFF2-40B4-BE49-F238E27FC236}">
                <a16:creationId xmlns:a16="http://schemas.microsoft.com/office/drawing/2014/main" id="{BBAB81A3-222B-9050-727D-22DFCF08A378}"/>
              </a:ext>
            </a:extLst>
          </p:cNvPr>
          <p:cNvSpPr txBox="1"/>
          <p:nvPr/>
        </p:nvSpPr>
        <p:spPr>
          <a:xfrm>
            <a:off x="10234954" y="675410"/>
            <a:ext cx="1802987" cy="646331"/>
          </a:xfrm>
          <a:prstGeom prst="rect">
            <a:avLst/>
          </a:prstGeom>
          <a:noFill/>
        </p:spPr>
        <p:txBody>
          <a:bodyPr wrap="square">
            <a:spAutoFit/>
          </a:bodyPr>
          <a:lstStyle/>
          <a:p>
            <a:r>
              <a:rPr lang="en-US" sz="3600" b="0" i="0" dirty="0">
                <a:solidFill>
                  <a:srgbClr val="242021"/>
                </a:solidFill>
                <a:effectLst/>
                <a:highlight>
                  <a:srgbClr val="00FFFF"/>
                </a:highlight>
              </a:rPr>
              <a:t>Answers</a:t>
            </a:r>
            <a:endParaRPr lang="en-US" sz="3600" dirty="0">
              <a:highlight>
                <a:srgbClr val="00FFFF"/>
              </a:highlight>
            </a:endParaRPr>
          </a:p>
        </p:txBody>
      </p:sp>
    </p:spTree>
    <p:extLst>
      <p:ext uri="{BB962C8B-B14F-4D97-AF65-F5344CB8AC3E}">
        <p14:creationId xmlns:p14="http://schemas.microsoft.com/office/powerpoint/2010/main" val="19238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47" fill="hold"/>
                                        <p:tgtEl>
                                          <p:spTgt spid="2"/>
                                        </p:tgtEl>
                                      </p:cBhvr>
                                    </p:cmd>
                                  </p:childTnLst>
                                </p:cTn>
                              </p:par>
                            </p:childTnLst>
                          </p:cTn>
                        </p:par>
                      </p:childTnLst>
                    </p:cTn>
                  </p:par>
                </p:childTnLst>
              </p:cTn>
              <p:nextCondLst>
                <p:cond evt="onClick" delay="0">
                  <p:tgtEl>
                    <p:spTgt spid="8"/>
                  </p:tgtEl>
                </p:cond>
              </p:nextCondLst>
            </p:seq>
          </p:childTnLst>
        </p:cTn>
      </p:par>
    </p:tnLst>
    <p:bldLst>
      <p:bldP spid="4" grpId="0"/>
      <p:bldP spid="5"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ctr"/>
            <a:r>
              <a:rPr lang="en-US" sz="3600" b="0" i="0" dirty="0">
                <a:solidFill>
                  <a:srgbClr val="242021"/>
                </a:solidFill>
                <a:effectLst/>
                <a:highlight>
                  <a:srgbClr val="00FF00"/>
                </a:highlight>
              </a:rPr>
              <a:t>Task c</a:t>
            </a:r>
            <a:r>
              <a:rPr lang="en-US" sz="3600" b="0" i="0" dirty="0">
                <a:solidFill>
                  <a:srgbClr val="242021"/>
                </a:solidFill>
                <a:effectLst/>
              </a:rPr>
              <a:t>. </a:t>
            </a:r>
            <a:r>
              <a:rPr lang="en-US" sz="3600" b="0" i="0" dirty="0">
                <a:solidFill>
                  <a:srgbClr val="002060"/>
                </a:solidFill>
                <a:effectLst/>
              </a:rPr>
              <a:t>In pairs: Use the new words to talk about </a:t>
            </a:r>
            <a:r>
              <a:rPr lang="en-US" sz="3600" dirty="0">
                <a:solidFill>
                  <a:srgbClr val="002060"/>
                </a:solidFill>
              </a:rPr>
              <a:t>amazing natural places you visited or would like to visit.</a:t>
            </a: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35271" y="2866411"/>
            <a:ext cx="2607385" cy="3398205"/>
          </a:xfrm>
          <a:prstGeom prst="rect">
            <a:avLst/>
          </a:prstGeom>
        </p:spPr>
      </p:pic>
      <p:sp>
        <p:nvSpPr>
          <p:cNvPr id="14" name="Speech Bubble: Rectangle 13">
            <a:extLst>
              <a:ext uri="{FF2B5EF4-FFF2-40B4-BE49-F238E27FC236}">
                <a16:creationId xmlns:a16="http://schemas.microsoft.com/office/drawing/2014/main" id="{9C727F28-9320-986E-EF90-31A8DBA9B6FE}"/>
              </a:ext>
            </a:extLst>
          </p:cNvPr>
          <p:cNvSpPr/>
          <p:nvPr/>
        </p:nvSpPr>
        <p:spPr>
          <a:xfrm>
            <a:off x="3109331" y="3503515"/>
            <a:ext cx="7082419" cy="1703826"/>
          </a:xfrm>
          <a:prstGeom prst="wedgeRectCallout">
            <a:avLst>
              <a:gd name="adj1" fmla="val 53127"/>
              <a:gd name="adj2" fmla="val 68137"/>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5">
                    <a:lumMod val="75000"/>
                  </a:schemeClr>
                </a:solidFill>
              </a:rPr>
              <a:t>And our family reached the </a:t>
            </a:r>
            <a:r>
              <a:rPr lang="en-US" sz="3600" b="1" i="1" dirty="0">
                <a:solidFill>
                  <a:schemeClr val="accent5">
                    <a:lumMod val="75000"/>
                  </a:schemeClr>
                </a:solidFill>
              </a:rPr>
              <a:t>summit</a:t>
            </a:r>
            <a:r>
              <a:rPr lang="en-US" sz="3600" dirty="0">
                <a:solidFill>
                  <a:schemeClr val="accent5">
                    <a:lumMod val="75000"/>
                  </a:schemeClr>
                </a:solidFill>
              </a:rPr>
              <a:t> of the mountain in Sapa, and the view was amazing.</a:t>
            </a:r>
          </a:p>
        </p:txBody>
      </p:sp>
      <p:pic>
        <p:nvPicPr>
          <p:cNvPr id="6" name="Picture 5">
            <a:extLst>
              <a:ext uri="{FF2B5EF4-FFF2-40B4-BE49-F238E27FC236}">
                <a16:creationId xmlns:a16="http://schemas.microsoft.com/office/drawing/2014/main" id="{FF747269-0693-9253-887B-EBAFE0DA2172}"/>
              </a:ext>
            </a:extLst>
          </p:cNvPr>
          <p:cNvPicPr>
            <a:picLocks noChangeAspect="1"/>
          </p:cNvPicPr>
          <p:nvPr/>
        </p:nvPicPr>
        <p:blipFill>
          <a:blip r:embed="rId4"/>
          <a:stretch>
            <a:fillRect/>
          </a:stretch>
        </p:blipFill>
        <p:spPr>
          <a:xfrm>
            <a:off x="812504" y="1650659"/>
            <a:ext cx="8382000" cy="1781175"/>
          </a:xfrm>
          <a:prstGeom prst="rect">
            <a:avLst/>
          </a:prstGeom>
        </p:spPr>
      </p:pic>
    </p:spTree>
    <p:extLst>
      <p:ext uri="{BB962C8B-B14F-4D97-AF65-F5344CB8AC3E}">
        <p14:creationId xmlns:p14="http://schemas.microsoft.com/office/powerpoint/2010/main" val="3734225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ctr"/>
            <a:r>
              <a:rPr lang="en-US" sz="3600" b="0" i="0" dirty="0">
                <a:solidFill>
                  <a:srgbClr val="242021"/>
                </a:solidFill>
                <a:effectLst/>
                <a:highlight>
                  <a:srgbClr val="00FF00"/>
                </a:highlight>
              </a:rPr>
              <a:t>Task c</a:t>
            </a:r>
            <a:r>
              <a:rPr lang="en-US" sz="3600" b="0" i="0" dirty="0">
                <a:solidFill>
                  <a:srgbClr val="242021"/>
                </a:solidFill>
                <a:effectLst/>
              </a:rPr>
              <a:t>. </a:t>
            </a:r>
            <a:r>
              <a:rPr lang="en-US" sz="3600" b="0" i="0" dirty="0">
                <a:solidFill>
                  <a:srgbClr val="002060"/>
                </a:solidFill>
                <a:effectLst/>
              </a:rPr>
              <a:t>In pairs: Use the new words to talk about </a:t>
            </a:r>
            <a:r>
              <a:rPr lang="en-US" sz="3600" dirty="0">
                <a:solidFill>
                  <a:srgbClr val="002060"/>
                </a:solidFill>
              </a:rPr>
              <a:t>amazing natural places you visited or would like to visit.</a:t>
            </a: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35271" y="2866411"/>
            <a:ext cx="2607385" cy="3398205"/>
          </a:xfrm>
          <a:prstGeom prst="rect">
            <a:avLst/>
          </a:prstGeom>
        </p:spPr>
      </p:pic>
      <p:sp>
        <p:nvSpPr>
          <p:cNvPr id="10" name="Speech Bubble: Oval 9">
            <a:extLst>
              <a:ext uri="{FF2B5EF4-FFF2-40B4-BE49-F238E27FC236}">
                <a16:creationId xmlns:a16="http://schemas.microsoft.com/office/drawing/2014/main" id="{AE0E7B6B-670A-5B8B-3A1B-DF06ED6328FB}"/>
              </a:ext>
            </a:extLst>
          </p:cNvPr>
          <p:cNvSpPr/>
          <p:nvPr/>
        </p:nvSpPr>
        <p:spPr>
          <a:xfrm>
            <a:off x="3981451" y="3757324"/>
            <a:ext cx="6305550" cy="1893037"/>
          </a:xfrm>
          <a:prstGeom prst="wedgeEllipseCallout">
            <a:avLst>
              <a:gd name="adj1" fmla="val 55070"/>
              <a:gd name="adj2" fmla="val -200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the </a:t>
            </a:r>
            <a:r>
              <a:rPr lang="en-US" sz="3200" b="1" i="1" dirty="0">
                <a:solidFill>
                  <a:schemeClr val="tx2"/>
                </a:solidFill>
              </a:rPr>
              <a:t>rainforest</a:t>
            </a:r>
            <a:r>
              <a:rPr lang="en-US" sz="3200" dirty="0">
                <a:solidFill>
                  <a:schemeClr val="tx2"/>
                </a:solidFill>
              </a:rPr>
              <a:t> to get close to nature. How about you?</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782934" y="1894188"/>
            <a:ext cx="6305550" cy="1703826"/>
          </a:xfrm>
          <a:prstGeom prst="wedgeEllipseCallout">
            <a:avLst>
              <a:gd name="adj1" fmla="val -22796"/>
              <a:gd name="adj2" fmla="val 69768"/>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Where would you like to go next summer?</a:t>
            </a:r>
          </a:p>
        </p:txBody>
      </p:sp>
      <p:sp>
        <p:nvSpPr>
          <p:cNvPr id="6" name="TextBox 5">
            <a:extLst>
              <a:ext uri="{FF2B5EF4-FFF2-40B4-BE49-F238E27FC236}">
                <a16:creationId xmlns:a16="http://schemas.microsoft.com/office/drawing/2014/main" id="{61E93E46-13DC-5AA9-2E04-454A3C99F74A}"/>
              </a:ext>
            </a:extLst>
          </p:cNvPr>
          <p:cNvSpPr txBox="1"/>
          <p:nvPr/>
        </p:nvSpPr>
        <p:spPr>
          <a:xfrm>
            <a:off x="8451273" y="1734878"/>
            <a:ext cx="3618807" cy="646331"/>
          </a:xfrm>
          <a:prstGeom prst="rect">
            <a:avLst/>
          </a:prstGeom>
          <a:noFill/>
        </p:spPr>
        <p:txBody>
          <a:bodyPr wrap="square">
            <a:spAutoFit/>
          </a:bodyPr>
          <a:lstStyle/>
          <a:p>
            <a:r>
              <a:rPr lang="en-US" sz="3600" b="0" i="0" dirty="0">
                <a:solidFill>
                  <a:srgbClr val="242021"/>
                </a:solidFill>
                <a:effectLst/>
                <a:highlight>
                  <a:srgbClr val="00FFFF"/>
                </a:highlight>
              </a:rPr>
              <a:t>Suggested </a:t>
            </a:r>
            <a:r>
              <a:rPr lang="en-US" sz="3600" dirty="0">
                <a:solidFill>
                  <a:srgbClr val="242021"/>
                </a:solidFill>
                <a:highlight>
                  <a:srgbClr val="00FFFF"/>
                </a:highlight>
              </a:rPr>
              <a:t>a</a:t>
            </a:r>
            <a:r>
              <a:rPr lang="en-US" sz="3600" b="0" i="0" dirty="0">
                <a:solidFill>
                  <a:srgbClr val="242021"/>
                </a:solidFill>
                <a:effectLst/>
                <a:highlight>
                  <a:srgbClr val="00FFFF"/>
                </a:highlight>
              </a:rPr>
              <a:t>nswer</a:t>
            </a:r>
            <a:endParaRPr lang="en-US" sz="3600" dirty="0">
              <a:highlight>
                <a:srgbClr val="00FFFF"/>
              </a:highlight>
            </a:endParaRPr>
          </a:p>
        </p:txBody>
      </p:sp>
    </p:spTree>
    <p:extLst>
      <p:ext uri="{BB962C8B-B14F-4D97-AF65-F5344CB8AC3E}">
        <p14:creationId xmlns:p14="http://schemas.microsoft.com/office/powerpoint/2010/main" val="1881634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2623390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421254"/>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96909" y="513153"/>
            <a:ext cx="4027054" cy="949788"/>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562161" y="1449507"/>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6" name="TextBox 5">
            <a:extLst>
              <a:ext uri="{FF2B5EF4-FFF2-40B4-BE49-F238E27FC236}">
                <a16:creationId xmlns:a16="http://schemas.microsoft.com/office/drawing/2014/main" id="{FD32F8CA-C343-FEAF-F030-A949C7DD561B}"/>
              </a:ext>
            </a:extLst>
          </p:cNvPr>
          <p:cNvSpPr txBox="1"/>
          <p:nvPr/>
        </p:nvSpPr>
        <p:spPr>
          <a:xfrm>
            <a:off x="300182" y="2758741"/>
            <a:ext cx="11591636" cy="2862322"/>
          </a:xfrm>
          <a:prstGeom prst="rect">
            <a:avLst/>
          </a:prstGeom>
          <a:noFill/>
        </p:spPr>
        <p:txBody>
          <a:bodyPr wrap="square">
            <a:spAutoFit/>
          </a:bodyPr>
          <a:lstStyle/>
          <a:p>
            <a:pPr algn="ctr"/>
            <a:r>
              <a:rPr lang="en-US" sz="3600" dirty="0">
                <a:solidFill>
                  <a:srgbClr val="0070C0"/>
                </a:solidFill>
              </a:rPr>
              <a:t>Three amazing Caves in Southeast Asia </a:t>
            </a:r>
          </a:p>
          <a:p>
            <a:pPr algn="just"/>
            <a:r>
              <a:rPr lang="en-US" sz="3600" dirty="0">
                <a:solidFill>
                  <a:srgbClr val="0070C0"/>
                </a:solidFill>
              </a:rPr>
              <a:t>Many tourists know Southeast Asia for its beaches and national parks, but they often miss another kind of natural wonder hidden there. In this article, we'll explore three amazing caves in Southeast Asia!</a:t>
            </a:r>
          </a:p>
        </p:txBody>
      </p:sp>
    </p:spTree>
    <p:extLst>
      <p:ext uri="{BB962C8B-B14F-4D97-AF65-F5344CB8AC3E}">
        <p14:creationId xmlns:p14="http://schemas.microsoft.com/office/powerpoint/2010/main" val="2624376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354291"/>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66317"/>
            <a:ext cx="3903591" cy="920669"/>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562161" y="1339853"/>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8" name="TextBox 7">
            <a:extLst>
              <a:ext uri="{FF2B5EF4-FFF2-40B4-BE49-F238E27FC236}">
                <a16:creationId xmlns:a16="http://schemas.microsoft.com/office/drawing/2014/main" id="{8F3EB6BE-31D1-55E2-4F32-70EC9E9281F3}"/>
              </a:ext>
            </a:extLst>
          </p:cNvPr>
          <p:cNvSpPr txBox="1"/>
          <p:nvPr/>
        </p:nvSpPr>
        <p:spPr>
          <a:xfrm>
            <a:off x="374290" y="2639144"/>
            <a:ext cx="7058602" cy="3046988"/>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pic>
        <p:nvPicPr>
          <p:cNvPr id="11" name="Picture 10">
            <a:extLst>
              <a:ext uri="{FF2B5EF4-FFF2-40B4-BE49-F238E27FC236}">
                <a16:creationId xmlns:a16="http://schemas.microsoft.com/office/drawing/2014/main" id="{693A4426-8622-254E-210F-0158B6177769}"/>
              </a:ext>
            </a:extLst>
          </p:cNvPr>
          <p:cNvPicPr>
            <a:picLocks noChangeAspect="1"/>
          </p:cNvPicPr>
          <p:nvPr/>
        </p:nvPicPr>
        <p:blipFill>
          <a:blip r:embed="rId4"/>
          <a:stretch>
            <a:fillRect/>
          </a:stretch>
        </p:blipFill>
        <p:spPr>
          <a:xfrm>
            <a:off x="7629236" y="3081296"/>
            <a:ext cx="4321205" cy="1745550"/>
          </a:xfrm>
          <a:prstGeom prst="rect">
            <a:avLst/>
          </a:prstGeom>
        </p:spPr>
      </p:pic>
    </p:spTree>
    <p:extLst>
      <p:ext uri="{BB962C8B-B14F-4D97-AF65-F5344CB8AC3E}">
        <p14:creationId xmlns:p14="http://schemas.microsoft.com/office/powerpoint/2010/main" val="3616214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354291"/>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66317"/>
            <a:ext cx="3903591" cy="920669"/>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562161" y="1339853"/>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6" name="TextBox 5">
            <a:extLst>
              <a:ext uri="{FF2B5EF4-FFF2-40B4-BE49-F238E27FC236}">
                <a16:creationId xmlns:a16="http://schemas.microsoft.com/office/drawing/2014/main" id="{0976C0E4-F0F4-1294-CCCA-EAE06DB665B3}"/>
              </a:ext>
            </a:extLst>
          </p:cNvPr>
          <p:cNvSpPr txBox="1"/>
          <p:nvPr/>
        </p:nvSpPr>
        <p:spPr>
          <a:xfrm>
            <a:off x="236609" y="2573831"/>
            <a:ext cx="7126047" cy="3539430"/>
          </a:xfrm>
          <a:prstGeom prst="rect">
            <a:avLst/>
          </a:prstGeom>
          <a:noFill/>
        </p:spPr>
        <p:txBody>
          <a:bodyPr wrap="square">
            <a:spAutoFit/>
          </a:bodyPr>
          <a:lstStyle/>
          <a:p>
            <a:pPr algn="just"/>
            <a:r>
              <a:rPr lang="en-US" sz="3200" dirty="0">
                <a:solidFill>
                  <a:srgbClr val="0070C0"/>
                </a:solidFill>
              </a:rPr>
              <a:t>Deer Cave is much bigger than Goa </a:t>
            </a:r>
            <a:r>
              <a:rPr lang="en-US" sz="3200" dirty="0" err="1">
                <a:solidFill>
                  <a:srgbClr val="0070C0"/>
                </a:solidFill>
              </a:rPr>
              <a:t>Pindul</a:t>
            </a:r>
            <a:r>
              <a:rPr lang="en-US" sz="3200" dirty="0">
                <a:solidFill>
                  <a:srgbClr val="0070C0"/>
                </a:solidFill>
              </a:rPr>
              <a:t> Cave. It's over four kilometers long. Visitors can see wildlife here, including deer. It's a bit more difficult to reach than Goa </a:t>
            </a:r>
            <a:r>
              <a:rPr lang="en-US" sz="3200" dirty="0" err="1">
                <a:solidFill>
                  <a:srgbClr val="0070C0"/>
                </a:solidFill>
              </a:rPr>
              <a:t>Pindul</a:t>
            </a:r>
            <a:r>
              <a:rPr lang="en-US" sz="3200" dirty="0">
                <a:solidFill>
                  <a:srgbClr val="0070C0"/>
                </a:solidFill>
              </a:rPr>
              <a:t> Cave. There's a long walk, so visitors should bring strong shoes and raincoats.</a:t>
            </a:r>
          </a:p>
        </p:txBody>
      </p:sp>
      <p:pic>
        <p:nvPicPr>
          <p:cNvPr id="9" name="Picture 8">
            <a:extLst>
              <a:ext uri="{FF2B5EF4-FFF2-40B4-BE49-F238E27FC236}">
                <a16:creationId xmlns:a16="http://schemas.microsoft.com/office/drawing/2014/main" id="{EC200287-67E7-94C4-182E-074558E7A3CD}"/>
              </a:ext>
            </a:extLst>
          </p:cNvPr>
          <p:cNvPicPr>
            <a:picLocks noChangeAspect="1"/>
          </p:cNvPicPr>
          <p:nvPr/>
        </p:nvPicPr>
        <p:blipFill>
          <a:blip r:embed="rId4"/>
          <a:stretch>
            <a:fillRect/>
          </a:stretch>
        </p:blipFill>
        <p:spPr>
          <a:xfrm>
            <a:off x="7462905" y="3011054"/>
            <a:ext cx="4492486" cy="1855066"/>
          </a:xfrm>
          <a:prstGeom prst="rect">
            <a:avLst/>
          </a:prstGeom>
        </p:spPr>
      </p:pic>
    </p:spTree>
    <p:extLst>
      <p:ext uri="{BB962C8B-B14F-4D97-AF65-F5344CB8AC3E}">
        <p14:creationId xmlns:p14="http://schemas.microsoft.com/office/powerpoint/2010/main" val="494550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BEE90D-4AA8-0A80-B955-7FB0CFE8CEC6}"/>
              </a:ext>
            </a:extLst>
          </p:cNvPr>
          <p:cNvPicPr>
            <a:picLocks noChangeAspect="1"/>
          </p:cNvPicPr>
          <p:nvPr/>
        </p:nvPicPr>
        <p:blipFill>
          <a:blip r:embed="rId2"/>
          <a:stretch>
            <a:fillRect/>
          </a:stretch>
        </p:blipFill>
        <p:spPr>
          <a:xfrm>
            <a:off x="862992" y="1411184"/>
            <a:ext cx="9733715" cy="1012372"/>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43152"/>
            <a:ext cx="4027054" cy="949788"/>
          </a:xfrm>
          <a:prstGeom prst="rect">
            <a:avLst/>
          </a:prstGeom>
        </p:spPr>
      </p:pic>
      <p:sp>
        <p:nvSpPr>
          <p:cNvPr id="9" name="TextBox 8">
            <a:extLst>
              <a:ext uri="{FF2B5EF4-FFF2-40B4-BE49-F238E27FC236}">
                <a16:creationId xmlns:a16="http://schemas.microsoft.com/office/drawing/2014/main" id="{B277FCAC-5A15-B179-C62D-A61189D1D286}"/>
              </a:ext>
            </a:extLst>
          </p:cNvPr>
          <p:cNvSpPr txBox="1"/>
          <p:nvPr/>
        </p:nvSpPr>
        <p:spPr>
          <a:xfrm>
            <a:off x="73891" y="1392940"/>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4"/>
          <a:stretch>
            <a:fillRect/>
          </a:stretch>
        </p:blipFill>
        <p:spPr>
          <a:xfrm>
            <a:off x="8636288" y="3334418"/>
            <a:ext cx="3343275" cy="1821610"/>
          </a:xfrm>
          <a:prstGeom prst="rect">
            <a:avLst/>
          </a:prstGeom>
        </p:spPr>
      </p:pic>
      <p:sp>
        <p:nvSpPr>
          <p:cNvPr id="4" name="TextBox 3">
            <a:extLst>
              <a:ext uri="{FF2B5EF4-FFF2-40B4-BE49-F238E27FC236}">
                <a16:creationId xmlns:a16="http://schemas.microsoft.com/office/drawing/2014/main" id="{452B097C-7879-6D2B-57CA-F9A80CF195AA}"/>
              </a:ext>
            </a:extLst>
          </p:cNvPr>
          <p:cNvSpPr txBox="1"/>
          <p:nvPr/>
        </p:nvSpPr>
        <p:spPr>
          <a:xfrm>
            <a:off x="307108" y="2571109"/>
            <a:ext cx="823652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spTree>
    <p:extLst>
      <p:ext uri="{BB962C8B-B14F-4D97-AF65-F5344CB8AC3E}">
        <p14:creationId xmlns:p14="http://schemas.microsoft.com/office/powerpoint/2010/main" val="3566208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BEE90D-4AA8-0A80-B955-7FB0CFE8CEC6}"/>
              </a:ext>
            </a:extLst>
          </p:cNvPr>
          <p:cNvPicPr>
            <a:picLocks noChangeAspect="1"/>
          </p:cNvPicPr>
          <p:nvPr/>
        </p:nvPicPr>
        <p:blipFill>
          <a:blip r:embed="rId2"/>
          <a:stretch>
            <a:fillRect/>
          </a:stretch>
        </p:blipFill>
        <p:spPr>
          <a:xfrm>
            <a:off x="918410" y="1605148"/>
            <a:ext cx="9733715" cy="1012372"/>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43152"/>
            <a:ext cx="4027054" cy="949788"/>
          </a:xfrm>
          <a:prstGeom prst="rect">
            <a:avLst/>
          </a:prstGeom>
        </p:spPr>
      </p:pic>
      <p:sp>
        <p:nvSpPr>
          <p:cNvPr id="9" name="TextBox 8">
            <a:extLst>
              <a:ext uri="{FF2B5EF4-FFF2-40B4-BE49-F238E27FC236}">
                <a16:creationId xmlns:a16="http://schemas.microsoft.com/office/drawing/2014/main" id="{B277FCAC-5A15-B179-C62D-A61189D1D286}"/>
              </a:ext>
            </a:extLst>
          </p:cNvPr>
          <p:cNvSpPr txBox="1"/>
          <p:nvPr/>
        </p:nvSpPr>
        <p:spPr>
          <a:xfrm>
            <a:off x="109455" y="1605148"/>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3" name="TextBox 2">
            <a:extLst>
              <a:ext uri="{FF2B5EF4-FFF2-40B4-BE49-F238E27FC236}">
                <a16:creationId xmlns:a16="http://schemas.microsoft.com/office/drawing/2014/main" id="{FD504D6F-4B89-187E-5787-16CF53BF2320}"/>
              </a:ext>
            </a:extLst>
          </p:cNvPr>
          <p:cNvSpPr txBox="1"/>
          <p:nvPr/>
        </p:nvSpPr>
        <p:spPr>
          <a:xfrm>
            <a:off x="591127" y="2989059"/>
            <a:ext cx="11009745" cy="1077218"/>
          </a:xfrm>
          <a:prstGeom prst="rect">
            <a:avLst/>
          </a:prstGeom>
          <a:noFill/>
        </p:spPr>
        <p:txBody>
          <a:bodyPr wrap="square">
            <a:spAutoFit/>
          </a:bodyPr>
          <a:lstStyle/>
          <a:p>
            <a:pPr algn="just"/>
            <a:r>
              <a:rPr lang="en-US" sz="3200" dirty="0">
                <a:solidFill>
                  <a:srgbClr val="0070C0"/>
                </a:solidFill>
              </a:rPr>
              <a:t>Do you know any other caves or more information about these ones? Write a comment and let us know!</a:t>
            </a:r>
          </a:p>
        </p:txBody>
      </p:sp>
    </p:spTree>
    <p:extLst>
      <p:ext uri="{BB962C8B-B14F-4D97-AF65-F5344CB8AC3E}">
        <p14:creationId xmlns:p14="http://schemas.microsoft.com/office/powerpoint/2010/main" val="400424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5CF7F-9FA7-B8FC-4754-6AAFB7ACD48B}"/>
              </a:ext>
            </a:extLst>
          </p:cNvPr>
          <p:cNvPicPr>
            <a:picLocks noChangeAspect="1"/>
          </p:cNvPicPr>
          <p:nvPr/>
        </p:nvPicPr>
        <p:blipFill>
          <a:blip r:embed="rId2"/>
          <a:stretch>
            <a:fillRect/>
          </a:stretch>
        </p:blipFill>
        <p:spPr>
          <a:xfrm>
            <a:off x="1395226" y="1421254"/>
            <a:ext cx="10234613" cy="1064470"/>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96909" y="513153"/>
            <a:ext cx="4027054" cy="949788"/>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680016" y="145888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
        <p:nvSpPr>
          <p:cNvPr id="3" name="TextBox 2">
            <a:extLst>
              <a:ext uri="{FF2B5EF4-FFF2-40B4-BE49-F238E27FC236}">
                <a16:creationId xmlns:a16="http://schemas.microsoft.com/office/drawing/2014/main" id="{599F1A77-AD94-1745-5D80-C7307517F720}"/>
              </a:ext>
            </a:extLst>
          </p:cNvPr>
          <p:cNvSpPr txBox="1"/>
          <p:nvPr/>
        </p:nvSpPr>
        <p:spPr>
          <a:xfrm>
            <a:off x="8187164" y="642034"/>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
        <p:nvSpPr>
          <p:cNvPr id="6" name="Rectangle 5">
            <a:extLst>
              <a:ext uri="{FF2B5EF4-FFF2-40B4-BE49-F238E27FC236}">
                <a16:creationId xmlns:a16="http://schemas.microsoft.com/office/drawing/2014/main" id="{4703DCF4-962F-FB32-2002-21B91EBD9086}"/>
              </a:ext>
            </a:extLst>
          </p:cNvPr>
          <p:cNvSpPr/>
          <p:nvPr/>
        </p:nvSpPr>
        <p:spPr>
          <a:xfrm>
            <a:off x="5846619" y="2002936"/>
            <a:ext cx="3084945" cy="4827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8" name="TextBox 7">
            <a:extLst>
              <a:ext uri="{FF2B5EF4-FFF2-40B4-BE49-F238E27FC236}">
                <a16:creationId xmlns:a16="http://schemas.microsoft.com/office/drawing/2014/main" id="{EA8214AD-D18D-DB13-B81A-E9F7B0F20B1F}"/>
              </a:ext>
            </a:extLst>
          </p:cNvPr>
          <p:cNvSpPr txBox="1"/>
          <p:nvPr/>
        </p:nvSpPr>
        <p:spPr>
          <a:xfrm>
            <a:off x="374290" y="2639144"/>
            <a:ext cx="7058602" cy="3046988"/>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pic>
        <p:nvPicPr>
          <p:cNvPr id="9" name="Picture 8">
            <a:extLst>
              <a:ext uri="{FF2B5EF4-FFF2-40B4-BE49-F238E27FC236}">
                <a16:creationId xmlns:a16="http://schemas.microsoft.com/office/drawing/2014/main" id="{3ECD3009-4265-CCA4-9B45-F1BF8F9664BA}"/>
              </a:ext>
            </a:extLst>
          </p:cNvPr>
          <p:cNvPicPr>
            <a:picLocks noChangeAspect="1"/>
          </p:cNvPicPr>
          <p:nvPr/>
        </p:nvPicPr>
        <p:blipFill>
          <a:blip r:embed="rId4"/>
          <a:stretch>
            <a:fillRect/>
          </a:stretch>
        </p:blipFill>
        <p:spPr>
          <a:xfrm>
            <a:off x="7629236" y="3081296"/>
            <a:ext cx="4321205" cy="1745550"/>
          </a:xfrm>
          <a:prstGeom prst="rect">
            <a:avLst/>
          </a:prstGeom>
        </p:spPr>
      </p:pic>
      <p:cxnSp>
        <p:nvCxnSpPr>
          <p:cNvPr id="11" name="Straight Connector 10">
            <a:extLst>
              <a:ext uri="{FF2B5EF4-FFF2-40B4-BE49-F238E27FC236}">
                <a16:creationId xmlns:a16="http://schemas.microsoft.com/office/drawing/2014/main" id="{10CDEF65-D1FC-38F6-22BB-00AC39B0042A}"/>
              </a:ext>
            </a:extLst>
          </p:cNvPr>
          <p:cNvCxnSpPr>
            <a:cxnSpLocks/>
          </p:cNvCxnSpPr>
          <p:nvPr/>
        </p:nvCxnSpPr>
        <p:spPr>
          <a:xfrm>
            <a:off x="2202549" y="4091226"/>
            <a:ext cx="2701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3BEE90D-4AA8-0A80-B955-7FB0CFE8CEC6}"/>
              </a:ext>
            </a:extLst>
          </p:cNvPr>
          <p:cNvPicPr>
            <a:picLocks noChangeAspect="1"/>
          </p:cNvPicPr>
          <p:nvPr/>
        </p:nvPicPr>
        <p:blipFill>
          <a:blip r:embed="rId2"/>
          <a:stretch>
            <a:fillRect/>
          </a:stretch>
        </p:blipFill>
        <p:spPr>
          <a:xfrm>
            <a:off x="862992" y="1411184"/>
            <a:ext cx="9733715" cy="1012372"/>
          </a:xfrm>
          <a:prstGeom prst="rect">
            <a:avLst/>
          </a:prstGeom>
        </p:spPr>
      </p:pic>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3"/>
          <a:srcRect l="3807" t="9000"/>
          <a:stretch/>
        </p:blipFill>
        <p:spPr>
          <a:xfrm>
            <a:off x="0" y="443152"/>
            <a:ext cx="4027054" cy="949788"/>
          </a:xfrm>
          <a:prstGeom prst="rect">
            <a:avLst/>
          </a:prstGeom>
        </p:spPr>
      </p:pic>
      <p:sp>
        <p:nvSpPr>
          <p:cNvPr id="9" name="TextBox 8">
            <a:extLst>
              <a:ext uri="{FF2B5EF4-FFF2-40B4-BE49-F238E27FC236}">
                <a16:creationId xmlns:a16="http://schemas.microsoft.com/office/drawing/2014/main" id="{B277FCAC-5A15-B179-C62D-A61189D1D286}"/>
              </a:ext>
            </a:extLst>
          </p:cNvPr>
          <p:cNvSpPr txBox="1"/>
          <p:nvPr/>
        </p:nvSpPr>
        <p:spPr>
          <a:xfrm>
            <a:off x="73891" y="1392940"/>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4"/>
          <a:stretch>
            <a:fillRect/>
          </a:stretch>
        </p:blipFill>
        <p:spPr>
          <a:xfrm>
            <a:off x="8636288" y="3334418"/>
            <a:ext cx="3343275" cy="1821610"/>
          </a:xfrm>
          <a:prstGeom prst="rect">
            <a:avLst/>
          </a:prstGeom>
        </p:spPr>
      </p:pic>
      <p:sp>
        <p:nvSpPr>
          <p:cNvPr id="4" name="TextBox 3">
            <a:extLst>
              <a:ext uri="{FF2B5EF4-FFF2-40B4-BE49-F238E27FC236}">
                <a16:creationId xmlns:a16="http://schemas.microsoft.com/office/drawing/2014/main" id="{452B097C-7879-6D2B-57CA-F9A80CF195AA}"/>
              </a:ext>
            </a:extLst>
          </p:cNvPr>
          <p:cNvSpPr txBox="1"/>
          <p:nvPr/>
        </p:nvSpPr>
        <p:spPr>
          <a:xfrm>
            <a:off x="307108" y="2571109"/>
            <a:ext cx="823652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sp>
        <p:nvSpPr>
          <p:cNvPr id="2" name="TextBox 1">
            <a:extLst>
              <a:ext uri="{FF2B5EF4-FFF2-40B4-BE49-F238E27FC236}">
                <a16:creationId xmlns:a16="http://schemas.microsoft.com/office/drawing/2014/main" id="{07422B41-90D7-40C3-1B10-21A68551574D}"/>
              </a:ext>
            </a:extLst>
          </p:cNvPr>
          <p:cNvSpPr txBox="1"/>
          <p:nvPr/>
        </p:nvSpPr>
        <p:spPr>
          <a:xfrm>
            <a:off x="8187164" y="642034"/>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
        <p:nvSpPr>
          <p:cNvPr id="3" name="Rectangle 2">
            <a:extLst>
              <a:ext uri="{FF2B5EF4-FFF2-40B4-BE49-F238E27FC236}">
                <a16:creationId xmlns:a16="http://schemas.microsoft.com/office/drawing/2014/main" id="{51B12B53-29AA-C289-AA14-F429DEE26573}"/>
              </a:ext>
            </a:extLst>
          </p:cNvPr>
          <p:cNvSpPr/>
          <p:nvPr/>
        </p:nvSpPr>
        <p:spPr>
          <a:xfrm>
            <a:off x="5102219" y="1925924"/>
            <a:ext cx="3084945" cy="4827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cxnSp>
        <p:nvCxnSpPr>
          <p:cNvPr id="6" name="Straight Connector 5">
            <a:extLst>
              <a:ext uri="{FF2B5EF4-FFF2-40B4-BE49-F238E27FC236}">
                <a16:creationId xmlns:a16="http://schemas.microsoft.com/office/drawing/2014/main" id="{6F95D109-437D-8B03-F55A-D135C168E1B0}"/>
              </a:ext>
            </a:extLst>
          </p:cNvPr>
          <p:cNvCxnSpPr>
            <a:cxnSpLocks/>
          </p:cNvCxnSpPr>
          <p:nvPr/>
        </p:nvCxnSpPr>
        <p:spPr>
          <a:xfrm>
            <a:off x="7370618" y="4017336"/>
            <a:ext cx="1025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B5FBE2B-94DD-C553-510A-1B0AF838755C}"/>
              </a:ext>
            </a:extLst>
          </p:cNvPr>
          <p:cNvCxnSpPr>
            <a:cxnSpLocks/>
          </p:cNvCxnSpPr>
          <p:nvPr/>
        </p:nvCxnSpPr>
        <p:spPr>
          <a:xfrm>
            <a:off x="4881095" y="4488389"/>
            <a:ext cx="248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9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3AEB1DF-98E1-6467-9DFD-265AC1C00788}"/>
              </a:ext>
            </a:extLst>
          </p:cNvPr>
          <p:cNvSpPr txBox="1"/>
          <p:nvPr/>
        </p:nvSpPr>
        <p:spPr>
          <a:xfrm>
            <a:off x="347004" y="1125395"/>
            <a:ext cx="1058884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b</a:t>
            </a:r>
            <a:r>
              <a:rPr lang="en-US" sz="3600" b="0" i="0" dirty="0">
                <a:solidFill>
                  <a:srgbClr val="242021"/>
                </a:solidFill>
                <a:effectLst/>
              </a:rPr>
              <a:t>. </a:t>
            </a:r>
            <a:r>
              <a:rPr lang="en-US" sz="3600" b="0" i="0" dirty="0">
                <a:solidFill>
                  <a:srgbClr val="002060"/>
                </a:solidFill>
                <a:effectLst/>
              </a:rPr>
              <a:t>Read the descriptions and </a:t>
            </a:r>
            <a:r>
              <a:rPr lang="en-US" sz="3600" b="0" i="0" u="sng" dirty="0">
                <a:solidFill>
                  <a:srgbClr val="002060"/>
                </a:solidFill>
                <a:effectLst/>
              </a:rPr>
              <a:t>underline</a:t>
            </a:r>
            <a:r>
              <a:rPr lang="en-US" sz="3600" b="0" i="0" dirty="0">
                <a:solidFill>
                  <a:srgbClr val="002060"/>
                </a:solidFill>
                <a:effectLst/>
              </a:rPr>
              <a:t> key words </a:t>
            </a:r>
            <a:endParaRPr lang="en-US" sz="3600" dirty="0">
              <a:solidFill>
                <a:srgbClr val="002060"/>
              </a:solidFill>
            </a:endParaRPr>
          </a:p>
        </p:txBody>
      </p:sp>
      <p:pic>
        <p:nvPicPr>
          <p:cNvPr id="3" name="Picture 2">
            <a:extLst>
              <a:ext uri="{FF2B5EF4-FFF2-40B4-BE49-F238E27FC236}">
                <a16:creationId xmlns:a16="http://schemas.microsoft.com/office/drawing/2014/main" id="{5EE8ED52-81CB-19D1-244A-0F0C0C46DA24}"/>
              </a:ext>
            </a:extLst>
          </p:cNvPr>
          <p:cNvPicPr>
            <a:picLocks noChangeAspect="1"/>
          </p:cNvPicPr>
          <p:nvPr/>
        </p:nvPicPr>
        <p:blipFill>
          <a:blip r:embed="rId2"/>
          <a:stretch>
            <a:fillRect/>
          </a:stretch>
        </p:blipFill>
        <p:spPr>
          <a:xfrm>
            <a:off x="728662" y="1962150"/>
            <a:ext cx="10734675" cy="3638550"/>
          </a:xfrm>
          <a:prstGeom prst="rect">
            <a:avLst/>
          </a:prstGeom>
        </p:spPr>
      </p:pic>
    </p:spTree>
    <p:extLst>
      <p:ext uri="{BB962C8B-B14F-4D97-AF65-F5344CB8AC3E}">
        <p14:creationId xmlns:p14="http://schemas.microsoft.com/office/powerpoint/2010/main" val="3059296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3AEB1DF-98E1-6467-9DFD-265AC1C00788}"/>
              </a:ext>
            </a:extLst>
          </p:cNvPr>
          <p:cNvSpPr txBox="1"/>
          <p:nvPr/>
        </p:nvSpPr>
        <p:spPr>
          <a:xfrm>
            <a:off x="347004" y="1125395"/>
            <a:ext cx="1058884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b</a:t>
            </a:r>
            <a:r>
              <a:rPr lang="en-US" sz="3600" b="0" i="0" dirty="0">
                <a:solidFill>
                  <a:srgbClr val="242021"/>
                </a:solidFill>
                <a:effectLst/>
              </a:rPr>
              <a:t>. </a:t>
            </a:r>
            <a:r>
              <a:rPr lang="en-US" sz="3600" b="0" i="0" dirty="0">
                <a:solidFill>
                  <a:srgbClr val="002060"/>
                </a:solidFill>
                <a:effectLst/>
              </a:rPr>
              <a:t>Read the descriptions and </a:t>
            </a:r>
            <a:r>
              <a:rPr lang="en-US" sz="3600" b="0" i="0" u="sng" dirty="0">
                <a:solidFill>
                  <a:srgbClr val="002060"/>
                </a:solidFill>
                <a:effectLst/>
              </a:rPr>
              <a:t>underline</a:t>
            </a:r>
            <a:r>
              <a:rPr lang="en-US" sz="3600" b="0" i="0" dirty="0">
                <a:solidFill>
                  <a:srgbClr val="002060"/>
                </a:solidFill>
                <a:effectLst/>
              </a:rPr>
              <a:t> key words </a:t>
            </a:r>
            <a:endParaRPr lang="en-US" sz="3600" dirty="0">
              <a:solidFill>
                <a:srgbClr val="002060"/>
              </a:solidFill>
            </a:endParaRPr>
          </a:p>
        </p:txBody>
      </p:sp>
      <p:pic>
        <p:nvPicPr>
          <p:cNvPr id="3" name="Picture 2">
            <a:extLst>
              <a:ext uri="{FF2B5EF4-FFF2-40B4-BE49-F238E27FC236}">
                <a16:creationId xmlns:a16="http://schemas.microsoft.com/office/drawing/2014/main" id="{5EE8ED52-81CB-19D1-244A-0F0C0C46DA24}"/>
              </a:ext>
            </a:extLst>
          </p:cNvPr>
          <p:cNvPicPr>
            <a:picLocks noChangeAspect="1"/>
          </p:cNvPicPr>
          <p:nvPr/>
        </p:nvPicPr>
        <p:blipFill>
          <a:blip r:embed="rId2"/>
          <a:stretch>
            <a:fillRect/>
          </a:stretch>
        </p:blipFill>
        <p:spPr>
          <a:xfrm>
            <a:off x="728662" y="1962150"/>
            <a:ext cx="10734675" cy="3638550"/>
          </a:xfrm>
          <a:prstGeom prst="rect">
            <a:avLst/>
          </a:prstGeom>
        </p:spPr>
      </p:pic>
      <p:cxnSp>
        <p:nvCxnSpPr>
          <p:cNvPr id="17" name="Straight Connector 16">
            <a:extLst>
              <a:ext uri="{FF2B5EF4-FFF2-40B4-BE49-F238E27FC236}">
                <a16:creationId xmlns:a16="http://schemas.microsoft.com/office/drawing/2014/main" id="{CA72A5BB-FB50-FD5B-3EDB-EF668A83887F}"/>
              </a:ext>
            </a:extLst>
          </p:cNvPr>
          <p:cNvCxnSpPr>
            <a:cxnSpLocks/>
          </p:cNvCxnSpPr>
          <p:nvPr/>
        </p:nvCxnSpPr>
        <p:spPr>
          <a:xfrm>
            <a:off x="3520448" y="2501901"/>
            <a:ext cx="20398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CA9882E-A119-7033-D794-393768B7839D}"/>
              </a:ext>
            </a:extLst>
          </p:cNvPr>
          <p:cNvCxnSpPr>
            <a:cxnSpLocks/>
          </p:cNvCxnSpPr>
          <p:nvPr/>
        </p:nvCxnSpPr>
        <p:spPr>
          <a:xfrm>
            <a:off x="5113024" y="3213101"/>
            <a:ext cx="2035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125177-9D0A-6010-B601-1FC36209B94B}"/>
              </a:ext>
            </a:extLst>
          </p:cNvPr>
          <p:cNvCxnSpPr>
            <a:cxnSpLocks/>
          </p:cNvCxnSpPr>
          <p:nvPr/>
        </p:nvCxnSpPr>
        <p:spPr>
          <a:xfrm>
            <a:off x="8406484" y="3213101"/>
            <a:ext cx="1217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5D4304-2658-0942-B495-7919D8A7B0DF}"/>
              </a:ext>
            </a:extLst>
          </p:cNvPr>
          <p:cNvCxnSpPr>
            <a:cxnSpLocks/>
          </p:cNvCxnSpPr>
          <p:nvPr/>
        </p:nvCxnSpPr>
        <p:spPr>
          <a:xfrm>
            <a:off x="3520448" y="3961246"/>
            <a:ext cx="37393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D22F0B-4D42-C0B7-DD65-ED2D8425892D}"/>
              </a:ext>
            </a:extLst>
          </p:cNvPr>
          <p:cNvCxnSpPr>
            <a:cxnSpLocks/>
          </p:cNvCxnSpPr>
          <p:nvPr/>
        </p:nvCxnSpPr>
        <p:spPr>
          <a:xfrm>
            <a:off x="1931793" y="4681682"/>
            <a:ext cx="8298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2085BF-377B-24A8-2132-6410EA9634A3}"/>
              </a:ext>
            </a:extLst>
          </p:cNvPr>
          <p:cNvCxnSpPr>
            <a:cxnSpLocks/>
          </p:cNvCxnSpPr>
          <p:nvPr/>
        </p:nvCxnSpPr>
        <p:spPr>
          <a:xfrm>
            <a:off x="5182993" y="4681682"/>
            <a:ext cx="1771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DAA63F-7CBB-1593-25B9-49E5BA4C807A}"/>
              </a:ext>
            </a:extLst>
          </p:cNvPr>
          <p:cNvCxnSpPr>
            <a:cxnSpLocks/>
          </p:cNvCxnSpPr>
          <p:nvPr/>
        </p:nvCxnSpPr>
        <p:spPr>
          <a:xfrm>
            <a:off x="7862932" y="4681682"/>
            <a:ext cx="6622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79B787-8A16-997C-D6F8-13C7B2F95964}"/>
              </a:ext>
            </a:extLst>
          </p:cNvPr>
          <p:cNvCxnSpPr>
            <a:cxnSpLocks/>
          </p:cNvCxnSpPr>
          <p:nvPr/>
        </p:nvCxnSpPr>
        <p:spPr>
          <a:xfrm>
            <a:off x="2042630" y="5402118"/>
            <a:ext cx="84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ACF8AE-2FD6-DAF4-BD92-563D61CBFE86}"/>
              </a:ext>
            </a:extLst>
          </p:cNvPr>
          <p:cNvCxnSpPr>
            <a:cxnSpLocks/>
          </p:cNvCxnSpPr>
          <p:nvPr/>
        </p:nvCxnSpPr>
        <p:spPr>
          <a:xfrm>
            <a:off x="5423139" y="5391728"/>
            <a:ext cx="2335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E7C99B6-38E3-44C0-2446-3A9762FFF7DF}"/>
              </a:ext>
            </a:extLst>
          </p:cNvPr>
          <p:cNvSpPr txBox="1"/>
          <p:nvPr/>
        </p:nvSpPr>
        <p:spPr>
          <a:xfrm>
            <a:off x="8531604" y="551192"/>
            <a:ext cx="3558796" cy="646331"/>
          </a:xfrm>
          <a:prstGeom prst="rect">
            <a:avLst/>
          </a:prstGeom>
          <a:noFill/>
        </p:spPr>
        <p:txBody>
          <a:bodyPr wrap="square">
            <a:spAutoFit/>
          </a:bodyPr>
          <a:lstStyle/>
          <a:p>
            <a:r>
              <a:rPr lang="en-US" sz="3600" b="0" i="0" dirty="0">
                <a:solidFill>
                  <a:srgbClr val="242021"/>
                </a:solidFill>
                <a:effectLst/>
                <a:highlight>
                  <a:srgbClr val="00FFFF"/>
                </a:highlight>
              </a:rPr>
              <a:t>Suggested </a:t>
            </a:r>
            <a:r>
              <a:rPr lang="en-US" sz="3600" dirty="0">
                <a:solidFill>
                  <a:srgbClr val="242021"/>
                </a:solidFill>
                <a:highlight>
                  <a:srgbClr val="00FFFF"/>
                </a:highlight>
              </a:rPr>
              <a:t>a</a:t>
            </a:r>
            <a:r>
              <a:rPr lang="en-US" sz="3600" b="0" i="0" dirty="0">
                <a:solidFill>
                  <a:srgbClr val="242021"/>
                </a:solidFill>
                <a:effectLst/>
                <a:highlight>
                  <a:srgbClr val="00FFFF"/>
                </a:highlight>
              </a:rPr>
              <a:t>nswer</a:t>
            </a:r>
            <a:endParaRPr lang="en-US" sz="3600" dirty="0">
              <a:highlight>
                <a:srgbClr val="00FFFF"/>
              </a:highlight>
            </a:endParaRPr>
          </a:p>
        </p:txBody>
      </p:sp>
    </p:spTree>
    <p:extLst>
      <p:ext uri="{BB962C8B-B14F-4D97-AF65-F5344CB8AC3E}">
        <p14:creationId xmlns:p14="http://schemas.microsoft.com/office/powerpoint/2010/main" val="5476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973859" y="640384"/>
            <a:ext cx="5839452" cy="520463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000" dirty="0">
              <a:solidFill>
                <a:srgbClr val="FF0000"/>
              </a:solidFill>
              <a:ea typeface="Times New Roman" panose="02020603050405020304" pitchFamily="18" charset="0"/>
            </a:endParaRPr>
          </a:p>
          <a:p>
            <a:pPr algn="just">
              <a:lnSpc>
                <a:spcPct val="150000"/>
              </a:lnSpc>
            </a:pPr>
            <a:r>
              <a:rPr lang="en-US" sz="3600" i="1" dirty="0">
                <a:solidFill>
                  <a:schemeClr val="accent1">
                    <a:lumMod val="75000"/>
                  </a:schemeClr>
                </a:solidFill>
              </a:rPr>
              <a:t>- learn and use vocabulary related to natural wonders</a:t>
            </a:r>
          </a:p>
          <a:p>
            <a:pPr algn="just">
              <a:lnSpc>
                <a:spcPct val="150000"/>
              </a:lnSpc>
            </a:pPr>
            <a:r>
              <a:rPr lang="en-US" sz="3600" i="1" dirty="0">
                <a:solidFill>
                  <a:schemeClr val="accent1">
                    <a:lumMod val="75000"/>
                  </a:schemeClr>
                </a:solidFill>
              </a:rPr>
              <a:t>- practice reading specific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E8ED52-81CB-19D1-244A-0F0C0C46DA24}"/>
              </a:ext>
            </a:extLst>
          </p:cNvPr>
          <p:cNvPicPr>
            <a:picLocks noChangeAspect="1"/>
          </p:cNvPicPr>
          <p:nvPr/>
        </p:nvPicPr>
        <p:blipFill>
          <a:blip r:embed="rId2"/>
          <a:stretch>
            <a:fillRect/>
          </a:stretch>
        </p:blipFill>
        <p:spPr>
          <a:xfrm>
            <a:off x="252621" y="2797071"/>
            <a:ext cx="9449811" cy="3203042"/>
          </a:xfrm>
          <a:prstGeom prst="rect">
            <a:avLst/>
          </a:prstGeom>
        </p:spPr>
      </p:pic>
      <p:sp>
        <p:nvSpPr>
          <p:cNvPr id="2" name="TextBox 1">
            <a:extLst>
              <a:ext uri="{FF2B5EF4-FFF2-40B4-BE49-F238E27FC236}">
                <a16:creationId xmlns:a16="http://schemas.microsoft.com/office/drawing/2014/main" id="{4BFF4EB5-DBB9-7A53-DFF0-DCD1B6BC8444}"/>
              </a:ext>
            </a:extLst>
          </p:cNvPr>
          <p:cNvSpPr txBox="1"/>
          <p:nvPr/>
        </p:nvSpPr>
        <p:spPr>
          <a:xfrm>
            <a:off x="252621" y="1257937"/>
            <a:ext cx="8179904" cy="1077218"/>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pic>
        <p:nvPicPr>
          <p:cNvPr id="5" name="Picture 4">
            <a:extLst>
              <a:ext uri="{FF2B5EF4-FFF2-40B4-BE49-F238E27FC236}">
                <a16:creationId xmlns:a16="http://schemas.microsoft.com/office/drawing/2014/main" id="{C38AD07D-2894-1772-023C-2A6846E4C61D}"/>
              </a:ext>
            </a:extLst>
          </p:cNvPr>
          <p:cNvPicPr>
            <a:picLocks noChangeAspect="1"/>
          </p:cNvPicPr>
          <p:nvPr/>
        </p:nvPicPr>
        <p:blipFill>
          <a:blip r:embed="rId3"/>
          <a:stretch>
            <a:fillRect/>
          </a:stretch>
        </p:blipFill>
        <p:spPr>
          <a:xfrm>
            <a:off x="9239250" y="440546"/>
            <a:ext cx="2780434" cy="3139810"/>
          </a:xfrm>
          <a:prstGeom prst="rect">
            <a:avLst/>
          </a:prstGeom>
        </p:spPr>
      </p:pic>
    </p:spTree>
    <p:extLst>
      <p:ext uri="{BB962C8B-B14F-4D97-AF65-F5344CB8AC3E}">
        <p14:creationId xmlns:p14="http://schemas.microsoft.com/office/powerpoint/2010/main" val="219649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0C22AA-4DD9-D94C-DCFA-B66713DC173D}"/>
              </a:ext>
            </a:extLst>
          </p:cNvPr>
          <p:cNvPicPr>
            <a:picLocks noChangeAspect="1"/>
          </p:cNvPicPr>
          <p:nvPr/>
        </p:nvPicPr>
        <p:blipFill>
          <a:blip r:embed="rId2"/>
          <a:stretch>
            <a:fillRect/>
          </a:stretch>
        </p:blipFill>
        <p:spPr>
          <a:xfrm>
            <a:off x="9006545" y="1057040"/>
            <a:ext cx="2780434" cy="3139810"/>
          </a:xfrm>
          <a:prstGeom prst="rect">
            <a:avLst/>
          </a:prstGeom>
        </p:spPr>
      </p:pic>
      <p:pic>
        <p:nvPicPr>
          <p:cNvPr id="3" name="Picture 2">
            <a:extLst>
              <a:ext uri="{FF2B5EF4-FFF2-40B4-BE49-F238E27FC236}">
                <a16:creationId xmlns:a16="http://schemas.microsoft.com/office/drawing/2014/main" id="{54F41E95-F4E3-2CD6-E52E-5DE730157C5A}"/>
              </a:ext>
            </a:extLst>
          </p:cNvPr>
          <p:cNvPicPr>
            <a:picLocks noChangeAspect="1"/>
          </p:cNvPicPr>
          <p:nvPr/>
        </p:nvPicPr>
        <p:blipFill rotWithShape="1">
          <a:blip r:embed="rId3"/>
          <a:srcRect t="860" r="19013" b="80786"/>
          <a:stretch/>
        </p:blipFill>
        <p:spPr>
          <a:xfrm>
            <a:off x="405021" y="2200110"/>
            <a:ext cx="7653129" cy="587886"/>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571814" y="2061587"/>
            <a:ext cx="1649896" cy="7764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16" name="TextBox 15">
            <a:extLst>
              <a:ext uri="{FF2B5EF4-FFF2-40B4-BE49-F238E27FC236}">
                <a16:creationId xmlns:a16="http://schemas.microsoft.com/office/drawing/2014/main" id="{63AEB1DF-98E1-6467-9DFD-265AC1C00788}"/>
              </a:ext>
            </a:extLst>
          </p:cNvPr>
          <p:cNvSpPr txBox="1"/>
          <p:nvPr/>
        </p:nvSpPr>
        <p:spPr>
          <a:xfrm>
            <a:off x="234601" y="1020982"/>
            <a:ext cx="8179904" cy="1077218"/>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17" name="Straight Connector 16">
            <a:extLst>
              <a:ext uri="{FF2B5EF4-FFF2-40B4-BE49-F238E27FC236}">
                <a16:creationId xmlns:a16="http://schemas.microsoft.com/office/drawing/2014/main" id="{CA72A5BB-FB50-FD5B-3EDB-EF668A83887F}"/>
              </a:ext>
            </a:extLst>
          </p:cNvPr>
          <p:cNvCxnSpPr>
            <a:cxnSpLocks/>
          </p:cNvCxnSpPr>
          <p:nvPr/>
        </p:nvCxnSpPr>
        <p:spPr>
          <a:xfrm flipV="1">
            <a:off x="2864813" y="2666885"/>
            <a:ext cx="1764337" cy="130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50AD49-4F04-BC06-1661-65B8E3C1E7C4}"/>
              </a:ext>
            </a:extLst>
          </p:cNvPr>
          <p:cNvSpPr txBox="1"/>
          <p:nvPr/>
        </p:nvSpPr>
        <p:spPr>
          <a:xfrm>
            <a:off x="10154156" y="410709"/>
            <a:ext cx="1803243" cy="646331"/>
          </a:xfrm>
          <a:prstGeom prst="rect">
            <a:avLst/>
          </a:prstGeom>
          <a:noFill/>
        </p:spPr>
        <p:txBody>
          <a:bodyPr wrap="square">
            <a:spAutoFit/>
          </a:bodyPr>
          <a:lstStyle/>
          <a:p>
            <a:r>
              <a:rPr lang="en-US" sz="3600" dirty="0">
                <a:solidFill>
                  <a:srgbClr val="242021"/>
                </a:solidFill>
                <a:highlight>
                  <a:srgbClr val="00FFFF"/>
                </a:highlight>
              </a:rPr>
              <a:t>Example</a:t>
            </a:r>
            <a:endParaRPr lang="en-US" sz="3600" dirty="0">
              <a:highlight>
                <a:srgbClr val="00FFFF"/>
              </a:highlight>
            </a:endParaRPr>
          </a:p>
        </p:txBody>
      </p:sp>
      <p:sp>
        <p:nvSpPr>
          <p:cNvPr id="6" name="TextBox 5">
            <a:extLst>
              <a:ext uri="{FF2B5EF4-FFF2-40B4-BE49-F238E27FC236}">
                <a16:creationId xmlns:a16="http://schemas.microsoft.com/office/drawing/2014/main" id="{4FEB4F72-5687-BC6D-A3F8-335207F21709}"/>
              </a:ext>
            </a:extLst>
          </p:cNvPr>
          <p:cNvSpPr txBox="1"/>
          <p:nvPr/>
        </p:nvSpPr>
        <p:spPr>
          <a:xfrm>
            <a:off x="405021" y="4196850"/>
            <a:ext cx="11244342" cy="2062103"/>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a:t>
            </a:r>
            <a:endParaRPr lang="en-US" sz="3200" dirty="0"/>
          </a:p>
        </p:txBody>
      </p:sp>
      <p:cxnSp>
        <p:nvCxnSpPr>
          <p:cNvPr id="7" name="Straight Connector 6">
            <a:extLst>
              <a:ext uri="{FF2B5EF4-FFF2-40B4-BE49-F238E27FC236}">
                <a16:creationId xmlns:a16="http://schemas.microsoft.com/office/drawing/2014/main" id="{AB5AFF90-F366-E6AB-7CE0-EAE856E9F0FD}"/>
              </a:ext>
            </a:extLst>
          </p:cNvPr>
          <p:cNvCxnSpPr>
            <a:cxnSpLocks/>
          </p:cNvCxnSpPr>
          <p:nvPr/>
        </p:nvCxnSpPr>
        <p:spPr>
          <a:xfrm>
            <a:off x="542637" y="5159931"/>
            <a:ext cx="7631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1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735F560-FF4F-58EB-31FB-D3448D7A1914}"/>
              </a:ext>
            </a:extLst>
          </p:cNvPr>
          <p:cNvPicPr>
            <a:picLocks noChangeAspect="1"/>
          </p:cNvPicPr>
          <p:nvPr/>
        </p:nvPicPr>
        <p:blipFill>
          <a:blip r:embed="rId2"/>
          <a:stretch>
            <a:fillRect/>
          </a:stretch>
        </p:blipFill>
        <p:spPr>
          <a:xfrm>
            <a:off x="9221481" y="2763025"/>
            <a:ext cx="2780434" cy="3139810"/>
          </a:xfrm>
          <a:prstGeom prst="rect">
            <a:avLst/>
          </a:prstGeom>
        </p:spPr>
      </p:pic>
      <p:pic>
        <p:nvPicPr>
          <p:cNvPr id="8" name="Picture 7">
            <a:extLst>
              <a:ext uri="{FF2B5EF4-FFF2-40B4-BE49-F238E27FC236}">
                <a16:creationId xmlns:a16="http://schemas.microsoft.com/office/drawing/2014/main" id="{0138DD17-FCCF-7218-07B5-D9A0D027EBC6}"/>
              </a:ext>
            </a:extLst>
          </p:cNvPr>
          <p:cNvPicPr>
            <a:picLocks noChangeAspect="1"/>
          </p:cNvPicPr>
          <p:nvPr/>
        </p:nvPicPr>
        <p:blipFill rotWithShape="1">
          <a:blip r:embed="rId3"/>
          <a:srcRect t="20095" b="60795"/>
          <a:stretch/>
        </p:blipFill>
        <p:spPr>
          <a:xfrm>
            <a:off x="364698" y="1899341"/>
            <a:ext cx="9449811" cy="612102"/>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758536" y="3173102"/>
            <a:ext cx="1706323" cy="3982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276641" y="1134207"/>
            <a:ext cx="11638718"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6" name="Straight Connector 5">
            <a:extLst>
              <a:ext uri="{FF2B5EF4-FFF2-40B4-BE49-F238E27FC236}">
                <a16:creationId xmlns:a16="http://schemas.microsoft.com/office/drawing/2014/main" id="{CA591D68-4621-05EE-57C8-1A1ABBE4BBCB}"/>
              </a:ext>
            </a:extLst>
          </p:cNvPr>
          <p:cNvCxnSpPr>
            <a:cxnSpLocks/>
          </p:cNvCxnSpPr>
          <p:nvPr/>
        </p:nvCxnSpPr>
        <p:spPr>
          <a:xfrm>
            <a:off x="466298" y="5330281"/>
            <a:ext cx="7809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26D7FA-45B5-5DE6-58F8-F519C7FF999F}"/>
              </a:ext>
            </a:extLst>
          </p:cNvPr>
          <p:cNvCxnSpPr>
            <a:cxnSpLocks/>
          </p:cNvCxnSpPr>
          <p:nvPr/>
        </p:nvCxnSpPr>
        <p:spPr>
          <a:xfrm>
            <a:off x="4217292" y="2396240"/>
            <a:ext cx="17446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12FB1CD-08EA-E94F-3193-179EA4B93635}"/>
              </a:ext>
            </a:extLst>
          </p:cNvPr>
          <p:cNvCxnSpPr>
            <a:cxnSpLocks/>
          </p:cNvCxnSpPr>
          <p:nvPr/>
        </p:nvCxnSpPr>
        <p:spPr>
          <a:xfrm>
            <a:off x="7132191" y="2378332"/>
            <a:ext cx="1041991" cy="11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
        <p:nvSpPr>
          <p:cNvPr id="5" name="TextBox 4">
            <a:extLst>
              <a:ext uri="{FF2B5EF4-FFF2-40B4-BE49-F238E27FC236}">
                <a16:creationId xmlns:a16="http://schemas.microsoft.com/office/drawing/2014/main" id="{A6441F31-0B74-FF5D-E81F-FC8D99CF85A2}"/>
              </a:ext>
            </a:extLst>
          </p:cNvPr>
          <p:cNvSpPr txBox="1"/>
          <p:nvPr/>
        </p:nvSpPr>
        <p:spPr>
          <a:xfrm>
            <a:off x="277008" y="2919703"/>
            <a:ext cx="8856783" cy="2554545"/>
          </a:xfrm>
          <a:prstGeom prst="rect">
            <a:avLst/>
          </a:prstGeom>
          <a:noFill/>
        </p:spPr>
        <p:txBody>
          <a:bodyPr wrap="square">
            <a:spAutoFit/>
          </a:bodyPr>
          <a:lstStyle/>
          <a:p>
            <a:pPr algn="just"/>
            <a:r>
              <a:rPr lang="en-US" sz="3200" dirty="0">
                <a:solidFill>
                  <a:srgbClr val="0070C0"/>
                </a:solidFill>
              </a:rPr>
              <a:t>Deer Cave is much bigger than Goa </a:t>
            </a:r>
            <a:r>
              <a:rPr lang="en-US" sz="3200" dirty="0" err="1">
                <a:solidFill>
                  <a:srgbClr val="0070C0"/>
                </a:solidFill>
              </a:rPr>
              <a:t>Pindul</a:t>
            </a:r>
            <a:r>
              <a:rPr lang="en-US" sz="3200" dirty="0">
                <a:solidFill>
                  <a:srgbClr val="0070C0"/>
                </a:solidFill>
              </a:rPr>
              <a:t> Cave. It's over four kilometers long. Visitors can see wildlife here, including deer. It's a bit more difficult to reach than Goa </a:t>
            </a:r>
            <a:r>
              <a:rPr lang="en-US" sz="3200" dirty="0" err="1">
                <a:solidFill>
                  <a:srgbClr val="0070C0"/>
                </a:solidFill>
              </a:rPr>
              <a:t>Pindul</a:t>
            </a:r>
            <a:r>
              <a:rPr lang="en-US" sz="3200" dirty="0">
                <a:solidFill>
                  <a:srgbClr val="0070C0"/>
                </a:solidFill>
              </a:rPr>
              <a:t> Cave. There's a long walk, so visitors should bring strong shoes and raincoats.</a:t>
            </a:r>
            <a:endParaRPr lang="en-US" sz="3200" dirty="0"/>
          </a:p>
        </p:txBody>
      </p:sp>
    </p:spTree>
    <p:extLst>
      <p:ext uri="{BB962C8B-B14F-4D97-AF65-F5344CB8AC3E}">
        <p14:creationId xmlns:p14="http://schemas.microsoft.com/office/powerpoint/2010/main" val="9125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E42C89-71DB-CFD2-0B59-DE755E6F459C}"/>
              </a:ext>
            </a:extLst>
          </p:cNvPr>
          <p:cNvPicPr>
            <a:picLocks noChangeAspect="1"/>
          </p:cNvPicPr>
          <p:nvPr/>
        </p:nvPicPr>
        <p:blipFill rotWithShape="1">
          <a:blip r:embed="rId2"/>
          <a:srcRect t="38866" r="10950" b="43824"/>
          <a:stretch/>
        </p:blipFill>
        <p:spPr>
          <a:xfrm>
            <a:off x="318359" y="1729805"/>
            <a:ext cx="8415129" cy="554439"/>
          </a:xfrm>
          <a:prstGeom prst="rect">
            <a:avLst/>
          </a:prstGeom>
        </p:spPr>
      </p:pic>
      <p:pic>
        <p:nvPicPr>
          <p:cNvPr id="2" name="Picture 1">
            <a:extLst>
              <a:ext uri="{FF2B5EF4-FFF2-40B4-BE49-F238E27FC236}">
                <a16:creationId xmlns:a16="http://schemas.microsoft.com/office/drawing/2014/main" id="{BE10DC39-853E-C5CE-022F-E0F1E67D0AE5}"/>
              </a:ext>
            </a:extLst>
          </p:cNvPr>
          <p:cNvPicPr>
            <a:picLocks noChangeAspect="1"/>
          </p:cNvPicPr>
          <p:nvPr/>
        </p:nvPicPr>
        <p:blipFill rotWithShape="1">
          <a:blip r:embed="rId3"/>
          <a:srcRect l="1350" r="1"/>
          <a:stretch/>
        </p:blipFill>
        <p:spPr>
          <a:xfrm>
            <a:off x="9433836" y="1606087"/>
            <a:ext cx="2543904" cy="2912023"/>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880840" y="2518197"/>
            <a:ext cx="1649896" cy="7498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211537" y="1083474"/>
            <a:ext cx="11684899"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9" name="Straight Connector 8">
            <a:extLst>
              <a:ext uri="{FF2B5EF4-FFF2-40B4-BE49-F238E27FC236}">
                <a16:creationId xmlns:a16="http://schemas.microsoft.com/office/drawing/2014/main" id="{AFB286F6-C056-010D-F3F0-FD4897EE2B39}"/>
              </a:ext>
            </a:extLst>
          </p:cNvPr>
          <p:cNvCxnSpPr>
            <a:cxnSpLocks/>
          </p:cNvCxnSpPr>
          <p:nvPr/>
        </p:nvCxnSpPr>
        <p:spPr>
          <a:xfrm>
            <a:off x="2755441" y="2284244"/>
            <a:ext cx="3340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1CB07C-2370-60A9-713D-E17B44C201EF}"/>
              </a:ext>
            </a:extLst>
          </p:cNvPr>
          <p:cNvSpPr txBox="1"/>
          <p:nvPr/>
        </p:nvSpPr>
        <p:spPr>
          <a:xfrm>
            <a:off x="318359" y="2434026"/>
            <a:ext cx="890876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cxnSp>
        <p:nvCxnSpPr>
          <p:cNvPr id="10" name="Straight Connector 9">
            <a:extLst>
              <a:ext uri="{FF2B5EF4-FFF2-40B4-BE49-F238E27FC236}">
                <a16:creationId xmlns:a16="http://schemas.microsoft.com/office/drawing/2014/main" id="{E1267B00-CFC1-D412-F417-92759786C42D}"/>
              </a:ext>
            </a:extLst>
          </p:cNvPr>
          <p:cNvCxnSpPr>
            <a:cxnSpLocks/>
          </p:cNvCxnSpPr>
          <p:nvPr/>
        </p:nvCxnSpPr>
        <p:spPr>
          <a:xfrm>
            <a:off x="6685514" y="4847335"/>
            <a:ext cx="2541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7036FF-AB89-C8F7-2B02-EDA14F0A67C4}"/>
              </a:ext>
            </a:extLst>
          </p:cNvPr>
          <p:cNvCxnSpPr>
            <a:cxnSpLocks/>
          </p:cNvCxnSpPr>
          <p:nvPr/>
        </p:nvCxnSpPr>
        <p:spPr>
          <a:xfrm>
            <a:off x="441732" y="5336862"/>
            <a:ext cx="4462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0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5AACB4C-2F0D-1F64-658A-7FDC83B9ACE2}"/>
              </a:ext>
            </a:extLst>
          </p:cNvPr>
          <p:cNvPicPr>
            <a:picLocks noChangeAspect="1"/>
          </p:cNvPicPr>
          <p:nvPr/>
        </p:nvPicPr>
        <p:blipFill rotWithShape="1">
          <a:blip r:embed="rId2"/>
          <a:srcRect l="1350" r="1"/>
          <a:stretch/>
        </p:blipFill>
        <p:spPr>
          <a:xfrm>
            <a:off x="9319491" y="1639564"/>
            <a:ext cx="2712296" cy="3104782"/>
          </a:xfrm>
          <a:prstGeom prst="rect">
            <a:avLst/>
          </a:prstGeom>
        </p:spPr>
      </p:pic>
      <p:pic>
        <p:nvPicPr>
          <p:cNvPr id="2" name="Picture 1">
            <a:extLst>
              <a:ext uri="{FF2B5EF4-FFF2-40B4-BE49-F238E27FC236}">
                <a16:creationId xmlns:a16="http://schemas.microsoft.com/office/drawing/2014/main" id="{CEB37D84-0C8E-571D-4995-CB0E8AFC7D3A}"/>
              </a:ext>
            </a:extLst>
          </p:cNvPr>
          <p:cNvPicPr>
            <a:picLocks noChangeAspect="1"/>
          </p:cNvPicPr>
          <p:nvPr/>
        </p:nvPicPr>
        <p:blipFill rotWithShape="1">
          <a:blip r:embed="rId3"/>
          <a:srcRect t="60781" r="10647" b="22414"/>
          <a:stretch/>
        </p:blipFill>
        <p:spPr>
          <a:xfrm>
            <a:off x="518000" y="1888748"/>
            <a:ext cx="8443704" cy="538270"/>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827491" y="3559455"/>
            <a:ext cx="1708727" cy="8647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160213" y="1147795"/>
            <a:ext cx="10788972"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6" name="Straight Connector 5">
            <a:extLst>
              <a:ext uri="{FF2B5EF4-FFF2-40B4-BE49-F238E27FC236}">
                <a16:creationId xmlns:a16="http://schemas.microsoft.com/office/drawing/2014/main" id="{CA591D68-4621-05EE-57C8-1A1ABBE4BBCB}"/>
              </a:ext>
            </a:extLst>
          </p:cNvPr>
          <p:cNvCxnSpPr>
            <a:cxnSpLocks/>
          </p:cNvCxnSpPr>
          <p:nvPr/>
        </p:nvCxnSpPr>
        <p:spPr>
          <a:xfrm>
            <a:off x="2554110" y="4307513"/>
            <a:ext cx="64075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9" name="Straight Connector 8">
            <a:extLst>
              <a:ext uri="{FF2B5EF4-FFF2-40B4-BE49-F238E27FC236}">
                <a16:creationId xmlns:a16="http://schemas.microsoft.com/office/drawing/2014/main" id="{AFB286F6-C056-010D-F3F0-FD4897EE2B39}"/>
              </a:ext>
            </a:extLst>
          </p:cNvPr>
          <p:cNvCxnSpPr>
            <a:cxnSpLocks/>
          </p:cNvCxnSpPr>
          <p:nvPr/>
        </p:nvCxnSpPr>
        <p:spPr>
          <a:xfrm>
            <a:off x="1535811" y="2358200"/>
            <a:ext cx="670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85C80A2-7CA5-DBFF-1554-4271B0C674D1}"/>
              </a:ext>
            </a:extLst>
          </p:cNvPr>
          <p:cNvCxnSpPr>
            <a:cxnSpLocks/>
          </p:cNvCxnSpPr>
          <p:nvPr/>
        </p:nvCxnSpPr>
        <p:spPr>
          <a:xfrm>
            <a:off x="4544809" y="2398073"/>
            <a:ext cx="14188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C4CAC2-1E8E-3D84-123E-C2DFDE05CA44}"/>
              </a:ext>
            </a:extLst>
          </p:cNvPr>
          <p:cNvCxnSpPr>
            <a:cxnSpLocks/>
          </p:cNvCxnSpPr>
          <p:nvPr/>
        </p:nvCxnSpPr>
        <p:spPr>
          <a:xfrm>
            <a:off x="6799724" y="2358200"/>
            <a:ext cx="556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14D5BE-5EBC-690D-AE09-E285C57057B7}"/>
              </a:ext>
            </a:extLst>
          </p:cNvPr>
          <p:cNvSpPr txBox="1"/>
          <p:nvPr/>
        </p:nvSpPr>
        <p:spPr>
          <a:xfrm>
            <a:off x="378088" y="2867526"/>
            <a:ext cx="8723528" cy="2554545"/>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cxnSp>
        <p:nvCxnSpPr>
          <p:cNvPr id="8" name="Straight Connector 7">
            <a:extLst>
              <a:ext uri="{FF2B5EF4-FFF2-40B4-BE49-F238E27FC236}">
                <a16:creationId xmlns:a16="http://schemas.microsoft.com/office/drawing/2014/main" id="{A9983CF3-B421-16B8-DDC4-18F9058A2CE9}"/>
              </a:ext>
            </a:extLst>
          </p:cNvPr>
          <p:cNvCxnSpPr>
            <a:cxnSpLocks/>
          </p:cNvCxnSpPr>
          <p:nvPr/>
        </p:nvCxnSpPr>
        <p:spPr>
          <a:xfrm>
            <a:off x="452102" y="4813382"/>
            <a:ext cx="43785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8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FA5FCA7-1F43-5F0B-D663-6F52001462BA}"/>
              </a:ext>
            </a:extLst>
          </p:cNvPr>
          <p:cNvPicPr>
            <a:picLocks noChangeAspect="1"/>
          </p:cNvPicPr>
          <p:nvPr/>
        </p:nvPicPr>
        <p:blipFill rotWithShape="1">
          <a:blip r:embed="rId2"/>
          <a:srcRect t="78922" r="7919" b="3886"/>
          <a:stretch/>
        </p:blipFill>
        <p:spPr>
          <a:xfrm>
            <a:off x="509219" y="1804849"/>
            <a:ext cx="8701560" cy="550676"/>
          </a:xfrm>
          <a:prstGeom prst="rect">
            <a:avLst/>
          </a:prstGeom>
        </p:spPr>
      </p:pic>
      <p:pic>
        <p:nvPicPr>
          <p:cNvPr id="2" name="Picture 1">
            <a:extLst>
              <a:ext uri="{FF2B5EF4-FFF2-40B4-BE49-F238E27FC236}">
                <a16:creationId xmlns:a16="http://schemas.microsoft.com/office/drawing/2014/main" id="{CA709945-8334-E38D-179E-96304B8F1B74}"/>
              </a:ext>
            </a:extLst>
          </p:cNvPr>
          <p:cNvPicPr>
            <a:picLocks noChangeAspect="1"/>
          </p:cNvPicPr>
          <p:nvPr/>
        </p:nvPicPr>
        <p:blipFill rotWithShape="1">
          <a:blip r:embed="rId3"/>
          <a:srcRect l="1350" r="1"/>
          <a:stretch/>
        </p:blipFill>
        <p:spPr>
          <a:xfrm>
            <a:off x="9374909" y="1612083"/>
            <a:ext cx="2605554" cy="2982594"/>
          </a:xfrm>
          <a:prstGeom prst="rect">
            <a:avLst/>
          </a:prstGeom>
        </p:spPr>
      </p:pic>
      <p:sp>
        <p:nvSpPr>
          <p:cNvPr id="15" name="Rectangle 14">
            <a:extLst>
              <a:ext uri="{FF2B5EF4-FFF2-40B4-BE49-F238E27FC236}">
                <a16:creationId xmlns:a16="http://schemas.microsoft.com/office/drawing/2014/main" id="{A496B105-5B26-12C5-EE67-F8F8B30979BE}"/>
              </a:ext>
            </a:extLst>
          </p:cNvPr>
          <p:cNvSpPr/>
          <p:nvPr/>
        </p:nvSpPr>
        <p:spPr>
          <a:xfrm>
            <a:off x="9822690" y="3446318"/>
            <a:ext cx="1649896" cy="7940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4" name="TextBox 3">
            <a:extLst>
              <a:ext uri="{FF2B5EF4-FFF2-40B4-BE49-F238E27FC236}">
                <a16:creationId xmlns:a16="http://schemas.microsoft.com/office/drawing/2014/main" id="{E0669547-B41C-F74B-4002-70A08909EA79}"/>
              </a:ext>
            </a:extLst>
          </p:cNvPr>
          <p:cNvSpPr txBox="1"/>
          <p:nvPr/>
        </p:nvSpPr>
        <p:spPr>
          <a:xfrm>
            <a:off x="211537" y="1097878"/>
            <a:ext cx="11195372" cy="584775"/>
          </a:xfrm>
          <a:prstGeom prst="rect">
            <a:avLst/>
          </a:prstGeom>
          <a:noFill/>
        </p:spPr>
        <p:txBody>
          <a:bodyPr wrap="square">
            <a:spAutoFit/>
          </a:bodyPr>
          <a:lstStyle/>
          <a:p>
            <a:pPr algn="just"/>
            <a:r>
              <a:rPr lang="en-US" sz="3200" b="0" i="0" dirty="0">
                <a:solidFill>
                  <a:srgbClr val="242021"/>
                </a:solidFill>
                <a:effectLst/>
                <a:highlight>
                  <a:srgbClr val="00FF00"/>
                </a:highlight>
              </a:rPr>
              <a:t>Task c</a:t>
            </a:r>
            <a:r>
              <a:rPr lang="en-US" sz="3200" b="0" i="0" dirty="0">
                <a:solidFill>
                  <a:srgbClr val="242021"/>
                </a:solidFill>
                <a:effectLst/>
              </a:rPr>
              <a:t>. </a:t>
            </a:r>
            <a:r>
              <a:rPr lang="en-US" sz="3200" b="0" i="0" dirty="0">
                <a:solidFill>
                  <a:srgbClr val="002060"/>
                </a:solidFill>
                <a:effectLst/>
              </a:rPr>
              <a:t>Read </a:t>
            </a:r>
            <a:r>
              <a:rPr lang="en-US" sz="3200" dirty="0">
                <a:solidFill>
                  <a:srgbClr val="002060"/>
                </a:solidFill>
              </a:rPr>
              <a:t>and match the descriptions to the correct cave</a:t>
            </a:r>
          </a:p>
        </p:txBody>
      </p:sp>
      <p:cxnSp>
        <p:nvCxnSpPr>
          <p:cNvPr id="6" name="Straight Connector 5">
            <a:extLst>
              <a:ext uri="{FF2B5EF4-FFF2-40B4-BE49-F238E27FC236}">
                <a16:creationId xmlns:a16="http://schemas.microsoft.com/office/drawing/2014/main" id="{CA591D68-4621-05EE-57C8-1A1ABBE4BBCB}"/>
              </a:ext>
            </a:extLst>
          </p:cNvPr>
          <p:cNvCxnSpPr>
            <a:cxnSpLocks/>
          </p:cNvCxnSpPr>
          <p:nvPr/>
        </p:nvCxnSpPr>
        <p:spPr>
          <a:xfrm>
            <a:off x="509219" y="3429000"/>
            <a:ext cx="63533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767527-4504-B2D2-A6A6-1E7255F168EB}"/>
              </a:ext>
            </a:extLst>
          </p:cNvPr>
          <p:cNvSpPr txBox="1"/>
          <p:nvPr/>
        </p:nvSpPr>
        <p:spPr>
          <a:xfrm>
            <a:off x="8594317" y="566812"/>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9" name="Straight Connector 8">
            <a:extLst>
              <a:ext uri="{FF2B5EF4-FFF2-40B4-BE49-F238E27FC236}">
                <a16:creationId xmlns:a16="http://schemas.microsoft.com/office/drawing/2014/main" id="{AFB286F6-C056-010D-F3F0-FD4897EE2B39}"/>
              </a:ext>
            </a:extLst>
          </p:cNvPr>
          <p:cNvCxnSpPr>
            <a:cxnSpLocks/>
          </p:cNvCxnSpPr>
          <p:nvPr/>
        </p:nvCxnSpPr>
        <p:spPr>
          <a:xfrm>
            <a:off x="1682411" y="2355525"/>
            <a:ext cx="753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85C80A2-7CA5-DBFF-1554-4271B0C674D1}"/>
              </a:ext>
            </a:extLst>
          </p:cNvPr>
          <p:cNvCxnSpPr>
            <a:cxnSpLocks/>
          </p:cNvCxnSpPr>
          <p:nvPr/>
        </p:nvCxnSpPr>
        <p:spPr>
          <a:xfrm>
            <a:off x="4693392" y="2355525"/>
            <a:ext cx="1967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B8271C-E104-FB22-2ECB-05E077D1F018}"/>
              </a:ext>
            </a:extLst>
          </p:cNvPr>
          <p:cNvSpPr txBox="1"/>
          <p:nvPr/>
        </p:nvSpPr>
        <p:spPr>
          <a:xfrm>
            <a:off x="331628" y="2906201"/>
            <a:ext cx="8723528" cy="2554545"/>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spTree>
    <p:extLst>
      <p:ext uri="{BB962C8B-B14F-4D97-AF65-F5344CB8AC3E}">
        <p14:creationId xmlns:p14="http://schemas.microsoft.com/office/powerpoint/2010/main" val="3077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96909" y="513153"/>
            <a:ext cx="4027054" cy="949788"/>
          </a:xfrm>
          <a:prstGeom prst="rect">
            <a:avLst/>
          </a:prstGeom>
        </p:spPr>
      </p:pic>
      <p:sp>
        <p:nvSpPr>
          <p:cNvPr id="6" name="TextBox 5">
            <a:extLst>
              <a:ext uri="{FF2B5EF4-FFF2-40B4-BE49-F238E27FC236}">
                <a16:creationId xmlns:a16="http://schemas.microsoft.com/office/drawing/2014/main" id="{FD32F8CA-C343-FEAF-F030-A949C7DD561B}"/>
              </a:ext>
            </a:extLst>
          </p:cNvPr>
          <p:cNvSpPr txBox="1"/>
          <p:nvPr/>
        </p:nvSpPr>
        <p:spPr>
          <a:xfrm>
            <a:off x="300182" y="2592486"/>
            <a:ext cx="11591636" cy="2862322"/>
          </a:xfrm>
          <a:prstGeom prst="rect">
            <a:avLst/>
          </a:prstGeom>
          <a:noFill/>
        </p:spPr>
        <p:txBody>
          <a:bodyPr wrap="square">
            <a:spAutoFit/>
          </a:bodyPr>
          <a:lstStyle/>
          <a:p>
            <a:pPr algn="ctr"/>
            <a:r>
              <a:rPr lang="en-US" sz="3600" dirty="0">
                <a:solidFill>
                  <a:srgbClr val="0070C0"/>
                </a:solidFill>
              </a:rPr>
              <a:t>Three amazing Caves in Southeast Asia </a:t>
            </a:r>
          </a:p>
          <a:p>
            <a:pPr algn="just"/>
            <a:r>
              <a:rPr lang="en-US" sz="3600" dirty="0">
                <a:solidFill>
                  <a:srgbClr val="0070C0"/>
                </a:solidFill>
              </a:rPr>
              <a:t>Many tourists know Southeast Asia for its beaches and national parks, but they often miss another kind of natural wonder hidden there. In this article, we'll explore three amazing caves in Southeast Asia!</a:t>
            </a:r>
          </a:p>
        </p:txBody>
      </p:sp>
      <p:sp>
        <p:nvSpPr>
          <p:cNvPr id="3" name="TextBox 2">
            <a:extLst>
              <a:ext uri="{FF2B5EF4-FFF2-40B4-BE49-F238E27FC236}">
                <a16:creationId xmlns:a16="http://schemas.microsoft.com/office/drawing/2014/main" id="{2CB0A457-8293-67A7-4C22-AC03EF990C3A}"/>
              </a:ext>
            </a:extLst>
          </p:cNvPr>
          <p:cNvSpPr txBox="1"/>
          <p:nvPr/>
        </p:nvSpPr>
        <p:spPr>
          <a:xfrm>
            <a:off x="300182" y="1787675"/>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7" name="CD2 TRACK 02">
            <a:hlinkClick r:id="" action="ppaction://media"/>
            <a:extLst>
              <a:ext uri="{FF2B5EF4-FFF2-40B4-BE49-F238E27FC236}">
                <a16:creationId xmlns:a16="http://schemas.microsoft.com/office/drawing/2014/main" id="{DAFBB61B-74D2-BD5E-159B-58E98F8DCBA9}"/>
              </a:ext>
            </a:extLst>
          </p:cNvPr>
          <p:cNvPicPr>
            <a:picLocks noChangeAspect="1"/>
          </p:cNvPicPr>
          <p:nvPr>
            <a:audioFile r:link="rId1"/>
            <p:extLst>
              <p:ext uri="{DAA4B4D4-6D71-4841-9C94-3DE7FCFB9230}">
                <p14:media xmlns:p14="http://schemas.microsoft.com/office/powerpoint/2010/main" r:embed="rId2">
                  <p14:trim st="2611" end="62898.7"/>
                </p14:media>
              </p:ext>
            </p:extLst>
          </p:nvPr>
        </p:nvPicPr>
        <p:blipFill>
          <a:blip r:embed="rId5"/>
          <a:stretch>
            <a:fillRect/>
          </a:stretch>
        </p:blipFill>
        <p:spPr>
          <a:xfrm>
            <a:off x="4687847" y="1867158"/>
            <a:ext cx="487363" cy="487363"/>
          </a:xfrm>
          <a:prstGeom prst="rect">
            <a:avLst/>
          </a:prstGeom>
        </p:spPr>
      </p:pic>
    </p:spTree>
    <p:extLst>
      <p:ext uri="{BB962C8B-B14F-4D97-AF65-F5344CB8AC3E}">
        <p14:creationId xmlns:p14="http://schemas.microsoft.com/office/powerpoint/2010/main" val="74784079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0281"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66317"/>
            <a:ext cx="3903591" cy="920669"/>
          </a:xfrm>
          <a:prstGeom prst="rect">
            <a:avLst/>
          </a:prstGeom>
        </p:spPr>
      </p:pic>
      <p:sp>
        <p:nvSpPr>
          <p:cNvPr id="8" name="TextBox 7">
            <a:extLst>
              <a:ext uri="{FF2B5EF4-FFF2-40B4-BE49-F238E27FC236}">
                <a16:creationId xmlns:a16="http://schemas.microsoft.com/office/drawing/2014/main" id="{8F3EB6BE-31D1-55E2-4F32-70EC9E9281F3}"/>
              </a:ext>
            </a:extLst>
          </p:cNvPr>
          <p:cNvSpPr txBox="1"/>
          <p:nvPr/>
        </p:nvSpPr>
        <p:spPr>
          <a:xfrm>
            <a:off x="254745" y="2509834"/>
            <a:ext cx="7058602" cy="3046988"/>
          </a:xfrm>
          <a:prstGeom prst="rect">
            <a:avLst/>
          </a:prstGeom>
          <a:noFill/>
        </p:spPr>
        <p:txBody>
          <a:bodyPr wrap="square">
            <a:spAutoFit/>
          </a:bodyPr>
          <a:lstStyle/>
          <a:p>
            <a:pPr algn="just"/>
            <a:r>
              <a:rPr lang="en-US" sz="3200" dirty="0">
                <a:solidFill>
                  <a:srgbClr val="0070C0"/>
                </a:solidFill>
              </a:rPr>
              <a:t>Goa </a:t>
            </a:r>
            <a:r>
              <a:rPr lang="en-US" sz="3200" dirty="0" err="1">
                <a:solidFill>
                  <a:srgbClr val="0070C0"/>
                </a:solidFill>
              </a:rPr>
              <a:t>Pindul</a:t>
            </a:r>
            <a:r>
              <a:rPr lang="en-US" sz="3200" dirty="0">
                <a:solidFill>
                  <a:srgbClr val="0070C0"/>
                </a:solidFill>
              </a:rPr>
              <a:t> Cave is famous for its river. Visitors can float along it and enjoy the fantastic rock formations. Goa </a:t>
            </a:r>
            <a:r>
              <a:rPr lang="en-US" sz="3200" dirty="0" err="1">
                <a:solidFill>
                  <a:srgbClr val="0070C0"/>
                </a:solidFill>
              </a:rPr>
              <a:t>Pindul</a:t>
            </a:r>
            <a:r>
              <a:rPr lang="en-US" sz="3200" dirty="0">
                <a:solidFill>
                  <a:srgbClr val="0070C0"/>
                </a:solidFill>
              </a:rPr>
              <a:t> Cave is far more accessible than many other caves. Visitors can reach it without having to hike or climb.</a:t>
            </a:r>
          </a:p>
        </p:txBody>
      </p:sp>
      <p:pic>
        <p:nvPicPr>
          <p:cNvPr id="11" name="Picture 10">
            <a:extLst>
              <a:ext uri="{FF2B5EF4-FFF2-40B4-BE49-F238E27FC236}">
                <a16:creationId xmlns:a16="http://schemas.microsoft.com/office/drawing/2014/main" id="{693A4426-8622-254E-210F-0158B6177769}"/>
              </a:ext>
            </a:extLst>
          </p:cNvPr>
          <p:cNvPicPr>
            <a:picLocks noChangeAspect="1"/>
          </p:cNvPicPr>
          <p:nvPr/>
        </p:nvPicPr>
        <p:blipFill>
          <a:blip r:embed="rId5"/>
          <a:stretch>
            <a:fillRect/>
          </a:stretch>
        </p:blipFill>
        <p:spPr>
          <a:xfrm>
            <a:off x="7546109" y="2924277"/>
            <a:ext cx="4321205" cy="1745550"/>
          </a:xfrm>
          <a:prstGeom prst="rect">
            <a:avLst/>
          </a:prstGeom>
        </p:spPr>
      </p:pic>
      <p:sp>
        <p:nvSpPr>
          <p:cNvPr id="3" name="TextBox 2">
            <a:extLst>
              <a:ext uri="{FF2B5EF4-FFF2-40B4-BE49-F238E27FC236}">
                <a16:creationId xmlns:a16="http://schemas.microsoft.com/office/drawing/2014/main" id="{07A3C09B-6361-7CB7-253D-4BE3DB5510B7}"/>
              </a:ext>
            </a:extLst>
          </p:cNvPr>
          <p:cNvSpPr txBox="1"/>
          <p:nvPr/>
        </p:nvSpPr>
        <p:spPr>
          <a:xfrm>
            <a:off x="374290" y="1509122"/>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6" name="CD2 TRACK 02">
            <a:hlinkClick r:id="" action="ppaction://media"/>
            <a:extLst>
              <a:ext uri="{FF2B5EF4-FFF2-40B4-BE49-F238E27FC236}">
                <a16:creationId xmlns:a16="http://schemas.microsoft.com/office/drawing/2014/main" id="{A978DB22-E2BD-B8D2-AFAF-4AA1270746E5}"/>
              </a:ext>
            </a:extLst>
          </p:cNvPr>
          <p:cNvPicPr>
            <a:picLocks noChangeAspect="1"/>
          </p:cNvPicPr>
          <p:nvPr>
            <a:audioFile r:link="rId1"/>
            <p:extLst>
              <p:ext uri="{DAA4B4D4-6D71-4841-9C94-3DE7FCFB9230}">
                <p14:media xmlns:p14="http://schemas.microsoft.com/office/powerpoint/2010/main" r:embed="rId2">
                  <p14:trim st="22891" end="46416.7"/>
                </p14:media>
              </p:ext>
            </p:extLst>
          </p:nvPr>
        </p:nvPicPr>
        <p:blipFill>
          <a:blip r:embed="rId6"/>
          <a:stretch>
            <a:fillRect/>
          </a:stretch>
        </p:blipFill>
        <p:spPr>
          <a:xfrm>
            <a:off x="4854101" y="1668090"/>
            <a:ext cx="487363" cy="487363"/>
          </a:xfrm>
          <a:prstGeom prst="rect">
            <a:avLst/>
          </a:prstGeom>
        </p:spPr>
      </p:pic>
    </p:spTree>
    <p:extLst>
      <p:ext uri="{BB962C8B-B14F-4D97-AF65-F5344CB8AC3E}">
        <p14:creationId xmlns:p14="http://schemas.microsoft.com/office/powerpoint/2010/main" val="609381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483" fill="hold"/>
                                        <p:tgtEl>
                                          <p:spTgt spid="6"/>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66317"/>
            <a:ext cx="3903591" cy="920669"/>
          </a:xfrm>
          <a:prstGeom prst="rect">
            <a:avLst/>
          </a:prstGeom>
        </p:spPr>
      </p:pic>
      <p:sp>
        <p:nvSpPr>
          <p:cNvPr id="6" name="TextBox 5">
            <a:extLst>
              <a:ext uri="{FF2B5EF4-FFF2-40B4-BE49-F238E27FC236}">
                <a16:creationId xmlns:a16="http://schemas.microsoft.com/office/drawing/2014/main" id="{0976C0E4-F0F4-1294-CCCA-EAE06DB665B3}"/>
              </a:ext>
            </a:extLst>
          </p:cNvPr>
          <p:cNvSpPr txBox="1"/>
          <p:nvPr/>
        </p:nvSpPr>
        <p:spPr>
          <a:xfrm>
            <a:off x="171954" y="2277589"/>
            <a:ext cx="7126047" cy="3539430"/>
          </a:xfrm>
          <a:prstGeom prst="rect">
            <a:avLst/>
          </a:prstGeom>
          <a:noFill/>
        </p:spPr>
        <p:txBody>
          <a:bodyPr wrap="square">
            <a:spAutoFit/>
          </a:bodyPr>
          <a:lstStyle/>
          <a:p>
            <a:pPr algn="just"/>
            <a:r>
              <a:rPr lang="en-US" sz="3200" dirty="0">
                <a:solidFill>
                  <a:srgbClr val="0070C0"/>
                </a:solidFill>
              </a:rPr>
              <a:t>Deer Cave is much bigger than Goa </a:t>
            </a:r>
            <a:r>
              <a:rPr lang="en-US" sz="3200" dirty="0" err="1">
                <a:solidFill>
                  <a:srgbClr val="0070C0"/>
                </a:solidFill>
              </a:rPr>
              <a:t>Pindul</a:t>
            </a:r>
            <a:r>
              <a:rPr lang="en-US" sz="3200" dirty="0">
                <a:solidFill>
                  <a:srgbClr val="0070C0"/>
                </a:solidFill>
              </a:rPr>
              <a:t> Cave. It's over four kilometers long. Visitors can see wildlife here, including deer. It's a bit more difficult to reach than Goa </a:t>
            </a:r>
            <a:r>
              <a:rPr lang="en-US" sz="3200" dirty="0" err="1">
                <a:solidFill>
                  <a:srgbClr val="0070C0"/>
                </a:solidFill>
              </a:rPr>
              <a:t>Pindul</a:t>
            </a:r>
            <a:r>
              <a:rPr lang="en-US" sz="3200" dirty="0">
                <a:solidFill>
                  <a:srgbClr val="0070C0"/>
                </a:solidFill>
              </a:rPr>
              <a:t> Cave. There's a long walk, so visitors should bring strong shoes and raincoats.</a:t>
            </a:r>
          </a:p>
        </p:txBody>
      </p:sp>
      <p:pic>
        <p:nvPicPr>
          <p:cNvPr id="9" name="Picture 8">
            <a:extLst>
              <a:ext uri="{FF2B5EF4-FFF2-40B4-BE49-F238E27FC236}">
                <a16:creationId xmlns:a16="http://schemas.microsoft.com/office/drawing/2014/main" id="{EC200287-67E7-94C4-182E-074558E7A3CD}"/>
              </a:ext>
            </a:extLst>
          </p:cNvPr>
          <p:cNvPicPr>
            <a:picLocks noChangeAspect="1"/>
          </p:cNvPicPr>
          <p:nvPr/>
        </p:nvPicPr>
        <p:blipFill>
          <a:blip r:embed="rId5"/>
          <a:stretch>
            <a:fillRect/>
          </a:stretch>
        </p:blipFill>
        <p:spPr>
          <a:xfrm>
            <a:off x="7462905" y="3011054"/>
            <a:ext cx="4492486" cy="1855066"/>
          </a:xfrm>
          <a:prstGeom prst="rect">
            <a:avLst/>
          </a:prstGeom>
        </p:spPr>
      </p:pic>
      <p:sp>
        <p:nvSpPr>
          <p:cNvPr id="3" name="TextBox 2">
            <a:extLst>
              <a:ext uri="{FF2B5EF4-FFF2-40B4-BE49-F238E27FC236}">
                <a16:creationId xmlns:a16="http://schemas.microsoft.com/office/drawing/2014/main" id="{E6BE98E8-DB21-4C25-FD08-FA52C6B20D70}"/>
              </a:ext>
            </a:extLst>
          </p:cNvPr>
          <p:cNvSpPr txBox="1"/>
          <p:nvPr/>
        </p:nvSpPr>
        <p:spPr>
          <a:xfrm>
            <a:off x="381859" y="1509122"/>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7" name="CD2 TRACK 02">
            <a:hlinkClick r:id="" action="ppaction://media"/>
            <a:extLst>
              <a:ext uri="{FF2B5EF4-FFF2-40B4-BE49-F238E27FC236}">
                <a16:creationId xmlns:a16="http://schemas.microsoft.com/office/drawing/2014/main" id="{6A0B7333-D806-6097-E488-E2B3C454C1D3}"/>
              </a:ext>
            </a:extLst>
          </p:cNvPr>
          <p:cNvPicPr>
            <a:picLocks noChangeAspect="1"/>
          </p:cNvPicPr>
          <p:nvPr>
            <a:audioFile r:link="rId1"/>
            <p:extLst>
              <p:ext uri="{DAA4B4D4-6D71-4841-9C94-3DE7FCFB9230}">
                <p14:media xmlns:p14="http://schemas.microsoft.com/office/powerpoint/2010/main" r:embed="rId2">
                  <p14:trim st="38594" end="29536.7"/>
                </p14:media>
              </p:ext>
            </p:extLst>
          </p:nvPr>
        </p:nvPicPr>
        <p:blipFill>
          <a:blip r:embed="rId6"/>
          <a:stretch>
            <a:fillRect/>
          </a:stretch>
        </p:blipFill>
        <p:spPr>
          <a:xfrm>
            <a:off x="4854101" y="1647404"/>
            <a:ext cx="487363" cy="487363"/>
          </a:xfrm>
          <a:prstGeom prst="rect">
            <a:avLst/>
          </a:prstGeom>
        </p:spPr>
      </p:pic>
    </p:spTree>
    <p:extLst>
      <p:ext uri="{BB962C8B-B14F-4D97-AF65-F5344CB8AC3E}">
        <p14:creationId xmlns:p14="http://schemas.microsoft.com/office/powerpoint/2010/main" val="14025208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660"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43152"/>
            <a:ext cx="4027054" cy="949788"/>
          </a:xfrm>
          <a:prstGeom prst="rect">
            <a:avLst/>
          </a:prstGeom>
        </p:spPr>
      </p:pic>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5"/>
          <a:stretch>
            <a:fillRect/>
          </a:stretch>
        </p:blipFill>
        <p:spPr>
          <a:xfrm>
            <a:off x="8627052" y="2928018"/>
            <a:ext cx="3343275" cy="1821610"/>
          </a:xfrm>
          <a:prstGeom prst="rect">
            <a:avLst/>
          </a:prstGeom>
        </p:spPr>
      </p:pic>
      <p:sp>
        <p:nvSpPr>
          <p:cNvPr id="4" name="TextBox 3">
            <a:extLst>
              <a:ext uri="{FF2B5EF4-FFF2-40B4-BE49-F238E27FC236}">
                <a16:creationId xmlns:a16="http://schemas.microsoft.com/office/drawing/2014/main" id="{452B097C-7879-6D2B-57CA-F9A80CF195AA}"/>
              </a:ext>
            </a:extLst>
          </p:cNvPr>
          <p:cNvSpPr txBox="1"/>
          <p:nvPr/>
        </p:nvSpPr>
        <p:spPr>
          <a:xfrm>
            <a:off x="307108" y="2475508"/>
            <a:ext cx="8236528" cy="3539430"/>
          </a:xfrm>
          <a:prstGeom prst="rect">
            <a:avLst/>
          </a:prstGeom>
          <a:noFill/>
        </p:spPr>
        <p:txBody>
          <a:bodyPr wrap="square">
            <a:spAutoFit/>
          </a:bodyPr>
          <a:lstStyle/>
          <a:p>
            <a:pPr algn="just"/>
            <a:r>
              <a:rPr lang="en-US" sz="3200" dirty="0">
                <a:solidFill>
                  <a:srgbClr val="0070C0"/>
                </a:solidFill>
              </a:rPr>
              <a:t>Sơn </a:t>
            </a:r>
            <a:r>
              <a:rPr lang="en-US" sz="3200" dirty="0" err="1">
                <a:solidFill>
                  <a:srgbClr val="0070C0"/>
                </a:solidFill>
              </a:rPr>
              <a:t>Đoòng</a:t>
            </a:r>
            <a:r>
              <a:rPr lang="en-US" sz="3200" dirty="0">
                <a:solidFill>
                  <a:srgbClr val="0070C0"/>
                </a:solidFill>
              </a:rPr>
              <a:t> Cave is far bigger than both the others. Because of this, it's much more scenic than most other caves. It has things like a forest, underground rivers, and a rock formation called "The Great Wall of Vietnam". It's in a rainforest, so it isn't as accessible as Deer Cave, and it's much more expensive to visit.</a:t>
            </a:r>
          </a:p>
        </p:txBody>
      </p:sp>
      <p:sp>
        <p:nvSpPr>
          <p:cNvPr id="2" name="TextBox 1">
            <a:extLst>
              <a:ext uri="{FF2B5EF4-FFF2-40B4-BE49-F238E27FC236}">
                <a16:creationId xmlns:a16="http://schemas.microsoft.com/office/drawing/2014/main" id="{E37AE89D-B469-5832-FC7B-355EB4415FE3}"/>
              </a:ext>
            </a:extLst>
          </p:cNvPr>
          <p:cNvSpPr txBox="1"/>
          <p:nvPr/>
        </p:nvSpPr>
        <p:spPr>
          <a:xfrm>
            <a:off x="474223" y="1527595"/>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3" name="CD2 TRACK 02">
            <a:hlinkClick r:id="" action="ppaction://media"/>
            <a:extLst>
              <a:ext uri="{FF2B5EF4-FFF2-40B4-BE49-F238E27FC236}">
                <a16:creationId xmlns:a16="http://schemas.microsoft.com/office/drawing/2014/main" id="{B47E138B-62F0-986E-0C4A-07C58CF6CE3C}"/>
              </a:ext>
            </a:extLst>
          </p:cNvPr>
          <p:cNvPicPr>
            <a:picLocks noChangeAspect="1"/>
          </p:cNvPicPr>
          <p:nvPr>
            <a:audioFile r:link="rId1"/>
            <p:extLst>
              <p:ext uri="{DAA4B4D4-6D71-4841-9C94-3DE7FCFB9230}">
                <p14:media xmlns:p14="http://schemas.microsoft.com/office/powerpoint/2010/main" r:embed="rId2">
                  <p14:trim st="56253" end="8119.7"/>
                </p14:media>
              </p:ext>
            </p:extLst>
          </p:nvPr>
        </p:nvPicPr>
        <p:blipFill>
          <a:blip r:embed="rId6"/>
          <a:stretch>
            <a:fillRect/>
          </a:stretch>
        </p:blipFill>
        <p:spPr>
          <a:xfrm>
            <a:off x="4861888" y="1607078"/>
            <a:ext cx="487363" cy="487363"/>
          </a:xfrm>
          <a:prstGeom prst="rect">
            <a:avLst/>
          </a:prstGeom>
        </p:spPr>
      </p:pic>
    </p:spTree>
    <p:extLst>
      <p:ext uri="{BB962C8B-B14F-4D97-AF65-F5344CB8AC3E}">
        <p14:creationId xmlns:p14="http://schemas.microsoft.com/office/powerpoint/2010/main" val="8414838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418"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rotWithShape="1">
          <a:blip r:embed="rId4"/>
          <a:srcRect l="3807" t="9000"/>
          <a:stretch/>
        </p:blipFill>
        <p:spPr>
          <a:xfrm>
            <a:off x="0" y="443152"/>
            <a:ext cx="4027054" cy="949788"/>
          </a:xfrm>
          <a:prstGeom prst="rect">
            <a:avLst/>
          </a:prstGeom>
        </p:spPr>
      </p:pic>
      <p:sp>
        <p:nvSpPr>
          <p:cNvPr id="3" name="TextBox 2">
            <a:extLst>
              <a:ext uri="{FF2B5EF4-FFF2-40B4-BE49-F238E27FC236}">
                <a16:creationId xmlns:a16="http://schemas.microsoft.com/office/drawing/2014/main" id="{FD504D6F-4B89-187E-5787-16CF53BF2320}"/>
              </a:ext>
            </a:extLst>
          </p:cNvPr>
          <p:cNvSpPr txBox="1"/>
          <p:nvPr/>
        </p:nvSpPr>
        <p:spPr>
          <a:xfrm>
            <a:off x="591127" y="2751927"/>
            <a:ext cx="11009745" cy="1077218"/>
          </a:xfrm>
          <a:prstGeom prst="rect">
            <a:avLst/>
          </a:prstGeom>
          <a:noFill/>
        </p:spPr>
        <p:txBody>
          <a:bodyPr wrap="square">
            <a:spAutoFit/>
          </a:bodyPr>
          <a:lstStyle/>
          <a:p>
            <a:pPr algn="just"/>
            <a:r>
              <a:rPr lang="en-US" sz="3200" dirty="0">
                <a:solidFill>
                  <a:srgbClr val="0070C0"/>
                </a:solidFill>
              </a:rPr>
              <a:t>Do you know any other caves or more information about these ones? Write a comment and let us know!</a:t>
            </a:r>
          </a:p>
        </p:txBody>
      </p:sp>
      <p:sp>
        <p:nvSpPr>
          <p:cNvPr id="2" name="TextBox 1">
            <a:extLst>
              <a:ext uri="{FF2B5EF4-FFF2-40B4-BE49-F238E27FC236}">
                <a16:creationId xmlns:a16="http://schemas.microsoft.com/office/drawing/2014/main" id="{1AA69C83-F110-670F-5829-9D2260D9C577}"/>
              </a:ext>
            </a:extLst>
          </p:cNvPr>
          <p:cNvSpPr txBox="1"/>
          <p:nvPr/>
        </p:nvSpPr>
        <p:spPr>
          <a:xfrm>
            <a:off x="400333" y="1749268"/>
            <a:ext cx="4875028" cy="646331"/>
          </a:xfrm>
          <a:prstGeom prst="rect">
            <a:avLst/>
          </a:prstGeom>
          <a:noFill/>
        </p:spPr>
        <p:txBody>
          <a:bodyPr wrap="square">
            <a:spAutoFit/>
          </a:bodyPr>
          <a:lstStyle/>
          <a:p>
            <a:r>
              <a:rPr lang="en-US" sz="3600" b="0" i="0" dirty="0">
                <a:solidFill>
                  <a:srgbClr val="242021"/>
                </a:solidFill>
                <a:effectLst/>
                <a:highlight>
                  <a:srgbClr val="00FF00"/>
                </a:highlight>
              </a:rPr>
              <a:t>Task d. </a:t>
            </a:r>
            <a:r>
              <a:rPr lang="en-US" sz="3600" b="0" i="0" dirty="0">
                <a:solidFill>
                  <a:srgbClr val="242021"/>
                </a:solidFill>
                <a:effectLst/>
              </a:rPr>
              <a:t>Listen and read</a:t>
            </a:r>
            <a:endParaRPr lang="en-US" sz="3600" dirty="0"/>
          </a:p>
        </p:txBody>
      </p:sp>
      <p:pic>
        <p:nvPicPr>
          <p:cNvPr id="4" name="CD2 TRACK 02">
            <a:hlinkClick r:id="" action="ppaction://media"/>
            <a:extLst>
              <a:ext uri="{FF2B5EF4-FFF2-40B4-BE49-F238E27FC236}">
                <a16:creationId xmlns:a16="http://schemas.microsoft.com/office/drawing/2014/main" id="{E0524908-9715-072F-F0D2-98CBF7296D89}"/>
              </a:ext>
            </a:extLst>
          </p:cNvPr>
          <p:cNvPicPr>
            <a:picLocks noChangeAspect="1"/>
          </p:cNvPicPr>
          <p:nvPr>
            <a:audioFile r:link="rId1"/>
            <p:extLst>
              <p:ext uri="{DAA4B4D4-6D71-4841-9C94-3DE7FCFB9230}">
                <p14:media xmlns:p14="http://schemas.microsoft.com/office/powerpoint/2010/main" r:embed="rId2">
                  <p14:trim st="77670" end="0.7"/>
                </p14:media>
              </p:ext>
            </p:extLst>
          </p:nvPr>
        </p:nvPicPr>
        <p:blipFill>
          <a:blip r:embed="rId5"/>
          <a:stretch>
            <a:fillRect/>
          </a:stretch>
        </p:blipFill>
        <p:spPr>
          <a:xfrm>
            <a:off x="4787998" y="1865649"/>
            <a:ext cx="487363" cy="487363"/>
          </a:xfrm>
          <a:prstGeom prst="rect">
            <a:avLst/>
          </a:prstGeom>
        </p:spPr>
      </p:pic>
    </p:spTree>
    <p:extLst>
      <p:ext uri="{BB962C8B-B14F-4D97-AF65-F5344CB8AC3E}">
        <p14:creationId xmlns:p14="http://schemas.microsoft.com/office/powerpoint/2010/main" val="70419869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120" fill="hold"/>
                                        <p:tgtEl>
                                          <p:spTgt spid="4"/>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2654248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520995" y="606021"/>
            <a:ext cx="10698480"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5134475" y="4202884"/>
            <a:ext cx="6305550" cy="1893037"/>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 because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284090" y="2499058"/>
            <a:ext cx="7042630" cy="1703826"/>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Which cave would you most like to visit the most?</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6114" y="1155872"/>
            <a:ext cx="2350606" cy="1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10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8846288"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5208903" y="4150622"/>
            <a:ext cx="6305550" cy="1893037"/>
          </a:xfrm>
          <a:prstGeom prst="wedgeEllipseCallout">
            <a:avLst>
              <a:gd name="adj1" fmla="val -43405"/>
              <a:gd name="adj2" fmla="val -559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there with my ………. because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401048" y="2305873"/>
            <a:ext cx="8094366" cy="1123127"/>
          </a:xfrm>
          <a:prstGeom prst="wedgeEllipseCallout">
            <a:avLst>
              <a:gd name="adj1" fmla="val 34240"/>
              <a:gd name="adj2" fmla="val 8429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Who would you take with you?</a:t>
            </a:r>
          </a:p>
        </p:txBody>
      </p:sp>
      <p:pic>
        <p:nvPicPr>
          <p:cNvPr id="5" name="Picture 2" descr="Free Speech bubble 1195466 PNG with Transparent Background">
            <a:extLst>
              <a:ext uri="{FF2B5EF4-FFF2-40B4-BE49-F238E27FC236}">
                <a16:creationId xmlns:a16="http://schemas.microsoft.com/office/drawing/2014/main" id="{F377AC4F-0BCF-20FE-C650-70A41FBF8A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4017" y="1152879"/>
            <a:ext cx="2350606" cy="1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819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8814391"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4407195" y="3800493"/>
            <a:ext cx="7731101" cy="2460594"/>
          </a:xfrm>
          <a:prstGeom prst="wedgeEllipseCallout">
            <a:avLst>
              <a:gd name="adj1" fmla="val -52203"/>
              <a:gd name="adj2" fmla="val -4205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to Son Doong cave in Vietnam because I want to explore one of the most </a:t>
            </a:r>
            <a:r>
              <a:rPr lang="en-US" sz="3200" i="1" dirty="0">
                <a:solidFill>
                  <a:schemeClr val="tx2"/>
                </a:solidFill>
              </a:rPr>
              <a:t>spectacular</a:t>
            </a:r>
            <a:r>
              <a:rPr lang="en-US" sz="3200" dirty="0">
                <a:solidFill>
                  <a:schemeClr val="tx2"/>
                </a:solidFill>
              </a:rPr>
              <a:t> caves in the world.</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231977" y="1995573"/>
            <a:ext cx="7042630" cy="1703826"/>
          </a:xfrm>
          <a:prstGeom prst="wedgeEllipseCallout">
            <a:avLst>
              <a:gd name="adj1" fmla="val 33970"/>
              <a:gd name="adj2" fmla="val 560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Which cave would you most like to visit the most?</a:t>
            </a:r>
          </a:p>
        </p:txBody>
      </p:sp>
      <p:sp>
        <p:nvSpPr>
          <p:cNvPr id="6" name="TextBox 5">
            <a:extLst>
              <a:ext uri="{FF2B5EF4-FFF2-40B4-BE49-F238E27FC236}">
                <a16:creationId xmlns:a16="http://schemas.microsoft.com/office/drawing/2014/main" id="{F2EE1E9C-4CB8-772A-E464-110905692C01}"/>
              </a:ext>
            </a:extLst>
          </p:cNvPr>
          <p:cNvSpPr txBox="1"/>
          <p:nvPr/>
        </p:nvSpPr>
        <p:spPr>
          <a:xfrm>
            <a:off x="8603748" y="1180880"/>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9050" y="1137484"/>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901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8346558" cy="646331"/>
          </a:xfrm>
          <a:prstGeom prst="rect">
            <a:avLst/>
          </a:prstGeom>
          <a:noFill/>
        </p:spPr>
        <p:txBody>
          <a:bodyPr wrap="square">
            <a:spAutoFit/>
          </a:bodyPr>
          <a:lstStyle/>
          <a:p>
            <a:pPr algn="ctr"/>
            <a:r>
              <a:rPr lang="en-US" sz="3600" b="0" i="0" dirty="0">
                <a:solidFill>
                  <a:srgbClr val="002060"/>
                </a:solidFill>
                <a:effectLst/>
              </a:rPr>
              <a:t>In pairs: Talk together and share your ideas</a:t>
            </a:r>
            <a:endParaRPr lang="en-US" sz="3600" dirty="0">
              <a:solidFill>
                <a:srgbClr val="002060"/>
              </a:solidFill>
            </a:endParaRPr>
          </a:p>
        </p:txBody>
      </p:sp>
      <p:sp>
        <p:nvSpPr>
          <p:cNvPr id="10" name="Speech Bubble: Oval 9">
            <a:extLst>
              <a:ext uri="{FF2B5EF4-FFF2-40B4-BE49-F238E27FC236}">
                <a16:creationId xmlns:a16="http://schemas.microsoft.com/office/drawing/2014/main" id="{AE0E7B6B-670A-5B8B-3A1B-DF06ED6328FB}"/>
              </a:ext>
            </a:extLst>
          </p:cNvPr>
          <p:cNvSpPr/>
          <p:nvPr/>
        </p:nvSpPr>
        <p:spPr>
          <a:xfrm>
            <a:off x="4859974" y="3800493"/>
            <a:ext cx="7210106" cy="2460594"/>
          </a:xfrm>
          <a:prstGeom prst="wedgeEllipseCallout">
            <a:avLst>
              <a:gd name="adj1" fmla="val -51254"/>
              <a:gd name="adj2" fmla="val -4421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go there with my best friend because we both love nature and exploring new places and new things.</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359133" y="2493100"/>
            <a:ext cx="7892347" cy="1151972"/>
          </a:xfrm>
          <a:prstGeom prst="wedgeEllipseCallout">
            <a:avLst>
              <a:gd name="adj1" fmla="val 35882"/>
              <a:gd name="adj2" fmla="val 59915"/>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Who would you take with you?</a:t>
            </a:r>
          </a:p>
        </p:txBody>
      </p:sp>
      <p:sp>
        <p:nvSpPr>
          <p:cNvPr id="6" name="TextBox 5">
            <a:extLst>
              <a:ext uri="{FF2B5EF4-FFF2-40B4-BE49-F238E27FC236}">
                <a16:creationId xmlns:a16="http://schemas.microsoft.com/office/drawing/2014/main" id="{F2EE1E9C-4CB8-772A-E464-110905692C01}"/>
              </a:ext>
            </a:extLst>
          </p:cNvPr>
          <p:cNvSpPr txBox="1"/>
          <p:nvPr/>
        </p:nvSpPr>
        <p:spPr>
          <a:xfrm>
            <a:off x="8603748" y="1180880"/>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5" name="Picture 2" descr="Free Speech bubble 1195466 PNG with Transparent Background">
            <a:extLst>
              <a:ext uri="{FF2B5EF4-FFF2-40B4-BE49-F238E27FC236}">
                <a16:creationId xmlns:a16="http://schemas.microsoft.com/office/drawing/2014/main" id="{2FAD2830-AEA0-E5F7-08BA-3AD529A64D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727" y="1180880"/>
            <a:ext cx="2350606" cy="1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2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7293935" y="466497"/>
            <a:ext cx="4898065" cy="646331"/>
          </a:xfrm>
          <a:prstGeom prst="rect">
            <a:avLst/>
          </a:prstGeom>
          <a:noFill/>
        </p:spPr>
        <p:txBody>
          <a:bodyPr wrap="square">
            <a:spAutoFit/>
          </a:bodyPr>
          <a:lstStyle/>
          <a:p>
            <a:r>
              <a:rPr lang="en-US" sz="3600" dirty="0">
                <a:solidFill>
                  <a:srgbClr val="242021"/>
                </a:solidFill>
                <a:highlight>
                  <a:srgbClr val="F3C1FF"/>
                </a:highlight>
              </a:rPr>
              <a:t>Extra practice – WB, P 32</a:t>
            </a:r>
            <a:endParaRPr lang="en-US" sz="3600" dirty="0">
              <a:highlight>
                <a:srgbClr val="F3C1FF"/>
              </a:highlight>
            </a:endParaRPr>
          </a:p>
        </p:txBody>
      </p:sp>
      <p:pic>
        <p:nvPicPr>
          <p:cNvPr id="6" name="Picture 5">
            <a:extLst>
              <a:ext uri="{FF2B5EF4-FFF2-40B4-BE49-F238E27FC236}">
                <a16:creationId xmlns:a16="http://schemas.microsoft.com/office/drawing/2014/main" id="{E6C05D75-EC02-0286-90D7-DD780A3020EC}"/>
              </a:ext>
            </a:extLst>
          </p:cNvPr>
          <p:cNvPicPr>
            <a:picLocks noChangeAspect="1"/>
          </p:cNvPicPr>
          <p:nvPr/>
        </p:nvPicPr>
        <p:blipFill>
          <a:blip r:embed="rId2"/>
          <a:stretch>
            <a:fillRect/>
          </a:stretch>
        </p:blipFill>
        <p:spPr>
          <a:xfrm>
            <a:off x="321969" y="624672"/>
            <a:ext cx="6743999" cy="728662"/>
          </a:xfrm>
          <a:prstGeom prst="rect">
            <a:avLst/>
          </a:prstGeom>
        </p:spPr>
      </p:pic>
      <p:pic>
        <p:nvPicPr>
          <p:cNvPr id="9" name="Picture 8">
            <a:extLst>
              <a:ext uri="{FF2B5EF4-FFF2-40B4-BE49-F238E27FC236}">
                <a16:creationId xmlns:a16="http://schemas.microsoft.com/office/drawing/2014/main" id="{F924B575-D2BB-DBD4-8984-2882F7F6B310}"/>
              </a:ext>
            </a:extLst>
          </p:cNvPr>
          <p:cNvPicPr>
            <a:picLocks noChangeAspect="1"/>
          </p:cNvPicPr>
          <p:nvPr/>
        </p:nvPicPr>
        <p:blipFill>
          <a:blip r:embed="rId3"/>
          <a:stretch>
            <a:fillRect/>
          </a:stretch>
        </p:blipFill>
        <p:spPr>
          <a:xfrm>
            <a:off x="981075" y="1303489"/>
            <a:ext cx="9410700" cy="5088014"/>
          </a:xfrm>
          <a:prstGeom prst="rect">
            <a:avLst/>
          </a:prstGeom>
        </p:spPr>
      </p:pic>
    </p:spTree>
    <p:extLst>
      <p:ext uri="{BB962C8B-B14F-4D97-AF65-F5344CB8AC3E}">
        <p14:creationId xmlns:p14="http://schemas.microsoft.com/office/powerpoint/2010/main" val="39983653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10079182" y="466497"/>
            <a:ext cx="1865168"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6" name="Picture 5">
            <a:extLst>
              <a:ext uri="{FF2B5EF4-FFF2-40B4-BE49-F238E27FC236}">
                <a16:creationId xmlns:a16="http://schemas.microsoft.com/office/drawing/2014/main" id="{E6C05D75-EC02-0286-90D7-DD780A3020EC}"/>
              </a:ext>
            </a:extLst>
          </p:cNvPr>
          <p:cNvPicPr>
            <a:picLocks noChangeAspect="1"/>
          </p:cNvPicPr>
          <p:nvPr/>
        </p:nvPicPr>
        <p:blipFill>
          <a:blip r:embed="rId2"/>
          <a:stretch>
            <a:fillRect/>
          </a:stretch>
        </p:blipFill>
        <p:spPr>
          <a:xfrm>
            <a:off x="321969" y="624672"/>
            <a:ext cx="6743999" cy="728662"/>
          </a:xfrm>
          <a:prstGeom prst="rect">
            <a:avLst/>
          </a:prstGeom>
        </p:spPr>
      </p:pic>
      <p:pic>
        <p:nvPicPr>
          <p:cNvPr id="9" name="Picture 8">
            <a:extLst>
              <a:ext uri="{FF2B5EF4-FFF2-40B4-BE49-F238E27FC236}">
                <a16:creationId xmlns:a16="http://schemas.microsoft.com/office/drawing/2014/main" id="{F924B575-D2BB-DBD4-8984-2882F7F6B310}"/>
              </a:ext>
            </a:extLst>
          </p:cNvPr>
          <p:cNvPicPr>
            <a:picLocks noChangeAspect="1"/>
          </p:cNvPicPr>
          <p:nvPr/>
        </p:nvPicPr>
        <p:blipFill>
          <a:blip r:embed="rId3"/>
          <a:stretch>
            <a:fillRect/>
          </a:stretch>
        </p:blipFill>
        <p:spPr>
          <a:xfrm>
            <a:off x="981075" y="1303489"/>
            <a:ext cx="9410700" cy="5088014"/>
          </a:xfrm>
          <a:prstGeom prst="rect">
            <a:avLst/>
          </a:prstGeom>
        </p:spPr>
      </p:pic>
      <p:sp>
        <p:nvSpPr>
          <p:cNvPr id="2" name="TextBox 1">
            <a:extLst>
              <a:ext uri="{FF2B5EF4-FFF2-40B4-BE49-F238E27FC236}">
                <a16:creationId xmlns:a16="http://schemas.microsoft.com/office/drawing/2014/main" id="{5D97E261-9DE3-3FB9-7ADE-FB2E9C9B2CBF}"/>
              </a:ext>
            </a:extLst>
          </p:cNvPr>
          <p:cNvSpPr txBox="1"/>
          <p:nvPr/>
        </p:nvSpPr>
        <p:spPr>
          <a:xfrm>
            <a:off x="5191125" y="1947491"/>
            <a:ext cx="3426402" cy="646331"/>
          </a:xfrm>
          <a:prstGeom prst="rect">
            <a:avLst/>
          </a:prstGeom>
          <a:noFill/>
        </p:spPr>
        <p:txBody>
          <a:bodyPr wrap="square">
            <a:spAutoFit/>
          </a:bodyPr>
          <a:lstStyle/>
          <a:p>
            <a:r>
              <a:rPr lang="en-US" sz="3600" b="1" dirty="0">
                <a:solidFill>
                  <a:srgbClr val="FF0000"/>
                </a:solidFill>
              </a:rPr>
              <a:t>S  U M </a:t>
            </a:r>
            <a:r>
              <a:rPr lang="en-US" sz="3600" b="1" dirty="0" err="1">
                <a:solidFill>
                  <a:srgbClr val="FF0000"/>
                </a:solidFill>
              </a:rPr>
              <a:t>M</a:t>
            </a:r>
            <a:r>
              <a:rPr lang="en-US" sz="3600" b="1" dirty="0">
                <a:solidFill>
                  <a:srgbClr val="FF0000"/>
                </a:solidFill>
              </a:rPr>
              <a:t> I  T</a:t>
            </a:r>
          </a:p>
        </p:txBody>
      </p:sp>
      <p:sp>
        <p:nvSpPr>
          <p:cNvPr id="3" name="TextBox 2">
            <a:extLst>
              <a:ext uri="{FF2B5EF4-FFF2-40B4-BE49-F238E27FC236}">
                <a16:creationId xmlns:a16="http://schemas.microsoft.com/office/drawing/2014/main" id="{871B6F64-7A8B-5F20-EC68-8E727A7FD318}"/>
              </a:ext>
            </a:extLst>
          </p:cNvPr>
          <p:cNvSpPr txBox="1"/>
          <p:nvPr/>
        </p:nvSpPr>
        <p:spPr>
          <a:xfrm>
            <a:off x="5117234" y="2558525"/>
            <a:ext cx="3426402" cy="646331"/>
          </a:xfrm>
          <a:prstGeom prst="rect">
            <a:avLst/>
          </a:prstGeom>
          <a:noFill/>
        </p:spPr>
        <p:txBody>
          <a:bodyPr wrap="square">
            <a:spAutoFit/>
          </a:bodyPr>
          <a:lstStyle/>
          <a:p>
            <a:r>
              <a:rPr lang="en-US" sz="3600" b="1" dirty="0">
                <a:solidFill>
                  <a:srgbClr val="FF0000"/>
                </a:solidFill>
              </a:rPr>
              <a:t>M O U  N T</a:t>
            </a:r>
          </a:p>
        </p:txBody>
      </p:sp>
      <p:sp>
        <p:nvSpPr>
          <p:cNvPr id="5" name="TextBox 4">
            <a:extLst>
              <a:ext uri="{FF2B5EF4-FFF2-40B4-BE49-F238E27FC236}">
                <a16:creationId xmlns:a16="http://schemas.microsoft.com/office/drawing/2014/main" id="{03515A61-E77C-3F0F-2D3C-2115A61740CC}"/>
              </a:ext>
            </a:extLst>
          </p:cNvPr>
          <p:cNvSpPr txBox="1"/>
          <p:nvPr/>
        </p:nvSpPr>
        <p:spPr>
          <a:xfrm>
            <a:off x="5191125" y="3201165"/>
            <a:ext cx="3426402" cy="646331"/>
          </a:xfrm>
          <a:prstGeom prst="rect">
            <a:avLst/>
          </a:prstGeom>
          <a:noFill/>
        </p:spPr>
        <p:txBody>
          <a:bodyPr wrap="square">
            <a:spAutoFit/>
          </a:bodyPr>
          <a:lstStyle/>
          <a:p>
            <a:r>
              <a:rPr lang="en-US" sz="3600" b="1" dirty="0">
                <a:solidFill>
                  <a:srgbClr val="FF0000"/>
                </a:solidFill>
              </a:rPr>
              <a:t>S  C  E  N  I   C</a:t>
            </a:r>
          </a:p>
        </p:txBody>
      </p:sp>
      <p:sp>
        <p:nvSpPr>
          <p:cNvPr id="7" name="TextBox 6">
            <a:extLst>
              <a:ext uri="{FF2B5EF4-FFF2-40B4-BE49-F238E27FC236}">
                <a16:creationId xmlns:a16="http://schemas.microsoft.com/office/drawing/2014/main" id="{461053C2-DB6F-74E5-250F-F2AF9153C10A}"/>
              </a:ext>
            </a:extLst>
          </p:cNvPr>
          <p:cNvSpPr txBox="1"/>
          <p:nvPr/>
        </p:nvSpPr>
        <p:spPr>
          <a:xfrm>
            <a:off x="5191125" y="3797854"/>
            <a:ext cx="5402984" cy="646331"/>
          </a:xfrm>
          <a:prstGeom prst="rect">
            <a:avLst/>
          </a:prstGeom>
          <a:noFill/>
        </p:spPr>
        <p:txBody>
          <a:bodyPr wrap="square">
            <a:spAutoFit/>
          </a:bodyPr>
          <a:lstStyle/>
          <a:p>
            <a:r>
              <a:rPr lang="en-US" sz="3600" b="1" dirty="0">
                <a:solidFill>
                  <a:srgbClr val="FF0000"/>
                </a:solidFill>
              </a:rPr>
              <a:t>R  A  I   N F  O  R  E  S  T</a:t>
            </a:r>
          </a:p>
        </p:txBody>
      </p:sp>
      <p:sp>
        <p:nvSpPr>
          <p:cNvPr id="8" name="TextBox 7">
            <a:extLst>
              <a:ext uri="{FF2B5EF4-FFF2-40B4-BE49-F238E27FC236}">
                <a16:creationId xmlns:a16="http://schemas.microsoft.com/office/drawing/2014/main" id="{587D6AAB-08BA-7CC5-DDC2-56197AE4C4CA}"/>
              </a:ext>
            </a:extLst>
          </p:cNvPr>
          <p:cNvSpPr txBox="1"/>
          <p:nvPr/>
        </p:nvSpPr>
        <p:spPr>
          <a:xfrm>
            <a:off x="5234131" y="4448347"/>
            <a:ext cx="4658013" cy="646331"/>
          </a:xfrm>
          <a:prstGeom prst="rect">
            <a:avLst/>
          </a:prstGeom>
          <a:noFill/>
        </p:spPr>
        <p:txBody>
          <a:bodyPr wrap="square">
            <a:spAutoFit/>
          </a:bodyPr>
          <a:lstStyle/>
          <a:p>
            <a:r>
              <a:rPr lang="en-US" sz="3600" b="1" dirty="0">
                <a:solidFill>
                  <a:srgbClr val="FF0000"/>
                </a:solidFill>
              </a:rPr>
              <a:t>F  O R  M A T   I  O  N</a:t>
            </a:r>
          </a:p>
        </p:txBody>
      </p:sp>
      <p:sp>
        <p:nvSpPr>
          <p:cNvPr id="10" name="TextBox 9">
            <a:extLst>
              <a:ext uri="{FF2B5EF4-FFF2-40B4-BE49-F238E27FC236}">
                <a16:creationId xmlns:a16="http://schemas.microsoft.com/office/drawing/2014/main" id="{C28E1C8B-DE09-7566-A674-E10EF8FE761B}"/>
              </a:ext>
            </a:extLst>
          </p:cNvPr>
          <p:cNvSpPr txBox="1"/>
          <p:nvPr/>
        </p:nvSpPr>
        <p:spPr>
          <a:xfrm>
            <a:off x="5230380" y="5074499"/>
            <a:ext cx="5717020" cy="646331"/>
          </a:xfrm>
          <a:prstGeom prst="rect">
            <a:avLst/>
          </a:prstGeom>
          <a:noFill/>
        </p:spPr>
        <p:txBody>
          <a:bodyPr wrap="square">
            <a:spAutoFit/>
          </a:bodyPr>
          <a:lstStyle/>
          <a:p>
            <a:r>
              <a:rPr lang="en-US" sz="3600" b="1" dirty="0">
                <a:solidFill>
                  <a:srgbClr val="FF0000"/>
                </a:solidFill>
              </a:rPr>
              <a:t>S  P  E  C  T  A  C  U  L  A R</a:t>
            </a:r>
          </a:p>
        </p:txBody>
      </p:sp>
      <p:sp>
        <p:nvSpPr>
          <p:cNvPr id="11" name="TextBox 10">
            <a:extLst>
              <a:ext uri="{FF2B5EF4-FFF2-40B4-BE49-F238E27FC236}">
                <a16:creationId xmlns:a16="http://schemas.microsoft.com/office/drawing/2014/main" id="{8110E63C-CEB7-EDE4-0BB3-D88E357DF388}"/>
              </a:ext>
            </a:extLst>
          </p:cNvPr>
          <p:cNvSpPr txBox="1"/>
          <p:nvPr/>
        </p:nvSpPr>
        <p:spPr>
          <a:xfrm>
            <a:off x="5230380" y="5692749"/>
            <a:ext cx="5717020" cy="646331"/>
          </a:xfrm>
          <a:prstGeom prst="rect">
            <a:avLst/>
          </a:prstGeom>
          <a:noFill/>
        </p:spPr>
        <p:txBody>
          <a:bodyPr wrap="square">
            <a:spAutoFit/>
          </a:bodyPr>
          <a:lstStyle/>
          <a:p>
            <a:r>
              <a:rPr lang="en-US" sz="3600" b="1" dirty="0">
                <a:solidFill>
                  <a:srgbClr val="FF0000"/>
                </a:solidFill>
              </a:rPr>
              <a:t>A  C </a:t>
            </a:r>
            <a:r>
              <a:rPr lang="en-US" sz="3600" b="1" dirty="0" err="1">
                <a:solidFill>
                  <a:srgbClr val="FF0000"/>
                </a:solidFill>
              </a:rPr>
              <a:t>C</a:t>
            </a:r>
            <a:r>
              <a:rPr lang="en-US" sz="3600" b="1" dirty="0">
                <a:solidFill>
                  <a:srgbClr val="FF0000"/>
                </a:solidFill>
              </a:rPr>
              <a:t>   E  S  </a:t>
            </a:r>
            <a:r>
              <a:rPr lang="en-US" sz="3600" b="1" dirty="0" err="1">
                <a:solidFill>
                  <a:srgbClr val="FF0000"/>
                </a:solidFill>
              </a:rPr>
              <a:t>S</a:t>
            </a:r>
            <a:r>
              <a:rPr lang="en-US" sz="3600" b="1" dirty="0">
                <a:solidFill>
                  <a:srgbClr val="FF0000"/>
                </a:solidFill>
              </a:rPr>
              <a:t>  I   B  L   E</a:t>
            </a:r>
          </a:p>
        </p:txBody>
      </p:sp>
    </p:spTree>
    <p:extLst>
      <p:ext uri="{BB962C8B-B14F-4D97-AF65-F5344CB8AC3E}">
        <p14:creationId xmlns:p14="http://schemas.microsoft.com/office/powerpoint/2010/main" val="32136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7784812" y="528524"/>
            <a:ext cx="440718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3" name="Picture 2">
            <a:extLst>
              <a:ext uri="{FF2B5EF4-FFF2-40B4-BE49-F238E27FC236}">
                <a16:creationId xmlns:a16="http://schemas.microsoft.com/office/drawing/2014/main" id="{49E72076-0F7D-48AE-0863-130352EC75D8}"/>
              </a:ext>
            </a:extLst>
          </p:cNvPr>
          <p:cNvPicPr>
            <a:picLocks noChangeAspect="1"/>
          </p:cNvPicPr>
          <p:nvPr/>
        </p:nvPicPr>
        <p:blipFill>
          <a:blip r:embed="rId2"/>
          <a:stretch>
            <a:fillRect/>
          </a:stretch>
        </p:blipFill>
        <p:spPr>
          <a:xfrm>
            <a:off x="477184" y="590551"/>
            <a:ext cx="6490353" cy="595312"/>
          </a:xfrm>
          <a:prstGeom prst="rect">
            <a:avLst/>
          </a:prstGeom>
        </p:spPr>
      </p:pic>
      <p:pic>
        <p:nvPicPr>
          <p:cNvPr id="7" name="Picture 6">
            <a:extLst>
              <a:ext uri="{FF2B5EF4-FFF2-40B4-BE49-F238E27FC236}">
                <a16:creationId xmlns:a16="http://schemas.microsoft.com/office/drawing/2014/main" id="{A751D46D-576F-31F2-FD73-A609109B6FD1}"/>
              </a:ext>
            </a:extLst>
          </p:cNvPr>
          <p:cNvPicPr>
            <a:picLocks noChangeAspect="1"/>
          </p:cNvPicPr>
          <p:nvPr/>
        </p:nvPicPr>
        <p:blipFill>
          <a:blip r:embed="rId3"/>
          <a:stretch>
            <a:fillRect/>
          </a:stretch>
        </p:blipFill>
        <p:spPr>
          <a:xfrm>
            <a:off x="633412" y="1112828"/>
            <a:ext cx="9929813" cy="5187216"/>
          </a:xfrm>
          <a:prstGeom prst="rect">
            <a:avLst/>
          </a:prstGeom>
        </p:spPr>
      </p:pic>
    </p:spTree>
    <p:extLst>
      <p:ext uri="{BB962C8B-B14F-4D97-AF65-F5344CB8AC3E}">
        <p14:creationId xmlns:p14="http://schemas.microsoft.com/office/powerpoint/2010/main" val="24906958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10111509" y="466497"/>
            <a:ext cx="1868054"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3" name="Picture 2">
            <a:extLst>
              <a:ext uri="{FF2B5EF4-FFF2-40B4-BE49-F238E27FC236}">
                <a16:creationId xmlns:a16="http://schemas.microsoft.com/office/drawing/2014/main" id="{49E72076-0F7D-48AE-0863-130352EC75D8}"/>
              </a:ext>
            </a:extLst>
          </p:cNvPr>
          <p:cNvPicPr>
            <a:picLocks noChangeAspect="1"/>
          </p:cNvPicPr>
          <p:nvPr/>
        </p:nvPicPr>
        <p:blipFill>
          <a:blip r:embed="rId2"/>
          <a:stretch>
            <a:fillRect/>
          </a:stretch>
        </p:blipFill>
        <p:spPr>
          <a:xfrm>
            <a:off x="477184" y="590551"/>
            <a:ext cx="6490353" cy="595312"/>
          </a:xfrm>
          <a:prstGeom prst="rect">
            <a:avLst/>
          </a:prstGeom>
        </p:spPr>
      </p:pic>
      <p:pic>
        <p:nvPicPr>
          <p:cNvPr id="7" name="Picture 6">
            <a:extLst>
              <a:ext uri="{FF2B5EF4-FFF2-40B4-BE49-F238E27FC236}">
                <a16:creationId xmlns:a16="http://schemas.microsoft.com/office/drawing/2014/main" id="{A751D46D-576F-31F2-FD73-A609109B6FD1}"/>
              </a:ext>
            </a:extLst>
          </p:cNvPr>
          <p:cNvPicPr>
            <a:picLocks noChangeAspect="1"/>
          </p:cNvPicPr>
          <p:nvPr/>
        </p:nvPicPr>
        <p:blipFill>
          <a:blip r:embed="rId3"/>
          <a:stretch>
            <a:fillRect/>
          </a:stretch>
        </p:blipFill>
        <p:spPr>
          <a:xfrm>
            <a:off x="633412" y="1112828"/>
            <a:ext cx="9929813" cy="5187216"/>
          </a:xfrm>
          <a:prstGeom prst="rect">
            <a:avLst/>
          </a:prstGeom>
        </p:spPr>
      </p:pic>
      <p:cxnSp>
        <p:nvCxnSpPr>
          <p:cNvPr id="5" name="Straight Connector 4">
            <a:extLst>
              <a:ext uri="{FF2B5EF4-FFF2-40B4-BE49-F238E27FC236}">
                <a16:creationId xmlns:a16="http://schemas.microsoft.com/office/drawing/2014/main" id="{32FD8D12-5404-C44A-D601-C8B1877926F3}"/>
              </a:ext>
            </a:extLst>
          </p:cNvPr>
          <p:cNvCxnSpPr/>
          <p:nvPr/>
        </p:nvCxnSpPr>
        <p:spPr>
          <a:xfrm>
            <a:off x="3390900" y="1571625"/>
            <a:ext cx="0" cy="3533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0DB85D-03B9-C56D-E800-E5ECE706BBCF}"/>
              </a:ext>
            </a:extLst>
          </p:cNvPr>
          <p:cNvCxnSpPr>
            <a:cxnSpLocks/>
          </p:cNvCxnSpPr>
          <p:nvPr/>
        </p:nvCxnSpPr>
        <p:spPr>
          <a:xfrm>
            <a:off x="3814618" y="1571625"/>
            <a:ext cx="5043055" cy="3933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0A22E5-F659-4282-E4B2-11A78D9D4BE8}"/>
              </a:ext>
            </a:extLst>
          </p:cNvPr>
          <p:cNvCxnSpPr>
            <a:cxnSpLocks/>
          </p:cNvCxnSpPr>
          <p:nvPr/>
        </p:nvCxnSpPr>
        <p:spPr>
          <a:xfrm>
            <a:off x="4397663" y="1671782"/>
            <a:ext cx="44600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4A6B7E-CD78-3513-E578-865599CD37C2}"/>
              </a:ext>
            </a:extLst>
          </p:cNvPr>
          <p:cNvCxnSpPr>
            <a:cxnSpLocks/>
          </p:cNvCxnSpPr>
          <p:nvPr/>
        </p:nvCxnSpPr>
        <p:spPr>
          <a:xfrm>
            <a:off x="5796973" y="1971098"/>
            <a:ext cx="2035463" cy="16310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4D43DD-F10F-832F-510B-23FABA970ED0}"/>
              </a:ext>
            </a:extLst>
          </p:cNvPr>
          <p:cNvCxnSpPr>
            <a:cxnSpLocks/>
          </p:cNvCxnSpPr>
          <p:nvPr/>
        </p:nvCxnSpPr>
        <p:spPr>
          <a:xfrm>
            <a:off x="1954646" y="3075709"/>
            <a:ext cx="0" cy="2029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264C07-9DCA-E7C0-7795-45FEEAC6EFF1}"/>
              </a:ext>
            </a:extLst>
          </p:cNvPr>
          <p:cNvCxnSpPr>
            <a:cxnSpLocks/>
          </p:cNvCxnSpPr>
          <p:nvPr/>
        </p:nvCxnSpPr>
        <p:spPr>
          <a:xfrm>
            <a:off x="8706427" y="1971098"/>
            <a:ext cx="0" cy="32012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83DE43-230D-71DE-36CF-7F3C4BE2DEF4}"/>
              </a:ext>
            </a:extLst>
          </p:cNvPr>
          <p:cNvCxnSpPr>
            <a:cxnSpLocks/>
          </p:cNvCxnSpPr>
          <p:nvPr/>
        </p:nvCxnSpPr>
        <p:spPr>
          <a:xfrm>
            <a:off x="3838863" y="2766269"/>
            <a:ext cx="2571173" cy="1962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8500" y="547885"/>
            <a:ext cx="12108581" cy="1754326"/>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Work in pairs. Look at the pictures: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0070C0"/>
                </a:solidFill>
                <a:effectLst/>
                <a:uLnTx/>
                <a:uFillTx/>
              </a:rPr>
              <a:t>What kind</a:t>
            </a:r>
            <a:r>
              <a:rPr lang="en-US" sz="3600" i="1" kern="0" dirty="0">
                <a:solidFill>
                  <a:srgbClr val="0070C0"/>
                </a:solidFill>
              </a:rPr>
              <a:t> of place does the picture show?</a:t>
            </a:r>
            <a:endParaRPr kumimoji="0" lang="en-US" sz="3600" b="0" i="1" u="none" strike="noStrike" kern="0" cap="none" spc="0" normalizeH="0" baseline="0" noProof="0" dirty="0">
              <a:ln>
                <a:noFill/>
              </a:ln>
              <a:solidFill>
                <a:srgbClr val="0070C0"/>
              </a:solidFill>
              <a:effectLst/>
              <a:uLnTx/>
              <a:uFillTx/>
            </a:endParaRP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0070C0"/>
                </a:solidFill>
                <a:effectLst/>
                <a:uLnTx/>
                <a:uFillTx/>
              </a:rPr>
              <a:t>Why do you think</a:t>
            </a:r>
            <a:r>
              <a:rPr lang="en-US" sz="3600" i="1" kern="0" dirty="0">
                <a:solidFill>
                  <a:srgbClr val="0070C0"/>
                </a:solidFill>
              </a:rPr>
              <a:t> some people like to visit places like that?</a:t>
            </a:r>
            <a:endParaRPr kumimoji="0" lang="en-US" sz="3600" b="0" i="1" u="none" strike="noStrike" kern="0" cap="none" spc="0" normalizeH="0" baseline="0" noProof="0" dirty="0">
              <a:ln>
                <a:noFill/>
              </a:ln>
              <a:solidFill>
                <a:srgbClr val="0070C0"/>
              </a:solidFill>
              <a:effectLst/>
              <a:uLnTx/>
              <a:uFillTx/>
            </a:endParaRP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14" y="547885"/>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E3A11A-62DB-BFAF-DE4C-000211177728}"/>
              </a:ext>
            </a:extLst>
          </p:cNvPr>
          <p:cNvPicPr>
            <a:picLocks noChangeAspect="1"/>
          </p:cNvPicPr>
          <p:nvPr/>
        </p:nvPicPr>
        <p:blipFill>
          <a:blip r:embed="rId3"/>
          <a:stretch>
            <a:fillRect/>
          </a:stretch>
        </p:blipFill>
        <p:spPr>
          <a:xfrm>
            <a:off x="2226153" y="2456873"/>
            <a:ext cx="7647520" cy="3909093"/>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969254" y="512025"/>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6" name="Picture 5">
            <a:extLst>
              <a:ext uri="{FF2B5EF4-FFF2-40B4-BE49-F238E27FC236}">
                <a16:creationId xmlns:a16="http://schemas.microsoft.com/office/drawing/2014/main" id="{E98BD8B4-84E3-2A9E-41E7-54D12B52C462}"/>
              </a:ext>
            </a:extLst>
          </p:cNvPr>
          <p:cNvPicPr>
            <a:picLocks noChangeAspect="1"/>
          </p:cNvPicPr>
          <p:nvPr/>
        </p:nvPicPr>
        <p:blipFill>
          <a:blip r:embed="rId2"/>
          <a:stretch>
            <a:fillRect/>
          </a:stretch>
        </p:blipFill>
        <p:spPr>
          <a:xfrm>
            <a:off x="361227" y="1327954"/>
            <a:ext cx="9991725" cy="723900"/>
          </a:xfrm>
          <a:prstGeom prst="rect">
            <a:avLst/>
          </a:prstGeom>
        </p:spPr>
      </p:pic>
      <p:sp>
        <p:nvSpPr>
          <p:cNvPr id="9" name="TextBox 8">
            <a:extLst>
              <a:ext uri="{FF2B5EF4-FFF2-40B4-BE49-F238E27FC236}">
                <a16:creationId xmlns:a16="http://schemas.microsoft.com/office/drawing/2014/main" id="{F82EF0E7-54BF-895D-4521-870E9E38FB03}"/>
              </a:ext>
            </a:extLst>
          </p:cNvPr>
          <p:cNvSpPr txBox="1"/>
          <p:nvPr/>
        </p:nvSpPr>
        <p:spPr>
          <a:xfrm>
            <a:off x="1251527" y="2221453"/>
            <a:ext cx="9688945" cy="1754326"/>
          </a:xfrm>
          <a:prstGeom prst="rect">
            <a:avLst/>
          </a:prstGeom>
          <a:noFill/>
        </p:spPr>
        <p:txBody>
          <a:bodyPr wrap="square">
            <a:spAutoFit/>
          </a:bodyPr>
          <a:lstStyle/>
          <a:p>
            <a:pPr marL="342900" indent="-342900">
              <a:buAutoNum type="arabicPeriod"/>
            </a:pPr>
            <a:r>
              <a:rPr lang="en-US" sz="3600" dirty="0"/>
              <a:t> Three of the Best Places to Relax in Vietnam </a:t>
            </a:r>
          </a:p>
          <a:p>
            <a:pPr marL="342900" indent="-342900">
              <a:buAutoNum type="arabicPeriod"/>
            </a:pPr>
            <a:r>
              <a:rPr lang="en-US" sz="3600" dirty="0"/>
              <a:t> The Best Beaches around the World </a:t>
            </a:r>
          </a:p>
          <a:p>
            <a:pPr marL="342900" indent="-342900">
              <a:buAutoNum type="arabicPeriod"/>
            </a:pPr>
            <a:r>
              <a:rPr lang="en-US" sz="3600" dirty="0"/>
              <a:t> Exciting Vietnam</a:t>
            </a:r>
          </a:p>
        </p:txBody>
      </p:sp>
    </p:spTree>
    <p:extLst>
      <p:ext uri="{BB962C8B-B14F-4D97-AF65-F5344CB8AC3E}">
        <p14:creationId xmlns:p14="http://schemas.microsoft.com/office/powerpoint/2010/main" val="233882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655218" y="512025"/>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2" name="Picture 1">
            <a:extLst>
              <a:ext uri="{FF2B5EF4-FFF2-40B4-BE49-F238E27FC236}">
                <a16:creationId xmlns:a16="http://schemas.microsoft.com/office/drawing/2014/main" id="{A2D11D7C-D368-FB09-D381-5B51A2249AB4}"/>
              </a:ext>
            </a:extLst>
          </p:cNvPr>
          <p:cNvPicPr>
            <a:picLocks noChangeAspect="1"/>
          </p:cNvPicPr>
          <p:nvPr/>
        </p:nvPicPr>
        <p:blipFill>
          <a:blip r:embed="rId2"/>
          <a:stretch>
            <a:fillRect/>
          </a:stretch>
        </p:blipFill>
        <p:spPr>
          <a:xfrm>
            <a:off x="296572" y="1158356"/>
            <a:ext cx="9991725" cy="723900"/>
          </a:xfrm>
          <a:prstGeom prst="rect">
            <a:avLst/>
          </a:prstGeom>
        </p:spPr>
      </p:pic>
      <p:sp>
        <p:nvSpPr>
          <p:cNvPr id="6" name="TextBox 5">
            <a:extLst>
              <a:ext uri="{FF2B5EF4-FFF2-40B4-BE49-F238E27FC236}">
                <a16:creationId xmlns:a16="http://schemas.microsoft.com/office/drawing/2014/main" id="{B37ACAB2-3258-827F-7A3A-7C5E557E77A2}"/>
              </a:ext>
            </a:extLst>
          </p:cNvPr>
          <p:cNvSpPr txBox="1"/>
          <p:nvPr/>
        </p:nvSpPr>
        <p:spPr>
          <a:xfrm>
            <a:off x="397162" y="1994382"/>
            <a:ext cx="11342255" cy="3970318"/>
          </a:xfrm>
          <a:prstGeom prst="rect">
            <a:avLst/>
          </a:prstGeom>
          <a:noFill/>
        </p:spPr>
        <p:txBody>
          <a:bodyPr wrap="square">
            <a:spAutoFit/>
          </a:bodyPr>
          <a:lstStyle/>
          <a:p>
            <a:pPr algn="just"/>
            <a:r>
              <a:rPr lang="en-US" sz="3600" dirty="0">
                <a:solidFill>
                  <a:srgbClr val="0070C0"/>
                </a:solidFill>
              </a:rPr>
              <a:t>Many tourists come to Vietnam for an exciting holiday, but not many know about these amazing places. In this article, we will explore three great places to relax. An </a:t>
            </a:r>
            <a:r>
              <a:rPr lang="en-US" sz="3600" dirty="0" err="1">
                <a:solidFill>
                  <a:srgbClr val="0070C0"/>
                </a:solidFill>
              </a:rPr>
              <a:t>Bàng</a:t>
            </a:r>
            <a:r>
              <a:rPr lang="en-US" sz="3600" dirty="0">
                <a:solidFill>
                  <a:srgbClr val="0070C0"/>
                </a:solidFill>
              </a:rPr>
              <a:t> Beach is a great beach near </a:t>
            </a:r>
            <a:r>
              <a:rPr lang="en-US" sz="3600" dirty="0" err="1">
                <a:solidFill>
                  <a:srgbClr val="0070C0"/>
                </a:solidFill>
              </a:rPr>
              <a:t>Hội</a:t>
            </a:r>
            <a:r>
              <a:rPr lang="en-US" sz="3600" dirty="0">
                <a:solidFill>
                  <a:srgbClr val="0070C0"/>
                </a:solidFill>
              </a:rPr>
              <a:t> An. Visitors can swim in the nice warm sea or make sandcastles on the beautiful beach. It's very accessible since it's just a short drive from </a:t>
            </a:r>
            <a:r>
              <a:rPr lang="en-US" sz="3600" dirty="0" err="1">
                <a:solidFill>
                  <a:srgbClr val="0070C0"/>
                </a:solidFill>
              </a:rPr>
              <a:t>Hội</a:t>
            </a:r>
            <a:r>
              <a:rPr lang="en-US" sz="3600" dirty="0">
                <a:solidFill>
                  <a:srgbClr val="0070C0"/>
                </a:solidFill>
              </a:rPr>
              <a:t> An. You can even take a bicycle from the old town. </a:t>
            </a:r>
          </a:p>
        </p:txBody>
      </p:sp>
    </p:spTree>
    <p:extLst>
      <p:ext uri="{BB962C8B-B14F-4D97-AF65-F5344CB8AC3E}">
        <p14:creationId xmlns:p14="http://schemas.microsoft.com/office/powerpoint/2010/main" val="1723138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756818" y="462872"/>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2" name="Picture 1">
            <a:extLst>
              <a:ext uri="{FF2B5EF4-FFF2-40B4-BE49-F238E27FC236}">
                <a16:creationId xmlns:a16="http://schemas.microsoft.com/office/drawing/2014/main" id="{A2D11D7C-D368-FB09-D381-5B51A2249AB4}"/>
              </a:ext>
            </a:extLst>
          </p:cNvPr>
          <p:cNvPicPr>
            <a:picLocks noChangeAspect="1"/>
          </p:cNvPicPr>
          <p:nvPr/>
        </p:nvPicPr>
        <p:blipFill>
          <a:blip r:embed="rId2"/>
          <a:stretch>
            <a:fillRect/>
          </a:stretch>
        </p:blipFill>
        <p:spPr>
          <a:xfrm>
            <a:off x="287336" y="1091570"/>
            <a:ext cx="9991725" cy="723900"/>
          </a:xfrm>
          <a:prstGeom prst="rect">
            <a:avLst/>
          </a:prstGeom>
        </p:spPr>
      </p:pic>
      <p:sp>
        <p:nvSpPr>
          <p:cNvPr id="5" name="TextBox 4">
            <a:extLst>
              <a:ext uri="{FF2B5EF4-FFF2-40B4-BE49-F238E27FC236}">
                <a16:creationId xmlns:a16="http://schemas.microsoft.com/office/drawing/2014/main" id="{8C977C1A-0B9E-E8BC-CB0A-CB53CCBA29E6}"/>
              </a:ext>
            </a:extLst>
          </p:cNvPr>
          <p:cNvSpPr txBox="1"/>
          <p:nvPr/>
        </p:nvSpPr>
        <p:spPr>
          <a:xfrm>
            <a:off x="176500" y="1839010"/>
            <a:ext cx="11682991" cy="4524315"/>
          </a:xfrm>
          <a:prstGeom prst="rect">
            <a:avLst/>
          </a:prstGeom>
          <a:noFill/>
        </p:spPr>
        <p:txBody>
          <a:bodyPr wrap="square">
            <a:spAutoFit/>
          </a:bodyPr>
          <a:lstStyle/>
          <a:p>
            <a:pPr algn="just"/>
            <a:r>
              <a:rPr lang="en-US" sz="3200" dirty="0">
                <a:solidFill>
                  <a:srgbClr val="0070C0"/>
                </a:solidFill>
              </a:rPr>
              <a:t>Côn </a:t>
            </a:r>
            <a:r>
              <a:rPr lang="en-US" sz="3200" dirty="0" err="1">
                <a:solidFill>
                  <a:srgbClr val="0070C0"/>
                </a:solidFill>
              </a:rPr>
              <a:t>Đảo</a:t>
            </a:r>
            <a:r>
              <a:rPr lang="en-US" sz="3200" dirty="0">
                <a:solidFill>
                  <a:srgbClr val="0070C0"/>
                </a:solidFill>
              </a:rPr>
              <a:t> Island is a small island off the south coast of Vietnam. It's not as accessible as An </a:t>
            </a:r>
            <a:r>
              <a:rPr lang="en-US" sz="3200" dirty="0" err="1">
                <a:solidFill>
                  <a:srgbClr val="0070C0"/>
                </a:solidFill>
              </a:rPr>
              <a:t>Bàng</a:t>
            </a:r>
            <a:r>
              <a:rPr lang="en-US" sz="3200" dirty="0">
                <a:solidFill>
                  <a:srgbClr val="0070C0"/>
                </a:solidFill>
              </a:rPr>
              <a:t> Beach. You can fly there from the airport in Ho Chi Minh City. I think it's much quieter and more relaxing than An </a:t>
            </a:r>
            <a:r>
              <a:rPr lang="en-US" sz="3200" dirty="0" err="1">
                <a:solidFill>
                  <a:srgbClr val="0070C0"/>
                </a:solidFill>
              </a:rPr>
              <a:t>Bàng</a:t>
            </a:r>
            <a:r>
              <a:rPr lang="en-US" sz="3200" dirty="0">
                <a:solidFill>
                  <a:srgbClr val="0070C0"/>
                </a:solidFill>
              </a:rPr>
              <a:t>. Last is Lý Sơn Island. This small island is off the east coast of Vietnam. It's very quiet and very clean. It's much more relaxing than An </a:t>
            </a:r>
            <a:r>
              <a:rPr lang="en-US" sz="3200" dirty="0" err="1">
                <a:solidFill>
                  <a:srgbClr val="0070C0"/>
                </a:solidFill>
              </a:rPr>
              <a:t>Bàng</a:t>
            </a:r>
            <a:r>
              <a:rPr lang="en-US" sz="3200" dirty="0">
                <a:solidFill>
                  <a:srgbClr val="0070C0"/>
                </a:solidFill>
              </a:rPr>
              <a:t> Beach, but it's not as accessible as Côn </a:t>
            </a:r>
            <a:r>
              <a:rPr lang="en-US" sz="3200" dirty="0" err="1">
                <a:solidFill>
                  <a:srgbClr val="0070C0"/>
                </a:solidFill>
              </a:rPr>
              <a:t>Đảo</a:t>
            </a:r>
            <a:r>
              <a:rPr lang="en-US" sz="3200" dirty="0">
                <a:solidFill>
                  <a:srgbClr val="0070C0"/>
                </a:solidFill>
              </a:rPr>
              <a:t> Island. You can only get there by boat. What do you think? Which place would you most like to visit? Let us know in the comments below. You can also let us know if there are any places we missed. </a:t>
            </a:r>
          </a:p>
        </p:txBody>
      </p:sp>
    </p:spTree>
    <p:extLst>
      <p:ext uri="{BB962C8B-B14F-4D97-AF65-F5344CB8AC3E}">
        <p14:creationId xmlns:p14="http://schemas.microsoft.com/office/powerpoint/2010/main" val="2474155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3969254" y="512025"/>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6" name="Picture 5">
            <a:extLst>
              <a:ext uri="{FF2B5EF4-FFF2-40B4-BE49-F238E27FC236}">
                <a16:creationId xmlns:a16="http://schemas.microsoft.com/office/drawing/2014/main" id="{E98BD8B4-84E3-2A9E-41E7-54D12B52C462}"/>
              </a:ext>
            </a:extLst>
          </p:cNvPr>
          <p:cNvPicPr>
            <a:picLocks noChangeAspect="1"/>
          </p:cNvPicPr>
          <p:nvPr/>
        </p:nvPicPr>
        <p:blipFill>
          <a:blip r:embed="rId2"/>
          <a:stretch>
            <a:fillRect/>
          </a:stretch>
        </p:blipFill>
        <p:spPr>
          <a:xfrm>
            <a:off x="361227" y="1327954"/>
            <a:ext cx="9991725" cy="723900"/>
          </a:xfrm>
          <a:prstGeom prst="rect">
            <a:avLst/>
          </a:prstGeom>
        </p:spPr>
      </p:pic>
      <p:sp>
        <p:nvSpPr>
          <p:cNvPr id="9" name="TextBox 8">
            <a:extLst>
              <a:ext uri="{FF2B5EF4-FFF2-40B4-BE49-F238E27FC236}">
                <a16:creationId xmlns:a16="http://schemas.microsoft.com/office/drawing/2014/main" id="{F82EF0E7-54BF-895D-4521-870E9E38FB03}"/>
              </a:ext>
            </a:extLst>
          </p:cNvPr>
          <p:cNvSpPr txBox="1"/>
          <p:nvPr/>
        </p:nvSpPr>
        <p:spPr>
          <a:xfrm>
            <a:off x="1251527" y="2221453"/>
            <a:ext cx="9688945" cy="1754326"/>
          </a:xfrm>
          <a:prstGeom prst="rect">
            <a:avLst/>
          </a:prstGeom>
          <a:noFill/>
        </p:spPr>
        <p:txBody>
          <a:bodyPr wrap="square">
            <a:spAutoFit/>
          </a:bodyPr>
          <a:lstStyle/>
          <a:p>
            <a:pPr marL="342900" indent="-342900">
              <a:buAutoNum type="arabicPeriod"/>
            </a:pPr>
            <a:r>
              <a:rPr lang="en-US" sz="3600" dirty="0"/>
              <a:t> Three of the Best Places to Relax in Vietnam </a:t>
            </a:r>
          </a:p>
          <a:p>
            <a:pPr marL="342900" indent="-342900">
              <a:buAutoNum type="arabicPeriod"/>
            </a:pPr>
            <a:r>
              <a:rPr lang="en-US" sz="3600" dirty="0"/>
              <a:t> The Best Beaches around the World </a:t>
            </a:r>
          </a:p>
          <a:p>
            <a:pPr marL="342900" indent="-342900">
              <a:buAutoNum type="arabicPeriod"/>
            </a:pPr>
            <a:r>
              <a:rPr lang="en-US" sz="3600" dirty="0"/>
              <a:t> Exciting Vietnam</a:t>
            </a:r>
          </a:p>
        </p:txBody>
      </p:sp>
      <p:sp>
        <p:nvSpPr>
          <p:cNvPr id="2" name="TextBox 1">
            <a:extLst>
              <a:ext uri="{FF2B5EF4-FFF2-40B4-BE49-F238E27FC236}">
                <a16:creationId xmlns:a16="http://schemas.microsoft.com/office/drawing/2014/main" id="{BA3CE136-2661-66D8-CD40-510B84271467}"/>
              </a:ext>
            </a:extLst>
          </p:cNvPr>
          <p:cNvSpPr txBox="1"/>
          <p:nvPr/>
        </p:nvSpPr>
        <p:spPr>
          <a:xfrm>
            <a:off x="10176164" y="484970"/>
            <a:ext cx="1895763"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sp>
        <p:nvSpPr>
          <p:cNvPr id="3" name="Rectangle 2">
            <a:extLst>
              <a:ext uri="{FF2B5EF4-FFF2-40B4-BE49-F238E27FC236}">
                <a16:creationId xmlns:a16="http://schemas.microsoft.com/office/drawing/2014/main" id="{0C4F773A-4584-5BBF-89F7-7E349339AA7C}"/>
              </a:ext>
            </a:extLst>
          </p:cNvPr>
          <p:cNvSpPr/>
          <p:nvPr/>
        </p:nvSpPr>
        <p:spPr>
          <a:xfrm>
            <a:off x="1251527" y="2221452"/>
            <a:ext cx="8825346" cy="580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7" name="TextBox 6">
            <a:extLst>
              <a:ext uri="{FF2B5EF4-FFF2-40B4-BE49-F238E27FC236}">
                <a16:creationId xmlns:a16="http://schemas.microsoft.com/office/drawing/2014/main" id="{21C70A3D-1C20-1DB3-5AE7-B9AD6EC33123}"/>
              </a:ext>
            </a:extLst>
          </p:cNvPr>
          <p:cNvSpPr txBox="1"/>
          <p:nvPr/>
        </p:nvSpPr>
        <p:spPr>
          <a:xfrm>
            <a:off x="561108" y="4051826"/>
            <a:ext cx="10919691" cy="1754326"/>
          </a:xfrm>
          <a:prstGeom prst="rect">
            <a:avLst/>
          </a:prstGeom>
          <a:noFill/>
        </p:spPr>
        <p:txBody>
          <a:bodyPr wrap="square">
            <a:spAutoFit/>
          </a:bodyPr>
          <a:lstStyle/>
          <a:p>
            <a:pPr algn="just"/>
            <a:r>
              <a:rPr lang="en-US" sz="3600" dirty="0">
                <a:solidFill>
                  <a:srgbClr val="0070C0"/>
                </a:solidFill>
              </a:rPr>
              <a:t>Many tourists come to Vietnam for an exciting holiday, but not many know about these amazing places. In this article, we will explore three great places to relax. </a:t>
            </a:r>
            <a:endParaRPr lang="en-US" sz="3600" dirty="0"/>
          </a:p>
        </p:txBody>
      </p:sp>
      <p:cxnSp>
        <p:nvCxnSpPr>
          <p:cNvPr id="8" name="Straight Connector 7">
            <a:extLst>
              <a:ext uri="{FF2B5EF4-FFF2-40B4-BE49-F238E27FC236}">
                <a16:creationId xmlns:a16="http://schemas.microsoft.com/office/drawing/2014/main" id="{0A7B79D9-AC38-0C47-A760-E26393ADFA40}"/>
              </a:ext>
            </a:extLst>
          </p:cNvPr>
          <p:cNvCxnSpPr>
            <a:cxnSpLocks/>
          </p:cNvCxnSpPr>
          <p:nvPr/>
        </p:nvCxnSpPr>
        <p:spPr>
          <a:xfrm>
            <a:off x="2124364" y="5680363"/>
            <a:ext cx="7601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8EF7D-1900-2F9B-BA2B-93E0B7FCD567}"/>
              </a:ext>
            </a:extLst>
          </p:cNvPr>
          <p:cNvSpPr txBox="1"/>
          <p:nvPr/>
        </p:nvSpPr>
        <p:spPr>
          <a:xfrm>
            <a:off x="8402782" y="555771"/>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sp>
        <p:nvSpPr>
          <p:cNvPr id="5" name="TextBox 4">
            <a:extLst>
              <a:ext uri="{FF2B5EF4-FFF2-40B4-BE49-F238E27FC236}">
                <a16:creationId xmlns:a16="http://schemas.microsoft.com/office/drawing/2014/main" id="{DF1EFAC4-545C-DE26-3D27-2ACE6B5A7298}"/>
              </a:ext>
            </a:extLst>
          </p:cNvPr>
          <p:cNvSpPr txBox="1"/>
          <p:nvPr/>
        </p:nvSpPr>
        <p:spPr>
          <a:xfrm>
            <a:off x="489527" y="1894829"/>
            <a:ext cx="11342255" cy="3539430"/>
          </a:xfrm>
          <a:prstGeom prst="rect">
            <a:avLst/>
          </a:prstGeom>
          <a:noFill/>
        </p:spPr>
        <p:txBody>
          <a:bodyPr wrap="square">
            <a:spAutoFit/>
          </a:bodyPr>
          <a:lstStyle/>
          <a:p>
            <a:pPr marL="514350" indent="-514350">
              <a:buAutoNum type="arabicPeriod"/>
            </a:pPr>
            <a:r>
              <a:rPr lang="en-US" sz="3200" dirty="0"/>
              <a:t>Visitors to An </a:t>
            </a:r>
            <a:r>
              <a:rPr lang="en-US" sz="3200" dirty="0" err="1"/>
              <a:t>Bàng</a:t>
            </a:r>
            <a:r>
              <a:rPr lang="en-US" sz="3200" dirty="0"/>
              <a:t> Beach can make ________________ on the beach. </a:t>
            </a:r>
          </a:p>
          <a:p>
            <a:pPr marL="514350" indent="-514350">
              <a:buAutoNum type="arabicPeriod"/>
            </a:pPr>
            <a:r>
              <a:rPr lang="en-US" sz="3200" dirty="0"/>
              <a:t>You can _____________ from </a:t>
            </a:r>
            <a:r>
              <a:rPr lang="en-US" sz="3200" dirty="0" err="1"/>
              <a:t>Hội</a:t>
            </a:r>
            <a:r>
              <a:rPr lang="en-US" sz="3200" dirty="0"/>
              <a:t> An's old town to An </a:t>
            </a:r>
            <a:r>
              <a:rPr lang="en-US" sz="3200" dirty="0" err="1"/>
              <a:t>Bàng</a:t>
            </a:r>
            <a:r>
              <a:rPr lang="en-US" sz="3200" dirty="0"/>
              <a:t> Beach. </a:t>
            </a:r>
          </a:p>
          <a:p>
            <a:pPr marL="514350" indent="-514350">
              <a:buAutoNum type="arabicPeriod"/>
            </a:pPr>
            <a:r>
              <a:rPr lang="en-US" sz="3200" dirty="0"/>
              <a:t>Côn </a:t>
            </a:r>
            <a:r>
              <a:rPr lang="en-US" sz="3200" dirty="0" err="1"/>
              <a:t>Đảo</a:t>
            </a:r>
            <a:r>
              <a:rPr lang="en-US" sz="3200" dirty="0"/>
              <a:t> Island isn't as accessible as ______________. </a:t>
            </a:r>
          </a:p>
          <a:p>
            <a:pPr marL="514350" indent="-514350">
              <a:buAutoNum type="arabicPeriod"/>
            </a:pPr>
            <a:r>
              <a:rPr lang="en-US" sz="3200" dirty="0"/>
              <a:t>Lý Sơn Island isn't as accessible as ________________.</a:t>
            </a:r>
          </a:p>
          <a:p>
            <a:pPr marL="514350" indent="-514350">
              <a:buAutoNum type="arabicPeriod"/>
            </a:pPr>
            <a:r>
              <a:rPr lang="en-US" sz="3200" dirty="0"/>
              <a:t>5. You can only take ___________ to Lý Sơn Island.</a:t>
            </a:r>
          </a:p>
        </p:txBody>
      </p:sp>
      <p:pic>
        <p:nvPicPr>
          <p:cNvPr id="7" name="Picture 6">
            <a:extLst>
              <a:ext uri="{FF2B5EF4-FFF2-40B4-BE49-F238E27FC236}">
                <a16:creationId xmlns:a16="http://schemas.microsoft.com/office/drawing/2014/main" id="{8AAA83FD-555C-AE92-FD76-8A7D44658010}"/>
              </a:ext>
            </a:extLst>
          </p:cNvPr>
          <p:cNvPicPr>
            <a:picLocks noChangeAspect="1"/>
          </p:cNvPicPr>
          <p:nvPr/>
        </p:nvPicPr>
        <p:blipFill>
          <a:blip r:embed="rId2"/>
          <a:stretch>
            <a:fillRect/>
          </a:stretch>
        </p:blipFill>
        <p:spPr>
          <a:xfrm>
            <a:off x="360218" y="1217412"/>
            <a:ext cx="6890046" cy="677417"/>
          </a:xfrm>
          <a:prstGeom prst="rect">
            <a:avLst/>
          </a:prstGeom>
        </p:spPr>
      </p:pic>
    </p:spTree>
    <p:extLst>
      <p:ext uri="{BB962C8B-B14F-4D97-AF65-F5344CB8AC3E}">
        <p14:creationId xmlns:p14="http://schemas.microsoft.com/office/powerpoint/2010/main" val="8288332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EFAC4-545C-DE26-3D27-2ACE6B5A7298}"/>
              </a:ext>
            </a:extLst>
          </p:cNvPr>
          <p:cNvSpPr txBox="1"/>
          <p:nvPr/>
        </p:nvSpPr>
        <p:spPr>
          <a:xfrm>
            <a:off x="489527" y="1894829"/>
            <a:ext cx="11342255" cy="2554545"/>
          </a:xfrm>
          <a:prstGeom prst="rect">
            <a:avLst/>
          </a:prstGeom>
          <a:noFill/>
        </p:spPr>
        <p:txBody>
          <a:bodyPr wrap="square">
            <a:spAutoFit/>
          </a:bodyPr>
          <a:lstStyle/>
          <a:p>
            <a:pPr marL="514350" indent="-514350">
              <a:buAutoNum type="arabicPeriod"/>
            </a:pPr>
            <a:r>
              <a:rPr lang="en-US" sz="3200" dirty="0"/>
              <a:t>Visitors to An </a:t>
            </a:r>
            <a:r>
              <a:rPr lang="en-US" sz="3200" dirty="0" err="1"/>
              <a:t>Bàng</a:t>
            </a:r>
            <a:r>
              <a:rPr lang="en-US" sz="3200" dirty="0"/>
              <a:t> Beach can make ________________ on the beach. </a:t>
            </a:r>
          </a:p>
          <a:p>
            <a:pPr marL="514350" indent="-514350">
              <a:buFontTx/>
              <a:buAutoNum type="arabicPeriod"/>
            </a:pPr>
            <a:r>
              <a:rPr lang="en-US" sz="3200" dirty="0"/>
              <a:t>You can _____________ from </a:t>
            </a:r>
            <a:r>
              <a:rPr lang="en-US" sz="3200" dirty="0" err="1"/>
              <a:t>Hội</a:t>
            </a:r>
            <a:r>
              <a:rPr lang="en-US" sz="3200" dirty="0"/>
              <a:t> An's old town to An </a:t>
            </a:r>
            <a:r>
              <a:rPr lang="en-US" sz="3200" dirty="0" err="1"/>
              <a:t>Bàng</a:t>
            </a:r>
            <a:r>
              <a:rPr lang="en-US" sz="3200" dirty="0"/>
              <a:t> Beach. </a:t>
            </a:r>
          </a:p>
          <a:p>
            <a:endParaRPr lang="en-US" sz="3200" dirty="0"/>
          </a:p>
        </p:txBody>
      </p:sp>
      <p:sp>
        <p:nvSpPr>
          <p:cNvPr id="3" name="TextBox 2">
            <a:extLst>
              <a:ext uri="{FF2B5EF4-FFF2-40B4-BE49-F238E27FC236}">
                <a16:creationId xmlns:a16="http://schemas.microsoft.com/office/drawing/2014/main" id="{2353CAE4-F87A-DFD9-AFE5-B10440EB947A}"/>
              </a:ext>
            </a:extLst>
          </p:cNvPr>
          <p:cNvSpPr txBox="1"/>
          <p:nvPr/>
        </p:nvSpPr>
        <p:spPr>
          <a:xfrm>
            <a:off x="7961244" y="555771"/>
            <a:ext cx="4144618" cy="646331"/>
          </a:xfrm>
          <a:prstGeom prst="rect">
            <a:avLst/>
          </a:prstGeom>
          <a:noFill/>
        </p:spPr>
        <p:txBody>
          <a:bodyPr wrap="square">
            <a:spAutoFit/>
          </a:bodyPr>
          <a:lstStyle/>
          <a:p>
            <a:r>
              <a:rPr lang="en-US" sz="3600" dirty="0">
                <a:solidFill>
                  <a:srgbClr val="242021"/>
                </a:solidFill>
                <a:highlight>
                  <a:srgbClr val="F3C1FF"/>
                </a:highlight>
              </a:rPr>
              <a:t>ANSWER AND CLUES</a:t>
            </a:r>
            <a:endParaRPr lang="en-US" sz="3600" dirty="0">
              <a:highlight>
                <a:srgbClr val="F3C1FF"/>
              </a:highlight>
            </a:endParaRPr>
          </a:p>
        </p:txBody>
      </p:sp>
      <p:pic>
        <p:nvPicPr>
          <p:cNvPr id="4" name="Picture 3">
            <a:extLst>
              <a:ext uri="{FF2B5EF4-FFF2-40B4-BE49-F238E27FC236}">
                <a16:creationId xmlns:a16="http://schemas.microsoft.com/office/drawing/2014/main" id="{1E4EA058-EFD2-9567-9954-4B01397766F4}"/>
              </a:ext>
            </a:extLst>
          </p:cNvPr>
          <p:cNvPicPr>
            <a:picLocks noChangeAspect="1"/>
          </p:cNvPicPr>
          <p:nvPr/>
        </p:nvPicPr>
        <p:blipFill>
          <a:blip r:embed="rId2"/>
          <a:stretch>
            <a:fillRect/>
          </a:stretch>
        </p:blipFill>
        <p:spPr>
          <a:xfrm>
            <a:off x="320462" y="1217412"/>
            <a:ext cx="6706503" cy="659371"/>
          </a:xfrm>
          <a:prstGeom prst="rect">
            <a:avLst/>
          </a:prstGeom>
        </p:spPr>
      </p:pic>
      <p:sp>
        <p:nvSpPr>
          <p:cNvPr id="6" name="TextBox 5">
            <a:extLst>
              <a:ext uri="{FF2B5EF4-FFF2-40B4-BE49-F238E27FC236}">
                <a16:creationId xmlns:a16="http://schemas.microsoft.com/office/drawing/2014/main" id="{6A5606DF-B1F3-D23F-BF15-D8695F77CBF2}"/>
              </a:ext>
            </a:extLst>
          </p:cNvPr>
          <p:cNvSpPr txBox="1"/>
          <p:nvPr/>
        </p:nvSpPr>
        <p:spPr>
          <a:xfrm>
            <a:off x="7371165" y="1876783"/>
            <a:ext cx="2553057" cy="646331"/>
          </a:xfrm>
          <a:prstGeom prst="rect">
            <a:avLst/>
          </a:prstGeom>
          <a:noFill/>
        </p:spPr>
        <p:txBody>
          <a:bodyPr wrap="square">
            <a:spAutoFit/>
          </a:bodyPr>
          <a:lstStyle/>
          <a:p>
            <a:r>
              <a:rPr lang="en-US" sz="3600" dirty="0">
                <a:solidFill>
                  <a:srgbClr val="FF0000"/>
                </a:solidFill>
              </a:rPr>
              <a:t>sandcastles</a:t>
            </a:r>
          </a:p>
        </p:txBody>
      </p:sp>
      <p:sp>
        <p:nvSpPr>
          <p:cNvPr id="9" name="TextBox 8">
            <a:extLst>
              <a:ext uri="{FF2B5EF4-FFF2-40B4-BE49-F238E27FC236}">
                <a16:creationId xmlns:a16="http://schemas.microsoft.com/office/drawing/2014/main" id="{36AC2DFF-A77C-3F00-8F17-593231293F26}"/>
              </a:ext>
            </a:extLst>
          </p:cNvPr>
          <p:cNvSpPr txBox="1"/>
          <p:nvPr/>
        </p:nvSpPr>
        <p:spPr>
          <a:xfrm>
            <a:off x="651162" y="4036595"/>
            <a:ext cx="11180619" cy="2062103"/>
          </a:xfrm>
          <a:prstGeom prst="rect">
            <a:avLst/>
          </a:prstGeom>
          <a:noFill/>
        </p:spPr>
        <p:txBody>
          <a:bodyPr wrap="square">
            <a:spAutoFit/>
          </a:bodyPr>
          <a:lstStyle/>
          <a:p>
            <a:pPr algn="just"/>
            <a:r>
              <a:rPr lang="en-US" sz="3200" dirty="0">
                <a:solidFill>
                  <a:srgbClr val="0070C0"/>
                </a:solidFill>
              </a:rPr>
              <a:t>An </a:t>
            </a:r>
            <a:r>
              <a:rPr lang="en-US" sz="3200" dirty="0" err="1">
                <a:solidFill>
                  <a:srgbClr val="0070C0"/>
                </a:solidFill>
              </a:rPr>
              <a:t>Bàng</a:t>
            </a:r>
            <a:r>
              <a:rPr lang="en-US" sz="3200" dirty="0">
                <a:solidFill>
                  <a:srgbClr val="0070C0"/>
                </a:solidFill>
              </a:rPr>
              <a:t> Beach is a great beach near </a:t>
            </a:r>
            <a:r>
              <a:rPr lang="en-US" sz="3200" dirty="0" err="1">
                <a:solidFill>
                  <a:srgbClr val="0070C0"/>
                </a:solidFill>
              </a:rPr>
              <a:t>Hội</a:t>
            </a:r>
            <a:r>
              <a:rPr lang="en-US" sz="3200" dirty="0">
                <a:solidFill>
                  <a:srgbClr val="0070C0"/>
                </a:solidFill>
              </a:rPr>
              <a:t> An. Visitors can swim in the nice warm sea or make sandcastles on the beautiful beach. It's very accessible since it's just a short drive from </a:t>
            </a:r>
            <a:r>
              <a:rPr lang="en-US" sz="3200" dirty="0" err="1">
                <a:solidFill>
                  <a:srgbClr val="0070C0"/>
                </a:solidFill>
              </a:rPr>
              <a:t>Hội</a:t>
            </a:r>
            <a:r>
              <a:rPr lang="en-US" sz="3200" dirty="0">
                <a:solidFill>
                  <a:srgbClr val="0070C0"/>
                </a:solidFill>
              </a:rPr>
              <a:t> An. You can even take a bicycle from the old town. </a:t>
            </a:r>
            <a:endParaRPr lang="en-US" sz="3200" dirty="0"/>
          </a:p>
        </p:txBody>
      </p:sp>
      <p:cxnSp>
        <p:nvCxnSpPr>
          <p:cNvPr id="10" name="Straight Connector 9">
            <a:extLst>
              <a:ext uri="{FF2B5EF4-FFF2-40B4-BE49-F238E27FC236}">
                <a16:creationId xmlns:a16="http://schemas.microsoft.com/office/drawing/2014/main" id="{CB6150F9-1CDC-41FC-F9EF-7C9B84D24160}"/>
              </a:ext>
            </a:extLst>
          </p:cNvPr>
          <p:cNvCxnSpPr>
            <a:cxnSpLocks/>
          </p:cNvCxnSpPr>
          <p:nvPr/>
        </p:nvCxnSpPr>
        <p:spPr>
          <a:xfrm>
            <a:off x="8442036" y="4477083"/>
            <a:ext cx="1182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314585-3A8F-47CA-EE7A-D6A41A697FD3}"/>
              </a:ext>
            </a:extLst>
          </p:cNvPr>
          <p:cNvCxnSpPr>
            <a:cxnSpLocks/>
          </p:cNvCxnSpPr>
          <p:nvPr/>
        </p:nvCxnSpPr>
        <p:spPr>
          <a:xfrm>
            <a:off x="4304146" y="4987636"/>
            <a:ext cx="6714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04E106-4769-3B03-E726-84D0D2D25C04}"/>
              </a:ext>
            </a:extLst>
          </p:cNvPr>
          <p:cNvSpPr txBox="1"/>
          <p:nvPr/>
        </p:nvSpPr>
        <p:spPr>
          <a:xfrm>
            <a:off x="2471273" y="2837843"/>
            <a:ext cx="2876580" cy="646331"/>
          </a:xfrm>
          <a:prstGeom prst="rect">
            <a:avLst/>
          </a:prstGeom>
          <a:noFill/>
        </p:spPr>
        <p:txBody>
          <a:bodyPr wrap="square">
            <a:spAutoFit/>
          </a:bodyPr>
          <a:lstStyle/>
          <a:p>
            <a:r>
              <a:rPr lang="en-US" sz="3600" dirty="0">
                <a:solidFill>
                  <a:srgbClr val="FF0000"/>
                </a:solidFill>
              </a:rPr>
              <a:t>take a bicycle</a:t>
            </a:r>
          </a:p>
        </p:txBody>
      </p:sp>
      <p:cxnSp>
        <p:nvCxnSpPr>
          <p:cNvPr id="14" name="Straight Connector 13">
            <a:extLst>
              <a:ext uri="{FF2B5EF4-FFF2-40B4-BE49-F238E27FC236}">
                <a16:creationId xmlns:a16="http://schemas.microsoft.com/office/drawing/2014/main" id="{FB0A4A95-61E0-B5CB-5552-F1E6430C76D3}"/>
              </a:ext>
            </a:extLst>
          </p:cNvPr>
          <p:cNvCxnSpPr>
            <a:cxnSpLocks/>
          </p:cNvCxnSpPr>
          <p:nvPr/>
        </p:nvCxnSpPr>
        <p:spPr>
          <a:xfrm>
            <a:off x="10543309" y="5479228"/>
            <a:ext cx="1182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2DA0BC-5BF4-5999-3FA9-D45DCE333194}"/>
              </a:ext>
            </a:extLst>
          </p:cNvPr>
          <p:cNvCxnSpPr>
            <a:cxnSpLocks/>
          </p:cNvCxnSpPr>
          <p:nvPr/>
        </p:nvCxnSpPr>
        <p:spPr>
          <a:xfrm>
            <a:off x="1620981" y="5968756"/>
            <a:ext cx="5204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EFAC4-545C-DE26-3D27-2ACE6B5A7298}"/>
              </a:ext>
            </a:extLst>
          </p:cNvPr>
          <p:cNvSpPr txBox="1"/>
          <p:nvPr/>
        </p:nvSpPr>
        <p:spPr>
          <a:xfrm>
            <a:off x="526473" y="1744931"/>
            <a:ext cx="11342255" cy="1077218"/>
          </a:xfrm>
          <a:prstGeom prst="rect">
            <a:avLst/>
          </a:prstGeom>
          <a:noFill/>
        </p:spPr>
        <p:txBody>
          <a:bodyPr wrap="square">
            <a:spAutoFit/>
          </a:bodyPr>
          <a:lstStyle/>
          <a:p>
            <a:pPr marL="514350" indent="-514350">
              <a:buAutoNum type="arabicPeriod" startAt="3"/>
            </a:pPr>
            <a:r>
              <a:rPr lang="en-US" sz="3200" dirty="0"/>
              <a:t>Côn </a:t>
            </a:r>
            <a:r>
              <a:rPr lang="en-US" sz="3200" dirty="0" err="1"/>
              <a:t>Đảo</a:t>
            </a:r>
            <a:r>
              <a:rPr lang="en-US" sz="3200" dirty="0"/>
              <a:t> Island isn't as accessible as ______________. </a:t>
            </a:r>
          </a:p>
          <a:p>
            <a:pPr marL="514350" indent="-514350">
              <a:buAutoNum type="arabicPeriod" startAt="3"/>
            </a:pPr>
            <a:r>
              <a:rPr lang="en-US" sz="3200" dirty="0"/>
              <a:t>Lý Sơn Island isn't as accessible as ________________.</a:t>
            </a:r>
          </a:p>
        </p:txBody>
      </p:sp>
      <p:sp>
        <p:nvSpPr>
          <p:cNvPr id="3" name="TextBox 2">
            <a:extLst>
              <a:ext uri="{FF2B5EF4-FFF2-40B4-BE49-F238E27FC236}">
                <a16:creationId xmlns:a16="http://schemas.microsoft.com/office/drawing/2014/main" id="{2353CAE4-F87A-DFD9-AFE5-B10440EB947A}"/>
              </a:ext>
            </a:extLst>
          </p:cNvPr>
          <p:cNvSpPr txBox="1"/>
          <p:nvPr/>
        </p:nvSpPr>
        <p:spPr>
          <a:xfrm>
            <a:off x="7961244" y="555771"/>
            <a:ext cx="4144618" cy="646331"/>
          </a:xfrm>
          <a:prstGeom prst="rect">
            <a:avLst/>
          </a:prstGeom>
          <a:noFill/>
        </p:spPr>
        <p:txBody>
          <a:bodyPr wrap="square">
            <a:spAutoFit/>
          </a:bodyPr>
          <a:lstStyle/>
          <a:p>
            <a:r>
              <a:rPr lang="en-US" sz="3600" dirty="0">
                <a:solidFill>
                  <a:srgbClr val="242021"/>
                </a:solidFill>
                <a:highlight>
                  <a:srgbClr val="F3C1FF"/>
                </a:highlight>
              </a:rPr>
              <a:t>ANSWER AND CLUES</a:t>
            </a:r>
            <a:endParaRPr lang="en-US" sz="3600" dirty="0">
              <a:highlight>
                <a:srgbClr val="F3C1FF"/>
              </a:highlight>
            </a:endParaRPr>
          </a:p>
        </p:txBody>
      </p:sp>
      <p:pic>
        <p:nvPicPr>
          <p:cNvPr id="4" name="Picture 3">
            <a:extLst>
              <a:ext uri="{FF2B5EF4-FFF2-40B4-BE49-F238E27FC236}">
                <a16:creationId xmlns:a16="http://schemas.microsoft.com/office/drawing/2014/main" id="{1E4EA058-EFD2-9567-9954-4B01397766F4}"/>
              </a:ext>
            </a:extLst>
          </p:cNvPr>
          <p:cNvPicPr>
            <a:picLocks noChangeAspect="1"/>
          </p:cNvPicPr>
          <p:nvPr/>
        </p:nvPicPr>
        <p:blipFill>
          <a:blip r:embed="rId2"/>
          <a:stretch>
            <a:fillRect/>
          </a:stretch>
        </p:blipFill>
        <p:spPr>
          <a:xfrm>
            <a:off x="320462" y="986503"/>
            <a:ext cx="6706503" cy="659371"/>
          </a:xfrm>
          <a:prstGeom prst="rect">
            <a:avLst/>
          </a:prstGeom>
        </p:spPr>
      </p:pic>
      <p:sp>
        <p:nvSpPr>
          <p:cNvPr id="6" name="TextBox 5">
            <a:extLst>
              <a:ext uri="{FF2B5EF4-FFF2-40B4-BE49-F238E27FC236}">
                <a16:creationId xmlns:a16="http://schemas.microsoft.com/office/drawing/2014/main" id="{285BEA8B-50CE-A92B-D4B7-C1301B62A36E}"/>
              </a:ext>
            </a:extLst>
          </p:cNvPr>
          <p:cNvSpPr txBox="1"/>
          <p:nvPr/>
        </p:nvSpPr>
        <p:spPr>
          <a:xfrm>
            <a:off x="424872" y="2822149"/>
            <a:ext cx="11342255" cy="3539430"/>
          </a:xfrm>
          <a:prstGeom prst="rect">
            <a:avLst/>
          </a:prstGeom>
          <a:noFill/>
        </p:spPr>
        <p:txBody>
          <a:bodyPr wrap="square">
            <a:spAutoFit/>
          </a:bodyPr>
          <a:lstStyle/>
          <a:p>
            <a:pPr algn="just"/>
            <a:r>
              <a:rPr lang="en-US" sz="3200" dirty="0">
                <a:solidFill>
                  <a:srgbClr val="0070C0"/>
                </a:solidFill>
              </a:rPr>
              <a:t>Côn </a:t>
            </a:r>
            <a:r>
              <a:rPr lang="en-US" sz="3200" dirty="0" err="1">
                <a:solidFill>
                  <a:srgbClr val="0070C0"/>
                </a:solidFill>
              </a:rPr>
              <a:t>Đảo</a:t>
            </a:r>
            <a:r>
              <a:rPr lang="en-US" sz="3200" dirty="0">
                <a:solidFill>
                  <a:srgbClr val="0070C0"/>
                </a:solidFill>
              </a:rPr>
              <a:t> Island is a small island off the south coast of Vietnam. It's not as accessible as An </a:t>
            </a:r>
            <a:r>
              <a:rPr lang="en-US" sz="3200" dirty="0" err="1">
                <a:solidFill>
                  <a:srgbClr val="0070C0"/>
                </a:solidFill>
              </a:rPr>
              <a:t>Bàng</a:t>
            </a:r>
            <a:r>
              <a:rPr lang="en-US" sz="3200" dirty="0">
                <a:solidFill>
                  <a:srgbClr val="0070C0"/>
                </a:solidFill>
              </a:rPr>
              <a:t> Beach. You can fly there from the airport in Ho Chi Minh City. I think it's much quieter and more relaxing than An </a:t>
            </a:r>
            <a:r>
              <a:rPr lang="en-US" sz="3200" dirty="0" err="1">
                <a:solidFill>
                  <a:srgbClr val="0070C0"/>
                </a:solidFill>
              </a:rPr>
              <a:t>Bàng</a:t>
            </a:r>
            <a:r>
              <a:rPr lang="en-US" sz="3200" dirty="0">
                <a:solidFill>
                  <a:srgbClr val="0070C0"/>
                </a:solidFill>
              </a:rPr>
              <a:t>. Last is Lý Sơn Island. This small island is off the east coast of Vietnam. It's very quiet and very clean. It's much more relaxing than An </a:t>
            </a:r>
            <a:r>
              <a:rPr lang="en-US" sz="3200" dirty="0" err="1">
                <a:solidFill>
                  <a:srgbClr val="0070C0"/>
                </a:solidFill>
              </a:rPr>
              <a:t>Bàng</a:t>
            </a:r>
            <a:r>
              <a:rPr lang="en-US" sz="3200" dirty="0">
                <a:solidFill>
                  <a:srgbClr val="0070C0"/>
                </a:solidFill>
              </a:rPr>
              <a:t> Beach, but it's not as accessible as Côn </a:t>
            </a:r>
            <a:r>
              <a:rPr lang="en-US" sz="3200" dirty="0" err="1">
                <a:solidFill>
                  <a:srgbClr val="0070C0"/>
                </a:solidFill>
              </a:rPr>
              <a:t>Đảo</a:t>
            </a:r>
            <a:r>
              <a:rPr lang="en-US" sz="3200" dirty="0">
                <a:solidFill>
                  <a:srgbClr val="0070C0"/>
                </a:solidFill>
              </a:rPr>
              <a:t> Island. </a:t>
            </a:r>
            <a:endParaRPr lang="en-US" sz="3200" dirty="0"/>
          </a:p>
        </p:txBody>
      </p:sp>
      <p:sp>
        <p:nvSpPr>
          <p:cNvPr id="7" name="TextBox 6">
            <a:extLst>
              <a:ext uri="{FF2B5EF4-FFF2-40B4-BE49-F238E27FC236}">
                <a16:creationId xmlns:a16="http://schemas.microsoft.com/office/drawing/2014/main" id="{041585F5-7927-6E7A-550A-860A48607D06}"/>
              </a:ext>
            </a:extLst>
          </p:cNvPr>
          <p:cNvSpPr txBox="1"/>
          <p:nvPr/>
        </p:nvSpPr>
        <p:spPr>
          <a:xfrm>
            <a:off x="7119329" y="1744931"/>
            <a:ext cx="3426402" cy="646331"/>
          </a:xfrm>
          <a:prstGeom prst="rect">
            <a:avLst/>
          </a:prstGeom>
          <a:noFill/>
        </p:spPr>
        <p:txBody>
          <a:bodyPr wrap="square">
            <a:spAutoFit/>
          </a:bodyPr>
          <a:lstStyle/>
          <a:p>
            <a:r>
              <a:rPr lang="en-US" sz="3600" dirty="0">
                <a:solidFill>
                  <a:srgbClr val="FF0000"/>
                </a:solidFill>
              </a:rPr>
              <a:t>An </a:t>
            </a:r>
            <a:r>
              <a:rPr lang="en-US" sz="3600" dirty="0" err="1">
                <a:solidFill>
                  <a:srgbClr val="FF0000"/>
                </a:solidFill>
              </a:rPr>
              <a:t>Bàng</a:t>
            </a:r>
            <a:r>
              <a:rPr lang="en-US" sz="3600" dirty="0">
                <a:solidFill>
                  <a:srgbClr val="FF0000"/>
                </a:solidFill>
              </a:rPr>
              <a:t> beach</a:t>
            </a:r>
          </a:p>
        </p:txBody>
      </p:sp>
      <p:cxnSp>
        <p:nvCxnSpPr>
          <p:cNvPr id="8" name="Straight Connector 7">
            <a:extLst>
              <a:ext uri="{FF2B5EF4-FFF2-40B4-BE49-F238E27FC236}">
                <a16:creationId xmlns:a16="http://schemas.microsoft.com/office/drawing/2014/main" id="{7301E6AA-BF13-3FD1-8A47-89D1F8B95156}"/>
              </a:ext>
            </a:extLst>
          </p:cNvPr>
          <p:cNvCxnSpPr>
            <a:cxnSpLocks/>
          </p:cNvCxnSpPr>
          <p:nvPr/>
        </p:nvCxnSpPr>
        <p:spPr>
          <a:xfrm>
            <a:off x="11166763" y="3299447"/>
            <a:ext cx="517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570548-D296-ED61-0FB9-94977CC70C6C}"/>
              </a:ext>
            </a:extLst>
          </p:cNvPr>
          <p:cNvCxnSpPr>
            <a:cxnSpLocks/>
          </p:cNvCxnSpPr>
          <p:nvPr/>
        </p:nvCxnSpPr>
        <p:spPr>
          <a:xfrm>
            <a:off x="526473" y="3807446"/>
            <a:ext cx="6188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3F0702-0DD7-D476-D5B3-4D3EB4132239}"/>
              </a:ext>
            </a:extLst>
          </p:cNvPr>
          <p:cNvSpPr txBox="1"/>
          <p:nvPr/>
        </p:nvSpPr>
        <p:spPr>
          <a:xfrm>
            <a:off x="6887748" y="2188703"/>
            <a:ext cx="3426402" cy="646331"/>
          </a:xfrm>
          <a:prstGeom prst="rect">
            <a:avLst/>
          </a:prstGeom>
          <a:noFill/>
        </p:spPr>
        <p:txBody>
          <a:bodyPr wrap="square">
            <a:spAutoFit/>
          </a:bodyPr>
          <a:lstStyle/>
          <a:p>
            <a:r>
              <a:rPr lang="en-US" sz="3600" dirty="0">
                <a:solidFill>
                  <a:srgbClr val="FF0000"/>
                </a:solidFill>
              </a:rPr>
              <a:t>Côn </a:t>
            </a:r>
            <a:r>
              <a:rPr lang="en-US" sz="3600" dirty="0" err="1">
                <a:solidFill>
                  <a:srgbClr val="FF0000"/>
                </a:solidFill>
              </a:rPr>
              <a:t>Đảo</a:t>
            </a:r>
            <a:r>
              <a:rPr lang="en-US" sz="3600" dirty="0">
                <a:solidFill>
                  <a:srgbClr val="FF0000"/>
                </a:solidFill>
              </a:rPr>
              <a:t> island</a:t>
            </a:r>
          </a:p>
        </p:txBody>
      </p:sp>
      <p:cxnSp>
        <p:nvCxnSpPr>
          <p:cNvPr id="13" name="Straight Connector 12">
            <a:extLst>
              <a:ext uri="{FF2B5EF4-FFF2-40B4-BE49-F238E27FC236}">
                <a16:creationId xmlns:a16="http://schemas.microsoft.com/office/drawing/2014/main" id="{A42AF33D-A95E-4B87-F726-B80F2B861C5E}"/>
              </a:ext>
            </a:extLst>
          </p:cNvPr>
          <p:cNvCxnSpPr>
            <a:cxnSpLocks/>
          </p:cNvCxnSpPr>
          <p:nvPr/>
        </p:nvCxnSpPr>
        <p:spPr>
          <a:xfrm>
            <a:off x="6410036" y="5723991"/>
            <a:ext cx="5273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A09747-3478-6DBD-6680-0D3D2EC84C73}"/>
              </a:ext>
            </a:extLst>
          </p:cNvPr>
          <p:cNvCxnSpPr>
            <a:cxnSpLocks/>
          </p:cNvCxnSpPr>
          <p:nvPr/>
        </p:nvCxnSpPr>
        <p:spPr>
          <a:xfrm>
            <a:off x="526472" y="6222755"/>
            <a:ext cx="1736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18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EFAC4-545C-DE26-3D27-2ACE6B5A7298}"/>
              </a:ext>
            </a:extLst>
          </p:cNvPr>
          <p:cNvSpPr txBox="1"/>
          <p:nvPr/>
        </p:nvSpPr>
        <p:spPr>
          <a:xfrm>
            <a:off x="529283" y="1989486"/>
            <a:ext cx="11342255" cy="584775"/>
          </a:xfrm>
          <a:prstGeom prst="rect">
            <a:avLst/>
          </a:prstGeom>
          <a:noFill/>
        </p:spPr>
        <p:txBody>
          <a:bodyPr wrap="square">
            <a:spAutoFit/>
          </a:bodyPr>
          <a:lstStyle/>
          <a:p>
            <a:r>
              <a:rPr lang="en-US" sz="3200" dirty="0"/>
              <a:t>5. You can only take ___________ to Lý Sơn Island.</a:t>
            </a:r>
          </a:p>
        </p:txBody>
      </p:sp>
      <p:sp>
        <p:nvSpPr>
          <p:cNvPr id="3" name="TextBox 2">
            <a:extLst>
              <a:ext uri="{FF2B5EF4-FFF2-40B4-BE49-F238E27FC236}">
                <a16:creationId xmlns:a16="http://schemas.microsoft.com/office/drawing/2014/main" id="{2353CAE4-F87A-DFD9-AFE5-B10440EB947A}"/>
              </a:ext>
            </a:extLst>
          </p:cNvPr>
          <p:cNvSpPr txBox="1"/>
          <p:nvPr/>
        </p:nvSpPr>
        <p:spPr>
          <a:xfrm>
            <a:off x="7961244" y="555771"/>
            <a:ext cx="4144618" cy="646331"/>
          </a:xfrm>
          <a:prstGeom prst="rect">
            <a:avLst/>
          </a:prstGeom>
          <a:noFill/>
        </p:spPr>
        <p:txBody>
          <a:bodyPr wrap="square">
            <a:spAutoFit/>
          </a:bodyPr>
          <a:lstStyle/>
          <a:p>
            <a:r>
              <a:rPr lang="en-US" sz="3600" dirty="0">
                <a:solidFill>
                  <a:srgbClr val="242021"/>
                </a:solidFill>
                <a:highlight>
                  <a:srgbClr val="F3C1FF"/>
                </a:highlight>
              </a:rPr>
              <a:t>ANSWER AND CLUES</a:t>
            </a:r>
            <a:endParaRPr lang="en-US" sz="3600" dirty="0">
              <a:highlight>
                <a:srgbClr val="F3C1FF"/>
              </a:highlight>
            </a:endParaRPr>
          </a:p>
        </p:txBody>
      </p:sp>
      <p:pic>
        <p:nvPicPr>
          <p:cNvPr id="4" name="Picture 3">
            <a:extLst>
              <a:ext uri="{FF2B5EF4-FFF2-40B4-BE49-F238E27FC236}">
                <a16:creationId xmlns:a16="http://schemas.microsoft.com/office/drawing/2014/main" id="{1E4EA058-EFD2-9567-9954-4B01397766F4}"/>
              </a:ext>
            </a:extLst>
          </p:cNvPr>
          <p:cNvPicPr>
            <a:picLocks noChangeAspect="1"/>
          </p:cNvPicPr>
          <p:nvPr/>
        </p:nvPicPr>
        <p:blipFill>
          <a:blip r:embed="rId2"/>
          <a:stretch>
            <a:fillRect/>
          </a:stretch>
        </p:blipFill>
        <p:spPr>
          <a:xfrm>
            <a:off x="320462" y="1217412"/>
            <a:ext cx="6706503" cy="659371"/>
          </a:xfrm>
          <a:prstGeom prst="rect">
            <a:avLst/>
          </a:prstGeom>
        </p:spPr>
      </p:pic>
      <p:sp>
        <p:nvSpPr>
          <p:cNvPr id="6" name="TextBox 5">
            <a:extLst>
              <a:ext uri="{FF2B5EF4-FFF2-40B4-BE49-F238E27FC236}">
                <a16:creationId xmlns:a16="http://schemas.microsoft.com/office/drawing/2014/main" id="{90A515A3-9897-3F84-D4F6-D4009571D4AD}"/>
              </a:ext>
            </a:extLst>
          </p:cNvPr>
          <p:cNvSpPr txBox="1"/>
          <p:nvPr/>
        </p:nvSpPr>
        <p:spPr>
          <a:xfrm>
            <a:off x="529283" y="2794200"/>
            <a:ext cx="10778836" cy="2062103"/>
          </a:xfrm>
          <a:prstGeom prst="rect">
            <a:avLst/>
          </a:prstGeom>
          <a:noFill/>
        </p:spPr>
        <p:txBody>
          <a:bodyPr wrap="square">
            <a:spAutoFit/>
          </a:bodyPr>
          <a:lstStyle/>
          <a:p>
            <a:pPr algn="just"/>
            <a:r>
              <a:rPr lang="en-US" sz="3200" dirty="0">
                <a:solidFill>
                  <a:srgbClr val="0070C0"/>
                </a:solidFill>
              </a:rPr>
              <a:t>You can only get there by boat. What do you think? Which place would you most like to visit? Let us know in the comments below. You can also let us know if there are any places we missed. </a:t>
            </a:r>
            <a:endParaRPr lang="en-US" sz="3200" dirty="0"/>
          </a:p>
        </p:txBody>
      </p:sp>
      <p:sp>
        <p:nvSpPr>
          <p:cNvPr id="7" name="TextBox 6">
            <a:extLst>
              <a:ext uri="{FF2B5EF4-FFF2-40B4-BE49-F238E27FC236}">
                <a16:creationId xmlns:a16="http://schemas.microsoft.com/office/drawing/2014/main" id="{86157CF5-6E38-BD45-FFF4-3E2CB37749D3}"/>
              </a:ext>
            </a:extLst>
          </p:cNvPr>
          <p:cNvSpPr txBox="1"/>
          <p:nvPr/>
        </p:nvSpPr>
        <p:spPr>
          <a:xfrm>
            <a:off x="4313169" y="1927930"/>
            <a:ext cx="3426402" cy="646331"/>
          </a:xfrm>
          <a:prstGeom prst="rect">
            <a:avLst/>
          </a:prstGeom>
          <a:noFill/>
        </p:spPr>
        <p:txBody>
          <a:bodyPr wrap="square">
            <a:spAutoFit/>
          </a:bodyPr>
          <a:lstStyle/>
          <a:p>
            <a:r>
              <a:rPr lang="en-US" sz="3600" dirty="0">
                <a:solidFill>
                  <a:srgbClr val="FF0000"/>
                </a:solidFill>
              </a:rPr>
              <a:t>a boat</a:t>
            </a:r>
          </a:p>
        </p:txBody>
      </p:sp>
      <p:cxnSp>
        <p:nvCxnSpPr>
          <p:cNvPr id="8" name="Straight Connector 7">
            <a:extLst>
              <a:ext uri="{FF2B5EF4-FFF2-40B4-BE49-F238E27FC236}">
                <a16:creationId xmlns:a16="http://schemas.microsoft.com/office/drawing/2014/main" id="{5113D9D1-6B46-80F3-FEFC-74D1FFD88AD9}"/>
              </a:ext>
            </a:extLst>
          </p:cNvPr>
          <p:cNvCxnSpPr>
            <a:cxnSpLocks/>
          </p:cNvCxnSpPr>
          <p:nvPr/>
        </p:nvCxnSpPr>
        <p:spPr>
          <a:xfrm>
            <a:off x="665019" y="3262501"/>
            <a:ext cx="5089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106323" y="534549"/>
            <a:ext cx="7963786"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places you have studied today.</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4901609" y="4082901"/>
            <a:ext cx="6917708" cy="1499191"/>
          </a:xfrm>
          <a:prstGeom prst="wedgeEllipseCallout">
            <a:avLst>
              <a:gd name="adj1" fmla="val -52203"/>
              <a:gd name="adj2" fmla="val -4205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 remember that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327670" y="1888661"/>
            <a:ext cx="7042630" cy="1703826"/>
          </a:xfrm>
          <a:prstGeom prst="wedgeEllipseCallout">
            <a:avLst>
              <a:gd name="adj1" fmla="val 33970"/>
              <a:gd name="adj2" fmla="val 560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I remember about Son Doong cave, it …………</a:t>
            </a: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128" y="548407"/>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9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41708" y="472193"/>
            <a:ext cx="12108581" cy="286232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Suggested answers: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The picture shows the inside of a natural cave.</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Because they want to explore and connect with nature, or they want to escape from their busy lives and enjoy the beauty of nature.</a:t>
            </a:r>
          </a:p>
        </p:txBody>
      </p:sp>
      <p:pic>
        <p:nvPicPr>
          <p:cNvPr id="5" name="Picture 4">
            <a:extLst>
              <a:ext uri="{FF2B5EF4-FFF2-40B4-BE49-F238E27FC236}">
                <a16:creationId xmlns:a16="http://schemas.microsoft.com/office/drawing/2014/main" id="{5BE3A11A-62DB-BFAF-DE4C-000211177728}"/>
              </a:ext>
            </a:extLst>
          </p:cNvPr>
          <p:cNvPicPr>
            <a:picLocks noChangeAspect="1"/>
          </p:cNvPicPr>
          <p:nvPr/>
        </p:nvPicPr>
        <p:blipFill>
          <a:blip r:embed="rId2"/>
          <a:stretch>
            <a:fillRect/>
          </a:stretch>
        </p:blipFill>
        <p:spPr>
          <a:xfrm>
            <a:off x="3112654" y="3334515"/>
            <a:ext cx="5966691" cy="3049923"/>
          </a:xfrm>
          <a:prstGeom prst="rect">
            <a:avLst/>
          </a:prstGeom>
        </p:spPr>
      </p:pic>
    </p:spTree>
    <p:extLst>
      <p:ext uri="{BB962C8B-B14F-4D97-AF65-F5344CB8AC3E}">
        <p14:creationId xmlns:p14="http://schemas.microsoft.com/office/powerpoint/2010/main" val="2253414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106323" y="534549"/>
            <a:ext cx="7963786"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places you have studied today.</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1807535" y="4677757"/>
            <a:ext cx="10026502" cy="1631836"/>
          </a:xfrm>
          <a:prstGeom prst="wedgeEllipseCallout">
            <a:avLst>
              <a:gd name="adj1" fmla="val -34293"/>
              <a:gd name="adj2" fmla="val -5899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I remember that we should bring strong shoes and raincoats in Deer cave because there is a long walk to that cave.</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244313" y="1734878"/>
            <a:ext cx="9037910" cy="2618266"/>
          </a:xfrm>
          <a:prstGeom prst="wedgeEllipseCallout">
            <a:avLst>
              <a:gd name="adj1" fmla="val 39118"/>
              <a:gd name="adj2" fmla="val 5297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rPr>
              <a:t>I remember about Son Doong cave, has things like a forest, underground rivers, and a rock </a:t>
            </a:r>
            <a:r>
              <a:rPr lang="en-US" sz="3200" i="1" dirty="0">
                <a:solidFill>
                  <a:srgbClr val="0070C0"/>
                </a:solidFill>
              </a:rPr>
              <a:t>formation</a:t>
            </a:r>
            <a:r>
              <a:rPr lang="en-US" sz="3200" dirty="0">
                <a:solidFill>
                  <a:srgbClr val="0070C0"/>
                </a:solidFill>
              </a:rPr>
              <a:t> called "The Great Wall of Vietnam"</a:t>
            </a:r>
          </a:p>
        </p:txBody>
      </p:sp>
      <p:sp>
        <p:nvSpPr>
          <p:cNvPr id="6" name="TextBox 5">
            <a:extLst>
              <a:ext uri="{FF2B5EF4-FFF2-40B4-BE49-F238E27FC236}">
                <a16:creationId xmlns:a16="http://schemas.microsoft.com/office/drawing/2014/main" id="{F2EE1E9C-4CB8-772A-E464-110905692C01}"/>
              </a:ext>
            </a:extLst>
          </p:cNvPr>
          <p:cNvSpPr txBox="1"/>
          <p:nvPr/>
        </p:nvSpPr>
        <p:spPr>
          <a:xfrm>
            <a:off x="8493425" y="1927861"/>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128" y="548407"/>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17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724136" y="889843"/>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i="1" dirty="0">
                <a:solidFill>
                  <a:schemeClr val="accent5">
                    <a:lumMod val="75000"/>
                  </a:schemeClr>
                </a:solidFill>
              </a:rPr>
              <a:t>1. </a:t>
            </a:r>
            <a:r>
              <a:rPr lang="en-US" sz="3600" b="0" i="0" dirty="0">
                <a:solidFill>
                  <a:schemeClr val="accent5">
                    <a:lumMod val="75000"/>
                  </a:schemeClr>
                </a:solidFill>
                <a:effectLst/>
              </a:rPr>
              <a:t>outcrop</a:t>
            </a:r>
            <a:br>
              <a:rPr lang="en-US" sz="3600" b="0" i="0" dirty="0">
                <a:solidFill>
                  <a:schemeClr val="accent5">
                    <a:lumMod val="75000"/>
                  </a:schemeClr>
                </a:solidFill>
                <a:effectLst/>
              </a:rPr>
            </a:br>
            <a:r>
              <a:rPr lang="en-US" sz="3600" b="0" i="0" dirty="0">
                <a:solidFill>
                  <a:schemeClr val="accent5">
                    <a:lumMod val="75000"/>
                  </a:schemeClr>
                </a:solidFill>
                <a:effectLst/>
              </a:rPr>
              <a:t>2. mount</a:t>
            </a:r>
            <a:br>
              <a:rPr lang="en-US" sz="3600" b="0" i="0" dirty="0">
                <a:solidFill>
                  <a:schemeClr val="accent5">
                    <a:lumMod val="75000"/>
                  </a:schemeClr>
                </a:solidFill>
                <a:effectLst/>
              </a:rPr>
            </a:br>
            <a:r>
              <a:rPr lang="en-US" sz="3600" b="0" i="0" dirty="0">
                <a:solidFill>
                  <a:schemeClr val="accent5">
                    <a:lumMod val="75000"/>
                  </a:schemeClr>
                </a:solidFill>
                <a:effectLst/>
              </a:rPr>
              <a:t>3. accessible</a:t>
            </a:r>
            <a:br>
              <a:rPr lang="en-US" sz="3600" b="0" i="0" dirty="0">
                <a:solidFill>
                  <a:schemeClr val="accent5">
                    <a:lumMod val="75000"/>
                  </a:schemeClr>
                </a:solidFill>
                <a:effectLst/>
              </a:rPr>
            </a:br>
            <a:r>
              <a:rPr lang="en-US" sz="3600" b="0" i="0" dirty="0">
                <a:solidFill>
                  <a:schemeClr val="accent5">
                    <a:lumMod val="75000"/>
                  </a:schemeClr>
                </a:solidFill>
                <a:effectLst/>
              </a:rPr>
              <a:t>4. rainforest</a:t>
            </a:r>
            <a:br>
              <a:rPr lang="en-US" sz="3600" b="0" i="0" dirty="0">
                <a:solidFill>
                  <a:schemeClr val="accent5">
                    <a:lumMod val="75000"/>
                  </a:schemeClr>
                </a:solidFill>
                <a:effectLst/>
              </a:rPr>
            </a:br>
            <a:r>
              <a:rPr lang="en-US" sz="3600" b="0" i="0" dirty="0">
                <a:solidFill>
                  <a:schemeClr val="accent5">
                    <a:lumMod val="75000"/>
                  </a:schemeClr>
                </a:solidFill>
                <a:effectLst/>
              </a:rPr>
              <a:t>5. </a:t>
            </a:r>
            <a:r>
              <a:rPr lang="en-US" sz="3600" dirty="0">
                <a:solidFill>
                  <a:schemeClr val="accent5">
                    <a:lumMod val="75000"/>
                  </a:schemeClr>
                </a:solidFill>
              </a:rPr>
              <a:t>scenic</a:t>
            </a:r>
            <a:r>
              <a:rPr lang="en-US" sz="3600" b="0" i="0" dirty="0">
                <a:solidFill>
                  <a:schemeClr val="accent5">
                    <a:lumMod val="75000"/>
                  </a:schemeClr>
                </a:solidFill>
                <a:effectLst/>
              </a:rPr>
              <a:t/>
            </a:r>
            <a:br>
              <a:rPr lang="en-US" sz="3600" b="0" i="0" dirty="0">
                <a:solidFill>
                  <a:schemeClr val="accent5">
                    <a:lumMod val="75000"/>
                  </a:schemeClr>
                </a:solidFill>
                <a:effectLst/>
              </a:rPr>
            </a:br>
            <a:r>
              <a:rPr lang="en-US" sz="3600" b="0" i="0" dirty="0">
                <a:solidFill>
                  <a:schemeClr val="accent5">
                    <a:lumMod val="75000"/>
                  </a:schemeClr>
                </a:solidFill>
                <a:effectLst/>
              </a:rPr>
              <a:t>6. spectacular</a:t>
            </a:r>
            <a:br>
              <a:rPr lang="en-US" sz="3600" b="0" i="0" dirty="0">
                <a:solidFill>
                  <a:schemeClr val="accent5">
                    <a:lumMod val="75000"/>
                  </a:schemeClr>
                </a:solidFill>
                <a:effectLst/>
              </a:rPr>
            </a:br>
            <a:r>
              <a:rPr lang="en-US" sz="3600" b="0" i="0" dirty="0">
                <a:solidFill>
                  <a:schemeClr val="accent5">
                    <a:lumMod val="75000"/>
                  </a:schemeClr>
                </a:solidFill>
                <a:effectLst/>
              </a:rPr>
              <a:t>7. summit</a:t>
            </a:r>
            <a:br>
              <a:rPr lang="en-US" sz="3600" b="0" i="0" dirty="0">
                <a:solidFill>
                  <a:schemeClr val="accent5">
                    <a:lumMod val="75000"/>
                  </a:schemeClr>
                </a:solidFill>
                <a:effectLst/>
              </a:rPr>
            </a:br>
            <a:r>
              <a:rPr lang="en-US" sz="3600" b="0" i="0" dirty="0">
                <a:solidFill>
                  <a:schemeClr val="accent5">
                    <a:lumMod val="75000"/>
                  </a:schemeClr>
                </a:solidFill>
                <a:effectLst/>
              </a:rPr>
              <a:t>8. formation</a:t>
            </a:r>
            <a:r>
              <a:rPr lang="en-US" sz="3600" dirty="0">
                <a:solidFill>
                  <a:schemeClr val="accent5">
                    <a:lumMod val="75000"/>
                  </a:schemeClr>
                </a:solidFill>
              </a:rPr>
              <a:t> </a:t>
            </a:r>
            <a:endParaRPr lang="en-US" sz="3600" i="1" dirty="0">
              <a:solidFill>
                <a:schemeClr val="accent5">
                  <a:lumMod val="75000"/>
                </a:schemeClr>
              </a:solidFill>
            </a:endParaRP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499245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Using vocab. related to Natural Wonders. </a:t>
            </a:r>
          </a:p>
          <a:p>
            <a:pPr>
              <a:lnSpc>
                <a:spcPct val="150000"/>
              </a:lnSpc>
            </a:pPr>
            <a:r>
              <a:rPr lang="en-US" sz="3600" b="1" i="1" dirty="0">
                <a:solidFill>
                  <a:schemeClr val="accent5">
                    <a:lumMod val="75000"/>
                  </a:schemeClr>
                </a:solidFill>
                <a:highlight>
                  <a:srgbClr val="FFFF00"/>
                </a:highlight>
              </a:rPr>
              <a:t>Reading: </a:t>
            </a:r>
          </a:p>
          <a:p>
            <a:pPr>
              <a:lnSpc>
                <a:spcPct val="150000"/>
              </a:lnSpc>
            </a:pPr>
            <a:r>
              <a:rPr lang="en-US" sz="3600" i="1" dirty="0">
                <a:solidFill>
                  <a:schemeClr val="accent5">
                    <a:lumMod val="75000"/>
                  </a:schemeClr>
                </a:solidFill>
              </a:rPr>
              <a:t>-    Understanding an article about some famous places around the world and in Vietnam.</a:t>
            </a:r>
          </a:p>
          <a:p>
            <a:pPr>
              <a:lnSpc>
                <a:spcPct val="150000"/>
              </a:lnSpc>
            </a:pPr>
            <a:r>
              <a:rPr lang="en-US" sz="3600" i="1" dirty="0">
                <a:solidFill>
                  <a:schemeClr val="accent5">
                    <a:lumMod val="75000"/>
                  </a:schemeClr>
                </a:solidFill>
              </a:rPr>
              <a:t>-    Practicing reading for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vocabulary about natural wonders</a:t>
            </a:r>
          </a:p>
          <a:p>
            <a:pPr marL="571500" indent="-571500">
              <a:lnSpc>
                <a:spcPct val="150000"/>
              </a:lnSpc>
              <a:buFontTx/>
              <a:buChar char="-"/>
            </a:pPr>
            <a:r>
              <a:rPr lang="en-US" sz="3600" i="1" dirty="0">
                <a:solidFill>
                  <a:schemeClr val="accent5"/>
                </a:solidFill>
              </a:rPr>
              <a:t>Do exercise on pages 32 &amp; 33 – Vocab. &amp; Reading</a:t>
            </a:r>
          </a:p>
          <a:p>
            <a:pPr marL="571500" indent="-571500">
              <a:lnSpc>
                <a:spcPct val="150000"/>
              </a:lnSpc>
              <a:buFontTx/>
              <a:buChar char="-"/>
            </a:pPr>
            <a:r>
              <a:rPr lang="en-US" sz="3600" i="1" dirty="0">
                <a:solidFill>
                  <a:schemeClr val="accent1">
                    <a:lumMod val="75000"/>
                  </a:schemeClr>
                </a:solidFill>
              </a:rPr>
              <a:t>Prepare for the next lesson (Grammar - pages 55 &amp; 56 -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xmlns=""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1B00-92F5-7C9C-20BF-9DF525F5D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EFD57C-EEDD-11E3-C8BD-7733B1350920}"/>
              </a:ext>
            </a:extLst>
          </p:cNvPr>
          <p:cNvSpPr/>
          <p:nvPr/>
        </p:nvSpPr>
        <p:spPr>
          <a:xfrm>
            <a:off x="454545" y="474978"/>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Listen and repeat. </a:t>
            </a:r>
            <a:r>
              <a:rPr kumimoji="0" lang="en-US" sz="2400" b="1" i="1" u="none" strike="noStrike" kern="1200" cap="none" spc="0" normalizeH="0" baseline="0" noProof="0" dirty="0">
                <a:ln>
                  <a:noFill/>
                </a:ln>
                <a:solidFill>
                  <a:srgbClr val="0070C0"/>
                </a:solidFill>
                <a:effectLst/>
                <a:uLnTx/>
                <a:uFillTx/>
                <a:latin typeface="Calibri" panose="020F0502020204030204"/>
                <a:ea typeface="+mn-ea"/>
                <a:cs typeface="+mn-cs"/>
              </a:rPr>
              <a:t>Click on each phrase to hear the sound</a:t>
            </a: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3" name="bake cakes">
            <a:hlinkClick r:id="" action="ppaction://media"/>
            <a:extLst>
              <a:ext uri="{FF2B5EF4-FFF2-40B4-BE49-F238E27FC236}">
                <a16:creationId xmlns:a16="http://schemas.microsoft.com/office/drawing/2014/main" id="{1E0B3EEF-29E9-BAD2-E4B6-771C199E4AB3}"/>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580521" y="706505"/>
            <a:ext cx="487363" cy="487363"/>
          </a:xfrm>
          <a:prstGeom prst="rect">
            <a:avLst/>
          </a:prstGeom>
        </p:spPr>
      </p:pic>
      <p:pic>
        <p:nvPicPr>
          <p:cNvPr id="4" name="build models">
            <a:hlinkClick r:id="" action="ppaction://media"/>
            <a:extLst>
              <a:ext uri="{FF2B5EF4-FFF2-40B4-BE49-F238E27FC236}">
                <a16:creationId xmlns:a16="http://schemas.microsoft.com/office/drawing/2014/main" id="{4F26B830-C23C-98C7-54F1-391BBA5B6E4D}"/>
              </a:ext>
            </a:extLst>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11580520" y="706504"/>
            <a:ext cx="487363" cy="487363"/>
          </a:xfrm>
          <a:prstGeom prst="rect">
            <a:avLst/>
          </a:prstGeom>
        </p:spPr>
      </p:pic>
      <p:pic>
        <p:nvPicPr>
          <p:cNvPr id="5" name="collect soccer stickers">
            <a:hlinkClick r:id="" action="ppaction://media"/>
            <a:extLst>
              <a:ext uri="{FF2B5EF4-FFF2-40B4-BE49-F238E27FC236}">
                <a16:creationId xmlns:a16="http://schemas.microsoft.com/office/drawing/2014/main" id="{0B45DE79-03DC-FC48-1568-0C0CB1BCFC38}"/>
              </a:ext>
            </a:extLst>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11563415" y="706504"/>
            <a:ext cx="487363" cy="487363"/>
          </a:xfrm>
          <a:prstGeom prst="rect">
            <a:avLst/>
          </a:prstGeom>
        </p:spPr>
      </p:pic>
      <p:pic>
        <p:nvPicPr>
          <p:cNvPr id="6" name="make vlogs">
            <a:hlinkClick r:id="" action="ppaction://media"/>
            <a:extLst>
              <a:ext uri="{FF2B5EF4-FFF2-40B4-BE49-F238E27FC236}">
                <a16:creationId xmlns:a16="http://schemas.microsoft.com/office/drawing/2014/main" id="{631FD171-D93C-2590-C42C-60C39830BD47}"/>
              </a:ext>
            </a:extLst>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11597625" y="713469"/>
            <a:ext cx="487363" cy="487363"/>
          </a:xfrm>
          <a:prstGeom prst="rect">
            <a:avLst/>
          </a:prstGeom>
        </p:spPr>
      </p:pic>
      <p:pic>
        <p:nvPicPr>
          <p:cNvPr id="7" name="play online games">
            <a:hlinkClick r:id="" action="ppaction://media"/>
            <a:extLst>
              <a:ext uri="{FF2B5EF4-FFF2-40B4-BE49-F238E27FC236}">
                <a16:creationId xmlns:a16="http://schemas.microsoft.com/office/drawing/2014/main" id="{C37BFDC4-F3AB-C1DE-5AC7-3DE29FBD4155}"/>
              </a:ext>
            </a:extLst>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11589072" y="699540"/>
            <a:ext cx="487363" cy="487363"/>
          </a:xfrm>
          <a:prstGeom prst="rect">
            <a:avLst/>
          </a:prstGeom>
        </p:spPr>
      </p:pic>
      <p:pic>
        <p:nvPicPr>
          <p:cNvPr id="8" name="read comics">
            <a:hlinkClick r:id="" action="ppaction://media"/>
            <a:extLst>
              <a:ext uri="{FF2B5EF4-FFF2-40B4-BE49-F238E27FC236}">
                <a16:creationId xmlns:a16="http://schemas.microsoft.com/office/drawing/2014/main" id="{722997D8-BFE8-B069-19A3-6F9F559082B0}"/>
              </a:ext>
            </a:extLst>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11571966" y="685611"/>
            <a:ext cx="487363" cy="487363"/>
          </a:xfrm>
          <a:prstGeom prst="rect">
            <a:avLst/>
          </a:prstGeom>
        </p:spPr>
      </p:pic>
      <p:sp>
        <p:nvSpPr>
          <p:cNvPr id="9" name="TextBox 8">
            <a:extLst>
              <a:ext uri="{FF2B5EF4-FFF2-40B4-BE49-F238E27FC236}">
                <a16:creationId xmlns:a16="http://schemas.microsoft.com/office/drawing/2014/main" id="{69948195-FB58-F595-4D5E-35AFB9010837}"/>
              </a:ext>
            </a:extLst>
          </p:cNvPr>
          <p:cNvSpPr txBox="1"/>
          <p:nvPr/>
        </p:nvSpPr>
        <p:spPr>
          <a:xfrm>
            <a:off x="486018" y="432718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mount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maʊnt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ngọn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núi</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sp>
        <p:nvSpPr>
          <p:cNvPr id="10" name="TextBox 9">
            <a:extLst>
              <a:ext uri="{FF2B5EF4-FFF2-40B4-BE49-F238E27FC236}">
                <a16:creationId xmlns:a16="http://schemas.microsoft.com/office/drawing/2014/main" id="{B79B322C-F18C-308E-C827-EF14A4B76107}"/>
              </a:ext>
            </a:extLst>
          </p:cNvPr>
          <p:cNvSpPr txBox="1"/>
          <p:nvPr/>
        </p:nvSpPr>
        <p:spPr>
          <a:xfrm>
            <a:off x="472817" y="370180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scenic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adj</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ˈ</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siːnɪk</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đẹp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gây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ấn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tượng</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sp>
        <p:nvSpPr>
          <p:cNvPr id="11" name="TextBox 10">
            <a:extLst>
              <a:ext uri="{FF2B5EF4-FFF2-40B4-BE49-F238E27FC236}">
                <a16:creationId xmlns:a16="http://schemas.microsoft.com/office/drawing/2014/main" id="{071E3EA9-E232-AE58-034C-2609171B3C61}"/>
              </a:ext>
            </a:extLst>
          </p:cNvPr>
          <p:cNvSpPr txBox="1"/>
          <p:nvPr/>
        </p:nvSpPr>
        <p:spPr>
          <a:xfrm>
            <a:off x="472817" y="306603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accessible</a:t>
            </a: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(adj)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əkˈsesəbl</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gần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689F4BA-C399-DACA-E338-65B9E10CA8A7}"/>
              </a:ext>
            </a:extLst>
          </p:cNvPr>
          <p:cNvSpPr txBox="1"/>
          <p:nvPr/>
        </p:nvSpPr>
        <p:spPr>
          <a:xfrm>
            <a:off x="467424" y="238627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outcrop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ˈ</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aʊtkrɑːp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trồi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92869057-F7CE-60CE-57AE-C357F58FDFE9}"/>
              </a:ext>
            </a:extLst>
          </p:cNvPr>
          <p:cNvSpPr txBox="1"/>
          <p:nvPr/>
        </p:nvSpPr>
        <p:spPr>
          <a:xfrm>
            <a:off x="467423" y="1794319"/>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formation</a:t>
            </a: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fɔːrˈmeɪʃn</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sự</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thành</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sp>
        <p:nvSpPr>
          <p:cNvPr id="14" name="TextBox 13">
            <a:extLst>
              <a:ext uri="{FF2B5EF4-FFF2-40B4-BE49-F238E27FC236}">
                <a16:creationId xmlns:a16="http://schemas.microsoft.com/office/drawing/2014/main" id="{25F6EE3E-5C51-6DF8-415A-3D80B8051B55}"/>
              </a:ext>
            </a:extLst>
          </p:cNvPr>
          <p:cNvSpPr txBox="1"/>
          <p:nvPr/>
        </p:nvSpPr>
        <p:spPr>
          <a:xfrm>
            <a:off x="441764" y="115231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summit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3600" b="0" i="0" u="none" strike="noStrike" kern="1200" cap="none" spc="0" normalizeH="0" baseline="0" noProof="0" dirty="0">
                <a:ln>
                  <a:noFill/>
                </a:ln>
                <a:solidFill>
                  <a:srgbClr val="FF0000"/>
                </a:solidFill>
                <a:effectLst/>
                <a:highlight>
                  <a:srgbClr val="FFFFFF"/>
                </a:highlight>
                <a:uLnTx/>
                <a:uFillTx/>
                <a:latin typeface="Calibri" panose="020F0502020204030204"/>
                <a:ea typeface="+mn-ea"/>
                <a:cs typeface="+mn-cs"/>
              </a:rPr>
              <a:t>ˈ</a:t>
            </a:r>
            <a:r>
              <a:rPr kumimoji="0" lang="en-US" sz="3600" b="0" i="0" u="none" strike="noStrike" kern="1200" cap="none" spc="0" normalizeH="0" baseline="0" noProof="0" dirty="0" err="1">
                <a:ln>
                  <a:noFill/>
                </a:ln>
                <a:solidFill>
                  <a:srgbClr val="FF0000"/>
                </a:solidFill>
                <a:effectLst/>
                <a:highlight>
                  <a:srgbClr val="FFFFFF"/>
                </a:highlight>
                <a:uLnTx/>
                <a:uFillTx/>
                <a:latin typeface="Calibri" panose="020F0502020204030204"/>
                <a:ea typeface="+mn-ea"/>
                <a:cs typeface="+mn-cs"/>
              </a:rPr>
              <a:t>sʌmɪt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núi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CC8A444-8C3D-85EE-809B-C9E8713D2466}"/>
              </a:ext>
            </a:extLst>
          </p:cNvPr>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5A012C9-747B-76FA-F226-78CFC6BF24DA}"/>
              </a:ext>
            </a:extLst>
          </p:cNvPr>
          <p:cNvSpPr txBox="1"/>
          <p:nvPr/>
        </p:nvSpPr>
        <p:spPr>
          <a:xfrm>
            <a:off x="486018" y="502240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rainforest</a:t>
            </a: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ˈ</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reɪnfɔːrɪst</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rừng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mưa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nhiệt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đới</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sp>
        <p:nvSpPr>
          <p:cNvPr id="17" name="TextBox 16">
            <a:extLst>
              <a:ext uri="{FF2B5EF4-FFF2-40B4-BE49-F238E27FC236}">
                <a16:creationId xmlns:a16="http://schemas.microsoft.com/office/drawing/2014/main" id="{646B863D-8ABC-8FB1-8EC3-C9DEDADCB9CD}"/>
              </a:ext>
            </a:extLst>
          </p:cNvPr>
          <p:cNvSpPr txBox="1"/>
          <p:nvPr/>
        </p:nvSpPr>
        <p:spPr>
          <a:xfrm>
            <a:off x="486018" y="572565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spectacular</a:t>
            </a: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adj</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spekˈtækjələr</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đẹp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ngoạn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mục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pic>
        <p:nvPicPr>
          <p:cNvPr id="19" name="summit__us_1">
            <a:hlinkClick r:id="" action="ppaction://media"/>
            <a:extLst>
              <a:ext uri="{FF2B5EF4-FFF2-40B4-BE49-F238E27FC236}">
                <a16:creationId xmlns:a16="http://schemas.microsoft.com/office/drawing/2014/main" id="{B105BAF0-7F4C-4CED-D569-259F0733103B}"/>
              </a:ext>
            </a:extLst>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11369882" y="1337947"/>
            <a:ext cx="487363" cy="487363"/>
          </a:xfrm>
          <a:prstGeom prst="rect">
            <a:avLst/>
          </a:prstGeom>
        </p:spPr>
      </p:pic>
      <p:pic>
        <p:nvPicPr>
          <p:cNvPr id="20" name="formation__us_1">
            <a:hlinkClick r:id="" action="ppaction://media"/>
            <a:extLst>
              <a:ext uri="{FF2B5EF4-FFF2-40B4-BE49-F238E27FC236}">
                <a16:creationId xmlns:a16="http://schemas.microsoft.com/office/drawing/2014/main" id="{32D23B83-1A3A-F40A-766E-767094982597}"/>
              </a:ext>
            </a:extLst>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11328284" y="1916227"/>
            <a:ext cx="487363" cy="487363"/>
          </a:xfrm>
          <a:prstGeom prst="rect">
            <a:avLst/>
          </a:prstGeom>
        </p:spPr>
      </p:pic>
      <p:pic>
        <p:nvPicPr>
          <p:cNvPr id="27" name="outcrop__us_1">
            <a:hlinkClick r:id="" action="ppaction://media"/>
            <a:extLst>
              <a:ext uri="{FF2B5EF4-FFF2-40B4-BE49-F238E27FC236}">
                <a16:creationId xmlns:a16="http://schemas.microsoft.com/office/drawing/2014/main" id="{EFD3AC84-6186-46BB-8540-6E1FE4018986}"/>
              </a:ext>
            </a:extLst>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11316935" y="2510439"/>
            <a:ext cx="487363" cy="487363"/>
          </a:xfrm>
          <a:prstGeom prst="rect">
            <a:avLst/>
          </a:prstGeom>
        </p:spPr>
      </p:pic>
      <p:pic>
        <p:nvPicPr>
          <p:cNvPr id="28" name="accessible__us_1">
            <a:hlinkClick r:id="" action="ppaction://media"/>
            <a:extLst>
              <a:ext uri="{FF2B5EF4-FFF2-40B4-BE49-F238E27FC236}">
                <a16:creationId xmlns:a16="http://schemas.microsoft.com/office/drawing/2014/main" id="{9B3269A9-2DB0-BF4B-F3CA-F79014DAE318}"/>
              </a:ext>
            </a:extLst>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11309510" y="3137928"/>
            <a:ext cx="487363" cy="487363"/>
          </a:xfrm>
          <a:prstGeom prst="rect">
            <a:avLst/>
          </a:prstGeom>
        </p:spPr>
      </p:pic>
      <p:pic>
        <p:nvPicPr>
          <p:cNvPr id="29" name="scenic__us_1">
            <a:hlinkClick r:id="" action="ppaction://media"/>
            <a:extLst>
              <a:ext uri="{FF2B5EF4-FFF2-40B4-BE49-F238E27FC236}">
                <a16:creationId xmlns:a16="http://schemas.microsoft.com/office/drawing/2014/main" id="{B1F52CBE-FD0D-03F5-93C8-88ED71C4BB9F}"/>
              </a:ext>
            </a:extLst>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11292103" y="3817967"/>
            <a:ext cx="487363" cy="487363"/>
          </a:xfrm>
          <a:prstGeom prst="rect">
            <a:avLst/>
          </a:prstGeom>
        </p:spPr>
      </p:pic>
      <p:pic>
        <p:nvPicPr>
          <p:cNvPr id="30" name="mount__us_1">
            <a:hlinkClick r:id="" action="ppaction://media"/>
            <a:extLst>
              <a:ext uri="{FF2B5EF4-FFF2-40B4-BE49-F238E27FC236}">
                <a16:creationId xmlns:a16="http://schemas.microsoft.com/office/drawing/2014/main" id="{A661FA83-DD8B-28EE-74EE-67D24AD61DCF}"/>
              </a:ext>
            </a:extLst>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11292102" y="4456262"/>
            <a:ext cx="487363" cy="487363"/>
          </a:xfrm>
          <a:prstGeom prst="rect">
            <a:avLst/>
          </a:prstGeom>
        </p:spPr>
      </p:pic>
      <p:pic>
        <p:nvPicPr>
          <p:cNvPr id="31" name="rainforest__us_1_rr">
            <a:hlinkClick r:id="" action="ppaction://media"/>
            <a:extLst>
              <a:ext uri="{FF2B5EF4-FFF2-40B4-BE49-F238E27FC236}">
                <a16:creationId xmlns:a16="http://schemas.microsoft.com/office/drawing/2014/main" id="{6E37D0F5-881E-4C1C-2D37-C7845D94EACD}"/>
              </a:ext>
            </a:extLst>
          </p:cNvPr>
          <p:cNvPicPr>
            <a:picLocks noChangeAspect="1"/>
          </p:cNvPicPr>
          <p:nvPr>
            <a:audioFile r:link="rId26"/>
            <p:extLst>
              <p:ext uri="{DAA4B4D4-6D71-4841-9C94-3DE7FCFB9230}">
                <p14:media xmlns:p14="http://schemas.microsoft.com/office/powerpoint/2010/main" r:embed="rId25"/>
              </p:ext>
            </p:extLst>
          </p:nvPr>
        </p:nvPicPr>
        <p:blipFill>
          <a:blip r:embed="rId31"/>
          <a:stretch>
            <a:fillRect/>
          </a:stretch>
        </p:blipFill>
        <p:spPr>
          <a:xfrm>
            <a:off x="11292101" y="5103284"/>
            <a:ext cx="487363" cy="487363"/>
          </a:xfrm>
          <a:prstGeom prst="rect">
            <a:avLst/>
          </a:prstGeom>
        </p:spPr>
      </p:pic>
      <p:pic>
        <p:nvPicPr>
          <p:cNvPr id="32" name="spectacular__us_1">
            <a:hlinkClick r:id="" action="ppaction://media"/>
            <a:extLst>
              <a:ext uri="{FF2B5EF4-FFF2-40B4-BE49-F238E27FC236}">
                <a16:creationId xmlns:a16="http://schemas.microsoft.com/office/drawing/2014/main" id="{1BB69719-869E-DDD0-AA26-29C815B5DB26}"/>
              </a:ext>
            </a:extLst>
          </p:cNvPr>
          <p:cNvPicPr>
            <a:picLocks noChangeAspect="1"/>
          </p:cNvPicPr>
          <p:nvPr>
            <a:audioFile r:link="rId28"/>
            <p:extLst>
              <p:ext uri="{DAA4B4D4-6D71-4841-9C94-3DE7FCFB9230}">
                <p14:media xmlns:p14="http://schemas.microsoft.com/office/powerpoint/2010/main" r:embed="rId27"/>
              </p:ext>
            </p:extLst>
          </p:nvPr>
        </p:nvPicPr>
        <p:blipFill>
          <a:blip r:embed="rId31"/>
          <a:stretch>
            <a:fillRect/>
          </a:stretch>
        </p:blipFill>
        <p:spPr>
          <a:xfrm>
            <a:off x="11292100" y="5781020"/>
            <a:ext cx="487363" cy="487363"/>
          </a:xfrm>
          <a:prstGeom prst="rect">
            <a:avLst/>
          </a:prstGeom>
        </p:spPr>
      </p:pic>
    </p:spTree>
    <p:extLst>
      <p:ext uri="{BB962C8B-B14F-4D97-AF65-F5344CB8AC3E}">
        <p14:creationId xmlns:p14="http://schemas.microsoft.com/office/powerpoint/2010/main" val="9219077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6"/>
                </p:tgtEl>
              </p:cMediaNode>
            </p:audio>
            <p:audio>
              <p:cMediaNode vol="80000">
                <p:cTn id="6" fill="hold" display="0">
                  <p:stCondLst>
                    <p:cond delay="indefinite"/>
                  </p:stCondLst>
                  <p:endCondLst>
                    <p:cond evt="onStopAudio" delay="0">
                      <p:tgtEl>
                        <p:sldTgt/>
                      </p:tgtEl>
                    </p:cond>
                  </p:endCondLst>
                </p:cTn>
                <p:tgtEl>
                  <p:spTgt spid="7"/>
                </p:tgtEl>
              </p:cMediaNode>
            </p:audio>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19"/>
                </p:tgtEl>
              </p:cMediaNode>
            </p:audio>
            <p:audio>
              <p:cMediaNode vol="80000">
                <p:cTn id="9" fill="hold" display="0">
                  <p:stCondLst>
                    <p:cond delay="indefinite"/>
                  </p:stCondLst>
                  <p:endCondLst>
                    <p:cond evt="onStopAudio" delay="0">
                      <p:tgtEl>
                        <p:sldTgt/>
                      </p:tgtEl>
                    </p:cond>
                  </p:endCondLst>
                </p:cTn>
                <p:tgtEl>
                  <p:spTgt spid="20"/>
                </p:tgtEl>
              </p:cMediaNode>
            </p:audio>
            <p:audio>
              <p:cMediaNode vol="80000">
                <p:cTn id="10" fill="hold" display="0">
                  <p:stCondLst>
                    <p:cond delay="indefinite"/>
                  </p:stCondLst>
                  <p:endCondLst>
                    <p:cond evt="onStopAudio" delay="0">
                      <p:tgtEl>
                        <p:sldTgt/>
                      </p:tgtEl>
                    </p:cond>
                  </p:endCondLst>
                </p:cTn>
                <p:tgtEl>
                  <p:spTgt spid="27"/>
                </p:tgtEl>
              </p:cMediaNode>
            </p:audio>
            <p:audio>
              <p:cMediaNode vol="80000">
                <p:cTn id="11" fill="hold" display="0">
                  <p:stCondLst>
                    <p:cond delay="indefinite"/>
                  </p:stCondLst>
                  <p:endCondLst>
                    <p:cond evt="onStopAudio" delay="0">
                      <p:tgtEl>
                        <p:sldTgt/>
                      </p:tgtEl>
                    </p:cond>
                  </p:endCondLst>
                </p:cTn>
                <p:tgtEl>
                  <p:spTgt spid="28"/>
                </p:tgtEl>
              </p:cMediaNode>
            </p:audio>
            <p:audio>
              <p:cMediaNode vol="80000">
                <p:cTn id="12" fill="hold" display="0">
                  <p:stCondLst>
                    <p:cond delay="indefinite"/>
                  </p:stCondLst>
                  <p:endCondLst>
                    <p:cond evt="onStopAudio" delay="0">
                      <p:tgtEl>
                        <p:sldTgt/>
                      </p:tgtEl>
                    </p:cond>
                  </p:endCondLst>
                </p:cTn>
                <p:tgtEl>
                  <p:spTgt spid="29"/>
                </p:tgtEl>
              </p:cMediaNode>
            </p:audio>
            <p:audio>
              <p:cMediaNode vol="80000">
                <p:cTn id="13" fill="hold" display="0">
                  <p:stCondLst>
                    <p:cond delay="indefinite"/>
                  </p:stCondLst>
                  <p:endCondLst>
                    <p:cond evt="onStopAudio" delay="0">
                      <p:tgtEl>
                        <p:sldTgt/>
                      </p:tgtEl>
                    </p:cond>
                  </p:endCondLst>
                </p:cTn>
                <p:tgtEl>
                  <p:spTgt spid="30"/>
                </p:tgtEl>
              </p:cMediaNode>
            </p:audio>
            <p:audio>
              <p:cMediaNode vol="80000">
                <p:cTn id="14" fill="hold" display="0">
                  <p:stCondLst>
                    <p:cond delay="indefinite"/>
                  </p:stCondLst>
                  <p:endCondLst>
                    <p:cond evt="onStopAudio" delay="0">
                      <p:tgtEl>
                        <p:sldTgt/>
                      </p:tgtEl>
                    </p:cond>
                  </p:endCondLst>
                </p:cTn>
                <p:tgtEl>
                  <p:spTgt spid="31"/>
                </p:tgtEl>
              </p:cMediaNode>
            </p:audio>
            <p:audio>
              <p:cMediaNode vol="80000">
                <p:cTn id="15" fill="hold" display="0">
                  <p:stCondLst>
                    <p:cond delay="indefinite"/>
                  </p:stCondLst>
                  <p:endCondLst>
                    <p:cond evt="onStopAudio" delay="0">
                      <p:tgtEl>
                        <p:sldTgt/>
                      </p:tgtEl>
                    </p:cond>
                  </p:endCondLst>
                </p:cTn>
                <p:tgtEl>
                  <p:spTgt spid="32"/>
                </p:tgtEl>
              </p:cMediaNode>
            </p:audi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23" fill="hold"/>
                                        <p:tgtEl>
                                          <p:spTgt spid="20"/>
                                        </p:tgtEl>
                                      </p:cBhvr>
                                    </p:cmd>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92" fill="hold"/>
                                        <p:tgtEl>
                                          <p:spTgt spid="19"/>
                                        </p:tgtEl>
                                      </p:cBhvr>
                                    </p:cmd>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10" fill="hold"/>
                                        <p:tgtEl>
                                          <p:spTgt spid="31"/>
                                        </p:tgtEl>
                                      </p:cBhvr>
                                    </p:cmd>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44" fill="hold"/>
                                        <p:tgtEl>
                                          <p:spTgt spid="27"/>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097" fill="hold"/>
                                        <p:tgtEl>
                                          <p:spTgt spid="28"/>
                                        </p:tgtEl>
                                      </p:cBhvr>
                                    </p:cmd>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888" fill="hold"/>
                                        <p:tgtEl>
                                          <p:spTgt spid="30"/>
                                        </p:tgtEl>
                                      </p:cBhvr>
                                    </p:cmd>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92" fill="hold"/>
                                        <p:tgtEl>
                                          <p:spTgt spid="29"/>
                                        </p:tgtEl>
                                      </p:cBhvr>
                                    </p:cmd>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332" fill="hold"/>
                                        <p:tgtEl>
                                          <p:spTgt spid="32"/>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6699</TotalTime>
  <Words>2748</Words>
  <Application>Microsoft Office PowerPoint</Application>
  <PresentationFormat>Widescreen</PresentationFormat>
  <Paragraphs>282</Paragraphs>
  <Slides>65</Slides>
  <Notes>1</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PC</cp:lastModifiedBy>
  <cp:revision>521</cp:revision>
  <dcterms:created xsi:type="dcterms:W3CDTF">2023-02-01T04:45:54Z</dcterms:created>
  <dcterms:modified xsi:type="dcterms:W3CDTF">2025-02-10T14:10:16Z</dcterms:modified>
</cp:coreProperties>
</file>