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47" r:id="rId10"/>
    <p:sldId id="307" r:id="rId11"/>
    <p:sldId id="334" r:id="rId12"/>
    <p:sldId id="355" r:id="rId13"/>
    <p:sldId id="312" r:id="rId14"/>
    <p:sldId id="314" r:id="rId15"/>
    <p:sldId id="350" r:id="rId16"/>
    <p:sldId id="351" r:id="rId17"/>
    <p:sldId id="337" r:id="rId18"/>
    <p:sldId id="338" r:id="rId19"/>
    <p:sldId id="352" r:id="rId20"/>
    <p:sldId id="353" r:id="rId21"/>
    <p:sldId id="341" r:id="rId22"/>
    <p:sldId id="354" r:id="rId23"/>
    <p:sldId id="345" r:id="rId24"/>
    <p:sldId id="346" r:id="rId25"/>
    <p:sldId id="327" r:id="rId26"/>
    <p:sldId id="315" r:id="rId27"/>
    <p:sldId id="332" r:id="rId28"/>
    <p:sldId id="331" r:id="rId29"/>
    <p:sldId id="295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3" d="100"/>
          <a:sy n="83" d="100"/>
        </p:scale>
        <p:origin x="95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Period 64.</a:t>
            </a:r>
            <a:r>
              <a:rPr lang="en-US" sz="4400" b="1" dirty="0" smtClean="0">
                <a:solidFill>
                  <a:srgbClr val="0070C0"/>
                </a:solidFill>
              </a:rPr>
              <a:t>Unit </a:t>
            </a:r>
            <a:r>
              <a:rPr lang="en-US" sz="4400" b="1" dirty="0">
                <a:solidFill>
                  <a:srgbClr val="0070C0"/>
                </a:solidFill>
              </a:rPr>
              <a:t>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284" y="373620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8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65356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backpack</a:t>
            </a:r>
            <a:r>
              <a:rPr lang="en-US" sz="3200" b="1" dirty="0"/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'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bækpæk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200" dirty="0">
                <a:latin typeface="+mj-lt"/>
              </a:rPr>
              <a:t>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lô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4189" y="392134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suitcase</a:t>
            </a:r>
            <a:r>
              <a:rPr lang="en-US" sz="3200" b="1" dirty="0"/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suːtkeɪs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8" y="3260204"/>
            <a:ext cx="115907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baggage claim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bæɡɪdʒ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kleɪm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vực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 (ở </a:t>
            </a:r>
            <a:r>
              <a:rPr lang="en-US" sz="3200" dirty="0" err="1"/>
              <a:t>sân</a:t>
            </a:r>
            <a:r>
              <a:rPr lang="en-US" sz="3200" dirty="0"/>
              <a:t> bay)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59038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customs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kʌstəmz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621" y="189981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passport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pæspɔːrt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/>
              <a:t>hô</a:t>
            </a:r>
            <a:r>
              <a:rPr lang="en-US" sz="3200" dirty="0"/>
              <a:t>̣ </a:t>
            </a:r>
            <a:r>
              <a:rPr lang="en-US" sz="3200" dirty="0" err="1"/>
              <a:t>chiếu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30907" y="119861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boarding pass</a:t>
            </a:r>
            <a:r>
              <a:rPr lang="vi-VN" sz="3200" b="1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bɔːrdɪŋ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pæs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bay/</a:t>
            </a:r>
            <a:r>
              <a:rPr lang="en-US" sz="3200" dirty="0" err="1"/>
              <a:t>tàu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470079" y="5319785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luggage</a:t>
            </a: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'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lʌgiʤ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hành lý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oarding pass">
            <a:hlinkClick r:id="" action="ppaction://media"/>
            <a:extLst>
              <a:ext uri="{FF2B5EF4-FFF2-40B4-BE49-F238E27FC236}">
                <a16:creationId xmlns:a16="http://schemas.microsoft.com/office/drawing/2014/main" id="{A42AF4F3-6CEC-45E6-A24E-C30C42D6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57512" y="524597"/>
            <a:ext cx="450850" cy="450850"/>
          </a:xfrm>
          <a:prstGeom prst="rect">
            <a:avLst/>
          </a:prstGeom>
        </p:spPr>
      </p:pic>
      <p:pic>
        <p:nvPicPr>
          <p:cNvPr id="21" name="passport">
            <a:hlinkClick r:id="" action="ppaction://media"/>
            <a:extLst>
              <a:ext uri="{FF2B5EF4-FFF2-40B4-BE49-F238E27FC236}">
                <a16:creationId xmlns:a16="http://schemas.microsoft.com/office/drawing/2014/main" id="{FD9A15C6-59A6-1502-1B50-07BC0A5442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937" y="515086"/>
            <a:ext cx="450850" cy="450850"/>
          </a:xfrm>
          <a:prstGeom prst="rect">
            <a:avLst/>
          </a:prstGeom>
        </p:spPr>
      </p:pic>
      <p:pic>
        <p:nvPicPr>
          <p:cNvPr id="3" name="customs">
            <a:hlinkClick r:id="" action="ppaction://media"/>
            <a:extLst>
              <a:ext uri="{FF2B5EF4-FFF2-40B4-BE49-F238E27FC236}">
                <a16:creationId xmlns:a16="http://schemas.microsoft.com/office/drawing/2014/main" id="{0CBB9475-B972-C655-D548-4C6BAD8D05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937" y="510991"/>
            <a:ext cx="450850" cy="450850"/>
          </a:xfrm>
          <a:prstGeom prst="rect">
            <a:avLst/>
          </a:prstGeom>
        </p:spPr>
      </p:pic>
      <p:pic>
        <p:nvPicPr>
          <p:cNvPr id="4" name="baggage claim">
            <a:hlinkClick r:id="" action="ppaction://media"/>
            <a:extLst>
              <a:ext uri="{FF2B5EF4-FFF2-40B4-BE49-F238E27FC236}">
                <a16:creationId xmlns:a16="http://schemas.microsoft.com/office/drawing/2014/main" id="{88875599-0973-48AC-DB59-6B07A63A15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70908" y="541442"/>
            <a:ext cx="450850" cy="450850"/>
          </a:xfrm>
          <a:prstGeom prst="rect">
            <a:avLst/>
          </a:prstGeom>
        </p:spPr>
      </p:pic>
      <p:pic>
        <p:nvPicPr>
          <p:cNvPr id="5" name="suitcase">
            <a:hlinkClick r:id="" action="ppaction://media"/>
            <a:extLst>
              <a:ext uri="{FF2B5EF4-FFF2-40B4-BE49-F238E27FC236}">
                <a16:creationId xmlns:a16="http://schemas.microsoft.com/office/drawing/2014/main" id="{26FC1C3A-9FD7-69E2-9579-057796BDFE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4578" y="550953"/>
            <a:ext cx="450850" cy="450850"/>
          </a:xfrm>
          <a:prstGeom prst="rect">
            <a:avLst/>
          </a:prstGeom>
        </p:spPr>
      </p:pic>
      <p:pic>
        <p:nvPicPr>
          <p:cNvPr id="6" name="backpack">
            <a:hlinkClick r:id="" action="ppaction://media"/>
            <a:extLst>
              <a:ext uri="{FF2B5EF4-FFF2-40B4-BE49-F238E27FC236}">
                <a16:creationId xmlns:a16="http://schemas.microsoft.com/office/drawing/2014/main" id="{DAB2319D-C1C4-A35F-B4E8-9F5D2BF5F97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912" y="563144"/>
            <a:ext cx="450850" cy="450850"/>
          </a:xfrm>
          <a:prstGeom prst="rect">
            <a:avLst/>
          </a:prstGeom>
        </p:spPr>
      </p:pic>
      <p:pic>
        <p:nvPicPr>
          <p:cNvPr id="7" name="luggage">
            <a:hlinkClick r:id="" action="ppaction://media"/>
            <a:extLst>
              <a:ext uri="{FF2B5EF4-FFF2-40B4-BE49-F238E27FC236}">
                <a16:creationId xmlns:a16="http://schemas.microsoft.com/office/drawing/2014/main" id="{5225873A-FE56-5A44-22BA-5D44D633562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11461" y="551985"/>
            <a:ext cx="450850" cy="4508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971411" y="359553"/>
            <a:ext cx="7626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65" y="441326"/>
            <a:ext cx="1529203" cy="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FD7C6-5676-6A81-4553-ED0C702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32" y="320193"/>
            <a:ext cx="9554332" cy="1208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6C3AE-8BC5-4B7D-4373-0E70BCE34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9" t="5964" r="51378" b="13018"/>
          <a:stretch/>
        </p:blipFill>
        <p:spPr>
          <a:xfrm>
            <a:off x="1044957" y="1650123"/>
            <a:ext cx="4872958" cy="136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A850A-3143-ED86-1873-BA9917FFF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07" t="11468" r="1112" b="7513"/>
          <a:stretch/>
        </p:blipFill>
        <p:spPr>
          <a:xfrm>
            <a:off x="6386747" y="1650122"/>
            <a:ext cx="4976472" cy="1360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A1AF1-B440-FA21-BD17-E2555CAE7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167" y="3155303"/>
            <a:ext cx="2162597" cy="277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0B2833-8B97-C517-F0B6-34DEBA416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959" y="3210323"/>
            <a:ext cx="1860331" cy="28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C282F2-3C87-9EFE-82D0-90F0C8ED1806}"/>
              </a:ext>
            </a:extLst>
          </p:cNvPr>
          <p:cNvSpPr txBox="1"/>
          <p:nvPr/>
        </p:nvSpPr>
        <p:spPr>
          <a:xfrm>
            <a:off x="91260" y="1645353"/>
            <a:ext cx="121007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231F20"/>
                </a:solidFill>
                <a:effectLst/>
              </a:rPr>
              <a:t>1. __________ A. a card that people have to show before they get on an airplane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2. __________ B. a place at an airport where someone checks your luggage </a:t>
            </a:r>
          </a:p>
          <a:p>
            <a:r>
              <a:rPr lang="en-US" sz="2800" i="0" dirty="0">
                <a:solidFill>
                  <a:srgbClr val="231F20"/>
                </a:solidFill>
                <a:effectLst/>
              </a:rPr>
              <a:t>                                when you come into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3. __________ C. a place at an airport where you get your luggage back after   		   	         arriving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4. __________ D. a small book with your picture that you have to show the 			         	         officers when you leave or enter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5. __________ E. a large case which people put their clothes in when they’re 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		</a:t>
            </a:r>
            <a:r>
              <a:rPr lang="en-US" sz="2800" i="0" dirty="0">
                <a:solidFill>
                  <a:srgbClr val="231F20"/>
                </a:solidFill>
                <a:effectLst/>
              </a:rPr>
              <a:t>traveling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6. __________ F. bags or suitcases that people usually take on their trip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7. __________ G. a bag that you carry on your back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2929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1964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Write the words in Task a. next to the correct descriptions.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049AF-6CFE-9E31-37F9-A5BF26809895}"/>
              </a:ext>
            </a:extLst>
          </p:cNvPr>
          <p:cNvSpPr txBox="1"/>
          <p:nvPr/>
        </p:nvSpPr>
        <p:spPr>
          <a:xfrm>
            <a:off x="369710" y="2931429"/>
            <a:ext cx="24266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Calibri (body)"/>
              </a:rPr>
              <a:t>baggage claim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C2B01-FCD2-190E-2329-8662EED814F7}"/>
              </a:ext>
            </a:extLst>
          </p:cNvPr>
          <p:cNvSpPr txBox="1"/>
          <p:nvPr/>
        </p:nvSpPr>
        <p:spPr>
          <a:xfrm>
            <a:off x="690455" y="3805136"/>
            <a:ext cx="1752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 (body)"/>
              </a:rPr>
              <a:t>passport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24C38-7B54-4A78-2F66-CF269FED3E80}"/>
              </a:ext>
            </a:extLst>
          </p:cNvPr>
          <p:cNvSpPr txBox="1"/>
          <p:nvPr/>
        </p:nvSpPr>
        <p:spPr>
          <a:xfrm>
            <a:off x="483333" y="4646853"/>
            <a:ext cx="192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suitcase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E9E63-DBB5-A020-3B2A-3AFB62C177F5}"/>
              </a:ext>
            </a:extLst>
          </p:cNvPr>
          <p:cNvSpPr txBox="1"/>
          <p:nvPr/>
        </p:nvSpPr>
        <p:spPr>
          <a:xfrm>
            <a:off x="536385" y="5488570"/>
            <a:ext cx="181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luggage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969B-F5E7-9CCF-CD45-789D6C545535}"/>
              </a:ext>
            </a:extLst>
          </p:cNvPr>
          <p:cNvSpPr txBox="1"/>
          <p:nvPr/>
        </p:nvSpPr>
        <p:spPr>
          <a:xfrm>
            <a:off x="410089" y="2082051"/>
            <a:ext cx="183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customs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E36C3-6FCC-CE40-CD50-A6819484A797}"/>
              </a:ext>
            </a:extLst>
          </p:cNvPr>
          <p:cNvSpPr txBox="1"/>
          <p:nvPr/>
        </p:nvSpPr>
        <p:spPr>
          <a:xfrm>
            <a:off x="369710" y="5954225"/>
            <a:ext cx="2075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backpack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37F3C-C39B-FF58-976F-E05941D6D3E6}"/>
              </a:ext>
            </a:extLst>
          </p:cNvPr>
          <p:cNvSpPr txBox="1"/>
          <p:nvPr/>
        </p:nvSpPr>
        <p:spPr>
          <a:xfrm>
            <a:off x="196363" y="1697914"/>
            <a:ext cx="2353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 (body)"/>
              </a:rPr>
              <a:t>boarding pass</a:t>
            </a:r>
            <a:r>
              <a:rPr lang="vi-VN" sz="24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4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0620" y="457200"/>
            <a:ext cx="87934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Look at the pictures. What are these places?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CAE7F-2D6B-262B-8DC6-385B739C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" y="1597644"/>
            <a:ext cx="4176908" cy="23784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6BB12-B7C9-0DC7-7F43-81D38CBA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61" y="1597644"/>
            <a:ext cx="3873042" cy="24250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59310A-F9BD-55DC-91C2-B504DB6D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11" y="1634608"/>
            <a:ext cx="3864944" cy="2388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85CD2B2-4DC2-6386-FC76-6178DAE8E288}"/>
              </a:ext>
            </a:extLst>
          </p:cNvPr>
          <p:cNvSpPr/>
          <p:nvPr/>
        </p:nvSpPr>
        <p:spPr>
          <a:xfrm>
            <a:off x="832999" y="4945977"/>
            <a:ext cx="946295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Do you think these people are going on holiday or returning home after their holiday?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98370" y="3645926"/>
            <a:ext cx="841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294760" y="3657175"/>
            <a:ext cx="9946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4267041" y="3657175"/>
            <a:ext cx="795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7925305" y="3645926"/>
            <a:ext cx="910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EE0CBD-319E-463C-80A4-34CD245807E4}"/>
              </a:ext>
            </a:extLst>
          </p:cNvPr>
          <p:cNvCxnSpPr>
            <a:cxnSpLocks/>
          </p:cNvCxnSpPr>
          <p:nvPr/>
        </p:nvCxnSpPr>
        <p:spPr>
          <a:xfrm>
            <a:off x="6458244" y="3645926"/>
            <a:ext cx="1153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12E990-D387-424A-811E-757A18A3AC6D}"/>
              </a:ext>
            </a:extLst>
          </p:cNvPr>
          <p:cNvCxnSpPr>
            <a:cxnSpLocks/>
          </p:cNvCxnSpPr>
          <p:nvPr/>
        </p:nvCxnSpPr>
        <p:spPr>
          <a:xfrm>
            <a:off x="10704449" y="3647558"/>
            <a:ext cx="992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3163699" y="4699193"/>
            <a:ext cx="3115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BF487-3DB3-40C0-594E-93EB43648B35}"/>
              </a:ext>
            </a:extLst>
          </p:cNvPr>
          <p:cNvSpPr txBox="1"/>
          <p:nvPr/>
        </p:nvSpPr>
        <p:spPr>
          <a:xfrm>
            <a:off x="123288" y="3052137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DD25B-202B-34C8-BFA4-41820FD441BF}"/>
              </a:ext>
            </a:extLst>
          </p:cNvPr>
          <p:cNvSpPr txBox="1"/>
          <p:nvPr/>
        </p:nvSpPr>
        <p:spPr>
          <a:xfrm>
            <a:off x="880241" y="4094902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987E5-0390-319A-F901-8AF062096B4A}"/>
              </a:ext>
            </a:extLst>
          </p:cNvPr>
          <p:cNvSpPr txBox="1"/>
          <p:nvPr/>
        </p:nvSpPr>
        <p:spPr>
          <a:xfrm>
            <a:off x="880241" y="5181246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51EDF-CAE6-A4F4-1543-D8F37F1F2687}"/>
              </a:ext>
            </a:extLst>
          </p:cNvPr>
          <p:cNvCxnSpPr>
            <a:cxnSpLocks/>
          </p:cNvCxnSpPr>
          <p:nvPr/>
        </p:nvCxnSpPr>
        <p:spPr>
          <a:xfrm>
            <a:off x="3168693" y="5723951"/>
            <a:ext cx="28325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3DFD09-3BAD-07B3-6003-889B818F57F4}"/>
              </a:ext>
            </a:extLst>
          </p:cNvPr>
          <p:cNvCxnSpPr>
            <a:cxnSpLocks/>
          </p:cNvCxnSpPr>
          <p:nvPr/>
        </p:nvCxnSpPr>
        <p:spPr>
          <a:xfrm>
            <a:off x="6104379" y="5739721"/>
            <a:ext cx="9025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EEF84B-1245-A962-FC3E-40626AF27FC5}"/>
              </a:ext>
            </a:extLst>
          </p:cNvPr>
          <p:cNvCxnSpPr>
            <a:cxnSpLocks/>
          </p:cNvCxnSpPr>
          <p:nvPr/>
        </p:nvCxnSpPr>
        <p:spPr>
          <a:xfrm>
            <a:off x="8183185" y="5760741"/>
            <a:ext cx="1201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BF487-3DB3-40C0-594E-93EB43648B35}"/>
              </a:ext>
            </a:extLst>
          </p:cNvPr>
          <p:cNvSpPr txBox="1"/>
          <p:nvPr/>
        </p:nvSpPr>
        <p:spPr>
          <a:xfrm>
            <a:off x="123288" y="2137736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DD25B-202B-34C8-BFA4-41820FD441BF}"/>
              </a:ext>
            </a:extLst>
          </p:cNvPr>
          <p:cNvSpPr txBox="1"/>
          <p:nvPr/>
        </p:nvSpPr>
        <p:spPr>
          <a:xfrm>
            <a:off x="880241" y="3180501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987E5-0390-319A-F901-8AF062096B4A}"/>
              </a:ext>
            </a:extLst>
          </p:cNvPr>
          <p:cNvSpPr txBox="1"/>
          <p:nvPr/>
        </p:nvSpPr>
        <p:spPr>
          <a:xfrm>
            <a:off x="880241" y="4013710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pic>
        <p:nvPicPr>
          <p:cNvPr id="11" name="CD1-TRACK 70">
            <a:hlinkClick r:id="" action="ppaction://media"/>
            <a:extLst>
              <a:ext uri="{FF2B5EF4-FFF2-40B4-BE49-F238E27FC236}">
                <a16:creationId xmlns:a16="http://schemas.microsoft.com/office/drawing/2014/main" id="{39B63532-45A1-95DA-5745-FB4E11CB7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073" y="3559366"/>
            <a:ext cx="823143" cy="8231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FA909C-2DD5-9C67-0DD1-09179BCD9F09}"/>
              </a:ext>
            </a:extLst>
          </p:cNvPr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9E079E-A060-A70F-239D-4AD81D77D9D4}"/>
              </a:ext>
            </a:extLst>
          </p:cNvPr>
          <p:cNvSpPr txBox="1"/>
          <p:nvPr/>
        </p:nvSpPr>
        <p:spPr>
          <a:xfrm>
            <a:off x="880241" y="5017099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5F988C-6147-AFEE-5070-0DF5BA380E63}"/>
              </a:ext>
            </a:extLst>
          </p:cNvPr>
          <p:cNvSpPr txBox="1"/>
          <p:nvPr/>
        </p:nvSpPr>
        <p:spPr>
          <a:xfrm>
            <a:off x="3981324" y="4955543"/>
            <a:ext cx="5820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A036D4-A706-DB4C-1F58-8539342933A4}"/>
              </a:ext>
            </a:extLst>
          </p:cNvPr>
          <p:cNvSpPr/>
          <p:nvPr/>
        </p:nvSpPr>
        <p:spPr>
          <a:xfrm>
            <a:off x="3950502" y="5017099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0665A5-A5EC-F016-54B2-719EF9E47473}"/>
              </a:ext>
            </a:extLst>
          </p:cNvPr>
          <p:cNvSpPr txBox="1"/>
          <p:nvPr/>
        </p:nvSpPr>
        <p:spPr>
          <a:xfrm>
            <a:off x="904603" y="581782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4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/>
      <p:bldP spid="31" grpId="0"/>
      <p:bldP spid="4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4587917"/>
            <a:ext cx="6931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They are going on holiday.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274212" y="4587917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last sentences that Jenny and Fred talk to each other.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Jenny: Okay, let's go! I want to start on our holiday.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Fred: Yeah, I can't wait to see our hotel.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0FA7BB-978B-9A9F-1B9F-9AA991B38726}"/>
              </a:ext>
            </a:extLst>
          </p:cNvPr>
          <p:cNvSpPr/>
          <p:nvPr/>
        </p:nvSpPr>
        <p:spPr>
          <a:xfrm>
            <a:off x="5123544" y="4649472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70">
            <a:hlinkClick r:id="" action="ppaction://media"/>
            <a:extLst>
              <a:ext uri="{FF2B5EF4-FFF2-40B4-BE49-F238E27FC236}">
                <a16:creationId xmlns:a16="http://schemas.microsoft.com/office/drawing/2014/main" id="{038105FD-2AE4-1D5F-3734-D15701FA3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007" y="5501182"/>
            <a:ext cx="823143" cy="82314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858327" y="3380509"/>
            <a:ext cx="4913746" cy="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A29D85-518A-28DD-15C3-37DA769B2A31}"/>
              </a:ext>
            </a:extLst>
          </p:cNvPr>
          <p:cNvSpPr txBox="1"/>
          <p:nvPr/>
        </p:nvSpPr>
        <p:spPr>
          <a:xfrm>
            <a:off x="305896" y="2292375"/>
            <a:ext cx="1201950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has a small ______________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Lisa and Jake are in the ______________.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Jake has a new ______________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and Fred's _____________ are in Fred's bag.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05" y="722307"/>
            <a:ext cx="1201950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Guess the missing words. Are they nouns or adjectives?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fill in the blanks.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348" y="322197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11DF7F-0D1E-3A7A-2A4B-60A42E9A323C}"/>
              </a:ext>
            </a:extLst>
          </p:cNvPr>
          <p:cNvSpPr txBox="1"/>
          <p:nvPr/>
        </p:nvSpPr>
        <p:spPr>
          <a:xfrm>
            <a:off x="4142441" y="3318994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838A0-2F6A-D11B-F5A6-B81A69E85B99}"/>
              </a:ext>
            </a:extLst>
          </p:cNvPr>
          <p:cNvSpPr txBox="1"/>
          <p:nvPr/>
        </p:nvSpPr>
        <p:spPr>
          <a:xfrm>
            <a:off x="5398668" y="4144371"/>
            <a:ext cx="2949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(noun – place)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47457B-5B13-A740-C74F-979E66C6DF4A}"/>
              </a:ext>
            </a:extLst>
          </p:cNvPr>
          <p:cNvSpPr txBox="1"/>
          <p:nvPr/>
        </p:nvSpPr>
        <p:spPr>
          <a:xfrm>
            <a:off x="3785247" y="4969748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91D31D-3F9F-75A2-1460-718EBCF00CAF}"/>
              </a:ext>
            </a:extLst>
          </p:cNvPr>
          <p:cNvSpPr txBox="1"/>
          <p:nvPr/>
        </p:nvSpPr>
        <p:spPr>
          <a:xfrm>
            <a:off x="4237145" y="5792517"/>
            <a:ext cx="28663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(noun – thing)</a:t>
            </a:r>
          </a:p>
        </p:txBody>
      </p: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BB2023-B431-611A-6BC7-0EC0BBAD6106}"/>
              </a:ext>
            </a:extLst>
          </p:cNvPr>
          <p:cNvSpPr/>
          <p:nvPr/>
        </p:nvSpPr>
        <p:spPr>
          <a:xfrm>
            <a:off x="528733" y="825099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B9B86-2FA7-8E1D-8E64-DC30305C43D2}"/>
              </a:ext>
            </a:extLst>
          </p:cNvPr>
          <p:cNvSpPr txBox="1"/>
          <p:nvPr/>
        </p:nvSpPr>
        <p:spPr>
          <a:xfrm>
            <a:off x="195000" y="34254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85130-AAE3-5F7D-9FC3-9B5F167349A5}"/>
              </a:ext>
            </a:extLst>
          </p:cNvPr>
          <p:cNvSpPr txBox="1"/>
          <p:nvPr/>
        </p:nvSpPr>
        <p:spPr>
          <a:xfrm>
            <a:off x="1380925" y="5864483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AA51C-82C8-FE6B-10D2-389AD26F3B78}"/>
              </a:ext>
            </a:extLst>
          </p:cNvPr>
          <p:cNvSpPr txBox="1"/>
          <p:nvPr/>
        </p:nvSpPr>
        <p:spPr>
          <a:xfrm>
            <a:off x="672572" y="1587226"/>
            <a:ext cx="1049543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 Jenny and Fred's _____________ are in Fred's bag.</a:t>
            </a:r>
          </a:p>
        </p:txBody>
      </p:sp>
      <p:pic>
        <p:nvPicPr>
          <p:cNvPr id="2" name="CD1-TRACK 70">
            <a:hlinkClick r:id="" action="ppaction://media"/>
            <a:extLst>
              <a:ext uri="{FF2B5EF4-FFF2-40B4-BE49-F238E27FC236}">
                <a16:creationId xmlns:a16="http://schemas.microsoft.com/office/drawing/2014/main" id="{84E00E89-00A9-BCB4-BC5C-EBD120BB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0710" y="1815626"/>
            <a:ext cx="626397" cy="62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4F6F32A-0CC8-CFEB-95AE-709AE49DDEC0}"/>
              </a:ext>
            </a:extLst>
          </p:cNvPr>
          <p:cNvSpPr txBox="1"/>
          <p:nvPr/>
        </p:nvSpPr>
        <p:spPr>
          <a:xfrm>
            <a:off x="511381" y="1740215"/>
            <a:ext cx="11457994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 Jenny and Fred's _____________ are in Fred's bag.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11DF7F-0D1E-3A7A-2A4B-60A42E9A323C}"/>
              </a:ext>
            </a:extLst>
          </p:cNvPr>
          <p:cNvSpPr txBox="1"/>
          <p:nvPr/>
        </p:nvSpPr>
        <p:spPr>
          <a:xfrm>
            <a:off x="5385640" y="2802138"/>
            <a:ext cx="17577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purple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838A0-2F6A-D11B-F5A6-B81A69E85B99}"/>
              </a:ext>
            </a:extLst>
          </p:cNvPr>
          <p:cNvSpPr txBox="1"/>
          <p:nvPr/>
        </p:nvSpPr>
        <p:spPr>
          <a:xfrm>
            <a:off x="6095999" y="3721482"/>
            <a:ext cx="2684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B2023-B431-611A-6BC7-0EC0BBAD6106}"/>
              </a:ext>
            </a:extLst>
          </p:cNvPr>
          <p:cNvSpPr/>
          <p:nvPr/>
        </p:nvSpPr>
        <p:spPr>
          <a:xfrm>
            <a:off x="535513" y="975597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B9B86-2FA7-8E1D-8E64-DC30305C43D2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D5451-9F0A-06FF-7D5F-89BF785D81FA}"/>
              </a:ext>
            </a:extLst>
          </p:cNvPr>
          <p:cNvSpPr txBox="1"/>
          <p:nvPr/>
        </p:nvSpPr>
        <p:spPr>
          <a:xfrm>
            <a:off x="4707027" y="4659650"/>
            <a:ext cx="21557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orange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3AEAB-20B1-8DF0-BD3B-011AB188CE9A}"/>
              </a:ext>
            </a:extLst>
          </p:cNvPr>
          <p:cNvSpPr txBox="1"/>
          <p:nvPr/>
        </p:nvSpPr>
        <p:spPr>
          <a:xfrm>
            <a:off x="4791235" y="5547378"/>
            <a:ext cx="26095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passports</a:t>
            </a:r>
          </a:p>
        </p:txBody>
      </p:sp>
      <p:pic>
        <p:nvPicPr>
          <p:cNvPr id="2" name="CD1-TRACK 70">
            <a:hlinkClick r:id="" action="ppaction://media"/>
            <a:extLst>
              <a:ext uri="{FF2B5EF4-FFF2-40B4-BE49-F238E27FC236}">
                <a16:creationId xmlns:a16="http://schemas.microsoft.com/office/drawing/2014/main" id="{6BF03633-E259-9213-172A-F6F4B3BA8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687" y="2093261"/>
            <a:ext cx="637029" cy="6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  <p:bldP spid="3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986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to the conversation. Read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D8296-1A62-D4EA-25FC-41DE97F95D15}"/>
              </a:ext>
            </a:extLst>
          </p:cNvPr>
          <p:cNvSpPr txBox="1"/>
          <p:nvPr/>
        </p:nvSpPr>
        <p:spPr>
          <a:xfrm>
            <a:off x="396735" y="1064598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Let's get our luggage, Fred. </a:t>
            </a:r>
          </a:p>
          <a:p>
            <a:r>
              <a:rPr lang="en-US" sz="3200" i="1" dirty="0"/>
              <a:t>Fred: OK. There's mine – it's the big blue backpack. </a:t>
            </a:r>
          </a:p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</p:txBody>
      </p:sp>
    </p:spTree>
    <p:extLst>
      <p:ext uri="{BB962C8B-B14F-4D97-AF65-F5344CB8AC3E}">
        <p14:creationId xmlns:p14="http://schemas.microsoft.com/office/powerpoint/2010/main" val="692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71919" y="387441"/>
            <a:ext cx="1210295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to the conversation. Read and check.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D8296-1A62-D4EA-25FC-41DE97F95D15}"/>
              </a:ext>
            </a:extLst>
          </p:cNvPr>
          <p:cNvSpPr txBox="1"/>
          <p:nvPr/>
        </p:nvSpPr>
        <p:spPr>
          <a:xfrm>
            <a:off x="610885" y="1033772"/>
            <a:ext cx="109702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Jenny: Is this hers? </a:t>
            </a:r>
          </a:p>
          <a:p>
            <a:r>
              <a:rPr lang="en-US" sz="2800" i="1" dirty="0"/>
              <a:t>Fred: No, hers is old. </a:t>
            </a:r>
          </a:p>
          <a:p>
            <a:r>
              <a:rPr lang="en-US" sz="2800" i="1" dirty="0"/>
              <a:t>Jenny: Is that hers over there? </a:t>
            </a:r>
          </a:p>
          <a:p>
            <a:r>
              <a:rPr lang="en-US" sz="2800" i="1" dirty="0"/>
              <a:t>Fred: Yes, it is! </a:t>
            </a:r>
          </a:p>
          <a:p>
            <a:r>
              <a:rPr lang="en-US" sz="2800" i="1" dirty="0"/>
              <a:t>Jenny: What luggage does Jake have? </a:t>
            </a:r>
          </a:p>
          <a:p>
            <a:r>
              <a:rPr lang="en-US" sz="2800" i="1" dirty="0"/>
              <a:t>Fred: His is a new </a:t>
            </a:r>
            <a:r>
              <a:rPr lang="en-US" sz="2800" i="1" u="sng" dirty="0">
                <a:solidFill>
                  <a:srgbClr val="FF0000"/>
                </a:solidFill>
              </a:rPr>
              <a:t>orange</a:t>
            </a:r>
            <a:r>
              <a:rPr lang="en-US" sz="2800" i="1" dirty="0"/>
              <a:t> suitcase. </a:t>
            </a:r>
          </a:p>
          <a:p>
            <a:r>
              <a:rPr lang="en-US" sz="2800" i="1" dirty="0"/>
              <a:t>Jenny: This one? </a:t>
            </a:r>
          </a:p>
          <a:p>
            <a:r>
              <a:rPr lang="en-US" sz="2800" i="1" dirty="0"/>
              <a:t>Fred: That's right. OK, let's go! </a:t>
            </a:r>
          </a:p>
          <a:p>
            <a:r>
              <a:rPr lang="en-US" sz="2800" i="1" dirty="0"/>
              <a:t>Jenny: Wait, where are the </a:t>
            </a:r>
            <a:r>
              <a:rPr lang="en-US" sz="2800" i="1" u="sng" dirty="0">
                <a:solidFill>
                  <a:srgbClr val="FF0000"/>
                </a:solidFill>
              </a:rPr>
              <a:t>passports</a:t>
            </a:r>
            <a:r>
              <a:rPr lang="en-US" sz="2800" i="1" dirty="0"/>
              <a:t>? </a:t>
            </a:r>
          </a:p>
          <a:p>
            <a:r>
              <a:rPr lang="en-US" sz="2800" i="1" dirty="0"/>
              <a:t>Fred: Ours are in my bag. Lisa and Jake have theirs. </a:t>
            </a:r>
          </a:p>
          <a:p>
            <a:r>
              <a:rPr lang="en-US" sz="2800" i="1" dirty="0"/>
              <a:t>Jenny: Okay, let's go! I want to start on our holiday. </a:t>
            </a:r>
          </a:p>
          <a:p>
            <a:r>
              <a:rPr lang="en-US" sz="2800" i="1" dirty="0"/>
              <a:t>Fred: Yeah, I can't wait to see our hotel.</a:t>
            </a:r>
          </a:p>
        </p:txBody>
      </p:sp>
    </p:spTree>
    <p:extLst>
      <p:ext uri="{BB962C8B-B14F-4D97-AF65-F5344CB8AC3E}">
        <p14:creationId xmlns:p14="http://schemas.microsoft.com/office/powerpoint/2010/main" val="16142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41E6F-D811-6079-CA2A-8435F072D736}"/>
              </a:ext>
            </a:extLst>
          </p:cNvPr>
          <p:cNvSpPr txBox="1"/>
          <p:nvPr/>
        </p:nvSpPr>
        <p:spPr>
          <a:xfrm>
            <a:off x="499372" y="1105693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  <a:p>
            <a:r>
              <a:rPr lang="en-US" sz="3200" i="1" dirty="0"/>
              <a:t>Jenny: Is this hers? </a:t>
            </a:r>
          </a:p>
          <a:p>
            <a:r>
              <a:rPr lang="en-US" sz="3200" i="1" dirty="0"/>
              <a:t>Fred: No, hers is old. </a:t>
            </a:r>
          </a:p>
        </p:txBody>
      </p:sp>
    </p:spTree>
    <p:extLst>
      <p:ext uri="{BB962C8B-B14F-4D97-AF65-F5344CB8AC3E}">
        <p14:creationId xmlns:p14="http://schemas.microsoft.com/office/powerpoint/2010/main" val="32127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7322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F093A-5428-CD65-DC73-B8CD76818B93}"/>
              </a:ext>
            </a:extLst>
          </p:cNvPr>
          <p:cNvSpPr txBox="1"/>
          <p:nvPr/>
        </p:nvSpPr>
        <p:spPr>
          <a:xfrm>
            <a:off x="588197" y="992676"/>
            <a:ext cx="107133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Is that hers over there? </a:t>
            </a:r>
          </a:p>
          <a:p>
            <a:r>
              <a:rPr lang="en-US" sz="3200" i="1" dirty="0"/>
              <a:t>Fred: Yes, it is! </a:t>
            </a:r>
          </a:p>
          <a:p>
            <a:r>
              <a:rPr lang="en-US" sz="3200" i="1" dirty="0"/>
              <a:t>Jenny: What luggage does Jake have? </a:t>
            </a:r>
          </a:p>
          <a:p>
            <a:r>
              <a:rPr lang="en-US" sz="3200" i="1" dirty="0"/>
              <a:t>Fred: His is a new </a:t>
            </a:r>
            <a:r>
              <a:rPr lang="en-US" sz="3200" i="1" u="sng" dirty="0">
                <a:solidFill>
                  <a:srgbClr val="FF0000"/>
                </a:solidFill>
              </a:rPr>
              <a:t>orange</a:t>
            </a:r>
            <a:r>
              <a:rPr lang="en-US" sz="3200" i="1" dirty="0"/>
              <a:t> suitcase. </a:t>
            </a:r>
          </a:p>
          <a:p>
            <a:r>
              <a:rPr lang="en-US" sz="3200" i="1" dirty="0"/>
              <a:t>Jenny: This one? </a:t>
            </a:r>
          </a:p>
          <a:p>
            <a:r>
              <a:rPr lang="en-US" sz="3200" i="1" dirty="0"/>
              <a:t>Fred: That's right. OK, let's go! </a:t>
            </a:r>
          </a:p>
          <a:p>
            <a:r>
              <a:rPr lang="en-US" sz="3200" i="1" dirty="0"/>
              <a:t>Jenny: Wait, where are the </a:t>
            </a:r>
            <a:r>
              <a:rPr lang="en-US" sz="3200" i="1" u="sng" dirty="0">
                <a:solidFill>
                  <a:srgbClr val="FF0000"/>
                </a:solidFill>
              </a:rPr>
              <a:t>passports</a:t>
            </a:r>
            <a:r>
              <a:rPr lang="en-US" sz="3200" i="1" dirty="0"/>
              <a:t>? </a:t>
            </a:r>
          </a:p>
          <a:p>
            <a:r>
              <a:rPr lang="en-US" sz="3200" i="1" dirty="0"/>
              <a:t>Fred: Ours are in my bag. Lisa and Jake have theirs. </a:t>
            </a:r>
          </a:p>
          <a:p>
            <a:r>
              <a:rPr lang="en-US" sz="3200" i="1" dirty="0"/>
              <a:t>Jenny: Okay, let's go! I want to start on our holiday. </a:t>
            </a:r>
          </a:p>
          <a:p>
            <a:r>
              <a:rPr lang="en-US" sz="3200" i="1" dirty="0"/>
              <a:t>Fred: Yeah, I can't wait to see our hotel.</a:t>
            </a:r>
          </a:p>
        </p:txBody>
      </p:sp>
    </p:spTree>
    <p:extLst>
      <p:ext uri="{BB962C8B-B14F-4D97-AF65-F5344CB8AC3E}">
        <p14:creationId xmlns:p14="http://schemas.microsoft.com/office/powerpoint/2010/main" val="34455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190940"/>
            <a:ext cx="5345489" cy="2651321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What type of luggage do you like to travel with? Why?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D0D43-0A49-C3A0-E990-93113BD29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9" y="1645868"/>
            <a:ext cx="5962367" cy="3196393"/>
          </a:xfrm>
          <a:prstGeom prst="rect">
            <a:avLst/>
          </a:prstGeom>
        </p:spPr>
      </p:pic>
      <p:pic>
        <p:nvPicPr>
          <p:cNvPr id="3" name="CD1-TRACK 71">
            <a:hlinkClick r:id="" action="ppaction://media"/>
            <a:extLst>
              <a:ext uri="{FF2B5EF4-FFF2-40B4-BE49-F238E27FC236}">
                <a16:creationId xmlns:a16="http://schemas.microsoft.com/office/drawing/2014/main" id="{27D29391-9C31-35DD-8A7C-6291D8395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8767" y="4140200"/>
            <a:ext cx="561968" cy="5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439" y="889843"/>
            <a:ext cx="1102312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kind of luggage and things you take with you on vacation. Use the information from Listening Task c. Use the structures: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traveling by …………… when I go on vacation. 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often travel with my …………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usually take ……, ……..,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and …….. with me.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always put ……….. in my …………..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to stay in a 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35953" y="40058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968" y="76499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5326" y="1154736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customs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suitcase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backpack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5545" y="318618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4435" y="423984"/>
            <a:ext cx="5980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describe and identify personal belongings.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possessive pronouns and adjectives in order.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practice listening and speaking about asking for confirmation.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of luggage and things for a holiday.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8758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85895" y="141091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38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42.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7218858" y="746004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customs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suitcase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backpack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  <p:pic>
        <p:nvPicPr>
          <p:cNvPr id="6" name="Picture 5" descr="A picture containing indoor, wall, lamp, furniture&#10;&#10;Description automatically generated">
            <a:extLst>
              <a:ext uri="{FF2B5EF4-FFF2-40B4-BE49-F238E27FC236}">
                <a16:creationId xmlns:a16="http://schemas.microsoft.com/office/drawing/2014/main" id="{A85FDE30-B581-1347-4293-74232FC2D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1" y="318500"/>
            <a:ext cx="5328499" cy="61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41" y="276126"/>
            <a:ext cx="2907588" cy="1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76" y="713258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94" y="2201844"/>
            <a:ext cx="1162007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1. How do you like to go on vacation?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car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plane	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train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70C0"/>
                </a:solidFill>
              </a:rPr>
              <a:t>By coach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2. What do you take with you when you travel by plane?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333067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b="1" i="1" dirty="0">
                <a:solidFill>
                  <a:srgbClr val="0070C0"/>
                </a:solidFill>
              </a:rPr>
              <a:t>a. Number the pictures.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374163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DA8EC-436D-98FC-C1E4-38EA23A2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59327"/>
            <a:ext cx="12192000" cy="46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434" y="360536"/>
            <a:ext cx="88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b. Listen, check and repeat.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DA8EC-436D-98FC-C1E4-38EA23A28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982"/>
            <a:ext cx="12192000" cy="4652836"/>
          </a:xfrm>
          <a:prstGeom prst="rect">
            <a:avLst/>
          </a:prstGeom>
        </p:spPr>
      </p:pic>
      <p:pic>
        <p:nvPicPr>
          <p:cNvPr id="2" name="CD1-TRACK 69">
            <a:hlinkClick r:id="" action="ppaction://media"/>
            <a:extLst>
              <a:ext uri="{FF2B5EF4-FFF2-40B4-BE49-F238E27FC236}">
                <a16:creationId xmlns:a16="http://schemas.microsoft.com/office/drawing/2014/main" id="{8A386670-5E12-83D2-3A89-0B3E85DA2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009" y="530332"/>
            <a:ext cx="450850" cy="450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121C3D-02F3-336E-F108-3B4F492B3498}"/>
              </a:ext>
            </a:extLst>
          </p:cNvPr>
          <p:cNvSpPr/>
          <p:nvPr/>
        </p:nvSpPr>
        <p:spPr>
          <a:xfrm>
            <a:off x="1709336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90450-90CF-A529-8EE3-FD2877F2715B}"/>
              </a:ext>
            </a:extLst>
          </p:cNvPr>
          <p:cNvSpPr/>
          <p:nvPr/>
        </p:nvSpPr>
        <p:spPr>
          <a:xfrm>
            <a:off x="8541650" y="136096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8349B-A964-1FD5-A795-5FD8D0D35221}"/>
              </a:ext>
            </a:extLst>
          </p:cNvPr>
          <p:cNvSpPr/>
          <p:nvPr/>
        </p:nvSpPr>
        <p:spPr>
          <a:xfrm>
            <a:off x="9670095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5AA922-3C51-395A-9212-2D0F98BE587C}"/>
              </a:ext>
            </a:extLst>
          </p:cNvPr>
          <p:cNvSpPr/>
          <p:nvPr/>
        </p:nvSpPr>
        <p:spPr>
          <a:xfrm>
            <a:off x="7070733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A12F1-B93E-710E-8974-05884D7F230B}"/>
              </a:ext>
            </a:extLst>
          </p:cNvPr>
          <p:cNvSpPr/>
          <p:nvPr/>
        </p:nvSpPr>
        <p:spPr>
          <a:xfrm>
            <a:off x="4356079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DCFB4-5C23-69AA-9A4B-B54704150532}"/>
              </a:ext>
            </a:extLst>
          </p:cNvPr>
          <p:cNvSpPr/>
          <p:nvPr/>
        </p:nvSpPr>
        <p:spPr>
          <a:xfrm>
            <a:off x="5638432" y="1350454"/>
            <a:ext cx="302274" cy="44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5381</TotalTime>
  <Words>1351</Words>
  <Application>Microsoft Office PowerPoint</Application>
  <PresentationFormat>Widescreen</PresentationFormat>
  <Paragraphs>195</Paragraphs>
  <Slides>32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(body)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190</cp:revision>
  <dcterms:created xsi:type="dcterms:W3CDTF">2020-12-08T03:17:05Z</dcterms:created>
  <dcterms:modified xsi:type="dcterms:W3CDTF">2025-02-11T10:39:46Z</dcterms:modified>
</cp:coreProperties>
</file>