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304" r:id="rId3"/>
    <p:sldId id="302" r:id="rId4"/>
    <p:sldId id="292" r:id="rId5"/>
    <p:sldId id="391" r:id="rId6"/>
    <p:sldId id="392" r:id="rId7"/>
    <p:sldId id="346" r:id="rId8"/>
    <p:sldId id="301" r:id="rId9"/>
    <p:sldId id="306" r:id="rId10"/>
    <p:sldId id="380" r:id="rId11"/>
    <p:sldId id="348" r:id="rId12"/>
    <p:sldId id="357" r:id="rId13"/>
    <p:sldId id="381" r:id="rId14"/>
    <p:sldId id="369" r:id="rId15"/>
    <p:sldId id="382" r:id="rId16"/>
    <p:sldId id="383" r:id="rId17"/>
    <p:sldId id="384" r:id="rId18"/>
    <p:sldId id="385" r:id="rId19"/>
    <p:sldId id="388" r:id="rId20"/>
    <p:sldId id="389" r:id="rId21"/>
    <p:sldId id="377" r:id="rId22"/>
    <p:sldId id="390" r:id="rId23"/>
    <p:sldId id="315" r:id="rId24"/>
    <p:sldId id="332" r:id="rId25"/>
    <p:sldId id="387" r:id="rId26"/>
    <p:sldId id="331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Thị Hoài - Viện Ngôn ngữ" initials="PTH-VNn" lastIdx="1" clrIdx="0">
    <p:extLst>
      <p:ext uri="{19B8F6BF-5375-455C-9EA6-DF929625EA0E}">
        <p15:presenceInfo xmlns:p15="http://schemas.microsoft.com/office/powerpoint/2012/main" userId="Phạm Thị Hoài - Viện Ngôn ngữ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0" d="100"/>
          <a:sy n="60" d="100"/>
        </p:scale>
        <p:origin x="5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16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51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680EC-AD29-E167-0DA1-DF65AD475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29" y="563682"/>
            <a:ext cx="9754846" cy="2220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A24CC2-4DBD-4C68-EF0D-46B265A00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717" y="2983976"/>
            <a:ext cx="6405780" cy="1805551"/>
          </a:xfrm>
          <a:prstGeom prst="rect">
            <a:avLst/>
          </a:prstGeom>
        </p:spPr>
      </p:pic>
      <p:pic>
        <p:nvPicPr>
          <p:cNvPr id="6" name="CD1-TRACK 73">
            <a:hlinkClick r:id="" action="ppaction://media"/>
            <a:extLst>
              <a:ext uri="{FF2B5EF4-FFF2-40B4-BE49-F238E27FC236}">
                <a16:creationId xmlns:a16="http://schemas.microsoft.com/office/drawing/2014/main" id="{2429DC2E-E614-9412-B4A8-48AF23EBA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8508" y="4989206"/>
            <a:ext cx="898418" cy="89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8F04A0-91B5-71E6-859E-17F6722E0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44" y="484135"/>
            <a:ext cx="10530794" cy="19691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9789FB-71FF-4A65-8928-0FB9FF9320D4}"/>
              </a:ext>
            </a:extLst>
          </p:cNvPr>
          <p:cNvCxnSpPr>
            <a:cxnSpLocks/>
          </p:cNvCxnSpPr>
          <p:nvPr/>
        </p:nvCxnSpPr>
        <p:spPr>
          <a:xfrm>
            <a:off x="1061588" y="2203554"/>
            <a:ext cx="177407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27ABE8-F49E-44D9-8B88-F62408C7FDC9}"/>
              </a:ext>
            </a:extLst>
          </p:cNvPr>
          <p:cNvSpPr/>
          <p:nvPr/>
        </p:nvSpPr>
        <p:spPr>
          <a:xfrm>
            <a:off x="8499423" y="2098624"/>
            <a:ext cx="869429" cy="20985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D8F02-AB3B-4479-84C0-F6918EA2705F}"/>
              </a:ext>
            </a:extLst>
          </p:cNvPr>
          <p:cNvSpPr/>
          <p:nvPr/>
        </p:nvSpPr>
        <p:spPr>
          <a:xfrm>
            <a:off x="9578715" y="1424066"/>
            <a:ext cx="2103131" cy="250241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Wrong. The stress is on the second syllable.</a:t>
            </a:r>
          </a:p>
        </p:txBody>
      </p:sp>
      <p:pic>
        <p:nvPicPr>
          <p:cNvPr id="9" name="CD1-TRACK 74">
            <a:hlinkClick r:id="" action="ppaction://media"/>
            <a:extLst>
              <a:ext uri="{FF2B5EF4-FFF2-40B4-BE49-F238E27FC236}">
                <a16:creationId xmlns:a16="http://schemas.microsoft.com/office/drawing/2014/main" id="{5BE3C604-DBAD-8F76-B0B3-AF3D2318B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0890" y="2675274"/>
            <a:ext cx="759332" cy="759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3123A9-D37D-758D-1F4B-A2E3FBE40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328" y="4172727"/>
            <a:ext cx="6617392" cy="127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6B3511-AA8F-F39A-14AA-AA9B15624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97" y="40666"/>
            <a:ext cx="7661490" cy="938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8E79BE-C2F9-3094-B35E-B37CAAA2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351" y="768372"/>
            <a:ext cx="6739413" cy="1277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59C1E5-E348-633E-2802-713AC323F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8565" y="3177478"/>
            <a:ext cx="3703667" cy="1516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B62EEB-7310-1E0C-E857-A3CC0B1778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183" y="4694217"/>
            <a:ext cx="3703667" cy="1340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FF5BBA-3E29-3115-B3CE-65C2FB3F5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117" y="1843340"/>
            <a:ext cx="4500711" cy="1585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D39A52-98E6-C72A-B84C-449E49991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023" y="1930800"/>
            <a:ext cx="6158038" cy="383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36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09DFF6F-9051-6C4C-AE25-9ECD273686BD}"/>
              </a:ext>
            </a:extLst>
          </p:cNvPr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6371C-8ACE-4D14-2659-ECEA780C6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1" y="1017541"/>
            <a:ext cx="3667637" cy="2257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DBBBB-7400-8D93-A9CB-09F4AA993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767" y="1017541"/>
            <a:ext cx="3658111" cy="2286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5C7F20-E1AD-5B63-68B4-0D6E15818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21" y="3450719"/>
            <a:ext cx="3734321" cy="2333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9BCC0D-DD2C-E46F-5F6C-DAF9FD72E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549" y="3474534"/>
            <a:ext cx="3715268" cy="2286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9BBF7B-08B2-EF85-5EFD-588A95AEA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7840" y="343822"/>
            <a:ext cx="3762900" cy="2267266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C45BAB0-3F29-404A-DED9-B74117B36B1B}"/>
              </a:ext>
            </a:extLst>
          </p:cNvPr>
          <p:cNvSpPr/>
          <p:nvPr/>
        </p:nvSpPr>
        <p:spPr>
          <a:xfrm>
            <a:off x="7890188" y="2698420"/>
            <a:ext cx="4301812" cy="656689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19F24CF-B289-3DC0-7A4C-0010E33CABDF}"/>
              </a:ext>
            </a:extLst>
          </p:cNvPr>
          <p:cNvSpPr/>
          <p:nvPr/>
        </p:nvSpPr>
        <p:spPr>
          <a:xfrm>
            <a:off x="7726624" y="3588438"/>
            <a:ext cx="3482939" cy="898215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24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73D11318-E565-3627-3BD4-D59176F9193A}"/>
              </a:ext>
            </a:extLst>
          </p:cNvPr>
          <p:cNvSpPr/>
          <p:nvPr/>
        </p:nvSpPr>
        <p:spPr>
          <a:xfrm>
            <a:off x="8793205" y="4781567"/>
            <a:ext cx="3267816" cy="59428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24" name="Speech Bubble: Rectangle with Corners Rounded 6">
            <a:extLst>
              <a:ext uri="{FF2B5EF4-FFF2-40B4-BE49-F238E27FC236}">
                <a16:creationId xmlns:a16="http://schemas.microsoft.com/office/drawing/2014/main" id="{995AA8E4-EFFB-1B88-029A-7DB877A5CCEB}"/>
              </a:ext>
            </a:extLst>
          </p:cNvPr>
          <p:cNvSpPr/>
          <p:nvPr/>
        </p:nvSpPr>
        <p:spPr>
          <a:xfrm>
            <a:off x="7997345" y="5784670"/>
            <a:ext cx="2238150" cy="446715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29617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1" grpId="0" animBg="1"/>
      <p:bldP spid="2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80D39FF-486D-716E-CDF2-95683FFE9BF7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1665865-A687-1868-0161-CC5A5894A481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7D7E6FDB-E0F1-B612-2A01-58F327FB06AD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0C0A04D5-0E28-3563-4D36-BB8A22D9D7B8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990DF2-1C7D-864D-EC1A-4AEC1BB01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1" y="1809506"/>
            <a:ext cx="4518798" cy="27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D44B59-48F8-B371-67AD-C72BF0A92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4" y="1973038"/>
            <a:ext cx="4700815" cy="293800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830BE1BD-4777-2D8E-4719-09F97B172B21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653036C-A1A4-8E8F-C79C-5FBE9B1D10AD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3E07BB9B-B5F1-2885-A282-276F1CDB27B1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>
            <a:extLst>
              <a:ext uri="{FF2B5EF4-FFF2-40B4-BE49-F238E27FC236}">
                <a16:creationId xmlns:a16="http://schemas.microsoft.com/office/drawing/2014/main" id="{31175CF3-49D4-17B1-3968-43BF057D2EFF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174379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DDEAB6-E211-892E-43EE-EDE2B9AEC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34" y="1630852"/>
            <a:ext cx="4684606" cy="292787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BAA5458-135F-F563-10B2-19F81AD378C3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55163D-7369-33FB-E63C-486F5CD1B518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15227D90-A753-F60F-C68D-F4EAD835E711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>
            <a:extLst>
              <a:ext uri="{FF2B5EF4-FFF2-40B4-BE49-F238E27FC236}">
                <a16:creationId xmlns:a16="http://schemas.microsoft.com/office/drawing/2014/main" id="{96D56809-F83A-C571-DD71-8EBEE31C0AE9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31143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5B7689-79CB-918B-8BE9-C6668AF8A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6" y="1630852"/>
            <a:ext cx="4757803" cy="2927879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BFDEA4A-1E2A-CA82-4C48-75D1AEFBDD5C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FB7E956-AF65-E88C-1C6C-6DE32BFEE894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09A9C27D-D9BF-214E-5753-B4A3CDBCA929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>
            <a:extLst>
              <a:ext uri="{FF2B5EF4-FFF2-40B4-BE49-F238E27FC236}">
                <a16:creationId xmlns:a16="http://schemas.microsoft.com/office/drawing/2014/main" id="{2A33139B-3817-A209-2308-A38A3D4C2F76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6549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same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E5F341-FF13-A03D-C919-B5E2C1D2B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7" y="1813025"/>
            <a:ext cx="4732434" cy="2851441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99603CE-C9A2-50FF-E295-36C77FEC0D37}"/>
              </a:ext>
            </a:extLst>
          </p:cNvPr>
          <p:cNvSpPr/>
          <p:nvPr/>
        </p:nvSpPr>
        <p:spPr>
          <a:xfrm>
            <a:off x="4825539" y="1167781"/>
            <a:ext cx="6434937" cy="926142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What luggage do / does …….. have?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E685BA00-B8CC-99C1-BB2F-FB86F8843128}"/>
              </a:ext>
            </a:extLst>
          </p:cNvPr>
          <p:cNvSpPr/>
          <p:nvPr/>
        </p:nvSpPr>
        <p:spPr>
          <a:xfrm>
            <a:off x="7084938" y="2379327"/>
            <a:ext cx="4816274" cy="1049673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He / She has ……………./</a:t>
            </a:r>
          </a:p>
          <a:p>
            <a:r>
              <a:rPr lang="en-US" sz="3200" dirty="0">
                <a:solidFill>
                  <a:prstClr val="white"/>
                </a:solidFill>
              </a:rPr>
              <a:t>They have……………..</a:t>
            </a:r>
          </a:p>
        </p:txBody>
      </p:sp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BAF5E523-DC81-5A13-11AC-FF76469FB19F}"/>
              </a:ext>
            </a:extLst>
          </p:cNvPr>
          <p:cNvSpPr/>
          <p:nvPr/>
        </p:nvSpPr>
        <p:spPr>
          <a:xfrm>
            <a:off x="4974277" y="3720599"/>
            <a:ext cx="4518798" cy="838132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Is this his / hers / theirs?</a:t>
            </a:r>
          </a:p>
        </p:txBody>
      </p:sp>
      <p:sp>
        <p:nvSpPr>
          <p:cNvPr id="17" name="Speech Bubble: Rectangle with Corners Rounded 6">
            <a:extLst>
              <a:ext uri="{FF2B5EF4-FFF2-40B4-BE49-F238E27FC236}">
                <a16:creationId xmlns:a16="http://schemas.microsoft.com/office/drawing/2014/main" id="{209171AF-181F-0B8B-133D-7D069A6FACFD}"/>
              </a:ext>
            </a:extLst>
          </p:cNvPr>
          <p:cNvSpPr/>
          <p:nvPr/>
        </p:nvSpPr>
        <p:spPr>
          <a:xfrm>
            <a:off x="7945597" y="5002921"/>
            <a:ext cx="3094956" cy="630011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white"/>
                </a:solidFill>
              </a:rPr>
              <a:t>Yes, it is.</a:t>
            </a:r>
          </a:p>
        </p:txBody>
      </p:sp>
    </p:spTree>
    <p:extLst>
      <p:ext uri="{BB962C8B-B14F-4D97-AF65-F5344CB8AC3E}">
        <p14:creationId xmlns:p14="http://schemas.microsoft.com/office/powerpoint/2010/main" val="183665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4CB96-4CFC-6C04-682D-A30D8ED19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384"/>
            <a:ext cx="12192000" cy="47877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547F7B-0B64-081F-29F0-44798C7E6A4C}"/>
              </a:ext>
            </a:extLst>
          </p:cNvPr>
          <p:cNvSpPr/>
          <p:nvPr/>
        </p:nvSpPr>
        <p:spPr>
          <a:xfrm>
            <a:off x="7058346" y="1268858"/>
            <a:ext cx="5424755" cy="208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ACA11-5DFD-02BE-DA13-AE4BDBAA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203" y="26437"/>
            <a:ext cx="6640623" cy="83846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B53B1E4-0C57-0BEB-2817-1DC9B84EE9D6}"/>
              </a:ext>
            </a:extLst>
          </p:cNvPr>
          <p:cNvSpPr/>
          <p:nvPr/>
        </p:nvSpPr>
        <p:spPr>
          <a:xfrm>
            <a:off x="7239528" y="1358557"/>
            <a:ext cx="4641528" cy="429146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What luggage does Finn have?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8D801CE-E1B4-C03E-A751-05A63A8C51A1}"/>
              </a:ext>
            </a:extLst>
          </p:cNvPr>
          <p:cNvSpPr/>
          <p:nvPr/>
        </p:nvSpPr>
        <p:spPr>
          <a:xfrm>
            <a:off x="7475543" y="1918133"/>
            <a:ext cx="4590359" cy="424776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He has a new dark blue suitcase.</a:t>
            </a: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3458887C-CE2F-9792-8DD3-5BBDDE3841AC}"/>
              </a:ext>
            </a:extLst>
          </p:cNvPr>
          <p:cNvSpPr/>
          <p:nvPr/>
        </p:nvSpPr>
        <p:spPr>
          <a:xfrm>
            <a:off x="7053398" y="2408123"/>
            <a:ext cx="3786488" cy="42477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Is this his?</a:t>
            </a:r>
          </a:p>
        </p:txBody>
      </p: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A1A936B8-CD9F-F4D0-7D8F-43225C2F86C3}"/>
              </a:ext>
            </a:extLst>
          </p:cNvPr>
          <p:cNvSpPr/>
          <p:nvPr/>
        </p:nvSpPr>
        <p:spPr>
          <a:xfrm>
            <a:off x="9050714" y="2891418"/>
            <a:ext cx="2830342" cy="424776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Yes, it is.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B2D10E-E34B-D079-F8F3-A851348FCFBB}"/>
              </a:ext>
            </a:extLst>
          </p:cNvPr>
          <p:cNvSpPr/>
          <p:nvPr/>
        </p:nvSpPr>
        <p:spPr>
          <a:xfrm>
            <a:off x="7561335" y="4335027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4539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232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4CB96-4CFC-6C04-682D-A30D8ED199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31877"/>
            <a:ext cx="6904234" cy="3152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1ACA11-5DFD-02BE-DA13-AE4BDBAA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203" y="26437"/>
            <a:ext cx="6640623" cy="8384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7E7221-7142-4B41-B2D0-2E9FA8C49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4626"/>
            <a:ext cx="12192000" cy="79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0CCFB-3544-65B9-0ADA-6C89C22E2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478" y="1653506"/>
            <a:ext cx="6878010" cy="638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3060C9-18CB-C7F8-B5DF-9040D38A0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073" y="2501337"/>
            <a:ext cx="5013788" cy="1721341"/>
          </a:xfrm>
          <a:prstGeom prst="rect">
            <a:avLst/>
          </a:prstGeom>
        </p:spPr>
      </p:pic>
      <p:sp>
        <p:nvSpPr>
          <p:cNvPr id="16" name="Speech Bubble: Rectangle with Corners Rounded 6">
            <a:extLst>
              <a:ext uri="{FF2B5EF4-FFF2-40B4-BE49-F238E27FC236}">
                <a16:creationId xmlns:a16="http://schemas.microsoft.com/office/drawing/2014/main" id="{7316106B-DA2B-E053-3ED9-47C11C10DB2D}"/>
              </a:ext>
            </a:extLst>
          </p:cNvPr>
          <p:cNvSpPr/>
          <p:nvPr/>
        </p:nvSpPr>
        <p:spPr>
          <a:xfrm>
            <a:off x="8999343" y="4079387"/>
            <a:ext cx="2830342" cy="424776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B: Yes, it is.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2C18C9-7271-509E-CD4B-67759E8376F5}"/>
              </a:ext>
            </a:extLst>
          </p:cNvPr>
          <p:cNvSpPr/>
          <p:nvPr/>
        </p:nvSpPr>
        <p:spPr>
          <a:xfrm>
            <a:off x="3554414" y="164543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89459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5EC4C8-6CF5-F143-7F9E-A8DF9D10D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570"/>
            <a:ext cx="4726112" cy="2151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8A0625-6314-4C56-8908-B8A23F2EFDC8}"/>
              </a:ext>
            </a:extLst>
          </p:cNvPr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Information exchange - work in pairs.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86B6C-2FCD-4EA4-A52B-C89FD735C336}"/>
              </a:ext>
            </a:extLst>
          </p:cNvPr>
          <p:cNvSpPr/>
          <p:nvPr/>
        </p:nvSpPr>
        <p:spPr>
          <a:xfrm>
            <a:off x="539645" y="855241"/>
            <a:ext cx="11437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Student A: After your discussion in the previous exercise, write the owners of the luggage in the pictures and ask student B to confirm the information. Student B looks at activity file 6, p.120). Complete the table with the name of the owner of the luggage. </a:t>
            </a:r>
            <a:endParaRPr lang="en-US" sz="2400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EA7C899-258C-4D5F-9545-C99110EB5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576568"/>
              </p:ext>
            </p:extLst>
          </p:nvPr>
        </p:nvGraphicFramePr>
        <p:xfrm>
          <a:off x="4726112" y="1986147"/>
          <a:ext cx="7363678" cy="46155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6004">
                  <a:extLst>
                    <a:ext uri="{9D8B030D-6E8A-4147-A177-3AD203B41FA5}">
                      <a16:colId xmlns:a16="http://schemas.microsoft.com/office/drawing/2014/main" val="1333475752"/>
                    </a:ext>
                  </a:extLst>
                </a:gridCol>
                <a:gridCol w="1462131">
                  <a:extLst>
                    <a:ext uri="{9D8B030D-6E8A-4147-A177-3AD203B41FA5}">
                      <a16:colId xmlns:a16="http://schemas.microsoft.com/office/drawing/2014/main" val="1823222144"/>
                    </a:ext>
                  </a:extLst>
                </a:gridCol>
                <a:gridCol w="4435543">
                  <a:extLst>
                    <a:ext uri="{9D8B030D-6E8A-4147-A177-3AD203B41FA5}">
                      <a16:colId xmlns:a16="http://schemas.microsoft.com/office/drawing/2014/main" val="3255444829"/>
                    </a:ext>
                  </a:extLst>
                </a:gridCol>
              </a:tblGrid>
              <a:tr h="82923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Luggage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Owners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my friend (B) confirms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573048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06019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46840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16552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796353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2515"/>
                  </a:ext>
                </a:extLst>
              </a:tr>
              <a:tr h="4702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2078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82892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6992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683DDC9-F092-4031-818E-613E59C3C640}"/>
              </a:ext>
            </a:extLst>
          </p:cNvPr>
          <p:cNvSpPr/>
          <p:nvPr/>
        </p:nvSpPr>
        <p:spPr>
          <a:xfrm>
            <a:off x="1069622" y="4228808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A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65A0F64-97C2-BEE7-B14B-A7FC9D1C0202}"/>
              </a:ext>
            </a:extLst>
          </p:cNvPr>
          <p:cNvSpPr/>
          <p:nvPr/>
        </p:nvSpPr>
        <p:spPr>
          <a:xfrm>
            <a:off x="156089" y="4667375"/>
            <a:ext cx="3486366" cy="72423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Does Mary have an old purple handbag?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4D6DA54-891E-CBD9-00B2-EF6DC13DC293}"/>
              </a:ext>
            </a:extLst>
          </p:cNvPr>
          <p:cNvSpPr/>
          <p:nvPr/>
        </p:nvSpPr>
        <p:spPr>
          <a:xfrm>
            <a:off x="736352" y="5640643"/>
            <a:ext cx="3447932" cy="724231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Yes, she does.</a:t>
            </a:r>
          </a:p>
        </p:txBody>
      </p:sp>
    </p:spTree>
    <p:extLst>
      <p:ext uri="{BB962C8B-B14F-4D97-AF65-F5344CB8AC3E}">
        <p14:creationId xmlns:p14="http://schemas.microsoft.com/office/powerpoint/2010/main" val="21143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5EC4C8-6CF5-F143-7F9E-A8DF9D10D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5570"/>
            <a:ext cx="4726112" cy="2151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8A0625-6314-4C56-8908-B8A23F2EFDC8}"/>
              </a:ext>
            </a:extLst>
          </p:cNvPr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Swap roles and repeat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86B6C-2FCD-4EA4-A52B-C89FD735C336}"/>
              </a:ext>
            </a:extLst>
          </p:cNvPr>
          <p:cNvSpPr/>
          <p:nvPr/>
        </p:nvSpPr>
        <p:spPr>
          <a:xfrm>
            <a:off x="539645" y="855241"/>
            <a:ext cx="11437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Student B: After your discussion in the previous exercise, write the owners of the luggage in the pictures and ask student A to confirm the information. Student A looks at activity file 7, p.121). Complete the table with the name of the owner of the luggage. </a:t>
            </a:r>
            <a:endParaRPr lang="en-US" sz="2400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EA7C899-258C-4D5F-9545-C99110EB5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04991"/>
              </p:ext>
            </p:extLst>
          </p:nvPr>
        </p:nvGraphicFramePr>
        <p:xfrm>
          <a:off x="4726112" y="1986147"/>
          <a:ext cx="7363678" cy="461554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66004">
                  <a:extLst>
                    <a:ext uri="{9D8B030D-6E8A-4147-A177-3AD203B41FA5}">
                      <a16:colId xmlns:a16="http://schemas.microsoft.com/office/drawing/2014/main" val="1333475752"/>
                    </a:ext>
                  </a:extLst>
                </a:gridCol>
                <a:gridCol w="1462131">
                  <a:extLst>
                    <a:ext uri="{9D8B030D-6E8A-4147-A177-3AD203B41FA5}">
                      <a16:colId xmlns:a16="http://schemas.microsoft.com/office/drawing/2014/main" val="1823222144"/>
                    </a:ext>
                  </a:extLst>
                </a:gridCol>
                <a:gridCol w="4435543">
                  <a:extLst>
                    <a:ext uri="{9D8B030D-6E8A-4147-A177-3AD203B41FA5}">
                      <a16:colId xmlns:a16="http://schemas.microsoft.com/office/drawing/2014/main" val="3255444829"/>
                    </a:ext>
                  </a:extLst>
                </a:gridCol>
              </a:tblGrid>
              <a:tr h="82923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Luggage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Owners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my friend (A) confirms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573048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06019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46840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165521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Jane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796353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2515"/>
                  </a:ext>
                </a:extLst>
              </a:tr>
              <a:tr h="47026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2078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828924"/>
                  </a:ext>
                </a:extLst>
              </a:tr>
              <a:tr h="4012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69929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683DDC9-F092-4031-818E-613E59C3C640}"/>
              </a:ext>
            </a:extLst>
          </p:cNvPr>
          <p:cNvSpPr/>
          <p:nvPr/>
        </p:nvSpPr>
        <p:spPr>
          <a:xfrm>
            <a:off x="1069622" y="4228808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B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65A0F64-97C2-BEE7-B14B-A7FC9D1C0202}"/>
              </a:ext>
            </a:extLst>
          </p:cNvPr>
          <p:cNvSpPr/>
          <p:nvPr/>
        </p:nvSpPr>
        <p:spPr>
          <a:xfrm>
            <a:off x="156089" y="4667375"/>
            <a:ext cx="3486366" cy="72423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B: Does Jane have an old brown bag?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4D6DA54-891E-CBD9-00B2-EF6DC13DC293}"/>
              </a:ext>
            </a:extLst>
          </p:cNvPr>
          <p:cNvSpPr/>
          <p:nvPr/>
        </p:nvSpPr>
        <p:spPr>
          <a:xfrm>
            <a:off x="736352" y="5640643"/>
            <a:ext cx="3447932" cy="724231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prstClr val="white"/>
                </a:solidFill>
              </a:rPr>
              <a:t>A: Yes, she does.</a:t>
            </a:r>
          </a:p>
        </p:txBody>
      </p:sp>
    </p:spTree>
    <p:extLst>
      <p:ext uri="{BB962C8B-B14F-4D97-AF65-F5344CB8AC3E}">
        <p14:creationId xmlns:p14="http://schemas.microsoft.com/office/powerpoint/2010/main" val="12622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F6BC54-B56D-E09A-1ABD-FDB3CCF1C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931" y="791111"/>
            <a:ext cx="4797078" cy="54291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47C903-DB83-5B17-F48D-421AB7590A41}"/>
              </a:ext>
            </a:extLst>
          </p:cNvPr>
          <p:cNvSpPr/>
          <p:nvPr/>
        </p:nvSpPr>
        <p:spPr>
          <a:xfrm>
            <a:off x="6585735" y="624253"/>
            <a:ext cx="2085654" cy="108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874C6-162C-DF07-8F35-5F4F50EBE894}"/>
              </a:ext>
            </a:extLst>
          </p:cNvPr>
          <p:cNvSpPr txBox="1"/>
          <p:nvPr/>
        </p:nvSpPr>
        <p:spPr>
          <a:xfrm>
            <a:off x="370261" y="797569"/>
            <a:ext cx="62154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none" spc="0" dirty="0">
                <a:ln w="0"/>
                <a:solidFill>
                  <a:srgbClr val="0070C0"/>
                </a:solidFill>
              </a:rPr>
              <a:t>Please write 4 sentences to ask and answer about the luggage of the people in the picture. </a:t>
            </a:r>
          </a:p>
          <a:p>
            <a:r>
              <a:rPr lang="en-US" sz="3200" b="1" dirty="0">
                <a:ln w="0"/>
                <a:solidFill>
                  <a:srgbClr val="0070C0"/>
                </a:solidFill>
              </a:rPr>
              <a:t>E.g. </a:t>
            </a:r>
          </a:p>
          <a:p>
            <a:r>
              <a:rPr lang="en-US" sz="3200" b="1" i="1" dirty="0">
                <a:ln w="0"/>
                <a:solidFill>
                  <a:srgbClr val="0070C0"/>
                </a:solidFill>
              </a:rPr>
              <a:t>A: Quan has a big blue backpack and a large grey suitcase.</a:t>
            </a:r>
          </a:p>
          <a:p>
            <a:r>
              <a:rPr lang="en-US" sz="3200" b="1" i="1" dirty="0">
                <a:ln w="0"/>
                <a:solidFill>
                  <a:srgbClr val="0070C0"/>
                </a:solidFill>
              </a:rPr>
              <a:t>B: Is this his?</a:t>
            </a:r>
          </a:p>
          <a:p>
            <a:r>
              <a:rPr lang="en-US" sz="3200" b="1" i="1" dirty="0">
                <a:ln w="0"/>
                <a:solidFill>
                  <a:srgbClr val="0070C0"/>
                </a:solidFill>
              </a:rPr>
              <a:t>A: Yes, it is.</a:t>
            </a:r>
          </a:p>
          <a:p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94EFB78-3F3B-C404-D9B4-C0EA84DA3D78}"/>
              </a:ext>
            </a:extLst>
          </p:cNvPr>
          <p:cNvSpPr/>
          <p:nvPr/>
        </p:nvSpPr>
        <p:spPr>
          <a:xfrm>
            <a:off x="6502985" y="2881423"/>
            <a:ext cx="1439537" cy="646986"/>
          </a:xfrm>
          <a:prstGeom prst="wedgeRoundRectCallout">
            <a:avLst>
              <a:gd name="adj1" fmla="val 61701"/>
              <a:gd name="adj2" fmla="val 6282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Minh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D01E8E1-242F-72F4-1FBB-50F3A3B07ED9}"/>
              </a:ext>
            </a:extLst>
          </p:cNvPr>
          <p:cNvSpPr/>
          <p:nvPr/>
        </p:nvSpPr>
        <p:spPr>
          <a:xfrm>
            <a:off x="7222753" y="1065890"/>
            <a:ext cx="1439537" cy="646986"/>
          </a:xfrm>
          <a:prstGeom prst="wedgeRoundRectCallout">
            <a:avLst>
              <a:gd name="adj1" fmla="val 61701"/>
              <a:gd name="adj2" fmla="val 6282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1878355-E887-8D0E-EC0B-7B487B1291FD}"/>
              </a:ext>
            </a:extLst>
          </p:cNvPr>
          <p:cNvSpPr/>
          <p:nvPr/>
        </p:nvSpPr>
        <p:spPr>
          <a:xfrm>
            <a:off x="8687112" y="314212"/>
            <a:ext cx="1439537" cy="646986"/>
          </a:xfrm>
          <a:prstGeom prst="wedgeRoundRectCallout">
            <a:avLst>
              <a:gd name="adj1" fmla="val 61701"/>
              <a:gd name="adj2" fmla="val 6282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B291E7DC-602A-058D-5A41-38839428FF91}"/>
              </a:ext>
            </a:extLst>
          </p:cNvPr>
          <p:cNvSpPr/>
          <p:nvPr/>
        </p:nvSpPr>
        <p:spPr>
          <a:xfrm>
            <a:off x="10664768" y="961198"/>
            <a:ext cx="1439537" cy="646986"/>
          </a:xfrm>
          <a:prstGeom prst="wedgeRoundRectCallout">
            <a:avLst>
              <a:gd name="adj1" fmla="val -13637"/>
              <a:gd name="adj2" fmla="val 72689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Tuan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5697432-B102-F17A-E58E-CA690A3258A1}"/>
              </a:ext>
            </a:extLst>
          </p:cNvPr>
          <p:cNvSpPr/>
          <p:nvPr/>
        </p:nvSpPr>
        <p:spPr>
          <a:xfrm>
            <a:off x="10752464" y="3105507"/>
            <a:ext cx="1351842" cy="646986"/>
          </a:xfrm>
          <a:prstGeom prst="wedgeRoundRectCallout">
            <a:avLst>
              <a:gd name="adj1" fmla="val -62385"/>
              <a:gd name="adj2" fmla="val -25915"/>
              <a:gd name="adj3" fmla="val 16667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Kha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D45EE1-ADE1-FAC1-56A4-7EE709657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8092"/>
            <a:ext cx="12192000" cy="2959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8F7B3C-8E0F-0FEA-8017-45AA2618BD7F}"/>
              </a:ext>
            </a:extLst>
          </p:cNvPr>
          <p:cNvSpPr txBox="1"/>
          <p:nvPr/>
        </p:nvSpPr>
        <p:spPr>
          <a:xfrm>
            <a:off x="41099" y="315457"/>
            <a:ext cx="630833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Pair work: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latin typeface="Calibri"/>
              </a:rPr>
              <a:t>Student A chooses the bags that you think may belong to Mr. Brown and Mrs. Brown. Then describe the bag to Student B. Student B guesses the bag and asks for confirmation.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effectLst/>
                <a:uLnTx/>
                <a:uFillTx/>
                <a:latin typeface="Calibri"/>
                <a:ea typeface="+mn-ea"/>
                <a:cs typeface="+mn-cs"/>
              </a:rPr>
              <a:t>e.g. A: </a:t>
            </a:r>
            <a:r>
              <a:rPr kumimoji="0" lang="en-US" sz="2800" b="1" i="1" u="none" strike="noStrike" kern="1200" cap="none" spc="0" normalizeH="0" baseline="0" noProof="0" dirty="0" err="1">
                <a:ln w="0"/>
                <a:effectLst/>
                <a:uLnTx/>
                <a:uFillTx/>
                <a:latin typeface="Calibri"/>
                <a:ea typeface="+mn-ea"/>
                <a:cs typeface="+mn-cs"/>
              </a:rPr>
              <a:t>Mr</a:t>
            </a:r>
            <a:r>
              <a:rPr lang="en-US" sz="2800" b="1" i="1" dirty="0">
                <a:ln w="0"/>
                <a:latin typeface="Calibri"/>
              </a:rPr>
              <a:t>. Brown has an old brown bag.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effectLst/>
                <a:uLnTx/>
                <a:uFillTx/>
                <a:latin typeface="Calibri"/>
                <a:ea typeface="+mn-ea"/>
                <a:cs typeface="+mn-cs"/>
              </a:rPr>
              <a:t>  B: Is it luggage number 1?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effectLst/>
                <a:uLnTx/>
                <a:uFillTx/>
                <a:latin typeface="Calibri"/>
                <a:ea typeface="+mn-ea"/>
                <a:cs typeface="+mn-cs"/>
              </a:rPr>
              <a:t>        A: Yes, it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B858C-92DE-0CE2-C7F3-AF5F432574EF}"/>
              </a:ext>
            </a:extLst>
          </p:cNvPr>
          <p:cNvSpPr txBox="1"/>
          <p:nvPr/>
        </p:nvSpPr>
        <p:spPr>
          <a:xfrm>
            <a:off x="6626831" y="361288"/>
            <a:ext cx="53733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latin typeface="Calibri"/>
              </a:rPr>
              <a:t>Student B chooses the bags that you think may belong to Lucy and Luke. Then describe the bag to Student A. Student A guesses the bag and asks for confirmation.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tar: 7 Points 8">
            <a:extLst>
              <a:ext uri="{FF2B5EF4-FFF2-40B4-BE49-F238E27FC236}">
                <a16:creationId xmlns:a16="http://schemas.microsoft.com/office/drawing/2014/main" id="{8DCFF72D-034B-34CC-0A7D-22929E148F3F}"/>
              </a:ext>
            </a:extLst>
          </p:cNvPr>
          <p:cNvSpPr/>
          <p:nvPr/>
        </p:nvSpPr>
        <p:spPr>
          <a:xfrm>
            <a:off x="4530903" y="4715838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Star: 7 Points 9">
            <a:extLst>
              <a:ext uri="{FF2B5EF4-FFF2-40B4-BE49-F238E27FC236}">
                <a16:creationId xmlns:a16="http://schemas.microsoft.com/office/drawing/2014/main" id="{7061D386-4CB1-96CA-4F23-79B92FF8E2D1}"/>
              </a:ext>
            </a:extLst>
          </p:cNvPr>
          <p:cNvSpPr/>
          <p:nvPr/>
        </p:nvSpPr>
        <p:spPr>
          <a:xfrm>
            <a:off x="7496707" y="4715837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D5093B28-5EBA-74AE-DFAA-0F36B398850D}"/>
              </a:ext>
            </a:extLst>
          </p:cNvPr>
          <p:cNvSpPr/>
          <p:nvPr/>
        </p:nvSpPr>
        <p:spPr>
          <a:xfrm>
            <a:off x="8530974" y="4906389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DC9FC0D8-8D38-CFE9-9CC4-2CD3F53E609A}"/>
              </a:ext>
            </a:extLst>
          </p:cNvPr>
          <p:cNvSpPr/>
          <p:nvPr/>
        </p:nvSpPr>
        <p:spPr>
          <a:xfrm>
            <a:off x="10698821" y="4658855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B1B89AC6-56AB-C749-5DEA-30B9B1D338E8}"/>
              </a:ext>
            </a:extLst>
          </p:cNvPr>
          <p:cNvSpPr/>
          <p:nvPr/>
        </p:nvSpPr>
        <p:spPr>
          <a:xfrm>
            <a:off x="6085725" y="4412752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77EC4219-F94D-7353-ABAF-8E26EBBD0A98}"/>
              </a:ext>
            </a:extLst>
          </p:cNvPr>
          <p:cNvSpPr/>
          <p:nvPr/>
        </p:nvSpPr>
        <p:spPr>
          <a:xfrm>
            <a:off x="9241602" y="4314195"/>
            <a:ext cx="1565097" cy="719191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5577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06529" y="2662717"/>
            <a:ext cx="1112465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Stress the first syllable for most two-syllable nouns.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 for confirmation.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425" y="1616401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</a:t>
            </a:r>
            <a:r>
              <a:rPr lang="en-US" sz="3600" b="1" i="1" dirty="0">
                <a:solidFill>
                  <a:srgbClr val="0070C0"/>
                </a:solidFill>
              </a:rPr>
              <a:t>two-syllable nouns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42 &amp; 43).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stress the first syllable for most two-syllable nouns.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ask for confirmation.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traditional		B. temporary	C. reliable		D. convenient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upset			B. friendly		C. crunchy		D. local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delighted		B.</a:t>
            </a:r>
            <a:r>
              <a:rPr lang="en-US" sz="3200" dirty="0"/>
              <a:t> comfortable</a:t>
            </a:r>
            <a:r>
              <a:rPr lang="en-US" sz="3200" dirty="0">
                <a:latin typeface="+mj-lt"/>
              </a:rPr>
              <a:t> 	C. annual		D. talented</a:t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792022" y="14205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3706" y="338827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00215" y="533413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7305" y="171186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trəˈdɪʃənl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02864" y="1751048"/>
            <a:ext cx="2511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tempəreri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83017" y="1733489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rɪˈlaɪəbl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13299" y="1733489"/>
            <a:ext cx="2540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kənˈvi:niənt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/ʌpˈset/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/ˈfrendli/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/ˈkrʌntʃi/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394749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loʊkl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/dɪˈlaɪtɪd/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4" y="5709153"/>
            <a:ext cx="248939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/ˈkʌmftəbl/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/ˈænjuəl/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32594" y="5653031"/>
            <a:ext cx="25239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/ˈtæləntɪd/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1501" y="228018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>
                <a:solidFill>
                  <a:srgbClr val="0070C0"/>
                </a:solidFill>
              </a:rPr>
              <a:t>differently from the others. </a:t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4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016" y="1056780"/>
            <a:ext cx="123028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c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ty			B. tour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st		C. sett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D. pr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ze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b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ckpack		B. suitc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se		C. p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ssport	D. tr</a:t>
            </a:r>
            <a:r>
              <a:rPr lang="en-US" sz="3200" u="sng" dirty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nsport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buse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 	B. choice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 		C. tourist</a:t>
            </a:r>
            <a:r>
              <a:rPr lang="en-US" sz="3200" u="sng" dirty="0">
                <a:latin typeface="+mj-lt"/>
              </a:rPr>
              <a:t>s</a:t>
            </a:r>
            <a:r>
              <a:rPr lang="en-US" sz="3200" dirty="0">
                <a:latin typeface="+mj-lt"/>
              </a:rPr>
              <a:t>		D. boxe</a:t>
            </a:r>
            <a:r>
              <a:rPr lang="en-US" sz="3200" u="sng" dirty="0">
                <a:latin typeface="+mj-lt"/>
              </a:rPr>
              <a:t>s</a:t>
            </a:r>
          </a:p>
          <a:p>
            <a:pPr>
              <a:lnSpc>
                <a:spcPct val="20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" y="853524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9280889" y="138338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50682" y="333712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98604" y="531629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9427" y="1625627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93601" y="1598283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/ˈtʊrɪst/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57247" y="1598283"/>
            <a:ext cx="306913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/ˈsetɪŋ/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73938" y="1674678"/>
            <a:ext cx="2471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pra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2665" y="5537893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bʌs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57249" y="5537893"/>
            <a:ext cx="2746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/ˈtʊrɪsts/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078596" y="3607358"/>
            <a:ext cx="2763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 ˈ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trænspɔːrt/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/ˈbækpæk/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53946" y="363358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/ˈsu:tkeɪs/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244475" y="5537892"/>
            <a:ext cx="2692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bɑ:ks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29942" y="3607359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ˈpæspɔ:rt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750682" y="551672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tʃɔɪsɪz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41501" y="228550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1647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161" y="442911"/>
            <a:ext cx="3877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30" y="409257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13160" y="1584357"/>
            <a:ext cx="5423025" cy="241727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 do you want to buy for your study in the future?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6388731" y="2497421"/>
            <a:ext cx="5423026" cy="2462543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I want to buy a large new pink laptop.</a:t>
            </a: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61" y="409257"/>
            <a:ext cx="1187814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Times New Roman" panose="02020603050405020304" pitchFamily="18" charset="0"/>
              </a:rPr>
              <a:t>Teacher asks some students to describe the belongings of their friends in a class. The whole class will guess the owners of those belongings.</a:t>
            </a:r>
            <a:endParaRPr lang="en-US" sz="3300" b="1" dirty="0">
              <a:solidFill>
                <a:srgbClr val="0070C0"/>
              </a:solidFill>
            </a:endParaRPr>
          </a:p>
        </p:txBody>
      </p:sp>
      <p:sp>
        <p:nvSpPr>
          <p:cNvPr id="11" name="Oval Callout 5">
            <a:extLst>
              <a:ext uri="{FF2B5EF4-FFF2-40B4-BE49-F238E27FC236}">
                <a16:creationId xmlns:a16="http://schemas.microsoft.com/office/drawing/2014/main" id="{CF4865AF-0ED5-B370-736C-013CFC2EAB9B}"/>
              </a:ext>
            </a:extLst>
          </p:cNvPr>
          <p:cNvSpPr/>
          <p:nvPr/>
        </p:nvSpPr>
        <p:spPr>
          <a:xfrm>
            <a:off x="2618485" y="2249681"/>
            <a:ext cx="5708591" cy="1179319"/>
          </a:xfrm>
          <a:prstGeom prst="wedgeEllipseCallout">
            <a:avLst>
              <a:gd name="adj1" fmla="val -25385"/>
              <a:gd name="adj2" fmla="val 747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My friend has a big old black backpack.</a:t>
            </a:r>
          </a:p>
        </p:txBody>
      </p:sp>
      <p:sp>
        <p:nvSpPr>
          <p:cNvPr id="13" name="Oval Callout 5">
            <a:extLst>
              <a:ext uri="{FF2B5EF4-FFF2-40B4-BE49-F238E27FC236}">
                <a16:creationId xmlns:a16="http://schemas.microsoft.com/office/drawing/2014/main" id="{9BF82723-5552-405A-1591-E1DCCAF21D0D}"/>
              </a:ext>
            </a:extLst>
          </p:cNvPr>
          <p:cNvSpPr/>
          <p:nvPr/>
        </p:nvSpPr>
        <p:spPr>
          <a:xfrm>
            <a:off x="4126765" y="3853513"/>
            <a:ext cx="5708591" cy="1179319"/>
          </a:xfrm>
          <a:prstGeom prst="wedgeEllipseCallout">
            <a:avLst>
              <a:gd name="adj1" fmla="val -25385"/>
              <a:gd name="adj2" fmla="val 7474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1"/>
                </a:solidFill>
              </a:rPr>
              <a:t>My friend is wearing pink shoes and a white watch.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6415</TotalTime>
  <Words>1078</Words>
  <Application>Microsoft Office PowerPoint</Application>
  <PresentationFormat>Widescreen</PresentationFormat>
  <Paragraphs>175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290</cp:revision>
  <dcterms:created xsi:type="dcterms:W3CDTF">2020-12-08T03:17:05Z</dcterms:created>
  <dcterms:modified xsi:type="dcterms:W3CDTF">2022-12-10T09:47:17Z</dcterms:modified>
</cp:coreProperties>
</file>