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2" r:id="rId3"/>
    <p:sldId id="267" r:id="rId4"/>
    <p:sldId id="268" r:id="rId5"/>
    <p:sldId id="269" r:id="rId6"/>
    <p:sldId id="302" r:id="rId7"/>
    <p:sldId id="301" r:id="rId8"/>
    <p:sldId id="270" r:id="rId9"/>
    <p:sldId id="304" r:id="rId10"/>
    <p:sldId id="314" r:id="rId11"/>
    <p:sldId id="306" r:id="rId12"/>
    <p:sldId id="307" r:id="rId13"/>
    <p:sldId id="308" r:id="rId14"/>
    <p:sldId id="273" r:id="rId15"/>
    <p:sldId id="309" r:id="rId16"/>
    <p:sldId id="310" r:id="rId17"/>
    <p:sldId id="276" r:id="rId18"/>
    <p:sldId id="311" r:id="rId19"/>
    <p:sldId id="312" r:id="rId20"/>
    <p:sldId id="313" r:id="rId21"/>
    <p:sldId id="294" r:id="rId22"/>
    <p:sldId id="295" r:id="rId23"/>
    <p:sldId id="296" r:id="rId24"/>
    <p:sldId id="297" r:id="rId25"/>
    <p:sldId id="298" r:id="rId26"/>
    <p:sldId id="299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C3C1"/>
    <a:srgbClr val="67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52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4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62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07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37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431823" y="44183"/>
            <a:ext cx="323618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</a:t>
            </a:r>
            <a:r>
              <a:rPr lang="en-US" sz="1800" b="0" dirty="0" smtClean="0">
                <a:solidFill>
                  <a:schemeClr val="tx1"/>
                </a:solidFill>
              </a:rPr>
              <a:t>2.1: Vocab.</a:t>
            </a:r>
            <a:r>
              <a:rPr lang="en-US" sz="1800" b="0" baseline="0" dirty="0" smtClean="0">
                <a:solidFill>
                  <a:schemeClr val="tx1"/>
                </a:solidFill>
              </a:rPr>
              <a:t> &amp; Listening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351041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</a:t>
            </a:r>
            <a:r>
              <a:rPr lang="en-US" sz="1800" b="1" dirty="0" smtClean="0">
                <a:solidFill>
                  <a:schemeClr val="tx1"/>
                </a:solidFill>
              </a:rPr>
              <a:t>6: Life on other</a:t>
            </a:r>
            <a:r>
              <a:rPr lang="en-US" sz="1800" b="1" baseline="0" dirty="0" smtClean="0">
                <a:solidFill>
                  <a:schemeClr val="tx1"/>
                </a:solidFill>
              </a:rPr>
              <a:t> planets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8" r:id="rId13"/>
    <p:sldLayoutId id="2147483669" r:id="rId14"/>
    <p:sldLayoutId id="2147483670" r:id="rId15"/>
    <p:sldLayoutId id="2147483673" r:id="rId16"/>
    <p:sldLayoutId id="2147483674" r:id="rId17"/>
    <p:sldLayoutId id="2147483689" r:id="rId18"/>
    <p:sldLayoutId id="2147483690" r:id="rId19"/>
    <p:sldLayoutId id="214748369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34" Type="http://schemas.openxmlformats.org/officeDocument/2006/relationships/audio" Target="../media/media17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33" Type="http://schemas.microsoft.com/office/2007/relationships/media" Target="../media/media17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microsoft.com/office/2007/relationships/media" Target="../media/media15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32" Type="http://schemas.openxmlformats.org/officeDocument/2006/relationships/audio" Target="../media/media16.mp3"/><Relationship Id="rId37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36" Type="http://schemas.openxmlformats.org/officeDocument/2006/relationships/notesSlide" Target="../notesSlides/notesSlide2.xml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microsoft.com/office/2007/relationships/media" Target="../media/media16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audio" Target="../media/media15.mp3"/><Relationship Id="rId35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.png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0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NnlYcTrqTBg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34" Type="http://schemas.openxmlformats.org/officeDocument/2006/relationships/audio" Target="../media/media17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33" Type="http://schemas.microsoft.com/office/2007/relationships/media" Target="../media/media17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microsoft.com/office/2007/relationships/media" Target="../media/media15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32" Type="http://schemas.openxmlformats.org/officeDocument/2006/relationships/audio" Target="../media/media16.mp3"/><Relationship Id="rId37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36" Type="http://schemas.openxmlformats.org/officeDocument/2006/relationships/notesSlide" Target="../notesSlides/notesSlide1.xml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microsoft.com/office/2007/relationships/media" Target="../media/media16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audio" Target="../media/media15.mp3"/><Relationship Id="rId35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03963A-0A1F-ACB6-3F2E-503598753C42}"/>
              </a:ext>
            </a:extLst>
          </p:cNvPr>
          <p:cNvSpPr txBox="1"/>
          <p:nvPr/>
        </p:nvSpPr>
        <p:spPr>
          <a:xfrm>
            <a:off x="5768162" y="3191463"/>
            <a:ext cx="62200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6: Life on other planets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2.1 – Vocabulary &amp; Listening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ages 58 &amp; 59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34"/>
              <p:extLst>
                <p:ext uri="{DAA4B4D4-6D71-4841-9C94-3DE7FCFB9230}">
                  <p14:media xmlns:p14="http://schemas.microsoft.com/office/powerpoint/2010/main" r:embed="rId33"/>
                </p:ext>
              </p:extLst>
            </p:nvPr>
          </p:nvPicPr>
          <p:blipFill>
            <a:blip r:embed="rId37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84904" y="488606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Practice saying these words with a partner. 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550" y="4364120"/>
            <a:ext cx="10858205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strange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adj</a:t>
            </a:r>
            <a:r>
              <a:rPr lang="vi-VN" sz="2400" dirty="0"/>
              <a:t>)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streɪndʒ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550" y="3762374"/>
            <a:ext cx="1088386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huge </a:t>
            </a:r>
            <a:r>
              <a:rPr lang="vi-VN" sz="2400" dirty="0"/>
              <a:t>(</a:t>
            </a:r>
            <a:r>
              <a:rPr lang="en-US" sz="2400" dirty="0"/>
              <a:t>adj</a:t>
            </a:r>
            <a:r>
              <a:rPr lang="vi-VN" sz="2400" dirty="0"/>
              <a:t>)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hjuːdʒ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&gt;&lt; </a:t>
            </a:r>
            <a:r>
              <a:rPr lang="en-US" sz="3200" i="1" dirty="0">
                <a:solidFill>
                  <a:srgbClr val="0070C0"/>
                </a:solidFill>
              </a:rPr>
              <a:t>tiny </a:t>
            </a:r>
            <a:r>
              <a:rPr lang="vi-VN" sz="2400" dirty="0"/>
              <a:t>(</a:t>
            </a:r>
            <a:r>
              <a:rPr lang="en-US" sz="2400" dirty="0"/>
              <a:t>adj</a:t>
            </a:r>
            <a:r>
              <a:rPr lang="vi-VN" sz="2400" dirty="0"/>
              <a:t>)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ˈ</a:t>
            </a:r>
            <a:r>
              <a:rPr lang="vi-VN" sz="2400" dirty="0" smtClean="0">
                <a:solidFill>
                  <a:srgbClr val="FF0000"/>
                </a:solidFill>
              </a:rPr>
              <a:t>taɪn</a:t>
            </a:r>
            <a:r>
              <a:rPr lang="en-US" sz="2400" dirty="0" err="1" smtClean="0">
                <a:solidFill>
                  <a:srgbClr val="FF0000"/>
                </a:solidFill>
              </a:rPr>
              <a:t>i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xíu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013" y="3046522"/>
            <a:ext cx="1086040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flying saucer </a:t>
            </a:r>
            <a:r>
              <a:rPr lang="en-US" sz="2400" dirty="0"/>
              <a:t>(n) /</a:t>
            </a:r>
            <a:r>
              <a:rPr lang="en-US" sz="2400" dirty="0">
                <a:solidFill>
                  <a:srgbClr val="FF0000"/>
                </a:solidFill>
                <a:latin typeface="Arial (body)"/>
              </a:rPr>
              <a:t>ˌ</a:t>
            </a:r>
            <a:r>
              <a:rPr lang="en-US" sz="2400" dirty="0" err="1" smtClean="0">
                <a:solidFill>
                  <a:srgbClr val="FF0000"/>
                </a:solidFill>
                <a:latin typeface="Arial (body)"/>
              </a:rPr>
              <a:t>flaɪɪŋ</a:t>
            </a:r>
            <a:r>
              <a:rPr lang="en-US" sz="2400" dirty="0" smtClean="0">
                <a:solidFill>
                  <a:srgbClr val="FF0000"/>
                </a:solidFill>
                <a:latin typeface="Arial (body)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(body)"/>
              </a:rPr>
              <a:t>ˈ</a:t>
            </a:r>
            <a:r>
              <a:rPr lang="en-US" sz="2400" dirty="0" err="1" smtClean="0">
                <a:solidFill>
                  <a:srgbClr val="FF0000"/>
                </a:solidFill>
                <a:latin typeface="Arial (body)"/>
              </a:rPr>
              <a:t>sɑːsɚ</a:t>
            </a:r>
            <a:r>
              <a:rPr lang="en-US" sz="2400" dirty="0"/>
              <a:t>/ </a:t>
            </a:r>
            <a:r>
              <a:rPr lang="en-US" sz="2400" dirty="0" err="1"/>
              <a:t>đĩa</a:t>
            </a:r>
            <a:r>
              <a:rPr lang="en-US" sz="2400" dirty="0"/>
              <a:t> bay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379" y="2406752"/>
            <a:ext cx="10861378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disk-shaped </a:t>
            </a:r>
            <a:r>
              <a:rPr lang="en-US" sz="2400" dirty="0"/>
              <a:t>(n) </a:t>
            </a:r>
            <a:r>
              <a:rPr lang="en-US" sz="2400" dirty="0" smtClean="0"/>
              <a:t>/</a:t>
            </a:r>
            <a:r>
              <a:rPr lang="en-US" sz="2400" dirty="0" err="1" smtClean="0">
                <a:solidFill>
                  <a:srgbClr val="FF0000"/>
                </a:solidFill>
                <a:latin typeface="Arial (body)"/>
              </a:rPr>
              <a:t>dɪsk</a:t>
            </a:r>
            <a:r>
              <a:rPr lang="en-US" sz="2400" dirty="0" smtClean="0">
                <a:solidFill>
                  <a:srgbClr val="FF0000"/>
                </a:solidFill>
                <a:latin typeface="Arial (body)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(body)"/>
              </a:rPr>
              <a:t>ʃeɪpt</a:t>
            </a:r>
            <a:r>
              <a:rPr lang="en-US" sz="2400" dirty="0"/>
              <a:t>/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đĩa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249" y="1768136"/>
            <a:ext cx="10834743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appear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v</a:t>
            </a:r>
            <a:r>
              <a:rPr lang="vi-VN" sz="2400" dirty="0"/>
              <a:t>)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ə</a:t>
            </a:r>
            <a:r>
              <a:rPr lang="vi-VN" sz="2400" dirty="0">
                <a:solidFill>
                  <a:srgbClr val="FF0000"/>
                </a:solidFill>
              </a:rPr>
              <a:t>ˈ</a:t>
            </a:r>
            <a:r>
              <a:rPr lang="vi-VN" sz="2400" dirty="0" smtClean="0">
                <a:solidFill>
                  <a:srgbClr val="FF0000"/>
                </a:solidFill>
              </a:rPr>
              <a:t>pɪr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&gt;&lt; </a:t>
            </a:r>
            <a:r>
              <a:rPr lang="en-US" sz="3200" i="1" dirty="0">
                <a:solidFill>
                  <a:srgbClr val="0070C0"/>
                </a:solidFill>
              </a:rPr>
              <a:t>disappear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v</a:t>
            </a:r>
            <a:r>
              <a:rPr lang="vi-VN" sz="2400" dirty="0"/>
              <a:t>)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dɪsə</a:t>
            </a:r>
            <a:r>
              <a:rPr lang="vi-VN" sz="2400" dirty="0">
                <a:solidFill>
                  <a:srgbClr val="FF0000"/>
                </a:solidFill>
              </a:rPr>
              <a:t>ˈ</a:t>
            </a:r>
            <a:r>
              <a:rPr lang="vi-VN" sz="2400" dirty="0" smtClean="0">
                <a:solidFill>
                  <a:srgbClr val="FF0000"/>
                </a:solidFill>
              </a:rPr>
              <a:t>pɪr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400" dirty="0" err="1"/>
              <a:t>biến</a:t>
            </a:r>
            <a:r>
              <a:rPr lang="en-US" sz="2400" dirty="0"/>
              <a:t> </a:t>
            </a:r>
            <a:r>
              <a:rPr lang="en-US" sz="2400" dirty="0" err="1"/>
              <a:t>mất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102" y="1102322"/>
            <a:ext cx="1084965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alien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(n) /</a:t>
            </a:r>
            <a:r>
              <a:rPr lang="en-US" sz="2400" dirty="0">
                <a:solidFill>
                  <a:srgbClr val="FF0000"/>
                </a:solidFill>
                <a:latin typeface="Arial (body)"/>
              </a:rPr>
              <a:t>ˈ</a:t>
            </a:r>
            <a:r>
              <a:rPr lang="en-US" sz="2400" dirty="0" err="1" smtClean="0">
                <a:solidFill>
                  <a:srgbClr val="FF0000"/>
                </a:solidFill>
                <a:latin typeface="Arial (body)"/>
              </a:rPr>
              <a:t>eɪliən</a:t>
            </a:r>
            <a:r>
              <a:rPr lang="en-US" sz="2400" dirty="0"/>
              <a:t>/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ngoài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AF1388-3C77-9570-45E1-19CF5395C23F}"/>
              </a:ext>
            </a:extLst>
          </p:cNvPr>
          <p:cNvSpPr txBox="1"/>
          <p:nvPr/>
        </p:nvSpPr>
        <p:spPr>
          <a:xfrm>
            <a:off x="671173" y="5047318"/>
            <a:ext cx="107907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terrified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adj</a:t>
            </a:r>
            <a:r>
              <a:rPr lang="vi-VN" sz="2400" dirty="0"/>
              <a:t>)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ˈterəfaɪd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khiếp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DF85F-D5CD-49FA-D372-14C3F7F18606}"/>
              </a:ext>
            </a:extLst>
          </p:cNvPr>
          <p:cNvSpPr txBox="1"/>
          <p:nvPr/>
        </p:nvSpPr>
        <p:spPr>
          <a:xfrm>
            <a:off x="676620" y="5717540"/>
            <a:ext cx="1089558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UFO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ˌ</a:t>
            </a:r>
            <a:r>
              <a:rPr lang="vi-VN" sz="2400" dirty="0" smtClean="0">
                <a:solidFill>
                  <a:srgbClr val="FF0000"/>
                </a:solidFill>
              </a:rPr>
              <a:t>juːef</a:t>
            </a:r>
            <a:r>
              <a:rPr lang="vi-VN" sz="2400" dirty="0">
                <a:solidFill>
                  <a:srgbClr val="FF0000"/>
                </a:solidFill>
              </a:rPr>
              <a:t>ˈ</a:t>
            </a:r>
            <a:r>
              <a:rPr lang="vi-VN" sz="2400" dirty="0" smtClean="0">
                <a:solidFill>
                  <a:srgbClr val="FF0000"/>
                </a:solidFill>
              </a:rPr>
              <a:t>oʊ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(unidentified flying object)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thể bay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alien">
            <a:hlinkClick r:id="" action="ppaction://media"/>
            <a:extLst>
              <a:ext uri="{FF2B5EF4-FFF2-40B4-BE49-F238E27FC236}">
                <a16:creationId xmlns:a16="http://schemas.microsoft.com/office/drawing/2014/main" id="{30440768-713D-25B2-A8D8-E4075A0F47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08855" y="3123366"/>
            <a:ext cx="406400" cy="406400"/>
          </a:xfrm>
          <a:prstGeom prst="rect">
            <a:avLst/>
          </a:prstGeom>
        </p:spPr>
      </p:pic>
      <p:pic>
        <p:nvPicPr>
          <p:cNvPr id="43" name="appear">
            <a:hlinkClick r:id="" action="ppaction://media"/>
            <a:extLst>
              <a:ext uri="{FF2B5EF4-FFF2-40B4-BE49-F238E27FC236}">
                <a16:creationId xmlns:a16="http://schemas.microsoft.com/office/drawing/2014/main" id="{DABBB978-9982-D91F-DE11-4FE645B052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900637" y="3110628"/>
            <a:ext cx="406400" cy="406400"/>
          </a:xfrm>
          <a:prstGeom prst="rect">
            <a:avLst/>
          </a:prstGeom>
        </p:spPr>
      </p:pic>
      <p:pic>
        <p:nvPicPr>
          <p:cNvPr id="44" name="disappear">
            <a:hlinkClick r:id="" action="ppaction://media"/>
            <a:extLst>
              <a:ext uri="{FF2B5EF4-FFF2-40B4-BE49-F238E27FC236}">
                <a16:creationId xmlns:a16="http://schemas.microsoft.com/office/drawing/2014/main" id="{612E6F08-7F79-5CD8-5DD7-2C5E395CD4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786451" y="3130041"/>
            <a:ext cx="406400" cy="406400"/>
          </a:xfrm>
          <a:prstGeom prst="rect">
            <a:avLst/>
          </a:prstGeom>
        </p:spPr>
      </p:pic>
      <p:pic>
        <p:nvPicPr>
          <p:cNvPr id="45" name="disk-shaped">
            <a:hlinkClick r:id="" action="ppaction://media"/>
            <a:extLst>
              <a:ext uri="{FF2B5EF4-FFF2-40B4-BE49-F238E27FC236}">
                <a16:creationId xmlns:a16="http://schemas.microsoft.com/office/drawing/2014/main" id="{9613596E-5783-8E9A-BC32-82A96A168A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68261" y="3087236"/>
            <a:ext cx="406400" cy="406400"/>
          </a:xfrm>
          <a:prstGeom prst="rect">
            <a:avLst/>
          </a:prstGeom>
        </p:spPr>
      </p:pic>
      <p:pic>
        <p:nvPicPr>
          <p:cNvPr id="46" name="flying saucer">
            <a:hlinkClick r:id="" action="ppaction://media"/>
            <a:extLst>
              <a:ext uri="{FF2B5EF4-FFF2-40B4-BE49-F238E27FC236}">
                <a16:creationId xmlns:a16="http://schemas.microsoft.com/office/drawing/2014/main" id="{A42AE04A-3BB0-2AE3-B107-D2F3F8B243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50062" y="3087236"/>
            <a:ext cx="406400" cy="406400"/>
          </a:xfrm>
          <a:prstGeom prst="rect">
            <a:avLst/>
          </a:prstGeom>
        </p:spPr>
      </p:pic>
      <p:pic>
        <p:nvPicPr>
          <p:cNvPr id="47" name="huge">
            <a:hlinkClick r:id="" action="ppaction://media"/>
            <a:extLst>
              <a:ext uri="{FF2B5EF4-FFF2-40B4-BE49-F238E27FC236}">
                <a16:creationId xmlns:a16="http://schemas.microsoft.com/office/drawing/2014/main" id="{0A52E3F6-4BF9-2721-364E-05FB36BC1EE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714043" y="3087236"/>
            <a:ext cx="406400" cy="406400"/>
          </a:xfrm>
          <a:prstGeom prst="rect">
            <a:avLst/>
          </a:prstGeom>
        </p:spPr>
      </p:pic>
      <p:pic>
        <p:nvPicPr>
          <p:cNvPr id="48" name="strange">
            <a:hlinkClick r:id="" action="ppaction://media"/>
            <a:extLst>
              <a:ext uri="{FF2B5EF4-FFF2-40B4-BE49-F238E27FC236}">
                <a16:creationId xmlns:a16="http://schemas.microsoft.com/office/drawing/2014/main" id="{235F7746-8EB4-9377-1675-267781B5794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50062" y="3151936"/>
            <a:ext cx="406400" cy="406400"/>
          </a:xfrm>
          <a:prstGeom prst="rect">
            <a:avLst/>
          </a:prstGeom>
        </p:spPr>
      </p:pic>
      <p:pic>
        <p:nvPicPr>
          <p:cNvPr id="49" name="terrified">
            <a:hlinkClick r:id="" action="ppaction://media"/>
            <a:extLst>
              <a:ext uri="{FF2B5EF4-FFF2-40B4-BE49-F238E27FC236}">
                <a16:creationId xmlns:a16="http://schemas.microsoft.com/office/drawing/2014/main" id="{E64F3096-0752-59BE-383D-12E0CB40025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42538" y="3130041"/>
            <a:ext cx="406400" cy="406400"/>
          </a:xfrm>
          <a:prstGeom prst="rect">
            <a:avLst/>
          </a:prstGeom>
        </p:spPr>
      </p:pic>
      <p:pic>
        <p:nvPicPr>
          <p:cNvPr id="50" name="UFO">
            <a:hlinkClick r:id="" action="ppaction://media"/>
            <a:extLst>
              <a:ext uri="{FF2B5EF4-FFF2-40B4-BE49-F238E27FC236}">
                <a16:creationId xmlns:a16="http://schemas.microsoft.com/office/drawing/2014/main" id="{956C5FD5-9017-AA77-E9EB-2075AC1D5BB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38558" y="3087236"/>
            <a:ext cx="406400" cy="406400"/>
          </a:xfrm>
          <a:prstGeom prst="rect">
            <a:avLst/>
          </a:prstGeom>
        </p:spPr>
      </p:pic>
      <p:pic>
        <p:nvPicPr>
          <p:cNvPr id="52" name="tiny">
            <a:hlinkClick r:id="" action="ppaction://media"/>
            <a:extLst>
              <a:ext uri="{FF2B5EF4-FFF2-40B4-BE49-F238E27FC236}">
                <a16:creationId xmlns:a16="http://schemas.microsoft.com/office/drawing/2014/main" id="{EC5D2045-7A6B-CCB9-B2D2-1FF20E7C9B92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340010" y="3087236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7182715" y="30465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99963" y="1141511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533066" y="1778993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975538" y="3035694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172403" y="1782673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718487" y="3681314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12196" y="5087291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63683" y="5670753"/>
            <a:ext cx="198340" cy="207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2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50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76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14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69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2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69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40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313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475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8" grpId="0" animBg="1"/>
      <p:bldP spid="29" grpId="0" animBg="1"/>
      <p:bldP spid="16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5EDBE-2707-1E0F-2793-CBD31A857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58" y="368593"/>
            <a:ext cx="8697539" cy="533474"/>
          </a:xfrm>
          <a:prstGeom prst="rect">
            <a:avLst/>
          </a:prstGeom>
          <a:ln>
            <a:solidFill>
              <a:srgbClr val="61C3C1"/>
            </a:solidFill>
          </a:ln>
        </p:spPr>
      </p:pic>
      <p:pic>
        <p:nvPicPr>
          <p:cNvPr id="4" name="CD2 TRACK 06">
            <a:hlinkClick r:id="" action="ppaction://media"/>
            <a:extLst>
              <a:ext uri="{FF2B5EF4-FFF2-40B4-BE49-F238E27FC236}">
                <a16:creationId xmlns:a16="http://schemas.microsoft.com/office/drawing/2014/main" id="{F0CE8E75-42A0-6487-37B2-DD902E329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8931" y="439390"/>
            <a:ext cx="366846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B0AA6-31ED-3765-FD84-1AAFD7A15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3" y="911171"/>
            <a:ext cx="12192000" cy="3190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1EB3D3-1141-9C76-BD41-BCDA7CA45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2099" y="4110544"/>
            <a:ext cx="7887801" cy="2562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0A3E76-2643-83A4-6DDF-69B86298058D}"/>
              </a:ext>
            </a:extLst>
          </p:cNvPr>
          <p:cNvSpPr txBox="1"/>
          <p:nvPr/>
        </p:nvSpPr>
        <p:spPr>
          <a:xfrm>
            <a:off x="2913321" y="4747890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7AC68C-10DB-D20C-3CA1-03D641F440BE}"/>
              </a:ext>
            </a:extLst>
          </p:cNvPr>
          <p:cNvSpPr txBox="1"/>
          <p:nvPr/>
        </p:nvSpPr>
        <p:spPr>
          <a:xfrm>
            <a:off x="2895599" y="5256019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7D83A-FC10-C5D3-EC52-3A704D527BFE}"/>
              </a:ext>
            </a:extLst>
          </p:cNvPr>
          <p:cNvSpPr txBox="1"/>
          <p:nvPr/>
        </p:nvSpPr>
        <p:spPr>
          <a:xfrm>
            <a:off x="2895597" y="5755754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37496-EB21-9A91-3FA8-E8FDE18975E9}"/>
              </a:ext>
            </a:extLst>
          </p:cNvPr>
          <p:cNvSpPr txBox="1"/>
          <p:nvPr/>
        </p:nvSpPr>
        <p:spPr>
          <a:xfrm>
            <a:off x="2909770" y="6248397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969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72F2220-1268-3C47-1721-6EFA1A6C1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156" y="3974727"/>
            <a:ext cx="4277322" cy="2562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05EDBE-2707-1E0F-2793-CBD31A85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58" y="368593"/>
            <a:ext cx="8697539" cy="533474"/>
          </a:xfrm>
          <a:prstGeom prst="rect">
            <a:avLst/>
          </a:prstGeom>
          <a:ln>
            <a:solidFill>
              <a:srgbClr val="61C3C1"/>
            </a:solidFill>
          </a:ln>
        </p:spPr>
      </p:pic>
      <p:pic>
        <p:nvPicPr>
          <p:cNvPr id="4" name="CD2 TRACK 06">
            <a:hlinkClick r:id="" action="ppaction://media"/>
            <a:extLst>
              <a:ext uri="{FF2B5EF4-FFF2-40B4-BE49-F238E27FC236}">
                <a16:creationId xmlns:a16="http://schemas.microsoft.com/office/drawing/2014/main" id="{F0CE8E75-42A0-6487-37B2-DD902E329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9377" y="43939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B0AA6-31ED-3765-FD84-1AAFD7A15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89940"/>
            <a:ext cx="12192000" cy="3190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0A3E76-2643-83A4-6DDF-69B86298058D}"/>
              </a:ext>
            </a:extLst>
          </p:cNvPr>
          <p:cNvSpPr txBox="1"/>
          <p:nvPr/>
        </p:nvSpPr>
        <p:spPr>
          <a:xfrm>
            <a:off x="4495142" y="4554999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7AC68C-10DB-D20C-3CA1-03D641F440BE}"/>
              </a:ext>
            </a:extLst>
          </p:cNvPr>
          <p:cNvSpPr txBox="1"/>
          <p:nvPr/>
        </p:nvSpPr>
        <p:spPr>
          <a:xfrm>
            <a:off x="4418489" y="5064864"/>
            <a:ext cx="51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7D83A-FC10-C5D3-EC52-3A704D527BFE}"/>
              </a:ext>
            </a:extLst>
          </p:cNvPr>
          <p:cNvSpPr txBox="1"/>
          <p:nvPr/>
        </p:nvSpPr>
        <p:spPr>
          <a:xfrm>
            <a:off x="4495351" y="5542283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37496-EB21-9A91-3FA8-E8FDE18975E9}"/>
              </a:ext>
            </a:extLst>
          </p:cNvPr>
          <p:cNvSpPr txBox="1"/>
          <p:nvPr/>
        </p:nvSpPr>
        <p:spPr>
          <a:xfrm>
            <a:off x="4501778" y="6046485"/>
            <a:ext cx="35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142B8C-CBB7-4931-FA7D-916DF577A7BC}"/>
              </a:ext>
            </a:extLst>
          </p:cNvPr>
          <p:cNvSpPr txBox="1"/>
          <p:nvPr/>
        </p:nvSpPr>
        <p:spPr>
          <a:xfrm>
            <a:off x="4508205" y="4053625"/>
            <a:ext cx="31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4741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3D487-3475-4FFA-7CAA-83FE8BDCB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46" y="1869426"/>
            <a:ext cx="11345858" cy="466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71C01-A6E1-57AE-8EE7-506A29C0D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20" y="2584910"/>
            <a:ext cx="5201937" cy="1519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069E6D-D071-3BCD-21DB-00A9066B8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324" y="3997584"/>
            <a:ext cx="7156280" cy="1690835"/>
          </a:xfrm>
          <a:prstGeom prst="rect">
            <a:avLst/>
          </a:prstGeom>
        </p:spPr>
      </p:pic>
      <p:pic>
        <p:nvPicPr>
          <p:cNvPr id="9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16DA15B5-DC93-4E31-68F7-D86880D1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129" y="476648"/>
            <a:ext cx="2120907" cy="135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EA4AA6-5F5A-3CD4-EE43-6CE3EBC2AD4B}"/>
              </a:ext>
            </a:extLst>
          </p:cNvPr>
          <p:cNvSpPr/>
          <p:nvPr/>
        </p:nvSpPr>
        <p:spPr>
          <a:xfrm>
            <a:off x="423071" y="547469"/>
            <a:ext cx="3005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3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711"/>
          <a:stretch/>
        </p:blipFill>
        <p:spPr>
          <a:xfrm>
            <a:off x="597876" y="496389"/>
            <a:ext cx="8052319" cy="5878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3212" y="388198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D7299A-1C3B-571F-2377-1E0F1ADB2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8" y="499452"/>
            <a:ext cx="2781688" cy="819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AD008-02AC-5763-928E-C278D6DBA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335" y="1318716"/>
            <a:ext cx="10069330" cy="876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E292FA-E541-3952-0CC7-08E3914CAF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130" b="-1"/>
          <a:stretch/>
        </p:blipFill>
        <p:spPr>
          <a:xfrm>
            <a:off x="1274954" y="2442173"/>
            <a:ext cx="5561781" cy="572229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9F5CE30D-C065-D7F2-AFF1-02324641E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4224" y="2383694"/>
            <a:ext cx="406400" cy="4064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5C3CABB-A0C3-A4B4-783D-74C3C41AEAB7}"/>
              </a:ext>
            </a:extLst>
          </p:cNvPr>
          <p:cNvSpPr/>
          <p:nvPr/>
        </p:nvSpPr>
        <p:spPr>
          <a:xfrm>
            <a:off x="1176727" y="2398056"/>
            <a:ext cx="578498" cy="6001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1837D9-B9C1-10B3-A812-3F3747E770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5" t="7914" r="18721"/>
          <a:stretch/>
        </p:blipFill>
        <p:spPr>
          <a:xfrm>
            <a:off x="342599" y="1594883"/>
            <a:ext cx="11367599" cy="3668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800A3D-666F-C0D7-184A-3B2AC376A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58" y="646771"/>
            <a:ext cx="6021607" cy="661034"/>
          </a:xfrm>
          <a:prstGeom prst="rect">
            <a:avLst/>
          </a:prstGeom>
        </p:spPr>
      </p:pic>
      <p:pic>
        <p:nvPicPr>
          <p:cNvPr id="6" name="CD2 TRACK 07">
            <a:hlinkClick r:id="" action="ppaction://media"/>
            <a:extLst>
              <a:ext uri="{FF2B5EF4-FFF2-40B4-BE49-F238E27FC236}">
                <a16:creationId xmlns:a16="http://schemas.microsoft.com/office/drawing/2014/main" id="{2E7767FF-B778-82FB-635B-807E8A0553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9164" y="646771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F5C3A-0A65-E32B-1305-6432556AD140}"/>
              </a:ext>
            </a:extLst>
          </p:cNvPr>
          <p:cNvSpPr txBox="1"/>
          <p:nvPr/>
        </p:nvSpPr>
        <p:spPr>
          <a:xfrm>
            <a:off x="4873786" y="2463394"/>
            <a:ext cx="123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AAA0F-3F64-A784-C470-D1CDA6759F14}"/>
              </a:ext>
            </a:extLst>
          </p:cNvPr>
          <p:cNvSpPr txBox="1"/>
          <p:nvPr/>
        </p:nvSpPr>
        <p:spPr>
          <a:xfrm>
            <a:off x="6359745" y="3106909"/>
            <a:ext cx="238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another planet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B81E3-544C-D3B4-805B-73326A5AEE21}"/>
              </a:ext>
            </a:extLst>
          </p:cNvPr>
          <p:cNvSpPr txBox="1"/>
          <p:nvPr/>
        </p:nvSpPr>
        <p:spPr>
          <a:xfrm>
            <a:off x="3893746" y="3754605"/>
            <a:ext cx="319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soccer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D3A1F-D89D-EC7C-A1A4-A0CDE7F5BB99}"/>
              </a:ext>
            </a:extLst>
          </p:cNvPr>
          <p:cNvSpPr txBox="1"/>
          <p:nvPr/>
        </p:nvSpPr>
        <p:spPr>
          <a:xfrm>
            <a:off x="6359745" y="4398120"/>
            <a:ext cx="319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ran away</a:t>
            </a:r>
          </a:p>
        </p:txBody>
      </p:sp>
    </p:spTree>
    <p:extLst>
      <p:ext uri="{BB962C8B-B14F-4D97-AF65-F5344CB8AC3E}">
        <p14:creationId xmlns:p14="http://schemas.microsoft.com/office/powerpoint/2010/main" val="329576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3" b="4123"/>
          <a:stretch/>
        </p:blipFill>
        <p:spPr>
          <a:xfrm>
            <a:off x="1248505" y="468441"/>
            <a:ext cx="8181883" cy="5893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8413" y="4186848"/>
            <a:ext cx="4369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Post - listening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E6EB0-2AE0-8645-590F-8DEAC3EC7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688" y="1842865"/>
            <a:ext cx="6850635" cy="3547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A3D9E-2C2C-BF0D-09BE-36C0276F4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03" y="653070"/>
            <a:ext cx="6115904" cy="809738"/>
          </a:xfrm>
          <a:prstGeom prst="rect">
            <a:avLst/>
          </a:prstGeom>
        </p:spPr>
      </p:pic>
      <p:pic>
        <p:nvPicPr>
          <p:cNvPr id="6" name="CD2 TRACK 08">
            <a:hlinkClick r:id="" action="ppaction://media"/>
            <a:extLst>
              <a:ext uri="{FF2B5EF4-FFF2-40B4-BE49-F238E27FC236}">
                <a16:creationId xmlns:a16="http://schemas.microsoft.com/office/drawing/2014/main" id="{B0BE97D7-C907-0414-DC15-3FE1D2E581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2027" y="6796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A4798-462A-4E39-5295-48FC8C56E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46" y="842765"/>
            <a:ext cx="6712608" cy="1400705"/>
          </a:xfrm>
          <a:prstGeom prst="rect">
            <a:avLst/>
          </a:prstGeom>
        </p:spPr>
      </p:pic>
      <p:pic>
        <p:nvPicPr>
          <p:cNvPr id="4" name="CD2 TRACK 07">
            <a:hlinkClick r:id="" action="ppaction://media"/>
            <a:extLst>
              <a:ext uri="{FF2B5EF4-FFF2-40B4-BE49-F238E27FC236}">
                <a16:creationId xmlns:a16="http://schemas.microsoft.com/office/drawing/2014/main" id="{47125900-48AE-3B82-0A25-97ABD258F2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9164" y="639565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6116C-B8EF-8920-D23B-D8C08A0EB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765" y="2634061"/>
            <a:ext cx="4045884" cy="15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7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628164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634381" y="2601688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625048" y="457667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625048" y="556416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625048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625048" y="6267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637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63E6A-E1EC-3252-2CA0-82858D7E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21" y="2286374"/>
            <a:ext cx="11072453" cy="794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815A-8E0E-BD52-3DA5-D8406C8AB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52" y="3513048"/>
            <a:ext cx="11147572" cy="15436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B0ABAF-19FC-22E8-03B3-4B47EF56DF53}"/>
              </a:ext>
            </a:extLst>
          </p:cNvPr>
          <p:cNvSpPr/>
          <p:nvPr/>
        </p:nvSpPr>
        <p:spPr>
          <a:xfrm>
            <a:off x="333052" y="816896"/>
            <a:ext cx="32832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4A97B2C6-823F-E1CA-0B96-A99A689A8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246" y="628600"/>
            <a:ext cx="2179197" cy="138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2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7EC4B2-5A24-225F-5A8B-45FA4BB94252}"/>
              </a:ext>
            </a:extLst>
          </p:cNvPr>
          <p:cNvSpPr/>
          <p:nvPr/>
        </p:nvSpPr>
        <p:spPr>
          <a:xfrm>
            <a:off x="3795823" y="1509823"/>
            <a:ext cx="1669312" cy="425303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6C6292-9028-A4D3-A402-781FC62105E8}"/>
              </a:ext>
            </a:extLst>
          </p:cNvPr>
          <p:cNvSpPr/>
          <p:nvPr/>
        </p:nvSpPr>
        <p:spPr>
          <a:xfrm>
            <a:off x="5050465" y="2488019"/>
            <a:ext cx="637954" cy="425303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A9E60B-F902-AF26-D53A-84C7906C9DF1}"/>
              </a:ext>
            </a:extLst>
          </p:cNvPr>
          <p:cNvSpPr/>
          <p:nvPr/>
        </p:nvSpPr>
        <p:spPr>
          <a:xfrm>
            <a:off x="8548577" y="3338623"/>
            <a:ext cx="2105246" cy="499730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65429-5229-B1A7-AED5-54F80895D9CB}"/>
              </a:ext>
            </a:extLst>
          </p:cNvPr>
          <p:cNvSpPr txBox="1"/>
          <p:nvPr/>
        </p:nvSpPr>
        <p:spPr>
          <a:xfrm>
            <a:off x="531629" y="946045"/>
            <a:ext cx="110472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Choose the correct word for each sentence.</a:t>
            </a:r>
            <a:r>
              <a: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Suddenly, a UFO </a:t>
            </a:r>
            <a:r>
              <a:rPr lang="en-US" sz="3200" i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appeared/ disappeared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in the sky, and it made a strange sound.</a:t>
            </a:r>
            <a:b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The alien had ten </a:t>
            </a:r>
            <a:r>
              <a:rPr lang="en-US" sz="3200" i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huge/ tiny</a:t>
            </a:r>
            <a:r>
              <a:rPr lang="en-US" sz="32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eyes on its head. They were so small!</a:t>
            </a:r>
            <a:b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I was walking home from school when I saw a </a:t>
            </a:r>
            <a:r>
              <a:rPr lang="en-US" sz="3200" i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disk-shaped/ round-shaped</a:t>
            </a:r>
            <a:r>
              <a:rPr lang="en-US" sz="3200" i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thing in the sky. It was round and thin.</a:t>
            </a:r>
            <a:endParaRPr 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6234" y="693071"/>
            <a:ext cx="4044456" cy="5509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alien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appear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disappear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disk-shaped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flying saucer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huge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tiny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strange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terrified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UFO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5392" y="1861146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Learn more words about life on other </a:t>
            </a:r>
            <a:r>
              <a:rPr lang="en-US" sz="3600" dirty="0" smtClean="0">
                <a:solidFill>
                  <a:srgbClr val="0070C0"/>
                </a:solidFill>
              </a:rPr>
              <a:t>planets. </a:t>
            </a:r>
            <a:endParaRPr lang="en-US" sz="36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Listen to and understand interviews with people talking about strange things they saw (for specific details).</a:t>
            </a:r>
          </a:p>
          <a:p>
            <a:pPr marL="457200" indent="-4572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Know how to use functional English – </a:t>
            </a:r>
            <a:r>
              <a:rPr lang="en-US" sz="3600" i="1" dirty="0">
                <a:solidFill>
                  <a:srgbClr val="0070C0"/>
                </a:solidFill>
              </a:rPr>
              <a:t>Showing </a:t>
            </a:r>
            <a:r>
              <a:rPr lang="en-US" sz="3600" i="1" dirty="0" smtClean="0">
                <a:solidFill>
                  <a:srgbClr val="0070C0"/>
                </a:solidFill>
              </a:rPr>
              <a:t>interests.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794" y="1497289"/>
            <a:ext cx="12361984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Learn the new words.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talking about strange things you saw in the past.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Do the </a:t>
            </a:r>
            <a:r>
              <a:rPr lang="en-US" sz="3600" b="1" i="1" dirty="0">
                <a:solidFill>
                  <a:srgbClr val="0070C0"/>
                </a:solidFill>
              </a:rPr>
              <a:t>exercises </a:t>
            </a:r>
            <a:r>
              <a:rPr lang="en-US" sz="3600" i="1" dirty="0">
                <a:solidFill>
                  <a:srgbClr val="0070C0"/>
                </a:solidFill>
              </a:rPr>
              <a:t>in</a:t>
            </a:r>
            <a:r>
              <a:rPr lang="en-US" sz="3600" b="1" i="1" dirty="0">
                <a:solidFill>
                  <a:srgbClr val="0070C0"/>
                </a:solidFill>
              </a:rPr>
              <a:t> WB: </a:t>
            </a:r>
            <a:r>
              <a:rPr lang="en-US" sz="3600" i="1" dirty="0">
                <a:solidFill>
                  <a:srgbClr val="0070C0"/>
                </a:solidFill>
              </a:rPr>
              <a:t>New words &amp;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Listening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(pages 34 &amp; 35).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Do the </a:t>
            </a:r>
            <a:r>
              <a:rPr lang="en-US" sz="3600" b="1" i="1" dirty="0">
                <a:solidFill>
                  <a:srgbClr val="0070C0"/>
                </a:solidFill>
              </a:rPr>
              <a:t>exercises </a:t>
            </a:r>
            <a:r>
              <a:rPr lang="en-US" sz="3600" i="1" dirty="0" smtClean="0">
                <a:solidFill>
                  <a:srgbClr val="0070C0"/>
                </a:solidFill>
              </a:rPr>
              <a:t>in TA 8 </a:t>
            </a:r>
            <a:r>
              <a:rPr lang="en-US" sz="3600" i="1" dirty="0" err="1" smtClean="0">
                <a:solidFill>
                  <a:srgbClr val="0070C0"/>
                </a:solidFill>
              </a:rPr>
              <a:t>i</a:t>
            </a:r>
            <a:r>
              <a:rPr lang="en-US" sz="3600" i="1" dirty="0" smtClean="0">
                <a:solidFill>
                  <a:srgbClr val="0070C0"/>
                </a:solidFill>
              </a:rPr>
              <a:t>-Learn Smart World Notebook, (pages 49 </a:t>
            </a:r>
            <a:r>
              <a:rPr lang="en-US" sz="3600" i="1" dirty="0">
                <a:solidFill>
                  <a:srgbClr val="0070C0"/>
                </a:solidFill>
              </a:rPr>
              <a:t>&amp; </a:t>
            </a:r>
            <a:r>
              <a:rPr lang="en-US" sz="3600" i="1" dirty="0" smtClean="0">
                <a:solidFill>
                  <a:srgbClr val="0070C0"/>
                </a:solidFill>
              </a:rPr>
              <a:t>50).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- </a:t>
            </a:r>
            <a:r>
              <a:rPr lang="en-US" sz="3600" i="1" dirty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i="1" dirty="0" err="1">
                <a:solidFill>
                  <a:srgbClr val="0070C0"/>
                </a:solidFill>
              </a:rPr>
              <a:t>Tiếng</a:t>
            </a:r>
            <a:r>
              <a:rPr lang="en-US" sz="3600" i="1" dirty="0">
                <a:solidFill>
                  <a:srgbClr val="0070C0"/>
                </a:solidFill>
              </a:rPr>
              <a:t> Anh 8 </a:t>
            </a:r>
            <a:r>
              <a:rPr lang="en-US" sz="3600" i="1" dirty="0" err="1">
                <a:solidFill>
                  <a:srgbClr val="0070C0"/>
                </a:solidFill>
              </a:rPr>
              <a:t>i</a:t>
            </a:r>
            <a:r>
              <a:rPr lang="en-US" sz="3600" i="1" dirty="0">
                <a:solidFill>
                  <a:srgbClr val="0070C0"/>
                </a:solidFill>
              </a:rPr>
              <a:t>-Learn Smart World DHA App on </a:t>
            </a:r>
            <a:r>
              <a:rPr lang="en-US" sz="3600" i="1" u="sng" dirty="0">
                <a:solidFill>
                  <a:srgbClr val="0070C0"/>
                </a:solidFill>
              </a:rPr>
              <a:t>www.eduhome.com.vn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Prepare: </a:t>
            </a:r>
            <a:r>
              <a:rPr lang="en-US" sz="3600" b="1" i="1" dirty="0">
                <a:solidFill>
                  <a:srgbClr val="0070C0"/>
                </a:solidFill>
              </a:rPr>
              <a:t>Lesson 2.2 – Grammar (pages 59 &amp; 60 – SB)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31884" y="588368"/>
            <a:ext cx="5615773" cy="5780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8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know more words about life on other </a:t>
            </a:r>
            <a:r>
              <a:rPr lang="en-US" sz="3200" dirty="0" smtClean="0">
                <a:solidFill>
                  <a:srgbClr val="0070C0"/>
                </a:solidFill>
              </a:rPr>
              <a:t>planets. </a:t>
            </a:r>
            <a:endParaRPr lang="en-US" sz="3200" dirty="0">
              <a:solidFill>
                <a:srgbClr val="0070C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listen to and understand interviews with people talking about strange things they saw (for specific details).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know how to use functional English – </a:t>
            </a:r>
            <a:r>
              <a:rPr lang="en-US" sz="3200" i="1" dirty="0">
                <a:solidFill>
                  <a:srgbClr val="0070C0"/>
                </a:solidFill>
              </a:rPr>
              <a:t>Showing </a:t>
            </a:r>
            <a:r>
              <a:rPr lang="en-US" sz="3200" i="1" dirty="0" smtClean="0">
                <a:solidFill>
                  <a:srgbClr val="0070C0"/>
                </a:solidFill>
              </a:rPr>
              <a:t>interests.</a:t>
            </a:r>
            <a:endParaRPr lang="en-US" sz="3200" i="1" dirty="0">
              <a:solidFill>
                <a:srgbClr val="0070C0"/>
              </a:solidFill>
            </a:endParaRPr>
          </a:p>
          <a:p>
            <a:endParaRPr lang="en-US" sz="1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C81F77-7CA0-102B-6258-88007E45F053}"/>
              </a:ext>
            </a:extLst>
          </p:cNvPr>
          <p:cNvSpPr/>
          <p:nvPr/>
        </p:nvSpPr>
        <p:spPr>
          <a:xfrm>
            <a:off x="1696648" y="631625"/>
            <a:ext cx="5576753" cy="5645410"/>
          </a:xfrm>
          <a:prstGeom prst="ellipse">
            <a:avLst/>
          </a:prstGeom>
          <a:solidFill>
            <a:schemeClr val="bg1"/>
          </a:solidFill>
          <a:ln>
            <a:solidFill>
              <a:srgbClr val="D0D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1" dirty="0">
              <a:solidFill>
                <a:srgbClr val="FF0000"/>
              </a:solidFill>
            </a:endParaRPr>
          </a:p>
          <a:p>
            <a:pPr algn="ctr"/>
            <a:r>
              <a:rPr lang="en-US" sz="32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alien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appear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disappear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disk-shaped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flying saucer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huge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tiny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strange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terrified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</a:rPr>
              <a:t>UFO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3D69189E-508B-471A-B899-6235F1E13DC3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FB4B3-56DE-6376-3B31-651C5B26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75" y="660369"/>
            <a:ext cx="11932850" cy="553726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888A9B5-637C-A1AF-73F2-C650A5F38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003864"/>
              </p:ext>
            </p:extLst>
          </p:nvPr>
        </p:nvGraphicFramePr>
        <p:xfrm>
          <a:off x="435295" y="763111"/>
          <a:ext cx="8421029" cy="701040"/>
        </p:xfrm>
        <a:graphic>
          <a:graphicData uri="http://schemas.openxmlformats.org/drawingml/2006/table">
            <a:tbl>
              <a:tblPr/>
              <a:tblGrid>
                <a:gridCol w="8421029">
                  <a:extLst>
                    <a:ext uri="{9D8B030D-6E8A-4147-A177-3AD203B41FA5}">
                      <a16:colId xmlns:a16="http://schemas.microsoft.com/office/drawing/2014/main" val="9266932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" b="1" i="0" u="sng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 pairs. Look at the picture. </a:t>
                      </a:r>
                    </a:p>
                    <a:p>
                      <a:r>
                        <a:rPr lang="en-US" sz="2000" b="1" i="0" u="sng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Discuss the questions.</a:t>
                      </a:r>
                      <a:endParaRPr lang="en-US" sz="3200" b="1" u="sng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723405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B0FA5BE-DFF8-8E81-BC08-5286EDEB7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326617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09E85-F0A1-C93C-3621-55E5CA867D67}"/>
              </a:ext>
            </a:extLst>
          </p:cNvPr>
          <p:cNvSpPr txBox="1"/>
          <p:nvPr/>
        </p:nvSpPr>
        <p:spPr>
          <a:xfrm>
            <a:off x="291456" y="1786075"/>
            <a:ext cx="34837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+mn-lt"/>
              </a:rPr>
              <a:t>What do you think is happening?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+mn-lt"/>
              </a:rPr>
              <a:t>Where can you see or</a:t>
            </a:r>
            <a:br>
              <a:rPr lang="en-US" sz="2400" b="1" i="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en-US" sz="2400" b="1" i="0" dirty="0">
                <a:solidFill>
                  <a:schemeClr val="bg1"/>
                </a:solidFill>
                <a:effectLst/>
                <a:latin typeface="+mn-lt"/>
              </a:rPr>
              <a:t>hear </a:t>
            </a:r>
            <a:r>
              <a:rPr lang="en-US" sz="2400" b="1" i="0" dirty="0" smtClean="0">
                <a:solidFill>
                  <a:schemeClr val="bg1"/>
                </a:solidFill>
                <a:effectLst/>
                <a:latin typeface="+mn-lt"/>
              </a:rPr>
              <a:t>about something 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+mn-lt"/>
              </a:rPr>
              <a:t>like this?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+mn-lt"/>
              </a:rPr>
              <a:t>Do you think the stories are real?</a:t>
            </a:r>
            <a:endParaRPr lang="en-US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4627B4-98D6-729C-C5A9-44A9D1D516AB}"/>
              </a:ext>
            </a:extLst>
          </p:cNvPr>
          <p:cNvSpPr/>
          <p:nvPr/>
        </p:nvSpPr>
        <p:spPr>
          <a:xfrm>
            <a:off x="10571794" y="763111"/>
            <a:ext cx="135399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13204060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06E914-74CF-B096-5B23-6D6F57538B61}"/>
              </a:ext>
            </a:extLst>
          </p:cNvPr>
          <p:cNvSpPr txBox="1"/>
          <p:nvPr/>
        </p:nvSpPr>
        <p:spPr>
          <a:xfrm>
            <a:off x="1075676" y="1381030"/>
            <a:ext cx="10551559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2060"/>
                </a:solidFill>
              </a:rPr>
              <a:t>Can you see someone/ something special in the video?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84F10F-8E0F-0C24-BD43-4C9A25588E6D}"/>
              </a:ext>
            </a:extLst>
          </p:cNvPr>
          <p:cNvSpPr/>
          <p:nvPr/>
        </p:nvSpPr>
        <p:spPr>
          <a:xfrm>
            <a:off x="564765" y="734699"/>
            <a:ext cx="969911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Watch a video and answer the question.</a:t>
            </a:r>
          </a:p>
        </p:txBody>
      </p:sp>
      <p:pic>
        <p:nvPicPr>
          <p:cNvPr id="9" name="Online Media 8" title="DO ALIENS EXIST?: Mysteries of The Universe | LEARNING WITH SARAH | EDUCATIONAL VIDEOS FOR KIDS">
            <a:hlinkClick r:id="" action="ppaction://media"/>
            <a:extLst>
              <a:ext uri="{FF2B5EF4-FFF2-40B4-BE49-F238E27FC236}">
                <a16:creationId xmlns:a16="http://schemas.microsoft.com/office/drawing/2014/main" id="{836F1A95-A723-BC2B-89FE-ED4955DEC6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02509" y="2248610"/>
            <a:ext cx="6985321" cy="3946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E05F01-86DB-7DFB-FAF4-FE6409E79E62}"/>
              </a:ext>
            </a:extLst>
          </p:cNvPr>
          <p:cNvSpPr txBox="1"/>
          <p:nvPr/>
        </p:nvSpPr>
        <p:spPr>
          <a:xfrm>
            <a:off x="9848095" y="5285828"/>
            <a:ext cx="147609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2060"/>
                </a:solidFill>
              </a:rPr>
              <a:t>Aliens!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FD021-868B-B79E-8717-FCA6D1A648FE}"/>
              </a:ext>
            </a:extLst>
          </p:cNvPr>
          <p:cNvSpPr/>
          <p:nvPr/>
        </p:nvSpPr>
        <p:spPr>
          <a:xfrm>
            <a:off x="10586142" y="550062"/>
            <a:ext cx="135399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0462203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0" y="0"/>
            <a:ext cx="97209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0789" y="4006031"/>
            <a:ext cx="37509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Pre – Listening: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Vocabulary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51585DB-668E-1B12-653F-B0658EC48D38}"/>
              </a:ext>
            </a:extLst>
          </p:cNvPr>
          <p:cNvGrpSpPr/>
          <p:nvPr/>
        </p:nvGrpSpPr>
        <p:grpSpPr>
          <a:xfrm>
            <a:off x="66795" y="1494449"/>
            <a:ext cx="772357" cy="584396"/>
            <a:chOff x="66795" y="1494449"/>
            <a:chExt cx="772357" cy="584396"/>
          </a:xfrm>
        </p:grpSpPr>
        <p:pic>
          <p:nvPicPr>
            <p:cNvPr id="24" name="Earth">
              <a:hlinkClick r:id="" action="ppaction://media"/>
              <a:extLst>
                <a:ext uri="{FF2B5EF4-FFF2-40B4-BE49-F238E27FC236}">
                  <a16:creationId xmlns:a16="http://schemas.microsoft.com/office/drawing/2014/main" id="{6B5C91AF-B424-E4B5-B740-F7BCCA40318F}"/>
                </a:ext>
              </a:extLst>
            </p:cNvPr>
            <p:cNvPicPr>
              <a:picLocks noChangeAspect="1"/>
            </p:cNvPicPr>
            <p:nvPr>
              <a:audioFile r:link="rId34"/>
              <p:extLst>
                <p:ext uri="{DAA4B4D4-6D71-4841-9C94-3DE7FCFB9230}">
                  <p14:media xmlns:p14="http://schemas.microsoft.com/office/powerpoint/2010/main" r:embed="rId33"/>
                </p:ext>
              </p:extLst>
            </p:nvPr>
          </p:nvPicPr>
          <p:blipFill>
            <a:blip r:embed="rId37"/>
            <a:stretch>
              <a:fillRect/>
            </a:stretch>
          </p:blipFill>
          <p:spPr>
            <a:xfrm>
              <a:off x="181704" y="1593279"/>
              <a:ext cx="406400" cy="4064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7B5817-D802-D08C-B297-BD6BF8A98DB5}"/>
                </a:ext>
              </a:extLst>
            </p:cNvPr>
            <p:cNvSpPr/>
            <p:nvPr/>
          </p:nvSpPr>
          <p:spPr>
            <a:xfrm>
              <a:off x="66795" y="1494449"/>
              <a:ext cx="772357" cy="5843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84904" y="488606"/>
            <a:ext cx="111528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Listen and repeat. Click on each phrase to hear the sound.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550" y="4364120"/>
            <a:ext cx="10858205" cy="6155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strange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latin typeface="Calibri (body)"/>
              </a:rPr>
              <a:t>(</a:t>
            </a:r>
            <a:r>
              <a:rPr lang="en-US" sz="2400" dirty="0">
                <a:latin typeface="Calibri (body)"/>
              </a:rPr>
              <a:t>adj</a:t>
            </a:r>
            <a:r>
              <a:rPr lang="vi-VN" sz="2400" dirty="0">
                <a:latin typeface="Calibri (body)"/>
              </a:rPr>
              <a:t>)</a:t>
            </a:r>
            <a:r>
              <a:rPr lang="vi-VN" sz="2400" dirty="0"/>
              <a:t>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streɪndʒ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550" y="3762374"/>
            <a:ext cx="1088386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huge </a:t>
            </a:r>
            <a:r>
              <a:rPr lang="vi-VN" sz="2400" dirty="0">
                <a:latin typeface="Calibri (body)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 (body)"/>
                <a:cs typeface="Calibri" panose="020F0502020204030204" pitchFamily="34" charset="0"/>
              </a:rPr>
              <a:t>adj</a:t>
            </a:r>
            <a:r>
              <a:rPr lang="vi-VN" sz="2400" dirty="0">
                <a:latin typeface="Calibri (body)"/>
                <a:cs typeface="Calibri" panose="020F0502020204030204" pitchFamily="34" charset="0"/>
              </a:rPr>
              <a:t>)</a:t>
            </a:r>
            <a:r>
              <a:rPr lang="vi-VN" sz="2400" dirty="0"/>
              <a:t>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hjuːdʒ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&gt;&lt; </a:t>
            </a:r>
            <a:r>
              <a:rPr lang="en-US" sz="3200" i="1" dirty="0">
                <a:solidFill>
                  <a:srgbClr val="0070C0"/>
                </a:solidFill>
              </a:rPr>
              <a:t>tiny </a:t>
            </a:r>
            <a:r>
              <a:rPr lang="vi-VN" sz="2400" dirty="0">
                <a:latin typeface="Calibri (body)"/>
              </a:rPr>
              <a:t>(</a:t>
            </a:r>
            <a:r>
              <a:rPr lang="en-US" sz="2400" dirty="0">
                <a:latin typeface="Calibri (body)"/>
              </a:rPr>
              <a:t>adj</a:t>
            </a:r>
            <a:r>
              <a:rPr lang="vi-VN" sz="2400" dirty="0">
                <a:latin typeface="Calibri (body)"/>
              </a:rPr>
              <a:t>)</a:t>
            </a:r>
            <a:r>
              <a:rPr lang="vi-VN" sz="2400" dirty="0"/>
              <a:t>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ˈ</a:t>
            </a:r>
            <a:r>
              <a:rPr lang="vi-VN" sz="2400" dirty="0" smtClean="0">
                <a:solidFill>
                  <a:srgbClr val="FF0000"/>
                </a:solidFill>
              </a:rPr>
              <a:t>taɪn</a:t>
            </a:r>
            <a:r>
              <a:rPr lang="en-US" sz="2400" dirty="0" err="1" smtClean="0">
                <a:solidFill>
                  <a:srgbClr val="FF0000"/>
                </a:solidFill>
              </a:rPr>
              <a:t>i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xíu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013" y="3046522"/>
            <a:ext cx="1086040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flying saucer </a:t>
            </a:r>
            <a:r>
              <a:rPr lang="en-US" sz="2400" dirty="0">
                <a:latin typeface="Calibri (body)"/>
              </a:rPr>
              <a:t>(n) </a:t>
            </a:r>
            <a:r>
              <a:rPr lang="en-US" sz="2400" dirty="0"/>
              <a:t>/</a:t>
            </a:r>
            <a:r>
              <a:rPr lang="en-US" sz="2400" dirty="0">
                <a:solidFill>
                  <a:srgbClr val="FF0000"/>
                </a:solidFill>
                <a:latin typeface="Arial (body)"/>
              </a:rPr>
              <a:t>ˌ</a:t>
            </a:r>
            <a:r>
              <a:rPr lang="en-US" sz="2400" dirty="0" err="1" smtClean="0">
                <a:solidFill>
                  <a:srgbClr val="FF0000"/>
                </a:solidFill>
                <a:latin typeface="Arial (body)"/>
              </a:rPr>
              <a:t>flaɪɪŋ</a:t>
            </a:r>
            <a:r>
              <a:rPr lang="en-US" sz="2400" dirty="0" smtClean="0">
                <a:solidFill>
                  <a:srgbClr val="FF0000"/>
                </a:solidFill>
                <a:latin typeface="Arial (body)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(body)"/>
              </a:rPr>
              <a:t>ˈ</a:t>
            </a:r>
            <a:r>
              <a:rPr lang="en-US" sz="2400" dirty="0" err="1" smtClean="0">
                <a:solidFill>
                  <a:srgbClr val="FF0000"/>
                </a:solidFill>
                <a:latin typeface="Arial (body)"/>
              </a:rPr>
              <a:t>sɑːsɚ</a:t>
            </a:r>
            <a:r>
              <a:rPr lang="en-US" sz="2400" dirty="0"/>
              <a:t>/ </a:t>
            </a:r>
            <a:r>
              <a:rPr lang="en-US" sz="2800" dirty="0" err="1"/>
              <a:t>đĩa</a:t>
            </a:r>
            <a:r>
              <a:rPr lang="en-US" sz="2800" dirty="0"/>
              <a:t> bay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379" y="2406752"/>
            <a:ext cx="10861378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disk-shaped </a:t>
            </a:r>
            <a:r>
              <a:rPr lang="en-US" sz="2400" dirty="0">
                <a:latin typeface="Calibri (body)"/>
              </a:rPr>
              <a:t>(n)</a:t>
            </a:r>
            <a:r>
              <a:rPr lang="en-US" sz="2400" dirty="0"/>
              <a:t> /</a:t>
            </a:r>
            <a:r>
              <a:rPr lang="en-US" dirty="0"/>
              <a:t> </a:t>
            </a:r>
            <a:r>
              <a:rPr lang="en-US" sz="2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dɪsk</a:t>
            </a:r>
            <a:r>
              <a:rPr lang="en-US" sz="2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ʃeɪpt</a:t>
            </a:r>
            <a:r>
              <a:rPr lang="en-US" sz="2400" dirty="0"/>
              <a:t>/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đĩa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249" y="1768136"/>
            <a:ext cx="10834743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appear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latin typeface="Calibri (body)"/>
              </a:rPr>
              <a:t>(</a:t>
            </a:r>
            <a:r>
              <a:rPr lang="en-US" sz="2400" dirty="0">
                <a:latin typeface="Calibri (body)"/>
              </a:rPr>
              <a:t>v</a:t>
            </a:r>
            <a:r>
              <a:rPr lang="vi-VN" sz="2400" dirty="0">
                <a:latin typeface="Calibri (body)"/>
              </a:rPr>
              <a:t>)</a:t>
            </a:r>
            <a:r>
              <a:rPr lang="vi-VN" sz="2400" dirty="0"/>
              <a:t>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ə</a:t>
            </a:r>
            <a:r>
              <a:rPr lang="vi-VN" sz="2400" dirty="0">
                <a:solidFill>
                  <a:srgbClr val="FF0000"/>
                </a:solidFill>
              </a:rPr>
              <a:t>ˈ</a:t>
            </a:r>
            <a:r>
              <a:rPr lang="vi-VN" sz="2400" dirty="0" smtClean="0">
                <a:solidFill>
                  <a:srgbClr val="FF0000"/>
                </a:solidFill>
              </a:rPr>
              <a:t>pɪr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&gt;&lt; </a:t>
            </a:r>
            <a:r>
              <a:rPr lang="en-US" sz="3200" i="1" dirty="0">
                <a:solidFill>
                  <a:srgbClr val="0070C0"/>
                </a:solidFill>
              </a:rPr>
              <a:t>disappear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latin typeface="Calibri (body)"/>
              </a:rPr>
              <a:t>(</a:t>
            </a:r>
            <a:r>
              <a:rPr lang="en-US" sz="2400" dirty="0">
                <a:latin typeface="Calibri (body)"/>
              </a:rPr>
              <a:t>v</a:t>
            </a:r>
            <a:r>
              <a:rPr lang="vi-VN" sz="2400" dirty="0">
                <a:latin typeface="Calibri (body)"/>
              </a:rPr>
              <a:t>)</a:t>
            </a:r>
            <a:r>
              <a:rPr lang="vi-VN" sz="2400" dirty="0"/>
              <a:t>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dɪsə</a:t>
            </a:r>
            <a:r>
              <a:rPr lang="vi-VN" sz="2400" dirty="0">
                <a:solidFill>
                  <a:srgbClr val="FF0000"/>
                </a:solidFill>
              </a:rPr>
              <a:t>ˈ</a:t>
            </a:r>
            <a:r>
              <a:rPr lang="vi-VN" sz="2400" dirty="0" smtClean="0">
                <a:solidFill>
                  <a:srgbClr val="FF0000"/>
                </a:solidFill>
              </a:rPr>
              <a:t>pɪr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mất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102" y="1102322"/>
            <a:ext cx="1084965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alien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2400" dirty="0">
                <a:latin typeface="Calibri (body)"/>
              </a:rPr>
              <a:t>(n)</a:t>
            </a:r>
            <a:r>
              <a:rPr lang="en-US" sz="2400" dirty="0"/>
              <a:t> /</a:t>
            </a:r>
            <a:r>
              <a:rPr lang="en-US" sz="2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ˈ</a:t>
            </a:r>
            <a:r>
              <a:rPr lang="en-US" sz="2400" dirty="0" err="1" smtClean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eɪliən</a:t>
            </a:r>
            <a:r>
              <a:rPr lang="en-US" sz="2400" dirty="0"/>
              <a:t>/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endParaRPr lang="en-US" sz="2000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AF1388-3C77-9570-45E1-19CF5395C23F}"/>
              </a:ext>
            </a:extLst>
          </p:cNvPr>
          <p:cNvSpPr txBox="1"/>
          <p:nvPr/>
        </p:nvSpPr>
        <p:spPr>
          <a:xfrm>
            <a:off x="671173" y="5047318"/>
            <a:ext cx="107907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terrified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latin typeface="Calibri (body)"/>
              </a:rPr>
              <a:t>(</a:t>
            </a:r>
            <a:r>
              <a:rPr lang="en-US" sz="2400" dirty="0">
                <a:latin typeface="Calibri (body)"/>
              </a:rPr>
              <a:t>adj</a:t>
            </a:r>
            <a:r>
              <a:rPr lang="vi-VN" sz="2400" dirty="0">
                <a:latin typeface="Calibri (body)"/>
              </a:rPr>
              <a:t>)</a:t>
            </a:r>
            <a:r>
              <a:rPr lang="vi-VN" sz="2400" dirty="0"/>
              <a:t>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ˈterəfaɪd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DF85F-D5CD-49FA-D372-14C3F7F18606}"/>
              </a:ext>
            </a:extLst>
          </p:cNvPr>
          <p:cNvSpPr txBox="1"/>
          <p:nvPr/>
        </p:nvSpPr>
        <p:spPr>
          <a:xfrm>
            <a:off x="676620" y="5717540"/>
            <a:ext cx="1089558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UFO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2400" dirty="0">
                <a:latin typeface="Calibri (body)"/>
              </a:rPr>
              <a:t>(</a:t>
            </a:r>
            <a:r>
              <a:rPr lang="en-US" sz="2400" dirty="0">
                <a:latin typeface="Calibri (body)"/>
              </a:rPr>
              <a:t>n</a:t>
            </a:r>
            <a:r>
              <a:rPr lang="vi-VN" sz="2400" dirty="0">
                <a:latin typeface="Calibri (body)"/>
              </a:rPr>
              <a:t>) </a:t>
            </a:r>
            <a:r>
              <a:rPr lang="en-US" sz="2400" dirty="0" smtClean="0"/>
              <a:t>/</a:t>
            </a:r>
            <a:r>
              <a:rPr lang="vi-VN" sz="2400" dirty="0" smtClean="0">
                <a:solidFill>
                  <a:srgbClr val="FF0000"/>
                </a:solidFill>
              </a:rPr>
              <a:t>ˌ</a:t>
            </a:r>
            <a:r>
              <a:rPr lang="vi-VN" sz="2400" dirty="0" smtClean="0">
                <a:solidFill>
                  <a:srgbClr val="FF0000"/>
                </a:solidFill>
              </a:rPr>
              <a:t>juːef</a:t>
            </a:r>
            <a:r>
              <a:rPr lang="vi-VN" sz="2400" dirty="0">
                <a:solidFill>
                  <a:srgbClr val="FF0000"/>
                </a:solidFill>
              </a:rPr>
              <a:t>ˈ</a:t>
            </a:r>
            <a:r>
              <a:rPr lang="vi-VN" sz="2400" dirty="0" smtClean="0">
                <a:solidFill>
                  <a:srgbClr val="FF0000"/>
                </a:solidFill>
              </a:rPr>
              <a:t>oʊ</a:t>
            </a:r>
            <a:r>
              <a:rPr lang="en-US" sz="2400" dirty="0" smtClean="0"/>
              <a:t>/</a:t>
            </a:r>
            <a:r>
              <a:rPr lang="vi-VN" sz="2400" dirty="0" smtClean="0"/>
              <a:t>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(unidentified flying object)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thể bay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C8FD518-BF52-E56E-F608-608898E31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alien">
            <a:hlinkClick r:id="" action="ppaction://media"/>
            <a:extLst>
              <a:ext uri="{FF2B5EF4-FFF2-40B4-BE49-F238E27FC236}">
                <a16:creationId xmlns:a16="http://schemas.microsoft.com/office/drawing/2014/main" id="{30440768-713D-25B2-A8D8-E4075A0F47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08855" y="3123366"/>
            <a:ext cx="406400" cy="406400"/>
          </a:xfrm>
          <a:prstGeom prst="rect">
            <a:avLst/>
          </a:prstGeom>
        </p:spPr>
      </p:pic>
      <p:pic>
        <p:nvPicPr>
          <p:cNvPr id="43" name="appear">
            <a:hlinkClick r:id="" action="ppaction://media"/>
            <a:extLst>
              <a:ext uri="{FF2B5EF4-FFF2-40B4-BE49-F238E27FC236}">
                <a16:creationId xmlns:a16="http://schemas.microsoft.com/office/drawing/2014/main" id="{DABBB978-9982-D91F-DE11-4FE645B0520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900637" y="3110628"/>
            <a:ext cx="406400" cy="406400"/>
          </a:xfrm>
          <a:prstGeom prst="rect">
            <a:avLst/>
          </a:prstGeom>
        </p:spPr>
      </p:pic>
      <p:pic>
        <p:nvPicPr>
          <p:cNvPr id="44" name="disappear">
            <a:hlinkClick r:id="" action="ppaction://media"/>
            <a:extLst>
              <a:ext uri="{FF2B5EF4-FFF2-40B4-BE49-F238E27FC236}">
                <a16:creationId xmlns:a16="http://schemas.microsoft.com/office/drawing/2014/main" id="{612E6F08-7F79-5CD8-5DD7-2C5E395CD44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786451" y="3130041"/>
            <a:ext cx="406400" cy="406400"/>
          </a:xfrm>
          <a:prstGeom prst="rect">
            <a:avLst/>
          </a:prstGeom>
        </p:spPr>
      </p:pic>
      <p:pic>
        <p:nvPicPr>
          <p:cNvPr id="45" name="disk-shaped">
            <a:hlinkClick r:id="" action="ppaction://media"/>
            <a:extLst>
              <a:ext uri="{FF2B5EF4-FFF2-40B4-BE49-F238E27FC236}">
                <a16:creationId xmlns:a16="http://schemas.microsoft.com/office/drawing/2014/main" id="{9613596E-5783-8E9A-BC32-82A96A168AE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68261" y="3087236"/>
            <a:ext cx="406400" cy="406400"/>
          </a:xfrm>
          <a:prstGeom prst="rect">
            <a:avLst/>
          </a:prstGeom>
        </p:spPr>
      </p:pic>
      <p:pic>
        <p:nvPicPr>
          <p:cNvPr id="46" name="flying saucer">
            <a:hlinkClick r:id="" action="ppaction://media"/>
            <a:extLst>
              <a:ext uri="{FF2B5EF4-FFF2-40B4-BE49-F238E27FC236}">
                <a16:creationId xmlns:a16="http://schemas.microsoft.com/office/drawing/2014/main" id="{A42AE04A-3BB0-2AE3-B107-D2F3F8B243B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50062" y="3087236"/>
            <a:ext cx="406400" cy="406400"/>
          </a:xfrm>
          <a:prstGeom prst="rect">
            <a:avLst/>
          </a:prstGeom>
        </p:spPr>
      </p:pic>
      <p:pic>
        <p:nvPicPr>
          <p:cNvPr id="47" name="huge">
            <a:hlinkClick r:id="" action="ppaction://media"/>
            <a:extLst>
              <a:ext uri="{FF2B5EF4-FFF2-40B4-BE49-F238E27FC236}">
                <a16:creationId xmlns:a16="http://schemas.microsoft.com/office/drawing/2014/main" id="{0A52E3F6-4BF9-2721-364E-05FB36BC1EE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714043" y="3087236"/>
            <a:ext cx="406400" cy="406400"/>
          </a:xfrm>
          <a:prstGeom prst="rect">
            <a:avLst/>
          </a:prstGeom>
        </p:spPr>
      </p:pic>
      <p:pic>
        <p:nvPicPr>
          <p:cNvPr id="48" name="strange">
            <a:hlinkClick r:id="" action="ppaction://media"/>
            <a:extLst>
              <a:ext uri="{FF2B5EF4-FFF2-40B4-BE49-F238E27FC236}">
                <a16:creationId xmlns:a16="http://schemas.microsoft.com/office/drawing/2014/main" id="{235F7746-8EB4-9377-1675-267781B5794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50062" y="3151936"/>
            <a:ext cx="406400" cy="406400"/>
          </a:xfrm>
          <a:prstGeom prst="rect">
            <a:avLst/>
          </a:prstGeom>
        </p:spPr>
      </p:pic>
      <p:pic>
        <p:nvPicPr>
          <p:cNvPr id="49" name="terrified">
            <a:hlinkClick r:id="" action="ppaction://media"/>
            <a:extLst>
              <a:ext uri="{FF2B5EF4-FFF2-40B4-BE49-F238E27FC236}">
                <a16:creationId xmlns:a16="http://schemas.microsoft.com/office/drawing/2014/main" id="{E64F3096-0752-59BE-383D-12E0CB40025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42538" y="3130041"/>
            <a:ext cx="406400" cy="406400"/>
          </a:xfrm>
          <a:prstGeom prst="rect">
            <a:avLst/>
          </a:prstGeom>
        </p:spPr>
      </p:pic>
      <p:pic>
        <p:nvPicPr>
          <p:cNvPr id="50" name="UFO">
            <a:hlinkClick r:id="" action="ppaction://media"/>
            <a:extLst>
              <a:ext uri="{FF2B5EF4-FFF2-40B4-BE49-F238E27FC236}">
                <a16:creationId xmlns:a16="http://schemas.microsoft.com/office/drawing/2014/main" id="{956C5FD5-9017-AA77-E9EB-2075AC1D5BBD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838558" y="3087236"/>
            <a:ext cx="406400" cy="406400"/>
          </a:xfrm>
          <a:prstGeom prst="rect">
            <a:avLst/>
          </a:prstGeom>
        </p:spPr>
      </p:pic>
      <p:pic>
        <p:nvPicPr>
          <p:cNvPr id="52" name="tiny">
            <a:hlinkClick r:id="" action="ppaction://media"/>
            <a:extLst>
              <a:ext uri="{FF2B5EF4-FFF2-40B4-BE49-F238E27FC236}">
                <a16:creationId xmlns:a16="http://schemas.microsoft.com/office/drawing/2014/main" id="{EC5D2045-7A6B-CCB9-B2D2-1FF20E7C9B92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340010" y="3087236"/>
            <a:ext cx="406400" cy="4064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6F8D58A-CE49-99E7-626D-59BF76DF9D68}"/>
              </a:ext>
            </a:extLst>
          </p:cNvPr>
          <p:cNvSpPr txBox="1"/>
          <p:nvPr/>
        </p:nvSpPr>
        <p:spPr>
          <a:xfrm>
            <a:off x="7182715" y="3046522"/>
            <a:ext cx="1658679" cy="539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3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50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6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14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69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2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69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0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13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75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610</Words>
  <Application>Microsoft Office PowerPoint</Application>
  <PresentationFormat>Widescreen</PresentationFormat>
  <Paragraphs>111</Paragraphs>
  <Slides>27</Slides>
  <Notes>3</Notes>
  <HiddenSlides>0</HiddenSlides>
  <MMClips>41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Arabic Typesetting</vt:lpstr>
      <vt:lpstr>Arial</vt:lpstr>
      <vt:lpstr>Arial (body)</vt:lpstr>
      <vt:lpstr>Calibri</vt:lpstr>
      <vt:lpstr>Calibri (body)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33</cp:revision>
  <dcterms:created xsi:type="dcterms:W3CDTF">2023-02-01T04:45:54Z</dcterms:created>
  <dcterms:modified xsi:type="dcterms:W3CDTF">2023-08-01T02:48:47Z</dcterms:modified>
</cp:coreProperties>
</file>