
<file path=[Content_Types].xml><?xml version="1.0" encoding="utf-8"?>
<Types xmlns="http://schemas.openxmlformats.org/package/2006/content-types">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56" r:id="rId2"/>
    <p:sldId id="350" r:id="rId3"/>
    <p:sldId id="304" r:id="rId4"/>
    <p:sldId id="346" r:id="rId5"/>
    <p:sldId id="348" r:id="rId6"/>
    <p:sldId id="281" r:id="rId7"/>
    <p:sldId id="309" r:id="rId8"/>
    <p:sldId id="343" r:id="rId9"/>
    <p:sldId id="310" r:id="rId10"/>
    <p:sldId id="345" r:id="rId11"/>
    <p:sldId id="306" r:id="rId12"/>
    <p:sldId id="336" r:id="rId13"/>
    <p:sldId id="337" r:id="rId14"/>
    <p:sldId id="338" r:id="rId15"/>
    <p:sldId id="339" r:id="rId16"/>
    <p:sldId id="327" r:id="rId17"/>
    <p:sldId id="349" r:id="rId18"/>
    <p:sldId id="342" r:id="rId19"/>
    <p:sldId id="294" r:id="rId20"/>
    <p:sldId id="295" r:id="rId21"/>
    <p:sldId id="296" r:id="rId22"/>
    <p:sldId id="297" r:id="rId23"/>
    <p:sldId id="298" r:id="rId24"/>
    <p:sldId id="299" r:id="rId25"/>
    <p:sldId id="300"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0D0CE"/>
    <a:srgbClr val="FFFFFF"/>
    <a:srgbClr val="C9C9C7"/>
    <a:srgbClr val="CECE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1" d="100"/>
          <a:sy n="81" d="100"/>
        </p:scale>
        <p:origin x="120" y="6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18BA33-26DB-4428-93D0-27EAE4D1DD9C}" type="datetimeFigureOut">
              <a:rPr lang="en-US" smtClean="0"/>
              <a:t>12/2/2025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63D410-B0AC-488E-A5F6-469EF3A10D11}" type="slidenum">
              <a:rPr lang="en-US" smtClean="0"/>
              <a:t>‹#›</a:t>
            </a:fld>
            <a:endParaRPr lang="en-US"/>
          </a:p>
        </p:txBody>
      </p:sp>
    </p:spTree>
    <p:extLst>
      <p:ext uri="{BB962C8B-B14F-4D97-AF65-F5344CB8AC3E}">
        <p14:creationId xmlns:p14="http://schemas.microsoft.com/office/powerpoint/2010/main" val="23404813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EF71FAA-8EC5-41BF-A839-F9E0167E2251}" type="datetimeFigureOut">
              <a:rPr lang="en-US" smtClean="0"/>
              <a:t>12/2/2025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12488724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F71FAA-8EC5-41BF-A839-F9E0167E2251}" type="datetimeFigureOut">
              <a:rPr lang="en-US" smtClean="0"/>
              <a:t>12/2/2025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3535514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F71FAA-8EC5-41BF-A839-F9E0167E2251}" type="datetimeFigureOut">
              <a:rPr lang="en-US" smtClean="0"/>
              <a:t>12/2/2025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3871910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40685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054279"/>
      </p:ext>
    </p:extLst>
  </p:cSld>
  <p:clrMapOvr>
    <a:masterClrMapping/>
  </p:clrMapOvr>
  <p:transition spd="med">
    <p:split orient="vert"/>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9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80090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1649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30731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F71FAA-8EC5-41BF-A839-F9E0167E2251}" type="datetimeFigureOut">
              <a:rPr lang="en-US" smtClean="0"/>
              <a:t>12/2/2025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18026026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EF71FAA-8EC5-41BF-A839-F9E0167E2251}" type="datetimeFigureOut">
              <a:rPr lang="en-US" smtClean="0"/>
              <a:t>12/2/2025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41125334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EF71FAA-8EC5-41BF-A839-F9E0167E2251}" type="datetimeFigureOut">
              <a:rPr lang="en-US" smtClean="0"/>
              <a:t>12/2/2025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22794602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EF71FAA-8EC5-41BF-A839-F9E0167E2251}" type="datetimeFigureOut">
              <a:rPr lang="en-US" smtClean="0"/>
              <a:t>12/2/2025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7054275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EF71FAA-8EC5-41BF-A839-F9E0167E2251}" type="datetimeFigureOut">
              <a:rPr lang="en-US" smtClean="0"/>
              <a:t>12/2/2025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32761308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F71FAA-8EC5-41BF-A839-F9E0167E2251}" type="datetimeFigureOut">
              <a:rPr lang="en-US" smtClean="0"/>
              <a:t>12/2/2025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40543521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EF71FAA-8EC5-41BF-A839-F9E0167E2251}" type="datetimeFigureOut">
              <a:rPr lang="en-US" smtClean="0"/>
              <a:t>12/2/2025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24525288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EF71FAA-8EC5-41BF-A839-F9E0167E2251}" type="datetimeFigureOut">
              <a:rPr lang="en-US" smtClean="0"/>
              <a:t>12/2/2025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3453541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F71FAA-8EC5-41BF-A839-F9E0167E2251}" type="datetimeFigureOut">
              <a:rPr lang="en-US" smtClean="0"/>
              <a:t>12/2/2025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5686E4-946D-4BFF-AF44-8289C5ED502A}" type="slidenum">
              <a:rPr lang="en-US" smtClean="0"/>
              <a:t>‹#›</a:t>
            </a:fld>
            <a:endParaRPr lang="en-US"/>
          </a:p>
        </p:txBody>
      </p:sp>
      <p:pic>
        <p:nvPicPr>
          <p:cNvPr id="13" name="Picture 12"/>
          <p:cNvPicPr>
            <a:picLocks noChangeAspect="1"/>
          </p:cNvPicPr>
          <p:nvPr userDrawn="1"/>
        </p:nvPicPr>
        <p:blipFill>
          <a:blip r:embed="rId18"/>
          <a:stretch>
            <a:fillRect/>
          </a:stretch>
        </p:blipFill>
        <p:spPr>
          <a:xfrm>
            <a:off x="0" y="-37331"/>
            <a:ext cx="12192000" cy="6895331"/>
          </a:xfrm>
          <a:prstGeom prst="rect">
            <a:avLst/>
          </a:prstGeom>
        </p:spPr>
      </p:pic>
      <p:sp>
        <p:nvSpPr>
          <p:cNvPr id="12" name="TextBox 9">
            <a:extLst>
              <a:ext uri="{FF2B5EF4-FFF2-40B4-BE49-F238E27FC236}">
                <a16:creationId xmlns:a16="http://schemas.microsoft.com/office/drawing/2014/main" id="{FE798370-27E2-9F41-A466-FC64C7FFD70A}"/>
              </a:ext>
            </a:extLst>
          </p:cNvPr>
          <p:cNvSpPr txBox="1"/>
          <p:nvPr userDrawn="1"/>
        </p:nvSpPr>
        <p:spPr>
          <a:xfrm>
            <a:off x="8610600" y="44183"/>
            <a:ext cx="3057403" cy="369332"/>
          </a:xfrm>
          <a:prstGeom prst="rect">
            <a:avLst/>
          </a:prstGeom>
          <a:noFill/>
          <a:effectLst>
            <a:outerShdw blurRad="50800" dist="38100" dir="2700000" algn="tl" rotWithShape="0">
              <a:prstClr val="black">
                <a:alpha val="40000"/>
              </a:prstClr>
            </a:outerShdw>
          </a:effectLst>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0" dirty="0">
                <a:solidFill>
                  <a:schemeClr val="tx1"/>
                </a:solidFill>
              </a:rPr>
              <a:t>Lesson 1.1: Vocab &amp; Reading</a:t>
            </a:r>
          </a:p>
        </p:txBody>
      </p:sp>
      <p:sp>
        <p:nvSpPr>
          <p:cNvPr id="14" name="TextBox 9">
            <a:extLst>
              <a:ext uri="{FF2B5EF4-FFF2-40B4-BE49-F238E27FC236}">
                <a16:creationId xmlns:a16="http://schemas.microsoft.com/office/drawing/2014/main" id="{FE798370-27E2-9F41-A466-FC64C7FFD70A}"/>
              </a:ext>
            </a:extLst>
          </p:cNvPr>
          <p:cNvSpPr txBox="1"/>
          <p:nvPr userDrawn="1"/>
        </p:nvSpPr>
        <p:spPr>
          <a:xfrm>
            <a:off x="164769" y="44183"/>
            <a:ext cx="4099500" cy="369332"/>
          </a:xfrm>
          <a:prstGeom prst="rect">
            <a:avLst/>
          </a:prstGeom>
          <a:noFill/>
          <a:effectLst>
            <a:outerShdw blurRad="50800" dist="38100" dir="2700000" algn="tl" rotWithShape="0">
              <a:prstClr val="black">
                <a:alpha val="40000"/>
              </a:prstClr>
            </a:outerShdw>
          </a:effectLst>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1" dirty="0">
                <a:solidFill>
                  <a:schemeClr val="tx1"/>
                </a:solidFill>
              </a:rPr>
              <a:t>Unit 6: Life on other</a:t>
            </a:r>
            <a:r>
              <a:rPr lang="en-US" sz="1800" b="1" baseline="0" dirty="0">
                <a:solidFill>
                  <a:schemeClr val="tx1"/>
                </a:solidFill>
              </a:rPr>
              <a:t> planets</a:t>
            </a:r>
            <a:endParaRPr lang="en-US" sz="1800" b="1" dirty="0">
              <a:solidFill>
                <a:schemeClr val="tx1"/>
              </a:solidFill>
            </a:endParaRPr>
          </a:p>
        </p:txBody>
      </p:sp>
      <p:sp>
        <p:nvSpPr>
          <p:cNvPr id="15" name="TextBox 14">
            <a:extLst>
              <a:ext uri="{FF2B5EF4-FFF2-40B4-BE49-F238E27FC236}">
                <a16:creationId xmlns:a16="http://schemas.microsoft.com/office/drawing/2014/main" id="{D7889D60-3103-E54C-9167-2287BEE5C81A}"/>
              </a:ext>
            </a:extLst>
          </p:cNvPr>
          <p:cNvSpPr txBox="1"/>
          <p:nvPr userDrawn="1"/>
        </p:nvSpPr>
        <p:spPr>
          <a:xfrm>
            <a:off x="0" y="6449515"/>
            <a:ext cx="2934842" cy="338554"/>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600" baseline="0" dirty="0" err="1">
                <a:solidFill>
                  <a:schemeClr val="tx1"/>
                </a:solidFill>
                <a:effectLst/>
              </a:rPr>
              <a:t>Tiếng</a:t>
            </a:r>
            <a:r>
              <a:rPr lang="en-US" sz="1600" baseline="0" dirty="0">
                <a:solidFill>
                  <a:schemeClr val="tx1"/>
                </a:solidFill>
                <a:effectLst/>
              </a:rPr>
              <a:t> </a:t>
            </a:r>
            <a:r>
              <a:rPr lang="en-US" sz="1600" baseline="0" dirty="0" err="1">
                <a:solidFill>
                  <a:schemeClr val="tx1"/>
                </a:solidFill>
                <a:effectLst/>
              </a:rPr>
              <a:t>Anh</a:t>
            </a:r>
            <a:r>
              <a:rPr lang="en-US" sz="1600" baseline="0">
                <a:solidFill>
                  <a:schemeClr val="tx1"/>
                </a:solidFill>
                <a:effectLst/>
              </a:rPr>
              <a:t> 8 </a:t>
            </a:r>
            <a:r>
              <a:rPr lang="en-US" sz="1600" baseline="0" dirty="0" err="1">
                <a:solidFill>
                  <a:schemeClr val="tx1"/>
                </a:solidFill>
                <a:effectLst/>
              </a:rPr>
              <a:t>i</a:t>
            </a:r>
            <a:r>
              <a:rPr lang="en-US" sz="1600" baseline="0" dirty="0">
                <a:solidFill>
                  <a:schemeClr val="tx1"/>
                </a:solidFill>
                <a:effectLst/>
              </a:rPr>
              <a:t>-Learn Smart World </a:t>
            </a:r>
            <a:endParaRPr lang="en-US" sz="1600" dirty="0">
              <a:solidFill>
                <a:schemeClr val="tx1"/>
              </a:solidFill>
              <a:effectLst/>
            </a:endParaRPr>
          </a:p>
        </p:txBody>
      </p:sp>
      <p:pic>
        <p:nvPicPr>
          <p:cNvPr id="16" name="Picture 15">
            <a:extLst>
              <a:ext uri="{FF2B5EF4-FFF2-40B4-BE49-F238E27FC236}">
                <a16:creationId xmlns:a16="http://schemas.microsoft.com/office/drawing/2014/main" id="{ECF13BED-1CB7-0146-BB6D-00DC4EC16FC0}"/>
              </a:ext>
            </a:extLst>
          </p:cNvPr>
          <p:cNvPicPr>
            <a:picLocks noChangeAspect="1"/>
          </p:cNvPicPr>
          <p:nvPr userDrawn="1"/>
        </p:nvPicPr>
        <p:blipFill>
          <a:blip r:embed="rId19"/>
          <a:stretch>
            <a:fillRect/>
          </a:stretch>
        </p:blipFill>
        <p:spPr>
          <a:xfrm>
            <a:off x="11212285" y="6405254"/>
            <a:ext cx="754179" cy="384484"/>
          </a:xfrm>
          <a:prstGeom prst="rect">
            <a:avLst/>
          </a:prstGeom>
          <a:effectLst>
            <a:outerShdw blurRad="50800" dist="38100" dir="2700000" algn="tl" rotWithShape="0">
              <a:prstClr val="black">
                <a:alpha val="40000"/>
              </a:prstClr>
            </a:outerShdw>
          </a:effectLst>
        </p:spPr>
      </p:pic>
      <p:sp>
        <p:nvSpPr>
          <p:cNvPr id="17" name="TextBox 16">
            <a:extLst>
              <a:ext uri="{FF2B5EF4-FFF2-40B4-BE49-F238E27FC236}">
                <a16:creationId xmlns:a16="http://schemas.microsoft.com/office/drawing/2014/main" id="{D7889D60-3103-E54C-9167-2287BEE5C81A}"/>
              </a:ext>
            </a:extLst>
          </p:cNvPr>
          <p:cNvSpPr txBox="1"/>
          <p:nvPr userDrawn="1"/>
        </p:nvSpPr>
        <p:spPr>
          <a:xfrm>
            <a:off x="5193275" y="6449514"/>
            <a:ext cx="2248372" cy="338554"/>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600" baseline="0" dirty="0">
                <a:solidFill>
                  <a:schemeClr val="tx1"/>
                </a:solidFill>
                <a:effectLst/>
              </a:rPr>
              <a:t>DTP Education Solutions </a:t>
            </a:r>
            <a:endParaRPr lang="en-US" sz="1600" dirty="0">
              <a:solidFill>
                <a:schemeClr val="tx1"/>
              </a:solidFill>
              <a:effectLst/>
            </a:endParaRPr>
          </a:p>
        </p:txBody>
      </p:sp>
    </p:spTree>
    <p:extLst>
      <p:ext uri="{BB962C8B-B14F-4D97-AF65-F5344CB8AC3E}">
        <p14:creationId xmlns:p14="http://schemas.microsoft.com/office/powerpoint/2010/main" val="42270810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8" r:id="rId13"/>
    <p:sldLayoutId id="2147483669" r:id="rId14"/>
    <p:sldLayoutId id="2147483677" r:id="rId15"/>
    <p:sldLayoutId id="2147483679"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5.png"/><Relationship Id="rId5" Type="http://schemas.openxmlformats.org/officeDocument/2006/relationships/image" Target="../media/image9.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4.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audio" Target="../media/audio1.wav"/><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audio" Target="../media/audio1.wav"/><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eg"/><Relationship Id="rId1" Type="http://schemas.openxmlformats.org/officeDocument/2006/relationships/slideLayout" Target="../slideLayouts/slideLayout12.xml"/><Relationship Id="rId4" Type="http://schemas.openxmlformats.org/officeDocument/2006/relationships/image" Target="../media/image14.jpg"/></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6A2DECE-71C7-49FB-8B1D-65331F217B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4566"/>
            <a:ext cx="12192000" cy="6843434"/>
          </a:xfrm>
          <a:prstGeom prst="rect">
            <a:avLst/>
          </a:prstGeom>
        </p:spPr>
      </p:pic>
    </p:spTree>
    <p:extLst>
      <p:ext uri="{BB962C8B-B14F-4D97-AF65-F5344CB8AC3E}">
        <p14:creationId xmlns:p14="http://schemas.microsoft.com/office/powerpoint/2010/main" val="177268008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3957056-6904-F489-DE2F-A57AEB74C236}"/>
              </a:ext>
            </a:extLst>
          </p:cNvPr>
          <p:cNvPicPr>
            <a:picLocks noChangeAspect="1"/>
          </p:cNvPicPr>
          <p:nvPr/>
        </p:nvPicPr>
        <p:blipFill rotWithShape="1">
          <a:blip r:embed="rId4"/>
          <a:srcRect l="2186" t="1728" r="2403" b="2890"/>
          <a:stretch/>
        </p:blipFill>
        <p:spPr>
          <a:xfrm>
            <a:off x="0" y="1162658"/>
            <a:ext cx="11894641" cy="4876559"/>
          </a:xfrm>
          <a:prstGeom prst="rect">
            <a:avLst/>
          </a:prstGeom>
          <a:effectLst>
            <a:outerShdw blurRad="50800" dist="38100" dir="2700000" algn="tl" rotWithShape="0">
              <a:prstClr val="black">
                <a:alpha val="40000"/>
              </a:prstClr>
            </a:outerShdw>
          </a:effectLst>
        </p:spPr>
      </p:pic>
      <p:pic>
        <p:nvPicPr>
          <p:cNvPr id="4" name="CD2 TRACK 02">
            <a:hlinkClick r:id="" action="ppaction://media"/>
            <a:extLst>
              <a:ext uri="{FF2B5EF4-FFF2-40B4-BE49-F238E27FC236}">
                <a16:creationId xmlns:a16="http://schemas.microsoft.com/office/drawing/2014/main" id="{92E19FAB-A5AC-D706-5BE2-C04F5A79A8C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975923" y="556845"/>
            <a:ext cx="406400" cy="406400"/>
          </a:xfrm>
          <a:prstGeom prst="rect">
            <a:avLst/>
          </a:prstGeom>
        </p:spPr>
      </p:pic>
      <p:pic>
        <p:nvPicPr>
          <p:cNvPr id="7" name="Picture 6">
            <a:extLst>
              <a:ext uri="{FF2B5EF4-FFF2-40B4-BE49-F238E27FC236}">
                <a16:creationId xmlns:a16="http://schemas.microsoft.com/office/drawing/2014/main" id="{0052942C-C67F-4BAA-BC8C-142C08F92EDD}"/>
              </a:ext>
            </a:extLst>
          </p:cNvPr>
          <p:cNvPicPr>
            <a:picLocks noChangeAspect="1"/>
          </p:cNvPicPr>
          <p:nvPr/>
        </p:nvPicPr>
        <p:blipFill>
          <a:blip r:embed="rId6"/>
          <a:stretch>
            <a:fillRect/>
          </a:stretch>
        </p:blipFill>
        <p:spPr>
          <a:xfrm>
            <a:off x="4358245" y="200145"/>
            <a:ext cx="7671460" cy="1438649"/>
          </a:xfrm>
          <a:prstGeom prst="rect">
            <a:avLst/>
          </a:prstGeom>
        </p:spPr>
      </p:pic>
    </p:spTree>
    <p:extLst>
      <p:ext uri="{BB962C8B-B14F-4D97-AF65-F5344CB8AC3E}">
        <p14:creationId xmlns:p14="http://schemas.microsoft.com/office/powerpoint/2010/main" val="1443692118"/>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39EC191-2036-B989-2CDC-4CE520606D2D}"/>
              </a:ext>
            </a:extLst>
          </p:cNvPr>
          <p:cNvSpPr txBox="1"/>
          <p:nvPr/>
        </p:nvSpPr>
        <p:spPr>
          <a:xfrm>
            <a:off x="165517" y="562494"/>
            <a:ext cx="1421395" cy="600164"/>
          </a:xfrm>
          <a:prstGeom prst="rect">
            <a:avLst/>
          </a:prstGeom>
          <a:solidFill>
            <a:srgbClr val="7030A0"/>
          </a:solidFill>
          <a:effectLst>
            <a:outerShdw blurRad="50800" dist="38100" dir="5400000" algn="t" rotWithShape="0">
              <a:prstClr val="black">
                <a:alpha val="40000"/>
              </a:prstClr>
            </a:outerShdw>
          </a:effectLst>
        </p:spPr>
        <p:txBody>
          <a:bodyPr wrap="square" rtlCol="0">
            <a:spAutoFit/>
          </a:bodyPr>
          <a:lstStyle/>
          <a:p>
            <a:r>
              <a:rPr lang="en-US" sz="3300" b="1" dirty="0">
                <a:solidFill>
                  <a:schemeClr val="bg1"/>
                </a:solidFill>
              </a:rPr>
              <a:t>Task a</a:t>
            </a:r>
          </a:p>
        </p:txBody>
      </p:sp>
      <p:pic>
        <p:nvPicPr>
          <p:cNvPr id="5" name="Picture 4">
            <a:extLst>
              <a:ext uri="{FF2B5EF4-FFF2-40B4-BE49-F238E27FC236}">
                <a16:creationId xmlns:a16="http://schemas.microsoft.com/office/drawing/2014/main" id="{43957056-6904-F489-DE2F-A57AEB74C236}"/>
              </a:ext>
            </a:extLst>
          </p:cNvPr>
          <p:cNvPicPr>
            <a:picLocks noChangeAspect="1"/>
          </p:cNvPicPr>
          <p:nvPr/>
        </p:nvPicPr>
        <p:blipFill rotWithShape="1">
          <a:blip r:embed="rId2"/>
          <a:srcRect l="2186" t="1728" r="2403" b="2890"/>
          <a:stretch/>
        </p:blipFill>
        <p:spPr>
          <a:xfrm>
            <a:off x="457200" y="1722485"/>
            <a:ext cx="11180202" cy="4583654"/>
          </a:xfrm>
          <a:prstGeom prst="rect">
            <a:avLst/>
          </a:prstGeom>
          <a:effectLst>
            <a:outerShdw blurRad="50800" dist="38100" dir="2700000" algn="tl" rotWithShape="0">
              <a:prstClr val="black">
                <a:alpha val="40000"/>
              </a:prstClr>
            </a:outerShdw>
          </a:effectLst>
        </p:spPr>
      </p:pic>
      <p:sp>
        <p:nvSpPr>
          <p:cNvPr id="6" name="Rectangle 5">
            <a:extLst>
              <a:ext uri="{FF2B5EF4-FFF2-40B4-BE49-F238E27FC236}">
                <a16:creationId xmlns:a16="http://schemas.microsoft.com/office/drawing/2014/main" id="{E5C0EDD5-B0ED-EC84-2817-63F4F81CD2C8}"/>
              </a:ext>
            </a:extLst>
          </p:cNvPr>
          <p:cNvSpPr/>
          <p:nvPr/>
        </p:nvSpPr>
        <p:spPr>
          <a:xfrm>
            <a:off x="1686806" y="475627"/>
            <a:ext cx="8295013" cy="1246495"/>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2500" b="1" dirty="0">
                <a:solidFill>
                  <a:srgbClr val="C00000"/>
                </a:solidFill>
              </a:rPr>
              <a:t>Read the magazine article. What is it about?</a:t>
            </a:r>
          </a:p>
          <a:p>
            <a:pPr marL="514350" indent="-514350">
              <a:buAutoNum type="arabicPeriod"/>
            </a:pPr>
            <a:r>
              <a:rPr lang="en-US" sz="2500" dirty="0">
                <a:solidFill>
                  <a:srgbClr val="0070C0"/>
                </a:solidFill>
              </a:rPr>
              <a:t>different places people can live in the future</a:t>
            </a:r>
          </a:p>
          <a:p>
            <a:pPr marL="514350" indent="-514350">
              <a:buAutoNum type="arabicPeriod"/>
            </a:pPr>
            <a:r>
              <a:rPr lang="en-US" sz="2500" dirty="0">
                <a:solidFill>
                  <a:srgbClr val="0070C0"/>
                </a:solidFill>
              </a:rPr>
              <a:t>why space stations will be the best places to live</a:t>
            </a:r>
            <a:endParaRPr lang="en-US" sz="2500" i="1" dirty="0">
              <a:solidFill>
                <a:srgbClr val="0070C0"/>
              </a:solidFill>
            </a:endParaRPr>
          </a:p>
        </p:txBody>
      </p:sp>
      <p:sp>
        <p:nvSpPr>
          <p:cNvPr id="7" name="Oval 6">
            <a:extLst>
              <a:ext uri="{FF2B5EF4-FFF2-40B4-BE49-F238E27FC236}">
                <a16:creationId xmlns:a16="http://schemas.microsoft.com/office/drawing/2014/main" id="{71C85C6F-74EE-38C6-1565-D317E26AFE06}"/>
              </a:ext>
            </a:extLst>
          </p:cNvPr>
          <p:cNvSpPr/>
          <p:nvPr/>
        </p:nvSpPr>
        <p:spPr>
          <a:xfrm>
            <a:off x="1686806" y="920071"/>
            <a:ext cx="433541" cy="35583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4" name="Rounded Rectangle 5">
            <a:extLst>
              <a:ext uri="{FF2B5EF4-FFF2-40B4-BE49-F238E27FC236}">
                <a16:creationId xmlns:a16="http://schemas.microsoft.com/office/drawing/2014/main" id="{427FACC9-9CB7-3A55-0415-7A961A768BEF}"/>
              </a:ext>
            </a:extLst>
          </p:cNvPr>
          <p:cNvSpPr/>
          <p:nvPr/>
        </p:nvSpPr>
        <p:spPr>
          <a:xfrm>
            <a:off x="674106" y="1720351"/>
            <a:ext cx="3760108" cy="355836"/>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5">
            <a:extLst>
              <a:ext uri="{FF2B5EF4-FFF2-40B4-BE49-F238E27FC236}">
                <a16:creationId xmlns:a16="http://schemas.microsoft.com/office/drawing/2014/main" id="{B94B6753-38B5-B49A-1E8C-EB306D894ADE}"/>
              </a:ext>
            </a:extLst>
          </p:cNvPr>
          <p:cNvSpPr/>
          <p:nvPr/>
        </p:nvSpPr>
        <p:spPr>
          <a:xfrm>
            <a:off x="992506" y="3056710"/>
            <a:ext cx="6244317" cy="290328"/>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5">
            <a:extLst>
              <a:ext uri="{FF2B5EF4-FFF2-40B4-BE49-F238E27FC236}">
                <a16:creationId xmlns:a16="http://schemas.microsoft.com/office/drawing/2014/main" id="{9010DD27-FE3F-39A6-045E-248D52572A90}"/>
              </a:ext>
            </a:extLst>
          </p:cNvPr>
          <p:cNvSpPr/>
          <p:nvPr/>
        </p:nvSpPr>
        <p:spPr>
          <a:xfrm>
            <a:off x="992506" y="4415532"/>
            <a:ext cx="4493894" cy="265732"/>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49679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heel(1)">
                                      <p:cBhvr>
                                        <p:cTn id="10" dur="2000"/>
                                        <p:tgtEl>
                                          <p:spTgt spid="9"/>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heel(1)">
                                      <p:cBhvr>
                                        <p:cTn id="13" dur="20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animBg="1"/>
      <p:bldP spid="9" grpId="0" animBg="1"/>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D8306C05-393F-4A35-BEFE-A421EF45FCDD}"/>
              </a:ext>
            </a:extLst>
          </p:cNvPr>
          <p:cNvSpPr/>
          <p:nvPr/>
        </p:nvSpPr>
        <p:spPr>
          <a:xfrm>
            <a:off x="283930" y="1570864"/>
            <a:ext cx="11638895" cy="4031873"/>
          </a:xfrm>
          <a:prstGeom prst="rect">
            <a:avLst/>
          </a:prstGeom>
          <a:noFill/>
          <a:ln>
            <a:noFill/>
          </a:ln>
          <a:effectLst/>
        </p:spPr>
        <p:txBody>
          <a:bodyPr wrap="square">
            <a:spAutoFit/>
          </a:bodyPr>
          <a:lstStyle/>
          <a:p>
            <a:r>
              <a:rPr lang="en-US" sz="3200" b="1" dirty="0">
                <a:solidFill>
                  <a:srgbClr val="002060"/>
                </a:solidFill>
              </a:rPr>
              <a:t>b. Now, read and answer. </a:t>
            </a:r>
          </a:p>
          <a:p>
            <a:r>
              <a:rPr lang="en-US" sz="3200" b="1" i="1" dirty="0">
                <a:solidFill>
                  <a:srgbClr val="002060"/>
                </a:solidFill>
              </a:rPr>
              <a:t>According to the writer,</a:t>
            </a:r>
            <a:br>
              <a:rPr lang="en-US" sz="3200" dirty="0"/>
            </a:br>
            <a:r>
              <a:rPr lang="en-US" sz="3200" dirty="0"/>
              <a:t>1.  What will the world's population be by the year 2100? </a:t>
            </a:r>
          </a:p>
          <a:p>
            <a:r>
              <a:rPr lang="en-US" sz="3200" dirty="0"/>
              <a:t>2. How is Mars's gravity different from Earth’s? </a:t>
            </a:r>
          </a:p>
          <a:p>
            <a:r>
              <a:rPr lang="en-US" sz="3200" dirty="0"/>
              <a:t>3. Why will people need to stay inside on Venus? </a:t>
            </a:r>
          </a:p>
          <a:p>
            <a:r>
              <a:rPr lang="en-US" sz="3200" dirty="0"/>
              <a:t>4. Why is it good that we can build space stations near Earth? </a:t>
            </a:r>
          </a:p>
          <a:p>
            <a:r>
              <a:rPr lang="en-US" sz="3200" dirty="0"/>
              <a:t>5. The word </a:t>
            </a:r>
            <a:r>
              <a:rPr lang="en-US" sz="3200" u="sng" dirty="0"/>
              <a:t>new</a:t>
            </a:r>
            <a:r>
              <a:rPr lang="en-US" sz="3200" dirty="0"/>
              <a:t> in paragraph 4 is closest in meaning to ______.</a:t>
            </a:r>
          </a:p>
          <a:p>
            <a:r>
              <a:rPr lang="en-US" sz="3200" dirty="0"/>
              <a:t>A. different from before     B. recently made     C. not known before</a:t>
            </a:r>
            <a:endParaRPr lang="en-US" sz="3200" i="1" dirty="0">
              <a:solidFill>
                <a:srgbClr val="FF0000"/>
              </a:solidFill>
            </a:endParaRPr>
          </a:p>
        </p:txBody>
      </p:sp>
      <p:sp>
        <p:nvSpPr>
          <p:cNvPr id="14" name="TextBox 13">
            <a:extLst>
              <a:ext uri="{FF2B5EF4-FFF2-40B4-BE49-F238E27FC236}">
                <a16:creationId xmlns:a16="http://schemas.microsoft.com/office/drawing/2014/main" id="{F7353FF2-8DDB-4DF7-8224-5318094484EA}"/>
              </a:ext>
            </a:extLst>
          </p:cNvPr>
          <p:cNvSpPr txBox="1"/>
          <p:nvPr/>
        </p:nvSpPr>
        <p:spPr>
          <a:xfrm>
            <a:off x="283931" y="486747"/>
            <a:ext cx="1421395" cy="646331"/>
          </a:xfrm>
          <a:prstGeom prst="rect">
            <a:avLst/>
          </a:prstGeom>
          <a:solidFill>
            <a:srgbClr val="7030A0"/>
          </a:solidFill>
          <a:effectLst>
            <a:outerShdw blurRad="50800" dist="38100" dir="5400000" algn="t" rotWithShape="0">
              <a:prstClr val="black">
                <a:alpha val="40000"/>
              </a:prstClr>
            </a:outerShdw>
          </a:effectLst>
        </p:spPr>
        <p:txBody>
          <a:bodyPr wrap="square" rtlCol="0">
            <a:spAutoFit/>
          </a:bodyPr>
          <a:lstStyle/>
          <a:p>
            <a:r>
              <a:rPr lang="en-US" sz="3600" b="1" dirty="0">
                <a:solidFill>
                  <a:schemeClr val="bg1"/>
                </a:solidFill>
              </a:rPr>
              <a:t>Task b</a:t>
            </a:r>
          </a:p>
        </p:txBody>
      </p:sp>
    </p:spTree>
    <p:extLst>
      <p:ext uri="{BB962C8B-B14F-4D97-AF65-F5344CB8AC3E}">
        <p14:creationId xmlns:p14="http://schemas.microsoft.com/office/powerpoint/2010/main" val="3997473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39EC191-2036-B989-2CDC-4CE520606D2D}"/>
              </a:ext>
            </a:extLst>
          </p:cNvPr>
          <p:cNvSpPr txBox="1"/>
          <p:nvPr/>
        </p:nvSpPr>
        <p:spPr>
          <a:xfrm>
            <a:off x="94401" y="508300"/>
            <a:ext cx="1170874" cy="523220"/>
          </a:xfrm>
          <a:prstGeom prst="rect">
            <a:avLst/>
          </a:prstGeom>
          <a:solidFill>
            <a:srgbClr val="7030A0"/>
          </a:solidFill>
          <a:effectLst>
            <a:outerShdw blurRad="50800" dist="38100" dir="5400000" algn="t" rotWithShape="0">
              <a:prstClr val="black">
                <a:alpha val="40000"/>
              </a:prstClr>
            </a:outerShdw>
          </a:effectLst>
        </p:spPr>
        <p:txBody>
          <a:bodyPr wrap="square" rtlCol="0">
            <a:spAutoFit/>
          </a:bodyPr>
          <a:lstStyle/>
          <a:p>
            <a:r>
              <a:rPr lang="en-US" sz="2800" b="1" dirty="0">
                <a:solidFill>
                  <a:schemeClr val="bg1"/>
                </a:solidFill>
              </a:rPr>
              <a:t>Task b</a:t>
            </a:r>
          </a:p>
        </p:txBody>
      </p:sp>
      <p:pic>
        <p:nvPicPr>
          <p:cNvPr id="5" name="Picture 4">
            <a:extLst>
              <a:ext uri="{FF2B5EF4-FFF2-40B4-BE49-F238E27FC236}">
                <a16:creationId xmlns:a16="http://schemas.microsoft.com/office/drawing/2014/main" id="{43957056-6904-F489-DE2F-A57AEB74C236}"/>
              </a:ext>
            </a:extLst>
          </p:cNvPr>
          <p:cNvPicPr>
            <a:picLocks noChangeAspect="1"/>
          </p:cNvPicPr>
          <p:nvPr/>
        </p:nvPicPr>
        <p:blipFill rotWithShape="1">
          <a:blip r:embed="rId2"/>
          <a:srcRect l="2186" t="1728" r="2403" b="2890"/>
          <a:stretch/>
        </p:blipFill>
        <p:spPr>
          <a:xfrm>
            <a:off x="212649" y="1920920"/>
            <a:ext cx="10670251" cy="4374585"/>
          </a:xfrm>
          <a:prstGeom prst="rect">
            <a:avLst/>
          </a:prstGeom>
          <a:effectLst>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id="{70852004-DD18-535E-ADFF-99325C0680B2}"/>
              </a:ext>
            </a:extLst>
          </p:cNvPr>
          <p:cNvPicPr>
            <a:picLocks noChangeAspect="1"/>
          </p:cNvPicPr>
          <p:nvPr/>
        </p:nvPicPr>
        <p:blipFill rotWithShape="1">
          <a:blip r:embed="rId3"/>
          <a:srcRect r="6646" b="21614"/>
          <a:stretch/>
        </p:blipFill>
        <p:spPr>
          <a:xfrm>
            <a:off x="1" y="467026"/>
            <a:ext cx="5943599" cy="1412621"/>
          </a:xfrm>
          <a:prstGeom prst="rect">
            <a:avLst/>
          </a:prstGeom>
          <a:effectLst>
            <a:outerShdw blurRad="50800" dist="38100" dir="5400000" algn="t" rotWithShape="0">
              <a:prstClr val="black">
                <a:alpha val="40000"/>
              </a:prstClr>
            </a:outerShdw>
          </a:effectLst>
        </p:spPr>
      </p:pic>
      <p:pic>
        <p:nvPicPr>
          <p:cNvPr id="12" name="Picture 11">
            <a:extLst>
              <a:ext uri="{FF2B5EF4-FFF2-40B4-BE49-F238E27FC236}">
                <a16:creationId xmlns:a16="http://schemas.microsoft.com/office/drawing/2014/main" id="{FC20A7C8-7EBD-E1C0-3ECB-BC7AABAE0758}"/>
              </a:ext>
            </a:extLst>
          </p:cNvPr>
          <p:cNvPicPr>
            <a:picLocks noChangeAspect="1"/>
          </p:cNvPicPr>
          <p:nvPr/>
        </p:nvPicPr>
        <p:blipFill>
          <a:blip r:embed="rId4"/>
          <a:stretch>
            <a:fillRect/>
          </a:stretch>
        </p:blipFill>
        <p:spPr>
          <a:xfrm>
            <a:off x="5070361" y="1169910"/>
            <a:ext cx="7121639" cy="1009740"/>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9666754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46C9A27-2553-49F2-A45D-236A5C885F5D}"/>
              </a:ext>
            </a:extLst>
          </p:cNvPr>
          <p:cNvSpPr/>
          <p:nvPr/>
        </p:nvSpPr>
        <p:spPr>
          <a:xfrm>
            <a:off x="140257" y="2059767"/>
            <a:ext cx="11911485" cy="4201150"/>
          </a:xfrm>
          <a:prstGeom prst="rect">
            <a:avLst/>
          </a:prstGeom>
          <a:solidFill>
            <a:schemeClr val="bg1"/>
          </a:solidFill>
          <a:ln w="3175">
            <a:solidFill>
              <a:schemeClr val="tx1"/>
            </a:solidFill>
          </a:ln>
          <a:effectLst>
            <a:outerShdw blurRad="63500" sx="102000" sy="102000" algn="ctr" rotWithShape="0">
              <a:prstClr val="black">
                <a:alpha val="40000"/>
              </a:prstClr>
            </a:outerShdw>
          </a:effectLst>
        </p:spPr>
        <p:txBody>
          <a:bodyPr wrap="square">
            <a:spAutoFit/>
          </a:bodyPr>
          <a:lstStyle/>
          <a:p>
            <a:r>
              <a:rPr lang="en-US" sz="2700" b="1" i="0" dirty="0">
                <a:solidFill>
                  <a:srgbClr val="002060"/>
                </a:solidFill>
              </a:rPr>
              <a:t>A New Home in the Future</a:t>
            </a:r>
          </a:p>
          <a:p>
            <a:r>
              <a:rPr lang="en-US" sz="2400" b="1" i="0" dirty="0">
                <a:solidFill>
                  <a:srgbClr val="002060"/>
                </a:solidFill>
              </a:rPr>
              <a:t>by James Stone</a:t>
            </a:r>
            <a:br>
              <a:rPr lang="en-US" sz="2700" b="0" i="0" dirty="0">
                <a:solidFill>
                  <a:srgbClr val="002060"/>
                </a:solidFill>
              </a:rPr>
            </a:br>
            <a:r>
              <a:rPr lang="en-US" sz="2700" b="0" i="0" dirty="0">
                <a:solidFill>
                  <a:srgbClr val="002060"/>
                </a:solidFill>
              </a:rPr>
              <a:t>Our planet, Earth, is becoming more and more crowded. The world's population will reach 11 billion by 2100. I think we will need to find a new home in the future. The options are really exciting!</a:t>
            </a:r>
          </a:p>
          <a:p>
            <a:pPr algn="just"/>
            <a:r>
              <a:rPr lang="en-US" sz="2700" b="0" i="0" dirty="0">
                <a:solidFill>
                  <a:srgbClr val="002060"/>
                </a:solidFill>
              </a:rPr>
              <a:t>One option is to live on another planet, like Mars or Venus. It's important that the planet has similar gravity to Earth. We need gravity to stay healthy and on the ground! Venus's gravity is similar to Earth’s, but Mars's is much lower. Temperature will also be a problem. Mars is very cold, and Venus is very hot. People will need to stay inside all the time. Mars and Venus also don't have enough oxygen for humans.</a:t>
            </a:r>
            <a:endParaRPr lang="en-US" sz="2700" i="1" dirty="0">
              <a:solidFill>
                <a:srgbClr val="002060"/>
              </a:solidFill>
            </a:endParaRPr>
          </a:p>
        </p:txBody>
      </p:sp>
      <p:sp>
        <p:nvSpPr>
          <p:cNvPr id="7" name="TextBox 6">
            <a:extLst>
              <a:ext uri="{FF2B5EF4-FFF2-40B4-BE49-F238E27FC236}">
                <a16:creationId xmlns:a16="http://schemas.microsoft.com/office/drawing/2014/main" id="{475D8C19-9ACB-4A26-AE40-05FA96B94DEF}"/>
              </a:ext>
            </a:extLst>
          </p:cNvPr>
          <p:cNvSpPr txBox="1"/>
          <p:nvPr/>
        </p:nvSpPr>
        <p:spPr>
          <a:xfrm>
            <a:off x="8987668" y="442201"/>
            <a:ext cx="3830924" cy="523220"/>
          </a:xfrm>
          <a:prstGeom prst="rect">
            <a:avLst/>
          </a:prstGeom>
          <a:noFill/>
        </p:spPr>
        <p:txBody>
          <a:bodyPr wrap="square" rtlCol="0">
            <a:spAutoFit/>
          </a:bodyPr>
          <a:lstStyle/>
          <a:p>
            <a:pPr algn="ctr"/>
            <a:r>
              <a:rPr lang="en-US" sz="2800" dirty="0">
                <a:solidFill>
                  <a:srgbClr val="FF0000"/>
                </a:solidFill>
              </a:rPr>
              <a:t>11 billion</a:t>
            </a:r>
          </a:p>
        </p:txBody>
      </p:sp>
      <p:cxnSp>
        <p:nvCxnSpPr>
          <p:cNvPr id="8" name="Straight Connector 7">
            <a:extLst>
              <a:ext uri="{FF2B5EF4-FFF2-40B4-BE49-F238E27FC236}">
                <a16:creationId xmlns:a16="http://schemas.microsoft.com/office/drawing/2014/main" id="{3926BDEF-F3EE-4420-90FB-425179C688EC}"/>
              </a:ext>
            </a:extLst>
          </p:cNvPr>
          <p:cNvCxnSpPr>
            <a:cxnSpLocks/>
          </p:cNvCxnSpPr>
          <p:nvPr/>
        </p:nvCxnSpPr>
        <p:spPr>
          <a:xfrm>
            <a:off x="1082989" y="3707404"/>
            <a:ext cx="129073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8C80360B-D318-4649-8A2D-4968786457F3}"/>
              </a:ext>
            </a:extLst>
          </p:cNvPr>
          <p:cNvSpPr txBox="1"/>
          <p:nvPr/>
        </p:nvSpPr>
        <p:spPr>
          <a:xfrm>
            <a:off x="8842749" y="933084"/>
            <a:ext cx="4120761" cy="523220"/>
          </a:xfrm>
          <a:prstGeom prst="rect">
            <a:avLst/>
          </a:prstGeom>
          <a:noFill/>
        </p:spPr>
        <p:txBody>
          <a:bodyPr wrap="square" rtlCol="0">
            <a:spAutoFit/>
          </a:bodyPr>
          <a:lstStyle/>
          <a:p>
            <a:r>
              <a:rPr lang="en-US" sz="2800" dirty="0">
                <a:solidFill>
                  <a:srgbClr val="FF0000"/>
                </a:solidFill>
              </a:rPr>
              <a:t>It's much lower.</a:t>
            </a:r>
          </a:p>
        </p:txBody>
      </p:sp>
      <p:cxnSp>
        <p:nvCxnSpPr>
          <p:cNvPr id="11" name="Straight Connector 10">
            <a:extLst>
              <a:ext uri="{FF2B5EF4-FFF2-40B4-BE49-F238E27FC236}">
                <a16:creationId xmlns:a16="http://schemas.microsoft.com/office/drawing/2014/main" id="{19956DB1-96B1-4FFD-9611-D74D75D51C26}"/>
              </a:ext>
            </a:extLst>
          </p:cNvPr>
          <p:cNvCxnSpPr>
            <a:cxnSpLocks/>
          </p:cNvCxnSpPr>
          <p:nvPr/>
        </p:nvCxnSpPr>
        <p:spPr>
          <a:xfrm>
            <a:off x="6741042" y="5755738"/>
            <a:ext cx="234993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8720E4EF-42BD-404F-93AE-E6463C0BEC2E}"/>
              </a:ext>
            </a:extLst>
          </p:cNvPr>
          <p:cNvSpPr txBox="1"/>
          <p:nvPr/>
        </p:nvSpPr>
        <p:spPr>
          <a:xfrm>
            <a:off x="8842748" y="1448103"/>
            <a:ext cx="2085447" cy="523220"/>
          </a:xfrm>
          <a:prstGeom prst="rect">
            <a:avLst/>
          </a:prstGeom>
          <a:noFill/>
        </p:spPr>
        <p:txBody>
          <a:bodyPr wrap="square" rtlCol="0">
            <a:spAutoFit/>
          </a:bodyPr>
          <a:lstStyle/>
          <a:p>
            <a:pPr algn="ctr"/>
            <a:r>
              <a:rPr lang="en-US" sz="2800" dirty="0">
                <a:solidFill>
                  <a:srgbClr val="FF0000"/>
                </a:solidFill>
              </a:rPr>
              <a:t>It’s very hot.</a:t>
            </a:r>
          </a:p>
        </p:txBody>
      </p:sp>
      <p:sp>
        <p:nvSpPr>
          <p:cNvPr id="12" name="Rectangle 11">
            <a:extLst>
              <a:ext uri="{FF2B5EF4-FFF2-40B4-BE49-F238E27FC236}">
                <a16:creationId xmlns:a16="http://schemas.microsoft.com/office/drawing/2014/main" id="{C8ABC570-0806-43F1-8D43-C1D50D70E7C0}"/>
              </a:ext>
            </a:extLst>
          </p:cNvPr>
          <p:cNvSpPr/>
          <p:nvPr/>
        </p:nvSpPr>
        <p:spPr>
          <a:xfrm>
            <a:off x="164049" y="442201"/>
            <a:ext cx="11457993" cy="1569660"/>
          </a:xfrm>
          <a:prstGeom prst="rect">
            <a:avLst/>
          </a:prstGeom>
          <a:noFill/>
          <a:ln>
            <a:noFill/>
          </a:ln>
          <a:effectLst/>
        </p:spPr>
        <p:txBody>
          <a:bodyPr wrap="square">
            <a:spAutoFit/>
          </a:bodyPr>
          <a:lstStyle/>
          <a:p>
            <a:pPr marL="514350" indent="-514350">
              <a:buAutoNum type="arabicPeriod"/>
            </a:pPr>
            <a:r>
              <a:rPr lang="en-US" sz="3200" dirty="0">
                <a:solidFill>
                  <a:srgbClr val="0070C0"/>
                </a:solidFill>
              </a:rPr>
              <a:t>What will the world's population be by the year 2100?</a:t>
            </a:r>
          </a:p>
          <a:p>
            <a:pPr marL="514350" indent="-514350">
              <a:buAutoNum type="arabicPeriod"/>
            </a:pPr>
            <a:r>
              <a:rPr lang="en-US" sz="3200" dirty="0">
                <a:solidFill>
                  <a:srgbClr val="0070C0"/>
                </a:solidFill>
              </a:rPr>
              <a:t>How is Mars's gravity different from Earth’s?</a:t>
            </a:r>
          </a:p>
          <a:p>
            <a:pPr marL="514350" indent="-514350">
              <a:buAutoNum type="arabicPeriod"/>
            </a:pPr>
            <a:r>
              <a:rPr lang="en-US" sz="3200" dirty="0">
                <a:solidFill>
                  <a:srgbClr val="0070C0"/>
                </a:solidFill>
              </a:rPr>
              <a:t>Why will people need to stay inside on Venus?</a:t>
            </a:r>
            <a:endParaRPr lang="en-US" sz="3200" i="1" dirty="0">
              <a:solidFill>
                <a:srgbClr val="0070C0"/>
              </a:solidFill>
            </a:endParaRPr>
          </a:p>
        </p:txBody>
      </p:sp>
      <p:pic>
        <p:nvPicPr>
          <p:cNvPr id="14" name="Picture 13">
            <a:hlinkClick r:id="" action="ppaction://noaction" highlightClick="1">
              <a:snd r:embed="rId2" name="ARROW 001.wav"/>
            </a:hlinkClick>
            <a:extLst>
              <a:ext uri="{FF2B5EF4-FFF2-40B4-BE49-F238E27FC236}">
                <a16:creationId xmlns:a16="http://schemas.microsoft.com/office/drawing/2014/main" id="{0E6D474C-4458-492E-B8EC-7DA8B9C92F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10825977" y="1495685"/>
            <a:ext cx="1201974" cy="1201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 name="Straight Connector 1">
            <a:extLst>
              <a:ext uri="{FF2B5EF4-FFF2-40B4-BE49-F238E27FC236}">
                <a16:creationId xmlns:a16="http://schemas.microsoft.com/office/drawing/2014/main" id="{325B6BDE-F6EB-6C4B-A12C-D5C8E904AAC2}"/>
              </a:ext>
            </a:extLst>
          </p:cNvPr>
          <p:cNvCxnSpPr>
            <a:cxnSpLocks/>
          </p:cNvCxnSpPr>
          <p:nvPr/>
        </p:nvCxnSpPr>
        <p:spPr>
          <a:xfrm>
            <a:off x="7053062" y="5340720"/>
            <a:ext cx="294002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C5F1ED5A-4D36-4642-B8A7-B2CE64583E5F}"/>
              </a:ext>
            </a:extLst>
          </p:cNvPr>
          <p:cNvCxnSpPr>
            <a:cxnSpLocks/>
          </p:cNvCxnSpPr>
          <p:nvPr/>
        </p:nvCxnSpPr>
        <p:spPr>
          <a:xfrm>
            <a:off x="2580300" y="5354696"/>
            <a:ext cx="84338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1572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circle(in)">
                                      <p:cBhvr>
                                        <p:cTn id="7" dur="500"/>
                                        <p:tgtEl>
                                          <p:spTgt spid="7">
                                            <p:txEl>
                                              <p:pRg st="0" end="0"/>
                                            </p:txEl>
                                          </p:spTgt>
                                        </p:tgtEl>
                                      </p:cBhvr>
                                    </p:animEffect>
                                  </p:childTnLst>
                                </p:cTn>
                              </p:par>
                            </p:childTnLst>
                          </p:cTn>
                        </p:par>
                        <p:par>
                          <p:cTn id="8" fill="hold">
                            <p:stCondLst>
                              <p:cond delay="500"/>
                            </p:stCondLst>
                            <p:childTnLst>
                              <p:par>
                                <p:cTn id="9" presetID="21" presetClass="entr" presetSubtype="1"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heel(1)">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nodeType="clickEffect">
                                  <p:stCondLst>
                                    <p:cond delay="0"/>
                                  </p:stCondLst>
                                  <p:childTnLst>
                                    <p:set>
                                      <p:cBhvr>
                                        <p:cTn id="15" dur="1" fill="hold">
                                          <p:stCondLst>
                                            <p:cond delay="0"/>
                                          </p:stCondLst>
                                        </p:cTn>
                                        <p:tgtEl>
                                          <p:spTgt spid="10">
                                            <p:txEl>
                                              <p:pRg st="0" end="0"/>
                                            </p:txEl>
                                          </p:spTgt>
                                        </p:tgtEl>
                                        <p:attrNameLst>
                                          <p:attrName>style.visibility</p:attrName>
                                        </p:attrNameLst>
                                      </p:cBhvr>
                                      <p:to>
                                        <p:strVal val="visible"/>
                                      </p:to>
                                    </p:set>
                                    <p:animEffect transition="in" filter="circle(in)">
                                      <p:cBhvr>
                                        <p:cTn id="16" dur="500"/>
                                        <p:tgtEl>
                                          <p:spTgt spid="10">
                                            <p:txEl>
                                              <p:pRg st="0" end="0"/>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par>
                                <p:cTn id="20" presetID="16" presetClass="entr" presetSubtype="21"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13">
                                            <p:txEl>
                                              <p:pRg st="0" end="0"/>
                                            </p:txEl>
                                          </p:spTgt>
                                        </p:tgtEl>
                                        <p:attrNameLst>
                                          <p:attrName>style.visibility</p:attrName>
                                        </p:attrNameLst>
                                      </p:cBhvr>
                                      <p:to>
                                        <p:strVal val="visible"/>
                                      </p:to>
                                    </p:set>
                                    <p:animEffect transition="in" filter="circle(in)">
                                      <p:cBhvr>
                                        <p:cTn id="27" dur="500"/>
                                        <p:tgtEl>
                                          <p:spTgt spid="13">
                                            <p:txEl>
                                              <p:pRg st="0" end="0"/>
                                            </p:txEl>
                                          </p:spTgt>
                                        </p:tgtEl>
                                      </p:cBhvr>
                                    </p:animEffect>
                                  </p:childTnLst>
                                </p:cTn>
                              </p:par>
                              <p:par>
                                <p:cTn id="28" presetID="16" presetClass="entr" presetSubtype="21" fill="hold"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childTnLst>
                          </p:cTn>
                        </p:par>
                      </p:childTnLst>
                    </p:cTn>
                  </p:par>
                </p:childTnLst>
              </p:cTn>
              <p:nextCondLst>
                <p:cond evt="onClick" delay="0">
                  <p:tgtEl>
                    <p:spTgt spid="14"/>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hlinkClick r:id="" action="ppaction://noaction" highlightClick="1">
              <a:snd r:embed="rId2" name="ARROW 001.wav"/>
            </a:hlinkClick>
            <a:extLst>
              <a:ext uri="{FF2B5EF4-FFF2-40B4-BE49-F238E27FC236}">
                <a16:creationId xmlns:a16="http://schemas.microsoft.com/office/drawing/2014/main" id="{0E6D474C-4458-492E-B8EC-7DA8B9C92F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10903129" y="2590544"/>
            <a:ext cx="1144772" cy="1144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a:extLst>
              <a:ext uri="{FF2B5EF4-FFF2-40B4-BE49-F238E27FC236}">
                <a16:creationId xmlns:a16="http://schemas.microsoft.com/office/drawing/2014/main" id="{646C9A27-2553-49F2-A45D-236A5C885F5D}"/>
              </a:ext>
            </a:extLst>
          </p:cNvPr>
          <p:cNvSpPr/>
          <p:nvPr/>
        </p:nvSpPr>
        <p:spPr>
          <a:xfrm>
            <a:off x="622849" y="3566625"/>
            <a:ext cx="10946295" cy="2585323"/>
          </a:xfrm>
          <a:prstGeom prst="rect">
            <a:avLst/>
          </a:prstGeom>
          <a:solidFill>
            <a:schemeClr val="bg1"/>
          </a:solidFill>
          <a:ln w="3175">
            <a:solidFill>
              <a:schemeClr val="tx1"/>
            </a:solidFill>
          </a:ln>
          <a:effectLst>
            <a:outerShdw blurRad="50800" dist="38100" dir="5400000" algn="t" rotWithShape="0">
              <a:prstClr val="black">
                <a:alpha val="40000"/>
              </a:prstClr>
            </a:outerShdw>
          </a:effectLst>
        </p:spPr>
        <p:txBody>
          <a:bodyPr wrap="square">
            <a:spAutoFit/>
          </a:bodyPr>
          <a:lstStyle/>
          <a:p>
            <a:pPr algn="just"/>
            <a:r>
              <a:rPr lang="en-US" sz="2700" i="0" dirty="0">
                <a:solidFill>
                  <a:srgbClr val="002060"/>
                </a:solidFill>
                <a:effectLst/>
              </a:rPr>
              <a:t>Another option is to live in space stations. We can build these near Earth, so people won't have to travel far. However, they're small. There won't be room for people to move around. Also, there's no gravity on a space station. Living there for a long time will affect people's health.</a:t>
            </a:r>
          </a:p>
          <a:p>
            <a:pPr algn="just"/>
            <a:r>
              <a:rPr lang="en-US" sz="2700" i="0" dirty="0">
                <a:solidFill>
                  <a:srgbClr val="002060"/>
                </a:solidFill>
                <a:effectLst/>
              </a:rPr>
              <a:t>We don't know where our next home will be yet. There's no other place like Earth. Our </a:t>
            </a:r>
            <a:r>
              <a:rPr lang="en-US" sz="2700" b="1" i="0" dirty="0">
                <a:solidFill>
                  <a:srgbClr val="002060"/>
                </a:solidFill>
                <a:effectLst/>
              </a:rPr>
              <a:t>new</a:t>
            </a:r>
            <a:r>
              <a:rPr lang="en-US" sz="2700" i="0" dirty="0">
                <a:solidFill>
                  <a:srgbClr val="002060"/>
                </a:solidFill>
                <a:effectLst/>
              </a:rPr>
              <a:t> home will be strange, but very exciting!</a:t>
            </a:r>
            <a:endParaRPr lang="en-US" sz="2700" i="1" dirty="0">
              <a:solidFill>
                <a:srgbClr val="002060"/>
              </a:solidFill>
            </a:endParaRPr>
          </a:p>
        </p:txBody>
      </p:sp>
      <p:sp>
        <p:nvSpPr>
          <p:cNvPr id="7" name="TextBox 6">
            <a:extLst>
              <a:ext uri="{FF2B5EF4-FFF2-40B4-BE49-F238E27FC236}">
                <a16:creationId xmlns:a16="http://schemas.microsoft.com/office/drawing/2014/main" id="{475D8C19-9ACB-4A26-AE40-05FA96B94DEF}"/>
              </a:ext>
            </a:extLst>
          </p:cNvPr>
          <p:cNvSpPr txBox="1"/>
          <p:nvPr/>
        </p:nvSpPr>
        <p:spPr>
          <a:xfrm>
            <a:off x="834617" y="1115324"/>
            <a:ext cx="9598314" cy="584775"/>
          </a:xfrm>
          <a:prstGeom prst="rect">
            <a:avLst/>
          </a:prstGeom>
          <a:noFill/>
        </p:spPr>
        <p:txBody>
          <a:bodyPr wrap="square" rtlCol="0">
            <a:spAutoFit/>
          </a:bodyPr>
          <a:lstStyle/>
          <a:p>
            <a:r>
              <a:rPr lang="en-US" sz="3200" dirty="0">
                <a:solidFill>
                  <a:srgbClr val="FF0000"/>
                </a:solidFill>
              </a:rPr>
              <a:t>Because people won't have to travel far.</a:t>
            </a:r>
          </a:p>
        </p:txBody>
      </p:sp>
      <p:cxnSp>
        <p:nvCxnSpPr>
          <p:cNvPr id="8" name="Straight Connector 7">
            <a:extLst>
              <a:ext uri="{FF2B5EF4-FFF2-40B4-BE49-F238E27FC236}">
                <a16:creationId xmlns:a16="http://schemas.microsoft.com/office/drawing/2014/main" id="{3926BDEF-F3EE-4420-90FB-425179C688EC}"/>
              </a:ext>
            </a:extLst>
          </p:cNvPr>
          <p:cNvCxnSpPr>
            <a:cxnSpLocks/>
          </p:cNvCxnSpPr>
          <p:nvPr/>
        </p:nvCxnSpPr>
        <p:spPr>
          <a:xfrm>
            <a:off x="731520" y="4429185"/>
            <a:ext cx="423573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C8ABC570-0806-43F1-8D43-C1D50D70E7C0}"/>
              </a:ext>
            </a:extLst>
          </p:cNvPr>
          <p:cNvSpPr/>
          <p:nvPr/>
        </p:nvSpPr>
        <p:spPr>
          <a:xfrm>
            <a:off x="367001" y="697132"/>
            <a:ext cx="11457993" cy="2062103"/>
          </a:xfrm>
          <a:prstGeom prst="rect">
            <a:avLst/>
          </a:prstGeom>
          <a:noFill/>
          <a:ln>
            <a:noFill/>
          </a:ln>
          <a:effectLst/>
        </p:spPr>
        <p:txBody>
          <a:bodyPr wrap="square">
            <a:spAutoFit/>
          </a:bodyPr>
          <a:lstStyle/>
          <a:p>
            <a:r>
              <a:rPr lang="en-US" sz="3200" dirty="0">
                <a:solidFill>
                  <a:srgbClr val="0070C0"/>
                </a:solidFill>
              </a:rPr>
              <a:t>4. Why is it good that we can build space stations near Earth?</a:t>
            </a:r>
          </a:p>
          <a:p>
            <a:endParaRPr lang="en-US" sz="3200" dirty="0">
              <a:solidFill>
                <a:srgbClr val="0070C0"/>
              </a:solidFill>
            </a:endParaRPr>
          </a:p>
          <a:p>
            <a:r>
              <a:rPr lang="en-US" sz="3200" dirty="0">
                <a:solidFill>
                  <a:srgbClr val="0070C0"/>
                </a:solidFill>
              </a:rPr>
              <a:t>5. The word </a:t>
            </a:r>
            <a:r>
              <a:rPr lang="en-US" sz="3200" b="1" u="sng" dirty="0">
                <a:solidFill>
                  <a:srgbClr val="0070C0"/>
                </a:solidFill>
              </a:rPr>
              <a:t>new</a:t>
            </a:r>
            <a:r>
              <a:rPr lang="en-US" sz="3200" dirty="0">
                <a:solidFill>
                  <a:srgbClr val="0070C0"/>
                </a:solidFill>
              </a:rPr>
              <a:t> in paragraph 4 is closest in meaning to ______.</a:t>
            </a:r>
          </a:p>
          <a:p>
            <a:r>
              <a:rPr lang="en-US" sz="3200" dirty="0">
                <a:solidFill>
                  <a:srgbClr val="0070C0"/>
                </a:solidFill>
              </a:rPr>
              <a:t>A. different from before   B. recently made   C. not known before</a:t>
            </a:r>
          </a:p>
        </p:txBody>
      </p:sp>
      <p:cxnSp>
        <p:nvCxnSpPr>
          <p:cNvPr id="19" name="Straight Connector 18">
            <a:extLst>
              <a:ext uri="{FF2B5EF4-FFF2-40B4-BE49-F238E27FC236}">
                <a16:creationId xmlns:a16="http://schemas.microsoft.com/office/drawing/2014/main" id="{C5F1ED5A-4D36-4642-B8A7-B2CE64583E5F}"/>
              </a:ext>
            </a:extLst>
          </p:cNvPr>
          <p:cNvCxnSpPr>
            <a:cxnSpLocks/>
          </p:cNvCxnSpPr>
          <p:nvPr/>
        </p:nvCxnSpPr>
        <p:spPr>
          <a:xfrm>
            <a:off x="2178110" y="6064475"/>
            <a:ext cx="67773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 name="Oval 2">
            <a:extLst>
              <a:ext uri="{FF2B5EF4-FFF2-40B4-BE49-F238E27FC236}">
                <a16:creationId xmlns:a16="http://schemas.microsoft.com/office/drawing/2014/main" id="{FEBCCA57-7075-ED1B-9B26-5CB5DFE4328B}"/>
              </a:ext>
            </a:extLst>
          </p:cNvPr>
          <p:cNvSpPr/>
          <p:nvPr/>
        </p:nvSpPr>
        <p:spPr>
          <a:xfrm>
            <a:off x="7651766" y="2274698"/>
            <a:ext cx="450574" cy="46558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cxnSp>
        <p:nvCxnSpPr>
          <p:cNvPr id="5" name="Straight Connector 4">
            <a:extLst>
              <a:ext uri="{FF2B5EF4-FFF2-40B4-BE49-F238E27FC236}">
                <a16:creationId xmlns:a16="http://schemas.microsoft.com/office/drawing/2014/main" id="{0B7335EF-500B-0412-E218-3966B08E5933}"/>
              </a:ext>
            </a:extLst>
          </p:cNvPr>
          <p:cNvCxnSpPr>
            <a:cxnSpLocks/>
          </p:cNvCxnSpPr>
          <p:nvPr/>
        </p:nvCxnSpPr>
        <p:spPr>
          <a:xfrm>
            <a:off x="6795208" y="4029857"/>
            <a:ext cx="420371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07167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childTnLst>
              </p:cTn>
              <p:nextCondLst>
                <p:cond evt="onClick" delay="0">
                  <p:tgtEl>
                    <p:spTgt spid="14"/>
                  </p:tgtEl>
                </p:cond>
              </p:nextCondLst>
            </p:seq>
          </p:childTnLst>
        </p:cTn>
      </p:par>
    </p:tnLst>
    <p:bldLst>
      <p:bldP spid="7" grpId="0"/>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FF69A0D-79EC-4927-B63C-EC8E3B5A5A09}"/>
              </a:ext>
            </a:extLst>
          </p:cNvPr>
          <p:cNvSpPr txBox="1"/>
          <p:nvPr/>
        </p:nvSpPr>
        <p:spPr>
          <a:xfrm>
            <a:off x="17328" y="480128"/>
            <a:ext cx="1421395" cy="646331"/>
          </a:xfrm>
          <a:prstGeom prst="rect">
            <a:avLst/>
          </a:prstGeom>
          <a:solidFill>
            <a:srgbClr val="7030A0"/>
          </a:solidFill>
          <a:effectLst>
            <a:outerShdw blurRad="50800" dist="38100" dir="5400000" algn="t" rotWithShape="0">
              <a:prstClr val="black">
                <a:alpha val="40000"/>
              </a:prstClr>
            </a:outerShdw>
          </a:effectLst>
        </p:spPr>
        <p:txBody>
          <a:bodyPr wrap="square" rtlCol="0">
            <a:spAutoFit/>
          </a:bodyPr>
          <a:lstStyle/>
          <a:p>
            <a:r>
              <a:rPr lang="en-US" sz="3600" b="1" dirty="0">
                <a:solidFill>
                  <a:schemeClr val="bg1"/>
                </a:solidFill>
              </a:rPr>
              <a:t>Task c</a:t>
            </a:r>
          </a:p>
        </p:txBody>
      </p:sp>
      <p:sp>
        <p:nvSpPr>
          <p:cNvPr id="10" name="Rectangle 9">
            <a:extLst>
              <a:ext uri="{FF2B5EF4-FFF2-40B4-BE49-F238E27FC236}">
                <a16:creationId xmlns:a16="http://schemas.microsoft.com/office/drawing/2014/main" id="{9C7A70A4-398B-472A-BD1A-EDC2E70853E7}"/>
              </a:ext>
            </a:extLst>
          </p:cNvPr>
          <p:cNvSpPr/>
          <p:nvPr/>
        </p:nvSpPr>
        <p:spPr>
          <a:xfrm>
            <a:off x="1072410" y="1653454"/>
            <a:ext cx="10764538" cy="1323439"/>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4000" i="1" dirty="0">
                <a:solidFill>
                  <a:srgbClr val="0070C0"/>
                </a:solidFill>
              </a:rPr>
              <a:t>Would you prefer to </a:t>
            </a:r>
            <a:r>
              <a:rPr lang="en-US" sz="4000" b="1" i="1" dirty="0">
                <a:solidFill>
                  <a:srgbClr val="0070C0"/>
                </a:solidFill>
              </a:rPr>
              <a:t>live on Mars, Venus</a:t>
            </a:r>
            <a:r>
              <a:rPr lang="en-US" sz="4000" i="1" dirty="0">
                <a:solidFill>
                  <a:srgbClr val="0070C0"/>
                </a:solidFill>
              </a:rPr>
              <a:t>, or a </a:t>
            </a:r>
            <a:r>
              <a:rPr lang="en-US" sz="4000" b="1" i="1" dirty="0">
                <a:solidFill>
                  <a:srgbClr val="0070C0"/>
                </a:solidFill>
              </a:rPr>
              <a:t>space station</a:t>
            </a:r>
            <a:r>
              <a:rPr lang="en-US" sz="4000" i="1" dirty="0">
                <a:solidFill>
                  <a:srgbClr val="0070C0"/>
                </a:solidFill>
              </a:rPr>
              <a:t>? Why?</a:t>
            </a:r>
          </a:p>
        </p:txBody>
      </p:sp>
      <p:pic>
        <p:nvPicPr>
          <p:cNvPr id="5" name="Picture 4">
            <a:extLst>
              <a:ext uri="{FF2B5EF4-FFF2-40B4-BE49-F238E27FC236}">
                <a16:creationId xmlns:a16="http://schemas.microsoft.com/office/drawing/2014/main" id="{58839CB3-5C13-1606-0518-A290FAFB5BDB}"/>
              </a:ext>
            </a:extLst>
          </p:cNvPr>
          <p:cNvPicPr>
            <a:picLocks noChangeAspect="1"/>
          </p:cNvPicPr>
          <p:nvPr/>
        </p:nvPicPr>
        <p:blipFill>
          <a:blip r:embed="rId2"/>
          <a:stretch>
            <a:fillRect/>
          </a:stretch>
        </p:blipFill>
        <p:spPr>
          <a:xfrm>
            <a:off x="907386" y="3691103"/>
            <a:ext cx="10555173" cy="1124107"/>
          </a:xfrm>
          <a:prstGeom prst="rect">
            <a:avLst/>
          </a:prstGeom>
        </p:spPr>
      </p:pic>
    </p:spTree>
    <p:extLst>
      <p:ext uri="{BB962C8B-B14F-4D97-AF65-F5344CB8AC3E}">
        <p14:creationId xmlns:p14="http://schemas.microsoft.com/office/powerpoint/2010/main" val="3287130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9A07D5A-7E45-4047-B733-11B527C87950}"/>
              </a:ext>
            </a:extLst>
          </p:cNvPr>
          <p:cNvSpPr txBox="1"/>
          <p:nvPr/>
        </p:nvSpPr>
        <p:spPr>
          <a:xfrm>
            <a:off x="1021278" y="997527"/>
            <a:ext cx="8926867" cy="2554545"/>
          </a:xfrm>
          <a:prstGeom prst="rect">
            <a:avLst/>
          </a:prstGeom>
          <a:noFill/>
        </p:spPr>
        <p:txBody>
          <a:bodyPr wrap="none" rtlCol="0">
            <a:spAutoFit/>
          </a:bodyPr>
          <a:lstStyle/>
          <a:p>
            <a:pPr marL="285750" indent="-285750">
              <a:buFont typeface="Arial" panose="020B0604020202020204" pitchFamily="34" charset="0"/>
              <a:buChar char="•"/>
            </a:pPr>
            <a:r>
              <a:rPr lang="en-US" sz="3200" dirty="0"/>
              <a:t>Homework:</a:t>
            </a:r>
          </a:p>
          <a:p>
            <a:pPr marL="285750" indent="-285750">
              <a:buFontTx/>
              <a:buChar char="-"/>
            </a:pPr>
            <a:r>
              <a:rPr lang="en-US" sz="3200"/>
              <a:t>Read </a:t>
            </a:r>
            <a:r>
              <a:rPr lang="en-US" sz="3200" dirty="0"/>
              <a:t>the article and redo the exercises</a:t>
            </a:r>
          </a:p>
          <a:p>
            <a:pPr marL="285750" indent="-285750">
              <a:buFontTx/>
              <a:buChar char="-"/>
            </a:pPr>
            <a:r>
              <a:rPr lang="en-US" sz="3200" dirty="0"/>
              <a:t>Practice talking about where you would like to  live</a:t>
            </a:r>
          </a:p>
          <a:p>
            <a:pPr marL="285750" indent="-285750">
              <a:buFontTx/>
              <a:buChar char="-"/>
            </a:pPr>
            <a:r>
              <a:rPr lang="en-US" sz="3200" dirty="0"/>
              <a:t>Do exercises: New words </a:t>
            </a:r>
            <a:r>
              <a:rPr lang="en-US" sz="3200" dirty="0" err="1"/>
              <a:t>a,b,c</a:t>
            </a:r>
            <a:r>
              <a:rPr lang="en-US" sz="3200" dirty="0"/>
              <a:t> (workbook)</a:t>
            </a:r>
          </a:p>
          <a:p>
            <a:pPr marL="285750" indent="-285750">
              <a:buFontTx/>
              <a:buChar char="-"/>
            </a:pPr>
            <a:r>
              <a:rPr lang="en-US" sz="3200" dirty="0"/>
              <a:t>Prepare: Grammar: Future simple p55,56</a:t>
            </a:r>
          </a:p>
        </p:txBody>
      </p:sp>
    </p:spTree>
    <p:extLst>
      <p:ext uri="{BB962C8B-B14F-4D97-AF65-F5344CB8AC3E}">
        <p14:creationId xmlns:p14="http://schemas.microsoft.com/office/powerpoint/2010/main" val="1078084158"/>
      </p:ext>
    </p:extLst>
  </p:cSld>
  <p:clrMapOvr>
    <a:masterClrMapping/>
  </p:clrMapOvr>
  <p:transition spd="med">
    <p:split orient="vert"/>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18998" y="419505"/>
            <a:ext cx="3989938" cy="923330"/>
          </a:xfrm>
          <a:prstGeom prst="rect">
            <a:avLst/>
          </a:prstGeom>
        </p:spPr>
        <p:txBody>
          <a:bodyPr wrap="none">
            <a:spAutoFit/>
          </a:bodyPr>
          <a:lstStyle/>
          <a:p>
            <a:r>
              <a:rPr lang="en-US" sz="5400" b="1" dirty="0">
                <a:solidFill>
                  <a:srgbClr val="FF0000"/>
                </a:solidFill>
                <a:ea typeface="Times New Roman" panose="02020603050405020304" pitchFamily="18" charset="0"/>
              </a:rPr>
              <a:t>Work in pairs</a:t>
            </a:r>
            <a:endParaRPr lang="en-US" sz="5400" b="1" dirty="0">
              <a:solidFill>
                <a:srgbClr val="FF0000"/>
              </a:solidFill>
            </a:endParaRPr>
          </a:p>
        </p:txBody>
      </p:sp>
      <p:sp>
        <p:nvSpPr>
          <p:cNvPr id="10" name="Rectangle 9">
            <a:extLst>
              <a:ext uri="{FF2B5EF4-FFF2-40B4-BE49-F238E27FC236}">
                <a16:creationId xmlns:a16="http://schemas.microsoft.com/office/drawing/2014/main" id="{9C7A70A4-398B-472A-BD1A-EDC2E70853E7}"/>
              </a:ext>
            </a:extLst>
          </p:cNvPr>
          <p:cNvSpPr/>
          <p:nvPr/>
        </p:nvSpPr>
        <p:spPr>
          <a:xfrm>
            <a:off x="626768" y="1342835"/>
            <a:ext cx="3989937" cy="2785378"/>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500" i="1" dirty="0">
                <a:solidFill>
                  <a:srgbClr val="0070C0"/>
                </a:solidFill>
              </a:rPr>
              <a:t>Write down your ideas on sticky notes, then stick to the board, and talk about them.</a:t>
            </a:r>
          </a:p>
        </p:txBody>
      </p:sp>
      <p:sp>
        <p:nvSpPr>
          <p:cNvPr id="6" name="TextBox 5">
            <a:extLst>
              <a:ext uri="{FF2B5EF4-FFF2-40B4-BE49-F238E27FC236}">
                <a16:creationId xmlns:a16="http://schemas.microsoft.com/office/drawing/2014/main" id="{A7E8BD99-FD23-48D8-B537-EB0CE9E5193B}"/>
              </a:ext>
            </a:extLst>
          </p:cNvPr>
          <p:cNvSpPr txBox="1"/>
          <p:nvPr/>
        </p:nvSpPr>
        <p:spPr>
          <a:xfrm>
            <a:off x="10590614" y="481060"/>
            <a:ext cx="1601386" cy="400110"/>
          </a:xfrm>
          <a:prstGeom prst="rect">
            <a:avLst/>
          </a:prstGeom>
          <a:solidFill>
            <a:srgbClr val="7030A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Post-reading</a:t>
            </a:r>
          </a:p>
        </p:txBody>
      </p:sp>
      <p:pic>
        <p:nvPicPr>
          <p:cNvPr id="3" name="Picture 2">
            <a:extLst>
              <a:ext uri="{FF2B5EF4-FFF2-40B4-BE49-F238E27FC236}">
                <a16:creationId xmlns:a16="http://schemas.microsoft.com/office/drawing/2014/main" id="{88C29639-50BB-A03B-1175-39BBAEF365F8}"/>
              </a:ext>
            </a:extLst>
          </p:cNvPr>
          <p:cNvPicPr>
            <a:picLocks noChangeAspect="1"/>
          </p:cNvPicPr>
          <p:nvPr/>
        </p:nvPicPr>
        <p:blipFill>
          <a:blip r:embed="rId2"/>
          <a:stretch>
            <a:fillRect/>
          </a:stretch>
        </p:blipFill>
        <p:spPr>
          <a:xfrm>
            <a:off x="4636463" y="881170"/>
            <a:ext cx="5954151" cy="5370774"/>
          </a:xfrm>
          <a:prstGeom prst="rect">
            <a:avLst/>
          </a:prstGeom>
        </p:spPr>
      </p:pic>
    </p:spTree>
    <p:extLst>
      <p:ext uri="{BB962C8B-B14F-4D97-AF65-F5344CB8AC3E}">
        <p14:creationId xmlns:p14="http://schemas.microsoft.com/office/powerpoint/2010/main" val="3085719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86462"/>
            <a:ext cx="8790639" cy="5859910"/>
          </a:xfrm>
          <a:prstGeom prst="rect">
            <a:avLst/>
          </a:prstGeom>
        </p:spPr>
      </p:pic>
      <p:sp>
        <p:nvSpPr>
          <p:cNvPr id="4" name="Rectangle 3">
            <a:extLst>
              <a:ext uri="{FF2B5EF4-FFF2-40B4-BE49-F238E27FC236}">
                <a16:creationId xmlns:a16="http://schemas.microsoft.com/office/drawing/2014/main" id="{F6649C3A-3028-1045-9050-8B4D037870AD}"/>
              </a:ext>
            </a:extLst>
          </p:cNvPr>
          <p:cNvSpPr/>
          <p:nvPr/>
        </p:nvSpPr>
        <p:spPr>
          <a:xfrm>
            <a:off x="6989335" y="880873"/>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CONSOLIDATION</a:t>
            </a:r>
          </a:p>
        </p:txBody>
      </p:sp>
    </p:spTree>
    <p:extLst>
      <p:ext uri="{BB962C8B-B14F-4D97-AF65-F5344CB8AC3E}">
        <p14:creationId xmlns:p14="http://schemas.microsoft.com/office/powerpoint/2010/main" val="18799251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91DFF-73B9-4977-A997-BCD4D7A278F9}"/>
              </a:ext>
            </a:extLst>
          </p:cNvPr>
          <p:cNvSpPr>
            <a:spLocks noGrp="1"/>
          </p:cNvSpPr>
          <p:nvPr>
            <p:ph type="title"/>
          </p:nvPr>
        </p:nvSpPr>
        <p:spPr/>
        <p:txBody>
          <a:bodyPr/>
          <a:lstStyle/>
          <a:p>
            <a:endParaRPr lang="en-US"/>
          </a:p>
        </p:txBody>
      </p:sp>
      <p:pic>
        <p:nvPicPr>
          <p:cNvPr id="4" name="The Planet Song - 8 Planets of the Solar System Song for Kids _ KidsLearningTube (online-video-cutter.com)">
            <a:hlinkClick r:id="" action="ppaction://media"/>
            <a:extLst>
              <a:ext uri="{FF2B5EF4-FFF2-40B4-BE49-F238E27FC236}">
                <a16:creationId xmlns:a16="http://schemas.microsoft.com/office/drawing/2014/main" id="{3710B021-33EC-4DCF-843B-B2891A827EF2}"/>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498764"/>
            <a:ext cx="9642764" cy="5866410"/>
          </a:xfrm>
        </p:spPr>
      </p:pic>
      <p:sp>
        <p:nvSpPr>
          <p:cNvPr id="5" name="TextBox 4">
            <a:extLst>
              <a:ext uri="{FF2B5EF4-FFF2-40B4-BE49-F238E27FC236}">
                <a16:creationId xmlns:a16="http://schemas.microsoft.com/office/drawing/2014/main" id="{22B2EF77-199E-472D-9E73-AC5351D7755D}"/>
              </a:ext>
            </a:extLst>
          </p:cNvPr>
          <p:cNvSpPr txBox="1"/>
          <p:nvPr/>
        </p:nvSpPr>
        <p:spPr>
          <a:xfrm>
            <a:off x="10158902" y="2268186"/>
            <a:ext cx="1782091" cy="1938992"/>
          </a:xfrm>
          <a:prstGeom prst="rect">
            <a:avLst/>
          </a:prstGeom>
          <a:noFill/>
        </p:spPr>
        <p:txBody>
          <a:bodyPr wrap="none" rtlCol="0">
            <a:spAutoFit/>
          </a:bodyPr>
          <a:lstStyle/>
          <a:p>
            <a:pPr marL="342900" indent="-342900">
              <a:buAutoNum type="arabicPeriod"/>
            </a:pPr>
            <a:r>
              <a:rPr lang="en-US" sz="2400" dirty="0"/>
              <a:t>SUN</a:t>
            </a:r>
          </a:p>
          <a:p>
            <a:pPr marL="342900" indent="-342900">
              <a:buAutoNum type="arabicPeriod"/>
            </a:pPr>
            <a:r>
              <a:rPr lang="en-US" sz="2400" dirty="0"/>
              <a:t>MERCURY</a:t>
            </a:r>
          </a:p>
          <a:p>
            <a:pPr marL="342900" indent="-342900">
              <a:buAutoNum type="arabicPeriod"/>
            </a:pPr>
            <a:r>
              <a:rPr lang="en-US" sz="2400" dirty="0"/>
              <a:t>VENUS</a:t>
            </a:r>
          </a:p>
          <a:p>
            <a:pPr marL="342900" indent="-342900">
              <a:buAutoNum type="arabicPeriod"/>
            </a:pPr>
            <a:r>
              <a:rPr lang="en-US" sz="2400" dirty="0"/>
              <a:t>EARTH</a:t>
            </a:r>
          </a:p>
          <a:p>
            <a:pPr marL="342900" indent="-342900">
              <a:buAutoNum type="arabicPeriod"/>
            </a:pPr>
            <a:r>
              <a:rPr lang="en-US" sz="2400" dirty="0"/>
              <a:t>MARS</a:t>
            </a:r>
          </a:p>
        </p:txBody>
      </p:sp>
    </p:spTree>
    <p:extLst>
      <p:ext uri="{BB962C8B-B14F-4D97-AF65-F5344CB8AC3E}">
        <p14:creationId xmlns:p14="http://schemas.microsoft.com/office/powerpoint/2010/main" val="243438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5860"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 calcmode="lin" valueType="num">
                                      <p:cBhvr additive="base">
                                        <p:cTn id="15"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5">
                                            <p:txEl>
                                              <p:pRg st="1" end="1"/>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anim calcmode="lin" valueType="num">
                                      <p:cBhvr additive="base">
                                        <p:cTn id="23"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5">
                                            <p:txEl>
                                              <p:pRg st="3" end="3"/>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 calcmode="lin" valueType="num">
                                      <p:cBhvr additive="base">
                                        <p:cTn id="27"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29" fill="hold" display="0">
                  <p:stCondLst>
                    <p:cond delay="indefinite"/>
                  </p:stCondLst>
                </p:cTn>
                <p:tgtEl>
                  <p:spTgt spid="4"/>
                </p:tgtEl>
              </p:cMediaNode>
            </p:video>
            <p:seq concurrent="1" nextAc="seek">
              <p:cTn id="30" restart="whenNotActive" fill="hold" evtFilter="cancelBubble" nodeType="interactiveSeq">
                <p:stCondLst>
                  <p:cond evt="onClick" delay="0">
                    <p:tgtEl>
                      <p:spTgt spid="4"/>
                    </p:tgtEl>
                  </p:cond>
                </p:stCondLst>
                <p:endSync evt="end" delay="0">
                  <p:rtn val="all"/>
                </p:endSync>
                <p:childTnLst>
                  <p:par>
                    <p:cTn id="31" fill="hold">
                      <p:stCondLst>
                        <p:cond delay="0"/>
                      </p:stCondLst>
                      <p:childTnLst>
                        <p:par>
                          <p:cTn id="32" fill="hold">
                            <p:stCondLst>
                              <p:cond delay="0"/>
                            </p:stCondLst>
                            <p:childTnLst>
                              <p:par>
                                <p:cTn id="33" presetID="2" presetClass="mediacall" presetSubtype="0" fill="hold" nodeType="clickEffect">
                                  <p:stCondLst>
                                    <p:cond delay="0"/>
                                  </p:stCondLst>
                                  <p:childTnLst>
                                    <p:cmd type="call" cmd="togglePause">
                                      <p:cBhvr>
                                        <p:cTn id="34"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02433" y="1058835"/>
            <a:ext cx="9927771"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70C0"/>
                </a:solidFill>
              </a:rPr>
              <a:t>Retell nouns/ noun phrases about future home.</a:t>
            </a:r>
            <a:endParaRPr lang="en-US" sz="3600" b="1" i="1" dirty="0">
              <a:solidFill>
                <a:srgbClr val="0070C0"/>
              </a:solidFill>
            </a:endParaRPr>
          </a:p>
        </p:txBody>
      </p:sp>
    </p:spTree>
    <p:extLst>
      <p:ext uri="{BB962C8B-B14F-4D97-AF65-F5344CB8AC3E}">
        <p14:creationId xmlns:p14="http://schemas.microsoft.com/office/powerpoint/2010/main" val="1263495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0058400" cy="6858000"/>
          </a:xfrm>
          <a:prstGeom prst="rect">
            <a:avLst/>
          </a:prstGeom>
        </p:spPr>
      </p:pic>
      <p:sp>
        <p:nvSpPr>
          <p:cNvPr id="5" name="Rectangle 4">
            <a:extLst>
              <a:ext uri="{FF2B5EF4-FFF2-40B4-BE49-F238E27FC236}">
                <a16:creationId xmlns:a16="http://schemas.microsoft.com/office/drawing/2014/main" id="{F6649C3A-3028-1045-9050-8B4D037870AD}"/>
              </a:ext>
            </a:extLst>
          </p:cNvPr>
          <p:cNvSpPr/>
          <p:nvPr/>
        </p:nvSpPr>
        <p:spPr>
          <a:xfrm>
            <a:off x="6989335" y="880873"/>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WRAP-UP</a:t>
            </a:r>
          </a:p>
        </p:txBody>
      </p:sp>
    </p:spTree>
    <p:extLst>
      <p:ext uri="{BB962C8B-B14F-4D97-AF65-F5344CB8AC3E}">
        <p14:creationId xmlns:p14="http://schemas.microsoft.com/office/powerpoint/2010/main" val="8820231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9">
            <a:extLst>
              <a:ext uri="{FF2B5EF4-FFF2-40B4-BE49-F238E27FC236}">
                <a16:creationId xmlns:a16="http://schemas.microsoft.com/office/drawing/2014/main" id="{C1AE92E2-D3C2-D442-B076-E384D7056C45}"/>
              </a:ext>
            </a:extLst>
          </p:cNvPr>
          <p:cNvSpPr txBox="1"/>
          <p:nvPr/>
        </p:nvSpPr>
        <p:spPr>
          <a:xfrm>
            <a:off x="11117236" y="-40756"/>
            <a:ext cx="997389" cy="369332"/>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1" dirty="0">
                <a:solidFill>
                  <a:schemeClr val="bg1"/>
                </a:solidFill>
              </a:rPr>
              <a:t>Lesson 3</a:t>
            </a:r>
          </a:p>
        </p:txBody>
      </p:sp>
      <p:sp>
        <p:nvSpPr>
          <p:cNvPr id="4" name="Rectangle 3"/>
          <p:cNvSpPr/>
          <p:nvPr/>
        </p:nvSpPr>
        <p:spPr>
          <a:xfrm>
            <a:off x="333052" y="693071"/>
            <a:ext cx="4276107" cy="923330"/>
          </a:xfrm>
          <a:prstGeom prst="rect">
            <a:avLst/>
          </a:prstGeom>
        </p:spPr>
        <p:txBody>
          <a:bodyPr wrap="none">
            <a:spAutoFit/>
          </a:bodyPr>
          <a:lstStyle/>
          <a:p>
            <a:r>
              <a:rPr lang="en-US" sz="5400" b="1" dirty="0">
                <a:solidFill>
                  <a:srgbClr val="FF0000"/>
                </a:solidFill>
              </a:rPr>
              <a:t>Today’s lesson</a:t>
            </a:r>
          </a:p>
        </p:txBody>
      </p:sp>
      <p:sp>
        <p:nvSpPr>
          <p:cNvPr id="5" name="Rectangle 4"/>
          <p:cNvSpPr/>
          <p:nvPr/>
        </p:nvSpPr>
        <p:spPr>
          <a:xfrm>
            <a:off x="6290391" y="1358093"/>
            <a:ext cx="4345781" cy="4524315"/>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FF0000"/>
                </a:solidFill>
              </a:rPr>
              <a:t>Vocabularies</a:t>
            </a:r>
          </a:p>
          <a:p>
            <a:pPr marL="571500" indent="-571500">
              <a:buFont typeface="Arial" panose="020B0604020202020204" pitchFamily="34" charset="0"/>
              <a:buChar char="•"/>
            </a:pPr>
            <a:r>
              <a:rPr lang="en-US" sz="3600" i="1" dirty="0">
                <a:solidFill>
                  <a:srgbClr val="0070C0"/>
                </a:solidFill>
              </a:rPr>
              <a:t>live on Earth</a:t>
            </a:r>
          </a:p>
          <a:p>
            <a:pPr marL="571500" indent="-571500">
              <a:buFont typeface="Arial" panose="020B0604020202020204" pitchFamily="34" charset="0"/>
              <a:buChar char="•"/>
            </a:pPr>
            <a:r>
              <a:rPr lang="en-US" sz="3600" i="1" dirty="0">
                <a:solidFill>
                  <a:srgbClr val="0070C0"/>
                </a:solidFill>
              </a:rPr>
              <a:t>Mars</a:t>
            </a:r>
          </a:p>
          <a:p>
            <a:pPr marL="571500" indent="-571500">
              <a:buFont typeface="Arial" panose="020B0604020202020204" pitchFamily="34" charset="0"/>
              <a:buChar char="•"/>
            </a:pPr>
            <a:r>
              <a:rPr lang="en-US" sz="3600" i="1" dirty="0">
                <a:solidFill>
                  <a:srgbClr val="0070C0"/>
                </a:solidFill>
              </a:rPr>
              <a:t>Venus</a:t>
            </a:r>
          </a:p>
          <a:p>
            <a:pPr marL="571500" indent="-571500">
              <a:buFont typeface="Arial" panose="020B0604020202020204" pitchFamily="34" charset="0"/>
              <a:buChar char="•"/>
            </a:pPr>
            <a:r>
              <a:rPr lang="en-US" sz="3600" i="1" dirty="0">
                <a:solidFill>
                  <a:srgbClr val="0070C0"/>
                </a:solidFill>
              </a:rPr>
              <a:t>oxygen</a:t>
            </a:r>
          </a:p>
          <a:p>
            <a:pPr marL="571500" indent="-571500">
              <a:buFont typeface="Arial" panose="020B0604020202020204" pitchFamily="34" charset="0"/>
              <a:buChar char="•"/>
            </a:pPr>
            <a:r>
              <a:rPr lang="en-US" sz="3600" i="1" dirty="0">
                <a:solidFill>
                  <a:srgbClr val="0070C0"/>
                </a:solidFill>
              </a:rPr>
              <a:t>space station</a:t>
            </a:r>
          </a:p>
          <a:p>
            <a:pPr marL="571500" indent="-571500">
              <a:buFont typeface="Arial" panose="020B0604020202020204" pitchFamily="34" charset="0"/>
              <a:buChar char="•"/>
            </a:pPr>
            <a:r>
              <a:rPr lang="en-US" sz="3600" i="1" dirty="0">
                <a:solidFill>
                  <a:srgbClr val="0070C0"/>
                </a:solidFill>
              </a:rPr>
              <a:t>gravity</a:t>
            </a:r>
          </a:p>
          <a:p>
            <a:pPr marL="571500" indent="-571500">
              <a:buFont typeface="Arial" panose="020B0604020202020204" pitchFamily="34" charset="0"/>
              <a:buChar char="•"/>
            </a:pPr>
            <a:r>
              <a:rPr lang="en-US" sz="3600" i="1" dirty="0">
                <a:solidFill>
                  <a:srgbClr val="0070C0"/>
                </a:solidFill>
              </a:rPr>
              <a:t>temperature</a:t>
            </a:r>
          </a:p>
        </p:txBody>
      </p:sp>
    </p:spTree>
    <p:extLst>
      <p:ext uri="{BB962C8B-B14F-4D97-AF65-F5344CB8AC3E}">
        <p14:creationId xmlns:p14="http://schemas.microsoft.com/office/powerpoint/2010/main" val="506560570"/>
      </p:ext>
    </p:extLst>
  </p:cSld>
  <p:clrMapOvr>
    <a:masterClrMapping/>
  </p:clrMapOvr>
  <p:transition spd="med">
    <p:split orient="vert"/>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3052" y="693071"/>
            <a:ext cx="4276107" cy="923330"/>
          </a:xfrm>
          <a:prstGeom prst="rect">
            <a:avLst/>
          </a:prstGeom>
        </p:spPr>
        <p:txBody>
          <a:bodyPr wrap="none">
            <a:spAutoFit/>
          </a:bodyPr>
          <a:lstStyle/>
          <a:p>
            <a:r>
              <a:rPr lang="en-US" sz="5400" b="1" dirty="0">
                <a:solidFill>
                  <a:srgbClr val="FF0000"/>
                </a:solidFill>
              </a:rPr>
              <a:t>Today’s lesson</a:t>
            </a:r>
          </a:p>
        </p:txBody>
      </p:sp>
      <p:sp>
        <p:nvSpPr>
          <p:cNvPr id="5" name="Rectangle 4"/>
          <p:cNvSpPr/>
          <p:nvPr/>
        </p:nvSpPr>
        <p:spPr>
          <a:xfrm>
            <a:off x="1377863" y="2243918"/>
            <a:ext cx="10661737" cy="3416320"/>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FF0000"/>
                </a:solidFill>
              </a:rPr>
              <a:t>Reading: </a:t>
            </a:r>
          </a:p>
          <a:p>
            <a:r>
              <a:rPr lang="en-US" sz="3600" i="1" dirty="0">
                <a:solidFill>
                  <a:srgbClr val="0070C0"/>
                </a:solidFill>
              </a:rPr>
              <a:t>-    Understanding instructions</a:t>
            </a:r>
          </a:p>
          <a:p>
            <a:pPr marL="571500" indent="-571500">
              <a:buFontTx/>
              <a:buChar char="-"/>
            </a:pPr>
            <a:r>
              <a:rPr lang="en-US" sz="3600" i="1" dirty="0">
                <a:solidFill>
                  <a:srgbClr val="0070C0"/>
                </a:solidFill>
              </a:rPr>
              <a:t>Skimming and scanning for general and specific information </a:t>
            </a:r>
          </a:p>
          <a:p>
            <a:r>
              <a:rPr lang="en-US" sz="3600" i="1" dirty="0">
                <a:solidFill>
                  <a:srgbClr val="FF0000"/>
                </a:solidFill>
              </a:rPr>
              <a:t>Speaking:</a:t>
            </a:r>
          </a:p>
          <a:p>
            <a:r>
              <a:rPr lang="en-US" sz="3600" i="1" dirty="0">
                <a:solidFill>
                  <a:srgbClr val="0070C0"/>
                </a:solidFill>
              </a:rPr>
              <a:t>-    Talking about where humans will live in the future</a:t>
            </a:r>
          </a:p>
        </p:txBody>
      </p:sp>
    </p:spTree>
    <p:extLst>
      <p:ext uri="{BB962C8B-B14F-4D97-AF65-F5344CB8AC3E}">
        <p14:creationId xmlns:p14="http://schemas.microsoft.com/office/powerpoint/2010/main" val="972816269"/>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heel(1)">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heel(1)">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heel(1)">
                                      <p:cBhvr>
                                        <p:cTn id="17" dur="20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heel(1)">
                                      <p:cBhvr>
                                        <p:cTn id="22" dur="20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wheel(1)">
                                      <p:cBhvr>
                                        <p:cTn id="27" dur="20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9">
            <a:extLst>
              <a:ext uri="{FF2B5EF4-FFF2-40B4-BE49-F238E27FC236}">
                <a16:creationId xmlns:a16="http://schemas.microsoft.com/office/drawing/2014/main" id="{C1AE92E2-D3C2-D442-B076-E384D7056C45}"/>
              </a:ext>
            </a:extLst>
          </p:cNvPr>
          <p:cNvSpPr txBox="1"/>
          <p:nvPr/>
        </p:nvSpPr>
        <p:spPr>
          <a:xfrm>
            <a:off x="11117236" y="-40756"/>
            <a:ext cx="997389" cy="369332"/>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1" dirty="0">
                <a:solidFill>
                  <a:schemeClr val="bg1"/>
                </a:solidFill>
              </a:rPr>
              <a:t>Lesson 3</a:t>
            </a:r>
          </a:p>
        </p:txBody>
      </p:sp>
      <p:sp>
        <p:nvSpPr>
          <p:cNvPr id="4" name="Rectangle 3"/>
          <p:cNvSpPr/>
          <p:nvPr/>
        </p:nvSpPr>
        <p:spPr>
          <a:xfrm>
            <a:off x="333052" y="693071"/>
            <a:ext cx="3362267" cy="923330"/>
          </a:xfrm>
          <a:prstGeom prst="rect">
            <a:avLst/>
          </a:prstGeom>
        </p:spPr>
        <p:txBody>
          <a:bodyPr wrap="none">
            <a:spAutoFit/>
          </a:bodyPr>
          <a:lstStyle/>
          <a:p>
            <a:r>
              <a:rPr lang="en-US" sz="5400" b="1" dirty="0">
                <a:solidFill>
                  <a:srgbClr val="FF0000"/>
                </a:solidFill>
              </a:rPr>
              <a:t>Homework</a:t>
            </a:r>
          </a:p>
        </p:txBody>
      </p:sp>
      <p:sp>
        <p:nvSpPr>
          <p:cNvPr id="5" name="Rectangle 4"/>
          <p:cNvSpPr/>
          <p:nvPr/>
        </p:nvSpPr>
        <p:spPr>
          <a:xfrm>
            <a:off x="333052" y="1585216"/>
            <a:ext cx="11643947" cy="4524315"/>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marL="571500" indent="-571500">
              <a:buFontTx/>
              <a:buChar char="-"/>
            </a:pPr>
            <a:r>
              <a:rPr lang="en-US" sz="3600" dirty="0">
                <a:solidFill>
                  <a:schemeClr val="accent5">
                    <a:lumMod val="75000"/>
                  </a:schemeClr>
                </a:solidFill>
              </a:rPr>
              <a:t>Learn the new words.</a:t>
            </a:r>
          </a:p>
          <a:p>
            <a:pPr marL="571500" indent="-571500">
              <a:buFontTx/>
              <a:buChar char="-"/>
            </a:pPr>
            <a:r>
              <a:rPr lang="en-US" sz="3600" dirty="0">
                <a:solidFill>
                  <a:schemeClr val="accent5">
                    <a:lumMod val="75000"/>
                  </a:schemeClr>
                </a:solidFill>
              </a:rPr>
              <a:t>Practice talking about future home.</a:t>
            </a:r>
          </a:p>
          <a:p>
            <a:pPr marL="571500" indent="-571500">
              <a:buFontTx/>
              <a:buChar char="-"/>
            </a:pPr>
            <a:r>
              <a:rPr lang="en-US" sz="3600" dirty="0">
                <a:solidFill>
                  <a:schemeClr val="accent5">
                    <a:lumMod val="75000"/>
                  </a:schemeClr>
                </a:solidFill>
              </a:rPr>
              <a:t>Do the exercises in WB: Unit 6 - Lesson 1 - New words + Reading (pages 32 &amp; 33).</a:t>
            </a:r>
          </a:p>
          <a:p>
            <a:pPr marL="571500" indent="-571500">
              <a:buFontTx/>
              <a:buChar char="-"/>
            </a:pPr>
            <a:r>
              <a:rPr lang="en-US" sz="3600" dirty="0">
                <a:solidFill>
                  <a:schemeClr val="accent5">
                    <a:lumMod val="75000"/>
                  </a:schemeClr>
                </a:solidFill>
              </a:rPr>
              <a:t>Play the consolidation games in </a:t>
            </a:r>
            <a:r>
              <a:rPr lang="en-US" sz="3600" dirty="0" err="1">
                <a:solidFill>
                  <a:schemeClr val="accent5">
                    <a:lumMod val="75000"/>
                  </a:schemeClr>
                </a:solidFill>
              </a:rPr>
              <a:t>Tiếng</a:t>
            </a:r>
            <a:r>
              <a:rPr lang="en-US" sz="3600" dirty="0">
                <a:solidFill>
                  <a:schemeClr val="accent5">
                    <a:lumMod val="75000"/>
                  </a:schemeClr>
                </a:solidFill>
              </a:rPr>
              <a:t> Anh 8 </a:t>
            </a:r>
            <a:r>
              <a:rPr lang="en-US" sz="3600" dirty="0" err="1">
                <a:solidFill>
                  <a:schemeClr val="accent5">
                    <a:lumMod val="75000"/>
                  </a:schemeClr>
                </a:solidFill>
              </a:rPr>
              <a:t>i</a:t>
            </a:r>
            <a:r>
              <a:rPr lang="en-US" sz="3600" dirty="0">
                <a:solidFill>
                  <a:schemeClr val="accent5">
                    <a:lumMod val="75000"/>
                  </a:schemeClr>
                </a:solidFill>
              </a:rPr>
              <a:t>-Learn Smart World DHA App on www.eduhome.com.vn</a:t>
            </a:r>
          </a:p>
          <a:p>
            <a:pPr marL="571500" indent="-571500">
              <a:buFontTx/>
              <a:buChar char="-"/>
            </a:pPr>
            <a:r>
              <a:rPr lang="en-US" sz="3600" dirty="0">
                <a:solidFill>
                  <a:schemeClr val="accent5">
                    <a:lumMod val="75000"/>
                  </a:schemeClr>
                </a:solidFill>
              </a:rPr>
              <a:t>Prepare Lesson 1.2 – Grammar (pages 55 &amp; 56 – SB).</a:t>
            </a:r>
          </a:p>
          <a:p>
            <a:pPr marL="571500" indent="-571500">
              <a:buFontTx/>
              <a:buChar char="-"/>
            </a:pPr>
            <a:r>
              <a:rPr lang="en-US" sz="3600" dirty="0">
                <a:solidFill>
                  <a:schemeClr val="accent5">
                    <a:lumMod val="75000"/>
                  </a:schemeClr>
                </a:solidFill>
              </a:rPr>
              <a:t>Do the exercises in Notebook (Pages 46 &amp; 47).</a:t>
            </a:r>
          </a:p>
        </p:txBody>
      </p:sp>
    </p:spTree>
    <p:extLst>
      <p:ext uri="{BB962C8B-B14F-4D97-AF65-F5344CB8AC3E}">
        <p14:creationId xmlns:p14="http://schemas.microsoft.com/office/powerpoint/2010/main" val="2064038959"/>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heel(1)">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heel(1)">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heel(1)">
                                      <p:cBhvr>
                                        <p:cTn id="17" dur="20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heel(1)">
                                      <p:cBhvr>
                                        <p:cTn id="22" dur="20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wheel(1)">
                                      <p:cBhvr>
                                        <p:cTn id="27" dur="20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wheel(1)">
                                      <p:cBhvr>
                                        <p:cTn id="32" dur="20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9">
            <a:extLst>
              <a:ext uri="{FF2B5EF4-FFF2-40B4-BE49-F238E27FC236}">
                <a16:creationId xmlns:a16="http://schemas.microsoft.com/office/drawing/2014/main" id="{C1AE92E2-D3C2-D442-B076-E384D7056C45}"/>
              </a:ext>
            </a:extLst>
          </p:cNvPr>
          <p:cNvSpPr txBox="1"/>
          <p:nvPr/>
        </p:nvSpPr>
        <p:spPr>
          <a:xfrm>
            <a:off x="11126761" y="-52937"/>
            <a:ext cx="997389" cy="369332"/>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1" dirty="0">
                <a:solidFill>
                  <a:schemeClr val="bg1"/>
                </a:solidFill>
              </a:rPr>
              <a:t>Lesson 3</a:t>
            </a: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6805" b="7188"/>
          <a:stretch/>
        </p:blipFill>
        <p:spPr>
          <a:xfrm>
            <a:off x="0" y="-52937"/>
            <a:ext cx="12382500" cy="7099300"/>
          </a:xfrm>
          <a:prstGeom prst="rect">
            <a:avLst/>
          </a:prstGeom>
        </p:spPr>
      </p:pic>
      <p:sp>
        <p:nvSpPr>
          <p:cNvPr id="6" name="TextBox 5"/>
          <p:cNvSpPr txBox="1"/>
          <p:nvPr/>
        </p:nvSpPr>
        <p:spPr>
          <a:xfrm>
            <a:off x="3111500" y="5575300"/>
            <a:ext cx="6451600" cy="646331"/>
          </a:xfrm>
          <a:prstGeom prst="rect">
            <a:avLst/>
          </a:prstGeom>
          <a:noFill/>
        </p:spPr>
        <p:txBody>
          <a:bodyPr wrap="square" rtlCol="0">
            <a:spAutoFit/>
          </a:bodyPr>
          <a:lstStyle/>
          <a:p>
            <a:r>
              <a:rPr lang="en-US" sz="3600" dirty="0">
                <a:solidFill>
                  <a:srgbClr val="0070C0"/>
                </a:solidFill>
              </a:rPr>
              <a:t>Stay positive and have a nice day!</a:t>
            </a:r>
            <a:endParaRPr lang="en-US" dirty="0">
              <a:solidFill>
                <a:srgbClr val="0070C0"/>
              </a:solidFill>
            </a:endParaRPr>
          </a:p>
        </p:txBody>
      </p:sp>
    </p:spTree>
    <p:extLst>
      <p:ext uri="{BB962C8B-B14F-4D97-AF65-F5344CB8AC3E}">
        <p14:creationId xmlns:p14="http://schemas.microsoft.com/office/powerpoint/2010/main" val="1030677030"/>
      </p:ext>
    </p:extLst>
  </p:cSld>
  <p:clrMapOvr>
    <a:masterClrMapping/>
  </p:clrMapOvr>
  <p:transition spd="med">
    <p:split orient="ver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D0D24E6-5909-281A-3248-210B10D7F1D7}"/>
              </a:ext>
            </a:extLst>
          </p:cNvPr>
          <p:cNvPicPr>
            <a:picLocks noChangeAspect="1"/>
          </p:cNvPicPr>
          <p:nvPr/>
        </p:nvPicPr>
        <p:blipFill>
          <a:blip r:embed="rId2"/>
          <a:stretch>
            <a:fillRect/>
          </a:stretch>
        </p:blipFill>
        <p:spPr>
          <a:xfrm>
            <a:off x="423413" y="475644"/>
            <a:ext cx="11345174" cy="5882961"/>
          </a:xfrm>
          <a:prstGeom prst="rect">
            <a:avLst/>
          </a:prstGeom>
        </p:spPr>
      </p:pic>
      <p:sp>
        <p:nvSpPr>
          <p:cNvPr id="2" name="Rectangle 1">
            <a:extLst>
              <a:ext uri="{FF2B5EF4-FFF2-40B4-BE49-F238E27FC236}">
                <a16:creationId xmlns:a16="http://schemas.microsoft.com/office/drawing/2014/main" id="{993B71FF-22AF-C3F1-5031-C760F30FBF06}"/>
              </a:ext>
            </a:extLst>
          </p:cNvPr>
          <p:cNvSpPr/>
          <p:nvPr/>
        </p:nvSpPr>
        <p:spPr>
          <a:xfrm>
            <a:off x="507693" y="801508"/>
            <a:ext cx="11018571" cy="1754326"/>
          </a:xfrm>
          <a:prstGeom prst="rect">
            <a:avLst/>
          </a:prstGeom>
        </p:spPr>
        <p:txBody>
          <a:bodyPr wrap="square">
            <a:spAutoFit/>
          </a:bodyPr>
          <a:lstStyle/>
          <a:p>
            <a:r>
              <a:rPr lang="en-US" sz="3600" b="1" i="1" dirty="0">
                <a:solidFill>
                  <a:schemeClr val="accent1">
                    <a:lumMod val="20000"/>
                    <a:lumOff val="80000"/>
                  </a:schemeClr>
                </a:solidFill>
              </a:rPr>
              <a:t>1.  Where do you think the people are?</a:t>
            </a:r>
          </a:p>
          <a:p>
            <a:r>
              <a:rPr lang="en-US" sz="3600" b="1" i="1" dirty="0">
                <a:solidFill>
                  <a:schemeClr val="accent1">
                    <a:lumMod val="20000"/>
                    <a:lumOff val="80000"/>
                  </a:schemeClr>
                </a:solidFill>
              </a:rPr>
              <a:t>2. Do you think humans will live on a different planet in the future? Why (not)?</a:t>
            </a:r>
          </a:p>
        </p:txBody>
      </p:sp>
      <p:sp>
        <p:nvSpPr>
          <p:cNvPr id="4" name="TextBox 3">
            <a:extLst>
              <a:ext uri="{FF2B5EF4-FFF2-40B4-BE49-F238E27FC236}">
                <a16:creationId xmlns:a16="http://schemas.microsoft.com/office/drawing/2014/main" id="{E0C8BCA6-53AD-412C-9C9C-4876E5387958}"/>
              </a:ext>
            </a:extLst>
          </p:cNvPr>
          <p:cNvSpPr txBox="1"/>
          <p:nvPr/>
        </p:nvSpPr>
        <p:spPr>
          <a:xfrm>
            <a:off x="795647" y="403770"/>
            <a:ext cx="4802790" cy="584775"/>
          </a:xfrm>
          <a:prstGeom prst="rect">
            <a:avLst/>
          </a:prstGeom>
          <a:noFill/>
        </p:spPr>
        <p:txBody>
          <a:bodyPr wrap="none" rtlCol="0">
            <a:spAutoFit/>
          </a:bodyPr>
          <a:lstStyle/>
          <a:p>
            <a:r>
              <a:rPr lang="en-US" sz="3200" dirty="0">
                <a:solidFill>
                  <a:schemeClr val="bg1"/>
                </a:solidFill>
              </a:rPr>
              <a:t>In pairs: Look at the picture</a:t>
            </a:r>
            <a:r>
              <a:rPr lang="en-US" dirty="0"/>
              <a:t>.</a:t>
            </a:r>
          </a:p>
        </p:txBody>
      </p:sp>
    </p:spTree>
    <p:extLst>
      <p:ext uri="{BB962C8B-B14F-4D97-AF65-F5344CB8AC3E}">
        <p14:creationId xmlns:p14="http://schemas.microsoft.com/office/powerpoint/2010/main" val="3528461753"/>
      </p:ext>
    </p:extLst>
  </p:cSld>
  <p:clrMapOvr>
    <a:masterClrMapping/>
  </p:clrMapOvr>
  <p:transition spd="med">
    <p:split orient="ver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A3D627F-32CF-4764-AC70-5064606C5E65}"/>
              </a:ext>
            </a:extLst>
          </p:cNvPr>
          <p:cNvSpPr txBox="1"/>
          <p:nvPr/>
        </p:nvSpPr>
        <p:spPr>
          <a:xfrm>
            <a:off x="3283527" y="651820"/>
            <a:ext cx="7475517" cy="13542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C00000"/>
                </a:solidFill>
                <a:effectLst/>
                <a:uLnTx/>
                <a:uFillTx/>
                <a:latin typeface="Calibri" panose="020F0502020204030204"/>
                <a:ea typeface="+mn-ea"/>
                <a:cs typeface="+mn-cs"/>
              </a:rPr>
              <a:t>Unit 6: Life on other planets</a:t>
            </a:r>
            <a:endParaRPr kumimoji="0" lang="en-US" sz="2400" b="1" i="0" u="none" strike="noStrike" kern="1200" cap="none" spc="0" normalizeH="0" baseline="0" noProof="0" dirty="0">
              <a:ln>
                <a:noFill/>
              </a:ln>
              <a:solidFill>
                <a:srgbClr val="C0000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B050"/>
                </a:solidFill>
                <a:effectLst/>
                <a:uLnTx/>
                <a:uFillTx/>
                <a:latin typeface="Calibri" panose="020F0502020204030204"/>
                <a:ea typeface="+mn-ea"/>
                <a:cs typeface="+mn-cs"/>
              </a:rPr>
              <a:t>Period 65.Lesson 1.1: New words &amp; Reading</a:t>
            </a:r>
            <a:r>
              <a:rPr kumimoji="0" lang="en-US" sz="2800" b="0" i="0" u="none" strike="noStrike" kern="1200" cap="none" spc="0" normalizeH="0" baseline="0" noProof="0" dirty="0">
                <a:ln>
                  <a:noFill/>
                </a:ln>
                <a:solidFill>
                  <a:srgbClr val="00B050"/>
                </a:solidFill>
                <a:effectLst/>
                <a:uLnTx/>
                <a:uFillTx/>
                <a:latin typeface="Calibri" panose="020F0502020204030204"/>
                <a:ea typeface="+mn-ea"/>
                <a:cs typeface="+mn-cs"/>
              </a:rPr>
              <a:t> </a:t>
            </a:r>
          </a:p>
          <a:p>
            <a:endParaRPr lang="en-US" dirty="0"/>
          </a:p>
        </p:txBody>
      </p:sp>
      <p:sp>
        <p:nvSpPr>
          <p:cNvPr id="3" name="TextBox 2">
            <a:extLst>
              <a:ext uri="{FF2B5EF4-FFF2-40B4-BE49-F238E27FC236}">
                <a16:creationId xmlns:a16="http://schemas.microsoft.com/office/drawing/2014/main" id="{953C863C-D265-427D-9C1C-4B67B08CF71E}"/>
              </a:ext>
            </a:extLst>
          </p:cNvPr>
          <p:cNvSpPr txBox="1"/>
          <p:nvPr/>
        </p:nvSpPr>
        <p:spPr>
          <a:xfrm>
            <a:off x="869083" y="2375369"/>
            <a:ext cx="2414444" cy="646331"/>
          </a:xfrm>
          <a:prstGeom prst="rect">
            <a:avLst/>
          </a:prstGeom>
          <a:noFill/>
        </p:spPr>
        <p:txBody>
          <a:bodyPr wrap="none" rtlCol="0">
            <a:spAutoFit/>
          </a:bodyPr>
          <a:lstStyle/>
          <a:p>
            <a:r>
              <a:rPr lang="en-US" sz="3600" dirty="0"/>
              <a:t>New words:</a:t>
            </a:r>
          </a:p>
        </p:txBody>
      </p:sp>
    </p:spTree>
    <p:extLst>
      <p:ext uri="{BB962C8B-B14F-4D97-AF65-F5344CB8AC3E}">
        <p14:creationId xmlns:p14="http://schemas.microsoft.com/office/powerpoint/2010/main" val="11741216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DDFF894-AA58-2307-04DE-63137B4B25D2}"/>
              </a:ext>
            </a:extLst>
          </p:cNvPr>
          <p:cNvPicPr>
            <a:picLocks noChangeAspect="1"/>
          </p:cNvPicPr>
          <p:nvPr/>
        </p:nvPicPr>
        <p:blipFill>
          <a:blip r:embed="rId2"/>
          <a:stretch>
            <a:fillRect/>
          </a:stretch>
        </p:blipFill>
        <p:spPr>
          <a:xfrm>
            <a:off x="5709213" y="481134"/>
            <a:ext cx="5830672" cy="5579424"/>
          </a:xfrm>
          <a:prstGeom prst="rect">
            <a:avLst/>
          </a:prstGeom>
        </p:spPr>
      </p:pic>
      <p:sp>
        <p:nvSpPr>
          <p:cNvPr id="3" name="TextBox 2">
            <a:extLst>
              <a:ext uri="{FF2B5EF4-FFF2-40B4-BE49-F238E27FC236}">
                <a16:creationId xmlns:a16="http://schemas.microsoft.com/office/drawing/2014/main" id="{0466E668-64ED-168D-629F-5F0401F7270C}"/>
              </a:ext>
            </a:extLst>
          </p:cNvPr>
          <p:cNvSpPr txBox="1"/>
          <p:nvPr/>
        </p:nvSpPr>
        <p:spPr>
          <a:xfrm>
            <a:off x="5826166" y="1977650"/>
            <a:ext cx="1562986" cy="523220"/>
          </a:xfrm>
          <a:prstGeom prst="rect">
            <a:avLst/>
          </a:prstGeom>
          <a:noFill/>
        </p:spPr>
        <p:txBody>
          <a:bodyPr wrap="square" rtlCol="0">
            <a:spAutoFit/>
          </a:bodyPr>
          <a:lstStyle/>
          <a:p>
            <a:pPr algn="ctr"/>
            <a:r>
              <a:rPr lang="en-US" sz="2800" dirty="0">
                <a:solidFill>
                  <a:srgbClr val="C00000"/>
                </a:solidFill>
              </a:rPr>
              <a:t>Earth</a:t>
            </a:r>
          </a:p>
        </p:txBody>
      </p:sp>
      <p:sp>
        <p:nvSpPr>
          <p:cNvPr id="4" name="TextBox 3">
            <a:extLst>
              <a:ext uri="{FF2B5EF4-FFF2-40B4-BE49-F238E27FC236}">
                <a16:creationId xmlns:a16="http://schemas.microsoft.com/office/drawing/2014/main" id="{FB4D616F-51FE-21C3-C9E9-6D05C386F784}"/>
              </a:ext>
            </a:extLst>
          </p:cNvPr>
          <p:cNvSpPr txBox="1"/>
          <p:nvPr/>
        </p:nvSpPr>
        <p:spPr>
          <a:xfrm>
            <a:off x="7708602" y="1970552"/>
            <a:ext cx="1562986" cy="523220"/>
          </a:xfrm>
          <a:prstGeom prst="rect">
            <a:avLst/>
          </a:prstGeom>
          <a:noFill/>
        </p:spPr>
        <p:txBody>
          <a:bodyPr wrap="square" rtlCol="0">
            <a:spAutoFit/>
          </a:bodyPr>
          <a:lstStyle/>
          <a:p>
            <a:pPr algn="ctr"/>
            <a:r>
              <a:rPr lang="en-US" sz="2800" dirty="0">
                <a:solidFill>
                  <a:srgbClr val="C00000"/>
                </a:solidFill>
              </a:rPr>
              <a:t>Mars</a:t>
            </a:r>
          </a:p>
        </p:txBody>
      </p:sp>
      <p:sp>
        <p:nvSpPr>
          <p:cNvPr id="5" name="TextBox 4">
            <a:extLst>
              <a:ext uri="{FF2B5EF4-FFF2-40B4-BE49-F238E27FC236}">
                <a16:creationId xmlns:a16="http://schemas.microsoft.com/office/drawing/2014/main" id="{5A92EEBD-2C11-2648-3D18-2F5CCB2BA953}"/>
              </a:ext>
            </a:extLst>
          </p:cNvPr>
          <p:cNvSpPr txBox="1"/>
          <p:nvPr/>
        </p:nvSpPr>
        <p:spPr>
          <a:xfrm>
            <a:off x="9718156" y="1970552"/>
            <a:ext cx="1562986" cy="523220"/>
          </a:xfrm>
          <a:prstGeom prst="rect">
            <a:avLst/>
          </a:prstGeom>
          <a:noFill/>
        </p:spPr>
        <p:txBody>
          <a:bodyPr wrap="square" rtlCol="0">
            <a:spAutoFit/>
          </a:bodyPr>
          <a:lstStyle/>
          <a:p>
            <a:pPr algn="ctr"/>
            <a:r>
              <a:rPr lang="en-US" sz="2800" dirty="0">
                <a:solidFill>
                  <a:srgbClr val="C00000"/>
                </a:solidFill>
              </a:rPr>
              <a:t>Venus</a:t>
            </a:r>
          </a:p>
        </p:txBody>
      </p:sp>
      <p:sp>
        <p:nvSpPr>
          <p:cNvPr id="7" name="TextBox 6">
            <a:extLst>
              <a:ext uri="{FF2B5EF4-FFF2-40B4-BE49-F238E27FC236}">
                <a16:creationId xmlns:a16="http://schemas.microsoft.com/office/drawing/2014/main" id="{E23B816B-EC1C-F695-C661-1D6223795D56}"/>
              </a:ext>
            </a:extLst>
          </p:cNvPr>
          <p:cNvSpPr txBox="1"/>
          <p:nvPr/>
        </p:nvSpPr>
        <p:spPr>
          <a:xfrm>
            <a:off x="5858534" y="3874351"/>
            <a:ext cx="1562986" cy="523220"/>
          </a:xfrm>
          <a:prstGeom prst="rect">
            <a:avLst/>
          </a:prstGeom>
          <a:noFill/>
        </p:spPr>
        <p:txBody>
          <a:bodyPr wrap="square" rtlCol="0">
            <a:spAutoFit/>
          </a:bodyPr>
          <a:lstStyle/>
          <a:p>
            <a:pPr algn="ctr"/>
            <a:r>
              <a:rPr lang="en-US" sz="2800" dirty="0">
                <a:solidFill>
                  <a:srgbClr val="C00000"/>
                </a:solidFill>
              </a:rPr>
              <a:t>oxygen</a:t>
            </a:r>
          </a:p>
        </p:txBody>
      </p:sp>
      <p:sp>
        <p:nvSpPr>
          <p:cNvPr id="8" name="TextBox 7">
            <a:extLst>
              <a:ext uri="{FF2B5EF4-FFF2-40B4-BE49-F238E27FC236}">
                <a16:creationId xmlns:a16="http://schemas.microsoft.com/office/drawing/2014/main" id="{9007DFB0-98A7-E6F6-44E3-FC1A9342851D}"/>
              </a:ext>
            </a:extLst>
          </p:cNvPr>
          <p:cNvSpPr txBox="1"/>
          <p:nvPr/>
        </p:nvSpPr>
        <p:spPr>
          <a:xfrm>
            <a:off x="7802224" y="3874351"/>
            <a:ext cx="1562986" cy="523220"/>
          </a:xfrm>
          <a:prstGeom prst="rect">
            <a:avLst/>
          </a:prstGeom>
          <a:noFill/>
        </p:spPr>
        <p:txBody>
          <a:bodyPr wrap="square" rtlCol="0">
            <a:spAutoFit/>
          </a:bodyPr>
          <a:lstStyle/>
          <a:p>
            <a:pPr algn="ctr"/>
            <a:r>
              <a:rPr lang="en-US" sz="2800" dirty="0">
                <a:solidFill>
                  <a:srgbClr val="C00000"/>
                </a:solidFill>
              </a:rPr>
              <a:t>gravity</a:t>
            </a:r>
          </a:p>
        </p:txBody>
      </p:sp>
      <p:sp>
        <p:nvSpPr>
          <p:cNvPr id="9" name="TextBox 8">
            <a:extLst>
              <a:ext uri="{FF2B5EF4-FFF2-40B4-BE49-F238E27FC236}">
                <a16:creationId xmlns:a16="http://schemas.microsoft.com/office/drawing/2014/main" id="{C017339E-8A6A-BAC5-5AD4-8AAE993C7650}"/>
              </a:ext>
            </a:extLst>
          </p:cNvPr>
          <p:cNvSpPr txBox="1"/>
          <p:nvPr/>
        </p:nvSpPr>
        <p:spPr>
          <a:xfrm>
            <a:off x="9755368" y="3874351"/>
            <a:ext cx="2016652" cy="523220"/>
          </a:xfrm>
          <a:prstGeom prst="rect">
            <a:avLst/>
          </a:prstGeom>
          <a:noFill/>
        </p:spPr>
        <p:txBody>
          <a:bodyPr wrap="square" rtlCol="0">
            <a:spAutoFit/>
          </a:bodyPr>
          <a:lstStyle/>
          <a:p>
            <a:pPr algn="ctr"/>
            <a:r>
              <a:rPr lang="en-US" sz="2800" dirty="0">
                <a:solidFill>
                  <a:srgbClr val="C00000"/>
                </a:solidFill>
              </a:rPr>
              <a:t>temperature</a:t>
            </a:r>
          </a:p>
        </p:txBody>
      </p:sp>
      <p:sp>
        <p:nvSpPr>
          <p:cNvPr id="10" name="TextBox 9">
            <a:extLst>
              <a:ext uri="{FF2B5EF4-FFF2-40B4-BE49-F238E27FC236}">
                <a16:creationId xmlns:a16="http://schemas.microsoft.com/office/drawing/2014/main" id="{AA740E59-CCCC-3667-23D5-EDE008C206CB}"/>
              </a:ext>
            </a:extLst>
          </p:cNvPr>
          <p:cNvSpPr txBox="1"/>
          <p:nvPr/>
        </p:nvSpPr>
        <p:spPr>
          <a:xfrm>
            <a:off x="7555974" y="5798948"/>
            <a:ext cx="2137150" cy="523220"/>
          </a:xfrm>
          <a:prstGeom prst="rect">
            <a:avLst/>
          </a:prstGeom>
          <a:noFill/>
        </p:spPr>
        <p:txBody>
          <a:bodyPr wrap="square" rtlCol="0">
            <a:spAutoFit/>
          </a:bodyPr>
          <a:lstStyle/>
          <a:p>
            <a:pPr algn="ctr"/>
            <a:r>
              <a:rPr lang="en-US" sz="2800" dirty="0">
                <a:solidFill>
                  <a:srgbClr val="C00000"/>
                </a:solidFill>
              </a:rPr>
              <a:t>space station</a:t>
            </a:r>
          </a:p>
        </p:txBody>
      </p:sp>
      <p:sp>
        <p:nvSpPr>
          <p:cNvPr id="11" name="Rectangle 10">
            <a:extLst>
              <a:ext uri="{FF2B5EF4-FFF2-40B4-BE49-F238E27FC236}">
                <a16:creationId xmlns:a16="http://schemas.microsoft.com/office/drawing/2014/main" id="{9F641596-E8EE-40EF-BF49-63929701FE7C}"/>
              </a:ext>
            </a:extLst>
          </p:cNvPr>
          <p:cNvSpPr/>
          <p:nvPr/>
        </p:nvSpPr>
        <p:spPr>
          <a:xfrm>
            <a:off x="307910" y="635955"/>
            <a:ext cx="4695411" cy="1200329"/>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70C0"/>
                </a:solidFill>
              </a:rPr>
              <a:t>What can you see in each picture?</a:t>
            </a:r>
          </a:p>
        </p:txBody>
      </p:sp>
      <p:sp>
        <p:nvSpPr>
          <p:cNvPr id="2" name="TextBox 1">
            <a:extLst>
              <a:ext uri="{FF2B5EF4-FFF2-40B4-BE49-F238E27FC236}">
                <a16:creationId xmlns:a16="http://schemas.microsoft.com/office/drawing/2014/main" id="{E352B05C-5A21-4E93-AC29-2078A7CF82A1}"/>
              </a:ext>
            </a:extLst>
          </p:cNvPr>
          <p:cNvSpPr txBox="1"/>
          <p:nvPr/>
        </p:nvSpPr>
        <p:spPr>
          <a:xfrm>
            <a:off x="5709213" y="2042556"/>
            <a:ext cx="301686" cy="369332"/>
          </a:xfrm>
          <a:prstGeom prst="rect">
            <a:avLst/>
          </a:prstGeom>
          <a:noFill/>
        </p:spPr>
        <p:txBody>
          <a:bodyPr wrap="none" rtlCol="0">
            <a:spAutoFit/>
          </a:bodyPr>
          <a:lstStyle/>
          <a:p>
            <a:r>
              <a:rPr lang="en-US" dirty="0"/>
              <a:t>1</a:t>
            </a:r>
          </a:p>
        </p:txBody>
      </p:sp>
      <p:sp>
        <p:nvSpPr>
          <p:cNvPr id="12" name="TextBox 11">
            <a:extLst>
              <a:ext uri="{FF2B5EF4-FFF2-40B4-BE49-F238E27FC236}">
                <a16:creationId xmlns:a16="http://schemas.microsoft.com/office/drawing/2014/main" id="{FBC72598-13E5-482D-8CA4-07D458B0575E}"/>
              </a:ext>
            </a:extLst>
          </p:cNvPr>
          <p:cNvSpPr txBox="1"/>
          <p:nvPr/>
        </p:nvSpPr>
        <p:spPr>
          <a:xfrm>
            <a:off x="7802224" y="2054432"/>
            <a:ext cx="301686" cy="369332"/>
          </a:xfrm>
          <a:prstGeom prst="rect">
            <a:avLst/>
          </a:prstGeom>
          <a:noFill/>
        </p:spPr>
        <p:txBody>
          <a:bodyPr wrap="none" rtlCol="0">
            <a:spAutoFit/>
          </a:bodyPr>
          <a:lstStyle/>
          <a:p>
            <a:r>
              <a:rPr lang="en-US" dirty="0"/>
              <a:t>2</a:t>
            </a:r>
          </a:p>
        </p:txBody>
      </p:sp>
      <p:sp>
        <p:nvSpPr>
          <p:cNvPr id="13" name="TextBox 12">
            <a:extLst>
              <a:ext uri="{FF2B5EF4-FFF2-40B4-BE49-F238E27FC236}">
                <a16:creationId xmlns:a16="http://schemas.microsoft.com/office/drawing/2014/main" id="{EE5E8E55-D99E-4929-A983-648B3D3A3B66}"/>
              </a:ext>
            </a:extLst>
          </p:cNvPr>
          <p:cNvSpPr txBox="1"/>
          <p:nvPr/>
        </p:nvSpPr>
        <p:spPr>
          <a:xfrm>
            <a:off x="9755368" y="2042556"/>
            <a:ext cx="301686" cy="369332"/>
          </a:xfrm>
          <a:prstGeom prst="rect">
            <a:avLst/>
          </a:prstGeom>
          <a:noFill/>
        </p:spPr>
        <p:txBody>
          <a:bodyPr wrap="none" rtlCol="0">
            <a:spAutoFit/>
          </a:bodyPr>
          <a:lstStyle/>
          <a:p>
            <a:r>
              <a:rPr lang="en-US" dirty="0"/>
              <a:t>3</a:t>
            </a:r>
          </a:p>
        </p:txBody>
      </p:sp>
      <p:sp>
        <p:nvSpPr>
          <p:cNvPr id="14" name="TextBox 13">
            <a:extLst>
              <a:ext uri="{FF2B5EF4-FFF2-40B4-BE49-F238E27FC236}">
                <a16:creationId xmlns:a16="http://schemas.microsoft.com/office/drawing/2014/main" id="{EF3D5721-BE72-49E8-BB81-F66ADA4C0073}"/>
              </a:ext>
            </a:extLst>
          </p:cNvPr>
          <p:cNvSpPr txBox="1"/>
          <p:nvPr/>
        </p:nvSpPr>
        <p:spPr>
          <a:xfrm>
            <a:off x="5709213" y="3990112"/>
            <a:ext cx="301686" cy="369332"/>
          </a:xfrm>
          <a:prstGeom prst="rect">
            <a:avLst/>
          </a:prstGeom>
          <a:noFill/>
        </p:spPr>
        <p:txBody>
          <a:bodyPr wrap="none" rtlCol="0">
            <a:spAutoFit/>
          </a:bodyPr>
          <a:lstStyle/>
          <a:p>
            <a:r>
              <a:rPr lang="en-US" dirty="0"/>
              <a:t>4</a:t>
            </a:r>
          </a:p>
        </p:txBody>
      </p:sp>
      <p:sp>
        <p:nvSpPr>
          <p:cNvPr id="15" name="TextBox 14">
            <a:extLst>
              <a:ext uri="{FF2B5EF4-FFF2-40B4-BE49-F238E27FC236}">
                <a16:creationId xmlns:a16="http://schemas.microsoft.com/office/drawing/2014/main" id="{80D55C8B-3A31-4444-B86E-450173FBEC1C}"/>
              </a:ext>
            </a:extLst>
          </p:cNvPr>
          <p:cNvSpPr txBox="1"/>
          <p:nvPr/>
        </p:nvSpPr>
        <p:spPr>
          <a:xfrm>
            <a:off x="7802224" y="3966361"/>
            <a:ext cx="301686" cy="369332"/>
          </a:xfrm>
          <a:prstGeom prst="rect">
            <a:avLst/>
          </a:prstGeom>
          <a:noFill/>
        </p:spPr>
        <p:txBody>
          <a:bodyPr wrap="none" rtlCol="0">
            <a:spAutoFit/>
          </a:bodyPr>
          <a:lstStyle/>
          <a:p>
            <a:r>
              <a:rPr lang="en-US" dirty="0"/>
              <a:t>5</a:t>
            </a:r>
          </a:p>
        </p:txBody>
      </p:sp>
      <p:sp>
        <p:nvSpPr>
          <p:cNvPr id="16" name="TextBox 15">
            <a:extLst>
              <a:ext uri="{FF2B5EF4-FFF2-40B4-BE49-F238E27FC236}">
                <a16:creationId xmlns:a16="http://schemas.microsoft.com/office/drawing/2014/main" id="{55640577-C253-4011-940F-5016163DABFC}"/>
              </a:ext>
            </a:extLst>
          </p:cNvPr>
          <p:cNvSpPr txBox="1"/>
          <p:nvPr/>
        </p:nvSpPr>
        <p:spPr>
          <a:xfrm>
            <a:off x="9609999" y="3978237"/>
            <a:ext cx="301686" cy="369332"/>
          </a:xfrm>
          <a:prstGeom prst="rect">
            <a:avLst/>
          </a:prstGeom>
          <a:noFill/>
        </p:spPr>
        <p:txBody>
          <a:bodyPr wrap="none" rtlCol="0">
            <a:spAutoFit/>
          </a:bodyPr>
          <a:lstStyle/>
          <a:p>
            <a:r>
              <a:rPr lang="en-US" dirty="0"/>
              <a:t>6</a:t>
            </a:r>
          </a:p>
        </p:txBody>
      </p:sp>
      <p:sp>
        <p:nvSpPr>
          <p:cNvPr id="17" name="TextBox 16">
            <a:extLst>
              <a:ext uri="{FF2B5EF4-FFF2-40B4-BE49-F238E27FC236}">
                <a16:creationId xmlns:a16="http://schemas.microsoft.com/office/drawing/2014/main" id="{FA303097-A5E4-44E3-8395-C5CDA41B4BB5}"/>
              </a:ext>
            </a:extLst>
          </p:cNvPr>
          <p:cNvSpPr txBox="1"/>
          <p:nvPr/>
        </p:nvSpPr>
        <p:spPr>
          <a:xfrm>
            <a:off x="7389152" y="5403273"/>
            <a:ext cx="301686" cy="369332"/>
          </a:xfrm>
          <a:prstGeom prst="rect">
            <a:avLst/>
          </a:prstGeom>
          <a:noFill/>
        </p:spPr>
        <p:txBody>
          <a:bodyPr wrap="none" rtlCol="0">
            <a:spAutoFit/>
          </a:bodyPr>
          <a:lstStyle/>
          <a:p>
            <a:r>
              <a:rPr lang="en-US" dirty="0"/>
              <a:t>7</a:t>
            </a:r>
          </a:p>
        </p:txBody>
      </p:sp>
    </p:spTree>
    <p:extLst>
      <p:ext uri="{BB962C8B-B14F-4D97-AF65-F5344CB8AC3E}">
        <p14:creationId xmlns:p14="http://schemas.microsoft.com/office/powerpoint/2010/main" val="1045313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 calcmode="lin" valueType="num">
                                      <p:cBhvr additive="base">
                                        <p:cTn id="36" dur="500" fill="hold"/>
                                        <p:tgtEl>
                                          <p:spTgt spid="10"/>
                                        </p:tgtEl>
                                        <p:attrNameLst>
                                          <p:attrName>ppt_x</p:attrName>
                                        </p:attrNameLst>
                                      </p:cBhvr>
                                      <p:tavLst>
                                        <p:tav tm="0">
                                          <p:val>
                                            <p:strVal val="#ppt_x"/>
                                          </p:val>
                                        </p:tav>
                                        <p:tav tm="100000">
                                          <p:val>
                                            <p:strVal val="#ppt_x"/>
                                          </p:val>
                                        </p:tav>
                                      </p:tavLst>
                                    </p:anim>
                                    <p:anim calcmode="lin" valueType="num">
                                      <p:cBhvr additive="base">
                                        <p:cTn id="3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7" grpId="0"/>
      <p:bldP spid="8" grpId="0"/>
      <p:bldP spid="9"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33264" y="542261"/>
            <a:ext cx="4191231" cy="830997"/>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2400" b="1" i="1" dirty="0">
                <a:solidFill>
                  <a:srgbClr val="0070C0"/>
                </a:solidFill>
              </a:rPr>
              <a:t>Look at the pictures and fill in the blanks. Listen and repeat</a:t>
            </a:r>
          </a:p>
        </p:txBody>
      </p:sp>
      <p:sp>
        <p:nvSpPr>
          <p:cNvPr id="5" name="TextBox 4"/>
          <p:cNvSpPr txBox="1"/>
          <p:nvPr/>
        </p:nvSpPr>
        <p:spPr>
          <a:xfrm>
            <a:off x="5000545" y="2041133"/>
            <a:ext cx="3191070" cy="475658"/>
          </a:xfrm>
          <a:prstGeom prst="rect">
            <a:avLst/>
          </a:prstGeom>
          <a:noFill/>
        </p:spPr>
        <p:txBody>
          <a:bodyPr wrap="square" rtlCol="0">
            <a:spAutoFit/>
          </a:bodyPr>
          <a:lstStyle/>
          <a:p>
            <a:r>
              <a:rPr lang="en-US" sz="2800" i="1" dirty="0">
                <a:solidFill>
                  <a:srgbClr val="FF0000"/>
                </a:solidFill>
              </a:rPr>
              <a:t>reading comics</a:t>
            </a:r>
          </a:p>
        </p:txBody>
      </p:sp>
      <p:pic>
        <p:nvPicPr>
          <p:cNvPr id="6" name="Picture 5">
            <a:extLst>
              <a:ext uri="{FF2B5EF4-FFF2-40B4-BE49-F238E27FC236}">
                <a16:creationId xmlns:a16="http://schemas.microsoft.com/office/drawing/2014/main" id="{EF2556FE-75A7-B09B-4374-B102B4844FD9}"/>
              </a:ext>
            </a:extLst>
          </p:cNvPr>
          <p:cNvPicPr>
            <a:picLocks noChangeAspect="1"/>
          </p:cNvPicPr>
          <p:nvPr/>
        </p:nvPicPr>
        <p:blipFill>
          <a:blip r:embed="rId4"/>
          <a:stretch>
            <a:fillRect/>
          </a:stretch>
        </p:blipFill>
        <p:spPr>
          <a:xfrm>
            <a:off x="4424495" y="542261"/>
            <a:ext cx="7534241" cy="5720316"/>
          </a:xfrm>
          <a:prstGeom prst="rect">
            <a:avLst/>
          </a:prstGeom>
        </p:spPr>
      </p:pic>
      <p:sp>
        <p:nvSpPr>
          <p:cNvPr id="9" name="TextBox 8">
            <a:extLst>
              <a:ext uri="{FF2B5EF4-FFF2-40B4-BE49-F238E27FC236}">
                <a16:creationId xmlns:a16="http://schemas.microsoft.com/office/drawing/2014/main" id="{93151E67-2925-75B8-C353-2B439AF402F9}"/>
              </a:ext>
            </a:extLst>
          </p:cNvPr>
          <p:cNvSpPr txBox="1"/>
          <p:nvPr/>
        </p:nvSpPr>
        <p:spPr>
          <a:xfrm>
            <a:off x="4819053" y="1551120"/>
            <a:ext cx="2135252" cy="492443"/>
          </a:xfrm>
          <a:prstGeom prst="rect">
            <a:avLst/>
          </a:prstGeom>
          <a:noFill/>
        </p:spPr>
        <p:txBody>
          <a:bodyPr wrap="square" rtlCol="0">
            <a:spAutoFit/>
          </a:bodyPr>
          <a:lstStyle/>
          <a:p>
            <a:r>
              <a:rPr lang="en-US" sz="2600" dirty="0">
                <a:solidFill>
                  <a:srgbClr val="FF0000"/>
                </a:solidFill>
              </a:rPr>
              <a:t>temperature</a:t>
            </a:r>
          </a:p>
        </p:txBody>
      </p:sp>
      <p:sp>
        <p:nvSpPr>
          <p:cNvPr id="7" name="TextBox 6"/>
          <p:cNvSpPr txBox="1"/>
          <p:nvPr/>
        </p:nvSpPr>
        <p:spPr>
          <a:xfrm>
            <a:off x="5275702" y="2043478"/>
            <a:ext cx="3191070" cy="492443"/>
          </a:xfrm>
          <a:prstGeom prst="rect">
            <a:avLst/>
          </a:prstGeom>
          <a:noFill/>
        </p:spPr>
        <p:txBody>
          <a:bodyPr wrap="square" rtlCol="0">
            <a:spAutoFit/>
          </a:bodyPr>
          <a:lstStyle/>
          <a:p>
            <a:r>
              <a:rPr lang="en-US" sz="2600" dirty="0">
                <a:solidFill>
                  <a:srgbClr val="FF0000"/>
                </a:solidFill>
              </a:rPr>
              <a:t>Gravity</a:t>
            </a:r>
          </a:p>
        </p:txBody>
      </p:sp>
      <p:sp>
        <p:nvSpPr>
          <p:cNvPr id="10" name="TextBox 9">
            <a:extLst>
              <a:ext uri="{FF2B5EF4-FFF2-40B4-BE49-F238E27FC236}">
                <a16:creationId xmlns:a16="http://schemas.microsoft.com/office/drawing/2014/main" id="{EE21695D-D1CE-9CDB-38D6-54623B2D6B8E}"/>
              </a:ext>
            </a:extLst>
          </p:cNvPr>
          <p:cNvSpPr txBox="1"/>
          <p:nvPr/>
        </p:nvSpPr>
        <p:spPr>
          <a:xfrm>
            <a:off x="5375391" y="2554124"/>
            <a:ext cx="986829" cy="492443"/>
          </a:xfrm>
          <a:prstGeom prst="rect">
            <a:avLst/>
          </a:prstGeom>
          <a:noFill/>
        </p:spPr>
        <p:txBody>
          <a:bodyPr wrap="square" rtlCol="0">
            <a:spAutoFit/>
          </a:bodyPr>
          <a:lstStyle/>
          <a:p>
            <a:pPr algn="ctr"/>
            <a:r>
              <a:rPr lang="en-US" sz="2600" dirty="0">
                <a:solidFill>
                  <a:srgbClr val="FF0000"/>
                </a:solidFill>
              </a:rPr>
              <a:t>Mars</a:t>
            </a:r>
          </a:p>
        </p:txBody>
      </p:sp>
      <p:sp>
        <p:nvSpPr>
          <p:cNvPr id="11" name="TextBox 10">
            <a:extLst>
              <a:ext uri="{FF2B5EF4-FFF2-40B4-BE49-F238E27FC236}">
                <a16:creationId xmlns:a16="http://schemas.microsoft.com/office/drawing/2014/main" id="{2C7AB5E0-39AB-2EBF-8DE9-C3936261490A}"/>
              </a:ext>
            </a:extLst>
          </p:cNvPr>
          <p:cNvSpPr txBox="1"/>
          <p:nvPr/>
        </p:nvSpPr>
        <p:spPr>
          <a:xfrm>
            <a:off x="7692718" y="3402419"/>
            <a:ext cx="1132137" cy="492443"/>
          </a:xfrm>
          <a:prstGeom prst="rect">
            <a:avLst/>
          </a:prstGeom>
          <a:noFill/>
        </p:spPr>
        <p:txBody>
          <a:bodyPr wrap="square" rtlCol="0">
            <a:spAutoFit/>
          </a:bodyPr>
          <a:lstStyle/>
          <a:p>
            <a:r>
              <a:rPr lang="en-US" sz="2600" dirty="0">
                <a:solidFill>
                  <a:srgbClr val="FF0000"/>
                </a:solidFill>
              </a:rPr>
              <a:t>Venus	</a:t>
            </a:r>
          </a:p>
        </p:txBody>
      </p:sp>
      <p:sp>
        <p:nvSpPr>
          <p:cNvPr id="12" name="TextBox 11">
            <a:extLst>
              <a:ext uri="{FF2B5EF4-FFF2-40B4-BE49-F238E27FC236}">
                <a16:creationId xmlns:a16="http://schemas.microsoft.com/office/drawing/2014/main" id="{23DBF2C5-E548-C5C4-5FC0-1B6F366717E7}"/>
              </a:ext>
            </a:extLst>
          </p:cNvPr>
          <p:cNvSpPr txBox="1"/>
          <p:nvPr/>
        </p:nvSpPr>
        <p:spPr>
          <a:xfrm>
            <a:off x="9344476" y="4278835"/>
            <a:ext cx="2074891" cy="492443"/>
          </a:xfrm>
          <a:prstGeom prst="rect">
            <a:avLst/>
          </a:prstGeom>
          <a:noFill/>
        </p:spPr>
        <p:txBody>
          <a:bodyPr wrap="square" rtlCol="0">
            <a:spAutoFit/>
          </a:bodyPr>
          <a:lstStyle/>
          <a:p>
            <a:r>
              <a:rPr lang="en-US" sz="2600" dirty="0">
                <a:solidFill>
                  <a:srgbClr val="FF0000"/>
                </a:solidFill>
              </a:rPr>
              <a:t>space station</a:t>
            </a:r>
          </a:p>
        </p:txBody>
      </p:sp>
      <p:sp>
        <p:nvSpPr>
          <p:cNvPr id="13" name="TextBox 12">
            <a:extLst>
              <a:ext uri="{FF2B5EF4-FFF2-40B4-BE49-F238E27FC236}">
                <a16:creationId xmlns:a16="http://schemas.microsoft.com/office/drawing/2014/main" id="{98556B5A-A85F-D0BB-1C5C-D517292B37A7}"/>
              </a:ext>
            </a:extLst>
          </p:cNvPr>
          <p:cNvSpPr txBox="1"/>
          <p:nvPr/>
        </p:nvSpPr>
        <p:spPr>
          <a:xfrm>
            <a:off x="8090749" y="5493388"/>
            <a:ext cx="1201475" cy="492443"/>
          </a:xfrm>
          <a:prstGeom prst="rect">
            <a:avLst/>
          </a:prstGeom>
          <a:noFill/>
        </p:spPr>
        <p:txBody>
          <a:bodyPr wrap="square" rtlCol="0">
            <a:spAutoFit/>
          </a:bodyPr>
          <a:lstStyle/>
          <a:p>
            <a:r>
              <a:rPr lang="en-US" sz="2600" dirty="0">
                <a:solidFill>
                  <a:srgbClr val="FF0000"/>
                </a:solidFill>
              </a:rPr>
              <a:t>oxygen</a:t>
            </a:r>
          </a:p>
        </p:txBody>
      </p:sp>
      <p:pic>
        <p:nvPicPr>
          <p:cNvPr id="15" name="Picture 14">
            <a:extLst>
              <a:ext uri="{FF2B5EF4-FFF2-40B4-BE49-F238E27FC236}">
                <a16:creationId xmlns:a16="http://schemas.microsoft.com/office/drawing/2014/main" id="{5DADB75A-24B7-AAD5-586D-C3077D12EC92}"/>
              </a:ext>
            </a:extLst>
          </p:cNvPr>
          <p:cNvPicPr>
            <a:picLocks noChangeAspect="1"/>
          </p:cNvPicPr>
          <p:nvPr/>
        </p:nvPicPr>
        <p:blipFill>
          <a:blip r:embed="rId5"/>
          <a:stretch>
            <a:fillRect/>
          </a:stretch>
        </p:blipFill>
        <p:spPr>
          <a:xfrm>
            <a:off x="19572" y="1691045"/>
            <a:ext cx="4591518" cy="4624694"/>
          </a:xfrm>
          <a:prstGeom prst="rect">
            <a:avLst/>
          </a:prstGeom>
        </p:spPr>
      </p:pic>
      <p:sp>
        <p:nvSpPr>
          <p:cNvPr id="2" name="Rectangle 1">
            <a:extLst>
              <a:ext uri="{FF2B5EF4-FFF2-40B4-BE49-F238E27FC236}">
                <a16:creationId xmlns:a16="http://schemas.microsoft.com/office/drawing/2014/main" id="{4E4CA15A-9AC7-4D5D-93FD-6DBB18616AA7}"/>
              </a:ext>
            </a:extLst>
          </p:cNvPr>
          <p:cNvSpPr/>
          <p:nvPr/>
        </p:nvSpPr>
        <p:spPr>
          <a:xfrm>
            <a:off x="8824855" y="748145"/>
            <a:ext cx="889161" cy="2865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CD2 TRACK 01">
            <a:hlinkClick r:id="" action="ppaction://media"/>
            <a:extLst>
              <a:ext uri="{FF2B5EF4-FFF2-40B4-BE49-F238E27FC236}">
                <a16:creationId xmlns:a16="http://schemas.microsoft.com/office/drawing/2014/main" id="{33BE5E3F-EEF6-4ACE-9D3C-CF075A42F06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28218" y="595423"/>
            <a:ext cx="609600" cy="609600"/>
          </a:xfrm>
          <a:prstGeom prst="rect">
            <a:avLst/>
          </a:prstGeom>
        </p:spPr>
      </p:pic>
    </p:spTree>
    <p:extLst>
      <p:ext uri="{BB962C8B-B14F-4D97-AF65-F5344CB8AC3E}">
        <p14:creationId xmlns:p14="http://schemas.microsoft.com/office/powerpoint/2010/main" val="532446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2"/>
                                        </p:tgtEl>
                                        <p:attrNameLst>
                                          <p:attrName>ppt_x</p:attrName>
                                        </p:attrNameLst>
                                      </p:cBhvr>
                                      <p:tavLst>
                                        <p:tav tm="0">
                                          <p:val>
                                            <p:strVal val="ppt_x"/>
                                          </p:val>
                                        </p:tav>
                                        <p:tav tm="100000">
                                          <p:val>
                                            <p:strVal val="ppt_x"/>
                                          </p:val>
                                        </p:tav>
                                      </p:tavLst>
                                    </p:anim>
                                    <p:anim calcmode="lin" valueType="num">
                                      <p:cBhvr additive="base">
                                        <p:cTn id="7" dur="500"/>
                                        <p:tgtEl>
                                          <p:spTgt spid="2"/>
                                        </p:tgtEl>
                                        <p:attrNameLst>
                                          <p:attrName>ppt_y</p:attrName>
                                        </p:attrNameLst>
                                      </p:cBhvr>
                                      <p:tavLst>
                                        <p:tav tm="0">
                                          <p:val>
                                            <p:strVal val="ppt_y"/>
                                          </p:val>
                                        </p:tav>
                                        <p:tav tm="100000">
                                          <p:val>
                                            <p:strVal val="1+ppt_h/2"/>
                                          </p:val>
                                        </p:tav>
                                      </p:tavLst>
                                    </p:anim>
                                    <p:set>
                                      <p:cBhvr>
                                        <p:cTn id="8" dur="1" fill="hold">
                                          <p:stCondLst>
                                            <p:cond delay="499"/>
                                          </p:stCondLst>
                                        </p:cTn>
                                        <p:tgtEl>
                                          <p:spTgt spid="2"/>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additive="base">
                                        <p:cTn id="43" dur="500" fill="hold"/>
                                        <p:tgtEl>
                                          <p:spTgt spid="13"/>
                                        </p:tgtEl>
                                        <p:attrNameLst>
                                          <p:attrName>ppt_x</p:attrName>
                                        </p:attrNameLst>
                                      </p:cBhvr>
                                      <p:tavLst>
                                        <p:tav tm="0">
                                          <p:val>
                                            <p:strVal val="#ppt_x"/>
                                          </p:val>
                                        </p:tav>
                                        <p:tav tm="100000">
                                          <p:val>
                                            <p:strVal val="#ppt_x"/>
                                          </p:val>
                                        </p:tav>
                                      </p:tavLst>
                                    </p:anim>
                                    <p:anim calcmode="lin" valueType="num">
                                      <p:cBhvr additive="base">
                                        <p:cTn id="4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 presetClass="mediacall" presetSubtype="0" fill="hold" nodeType="clickEffect">
                                  <p:stCondLst>
                                    <p:cond delay="0"/>
                                  </p:stCondLst>
                                  <p:childTnLst>
                                    <p:cmd type="call" cmd="playFrom(0.0)">
                                      <p:cBhvr>
                                        <p:cTn id="48" dur="54909"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9" fill="hold" display="0">
                  <p:stCondLst>
                    <p:cond delay="indefinite"/>
                  </p:stCondLst>
                  <p:endCondLst>
                    <p:cond evt="onStopAudio" delay="0">
                      <p:tgtEl>
                        <p:sldTgt/>
                      </p:tgtEl>
                    </p:cond>
                  </p:endCondLst>
                </p:cTn>
                <p:tgtEl>
                  <p:spTgt spid="14"/>
                </p:tgtEl>
              </p:cMediaNode>
            </p:audio>
          </p:childTnLst>
        </p:cTn>
      </p:par>
    </p:tnLst>
    <p:bldLst>
      <p:bldP spid="9" grpId="0"/>
      <p:bldP spid="7" grpId="0"/>
      <p:bldP spid="10" grpId="0"/>
      <p:bldP spid="11" grpId="0"/>
      <p:bldP spid="12" grpId="0"/>
      <p:bldP spid="13" grpId="0"/>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3052" y="816896"/>
            <a:ext cx="3989938" cy="923330"/>
          </a:xfrm>
          <a:prstGeom prst="rect">
            <a:avLst/>
          </a:prstGeom>
        </p:spPr>
        <p:txBody>
          <a:bodyPr wrap="none">
            <a:spAutoFit/>
          </a:bodyPr>
          <a:lstStyle/>
          <a:p>
            <a:r>
              <a:rPr lang="en-US" sz="5400" b="1" dirty="0">
                <a:solidFill>
                  <a:srgbClr val="FF0000"/>
                </a:solidFill>
                <a:ea typeface="Times New Roman" panose="02020603050405020304" pitchFamily="18" charset="0"/>
              </a:rPr>
              <a:t>Work in pairs</a:t>
            </a:r>
            <a:endParaRPr lang="en-US" sz="5400" b="1" dirty="0">
              <a:solidFill>
                <a:srgbClr val="FF0000"/>
              </a:solidFill>
            </a:endParaRPr>
          </a:p>
        </p:txBody>
      </p:sp>
      <p:sp>
        <p:nvSpPr>
          <p:cNvPr id="3" name="Rectangle 2"/>
          <p:cNvSpPr/>
          <p:nvPr/>
        </p:nvSpPr>
        <p:spPr>
          <a:xfrm>
            <a:off x="1173429" y="2564403"/>
            <a:ext cx="11018571" cy="1446550"/>
          </a:xfrm>
          <a:prstGeom prst="rect">
            <a:avLst/>
          </a:prstGeom>
        </p:spPr>
        <p:txBody>
          <a:bodyPr wrap="square">
            <a:spAutoFit/>
          </a:bodyPr>
          <a:lstStyle/>
          <a:p>
            <a:r>
              <a:rPr lang="en-US" sz="4400" b="1" i="1" dirty="0">
                <a:solidFill>
                  <a:srgbClr val="0070C0"/>
                </a:solidFill>
              </a:rPr>
              <a:t>Would you like to visit another planet or a space station? Why (not)?</a:t>
            </a:r>
          </a:p>
        </p:txBody>
      </p:sp>
      <p:pic>
        <p:nvPicPr>
          <p:cNvPr id="4" name="Picture 2" descr="Free Speech bubble 1195466 PNG with Transparent Backgrou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83033" y="534176"/>
            <a:ext cx="2821881" cy="179983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E27E23C3-C141-B9B5-C845-24CAB9207AF4}"/>
              </a:ext>
            </a:extLst>
          </p:cNvPr>
          <p:cNvPicPr>
            <a:picLocks noChangeAspect="1"/>
          </p:cNvPicPr>
          <p:nvPr/>
        </p:nvPicPr>
        <p:blipFill>
          <a:blip r:embed="rId3"/>
          <a:stretch>
            <a:fillRect/>
          </a:stretch>
        </p:blipFill>
        <p:spPr>
          <a:xfrm>
            <a:off x="0" y="4232143"/>
            <a:ext cx="12192000" cy="1205973"/>
          </a:xfrm>
          <a:prstGeom prst="rect">
            <a:avLst/>
          </a:prstGeom>
        </p:spPr>
      </p:pic>
    </p:spTree>
    <p:extLst>
      <p:ext uri="{BB962C8B-B14F-4D97-AF65-F5344CB8AC3E}">
        <p14:creationId xmlns:p14="http://schemas.microsoft.com/office/powerpoint/2010/main" val="2785398999"/>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F77789F-362E-4829-BBBC-24A8C888C63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 y="0"/>
            <a:ext cx="6008907" cy="3428997"/>
          </a:xfrm>
          <a:prstGeom prst="rect">
            <a:avLst/>
          </a:prstGeom>
        </p:spPr>
      </p:pic>
      <p:pic>
        <p:nvPicPr>
          <p:cNvPr id="5" name="Picture 4">
            <a:extLst>
              <a:ext uri="{FF2B5EF4-FFF2-40B4-BE49-F238E27FC236}">
                <a16:creationId xmlns:a16="http://schemas.microsoft.com/office/drawing/2014/main" id="{2BD3E22A-A30D-4625-AB12-91D8DD9174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08906" y="-1"/>
            <a:ext cx="6163295" cy="3428998"/>
          </a:xfrm>
          <a:prstGeom prst="rect">
            <a:avLst/>
          </a:prstGeom>
        </p:spPr>
      </p:pic>
      <p:pic>
        <p:nvPicPr>
          <p:cNvPr id="9" name="Picture 8">
            <a:extLst>
              <a:ext uri="{FF2B5EF4-FFF2-40B4-BE49-F238E27FC236}">
                <a16:creationId xmlns:a16="http://schemas.microsoft.com/office/drawing/2014/main" id="{491E137C-E54D-48F9-9480-64C82DFA0A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08906" y="3429000"/>
            <a:ext cx="6163294" cy="3428998"/>
          </a:xfrm>
          <a:prstGeom prst="rect">
            <a:avLst/>
          </a:prstGeom>
        </p:spPr>
      </p:pic>
      <p:sp>
        <p:nvSpPr>
          <p:cNvPr id="10" name="TextBox 9">
            <a:extLst>
              <a:ext uri="{FF2B5EF4-FFF2-40B4-BE49-F238E27FC236}">
                <a16:creationId xmlns:a16="http://schemas.microsoft.com/office/drawing/2014/main" id="{90E9A512-48D4-4187-80CC-3080AC4DCBE4}"/>
              </a:ext>
            </a:extLst>
          </p:cNvPr>
          <p:cNvSpPr txBox="1"/>
          <p:nvPr/>
        </p:nvSpPr>
        <p:spPr>
          <a:xfrm>
            <a:off x="232755" y="4484837"/>
            <a:ext cx="5301146" cy="1077218"/>
          </a:xfrm>
          <a:prstGeom prst="rect">
            <a:avLst/>
          </a:prstGeom>
          <a:noFill/>
        </p:spPr>
        <p:txBody>
          <a:bodyPr wrap="square" rtlCol="0">
            <a:spAutoFit/>
          </a:bodyPr>
          <a:lstStyle/>
          <a:p>
            <a:r>
              <a:rPr lang="en-US" sz="3200" dirty="0"/>
              <a:t>2. What will your future home</a:t>
            </a:r>
          </a:p>
          <a:p>
            <a:r>
              <a:rPr lang="en-US" sz="3200" dirty="0"/>
              <a:t>look like? Where will it be?</a:t>
            </a:r>
          </a:p>
        </p:txBody>
      </p:sp>
      <p:sp>
        <p:nvSpPr>
          <p:cNvPr id="11" name="TextBox 10">
            <a:extLst>
              <a:ext uri="{FF2B5EF4-FFF2-40B4-BE49-F238E27FC236}">
                <a16:creationId xmlns:a16="http://schemas.microsoft.com/office/drawing/2014/main" id="{AEF0A6A8-E9E4-4E8F-B8AB-E57DA3C5271B}"/>
              </a:ext>
            </a:extLst>
          </p:cNvPr>
          <p:cNvSpPr txBox="1"/>
          <p:nvPr/>
        </p:nvSpPr>
        <p:spPr>
          <a:xfrm>
            <a:off x="232755" y="3545779"/>
            <a:ext cx="6064737" cy="1077218"/>
          </a:xfrm>
          <a:prstGeom prst="rect">
            <a:avLst/>
          </a:prstGeom>
          <a:noFill/>
        </p:spPr>
        <p:txBody>
          <a:bodyPr wrap="none" rtlCol="0">
            <a:spAutoFit/>
          </a:bodyPr>
          <a:lstStyle/>
          <a:p>
            <a:r>
              <a:rPr lang="en-US" sz="3200" dirty="0"/>
              <a:t>Look at the pictures. </a:t>
            </a:r>
          </a:p>
          <a:p>
            <a:r>
              <a:rPr lang="en-US" sz="3200" dirty="0"/>
              <a:t>1.What can you see in the pictures?</a:t>
            </a:r>
          </a:p>
        </p:txBody>
      </p:sp>
    </p:spTree>
    <p:extLst>
      <p:ext uri="{BB962C8B-B14F-4D97-AF65-F5344CB8AC3E}">
        <p14:creationId xmlns:p14="http://schemas.microsoft.com/office/powerpoint/2010/main" val="31439999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53B2EE09-CFBF-3F39-1859-2EA0EF0E0ADC}"/>
              </a:ext>
            </a:extLst>
          </p:cNvPr>
          <p:cNvPicPr>
            <a:picLocks noChangeAspect="1"/>
          </p:cNvPicPr>
          <p:nvPr/>
        </p:nvPicPr>
        <p:blipFill>
          <a:blip r:embed="rId2"/>
          <a:stretch>
            <a:fillRect/>
          </a:stretch>
        </p:blipFill>
        <p:spPr>
          <a:xfrm>
            <a:off x="1252340" y="2449960"/>
            <a:ext cx="9990048" cy="1958080"/>
          </a:xfrm>
          <a:prstGeom prst="rect">
            <a:avLst/>
          </a:prstGeom>
        </p:spPr>
      </p:pic>
      <p:sp>
        <p:nvSpPr>
          <p:cNvPr id="3" name="TextBox 2">
            <a:extLst>
              <a:ext uri="{FF2B5EF4-FFF2-40B4-BE49-F238E27FC236}">
                <a16:creationId xmlns:a16="http://schemas.microsoft.com/office/drawing/2014/main" id="{773B8F6E-5528-4BE9-8708-A76BF67F7C81}"/>
              </a:ext>
            </a:extLst>
          </p:cNvPr>
          <p:cNvSpPr txBox="1"/>
          <p:nvPr/>
        </p:nvSpPr>
        <p:spPr>
          <a:xfrm>
            <a:off x="2375065" y="629392"/>
            <a:ext cx="7921143" cy="1077218"/>
          </a:xfrm>
          <a:prstGeom prst="rect">
            <a:avLst/>
          </a:prstGeom>
          <a:noFill/>
        </p:spPr>
        <p:txBody>
          <a:bodyPr wrap="none" rtlCol="0">
            <a:spAutoFit/>
          </a:bodyPr>
          <a:lstStyle/>
          <a:p>
            <a:r>
              <a:rPr lang="en-US" sz="3200" dirty="0"/>
              <a:t>Unit 6. LIFE ON OTHER PLANETS</a:t>
            </a:r>
          </a:p>
          <a:p>
            <a:r>
              <a:rPr lang="en-US" sz="3200" dirty="0"/>
              <a:t>Period 65. Lesson 1.1. &lt;New words + Reading&gt;</a:t>
            </a:r>
          </a:p>
        </p:txBody>
      </p:sp>
    </p:spTree>
    <p:extLst>
      <p:ext uri="{BB962C8B-B14F-4D97-AF65-F5344CB8AC3E}">
        <p14:creationId xmlns:p14="http://schemas.microsoft.com/office/powerpoint/2010/main" val="23593080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1265</TotalTime>
  <Words>846</Words>
  <Application>Microsoft Office PowerPoint</Application>
  <PresentationFormat>Widescreen</PresentationFormat>
  <Paragraphs>110</Paragraphs>
  <Slides>25</Slides>
  <Notes>0</Notes>
  <HiddenSlides>0</HiddenSlides>
  <MMClips>3</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25</vt:i4>
      </vt:variant>
    </vt:vector>
  </HeadingPairs>
  <TitlesOfParts>
    <vt:vector size="29"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Rieu Phan Van</dc:creator>
  <cp:lastModifiedBy>Admin</cp:lastModifiedBy>
  <cp:revision>60</cp:revision>
  <dcterms:created xsi:type="dcterms:W3CDTF">2023-02-01T04:45:54Z</dcterms:created>
  <dcterms:modified xsi:type="dcterms:W3CDTF">2025-02-12T01:46:57Z</dcterms:modified>
</cp:coreProperties>
</file>