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365" r:id="rId3"/>
    <p:sldId id="304" r:id="rId4"/>
    <p:sldId id="358" r:id="rId5"/>
    <p:sldId id="359" r:id="rId6"/>
    <p:sldId id="308" r:id="rId7"/>
    <p:sldId id="306" r:id="rId8"/>
    <p:sldId id="361" r:id="rId9"/>
    <p:sldId id="354" r:id="rId10"/>
    <p:sldId id="364" r:id="rId11"/>
    <p:sldId id="356" r:id="rId12"/>
    <p:sldId id="363" r:id="rId13"/>
    <p:sldId id="362" r:id="rId14"/>
    <p:sldId id="294" r:id="rId15"/>
    <p:sldId id="295" r:id="rId16"/>
    <p:sldId id="296" r:id="rId17"/>
    <p:sldId id="298" r:id="rId18"/>
    <p:sldId id="299" r:id="rId19"/>
    <p:sldId id="30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5" d="100"/>
          <a:sy n="45" d="100"/>
        </p:scale>
        <p:origin x="275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51E019D-3DF1-35CF-C227-FE6ACB8A0BF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F2E0A7-F0A5-BA33-6EDE-F82D689BDD6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9C8129-8572-4798-95F8-02B0F79EA6A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7E9549-ACC8-E99D-7C8A-991F227A49F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F821ED-6DE3-05FE-0C62-F07DDAB7004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D9E8A-0FB3-4EE3-A377-F46A3DE10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1740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8A6BC9C-C9D7-D7C9-4DA8-7ED5A53C4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AE759-ADB3-52EF-B658-8203AA117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486DC0-B60E-D6F7-85CA-64BEE31E2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CDC43C-C9FD-3B1B-BB62-943DB2D92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025065-852F-E49A-A15A-E362E706C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60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809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009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3150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-37331"/>
            <a:ext cx="12192000" cy="6895331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9486900" y="44183"/>
            <a:ext cx="218110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</a:rPr>
              <a:t>Lesson 1.2: Grammar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467979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</a:rPr>
              <a:t>Unit 6: Life on other planets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chemeClr val="tx1"/>
                </a:solidFill>
                <a:effectLst/>
              </a:rPr>
              <a:t>Tiếng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Anh</a:t>
            </a:r>
            <a:r>
              <a:rPr lang="en-US" sz="1600" baseline="0">
                <a:solidFill>
                  <a:schemeClr val="tx1"/>
                </a:solidFill>
                <a:effectLst/>
              </a:rPr>
              <a:t> 8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i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-Learn Smart World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chemeClr val="tx1"/>
                </a:solidFill>
                <a:effectLst/>
              </a:rPr>
              <a:t>DTP Education Solutions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2" r:id="rId12"/>
    <p:sldLayoutId id="2147483661" r:id="rId13"/>
    <p:sldLayoutId id="2147483668" r:id="rId14"/>
    <p:sldLayoutId id="2147483669" r:id="rId15"/>
    <p:sldLayoutId id="2147483689" r:id="rId16"/>
    <p:sldLayoutId id="2147483690" r:id="rId17"/>
    <p:sldLayoutId id="214748369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2.png"/><Relationship Id="rId4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g"/><Relationship Id="rId5" Type="http://schemas.openxmlformats.org/officeDocument/2006/relationships/audio" Target="../media/audio1.wav"/><Relationship Id="rId4" Type="http://schemas.openxmlformats.org/officeDocument/2006/relationships/image" Target="../media/image10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3260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D7CF1A-5217-23E2-32FE-B3252A91A94B}"/>
              </a:ext>
            </a:extLst>
          </p:cNvPr>
          <p:cNvSpPr txBox="1"/>
          <p:nvPr/>
        </p:nvSpPr>
        <p:spPr>
          <a:xfrm>
            <a:off x="5768162" y="3191463"/>
            <a:ext cx="6220046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6: Life on other planets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1.2: Grammar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Pages 55 &amp; 56</a:t>
            </a:r>
          </a:p>
          <a:p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34BE45-4172-4EBE-90E1-D2722412F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566"/>
            <a:ext cx="12192000" cy="684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94A2E6-53A9-4289-B2CC-94EBA24D67C2}"/>
              </a:ext>
            </a:extLst>
          </p:cNvPr>
          <p:cNvSpPr txBox="1"/>
          <p:nvPr/>
        </p:nvSpPr>
        <p:spPr>
          <a:xfrm>
            <a:off x="558140" y="475021"/>
            <a:ext cx="81413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b.Fill</a:t>
            </a:r>
            <a:r>
              <a:rPr lang="en-US" sz="3200" dirty="0"/>
              <a:t> in the blanks with the words from the box.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420BD3-4D17-4BD2-BFE4-6A5D72C4E754}"/>
              </a:ext>
            </a:extLst>
          </p:cNvPr>
          <p:cNvSpPr txBox="1"/>
          <p:nvPr/>
        </p:nvSpPr>
        <p:spPr>
          <a:xfrm>
            <a:off x="1339932" y="983679"/>
            <a:ext cx="8889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will have – won’t live – won’t be – will live – will be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E90FD4-1ACC-4062-8C91-B3DEE9C21475}"/>
              </a:ext>
            </a:extLst>
          </p:cNvPr>
          <p:cNvSpPr txBox="1"/>
          <p:nvPr/>
        </p:nvSpPr>
        <p:spPr>
          <a:xfrm>
            <a:off x="114794" y="1594724"/>
            <a:ext cx="118199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/>
              <a:t>I think that in two hundred years, some people……………….on Mars.</a:t>
            </a:r>
          </a:p>
          <a:p>
            <a:pPr marL="514350" indent="-514350">
              <a:buAutoNum type="arabicPeriod"/>
            </a:pPr>
            <a:r>
              <a:rPr lang="en-US" sz="3200" dirty="0"/>
              <a:t>Do you think other planets……………………..cities in the future?</a:t>
            </a:r>
          </a:p>
          <a:p>
            <a:pPr marL="514350" indent="-514350">
              <a:buAutoNum type="arabicPeriod"/>
            </a:pPr>
            <a:r>
              <a:rPr lang="en-US" sz="3200" dirty="0"/>
              <a:t>I think that in the future, everyone will live on Venus. They……………………….on Earth.</a:t>
            </a:r>
          </a:p>
          <a:p>
            <a:pPr marL="514350" indent="-514350">
              <a:buAutoNum type="arabicPeriod"/>
            </a:pPr>
            <a:r>
              <a:rPr lang="en-US" sz="3200" dirty="0"/>
              <a:t>By 2100, there……………………….more space stations near Earth. Will you live on one?</a:t>
            </a:r>
          </a:p>
          <a:p>
            <a:pPr marL="514350" indent="-514350">
              <a:buAutoNum type="arabicPeriod"/>
            </a:pPr>
            <a:r>
              <a:rPr lang="en-US" sz="3200" dirty="0"/>
              <a:t>I don’t think we’ll live on other planets because there …………..……. enough oxygen or gravity.</a:t>
            </a:r>
          </a:p>
          <a:p>
            <a:pPr marL="514350" indent="-514350">
              <a:buAutoNum type="arabicPeriod"/>
            </a:pP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FC7E30-D7F0-49AC-9D9F-61A9FDAEB21A}"/>
              </a:ext>
            </a:extLst>
          </p:cNvPr>
          <p:cNvSpPr txBox="1"/>
          <p:nvPr/>
        </p:nvSpPr>
        <p:spPr>
          <a:xfrm>
            <a:off x="8616408" y="1594724"/>
            <a:ext cx="1429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will live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C053A8-AD66-4C79-B480-786B66B52D98}"/>
              </a:ext>
            </a:extLst>
          </p:cNvPr>
          <p:cNvSpPr txBox="1"/>
          <p:nvPr/>
        </p:nvSpPr>
        <p:spPr>
          <a:xfrm>
            <a:off x="9742585" y="4490323"/>
            <a:ext cx="16604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won’t be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8BFCFC-760E-4294-A3F2-8CD41832967D}"/>
              </a:ext>
            </a:extLst>
          </p:cNvPr>
          <p:cNvSpPr txBox="1"/>
          <p:nvPr/>
        </p:nvSpPr>
        <p:spPr>
          <a:xfrm>
            <a:off x="3543665" y="3429000"/>
            <a:ext cx="12747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will be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B326FC-68AF-4809-94EC-8B73F36835FA}"/>
              </a:ext>
            </a:extLst>
          </p:cNvPr>
          <p:cNvSpPr txBox="1"/>
          <p:nvPr/>
        </p:nvSpPr>
        <p:spPr>
          <a:xfrm>
            <a:off x="1928621" y="2970280"/>
            <a:ext cx="1815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won’t live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0DB7F1-67BD-4951-9CBE-7B9278FDEAFF}"/>
              </a:ext>
            </a:extLst>
          </p:cNvPr>
          <p:cNvSpPr txBox="1"/>
          <p:nvPr/>
        </p:nvSpPr>
        <p:spPr>
          <a:xfrm>
            <a:off x="5562470" y="2054810"/>
            <a:ext cx="16469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will have</a:t>
            </a:r>
          </a:p>
        </p:txBody>
      </p:sp>
    </p:spTree>
    <p:extLst>
      <p:ext uri="{BB962C8B-B14F-4D97-AF65-F5344CB8AC3E}">
        <p14:creationId xmlns:p14="http://schemas.microsoft.com/office/powerpoint/2010/main" val="38760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5C1545-1733-FF4D-98DC-91BFBBC54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167" y="571441"/>
            <a:ext cx="8526065" cy="8383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08D754-DE91-8A40-1BA6-73F4A05C8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851" y="1512326"/>
            <a:ext cx="3571300" cy="27352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D6053D-6207-1F0F-F915-6E9DEC986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8124" y="1371263"/>
            <a:ext cx="3634025" cy="28764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5E44C4-C102-5CF0-A7C1-0767D20F7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296" y="4284405"/>
            <a:ext cx="3172268" cy="16575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CEE127-DC05-5421-D8C9-4D343DA7D4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5229" y="4438841"/>
            <a:ext cx="3258005" cy="16480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203502-771B-F938-2DC9-404EE0DA53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0393" y="4438841"/>
            <a:ext cx="4525006" cy="10478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969B97-B02C-4D2B-94BD-8AFCED18715D}"/>
              </a:ext>
            </a:extLst>
          </p:cNvPr>
          <p:cNvSpPr txBox="1"/>
          <p:nvPr/>
        </p:nvSpPr>
        <p:spPr>
          <a:xfrm>
            <a:off x="783771" y="571441"/>
            <a:ext cx="357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49456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CFEB1F-9F80-49E4-A76B-1361D1858229}"/>
              </a:ext>
            </a:extLst>
          </p:cNvPr>
          <p:cNvSpPr txBox="1"/>
          <p:nvPr/>
        </p:nvSpPr>
        <p:spPr>
          <a:xfrm>
            <a:off x="213756" y="2375065"/>
            <a:ext cx="16744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Future simple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0F5179-B776-407E-9BC9-6EB0D8A9B492}"/>
              </a:ext>
            </a:extLst>
          </p:cNvPr>
          <p:cNvSpPr txBox="1"/>
          <p:nvPr/>
        </p:nvSpPr>
        <p:spPr>
          <a:xfrm>
            <a:off x="3562598" y="1175657"/>
            <a:ext cx="2164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 + will + Vo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A618B4-1F08-4847-8ED6-F433067BBF6F}"/>
              </a:ext>
            </a:extLst>
          </p:cNvPr>
          <p:cNvSpPr txBox="1"/>
          <p:nvPr/>
        </p:nvSpPr>
        <p:spPr>
          <a:xfrm>
            <a:off x="3659327" y="2171553"/>
            <a:ext cx="41358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 + will not / won’t + Vo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9B0BAB-F621-42EE-9754-269EE6980B12}"/>
              </a:ext>
            </a:extLst>
          </p:cNvPr>
          <p:cNvSpPr txBox="1"/>
          <p:nvPr/>
        </p:nvSpPr>
        <p:spPr>
          <a:xfrm>
            <a:off x="3659327" y="3617899"/>
            <a:ext cx="23346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Will + S+ Vo?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02D277-8A93-4825-8887-388BE21AE427}"/>
              </a:ext>
            </a:extLst>
          </p:cNvPr>
          <p:cNvSpPr txBox="1"/>
          <p:nvPr/>
        </p:nvSpPr>
        <p:spPr>
          <a:xfrm>
            <a:off x="3073734" y="5126523"/>
            <a:ext cx="34535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Wh</a:t>
            </a:r>
            <a:r>
              <a:rPr lang="en-US" sz="3200" dirty="0"/>
              <a:t>- + will + S + Vo?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B25FC9-B5EA-4231-92DA-6B6583E01683}"/>
              </a:ext>
            </a:extLst>
          </p:cNvPr>
          <p:cNvCxnSpPr>
            <a:stCxn id="2" idx="3"/>
            <a:endCxn id="2" idx="3"/>
          </p:cNvCxnSpPr>
          <p:nvPr/>
        </p:nvCxnSpPr>
        <p:spPr>
          <a:xfrm>
            <a:off x="1888177" y="291367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A8FFD94-EB26-4EAA-B639-91C3B2A02705}"/>
              </a:ext>
            </a:extLst>
          </p:cNvPr>
          <p:cNvCxnSpPr>
            <a:stCxn id="2" idx="3"/>
          </p:cNvCxnSpPr>
          <p:nvPr/>
        </p:nvCxnSpPr>
        <p:spPr>
          <a:xfrm flipV="1">
            <a:off x="1888177" y="1760432"/>
            <a:ext cx="1674421" cy="11532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0254616-0C71-4FEC-A73F-1A24243A31BA}"/>
              </a:ext>
            </a:extLst>
          </p:cNvPr>
          <p:cNvCxnSpPr>
            <a:stCxn id="2" idx="3"/>
            <a:endCxn id="8" idx="1"/>
          </p:cNvCxnSpPr>
          <p:nvPr/>
        </p:nvCxnSpPr>
        <p:spPr>
          <a:xfrm flipV="1">
            <a:off x="1888177" y="2463941"/>
            <a:ext cx="1771150" cy="4497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B9CF1B4-1503-4CAA-8C86-206FE3DECD67}"/>
              </a:ext>
            </a:extLst>
          </p:cNvPr>
          <p:cNvCxnSpPr>
            <a:stCxn id="2" idx="3"/>
            <a:endCxn id="9" idx="1"/>
          </p:cNvCxnSpPr>
          <p:nvPr/>
        </p:nvCxnSpPr>
        <p:spPr>
          <a:xfrm>
            <a:off x="1888177" y="2913674"/>
            <a:ext cx="1771150" cy="9966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5261DAA-6556-4890-97F6-BEBB95947D30}"/>
              </a:ext>
            </a:extLst>
          </p:cNvPr>
          <p:cNvCxnSpPr>
            <a:stCxn id="2" idx="3"/>
            <a:endCxn id="12" idx="1"/>
          </p:cNvCxnSpPr>
          <p:nvPr/>
        </p:nvCxnSpPr>
        <p:spPr>
          <a:xfrm>
            <a:off x="1888177" y="2913674"/>
            <a:ext cx="1185557" cy="2505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357E02B-F3C7-4C83-BAEA-5F17D385B1CE}"/>
              </a:ext>
            </a:extLst>
          </p:cNvPr>
          <p:cNvSpPr txBox="1"/>
          <p:nvPr/>
        </p:nvSpPr>
        <p:spPr>
          <a:xfrm>
            <a:off x="6343150" y="929435"/>
            <a:ext cx="47815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 think that in 2150, people </a:t>
            </a:r>
          </a:p>
          <a:p>
            <a:r>
              <a:rPr lang="en-US" sz="3200" b="1" dirty="0"/>
              <a:t>will live </a:t>
            </a:r>
            <a:r>
              <a:rPr lang="en-US" sz="3200" dirty="0"/>
              <a:t>on Mars.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C2C4D-6357-4C6A-ACB3-C6C19D4A16B6}"/>
              </a:ext>
            </a:extLst>
          </p:cNvPr>
          <p:cNvSpPr txBox="1"/>
          <p:nvPr/>
        </p:nvSpPr>
        <p:spPr>
          <a:xfrm>
            <a:off x="5062850" y="2771340"/>
            <a:ext cx="5688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Humans </a:t>
            </a:r>
            <a:r>
              <a:rPr lang="en-US" sz="3200" b="1" dirty="0"/>
              <a:t>won’t live </a:t>
            </a:r>
            <a:r>
              <a:rPr lang="en-US" sz="3200" dirty="0"/>
              <a:t>on the moon.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531CE5-0C0C-417F-B660-D8CCB2A0CBD9}"/>
              </a:ext>
            </a:extLst>
          </p:cNvPr>
          <p:cNvSpPr txBox="1"/>
          <p:nvPr/>
        </p:nvSpPr>
        <p:spPr>
          <a:xfrm>
            <a:off x="3893710" y="4249768"/>
            <a:ext cx="67479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Will people live on Venus in the future?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912E289-2507-48A8-92C0-E3A78F418AC1}"/>
              </a:ext>
            </a:extLst>
          </p:cNvPr>
          <p:cNvSpPr txBox="1"/>
          <p:nvPr/>
        </p:nvSpPr>
        <p:spPr>
          <a:xfrm>
            <a:off x="6889415" y="5126523"/>
            <a:ext cx="4991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Why </a:t>
            </a:r>
            <a:r>
              <a:rPr lang="en-US" sz="3200" b="1" dirty="0"/>
              <a:t>will</a:t>
            </a:r>
            <a:r>
              <a:rPr lang="en-US" sz="3200" dirty="0"/>
              <a:t> they </a:t>
            </a:r>
            <a:r>
              <a:rPr lang="en-US" sz="3200" b="1" dirty="0"/>
              <a:t>live</a:t>
            </a:r>
            <a:r>
              <a:rPr lang="en-US" sz="3200" dirty="0"/>
              <a:t> on Venus?</a:t>
            </a:r>
          </a:p>
        </p:txBody>
      </p:sp>
    </p:spTree>
    <p:extLst>
      <p:ext uri="{BB962C8B-B14F-4D97-AF65-F5344CB8AC3E}">
        <p14:creationId xmlns:p14="http://schemas.microsoft.com/office/powerpoint/2010/main" val="408241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2" grpId="0"/>
      <p:bldP spid="23" grpId="0"/>
      <p:bldP spid="26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0CA451-D071-4790-AC68-471AA80A5519}"/>
              </a:ext>
            </a:extLst>
          </p:cNvPr>
          <p:cNvSpPr txBox="1"/>
          <p:nvPr/>
        </p:nvSpPr>
        <p:spPr>
          <a:xfrm>
            <a:off x="1187532" y="961901"/>
            <a:ext cx="89421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*Homework:</a:t>
            </a:r>
          </a:p>
          <a:p>
            <a:pPr marL="571500" indent="-571500">
              <a:buFontTx/>
              <a:buChar char="-"/>
            </a:pPr>
            <a:r>
              <a:rPr lang="en-US" sz="3600" dirty="0"/>
              <a:t>Redo the exercises </a:t>
            </a:r>
            <a:r>
              <a:rPr lang="en-US" sz="3600" dirty="0" err="1"/>
              <a:t>a,b,c</a:t>
            </a:r>
            <a:endParaRPr lang="en-US" sz="3600" dirty="0"/>
          </a:p>
          <a:p>
            <a:pPr marL="571500" indent="-571500">
              <a:buFontTx/>
              <a:buChar char="-"/>
            </a:pPr>
            <a:r>
              <a:rPr lang="en-US" sz="3600" dirty="0"/>
              <a:t>Learn Future simple  by heart</a:t>
            </a:r>
          </a:p>
          <a:p>
            <a:pPr marL="571500" indent="-571500">
              <a:buFontTx/>
              <a:buChar char="-"/>
            </a:pPr>
            <a:r>
              <a:rPr lang="en-US" sz="3600" dirty="0"/>
              <a:t>Do exercises </a:t>
            </a:r>
            <a:r>
              <a:rPr lang="en-US" sz="3600" dirty="0" err="1"/>
              <a:t>a,b,c</a:t>
            </a:r>
            <a:r>
              <a:rPr lang="en-US" sz="3600" dirty="0"/>
              <a:t> p32 (workbook)</a:t>
            </a:r>
          </a:p>
          <a:p>
            <a:pPr marL="571500" indent="-571500">
              <a:buFontTx/>
              <a:buChar char="-"/>
            </a:pPr>
            <a:r>
              <a:rPr lang="en-US" sz="3600" dirty="0"/>
              <a:t>Prepare: Pronunciation + Speaking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42539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0587" y="616384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C00000"/>
                </a:solidFill>
              </a:rPr>
              <a:t>Find a mistake in each sentence below.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3452C4-666D-D1BD-8FB2-60CBC0311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547" y="1580892"/>
            <a:ext cx="7020905" cy="1848108"/>
          </a:xfrm>
          <a:prstGeom prst="rect">
            <a:avLst/>
          </a:prstGeom>
        </p:spPr>
      </p:pic>
      <p:pic>
        <p:nvPicPr>
          <p:cNvPr id="11" name="Picture 10">
            <a:hlinkClick r:id="" action="ppaction://noaction" highlightClick="1">
              <a:snd r:embed="rId3" name="ARROW 001.wav"/>
            </a:hlinkClick>
            <a:extLst>
              <a:ext uri="{FF2B5EF4-FFF2-40B4-BE49-F238E27FC236}">
                <a16:creationId xmlns:a16="http://schemas.microsoft.com/office/drawing/2014/main" id="{47CECA3B-43FB-29DE-3A6B-8FB1F4B53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99225" y="4022612"/>
            <a:ext cx="1201974" cy="120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6EC2CA-EED0-A4E4-1CA5-66CC915153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9896" y="3615928"/>
            <a:ext cx="7735380" cy="173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5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324099" y="2243918"/>
            <a:ext cx="971550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Grammar: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Using the Future Simple, we may predict the future based on our own beliefs and experiences.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Speaking: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Make predictions about the places.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34681"/>
            <a:ext cx="11781573" cy="34317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100" dirty="0">
                <a:solidFill>
                  <a:srgbClr val="0070C0"/>
                </a:solidFill>
              </a:rPr>
              <a:t>- Make four sentences using </a:t>
            </a:r>
            <a:r>
              <a:rPr lang="en-US" sz="3100" i="1" dirty="0">
                <a:solidFill>
                  <a:srgbClr val="FF0000"/>
                </a:solidFill>
              </a:rPr>
              <a:t>will</a:t>
            </a:r>
            <a:r>
              <a:rPr lang="en-US" sz="3100" dirty="0">
                <a:solidFill>
                  <a:srgbClr val="0070C0"/>
                </a:solidFill>
              </a:rPr>
              <a:t>/ </a:t>
            </a:r>
            <a:r>
              <a:rPr lang="en-US" sz="3100" i="1" dirty="0">
                <a:solidFill>
                  <a:srgbClr val="FF0000"/>
                </a:solidFill>
              </a:rPr>
              <a:t>won’t</a:t>
            </a:r>
            <a:r>
              <a:rPr lang="en-US" sz="3100" i="1" dirty="0">
                <a:solidFill>
                  <a:srgbClr val="0070C0"/>
                </a:solidFill>
              </a:rPr>
              <a:t>.</a:t>
            </a:r>
            <a:endParaRPr lang="en-US" sz="3100" dirty="0">
              <a:solidFill>
                <a:srgbClr val="0070C0"/>
              </a:solidFill>
            </a:endParaRPr>
          </a:p>
          <a:p>
            <a:r>
              <a:rPr lang="en-US" sz="3100" dirty="0">
                <a:solidFill>
                  <a:srgbClr val="0070C0"/>
                </a:solidFill>
              </a:rPr>
              <a:t>- Do the exercises in WB: </a:t>
            </a:r>
            <a:r>
              <a:rPr lang="en-US" sz="3100" b="1" dirty="0">
                <a:solidFill>
                  <a:srgbClr val="0070C0"/>
                </a:solidFill>
              </a:rPr>
              <a:t>Grammar (page 33).</a:t>
            </a:r>
          </a:p>
          <a:p>
            <a:r>
              <a:rPr lang="en-US" sz="3100" dirty="0">
                <a:solidFill>
                  <a:srgbClr val="0070C0"/>
                </a:solidFill>
              </a:rPr>
              <a:t>- Complete the grammar notes in </a:t>
            </a:r>
            <a:r>
              <a:rPr lang="en-US" sz="3100" dirty="0" err="1">
                <a:solidFill>
                  <a:srgbClr val="0070C0"/>
                </a:solidFill>
              </a:rPr>
              <a:t>Tiếng</a:t>
            </a:r>
            <a:r>
              <a:rPr lang="en-US" sz="3100" dirty="0">
                <a:solidFill>
                  <a:srgbClr val="0070C0"/>
                </a:solidFill>
              </a:rPr>
              <a:t> Anh 8 </a:t>
            </a:r>
            <a:r>
              <a:rPr lang="en-US" sz="3100" dirty="0" err="1">
                <a:solidFill>
                  <a:srgbClr val="0070C0"/>
                </a:solidFill>
              </a:rPr>
              <a:t>i</a:t>
            </a:r>
            <a:r>
              <a:rPr lang="en-US" sz="3100" dirty="0">
                <a:solidFill>
                  <a:srgbClr val="0070C0"/>
                </a:solidFill>
              </a:rPr>
              <a:t>-Learn Smart World Notebook (page 48).</a:t>
            </a:r>
          </a:p>
          <a:p>
            <a:r>
              <a:rPr lang="en-US" sz="3100" dirty="0">
                <a:solidFill>
                  <a:srgbClr val="0070C0"/>
                </a:solidFill>
              </a:rPr>
              <a:t>- Play the consolidation games in </a:t>
            </a:r>
            <a:r>
              <a:rPr lang="en-US" sz="3100" dirty="0" err="1">
                <a:solidFill>
                  <a:srgbClr val="0070C0"/>
                </a:solidFill>
              </a:rPr>
              <a:t>Tiếng</a:t>
            </a:r>
            <a:r>
              <a:rPr lang="en-US" sz="3100" dirty="0">
                <a:solidFill>
                  <a:srgbClr val="0070C0"/>
                </a:solidFill>
              </a:rPr>
              <a:t> Anh 8 </a:t>
            </a:r>
            <a:r>
              <a:rPr lang="en-US" sz="3100" dirty="0" err="1">
                <a:solidFill>
                  <a:srgbClr val="0070C0"/>
                </a:solidFill>
              </a:rPr>
              <a:t>i</a:t>
            </a:r>
            <a:r>
              <a:rPr lang="en-US" sz="3100" dirty="0">
                <a:solidFill>
                  <a:srgbClr val="0070C0"/>
                </a:solidFill>
              </a:rPr>
              <a:t>-Learn Smart World DHA App on </a:t>
            </a:r>
            <a:r>
              <a:rPr lang="en-US" sz="31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www.eduhome.com.vn</a:t>
            </a:r>
            <a:endParaRPr lang="en-US" sz="3100" dirty="0">
              <a:solidFill>
                <a:srgbClr val="0070C0"/>
              </a:solidFill>
            </a:endParaRPr>
          </a:p>
          <a:p>
            <a:r>
              <a:rPr lang="en-US" sz="3100" dirty="0">
                <a:solidFill>
                  <a:srgbClr val="0070C0"/>
                </a:solidFill>
              </a:rPr>
              <a:t>- Prepare: </a:t>
            </a:r>
            <a:r>
              <a:rPr lang="en-US" sz="3100" b="1" dirty="0">
                <a:solidFill>
                  <a:srgbClr val="0070C0"/>
                </a:solidFill>
              </a:rPr>
              <a:t>Lesson 1 – Pronunciation and Speaking (pages 56 &amp; 57 – SB).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1736A-BE82-4B7F-BE1A-EDD384BDA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e Planet Song - 8 Planets of the Solar System Song for Kids _ KidsLearningTube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2EEE9460-AD65-49FC-995F-312F9C776A5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53" y="365126"/>
            <a:ext cx="9037122" cy="58118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DA6D27-B569-4B7B-94B9-9F90F7AB9E1C}"/>
              </a:ext>
            </a:extLst>
          </p:cNvPr>
          <p:cNvSpPr txBox="1"/>
          <p:nvPr/>
        </p:nvSpPr>
        <p:spPr>
          <a:xfrm>
            <a:off x="9885769" y="2517568"/>
            <a:ext cx="178209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/>
              <a:t>SUN</a:t>
            </a:r>
          </a:p>
          <a:p>
            <a:pPr marL="342900" indent="-342900">
              <a:buAutoNum type="arabicPeriod"/>
            </a:pPr>
            <a:r>
              <a:rPr lang="en-US" sz="2400" dirty="0"/>
              <a:t>MERCURY</a:t>
            </a:r>
          </a:p>
          <a:p>
            <a:pPr marL="342900" indent="-342900">
              <a:buAutoNum type="arabicPeriod"/>
            </a:pPr>
            <a:r>
              <a:rPr lang="en-US" sz="2400" dirty="0"/>
              <a:t>VENUS</a:t>
            </a:r>
          </a:p>
          <a:p>
            <a:pPr marL="342900" indent="-342900">
              <a:buAutoNum type="arabicPeriod"/>
            </a:pPr>
            <a:r>
              <a:rPr lang="en-US" sz="2400" dirty="0"/>
              <a:t>EARTH</a:t>
            </a:r>
          </a:p>
          <a:p>
            <a:pPr marL="342900" indent="-342900">
              <a:buAutoNum type="arabicPeriod"/>
            </a:pPr>
            <a:r>
              <a:rPr lang="en-US" sz="2400" dirty="0"/>
              <a:t>MARS</a:t>
            </a:r>
          </a:p>
        </p:txBody>
      </p:sp>
    </p:spTree>
    <p:extLst>
      <p:ext uri="{BB962C8B-B14F-4D97-AF65-F5344CB8AC3E}">
        <p14:creationId xmlns:p14="http://schemas.microsoft.com/office/powerpoint/2010/main" val="407152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3165EC-8222-509B-34F9-EF1C896F1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574" y="515880"/>
            <a:ext cx="10199094" cy="56284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87DA13-E3FE-E1D9-5921-FE3E1F580339}"/>
              </a:ext>
            </a:extLst>
          </p:cNvPr>
          <p:cNvSpPr/>
          <p:nvPr/>
        </p:nvSpPr>
        <p:spPr>
          <a:xfrm>
            <a:off x="0" y="515880"/>
            <a:ext cx="1993888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Wordsearch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1FD65B-56A1-5FD1-201F-89C6C0C7735B}"/>
              </a:ext>
            </a:extLst>
          </p:cNvPr>
          <p:cNvSpPr/>
          <p:nvPr/>
        </p:nvSpPr>
        <p:spPr>
          <a:xfrm>
            <a:off x="285295" y="1098730"/>
            <a:ext cx="1505163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Find </a:t>
            </a:r>
            <a:r>
              <a:rPr lang="en-US" sz="3200" b="1" i="1" dirty="0">
                <a:solidFill>
                  <a:srgbClr val="0070C0"/>
                </a:solidFill>
              </a:rPr>
              <a:t>six</a:t>
            </a:r>
            <a:r>
              <a:rPr lang="en-US" sz="3200" i="1" dirty="0">
                <a:solidFill>
                  <a:srgbClr val="0070C0"/>
                </a:solidFill>
              </a:rPr>
              <a:t> more words.</a:t>
            </a:r>
          </a:p>
        </p:txBody>
      </p:sp>
      <p:pic>
        <p:nvPicPr>
          <p:cNvPr id="5" name="Picture 4">
            <a:hlinkClick r:id="" action="ppaction://noaction" highlightClick="1">
              <a:snd r:embed="rId3" name="ARROW 001.wav"/>
            </a:hlinkClick>
            <a:extLst>
              <a:ext uri="{FF2B5EF4-FFF2-40B4-BE49-F238E27FC236}">
                <a16:creationId xmlns:a16="http://schemas.microsoft.com/office/drawing/2014/main" id="{3529B748-D509-3796-EDE9-53B14AC8C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9075" y="3896832"/>
            <a:ext cx="1201974" cy="120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2570FAF7-51B1-DC90-98FB-AC7667BA4BAB}"/>
              </a:ext>
            </a:extLst>
          </p:cNvPr>
          <p:cNvSpPr/>
          <p:nvPr/>
        </p:nvSpPr>
        <p:spPr>
          <a:xfrm rot="2275723">
            <a:off x="3959096" y="1896495"/>
            <a:ext cx="3217275" cy="384075"/>
          </a:xfrm>
          <a:prstGeom prst="flowChartTerminator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id="{E9F96DD8-C520-B7BC-6A39-37279A381790}"/>
              </a:ext>
            </a:extLst>
          </p:cNvPr>
          <p:cNvSpPr/>
          <p:nvPr/>
        </p:nvSpPr>
        <p:spPr>
          <a:xfrm>
            <a:off x="3674651" y="1466537"/>
            <a:ext cx="6638930" cy="404793"/>
          </a:xfrm>
          <a:prstGeom prst="flowChartTerminator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94F2796A-B2F8-0232-F1CE-F96B4FA60F4F}"/>
              </a:ext>
            </a:extLst>
          </p:cNvPr>
          <p:cNvSpPr/>
          <p:nvPr/>
        </p:nvSpPr>
        <p:spPr>
          <a:xfrm rot="5400000">
            <a:off x="3713066" y="3798132"/>
            <a:ext cx="2604977" cy="388794"/>
          </a:xfrm>
          <a:prstGeom prst="flowChartTerminator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58492C08-2C38-54F3-3E0D-995EFE359FF2}"/>
              </a:ext>
            </a:extLst>
          </p:cNvPr>
          <p:cNvSpPr/>
          <p:nvPr/>
        </p:nvSpPr>
        <p:spPr>
          <a:xfrm>
            <a:off x="5291514" y="3993545"/>
            <a:ext cx="3846108" cy="404793"/>
          </a:xfrm>
          <a:prstGeom prst="flowChartTerminator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896B22B5-AA03-3A61-6C74-035AA52804A0}"/>
              </a:ext>
            </a:extLst>
          </p:cNvPr>
          <p:cNvSpPr/>
          <p:nvPr/>
        </p:nvSpPr>
        <p:spPr>
          <a:xfrm>
            <a:off x="3056444" y="5320808"/>
            <a:ext cx="6107303" cy="372174"/>
          </a:xfrm>
          <a:prstGeom prst="flowChartTerminator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Terminator 7">
            <a:extLst>
              <a:ext uri="{FF2B5EF4-FFF2-40B4-BE49-F238E27FC236}">
                <a16:creationId xmlns:a16="http://schemas.microsoft.com/office/drawing/2014/main" id="{934DDE4E-41E8-FDC3-BC33-5E9954C82A95}"/>
              </a:ext>
            </a:extLst>
          </p:cNvPr>
          <p:cNvSpPr/>
          <p:nvPr/>
        </p:nvSpPr>
        <p:spPr>
          <a:xfrm>
            <a:off x="4769810" y="5747354"/>
            <a:ext cx="2689082" cy="340248"/>
          </a:xfrm>
          <a:prstGeom prst="flowChartTerminator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12429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6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DD4800-6490-46B7-9C30-3C3917D7C52C}"/>
              </a:ext>
            </a:extLst>
          </p:cNvPr>
          <p:cNvSpPr/>
          <p:nvPr/>
        </p:nvSpPr>
        <p:spPr>
          <a:xfrm>
            <a:off x="910587" y="616384"/>
            <a:ext cx="1091723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C00000"/>
                </a:solidFill>
              </a:rPr>
              <a:t>Work in pairs. Find a mistake in each sentence below.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561AC4-F475-4B85-9F1D-671A34DE68BF}"/>
              </a:ext>
            </a:extLst>
          </p:cNvPr>
          <p:cNvSpPr txBox="1"/>
          <p:nvPr/>
        </p:nvSpPr>
        <p:spPr>
          <a:xfrm>
            <a:off x="190006" y="1551780"/>
            <a:ext cx="115546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600" dirty="0"/>
              <a:t>What people will do when there are too many  people on Earth?</a:t>
            </a:r>
          </a:p>
          <a:p>
            <a:pPr marL="342900" indent="-342900">
              <a:buAutoNum type="arabicPeriod"/>
            </a:pPr>
            <a:r>
              <a:rPr lang="en-US" sz="3600" dirty="0"/>
              <a:t>I think people will to live on another planet.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9A7AF9-577A-4DC3-A80F-8E9B84A6CD3F}"/>
              </a:ext>
            </a:extLst>
          </p:cNvPr>
          <p:cNvSpPr txBox="1"/>
          <p:nvPr/>
        </p:nvSpPr>
        <p:spPr>
          <a:xfrm>
            <a:off x="425533" y="3551894"/>
            <a:ext cx="115546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600" dirty="0"/>
              <a:t>What </a:t>
            </a:r>
            <a:r>
              <a:rPr lang="en-US" sz="3600" b="1" dirty="0"/>
              <a:t>will</a:t>
            </a:r>
            <a:r>
              <a:rPr lang="en-US" sz="3600" dirty="0"/>
              <a:t> people </a:t>
            </a:r>
            <a:r>
              <a:rPr lang="en-US" sz="3600" b="1" dirty="0"/>
              <a:t>do</a:t>
            </a:r>
            <a:r>
              <a:rPr lang="en-US" sz="3600" dirty="0"/>
              <a:t> when there are too many  people on Earth?</a:t>
            </a:r>
          </a:p>
          <a:p>
            <a:pPr marL="342900" indent="-342900">
              <a:buAutoNum type="arabicPeriod"/>
            </a:pPr>
            <a:r>
              <a:rPr lang="en-US" sz="3600" dirty="0"/>
              <a:t>I think people </a:t>
            </a:r>
            <a:r>
              <a:rPr lang="en-US" sz="3600" b="1" dirty="0"/>
              <a:t>will live </a:t>
            </a:r>
            <a:r>
              <a:rPr lang="en-US" sz="3600" dirty="0"/>
              <a:t>on another planet.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544E19-4F49-4FE7-96E4-9B50FAF90E54}"/>
              </a:ext>
            </a:extLst>
          </p:cNvPr>
          <p:cNvSpPr txBox="1"/>
          <p:nvPr/>
        </p:nvSpPr>
        <p:spPr>
          <a:xfrm>
            <a:off x="760020" y="5225153"/>
            <a:ext cx="71608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What tense are we using?</a:t>
            </a:r>
          </a:p>
          <a:p>
            <a:r>
              <a:rPr lang="en-US" sz="3200" dirty="0">
                <a:sym typeface="Wingdings" panose="05000000000000000000" pitchFamily="2" charset="2"/>
              </a:rPr>
              <a:t> FUTURE SIMPLE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5870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173463-DA2A-4285-A7A2-FD34E58F79AC}"/>
              </a:ext>
            </a:extLst>
          </p:cNvPr>
          <p:cNvSpPr txBox="1"/>
          <p:nvPr/>
        </p:nvSpPr>
        <p:spPr>
          <a:xfrm>
            <a:off x="2704327" y="875774"/>
            <a:ext cx="622004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6: Life on other planets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Period 66. Lesson 1.2: Grammar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5248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A86F78-6CDA-9EC4-E5BB-8E0AF5918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98" y="569793"/>
            <a:ext cx="5029902" cy="6573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4BC99C-4C78-3335-4497-A43BE7202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063" y="498353"/>
            <a:ext cx="6624939" cy="36650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96FC15-D53F-5AD6-40C6-E0715B5B49A4}"/>
              </a:ext>
            </a:extLst>
          </p:cNvPr>
          <p:cNvSpPr/>
          <p:nvPr/>
        </p:nvSpPr>
        <p:spPr>
          <a:xfrm>
            <a:off x="167998" y="3429000"/>
            <a:ext cx="523106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What can we use </a:t>
            </a:r>
            <a:r>
              <a:rPr lang="en-US" sz="3600" b="1" i="1" dirty="0">
                <a:solidFill>
                  <a:srgbClr val="0070C0"/>
                </a:solidFill>
              </a:rPr>
              <a:t>will </a:t>
            </a:r>
            <a:r>
              <a:rPr lang="en-US" sz="3600" i="1" dirty="0">
                <a:solidFill>
                  <a:srgbClr val="0070C0"/>
                </a:solidFill>
              </a:rPr>
              <a:t>for?</a:t>
            </a: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A9F2B741-CFD6-439B-5B3F-5AF928B75673}"/>
              </a:ext>
            </a:extLst>
          </p:cNvPr>
          <p:cNvSpPr/>
          <p:nvPr/>
        </p:nvSpPr>
        <p:spPr>
          <a:xfrm>
            <a:off x="5604971" y="1084178"/>
            <a:ext cx="6213122" cy="118194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A7640C-1D39-2CF4-2C84-1F83A7965B09}"/>
              </a:ext>
            </a:extLst>
          </p:cNvPr>
          <p:cNvSpPr/>
          <p:nvPr/>
        </p:nvSpPr>
        <p:spPr>
          <a:xfrm>
            <a:off x="373907" y="1656668"/>
            <a:ext cx="4569154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Read the box and answer the question below.</a:t>
            </a:r>
          </a:p>
        </p:txBody>
      </p:sp>
    </p:spTree>
    <p:extLst>
      <p:ext uri="{BB962C8B-B14F-4D97-AF65-F5344CB8AC3E}">
        <p14:creationId xmlns:p14="http://schemas.microsoft.com/office/powerpoint/2010/main" val="101734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DCE5C6-D275-887F-CE24-4ECD1E28F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879" y="526513"/>
            <a:ext cx="7410526" cy="5315403"/>
          </a:xfrm>
          <a:prstGeom prst="rect">
            <a:avLst/>
          </a:prstGeom>
        </p:spPr>
      </p:pic>
      <p:pic>
        <p:nvPicPr>
          <p:cNvPr id="2" name="Picture 1">
            <a:hlinkClick r:id="" action="ppaction://noaction" highlightClick="1">
              <a:snd r:embed="rId5" name="ARROW 001.wav"/>
            </a:hlinkClick>
            <a:extLst>
              <a:ext uri="{FF2B5EF4-FFF2-40B4-BE49-F238E27FC236}">
                <a16:creationId xmlns:a16="http://schemas.microsoft.com/office/drawing/2014/main" id="{41C0E631-3870-E6B4-5D32-62EE2E6CF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8595" y="5105763"/>
            <a:ext cx="1201974" cy="120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0FFC80-DDAB-0167-D4EA-6C27F1E533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202" y="480987"/>
            <a:ext cx="7789879" cy="5406454"/>
          </a:xfrm>
          <a:prstGeom prst="rect">
            <a:avLst/>
          </a:prstGeom>
        </p:spPr>
      </p:pic>
      <p:pic>
        <p:nvPicPr>
          <p:cNvPr id="8" name="CD2 TRACK 03">
            <a:hlinkClick r:id="" action="ppaction://media"/>
            <a:extLst>
              <a:ext uri="{FF2B5EF4-FFF2-40B4-BE49-F238E27FC236}">
                <a16:creationId xmlns:a16="http://schemas.microsoft.com/office/drawing/2014/main" id="{8206BD2A-2FDF-48D4-AA3B-F910A41DE6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73442" y="767359"/>
            <a:ext cx="406400" cy="40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A7D1E4-AE92-4A7A-B0C9-976BA5226EDA}"/>
              </a:ext>
            </a:extLst>
          </p:cNvPr>
          <p:cNvSpPr txBox="1"/>
          <p:nvPr/>
        </p:nvSpPr>
        <p:spPr>
          <a:xfrm>
            <a:off x="250890" y="550263"/>
            <a:ext cx="45957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Read about Future simple </a:t>
            </a:r>
          </a:p>
          <a:p>
            <a:r>
              <a:rPr lang="en-US" sz="3200" dirty="0"/>
              <a:t>and fill in the blank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5C52CB-4B50-4210-84B4-3BE49FECE3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4191" y="1554778"/>
            <a:ext cx="4879251" cy="28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4450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89C472-FBD9-4356-9C3B-09B3A0D103B5}"/>
              </a:ext>
            </a:extLst>
          </p:cNvPr>
          <p:cNvSpPr txBox="1"/>
          <p:nvPr/>
        </p:nvSpPr>
        <p:spPr>
          <a:xfrm>
            <a:off x="4375849" y="368140"/>
            <a:ext cx="34403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Read the examples: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573CA7-13C4-4E72-A1D7-DA1492ADC742}"/>
              </a:ext>
            </a:extLst>
          </p:cNvPr>
          <p:cNvSpPr txBox="1"/>
          <p:nvPr/>
        </p:nvSpPr>
        <p:spPr>
          <a:xfrm>
            <a:off x="401782" y="869791"/>
            <a:ext cx="11049179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 think that in 2150, people </a:t>
            </a:r>
            <a:r>
              <a:rPr lang="en-US" sz="3200" b="1" dirty="0"/>
              <a:t>will live </a:t>
            </a:r>
            <a:r>
              <a:rPr lang="en-US" sz="3200" dirty="0"/>
              <a:t>on Mars.</a:t>
            </a:r>
          </a:p>
          <a:p>
            <a:r>
              <a:rPr lang="en-US" sz="3200" dirty="0"/>
              <a:t>In 30 years, Earth </a:t>
            </a:r>
            <a:r>
              <a:rPr lang="en-US" sz="3200" b="1" dirty="0"/>
              <a:t>will be </a:t>
            </a:r>
            <a:r>
              <a:rPr lang="en-US" sz="3200" dirty="0"/>
              <a:t>more crowded.</a:t>
            </a:r>
          </a:p>
          <a:p>
            <a:r>
              <a:rPr lang="en-US" sz="3200" dirty="0"/>
              <a:t>Humans </a:t>
            </a:r>
            <a:r>
              <a:rPr lang="en-US" sz="3200" b="1" dirty="0"/>
              <a:t>won’t live </a:t>
            </a:r>
            <a:r>
              <a:rPr lang="en-US" sz="3200" dirty="0"/>
              <a:t>on the moon.</a:t>
            </a:r>
          </a:p>
          <a:p>
            <a:r>
              <a:rPr lang="en-US" sz="3200" dirty="0"/>
              <a:t>Life </a:t>
            </a:r>
            <a:r>
              <a:rPr lang="en-US" sz="3200" b="1" dirty="0"/>
              <a:t>won’t be </a:t>
            </a:r>
            <a:r>
              <a:rPr lang="en-US" sz="3200" dirty="0"/>
              <a:t>very boring on Mars.</a:t>
            </a:r>
          </a:p>
          <a:p>
            <a:r>
              <a:rPr lang="en-US" sz="3200" dirty="0"/>
              <a:t>A: Where </a:t>
            </a:r>
            <a:r>
              <a:rPr lang="en-US" sz="3200" b="1" dirty="0"/>
              <a:t>will</a:t>
            </a:r>
            <a:r>
              <a:rPr lang="en-US" sz="3200" dirty="0"/>
              <a:t> people </a:t>
            </a:r>
            <a:r>
              <a:rPr lang="en-US" sz="3200" b="1" dirty="0"/>
              <a:t>live</a:t>
            </a:r>
            <a:r>
              <a:rPr lang="en-US" sz="3200" dirty="0"/>
              <a:t> in the future?</a:t>
            </a:r>
          </a:p>
          <a:p>
            <a:r>
              <a:rPr lang="en-US" sz="3200" dirty="0"/>
              <a:t>B: I think they</a:t>
            </a:r>
            <a:r>
              <a:rPr lang="en-US" sz="3200" b="1" dirty="0"/>
              <a:t> will live</a:t>
            </a:r>
            <a:r>
              <a:rPr lang="en-US" sz="3200" dirty="0"/>
              <a:t> on Venus.</a:t>
            </a:r>
          </a:p>
          <a:p>
            <a:r>
              <a:rPr lang="en-US" sz="3200" dirty="0"/>
              <a:t>A: Why </a:t>
            </a:r>
            <a:r>
              <a:rPr lang="en-US" sz="3200" b="1" dirty="0"/>
              <a:t>will</a:t>
            </a:r>
            <a:r>
              <a:rPr lang="en-US" sz="3200" dirty="0"/>
              <a:t> they </a:t>
            </a:r>
            <a:r>
              <a:rPr lang="en-US" sz="3200" b="1" dirty="0"/>
              <a:t>live</a:t>
            </a:r>
            <a:r>
              <a:rPr lang="en-US" sz="3200" dirty="0"/>
              <a:t> on Venus?</a:t>
            </a:r>
          </a:p>
          <a:p>
            <a:r>
              <a:rPr lang="en-US" sz="3200" dirty="0"/>
              <a:t>B: Because Venus’s gravity is similar to Earth’s.</a:t>
            </a:r>
          </a:p>
          <a:p>
            <a:r>
              <a:rPr lang="en-US" sz="3200" dirty="0"/>
              <a:t>A: Do you think people </a:t>
            </a:r>
            <a:r>
              <a:rPr lang="en-US" sz="3200" b="1" dirty="0"/>
              <a:t>will live </a:t>
            </a:r>
            <a:r>
              <a:rPr lang="en-US" sz="3200" dirty="0"/>
              <a:t>on space stations?</a:t>
            </a:r>
          </a:p>
          <a:p>
            <a:r>
              <a:rPr lang="en-US" sz="3200" dirty="0"/>
              <a:t>B: Yes, I do</a:t>
            </a:r>
          </a:p>
          <a:p>
            <a:r>
              <a:rPr lang="en-US" sz="3200" dirty="0"/>
              <a:t>C: No, I don’t. It </a:t>
            </a:r>
            <a:r>
              <a:rPr lang="en-US" sz="3200" b="1" dirty="0"/>
              <a:t>will be </a:t>
            </a:r>
            <a:r>
              <a:rPr lang="en-US" sz="3200" dirty="0"/>
              <a:t>too difficult to get food on space stations.</a:t>
            </a:r>
          </a:p>
        </p:txBody>
      </p:sp>
    </p:spTree>
    <p:extLst>
      <p:ext uri="{BB962C8B-B14F-4D97-AF65-F5344CB8AC3E}">
        <p14:creationId xmlns:p14="http://schemas.microsoft.com/office/powerpoint/2010/main" val="133154209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717467-178C-988E-D34C-66A4B9057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836" y="1005439"/>
            <a:ext cx="7335274" cy="53252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18BDBD-F505-F884-0B80-C6C764865EFB}"/>
              </a:ext>
            </a:extLst>
          </p:cNvPr>
          <p:cNvSpPr txBox="1"/>
          <p:nvPr/>
        </p:nvSpPr>
        <p:spPr>
          <a:xfrm>
            <a:off x="2682815" y="2285999"/>
            <a:ext cx="69887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0" dirty="0">
                <a:solidFill>
                  <a:srgbClr val="C00000"/>
                </a:solidFill>
                <a:effectLst/>
                <a:latin typeface="MyriadPro-Regular"/>
              </a:rPr>
              <a:t>Do you think people will live on other planets?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7343AA-1853-93BC-B0F2-6947D6788FA2}"/>
              </a:ext>
            </a:extLst>
          </p:cNvPr>
          <p:cNvSpPr txBox="1"/>
          <p:nvPr/>
        </p:nvSpPr>
        <p:spPr>
          <a:xfrm>
            <a:off x="2723074" y="3154381"/>
            <a:ext cx="60039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MyriadPro-Regular"/>
              </a:rPr>
              <a:t>Where will they get food and water?</a:t>
            </a:r>
            <a:endParaRPr lang="en-US" sz="2200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31EA3D-54A7-2CFD-6007-8B018B3B8D2C}"/>
              </a:ext>
            </a:extLst>
          </p:cNvPr>
          <p:cNvSpPr txBox="1"/>
          <p:nvPr/>
        </p:nvSpPr>
        <p:spPr>
          <a:xfrm>
            <a:off x="2682815" y="4075587"/>
            <a:ext cx="60442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MyriadPro-Regular"/>
              </a:rPr>
              <a:t>They won't want to live on a space station.</a:t>
            </a:r>
            <a:endParaRPr lang="en-US" sz="2200" b="1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BA33E0-F914-C380-40E3-F47664DEC48F}"/>
              </a:ext>
            </a:extLst>
          </p:cNvPr>
          <p:cNvSpPr txBox="1"/>
          <p:nvPr/>
        </p:nvSpPr>
        <p:spPr>
          <a:xfrm>
            <a:off x="2682815" y="4952595"/>
            <a:ext cx="69887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MyriadPro-Regular"/>
              </a:rPr>
              <a:t>I think that people will live on Mars in the future.</a:t>
            </a:r>
            <a:endParaRPr lang="en-US" sz="2200" b="1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584D1F-A717-776A-C161-D85DEDDFFDDE}"/>
              </a:ext>
            </a:extLst>
          </p:cNvPr>
          <p:cNvSpPr txBox="1"/>
          <p:nvPr/>
        </p:nvSpPr>
        <p:spPr>
          <a:xfrm>
            <a:off x="2255836" y="5864119"/>
            <a:ext cx="77410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MyriadPro-Regular"/>
              </a:rPr>
              <a:t>The temperature on Earth will be too hot for humans.</a:t>
            </a:r>
            <a:endParaRPr lang="en-US" sz="2200" b="1" dirty="0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D309B6-865D-46D9-B806-7B2D47A47B94}"/>
              </a:ext>
            </a:extLst>
          </p:cNvPr>
          <p:cNvSpPr txBox="1"/>
          <p:nvPr/>
        </p:nvSpPr>
        <p:spPr>
          <a:xfrm>
            <a:off x="2016176" y="455526"/>
            <a:ext cx="5047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a. Unscramble the sentence. P56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E532F8-854F-4452-AD40-944ABF5DB073}"/>
              </a:ext>
            </a:extLst>
          </p:cNvPr>
          <p:cNvSpPr/>
          <p:nvPr/>
        </p:nvSpPr>
        <p:spPr>
          <a:xfrm>
            <a:off x="2553195" y="1436914"/>
            <a:ext cx="3542805" cy="350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87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1054</TotalTime>
  <Words>646</Words>
  <Application>Microsoft Office PowerPoint</Application>
  <PresentationFormat>Widescreen</PresentationFormat>
  <Paragraphs>86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MyriadPro-Regular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</cp:lastModifiedBy>
  <cp:revision>63</cp:revision>
  <dcterms:created xsi:type="dcterms:W3CDTF">2023-02-01T04:45:54Z</dcterms:created>
  <dcterms:modified xsi:type="dcterms:W3CDTF">2025-02-11T12:08:47Z</dcterms:modified>
</cp:coreProperties>
</file>