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22"/>
  </p:notesMasterIdLst>
  <p:sldIdLst>
    <p:sldId id="311" r:id="rId2"/>
    <p:sldId id="257" r:id="rId3"/>
    <p:sldId id="289" r:id="rId4"/>
    <p:sldId id="291" r:id="rId5"/>
    <p:sldId id="293" r:id="rId6"/>
    <p:sldId id="324" r:id="rId7"/>
    <p:sldId id="330" r:id="rId8"/>
    <p:sldId id="331" r:id="rId9"/>
    <p:sldId id="328" r:id="rId10"/>
    <p:sldId id="332" r:id="rId11"/>
    <p:sldId id="329" r:id="rId12"/>
    <p:sldId id="335" r:id="rId13"/>
    <p:sldId id="333" r:id="rId14"/>
    <p:sldId id="334" r:id="rId15"/>
    <p:sldId id="337" r:id="rId16"/>
    <p:sldId id="339" r:id="rId17"/>
    <p:sldId id="336" r:id="rId18"/>
    <p:sldId id="340" r:id="rId19"/>
    <p:sldId id="342" r:id="rId20"/>
    <p:sldId id="341" r:id="rId2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8262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46A710-D519-42E4-9149-16E6232BBC10}">
  <a:tblStyle styleId="{2846A710-D519-42E4-9149-16E6232BBC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839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4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93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3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15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97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53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43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746375" y="1397700"/>
            <a:ext cx="5651100" cy="2348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50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98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97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98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91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78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65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03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9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ranh ảnh dạy học\Hinh nen dep\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FF99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5" y="1440657"/>
            <a:ext cx="8686800" cy="22852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4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THẦY, </a:t>
            </a: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</a:t>
            </a:r>
            <a:r>
              <a:rPr lang="en-US" sz="4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THĂM LỚP</a:t>
            </a:r>
          </a:p>
          <a:p>
            <a:pPr algn="ctr">
              <a:defRPr/>
            </a:pPr>
            <a:r>
              <a:rPr lang="en-US" sz="405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5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405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1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1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1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1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My</a:t>
            </a:r>
          </a:p>
        </p:txBody>
      </p:sp>
    </p:spTree>
    <p:extLst>
      <p:ext uri="{BB962C8B-B14F-4D97-AF65-F5344CB8AC3E}">
        <p14:creationId xmlns:p14="http://schemas.microsoft.com/office/powerpoint/2010/main" val="20798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7397" y="251545"/>
            <a:ext cx="2617342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đầu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546" y="898685"/>
            <a:ext cx="650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 </a:t>
            </a:r>
            <a:r>
              <a:rPr lang="vi-VN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Xuân Hương mới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295" y="1540312"/>
            <a:ext cx="8236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ấn cá nhân của Hồ xuân 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28" y="611091"/>
            <a:ext cx="5450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vi-VN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nho nhỏ miếng trầu 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4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của Xuân Hương mới quệt rồi 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vi-VN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3890"/>
            <a:ext cx="2801824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đầu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219" y="1551575"/>
            <a:ext cx="75504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thiệu hình ảnh qu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cau, miếng trầu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nho 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xoàng xĩnh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lĩnh,táo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3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6312" y="30720"/>
            <a:ext cx="2094808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1800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1800" u="sng" dirty="0" smtClean="0">
                <a:solidFill>
                  <a:srgbClr val="FF0000"/>
                </a:solidFill>
                <a:latin typeface="+mj-lt"/>
              </a:rPr>
              <a:t>Hai câu thơ cuối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57" y="2098363"/>
            <a:ext cx="868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lá,bạc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vôi”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313" y="2828271"/>
            <a:ext cx="8808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đáo:nếu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Sang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Qua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4545" y="377217"/>
            <a:ext cx="409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vi-V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duyên </a:t>
            </a:r>
            <a:r>
              <a:rPr lang="vi-V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thì</a:t>
            </a:r>
            <a:r>
              <a:rPr 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 lại</a:t>
            </a:r>
            <a:r>
              <a:rPr 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957" y="681630"/>
            <a:ext cx="859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8550" y="1554837"/>
            <a:ext cx="482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lá, 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vi-VN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vôi</a:t>
            </a:r>
            <a:r>
              <a:rPr 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331" y="134914"/>
            <a:ext cx="2094808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cuối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06" y="801536"/>
            <a:ext cx="86756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phải duyên nhau thì thắm lại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xanh như lá, bạc như vôi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748348" cy="273844"/>
          </a:xfrm>
        </p:spPr>
        <p:txBody>
          <a:bodyPr/>
          <a:lstStyle/>
          <a:p>
            <a:fld id="{B6F15528-21DE-4FAA-801E-634DDDAF4B2B}" type="slidenum"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60009" y="140832"/>
            <a:ext cx="3738800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028" y="754204"/>
            <a:ext cx="2223226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341" y="1277019"/>
            <a:ext cx="815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712" y="2245401"/>
            <a:ext cx="2223226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342" y="2801291"/>
            <a:ext cx="815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2502694" y="104417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13317" name="Text Box 31"/>
          <p:cNvSpPr txBox="1">
            <a:spLocks noChangeArrowheads="1"/>
          </p:cNvSpPr>
          <p:nvPr/>
        </p:nvSpPr>
        <p:spPr bwMode="auto">
          <a:xfrm>
            <a:off x="2731294" y="104417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13319" name="Text Box 33"/>
          <p:cNvSpPr txBox="1">
            <a:spLocks noChangeArrowheads="1"/>
          </p:cNvSpPr>
          <p:nvPr/>
        </p:nvSpPr>
        <p:spPr bwMode="auto">
          <a:xfrm>
            <a:off x="1588294" y="264437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15272" y="-85672"/>
            <a:ext cx="21145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3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3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4274"/>
            <a:ext cx="8357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b.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c.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d.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72" y="1193715"/>
            <a:ext cx="83571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?</a:t>
            </a:r>
          </a:p>
          <a:p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2" y="2978819"/>
            <a:ext cx="9128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 nghệ thuật của bài thơ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trầu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tạo nên từ những điểm nào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 thơ nôm bình dị mà gợi cảm và có hồn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tượng nhân vật được xây dựng có cá tính độc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40483" y="800991"/>
            <a:ext cx="438547" cy="39627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0" y="2241877"/>
            <a:ext cx="438547" cy="39627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0" y="4706204"/>
            <a:ext cx="438547" cy="39627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6" grpId="0"/>
      <p:bldP spid="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54870" y="76029"/>
            <a:ext cx="8880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582" y="993329"/>
            <a:ext cx="888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ngữ,tục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015" y="1904466"/>
            <a:ext cx="88994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ở cách phối hợp màu sắc: đây là nét riêng độc đáo của Xuân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màu sắc vàng,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ngựa kẻ chia bào,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thu đã nhuộm màu quan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san.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thơ Xuân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duyên nhau thì thắm lại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như lá bạc như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 dir="u"/>
      </p:transition>
    </mc:Choice>
    <mc:Fallback xmlns=""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6225" y="108155"/>
            <a:ext cx="2154047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64" y="887767"/>
            <a:ext cx="9144001" cy="281718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4530" y="729466"/>
            <a:ext cx="8361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bẽo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6225" y="108155"/>
            <a:ext cx="2154047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64" y="887767"/>
            <a:ext cx="9144001" cy="281718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1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7" y="4258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25" y="3583762"/>
            <a:ext cx="946067" cy="96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175" y="1708225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800" y="2481600"/>
            <a:ext cx="425925" cy="4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C12A215C-90FD-42C6-9B67-C208AFAFD66C}"/>
              </a:ext>
            </a:extLst>
          </p:cNvPr>
          <p:cNvSpPr txBox="1"/>
          <p:nvPr/>
        </p:nvSpPr>
        <p:spPr>
          <a:xfrm>
            <a:off x="3121322" y="410147"/>
            <a:ext cx="2901356" cy="399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029" name="Picture 5" descr="Công Dụng Của Cây Trầu Không | Cây Ăn Trái Dễ Trồng">
            <a:extLst>
              <a:ext uri="{FF2B5EF4-FFF2-40B4-BE49-F238E27FC236}">
                <a16:creationId xmlns="" xmlns:a16="http://schemas.microsoft.com/office/drawing/2014/main" id="{E8BB652B-1177-4B34-8B15-F6658B0C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0" y="809295"/>
            <a:ext cx="3068553" cy="412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11B220-3434-4032-B20F-0D3D75AC7723}"/>
              </a:ext>
            </a:extLst>
          </p:cNvPr>
          <p:cNvSpPr txBox="1"/>
          <p:nvPr/>
        </p:nvSpPr>
        <p:spPr>
          <a:xfrm>
            <a:off x="3695694" y="1583397"/>
            <a:ext cx="43758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quả này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gì?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ranh ảnh dạy học\Hinh nen dep\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16"/>
            <a:ext cx="9144000" cy="5143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FF99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48475"/>
            <a:ext cx="8686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 THẦY CÔ VÀ CÁC EM</a:t>
            </a:r>
            <a:endParaRPr lang="en-US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7" y="4258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25" y="3583762"/>
            <a:ext cx="946067" cy="96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175" y="1708225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800" y="2481600"/>
            <a:ext cx="425925" cy="4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C12A215C-90FD-42C6-9B67-C208AFAFD66C}"/>
              </a:ext>
            </a:extLst>
          </p:cNvPr>
          <p:cNvSpPr txBox="1"/>
          <p:nvPr/>
        </p:nvSpPr>
        <p:spPr>
          <a:xfrm>
            <a:off x="1754161" y="321076"/>
            <a:ext cx="402520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11B220-3434-4032-B20F-0D3D75AC7723}"/>
              </a:ext>
            </a:extLst>
          </p:cNvPr>
          <p:cNvSpPr txBox="1"/>
          <p:nvPr/>
        </p:nvSpPr>
        <p:spPr>
          <a:xfrm>
            <a:off x="0" y="1757238"/>
            <a:ext cx="4811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này gợi cho em nhớ đến những phong tục nào của người Việt? </a:t>
            </a:r>
          </a:p>
        </p:txBody>
      </p:sp>
      <p:pic>
        <p:nvPicPr>
          <p:cNvPr id="2050" name="Picture 2" descr="trầu cau Tiếng Anh là gì">
            <a:extLst>
              <a:ext uri="{FF2B5EF4-FFF2-40B4-BE49-F238E27FC236}">
                <a16:creationId xmlns="" xmlns:a16="http://schemas.microsoft.com/office/drawing/2014/main" id="{8FDE3A27-8CFB-4DE0-BD0E-FF5A7C34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6" y="1594471"/>
            <a:ext cx="3628439" cy="27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7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4EF971-1FF7-4E7B-ABA9-999A0842F011}"/>
              </a:ext>
            </a:extLst>
          </p:cNvPr>
          <p:cNvSpPr txBox="1"/>
          <p:nvPr/>
        </p:nvSpPr>
        <p:spPr>
          <a:xfrm>
            <a:off x="-627302" y="-252297"/>
            <a:ext cx="93984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7: THƠ ĐƯỜNG LUẬT</a:t>
            </a:r>
          </a:p>
          <a:p>
            <a:pPr algn="ctr">
              <a:lnSpc>
                <a:spcPct val="150000"/>
              </a:lnSpc>
            </a:pPr>
            <a:r>
              <a:rPr lang="en-US" sz="4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86:</a:t>
            </a:r>
          </a:p>
          <a:p>
            <a:pPr algn="ctr">
              <a:lnSpc>
                <a:spcPct val="150000"/>
              </a:lnSpc>
            </a:pPr>
            <a:r>
              <a:rPr lang="en-US" sz="4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vi-VN" sz="4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 bản</a:t>
            </a:r>
            <a:r>
              <a:rPr lang="en-US" sz="4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4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ời</a:t>
            </a:r>
            <a:r>
              <a:rPr lang="en-US" sz="4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trầu</a:t>
            </a:r>
            <a:r>
              <a:rPr lang="vi-VN" sz="4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vi-VN" sz="46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endParaRPr lang="vi-VN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389"/>
            <a:ext cx="2912954" cy="202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A2A904-27E8-4B7E-A307-B94E206C8B9B}"/>
              </a:ext>
            </a:extLst>
          </p:cNvPr>
          <p:cNvSpPr txBox="1"/>
          <p:nvPr/>
        </p:nvSpPr>
        <p:spPr>
          <a:xfrm>
            <a:off x="1844783" y="922680"/>
            <a:ext cx="6029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490" algn="ctr">
              <a:lnSpc>
                <a:spcPct val="150000"/>
              </a:lnSpc>
            </a:pPr>
            <a:r>
              <a:rPr lang="en-US" sz="3600" b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 MỚI</a:t>
            </a:r>
            <a:endParaRPr lang="vi-VN" sz="36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93" y="1532078"/>
            <a:ext cx="56550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hong tục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phong tục được thể hiện rõ trong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tươi.Lá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sạch,thường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006" y="824192"/>
            <a:ext cx="509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nho nhỏ miếng trầu </a:t>
            </a:r>
            <a:r>
              <a:rPr 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0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của Xuân Hương mới quệt rồi </a:t>
            </a:r>
            <a:r>
              <a:rPr 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Feb05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1" y="1532078"/>
            <a:ext cx="2681056" cy="16092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1" descr="quett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1" y="0"/>
            <a:ext cx="2686050" cy="15320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141286"/>
            <a:ext cx="2681056" cy="200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A49A498-49A9-4D59-B6D2-37CC41D857B1}"/>
              </a:ext>
            </a:extLst>
          </p:cNvPr>
          <p:cNvSpPr/>
          <p:nvPr/>
        </p:nvSpPr>
        <p:spPr>
          <a:xfrm>
            <a:off x="-249653" y="-40041"/>
            <a:ext cx="3874660" cy="57747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106" y="437418"/>
            <a:ext cx="2596478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đầu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157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1837" y="758916"/>
            <a:ext cx="3408218" cy="245225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2785" y="758916"/>
            <a:ext cx="487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gặp nhau hoặc tiếp khách , người Việt thường mời nhau ăn trầu để thể hiện tình nghĩa và sự hiếu khách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0055" y="2826462"/>
            <a:ext cx="4980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hôn nhân: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sắm lễ của nhà trai mang tới nhà gái luôn phải có trầu cau, thể hiện sự gắn bó keo sơn khi thành vợ chồng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2" y="356664"/>
            <a:ext cx="3199168" cy="212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1" y="2482593"/>
            <a:ext cx="3245370" cy="219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0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A49A498-49A9-4D59-B6D2-37CC41D857B1}"/>
              </a:ext>
            </a:extLst>
          </p:cNvPr>
          <p:cNvSpPr/>
          <p:nvPr/>
        </p:nvSpPr>
        <p:spPr>
          <a:xfrm>
            <a:off x="366324" y="32949"/>
            <a:ext cx="3329126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648" y="693319"/>
            <a:ext cx="2596478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87" y="1985552"/>
            <a:ext cx="86785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miếng trầu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thiệu hình ảnh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cau, miếng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 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xoàng xĩnh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59" y="1373162"/>
            <a:ext cx="542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 </a:t>
            </a:r>
            <a:r>
              <a:rPr 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29439" y="208202"/>
            <a:ext cx="912552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thơ sử dụng những từ ngữ liên quan đến ca dao, tục 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1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5|0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9.8|2.3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1492</Words>
  <Application>Microsoft Office PowerPoint</Application>
  <PresentationFormat>On-screen Show (16:9)</PresentationFormat>
  <Paragraphs>118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 Light</vt:lpstr>
      <vt:lpstr>.VnTime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123</cp:revision>
  <dcterms:modified xsi:type="dcterms:W3CDTF">2025-02-11T13:16:58Z</dcterms:modified>
</cp:coreProperties>
</file>