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6" r:id="rId1"/>
  </p:sldMasterIdLst>
  <p:notesMasterIdLst>
    <p:notesMasterId r:id="rId35"/>
  </p:notesMasterIdLst>
  <p:sldIdLst>
    <p:sldId id="311" r:id="rId2"/>
    <p:sldId id="257" r:id="rId3"/>
    <p:sldId id="289" r:id="rId4"/>
    <p:sldId id="291" r:id="rId5"/>
    <p:sldId id="293" r:id="rId6"/>
    <p:sldId id="290" r:id="rId7"/>
    <p:sldId id="294" r:id="rId8"/>
    <p:sldId id="258" r:id="rId9"/>
    <p:sldId id="296" r:id="rId10"/>
    <p:sldId id="298" r:id="rId11"/>
    <p:sldId id="312" r:id="rId12"/>
    <p:sldId id="299" r:id="rId13"/>
    <p:sldId id="313" r:id="rId14"/>
    <p:sldId id="314" r:id="rId15"/>
    <p:sldId id="300" r:id="rId16"/>
    <p:sldId id="315" r:id="rId17"/>
    <p:sldId id="316" r:id="rId18"/>
    <p:sldId id="301" r:id="rId19"/>
    <p:sldId id="317" r:id="rId20"/>
    <p:sldId id="302" r:id="rId21"/>
    <p:sldId id="303" r:id="rId22"/>
    <p:sldId id="304" r:id="rId23"/>
    <p:sldId id="319" r:id="rId24"/>
    <p:sldId id="305" r:id="rId25"/>
    <p:sldId id="320" r:id="rId26"/>
    <p:sldId id="321" r:id="rId27"/>
    <p:sldId id="344" r:id="rId28"/>
    <p:sldId id="343" r:id="rId29"/>
    <p:sldId id="322" r:id="rId30"/>
    <p:sldId id="341" r:id="rId31"/>
    <p:sldId id="342" r:id="rId32"/>
    <p:sldId id="346" r:id="rId33"/>
    <p:sldId id="345" r:id="rId34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36"/>
      <p:italic r:id="rId37"/>
    </p:embeddedFont>
    <p:embeddedFont>
      <p:font typeface="Anaheim" panose="020B0604020202020204" charset="0"/>
      <p:regular r:id="rId38"/>
    </p:embeddedFont>
    <p:embeddedFont>
      <p:font typeface="Tahoma" panose="020B0604030504040204" pitchFamily="34" charset="0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46A710-D519-42E4-9149-16E6232BBC10}">
  <a:tblStyle styleId="{2846A710-D519-42E4-9149-16E6232BBC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48396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4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93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e80977b1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e80977b1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507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733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6150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7976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853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431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746375" y="1397700"/>
            <a:ext cx="5651100" cy="2348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2502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915863" y="1431125"/>
            <a:ext cx="41628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915775" y="2265192"/>
            <a:ext cx="4162800" cy="14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995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 rot="303">
            <a:off x="1171900" y="1757850"/>
            <a:ext cx="6800400" cy="1684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3246025" y="3442650"/>
            <a:ext cx="26520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649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 rot="-191">
            <a:off x="1866025" y="1408832"/>
            <a:ext cx="5412000" cy="23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882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84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5981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0978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3980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9916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0786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7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065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5032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557C0-2158-4197-B115-69F0ADA9A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FBC8F-4DE0-4AFD-A3F4-E535439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9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ranh ảnh dạy học\Hinh nen dep\SLG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FF99"/>
          </a:solidFill>
          <a:ln w="9525">
            <a:solidFill>
              <a:srgbClr val="00FF99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5" y="1440657"/>
            <a:ext cx="8686800" cy="22852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</a:t>
            </a:r>
            <a:r>
              <a:rPr lang="en-US" sz="4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THẦY, </a:t>
            </a:r>
            <a:r>
              <a:rPr lang="en-US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 </a:t>
            </a:r>
          </a:p>
          <a:p>
            <a:pPr algn="ctr">
              <a:defRPr/>
            </a:pPr>
            <a:r>
              <a:rPr lang="en-US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DỰ </a:t>
            </a:r>
            <a:r>
              <a:rPr lang="en-US" sz="4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 THĂM LỚP</a:t>
            </a:r>
          </a:p>
          <a:p>
            <a:pPr algn="ctr">
              <a:defRPr/>
            </a:pPr>
            <a:r>
              <a:rPr lang="en-US" sz="405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5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5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5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5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405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1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1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1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1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My</a:t>
            </a:r>
          </a:p>
        </p:txBody>
      </p:sp>
    </p:spTree>
    <p:extLst>
      <p:ext uri="{BB962C8B-B14F-4D97-AF65-F5344CB8AC3E}">
        <p14:creationId xmlns:p14="http://schemas.microsoft.com/office/powerpoint/2010/main" val="20798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121EA0-DC9F-4A11-AF8E-4DA471C3B1A3}"/>
              </a:ext>
            </a:extLst>
          </p:cNvPr>
          <p:cNvSpPr txBox="1"/>
          <p:nvPr/>
        </p:nvSpPr>
        <p:spPr>
          <a:xfrm>
            <a:off x="1669793" y="605430"/>
            <a:ext cx="5804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vi-VN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ngôn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endParaRPr lang="vi-V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692421-86CA-4BEC-B26E-24D9DA99A143}"/>
              </a:ext>
            </a:extLst>
          </p:cNvPr>
          <p:cNvSpPr/>
          <p:nvPr/>
        </p:nvSpPr>
        <p:spPr>
          <a:xfrm>
            <a:off x="259976" y="1861310"/>
            <a:ext cx="1848223" cy="10708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</a:t>
            </a:r>
            <a:r>
              <a:rPr lang="vi-VN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câu,gọi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2629C23-E529-4878-A30C-833DA9AFCB44}"/>
              </a:ext>
            </a:extLst>
          </p:cNvPr>
          <p:cNvCxnSpPr>
            <a:cxnSpLocks/>
            <a:stCxn id="5" idx="3"/>
            <a:endCxn id="32" idx="1"/>
          </p:cNvCxnSpPr>
          <p:nvPr/>
        </p:nvCxnSpPr>
        <p:spPr>
          <a:xfrm flipV="1">
            <a:off x="2108199" y="1443579"/>
            <a:ext cx="1278468" cy="9531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0B95BF7-27E9-4173-B41C-89D4C677A584}"/>
              </a:ext>
            </a:extLst>
          </p:cNvPr>
          <p:cNvCxnSpPr>
            <a:cxnSpLocks/>
            <a:stCxn id="5" idx="3"/>
            <a:endCxn id="34" idx="1"/>
          </p:cNvCxnSpPr>
          <p:nvPr/>
        </p:nvCxnSpPr>
        <p:spPr>
          <a:xfrm flipV="1">
            <a:off x="2108199" y="2261478"/>
            <a:ext cx="1278466" cy="1352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A6B22FB-BB05-4667-B0B5-04532B9580D4}"/>
              </a:ext>
            </a:extLst>
          </p:cNvPr>
          <p:cNvCxnSpPr>
            <a:cxnSpLocks/>
            <a:stCxn id="5" idx="3"/>
            <a:endCxn id="35" idx="1"/>
          </p:cNvCxnSpPr>
          <p:nvPr/>
        </p:nvCxnSpPr>
        <p:spPr>
          <a:xfrm>
            <a:off x="2108199" y="2396755"/>
            <a:ext cx="1278467" cy="749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28CAC02-F67C-419A-8F55-7546D9BA3D5E}"/>
              </a:ext>
            </a:extLst>
          </p:cNvPr>
          <p:cNvCxnSpPr>
            <a:cxnSpLocks/>
            <a:stCxn id="5" idx="3"/>
            <a:endCxn id="36" idx="1"/>
          </p:cNvCxnSpPr>
          <p:nvPr/>
        </p:nvCxnSpPr>
        <p:spPr>
          <a:xfrm>
            <a:off x="2108199" y="2396755"/>
            <a:ext cx="1278467" cy="1901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EA80FFE-BD04-4608-B88F-0D702514BB89}"/>
              </a:ext>
            </a:extLst>
          </p:cNvPr>
          <p:cNvSpPr/>
          <p:nvPr/>
        </p:nvSpPr>
        <p:spPr>
          <a:xfrm>
            <a:off x="3386667" y="1155463"/>
            <a:ext cx="5452533" cy="576231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endParaRPr lang="vi-VN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85F1446-4FB5-49A7-B8BC-B6540FB35EC7}"/>
              </a:ext>
            </a:extLst>
          </p:cNvPr>
          <p:cNvSpPr/>
          <p:nvPr/>
        </p:nvSpPr>
        <p:spPr>
          <a:xfrm>
            <a:off x="3386665" y="1861309"/>
            <a:ext cx="5452533" cy="8003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ý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đưa ra ở hai câu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vi-VN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48E2A62-CA2F-4AB6-9996-B364C59936B8}"/>
              </a:ext>
            </a:extLst>
          </p:cNvPr>
          <p:cNvSpPr/>
          <p:nvPr/>
        </p:nvSpPr>
        <p:spPr>
          <a:xfrm>
            <a:off x="3386666" y="2746020"/>
            <a:ext cx="5452533" cy="8003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 ý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trên</a:t>
            </a:r>
            <a:endParaRPr lang="vi-VN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4682E24-A523-4068-9023-67F92E17024A}"/>
              </a:ext>
            </a:extLst>
          </p:cNvPr>
          <p:cNvSpPr/>
          <p:nvPr/>
        </p:nvSpPr>
        <p:spPr>
          <a:xfrm>
            <a:off x="3386666" y="3675972"/>
            <a:ext cx="5452533" cy="124459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thơ,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hai câu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ý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suy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vi-V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121EA0-DC9F-4A11-AF8E-4DA471C3B1A3}"/>
              </a:ext>
            </a:extLst>
          </p:cNvPr>
          <p:cNvSpPr txBox="1"/>
          <p:nvPr/>
        </p:nvSpPr>
        <p:spPr>
          <a:xfrm>
            <a:off x="1669793" y="605430"/>
            <a:ext cx="5804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vi-VN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ngôn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endParaRPr lang="vi-V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692421-86CA-4BEC-B26E-24D9DA99A143}"/>
              </a:ext>
            </a:extLst>
          </p:cNvPr>
          <p:cNvSpPr/>
          <p:nvPr/>
        </p:nvSpPr>
        <p:spPr>
          <a:xfrm>
            <a:off x="821266" y="2254866"/>
            <a:ext cx="1286933" cy="677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vi-V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2629C23-E529-4878-A30C-833DA9AFCB44}"/>
              </a:ext>
            </a:extLst>
          </p:cNvPr>
          <p:cNvCxnSpPr>
            <a:cxnSpLocks/>
            <a:stCxn id="5" idx="3"/>
            <a:endCxn id="32" idx="1"/>
          </p:cNvCxnSpPr>
          <p:nvPr/>
        </p:nvCxnSpPr>
        <p:spPr>
          <a:xfrm flipV="1">
            <a:off x="2108199" y="1555632"/>
            <a:ext cx="1756833" cy="10379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0B95BF7-27E9-4173-B41C-89D4C677A584}"/>
              </a:ext>
            </a:extLst>
          </p:cNvPr>
          <p:cNvCxnSpPr>
            <a:cxnSpLocks/>
            <a:stCxn id="5" idx="3"/>
            <a:endCxn id="34" idx="1"/>
          </p:cNvCxnSpPr>
          <p:nvPr/>
        </p:nvCxnSpPr>
        <p:spPr>
          <a:xfrm flipV="1">
            <a:off x="2108199" y="2532031"/>
            <a:ext cx="1756833" cy="615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4A6B22FB-BB05-4667-B0B5-04532B9580D4}"/>
              </a:ext>
            </a:extLst>
          </p:cNvPr>
          <p:cNvCxnSpPr>
            <a:cxnSpLocks/>
            <a:stCxn id="5" idx="3"/>
            <a:endCxn id="35" idx="1"/>
          </p:cNvCxnSpPr>
          <p:nvPr/>
        </p:nvCxnSpPr>
        <p:spPr>
          <a:xfrm>
            <a:off x="2108199" y="2593533"/>
            <a:ext cx="1756832" cy="9598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28CAC02-F67C-419A-8F55-7546D9BA3D5E}"/>
              </a:ext>
            </a:extLst>
          </p:cNvPr>
          <p:cNvCxnSpPr>
            <a:cxnSpLocks/>
            <a:stCxn id="5" idx="3"/>
            <a:endCxn id="36" idx="1"/>
          </p:cNvCxnSpPr>
          <p:nvPr/>
        </p:nvCxnSpPr>
        <p:spPr>
          <a:xfrm>
            <a:off x="2108199" y="2593533"/>
            <a:ext cx="1756832" cy="1919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EA80FFE-BD04-4608-B88F-0D702514BB89}"/>
              </a:ext>
            </a:extLst>
          </p:cNvPr>
          <p:cNvSpPr/>
          <p:nvPr/>
        </p:nvSpPr>
        <p:spPr>
          <a:xfrm>
            <a:off x="3865032" y="1155463"/>
            <a:ext cx="4246034" cy="8003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thơ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85F1446-4FB5-49A7-B8BC-B6540FB35EC7}"/>
              </a:ext>
            </a:extLst>
          </p:cNvPr>
          <p:cNvSpPr/>
          <p:nvPr/>
        </p:nvSpPr>
        <p:spPr>
          <a:xfrm>
            <a:off x="3865032" y="2131862"/>
            <a:ext cx="4246034" cy="8003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vẹn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thơ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48E2A62-CA2F-4AB6-9996-B364C59936B8}"/>
              </a:ext>
            </a:extLst>
          </p:cNvPr>
          <p:cNvSpPr/>
          <p:nvPr/>
        </p:nvSpPr>
        <p:spPr>
          <a:xfrm>
            <a:off x="3865031" y="3153229"/>
            <a:ext cx="4246034" cy="8003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thơ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4682E24-A523-4068-9023-67F92E17024A}"/>
              </a:ext>
            </a:extLst>
          </p:cNvPr>
          <p:cNvSpPr/>
          <p:nvPr/>
        </p:nvSpPr>
        <p:spPr>
          <a:xfrm>
            <a:off x="3865031" y="4112553"/>
            <a:ext cx="4246034" cy="8003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cô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thơ,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D54C8F-448E-43D4-90D8-25BD449BC0C3}"/>
              </a:ext>
            </a:extLst>
          </p:cNvPr>
          <p:cNvSpPr txBox="1"/>
          <p:nvPr/>
        </p:nvSpPr>
        <p:spPr>
          <a:xfrm>
            <a:off x="970489" y="786648"/>
            <a:ext cx="713528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niêm,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endParaRPr lang="vi-V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42A4D09-607E-4DBB-8720-3DED26864315}"/>
              </a:ext>
            </a:extLst>
          </p:cNvPr>
          <p:cNvSpPr/>
          <p:nvPr/>
        </p:nvSpPr>
        <p:spPr>
          <a:xfrm>
            <a:off x="3759198" y="1574801"/>
            <a:ext cx="1557867" cy="66886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AFC252B-4F40-41C3-BE84-88267140EA51}"/>
              </a:ext>
            </a:extLst>
          </p:cNvPr>
          <p:cNvSpPr txBox="1"/>
          <p:nvPr/>
        </p:nvSpPr>
        <p:spPr>
          <a:xfrm>
            <a:off x="1122889" y="2447519"/>
            <a:ext cx="68304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</a:t>
            </a:r>
            <a:r>
              <a:rPr lang="vi-VN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(chữ) thứ hai của câu chẵn thuộc liên trên phải cùng thanh (niêm) với âm tiết thứ hai của câu lẻ thuộc liên dưới. </a:t>
            </a: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bát cú thì các cặp câu 1-8, 2-3, 4-5, 6-7 phải niêm với nhau; ở bài tứ tuyệt là các câu 1-4, 2-3</a:t>
            </a:r>
            <a:endParaRPr lang="vi-VN" sz="2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3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10" y="163740"/>
            <a:ext cx="8811490" cy="482389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Đèo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Ngang,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bóng xế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 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 đá, lá chen hoa.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Lom 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dưới núi,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vài chú,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Lác </a:t>
            </a:r>
            <a:r>
              <a: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sông, 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mấy nhà.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 </a:t>
            </a:r>
            <a:r>
              <a: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đau lòng con quốc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mỏi miệng cái gia gia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 </a:t>
            </a: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đứng lại trời, non,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nước,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tình riêng ta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276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171" y="532571"/>
            <a:ext cx="7019636" cy="3669351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như tiếng hát 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 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cổ thụ, bóng lồng 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 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vẽ, người chưa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lo nỗi nước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1947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42A4D09-607E-4DBB-8720-3DED26864315}"/>
              </a:ext>
            </a:extLst>
          </p:cNvPr>
          <p:cNvSpPr/>
          <p:nvPr/>
        </p:nvSpPr>
        <p:spPr>
          <a:xfrm>
            <a:off x="3759196" y="541868"/>
            <a:ext cx="1557867" cy="66886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  <a:latin typeface="+mj-lt"/>
              </a:rPr>
              <a:t>Luật</a:t>
            </a:r>
            <a:endParaRPr lang="vi-VN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AFC252B-4F40-41C3-BE84-88267140EA51}"/>
              </a:ext>
            </a:extLst>
          </p:cNvPr>
          <p:cNvSpPr txBox="1"/>
          <p:nvPr/>
        </p:nvSpPr>
        <p:spPr>
          <a:xfrm>
            <a:off x="1497007" y="1284218"/>
            <a:ext cx="608224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en-US" sz="1800" dirty="0" smtClean="0">
                <a:latin typeface="+mj-lt"/>
              </a:rPr>
              <a:t>+ </a:t>
            </a:r>
            <a:r>
              <a:rPr lang="vi-VN" sz="1800" dirty="0" smtClean="0">
                <a:latin typeface="+mj-lt"/>
              </a:rPr>
              <a:t>Thơ </a:t>
            </a:r>
            <a:r>
              <a:rPr lang="vi-VN" sz="1800" dirty="0">
                <a:latin typeface="+mj-lt"/>
              </a:rPr>
              <a:t>Đường luật buộc phải tuân thủ luật bằng trắc. </a:t>
            </a: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en-US" sz="1800" dirty="0" smtClean="0">
                <a:latin typeface="+mj-lt"/>
              </a:rPr>
              <a:t>+ </a:t>
            </a:r>
            <a:r>
              <a:rPr lang="vi-VN" sz="1800" dirty="0" smtClean="0">
                <a:latin typeface="+mj-lt"/>
              </a:rPr>
              <a:t>Nếu </a:t>
            </a:r>
            <a:r>
              <a:rPr lang="vi-VN" sz="1800" dirty="0">
                <a:latin typeface="+mj-lt"/>
              </a:rPr>
              <a:t>chữ thứ hai của câu thứ nhất thanh bằng thì bài thơ thuộc luật bằng và là luật trắc nếu mang thanh trắc</a:t>
            </a:r>
            <a:endParaRPr lang="vi-VN" sz="2800" dirty="0"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E8E2197-BD75-4C84-A76F-373E298F459A}"/>
              </a:ext>
            </a:extLst>
          </p:cNvPr>
          <p:cNvSpPr/>
          <p:nvPr/>
        </p:nvSpPr>
        <p:spPr>
          <a:xfrm>
            <a:off x="3793066" y="2717801"/>
            <a:ext cx="1557867" cy="66886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  <a:latin typeface="+mj-lt"/>
              </a:rPr>
              <a:t>Vần</a:t>
            </a:r>
            <a:endParaRPr lang="vi-VN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9D95AC-6FF6-4EE3-A41C-FAB0FD96F87F}"/>
              </a:ext>
            </a:extLst>
          </p:cNvPr>
          <p:cNvSpPr txBox="1"/>
          <p:nvPr/>
        </p:nvSpPr>
        <p:spPr>
          <a:xfrm>
            <a:off x="1497007" y="3524252"/>
            <a:ext cx="608224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en-US" sz="1800" dirty="0" smtClean="0">
                <a:latin typeface="+mj-lt"/>
              </a:rPr>
              <a:t>+ </a:t>
            </a:r>
            <a:r>
              <a:rPr lang="vi-VN" sz="1800" dirty="0" smtClean="0">
                <a:latin typeface="+mj-lt"/>
              </a:rPr>
              <a:t>Thơ </a:t>
            </a:r>
            <a:r>
              <a:rPr lang="vi-VN" sz="1800" dirty="0">
                <a:latin typeface="+mj-lt"/>
              </a:rPr>
              <a:t>Đường luật ít dùng vần trắc. </a:t>
            </a: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en-US" sz="1800" dirty="0" smtClean="0">
                <a:latin typeface="+mj-lt"/>
              </a:rPr>
              <a:t>+ </a:t>
            </a:r>
            <a:r>
              <a:rPr lang="vi-VN" sz="1800" dirty="0" smtClean="0">
                <a:latin typeface="+mj-lt"/>
              </a:rPr>
              <a:t>Bài </a:t>
            </a:r>
            <a:r>
              <a:rPr lang="vi-VN" sz="1800" dirty="0">
                <a:latin typeface="+mj-lt"/>
              </a:rPr>
              <a:t>thất ngôn bát cú thường chỉ gieo vần ở các câu 1, 2, 4, 6, 8; còn bài tứ tuyệt ở cuối các câu 1, 2, 4</a:t>
            </a:r>
            <a:endParaRPr lang="vi-VN" sz="3600" dirty="0">
              <a:effectLst/>
              <a:latin typeface="+mj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68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10" y="163740"/>
            <a:ext cx="8811490" cy="4823895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Đèo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bóng xế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 đá, lá chen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hoa.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Lom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khom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dưới núi, tiều vài chú,</a:t>
            </a:r>
            <a:b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Lác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bên sông, chợ mấy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nhà.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đau lòng con quốc quốc,</a:t>
            </a:r>
            <a:b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mỏi miệng cái gia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vi-VN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 lại trời, non, nước,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tình riêng ta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261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913" y="583943"/>
            <a:ext cx="7019636" cy="3669351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như tiếng hát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cổ thụ, bóng lồng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vẽ, người chưa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lo nỗi nước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1947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9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42A4D09-607E-4DBB-8720-3DED26864315}"/>
              </a:ext>
            </a:extLst>
          </p:cNvPr>
          <p:cNvSpPr/>
          <p:nvPr/>
        </p:nvSpPr>
        <p:spPr>
          <a:xfrm>
            <a:off x="3793066" y="785293"/>
            <a:ext cx="1557867" cy="66886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  <a:latin typeface="+mj-lt"/>
              </a:rPr>
              <a:t>Nhịp</a:t>
            </a:r>
            <a:endParaRPr lang="vi-VN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AFC252B-4F40-41C3-BE84-88267140EA51}"/>
              </a:ext>
            </a:extLst>
          </p:cNvPr>
          <p:cNvSpPr txBox="1"/>
          <p:nvPr/>
        </p:nvSpPr>
        <p:spPr>
          <a:xfrm>
            <a:off x="1463937" y="1612917"/>
            <a:ext cx="621612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en-US" sz="1800" dirty="0" smtClean="0">
                <a:latin typeface="+mj-lt"/>
              </a:rPr>
              <a:t>+ </a:t>
            </a:r>
            <a:r>
              <a:rPr lang="vi-VN" sz="1800" dirty="0" smtClean="0">
                <a:latin typeface="+mj-lt"/>
              </a:rPr>
              <a:t>Thơ </a:t>
            </a:r>
            <a:r>
              <a:rPr lang="vi-VN" sz="1800" dirty="0">
                <a:latin typeface="+mj-lt"/>
              </a:rPr>
              <a:t>Đường luật thường ngắt nhịp chẵn trước, lẻ sau, nhịp 4/3 (với thơ thất ngôn) hoặc 2/3 (với thơ ngũ ngôn)</a:t>
            </a:r>
            <a:endParaRPr lang="vi-VN" sz="3600" dirty="0"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E8E2197-BD75-4C84-A76F-373E298F459A}"/>
              </a:ext>
            </a:extLst>
          </p:cNvPr>
          <p:cNvSpPr/>
          <p:nvPr/>
        </p:nvSpPr>
        <p:spPr>
          <a:xfrm>
            <a:off x="3826937" y="2802468"/>
            <a:ext cx="1557867" cy="66886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  <a:latin typeface="+mj-lt"/>
              </a:rPr>
              <a:t>Đối</a:t>
            </a:r>
            <a:endParaRPr lang="vi-VN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9D95AC-6FF6-4EE3-A41C-FAB0FD96F87F}"/>
              </a:ext>
            </a:extLst>
          </p:cNvPr>
          <p:cNvSpPr txBox="1"/>
          <p:nvPr/>
        </p:nvSpPr>
        <p:spPr>
          <a:xfrm>
            <a:off x="1530878" y="3608919"/>
            <a:ext cx="652092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+mj-lt"/>
              </a:rPr>
              <a:t>+ </a:t>
            </a:r>
            <a:r>
              <a:rPr lang="vi-VN" sz="1800" dirty="0" smtClean="0">
                <a:latin typeface="+mj-lt"/>
              </a:rPr>
              <a:t>Trong </a:t>
            </a:r>
            <a:r>
              <a:rPr lang="vi-VN" sz="1800" dirty="0">
                <a:latin typeface="+mj-lt"/>
              </a:rPr>
              <a:t>thơ Đường luật, ở phần thực và luận, các chữ ở các câu thơ phải đối với nhau về âm, về từ loại và về nghĩa</a:t>
            </a:r>
          </a:p>
        </p:txBody>
      </p:sp>
    </p:spTree>
    <p:extLst>
      <p:ext uri="{BB962C8B-B14F-4D97-AF65-F5344CB8AC3E}">
        <p14:creationId xmlns:p14="http://schemas.microsoft.com/office/powerpoint/2010/main" val="1740886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10" y="163740"/>
            <a:ext cx="8811490" cy="4823895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Đèo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Ngang,</a:t>
            </a:r>
            <a:r>
              <a:rPr lang="vi-VN" sz="2400" dirty="0" smtClean="0"/>
              <a:t> </a:t>
            </a:r>
            <a:r>
              <a:rPr lang="vi-VN" sz="2400" dirty="0"/>
              <a:t>/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bóng xế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 đá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/>
              <a:t> /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 chen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Lom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khom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núi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/>
              <a:t> /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vài chú,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sông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/>
              <a:t> /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mấy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 </a:t>
            </a: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vi-VN" sz="2400" dirty="0"/>
              <a:t>/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 quốc </a:t>
            </a:r>
            <a:r>
              <a:rPr lang="vi-VN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 </a:t>
            </a: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400" dirty="0"/>
              <a:t>/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 gia gia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 lại </a:t>
            </a:r>
            <a:r>
              <a:rPr lang="vi-VN" sz="2400" dirty="0"/>
              <a:t>/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non,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nước,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tình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vi-VN" sz="2400" dirty="0"/>
              <a:t>/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49471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377" y="4258105"/>
            <a:ext cx="702623" cy="77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925" y="3583762"/>
            <a:ext cx="946067" cy="96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175" y="1708225"/>
            <a:ext cx="504775" cy="5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5800" y="2481600"/>
            <a:ext cx="425925" cy="4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xmlns="" id="{C12A215C-90FD-42C6-9B67-C208AFAFD66C}"/>
              </a:ext>
            </a:extLst>
          </p:cNvPr>
          <p:cNvSpPr txBox="1"/>
          <p:nvPr/>
        </p:nvSpPr>
        <p:spPr>
          <a:xfrm>
            <a:off x="3121322" y="410147"/>
            <a:ext cx="2901356" cy="399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029" name="Picture 5" descr="Công Dụng Của Cây Trầu Không | Cây Ăn Trái Dễ Trồng">
            <a:extLst>
              <a:ext uri="{FF2B5EF4-FFF2-40B4-BE49-F238E27FC236}">
                <a16:creationId xmlns:a16="http://schemas.microsoft.com/office/drawing/2014/main" xmlns="" id="{E8BB652B-1177-4B34-8B15-F6658B0CF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44" y="1277435"/>
            <a:ext cx="2445074" cy="366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911B220-3434-4032-B20F-0D3D75AC7723}"/>
              </a:ext>
            </a:extLst>
          </p:cNvPr>
          <p:cNvSpPr txBox="1"/>
          <p:nvPr/>
        </p:nvSpPr>
        <p:spPr>
          <a:xfrm>
            <a:off x="3695694" y="1583397"/>
            <a:ext cx="43758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ta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quả này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gì?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A2A904-27E8-4B7E-A307-B94E206C8B9B}"/>
              </a:ext>
            </a:extLst>
          </p:cNvPr>
          <p:cNvSpPr txBox="1"/>
          <p:nvPr/>
        </p:nvSpPr>
        <p:spPr>
          <a:xfrm>
            <a:off x="1319379" y="306438"/>
            <a:ext cx="69779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 trào phúng và một số thủ pháp nghệ </a:t>
            </a:r>
            <a:r>
              <a:rPr lang="vi-VN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F6BFA6-AC50-4364-B250-8B189EB704B1}"/>
              </a:ext>
            </a:extLst>
          </p:cNvPr>
          <p:cNvSpPr txBox="1"/>
          <p:nvPr/>
        </p:nvSpPr>
        <p:spPr>
          <a:xfrm>
            <a:off x="3200219" y="843829"/>
            <a:ext cx="321627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Khái </a:t>
            </a:r>
            <a:r>
              <a:rPr lang="vi-VN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C3E2CB-C657-42BE-BAE1-46873EB117DF}"/>
              </a:ext>
            </a:extLst>
          </p:cNvPr>
          <p:cNvSpPr txBox="1"/>
          <p:nvPr/>
        </p:nvSpPr>
        <p:spPr>
          <a:xfrm>
            <a:off x="1355014" y="1323647"/>
            <a:ext cx="69066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trào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gắn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cung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bậc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cười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mang ý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CF9744-0511-4FD6-A392-C2E594ACA829}"/>
              </a:ext>
            </a:extLst>
          </p:cNvPr>
          <p:cNvSpPr/>
          <p:nvPr/>
        </p:nvSpPr>
        <p:spPr>
          <a:xfrm>
            <a:off x="863599" y="2405014"/>
            <a:ext cx="2396067" cy="24320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Hài hước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 sự phê phán nhẹ </a:t>
            </a:r>
            <a:r>
              <a:rPr lang="vi-VN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3662D9-57AC-4C1D-9BA7-8B8A523CAD38}"/>
              </a:ext>
            </a:extLst>
          </p:cNvPr>
          <p:cNvSpPr/>
          <p:nvPr/>
        </p:nvSpPr>
        <p:spPr>
          <a:xfrm>
            <a:off x="3555999" y="2405014"/>
            <a:ext cx="2396067" cy="24320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Châm </a:t>
            </a:r>
            <a:r>
              <a:rPr lang="vi-VN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biếm</a:t>
            </a:r>
            <a:r>
              <a:rPr lang="vi-V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sảo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thâm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thuý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phê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phán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vạch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trần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BDCEA08-C13E-4CA1-88FF-8EAA48C545C1}"/>
              </a:ext>
            </a:extLst>
          </p:cNvPr>
          <p:cNvSpPr/>
          <p:nvPr/>
        </p:nvSpPr>
        <p:spPr>
          <a:xfrm>
            <a:off x="6248399" y="2405013"/>
            <a:ext cx="2396067" cy="24320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Đả</a:t>
            </a:r>
            <a:r>
              <a:rPr lang="vi-V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kích</a:t>
            </a:r>
            <a:r>
              <a:rPr lang="vi-V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cười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phủ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gay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gắt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trào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phúng</a:t>
            </a:r>
            <a:endParaRPr lang="vi-V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3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C3E2CB-C657-42BE-BAE1-46873EB117DF}"/>
              </a:ext>
            </a:extLst>
          </p:cNvPr>
          <p:cNvSpPr txBox="1"/>
          <p:nvPr/>
        </p:nvSpPr>
        <p:spPr>
          <a:xfrm>
            <a:off x="1579657" y="241932"/>
            <a:ext cx="6461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vi-VN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 số thủ pháp trong thơ trào </a:t>
            </a:r>
            <a:r>
              <a:rPr lang="vi-VN" sz="2400" b="1" u="sng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4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5191BD-5ACF-424B-81FB-409551F4A72F}"/>
              </a:ext>
            </a:extLst>
          </p:cNvPr>
          <p:cNvSpPr txBox="1"/>
          <p:nvPr/>
        </p:nvSpPr>
        <p:spPr>
          <a:xfrm>
            <a:off x="1097842" y="807583"/>
            <a:ext cx="71634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  <a:tab pos="270510" algn="l"/>
              </a:tabLst>
            </a:pP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 chữ: 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 vận dụng các hiện tượng đồng âm, trái nghĩa, đa nghĩa, từ láy,… trong cùng một câu thơ để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 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 ý nghĩa bất ngờ làm bật ra tiếng cười.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  <a:tab pos="270510" algn="l"/>
              </a:tabLst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khẩu ngữ, ngôn ngữ đời thường một cách hài hước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là một thủ pháp căn bản tạo nên tiếng cười trong thơ trào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53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C3E2CB-C657-42BE-BAE1-46873EB117DF}"/>
              </a:ext>
            </a:extLst>
          </p:cNvPr>
          <p:cNvSpPr txBox="1"/>
          <p:nvPr/>
        </p:nvSpPr>
        <p:spPr>
          <a:xfrm>
            <a:off x="1026334" y="196081"/>
            <a:ext cx="6342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vi-VN" sz="2400" b="1" u="sng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 </a:t>
            </a:r>
            <a:r>
              <a:rPr lang="vi-VN" sz="2400" b="1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 thủ pháp trong thơ trào </a:t>
            </a:r>
            <a:r>
              <a:rPr lang="vi-VN" sz="2400" b="1" u="sng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phúng</a:t>
            </a:r>
            <a:r>
              <a:rPr lang="en-US" sz="2400" b="1" u="sng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400" b="1" u="sng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5191BD-5ACF-424B-81FB-409551F4A72F}"/>
              </a:ext>
            </a:extLst>
          </p:cNvPr>
          <p:cNvSpPr txBox="1"/>
          <p:nvPr/>
        </p:nvSpPr>
        <p:spPr>
          <a:xfrm>
            <a:off x="1463152" y="842412"/>
            <a:ext cx="5984611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  <a:tab pos="270510" algn="l"/>
              </a:tabLst>
            </a:pPr>
            <a:r>
              <a:rPr lang="vi-VN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Cường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điệu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nhân lên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gấp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mức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nhằm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nổi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bật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hài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  <a:tab pos="270510" algn="l"/>
              </a:tabLst>
            </a:pP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ngược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nhau,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nên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nhằm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khắc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tô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đậm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châm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biếm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phê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phán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đả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kích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17059" y="195061"/>
            <a:ext cx="5127812" cy="21544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Chừa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lúc say s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cũng muốn ch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nhưng tính lại hay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nỗi không ch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ừa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nhưng mà cũng chẳng ch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(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7058" y="2562523"/>
            <a:ext cx="4887175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		</a:t>
            </a:r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phỗng đá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 làm chi đó hỡi ông?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 như đá vững như đồng!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gìn giữ cho ai đó,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đầy vơi có biết không</a:t>
            </a:r>
            <a:r>
              <a:rPr lang="vi-V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(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vi-V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72353-C6BA-40FE-86B0-8BEBD4AA5AD9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>
                <a:lumMod val="10000"/>
              </a:schemeClr>
            </a:solidFill>
          </a:ln>
        </p:spPr>
        <p:txBody>
          <a:bodyPr/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dirty="0">
                <a:latin typeface="+mn-lt"/>
              </a:rPr>
              <a:t/>
            </a:r>
            <a:br>
              <a:rPr lang="vi-VN" sz="3800" b="1" dirty="0">
                <a:latin typeface="+mn-lt"/>
              </a:rPr>
            </a:br>
            <a:endParaRPr lang="vi-VN" sz="3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3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66900" y="2348625"/>
            <a:ext cx="548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4402" y="1292975"/>
            <a:ext cx="57118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Xuân Hương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XVIII-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XIX),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Nghệ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đời Hồ Xuân Hương có nhiều éo le, ngang trái do số phận riêng và hoàn cảnh chung của xã hội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từng đặt chân tới nhiều nơi của đất nướ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 thường giao du với nhiều văn nhân thời bấy giờ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1" y="892283"/>
            <a:ext cx="2436272" cy="2946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2885" y="4032967"/>
            <a:ext cx="230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 vẽ Hồ Xuân Hương của họa sĩ Lê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A49A498-49A9-4D59-B6D2-37CC41D857B1}"/>
              </a:ext>
            </a:extLst>
          </p:cNvPr>
          <p:cNvSpPr/>
          <p:nvPr/>
        </p:nvSpPr>
        <p:spPr>
          <a:xfrm>
            <a:off x="3040851" y="314804"/>
            <a:ext cx="1704025" cy="577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63842" y="643064"/>
            <a:ext cx="57629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 Xuân Hương được tôn xưng 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 chúa thơ Nôm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thơ của tác giả: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 gắn với các lễ hội, phong tục tập quán, thể hiện sự khát vọng hạnh phúc, tình yêu, đề cao vẻ đẹp của người phụ nữ.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Trữ tình, đằm thắm, chua xót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Trào phúng, hóm hỉnh, sâu cay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Ngôn ngữ bình dị, trong sáng, giàu cá 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A49A498-49A9-4D59-B6D2-37CC41D857B1}"/>
              </a:ext>
            </a:extLst>
          </p:cNvPr>
          <p:cNvSpPr/>
          <p:nvPr/>
        </p:nvSpPr>
        <p:spPr>
          <a:xfrm>
            <a:off x="561709" y="195605"/>
            <a:ext cx="1704025" cy="577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1" y="892283"/>
            <a:ext cx="2436272" cy="2946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709" y="3957560"/>
            <a:ext cx="2201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 vẽ Hồ Xuân Hương của họa sĩ Lê lam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8678" y="1414212"/>
            <a:ext cx="5794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 nho nhỏ miếng trầu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Xuân Hương mới quệt rồi.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duyên nhau thì thắm lại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như lá, bạc như vôi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49A498-49A9-4D59-B6D2-37CC41D857B1}"/>
              </a:ext>
            </a:extLst>
          </p:cNvPr>
          <p:cNvSpPr/>
          <p:nvPr/>
        </p:nvSpPr>
        <p:spPr>
          <a:xfrm>
            <a:off x="1406814" y="369293"/>
            <a:ext cx="1971284" cy="577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9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xmlns="" id="{0A235200-BB78-F7F8-2157-E7ADA80495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828797"/>
              </p:ext>
            </p:extLst>
          </p:nvPr>
        </p:nvGraphicFramePr>
        <p:xfrm>
          <a:off x="289620" y="1499710"/>
          <a:ext cx="8609254" cy="311635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91962">
                  <a:extLst>
                    <a:ext uri="{9D8B030D-6E8A-4147-A177-3AD203B41FA5}">
                      <a16:colId xmlns:a16="http://schemas.microsoft.com/office/drawing/2014/main" xmlns="" val="3923384686"/>
                    </a:ext>
                  </a:extLst>
                </a:gridCol>
                <a:gridCol w="4717292">
                  <a:extLst>
                    <a:ext uri="{9D8B030D-6E8A-4147-A177-3AD203B41FA5}">
                      <a16:colId xmlns:a16="http://schemas.microsoft.com/office/drawing/2014/main" xmlns="" val="3837196275"/>
                    </a:ext>
                  </a:extLst>
                </a:gridCol>
              </a:tblGrid>
              <a:tr h="396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b="1" baseline="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63" marR="44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trầu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63" marR="44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8798088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63" marR="44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63" marR="44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7611227"/>
                  </a:ext>
                </a:extLst>
              </a:tr>
              <a:tr h="2996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63" marR="44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63" marR="44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113294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63" marR="44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63" marR="44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2905868"/>
                  </a:ext>
                </a:extLst>
              </a:tr>
              <a:tr h="8303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63" marR="44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63" marR="44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477913"/>
                  </a:ext>
                </a:extLst>
              </a:tr>
            </a:tbl>
          </a:graphicData>
        </a:graphic>
      </p:graphicFrame>
      <p:sp>
        <p:nvSpPr>
          <p:cNvPr id="6" name="Hộp Văn bản 8">
            <a:extLst>
              <a:ext uri="{FF2B5EF4-FFF2-40B4-BE49-F238E27FC236}">
                <a16:creationId xmlns:a16="http://schemas.microsoft.com/office/drawing/2014/main" xmlns="" id="{14E17FDA-A604-DE3F-B6D2-6352F79C4689}"/>
              </a:ext>
            </a:extLst>
          </p:cNvPr>
          <p:cNvSpPr txBox="1"/>
          <p:nvPr/>
        </p:nvSpPr>
        <p:spPr>
          <a:xfrm>
            <a:off x="136224" y="249491"/>
            <a:ext cx="1611217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040130" algn="l"/>
              </a:tabLst>
            </a:pPr>
            <a:r>
              <a:rPr lang="en-US" sz="1800" b="1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1800" b="1" u="sng" dirty="0" err="1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b="1" u="sng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b="1" u="sng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endParaRPr lang="en-US" sz="1800" u="sng" dirty="0">
              <a:solidFill>
                <a:srgbClr val="00B0F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4">
            <a:extLst>
              <a:ext uri="{FF2B5EF4-FFF2-40B4-BE49-F238E27FC236}">
                <a16:creationId xmlns:a16="http://schemas.microsoft.com/office/drawing/2014/main" xmlns="" id="{BAF684BF-4A4E-BA0F-9CAA-4DEF7614E62C}"/>
              </a:ext>
            </a:extLst>
          </p:cNvPr>
          <p:cNvSpPr txBox="1"/>
          <p:nvPr/>
        </p:nvSpPr>
        <p:spPr>
          <a:xfrm>
            <a:off x="1747441" y="454932"/>
            <a:ext cx="7171981" cy="867330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 </a:t>
            </a:r>
            <a:r>
              <a:rPr lang="en-US" sz="2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01: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3097" y="2465798"/>
            <a:ext cx="244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3097" y="2917861"/>
            <a:ext cx="3986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3097" y="3348793"/>
            <a:ext cx="3174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3097" y="3667874"/>
            <a:ext cx="3739793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4/3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34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6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A49A498-49A9-4D59-B6D2-37CC41D857B1}"/>
              </a:ext>
            </a:extLst>
          </p:cNvPr>
          <p:cNvSpPr/>
          <p:nvPr/>
        </p:nvSpPr>
        <p:spPr>
          <a:xfrm>
            <a:off x="708917" y="294327"/>
            <a:ext cx="1971284" cy="577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917" y="981611"/>
            <a:ext cx="83015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viết bằng chữ Nôm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thơ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 ngôn tứ tuyệt Đường 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 chính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Biểu cảm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34387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377" y="4258105"/>
            <a:ext cx="702623" cy="77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925" y="3583762"/>
            <a:ext cx="946067" cy="96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175" y="1708225"/>
            <a:ext cx="504775" cy="5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5800" y="2481600"/>
            <a:ext cx="425925" cy="4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xmlns="" id="{C12A215C-90FD-42C6-9B67-C208AFAFD66C}"/>
              </a:ext>
            </a:extLst>
          </p:cNvPr>
          <p:cNvSpPr txBox="1"/>
          <p:nvPr/>
        </p:nvSpPr>
        <p:spPr>
          <a:xfrm>
            <a:off x="1754161" y="321076"/>
            <a:ext cx="402520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911B220-3434-4032-B20F-0D3D75AC7723}"/>
              </a:ext>
            </a:extLst>
          </p:cNvPr>
          <p:cNvSpPr txBox="1"/>
          <p:nvPr/>
        </p:nvSpPr>
        <p:spPr>
          <a:xfrm>
            <a:off x="0" y="1881435"/>
            <a:ext cx="4857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này gợi cho em nhớ đến những phong tục nào của người Việt? </a:t>
            </a:r>
          </a:p>
        </p:txBody>
      </p:sp>
      <p:pic>
        <p:nvPicPr>
          <p:cNvPr id="2050" name="Picture 2" descr="trầu cau Tiếng Anh là gì">
            <a:extLst>
              <a:ext uri="{FF2B5EF4-FFF2-40B4-BE49-F238E27FC236}">
                <a16:creationId xmlns:a16="http://schemas.microsoft.com/office/drawing/2014/main" xmlns="" id="{8FDE3A27-8CFB-4DE0-BD0E-FF5A7C34B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36" y="1594471"/>
            <a:ext cx="3628439" cy="27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79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070" y="721545"/>
            <a:ext cx="894992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Tác giả của bài thơ Mời trầu là ai?</a:t>
            </a:r>
          </a:p>
          <a:p>
            <a:pPr algn="just"/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Hồ Xuân 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Tố 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Xuân 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Thanh Hải </a:t>
            </a:r>
          </a:p>
          <a:p>
            <a:pPr algn="just"/>
            <a:r>
              <a:rPr lang="vi-VN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Năm sinh, năm mất của tác giả là khi nào? </a:t>
            </a:r>
          </a:p>
          <a:p>
            <a:pPr algn="just"/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Cuối thế kỉ XVII-đầu thế kỉ 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uối 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XVIII-</a:t>
            </a:r>
            <a:r>
              <a:rPr lang="en-US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XIX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Cuối thế kỉ XVII-đầu thế kỉ 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Cuối thế kỉ XV-đầu thế kỉ XVI </a:t>
            </a:r>
          </a:p>
          <a:p>
            <a:pPr algn="just"/>
            <a:r>
              <a:rPr lang="vi-VN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Quê quán của tác giả bài thơ là ở đâu?</a:t>
            </a:r>
          </a:p>
          <a:p>
            <a:pPr algn="just"/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Nam Định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Hà Nộ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Nghệ An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	  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Hà Nam </a:t>
            </a:r>
          </a:p>
          <a:p>
            <a:pPr algn="just"/>
            <a:r>
              <a:rPr lang="vi-VN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Ý nào dưới đây là tác phẩm thơ của 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 </a:t>
            </a:r>
            <a:r>
              <a:rPr lang="en-US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Côn Sơn ca 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Đập đá ở Côn Lôn 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Bánh trôi 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Thương vợ  </a:t>
            </a:r>
          </a:p>
          <a:p>
            <a:pPr algn="just"/>
            <a:r>
              <a:rPr lang="vi-VN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Thông tin sau về tác giả bài thơ Mời trầu là đúng hay sai: Bà được nhà thơ hiện đại Xuân Diệu mệnh danh là Bà chúa thơ Nôm.</a:t>
            </a:r>
          </a:p>
          <a:p>
            <a:pPr marL="457200" indent="-457200" algn="just">
              <a:buAutoNum type="alphaUcPeriod"/>
            </a:pP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Sai </a:t>
            </a: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5716" y="264344"/>
            <a:ext cx="2154047" cy="4572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703" y="1052623"/>
            <a:ext cx="30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8790" y="1645239"/>
            <a:ext cx="30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6673" y="2425219"/>
            <a:ext cx="308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7523" y="3029491"/>
            <a:ext cx="308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070" y="4066182"/>
            <a:ext cx="308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6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3116062" y="985421"/>
            <a:ext cx="59569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" name="Picture 5" descr="Công Dụng Của Cây Trầu Không | Cây Ăn Trái Dễ Trồng">
            <a:extLst>
              <a:ext uri="{FF2B5EF4-FFF2-40B4-BE49-F238E27FC236}">
                <a16:creationId xmlns:a16="http://schemas.microsoft.com/office/drawing/2014/main" xmlns="" id="{E8BB652B-1177-4B34-8B15-F6658B0CF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982897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64004" y="179177"/>
            <a:ext cx="2154047" cy="4572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332257" y="2571750"/>
            <a:ext cx="59569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goài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8830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 dir="u"/>
      </p:transition>
    </mc:Choice>
    <mc:Fallback xmlns="">
      <p:transition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3116062" y="985421"/>
            <a:ext cx="59569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Công Dụng Của Cây Trầu Không | Cây Ăn Trái Dễ Trồng">
            <a:extLst>
              <a:ext uri="{FF2B5EF4-FFF2-40B4-BE49-F238E27FC236}">
                <a16:creationId xmlns:a16="http://schemas.microsoft.com/office/drawing/2014/main" xmlns="" id="{E8BB652B-1177-4B34-8B15-F6658B0CF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982897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64004" y="179177"/>
            <a:ext cx="2154047" cy="4572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9256" y="24668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vừa trắng lại vừa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nổi ba chìm với nước non</a:t>
            </a:r>
          </a:p>
          <a:p>
            <a:pPr algn="ctr" fontAlgn="base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Rắn nát mặc dầu tay kẻ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fontAlgn="base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em vẫn giữ tấm lòng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over dir="u"/>
      </p:transition>
    </mc:Choice>
    <mc:Fallback xmlns="">
      <p:transition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ranh ảnh dạy học\Hinh nen dep\SLG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016"/>
            <a:ext cx="9144000" cy="5143500"/>
          </a:xfrm>
          <a:prstGeom prst="rect">
            <a:avLst/>
          </a:prstGeom>
          <a:solidFill>
            <a:srgbClr val="00FF99"/>
          </a:solidFill>
          <a:ln w="9525">
            <a:solidFill>
              <a:srgbClr val="00FF99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848475"/>
            <a:ext cx="86868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 ƠN 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 THẦY CÔ VÀ CÁC EM</a:t>
            </a:r>
            <a:endParaRPr lang="en-US" sz="2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4EF971-1FF7-4E7B-ABA9-999A0842F011}"/>
              </a:ext>
            </a:extLst>
          </p:cNvPr>
          <p:cNvSpPr txBox="1"/>
          <p:nvPr/>
        </p:nvSpPr>
        <p:spPr>
          <a:xfrm>
            <a:off x="-627302" y="-252297"/>
            <a:ext cx="93984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7: THƠ ĐƯỜNG LUẬT</a:t>
            </a:r>
          </a:p>
          <a:p>
            <a:pPr algn="ctr">
              <a:lnSpc>
                <a:spcPct val="150000"/>
              </a:lnSpc>
            </a:pPr>
            <a:r>
              <a:rPr lang="en-US" sz="4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85:</a:t>
            </a:r>
          </a:p>
          <a:p>
            <a:pPr algn="ctr">
              <a:lnSpc>
                <a:spcPct val="150000"/>
              </a:lnSpc>
            </a:pPr>
            <a:r>
              <a:rPr lang="en-US" sz="4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4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vi-VN" sz="4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 bản</a:t>
            </a:r>
            <a:r>
              <a:rPr lang="en-US" sz="4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4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ời</a:t>
            </a:r>
            <a:r>
              <a:rPr lang="en-US" sz="4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trầu</a:t>
            </a:r>
            <a:r>
              <a:rPr lang="vi-VN" sz="4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vi-VN" sz="4600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endParaRPr lang="vi-VN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6389"/>
            <a:ext cx="2912954" cy="202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8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A2A904-27E8-4B7E-A307-B94E206C8B9B}"/>
              </a:ext>
            </a:extLst>
          </p:cNvPr>
          <p:cNvSpPr txBox="1"/>
          <p:nvPr/>
        </p:nvSpPr>
        <p:spPr>
          <a:xfrm>
            <a:off x="1844783" y="922680"/>
            <a:ext cx="6029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0490" algn="ctr">
              <a:lnSpc>
                <a:spcPct val="150000"/>
              </a:lnSpc>
            </a:pPr>
            <a:r>
              <a:rPr lang="en-US" sz="3600" b="1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 MỚI</a:t>
            </a:r>
            <a:endParaRPr lang="vi-VN" sz="3600" b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E8928F-F289-4F1B-9909-D429D50EBC0F}"/>
              </a:ext>
            </a:extLst>
          </p:cNvPr>
          <p:cNvSpPr/>
          <p:nvPr/>
        </p:nvSpPr>
        <p:spPr>
          <a:xfrm>
            <a:off x="349321" y="1115030"/>
            <a:ext cx="8476180" cy="3796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vi-VN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ựa</a:t>
            </a:r>
            <a:r>
              <a:rPr lang="vi-VN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vi-VN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liên quan </a:t>
            </a:r>
            <a:r>
              <a:rPr lang="vi-VN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20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endParaRPr lang="vi-VN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8415" algn="just">
              <a:lnSpc>
                <a:spcPct val="150000"/>
              </a:lnSpc>
              <a:tabLst>
                <a:tab pos="198755" algn="l"/>
              </a:tabLst>
            </a:pP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8415" algn="just">
              <a:lnSpc>
                <a:spcPct val="150000"/>
              </a:lnSpc>
              <a:tabLst>
                <a:tab pos="198755" algn="l"/>
              </a:tabLst>
            </a:pP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4D113E-CDE9-4376-A459-6F8B015EAD0F}"/>
              </a:ext>
            </a:extLst>
          </p:cNvPr>
          <p:cNvSpPr txBox="1"/>
          <p:nvPr/>
        </p:nvSpPr>
        <p:spPr>
          <a:xfrm>
            <a:off x="4387064" y="488889"/>
            <a:ext cx="443843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( 2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939" y="64531"/>
            <a:ext cx="2550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30939" y="447793"/>
            <a:ext cx="3177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77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A2A904-27E8-4B7E-A307-B94E206C8B9B}"/>
              </a:ext>
            </a:extLst>
          </p:cNvPr>
          <p:cNvSpPr txBox="1"/>
          <p:nvPr/>
        </p:nvSpPr>
        <p:spPr>
          <a:xfrm>
            <a:off x="2901227" y="88179"/>
            <a:ext cx="3516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0490" algn="ctr">
              <a:lnSpc>
                <a:spcPct val="150000"/>
              </a:lnSpc>
            </a:pPr>
            <a:r>
              <a:rPr lang="en-US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20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 </a:t>
            </a:r>
            <a:r>
              <a:rPr lang="vi-VN" sz="2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endParaRPr lang="vi-VN" sz="2000" b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F6BFA6-AC50-4364-B250-8B189EB704B1}"/>
              </a:ext>
            </a:extLst>
          </p:cNvPr>
          <p:cNvSpPr txBox="1"/>
          <p:nvPr/>
        </p:nvSpPr>
        <p:spPr>
          <a:xfrm>
            <a:off x="1177924" y="666029"/>
            <a:ext cx="76058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văn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(618 – 907).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sang: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D920C95-FC90-4675-A560-405387E33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02" y="2066488"/>
            <a:ext cx="1536448" cy="201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D321BA-5DAE-4222-AFC5-E4B14B6F9D44}"/>
              </a:ext>
            </a:extLst>
          </p:cNvPr>
          <p:cNvSpPr/>
          <p:nvPr/>
        </p:nvSpPr>
        <p:spPr>
          <a:xfrm>
            <a:off x="914737" y="4226252"/>
            <a:ext cx="1704025" cy="577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ABE7A0-3C05-46BE-BD7A-C0833401A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4" t="5618" r="48241" b="28978"/>
          <a:stretch/>
        </p:blipFill>
        <p:spPr>
          <a:xfrm>
            <a:off x="3253676" y="1858965"/>
            <a:ext cx="2776413" cy="2064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A49A498-49A9-4D59-B6D2-37CC41D857B1}"/>
              </a:ext>
            </a:extLst>
          </p:cNvPr>
          <p:cNvSpPr/>
          <p:nvPr/>
        </p:nvSpPr>
        <p:spPr>
          <a:xfrm>
            <a:off x="3701521" y="4226252"/>
            <a:ext cx="1704025" cy="577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3084A1-225C-46EE-B433-4EB7E48A7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70" t="3621" b="28395"/>
          <a:stretch/>
        </p:blipFill>
        <p:spPr>
          <a:xfrm>
            <a:off x="6341535" y="1953561"/>
            <a:ext cx="2191396" cy="20143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FC971E-3AFD-4BB8-B573-96B0984C8072}"/>
              </a:ext>
            </a:extLst>
          </p:cNvPr>
          <p:cNvSpPr/>
          <p:nvPr/>
        </p:nvSpPr>
        <p:spPr>
          <a:xfrm>
            <a:off x="6689727" y="4226251"/>
            <a:ext cx="1704025" cy="577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Tiên</a:t>
            </a:r>
          </a:p>
        </p:txBody>
      </p:sp>
    </p:spTree>
    <p:extLst>
      <p:ext uri="{BB962C8B-B14F-4D97-AF65-F5344CB8AC3E}">
        <p14:creationId xmlns:p14="http://schemas.microsoft.com/office/powerpoint/2010/main" val="33720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85932152-79D0-4BBB-BD18-FED5C27CE306}"/>
              </a:ext>
            </a:extLst>
          </p:cNvPr>
          <p:cNvSpPr txBox="1"/>
          <p:nvPr/>
        </p:nvSpPr>
        <p:spPr>
          <a:xfrm>
            <a:off x="448734" y="419036"/>
            <a:ext cx="5164666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193675" algn="l"/>
              </a:tabLst>
            </a:pP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trên cơ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ca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cha ông ta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Nôm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mang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dân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098" name="Picture 2" descr="Bài thơ bằng chữ Nôm của Hòa thượng Thích Đạt Thanh | Giác Ngộ Online">
            <a:extLst>
              <a:ext uri="{FF2B5EF4-FFF2-40B4-BE49-F238E27FC236}">
                <a16:creationId xmlns:a16="http://schemas.microsoft.com/office/drawing/2014/main" xmlns="" id="{FB84201E-4293-498B-B088-4AB221600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54" y="82811"/>
            <a:ext cx="3353301" cy="2795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3630170D-C6D9-4E92-8F22-35B5B7363F1A}"/>
              </a:ext>
            </a:extLst>
          </p:cNvPr>
          <p:cNvSpPr txBox="1"/>
          <p:nvPr/>
        </p:nvSpPr>
        <p:spPr>
          <a:xfrm>
            <a:off x="3761847" y="3336723"/>
            <a:ext cx="4656666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thơ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02" name="Picture 6" descr="ĐƯỜNG LUẬT XƯỚNG HỌA - MỘC GIA TRANG">
            <a:extLst>
              <a:ext uri="{FF2B5EF4-FFF2-40B4-BE49-F238E27FC236}">
                <a16:creationId xmlns:a16="http://schemas.microsoft.com/office/drawing/2014/main" xmlns="" id="{476EA51A-E832-4180-837B-92024858F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/>
        </p:blipFill>
        <p:spPr bwMode="auto">
          <a:xfrm>
            <a:off x="337820" y="2440347"/>
            <a:ext cx="3424027" cy="2529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lip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3A2DBB-5539-4E57-A343-DAA9FD2D4D6B}"/>
              </a:ext>
            </a:extLst>
          </p:cNvPr>
          <p:cNvSpPr txBox="1"/>
          <p:nvPr/>
        </p:nvSpPr>
        <p:spPr>
          <a:xfrm>
            <a:off x="1623031" y="444564"/>
            <a:ext cx="5804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985DCA-7A3B-4251-8C11-DACDA4708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714" y="915749"/>
            <a:ext cx="1195590" cy="11955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61DD02-D72B-4119-B40C-12557B7C3200}"/>
              </a:ext>
            </a:extLst>
          </p:cNvPr>
          <p:cNvSpPr/>
          <p:nvPr/>
        </p:nvSpPr>
        <p:spPr>
          <a:xfrm>
            <a:off x="1996014" y="2157812"/>
            <a:ext cx="2150196" cy="450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ngôn – 5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vi-V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This kanji &quot;七&quot; means &quot;seven&quot;">
            <a:extLst>
              <a:ext uri="{FF2B5EF4-FFF2-40B4-BE49-F238E27FC236}">
                <a16:creationId xmlns:a16="http://schemas.microsoft.com/office/drawing/2014/main" xmlns="" id="{7F6C28F4-A7E0-4CFC-AF1F-94A5C6A74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320" y="814150"/>
            <a:ext cx="1474467" cy="146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EF3126E-F1E9-4E42-9D92-F0CA5E47268B}"/>
              </a:ext>
            </a:extLst>
          </p:cNvPr>
          <p:cNvSpPr/>
          <p:nvPr/>
        </p:nvSpPr>
        <p:spPr>
          <a:xfrm>
            <a:off x="5107852" y="2157812"/>
            <a:ext cx="2150196" cy="450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ngôn – 7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vi-V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CF256A-8D73-432D-B77D-9FF462F34624}"/>
              </a:ext>
            </a:extLst>
          </p:cNvPr>
          <p:cNvSpPr txBox="1"/>
          <p:nvPr/>
        </p:nvSpPr>
        <p:spPr>
          <a:xfrm>
            <a:off x="1623031" y="2832164"/>
            <a:ext cx="580441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vi-VN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E531C15-F571-4F57-95E1-FA5520D967BC}"/>
              </a:ext>
            </a:extLst>
          </p:cNvPr>
          <p:cNvSpPr/>
          <p:nvPr/>
        </p:nvSpPr>
        <p:spPr>
          <a:xfrm>
            <a:off x="2131482" y="4494769"/>
            <a:ext cx="2150196" cy="450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 câu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ECF4CC1-B9C8-4305-B27A-EAE4198FE457}"/>
              </a:ext>
            </a:extLst>
          </p:cNvPr>
          <p:cNvSpPr/>
          <p:nvPr/>
        </p:nvSpPr>
        <p:spPr>
          <a:xfrm>
            <a:off x="5243320" y="4494769"/>
            <a:ext cx="2150196" cy="450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 câu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839E500-675D-4F12-B716-7C7896D8AD58}"/>
              </a:ext>
            </a:extLst>
          </p:cNvPr>
          <p:cNvSpPr txBox="1"/>
          <p:nvPr/>
        </p:nvSpPr>
        <p:spPr>
          <a:xfrm>
            <a:off x="2644605" y="3190831"/>
            <a:ext cx="11239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8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八</a:t>
            </a:r>
            <a:endParaRPr lang="vi-VN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B0E4E76-8494-4431-A827-8E6CF23E22AD}"/>
              </a:ext>
            </a:extLst>
          </p:cNvPr>
          <p:cNvSpPr txBox="1"/>
          <p:nvPr/>
        </p:nvSpPr>
        <p:spPr>
          <a:xfrm>
            <a:off x="5549902" y="3190831"/>
            <a:ext cx="1462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伺</a:t>
            </a:r>
          </a:p>
        </p:txBody>
      </p:sp>
    </p:spTree>
    <p:extLst>
      <p:ext uri="{BB962C8B-B14F-4D97-AF65-F5344CB8AC3E}">
        <p14:creationId xmlns:p14="http://schemas.microsoft.com/office/powerpoint/2010/main" val="27423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2" grpId="0" animBg="1"/>
      <p:bldP spid="13" grpId="0"/>
      <p:bldP spid="14" grpId="0" animBg="1"/>
      <p:bldP spid="15" grpId="0" animBg="1"/>
      <p:bldP spid="18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</TotalTime>
  <Words>1650</Words>
  <Application>Microsoft Office PowerPoint</Application>
  <PresentationFormat>On-screen Show (16:9)</PresentationFormat>
  <Paragraphs>200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 Light</vt:lpstr>
      <vt:lpstr>Anaheim</vt:lpstr>
      <vt:lpstr>Tahoma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2.Tác giả, tác phẩm: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Administrator</cp:lastModifiedBy>
  <cp:revision>133</cp:revision>
  <dcterms:modified xsi:type="dcterms:W3CDTF">2025-02-11T13:20:27Z</dcterms:modified>
</cp:coreProperties>
</file>