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336" r:id="rId4"/>
    <p:sldId id="338" r:id="rId5"/>
    <p:sldId id="414" r:id="rId6"/>
    <p:sldId id="415" r:id="rId7"/>
    <p:sldId id="416" r:id="rId8"/>
    <p:sldId id="417" r:id="rId9"/>
    <p:sldId id="403" r:id="rId10"/>
    <p:sldId id="418" r:id="rId11"/>
    <p:sldId id="419" r:id="rId12"/>
    <p:sldId id="420" r:id="rId13"/>
    <p:sldId id="421" r:id="rId14"/>
    <p:sldId id="422" r:id="rId15"/>
    <p:sldId id="423" r:id="rId16"/>
    <p:sldId id="424" r:id="rId17"/>
    <p:sldId id="425" r:id="rId18"/>
    <p:sldId id="41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9A1B"/>
    <a:srgbClr val="8A7057"/>
    <a:srgbClr val="CD9906"/>
    <a:srgbClr val="CE99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7" d="100"/>
          <a:sy n="87" d="100"/>
        </p:scale>
        <p:origin x="528"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0A57414-D063-898B-61A2-EE7516519429}"/>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26D06C14-291A-6CED-62B1-B4624C38EC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9680FB18-1238-9C27-7FD9-9DA36963CD52}"/>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72D28722-D682-925C-C13D-3A983FA972FD}"/>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BD9DCAF6-8907-9C75-9BE8-19C3A13C023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9177922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6397DBF-5EEC-D601-BD10-898644D9BD9D}"/>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22BE2F44-863E-BE42-0536-40FCCB4636F4}"/>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C378327-BE58-BFE7-912B-1E834CD9EE86}"/>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B5DFC39-0D3B-3D75-0974-7D72AE8D64A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201FC283-AF7D-9DA2-1AB0-5419CB93112E}"/>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907434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59F4F403-D3FA-CC0C-52CC-D01F86457244}"/>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18AFA87E-DFD9-5A1E-BC54-E98B3F4A2CFB}"/>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6AB9858F-C5B5-D8FA-0738-D26E3DA661EE}"/>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AFCE7C7-A96F-AB05-639C-93FB8699F6C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F59A7923-0D25-78EC-D678-340458C1493B}"/>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332624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D448F17-8A6E-9BDB-EF24-03A9FA175C1E}"/>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55F82ADD-B7E2-AE0C-733D-B7F3E48AC609}"/>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B1F537F5-7D29-D852-C33A-A14BCCF18D47}"/>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48C66EB7-8316-47CD-84ED-0C0257A6D190}"/>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E8EF248-7A8C-B12E-4D54-18BB3054E97D}"/>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30814007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A05B947-EC03-9CBF-68B4-F555A8468F17}"/>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E62084C9-C08F-F947-141E-B08C8FB4E5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C303A49C-4A64-C421-D884-09C54398D19A}"/>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E09D36C7-BEED-8960-4732-36A9E197BD6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72329F06-BFFF-120D-2872-8DDE0E642DE9}"/>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6301907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D7C56B4-CC2E-8D3F-E34C-D2BDDE96D863}"/>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C884AEE4-A23E-D598-D437-00630FB77798}"/>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8CF3206D-ED97-D61A-1F05-5DC145B3A2F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2A8062E8-46A5-235F-BD95-C202DB839328}"/>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C169B827-B55A-B8B6-F6AA-EB383517983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64A7F1E-9CC2-3B35-EF1C-D328144D7D17}"/>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40828635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347D671-7C51-AAA6-2F01-1E6CB08704F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70EED9EB-5778-7949-71B4-6C52E179D9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02F537B0-0166-C335-3EEF-BE4CB31E6331}"/>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3DE38547-21F3-5BCA-9AE2-FA770741D6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4FFEF952-7402-DF55-FDDF-4FCF71E8D03D}"/>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E76E8164-BEE6-F919-D4A9-1F79DCD0A119}"/>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8" name="Chỗ dành sẵn cho Chân trang 7">
            <a:extLst>
              <a:ext uri="{FF2B5EF4-FFF2-40B4-BE49-F238E27FC236}">
                <a16:creationId xmlns:a16="http://schemas.microsoft.com/office/drawing/2014/main" id="{ABC499B3-FAC2-FF69-ECE7-0D4C28514234}"/>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3E9FF1CD-73C5-7A8F-2C25-2E24C5FF86C0}"/>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7067708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B64C846-00A3-8B5C-54F7-FCD159C740C7}"/>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94C36E04-6159-53BB-FE81-8332C6454DAA}"/>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4" name="Chỗ dành sẵn cho Chân trang 3">
            <a:extLst>
              <a:ext uri="{FF2B5EF4-FFF2-40B4-BE49-F238E27FC236}">
                <a16:creationId xmlns:a16="http://schemas.microsoft.com/office/drawing/2014/main" id="{26B28B96-794B-D57F-DB17-7D8781842D6A}"/>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EE6AF736-C55F-DEDB-DFF2-A6946106AC1C}"/>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326969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049C7C8F-CA97-B6DD-B347-8D89A69C6919}"/>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3" name="Chỗ dành sẵn cho Chân trang 2">
            <a:extLst>
              <a:ext uri="{FF2B5EF4-FFF2-40B4-BE49-F238E27FC236}">
                <a16:creationId xmlns:a16="http://schemas.microsoft.com/office/drawing/2014/main" id="{6B460234-F62D-6BA3-29D3-9877643CC079}"/>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492D9E87-B4C4-432F-C9D4-B2A5907E5D15}"/>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35446197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D92E0B4-327B-1582-5BDB-A34BE0DE8E9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158A6659-FECF-5EB8-0AFE-939E5D104B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8C463C87-A7DA-6250-2532-24E14CEA6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C3045E37-8327-13ED-286C-A2A971FD0A87}"/>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FA28F1CA-03B4-0FB6-236D-8E3CCEB827AC}"/>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158674A4-2332-C4D8-F49B-C658EFB36D26}"/>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28629842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71FABC0-ED6F-A28B-1E7F-BC9C7E5BADC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DC8B0277-2E32-B50A-0699-090E8B134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FE432889-02CA-DF1C-594E-717AC797F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E74564AB-90E9-9C45-C1CC-C19CAF677882}"/>
              </a:ext>
            </a:extLst>
          </p:cNvPr>
          <p:cNvSpPr>
            <a:spLocks noGrp="1"/>
          </p:cNvSpPr>
          <p:nvPr>
            <p:ph type="dt" sz="half" idx="10"/>
          </p:nvPr>
        </p:nvSpPr>
        <p:spPr/>
        <p:txBody>
          <a:bodyPr/>
          <a:lstStyle/>
          <a:p>
            <a:fld id="{04DC9AE0-260F-4667-B46D-173B41530129}" type="datetimeFigureOut">
              <a:rPr lang="en-US" smtClean="0"/>
              <a:t>6/26/2023</a:t>
            </a:fld>
            <a:endParaRPr lang="en-US"/>
          </a:p>
        </p:txBody>
      </p:sp>
      <p:sp>
        <p:nvSpPr>
          <p:cNvPr id="6" name="Chỗ dành sẵn cho Chân trang 5">
            <a:extLst>
              <a:ext uri="{FF2B5EF4-FFF2-40B4-BE49-F238E27FC236}">
                <a16:creationId xmlns:a16="http://schemas.microsoft.com/office/drawing/2014/main" id="{9F09C81D-DF47-CADB-9D57-74BFC4E9B80F}"/>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B60CD628-8553-9CD5-AF25-083FB3C0EE84}"/>
              </a:ext>
            </a:extLst>
          </p:cNvPr>
          <p:cNvSpPr>
            <a:spLocks noGrp="1"/>
          </p:cNvSpPr>
          <p:nvPr>
            <p:ph type="sldNum" sz="quarter" idx="12"/>
          </p:nvPr>
        </p:nvSpPr>
        <p:spPr/>
        <p:txBody>
          <a:bodyPr/>
          <a:lstStyle/>
          <a:p>
            <a:fld id="{B3BD3505-EA04-4A00-8CE2-6B7FE39FB55C}" type="slidenum">
              <a:rPr lang="en-US" smtClean="0"/>
              <a:t>‹#›</a:t>
            </a:fld>
            <a:endParaRPr lang="en-US"/>
          </a:p>
        </p:txBody>
      </p:sp>
    </p:spTree>
    <p:extLst>
      <p:ext uri="{BB962C8B-B14F-4D97-AF65-F5344CB8AC3E}">
        <p14:creationId xmlns:p14="http://schemas.microsoft.com/office/powerpoint/2010/main" val="12439217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chemeClr val="accent6">
                <a:lumMod val="20000"/>
                <a:lumOff val="80000"/>
              </a:schemeClr>
            </a:gs>
            <a:gs pos="63000">
              <a:schemeClr val="accent6">
                <a:lumMod val="40000"/>
                <a:lumOff val="60000"/>
              </a:schemeClr>
            </a:gs>
          </a:gsLst>
          <a:lin ang="18900000" scaled="1"/>
          <a:tileRect/>
        </a:grad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8FB7FAA6-EC52-26D0-3C99-BAEDA3764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51395C8-D929-B910-544B-B0A956BF62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98B65E78-A8F8-BA20-98C7-3093B3284A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C9AE0-260F-4667-B46D-173B41530129}" type="datetimeFigureOut">
              <a:rPr lang="en-US" smtClean="0"/>
              <a:t>6/26/2023</a:t>
            </a:fld>
            <a:endParaRPr lang="en-US"/>
          </a:p>
        </p:txBody>
      </p:sp>
      <p:sp>
        <p:nvSpPr>
          <p:cNvPr id="5" name="Chỗ dành sẵn cho Chân trang 4">
            <a:extLst>
              <a:ext uri="{FF2B5EF4-FFF2-40B4-BE49-F238E27FC236}">
                <a16:creationId xmlns:a16="http://schemas.microsoft.com/office/drawing/2014/main" id="{3F8A9CEE-0FBC-C176-6D60-4A1F8E953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630DD0E2-CA38-8476-8E91-00FDE03BE9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D3505-EA04-4A00-8CE2-6B7FE39FB55C}" type="slidenum">
              <a:rPr lang="en-US" smtClean="0"/>
              <a:t>‹#›</a:t>
            </a:fld>
            <a:endParaRPr lang="en-US"/>
          </a:p>
        </p:txBody>
      </p:sp>
    </p:spTree>
    <p:extLst>
      <p:ext uri="{BB962C8B-B14F-4D97-AF65-F5344CB8AC3E}">
        <p14:creationId xmlns:p14="http://schemas.microsoft.com/office/powerpoint/2010/main" val="2614329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Hình ảnh 7">
            <a:extLst>
              <a:ext uri="{FF2B5EF4-FFF2-40B4-BE49-F238E27FC236}">
                <a16:creationId xmlns:a16="http://schemas.microsoft.com/office/drawing/2014/main" id="{7DC3AEE4-A550-E8E4-1844-D50CFC07D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Hộp Văn bản 9">
            <a:extLst>
              <a:ext uri="{FF2B5EF4-FFF2-40B4-BE49-F238E27FC236}">
                <a16:creationId xmlns:a16="http://schemas.microsoft.com/office/drawing/2014/main" id="{CF77FFBC-3B86-56A2-D12E-CED5D66CA708}"/>
              </a:ext>
            </a:extLst>
          </p:cNvPr>
          <p:cNvSpPr txBox="1"/>
          <p:nvPr/>
        </p:nvSpPr>
        <p:spPr>
          <a:xfrm>
            <a:off x="10066903" y="5722023"/>
            <a:ext cx="1428412" cy="743473"/>
          </a:xfrm>
          <a:prstGeom prst="rect">
            <a:avLst/>
          </a:prstGeom>
          <a:noFill/>
        </p:spPr>
        <p:txBody>
          <a:bodyPr wrap="square">
            <a:spAutoFit/>
          </a:bodyPr>
          <a:lstStyle/>
          <a:p>
            <a:pPr marL="0" marR="0">
              <a:lnSpc>
                <a:spcPct val="115000"/>
              </a:lnSpc>
              <a:spcBef>
                <a:spcPts val="0"/>
              </a:spcBef>
              <a:spcAft>
                <a:spcPts val="0"/>
              </a:spcAft>
              <a:tabLst>
                <a:tab pos="1028700" algn="l"/>
              </a:tabLst>
            </a:pPr>
            <a:r>
              <a:rPr lang="en-US" sz="4000" b="1" dirty="0">
                <a:solidFill>
                  <a:srgbClr val="CC99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4000" dirty="0">
              <a:solidFill>
                <a:srgbClr val="CC99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939547" y="3244334"/>
            <a:ext cx="312907" cy="707886"/>
          </a:xfrm>
          <a:prstGeom prst="rect">
            <a:avLst/>
          </a:prstGeom>
        </p:spPr>
        <p:txBody>
          <a:bodyPr wrap="none">
            <a:spAutoFit/>
          </a:bodyPr>
          <a:lstStyle/>
          <a:p>
            <a:pPr algn="ctr">
              <a:spcAft>
                <a:spcPts val="0"/>
              </a:spcAft>
            </a:pPr>
            <a:r>
              <a:rPr lang="en-US" sz="40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Oval 6"/>
          <p:cNvSpPr/>
          <p:nvPr/>
        </p:nvSpPr>
        <p:spPr>
          <a:xfrm>
            <a:off x="4422873" y="936367"/>
            <a:ext cx="3103880" cy="685800"/>
          </a:xfrm>
          <a:prstGeom prst="ellipse">
            <a:avLst/>
          </a:prstGeom>
        </p:spPr>
        <p:style>
          <a:lnRef idx="1">
            <a:schemeClr val="accent6"/>
          </a:lnRef>
          <a:fillRef idx="3">
            <a:schemeClr val="accent6"/>
          </a:fillRef>
          <a:effectRef idx="2">
            <a:schemeClr val="accent6"/>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algn="ctr">
              <a:spcAft>
                <a:spcPts val="0"/>
              </a:spcAft>
            </a:pPr>
            <a:r>
              <a:rPr lang="en-US" sz="40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400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57002494"/>
              </p:ext>
            </p:extLst>
          </p:nvPr>
        </p:nvGraphicFramePr>
        <p:xfrm>
          <a:off x="1204546" y="2316356"/>
          <a:ext cx="9891345" cy="2905760"/>
        </p:xfrm>
        <a:graphic>
          <a:graphicData uri="http://schemas.openxmlformats.org/drawingml/2006/table">
            <a:tbl>
              <a:tblPr firstRow="1" firstCol="1" bandRow="1">
                <a:tableStyleId>{5C22544A-7EE6-4342-B048-85BDC9FD1C3A}</a:tableStyleId>
              </a:tblPr>
              <a:tblGrid>
                <a:gridCol w="9891345">
                  <a:extLst>
                    <a:ext uri="{9D8B030D-6E8A-4147-A177-3AD203B41FA5}">
                      <a16:colId xmlns:a16="http://schemas.microsoft.com/office/drawing/2014/main" val="2058497929"/>
                    </a:ext>
                  </a:extLst>
                </a:gridCol>
              </a:tblGrid>
              <a:tr h="0">
                <a:tc>
                  <a:txBody>
                    <a:bodyPr/>
                    <a:lstStyle/>
                    <a:p>
                      <a:pP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Tiết… </a:t>
                      </a:r>
                    </a:p>
                    <a:p>
                      <a:pPr algn="ct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VIẾT BÀI VĂN PHÂN TÍCH MỘT TÁC PHẨM THƠ </a:t>
                      </a:r>
                    </a:p>
                    <a:p>
                      <a:pPr algn="ctr" eaLnBrk="0" fontAlgn="base" hangingPunct="0">
                        <a:lnSpc>
                          <a:spcPct val="115000"/>
                        </a:lnSpc>
                        <a:spcBef>
                          <a:spcPts val="400"/>
                        </a:spcBef>
                      </a:pPr>
                      <a:r>
                        <a:rPr lang="en-US" sz="4000">
                          <a:effectLst/>
                          <a:latin typeface="Times New Roman" panose="02020603050405020304" pitchFamily="18" charset="0"/>
                          <a:cs typeface="Times New Roman" panose="02020603050405020304" pitchFamily="18" charset="0"/>
                        </a:rPr>
                        <a:t> </a:t>
                      </a:r>
                    </a:p>
                  </a:txBody>
                  <a:tcPr marL="68580" marR="68580" marT="0" marB="0"/>
                </a:tc>
                <a:extLst>
                  <a:ext uri="{0D108BD9-81ED-4DB2-BD59-A6C34878D82A}">
                    <a16:rowId xmlns:a16="http://schemas.microsoft.com/office/drawing/2014/main" val="1484781728"/>
                  </a:ext>
                </a:extLst>
              </a:tr>
            </a:tbl>
          </a:graphicData>
        </a:graphic>
      </p:graphicFrame>
    </p:spTree>
    <p:extLst>
      <p:ext uri="{BB962C8B-B14F-4D97-AF65-F5344CB8AC3E}">
        <p14:creationId xmlns:p14="http://schemas.microsoft.com/office/powerpoint/2010/main" val="1098178164"/>
      </p:ext>
    </p:extLst>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1101007"/>
            <a:ext cx="10524391" cy="3380413"/>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 Mở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a:t>
            </a:r>
            <a:r>
              <a:rPr lang="en-US" sz="3000">
                <a:latin typeface="Times New Roman" panose="02020603050405020304" pitchFamily="18" charset="0"/>
                <a:ea typeface="Times New Roman" panose="02020603050405020304" pitchFamily="18" charset="0"/>
              </a:rPr>
              <a:t>Giới thiệu khái quát về tác giả </a:t>
            </a:r>
            <a:r>
              <a:rPr lang="vi-VN" sz="3000">
                <a:latin typeface="Times New Roman" panose="02020603050405020304" pitchFamily="18" charset="0"/>
                <a:ea typeface="Times New Roman" panose="02020603050405020304" pitchFamily="18" charset="0"/>
              </a:rPr>
              <a:t>Trần Tế Xương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 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0499284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31885" y="39385"/>
            <a:ext cx="11667391" cy="6137578"/>
          </a:xfrm>
          <a:prstGeom prst="rect">
            <a:avLst/>
          </a:prstGeom>
        </p:spPr>
        <p:txBody>
          <a:bodyPr wrap="square">
            <a:spAutoFit/>
          </a:bodyPr>
          <a:lstStyle/>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II. Thân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b="1">
                <a:latin typeface="Times New Roman" panose="02020603050405020304" pitchFamily="18" charset="0"/>
                <a:ea typeface="Times New Roman" panose="02020603050405020304" pitchFamily="18" charset="0"/>
              </a:rPr>
              <a:t>a. Hai câu đầu: Giới thiệu về cuộc khi Hương. </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Hai câu đề mang tính chất tự sự, kể lại cuộc thi năm Đinh Dậu:</a:t>
            </a:r>
            <a:endParaRPr lang="en-US" sz="3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3000" i="1">
                <a:latin typeface="Times New Roman" panose="02020603050405020304" pitchFamily="18" charset="0"/>
                <a:ea typeface="Times New Roman" panose="02020603050405020304" pitchFamily="18" charset="0"/>
              </a:rPr>
              <a:t>Nhà nước ba năm mở một khoa,</a:t>
            </a:r>
            <a:r>
              <a:rPr lang="vi-VN" sz="3000">
                <a:latin typeface="Times New Roman" panose="02020603050405020304" pitchFamily="18" charset="0"/>
                <a:ea typeface="Times New Roman" panose="02020603050405020304" pitchFamily="18" charset="0"/>
              </a:rPr>
              <a:t/>
            </a:r>
            <a:br>
              <a:rPr lang="vi-VN" sz="3000">
                <a:latin typeface="Times New Roman" panose="02020603050405020304" pitchFamily="18" charset="0"/>
                <a:ea typeface="Times New Roman" panose="02020603050405020304" pitchFamily="18" charset="0"/>
              </a:rPr>
            </a:br>
            <a:r>
              <a:rPr lang="vi-VN" sz="3000" i="1">
                <a:latin typeface="Times New Roman" panose="02020603050405020304" pitchFamily="18" charset="0"/>
                <a:ea typeface="Times New Roman" panose="02020603050405020304" pitchFamily="18" charset="0"/>
              </a:rPr>
              <a:t>Trường Nam thi lẫn với trường Hà.</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latin typeface="Times New Roman" panose="02020603050405020304" pitchFamily="18" charset="0"/>
                <a:ea typeface="Times New Roman" panose="02020603050405020304" pitchFamily="18" charset="0"/>
              </a:rPr>
              <a:t>- </a:t>
            </a:r>
            <a:r>
              <a:rPr lang="vi-VN" sz="3000">
                <a:latin typeface="Times New Roman" panose="02020603050405020304" pitchFamily="18" charset="0"/>
                <a:ea typeface="Times New Roman" panose="02020603050405020304" pitchFamily="18" charset="0"/>
              </a:rPr>
              <a:t>Bề ngoài có vẻ thật bình thường, kì thi mở theo đúng thông lệ đã có từ trước (ba năm mở một khoa). Tuy nhiên, tính chất không bình thường bộc lộ rõ ngay từ cách thức tổ chức: Trường Nam thi lẫn với trường Hà. Trước đây, trường Nam (Nam Định) và trường Hà (Hà Nội) đều thi riêng. Đến khoa Đinh Dậu, trường Nam, trưởng Hà thi chung. Từ “lẫn” - lẫn lộn tùng phèo - đã báo trước sự ô hợp, láo nháo trong thi cử.</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8965312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16169" y="293655"/>
            <a:ext cx="11359661" cy="5983497"/>
          </a:xfrm>
          <a:prstGeom prst="rect">
            <a:avLst/>
          </a:prstGeom>
        </p:spPr>
        <p:txBody>
          <a:bodyPr wrap="square">
            <a:spAutoFit/>
          </a:bodyPr>
          <a:lstStyle/>
          <a:p>
            <a:pPr algn="just">
              <a:lnSpc>
                <a:spcPct val="115000"/>
              </a:lnSpc>
              <a:spcBef>
                <a:spcPts val="400"/>
              </a:spcBef>
              <a:spcAft>
                <a:spcPts val="0"/>
              </a:spcAft>
            </a:pPr>
            <a:r>
              <a:rPr lang="vi-VN" sz="2000" b="1">
                <a:latin typeface="Times New Roman" panose="02020603050405020304" pitchFamily="18" charset="0"/>
                <a:ea typeface="Times New Roman" panose="02020603050405020304" pitchFamily="18" charset="0"/>
              </a:rPr>
              <a:t>b. </a:t>
            </a:r>
            <a:r>
              <a:rPr lang="en-US" sz="2000" b="1">
                <a:latin typeface="Times New Roman" panose="02020603050405020304" pitchFamily="18" charset="0"/>
                <a:ea typeface="Times New Roman" panose="02020603050405020304" pitchFamily="18" charset="0"/>
              </a:rPr>
              <a:t>Hai câu thực: Sĩ tử, quan trường không còn nho phong sĩ khí </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000">
                <a:latin typeface="Times New Roman" panose="02020603050405020304" pitchFamily="18" charset="0"/>
                <a:ea typeface="Times New Roman" panose="02020603050405020304" pitchFamily="18" charset="0"/>
              </a:rPr>
              <a:t>- </a:t>
            </a:r>
            <a:r>
              <a:rPr lang="vi-VN" sz="2000">
                <a:latin typeface="Times New Roman" panose="02020603050405020304" pitchFamily="18" charset="0"/>
                <a:ea typeface="Times New Roman" panose="02020603050405020304" pitchFamily="18" charset="0"/>
              </a:rPr>
              <a:t>Hai câu thực và hai câu luận gợi tả cụ thể hơn những nét đặc biệt của khoa thi Đinh Dậu.</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Ngòi bút tác giả hướng đến hai đối tượng chủ yếu nhất trong các kì thi: sĩ tử (người đi thi) và quan trường (quan coi việc thi).</a:t>
            </a:r>
            <a:endParaRPr lang="en-US" sz="20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000" i="1">
                <a:latin typeface="Times New Roman" panose="02020603050405020304" pitchFamily="18" charset="0"/>
                <a:ea typeface="Times New Roman" panose="02020603050405020304" pitchFamily="18" charset="0"/>
              </a:rPr>
              <a:t>Lôi thôi sĩ tử vai đeo lọ,</a:t>
            </a:r>
            <a:r>
              <a:rPr lang="vi-VN" sz="2000">
                <a:latin typeface="Times New Roman" panose="02020603050405020304" pitchFamily="18" charset="0"/>
                <a:ea typeface="Times New Roman" panose="02020603050405020304" pitchFamily="18" charset="0"/>
              </a:rPr>
              <a:t/>
            </a:r>
            <a:br>
              <a:rPr lang="vi-VN" sz="2000">
                <a:latin typeface="Times New Roman" panose="02020603050405020304" pitchFamily="18" charset="0"/>
                <a:ea typeface="Times New Roman" panose="02020603050405020304" pitchFamily="18" charset="0"/>
              </a:rPr>
            </a:br>
            <a:r>
              <a:rPr lang="vi-VN" sz="2000" i="1">
                <a:latin typeface="Times New Roman" panose="02020603050405020304" pitchFamily="18" charset="0"/>
                <a:ea typeface="Times New Roman" panose="02020603050405020304" pitchFamily="18" charset="0"/>
              </a:rPr>
              <a:t>Ậm oẹ quan trường miệng thét loa.</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sĩ tử chẳng hề mang dáng dấp thư sinh. Họ thật luộm thuộm có vẻ bệ rạc: vai đeo lọ. Biện pháp đảo ngữ lôi thôi sĩ tử vừa nhấn mạnh sự luộm thuộm, không gọn gàng, vừa gây ấn tượng khái quát về hình ảnh những sĩ tử khoa thi này. Họ không có tư thế người đi thi, càng không có tư thế người làm chủ trong kì thi. Hình ảnh sĩ tử trong thơ Tú Xương đã phản ánh sự sa sút về “nho phong sĩ khí”, do sự nhốn nháo, ô hợp của hoàn cảnh xã hội đem lại.</a:t>
            </a:r>
            <a:endParaRPr lang="en-US" sz="2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000">
                <a:latin typeface="Times New Roman" panose="02020603050405020304" pitchFamily="18" charset="0"/>
                <a:ea typeface="Times New Roman" panose="02020603050405020304" pitchFamily="18" charset="0"/>
              </a:rPr>
              <a:t>- Hình ảnh quan trường xuất hiện với vẻ ra oai, nạt nộ. Cái oai của quan trường là cái oai cố tạo, cái oai “vờ”. Từ ậm oẹ biểu đạt âm thanh của tiếng nói to nhưng bị can trong cồ họng nên trầm và nghe khỏng rò, nói lên cái ọai không thực chất của quan trường. Cùng với biện pháp đảo ngữ ậm oẹ giọng thét loa của quan trường, có thể thấy được sự huyên náo, lộn xộn của cảnh trường thi này. Quan phải thét vì sĩ tử chẳng ai nghe. Sĩ tử không ai nghe nên quan càng phải cố tỏ cái oai vờ nạt nộ.</a:t>
            </a:r>
            <a:endParaRPr lang="en-US" sz="2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79645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838200" y="757500"/>
            <a:ext cx="10515600" cy="5962338"/>
          </a:xfrm>
          <a:prstGeom prst="rect">
            <a:avLst/>
          </a:prstGeom>
        </p:spPr>
        <p:txBody>
          <a:bodyPr wrap="square">
            <a:spAutoFit/>
          </a:bodyPr>
          <a:lstStyle/>
          <a:p>
            <a:pPr algn="just">
              <a:lnSpc>
                <a:spcPct val="115000"/>
              </a:lnSpc>
              <a:spcBef>
                <a:spcPts val="400"/>
              </a:spcBef>
              <a:spcAft>
                <a:spcPts val="0"/>
              </a:spcAft>
            </a:pPr>
            <a:r>
              <a:rPr lang="vi-VN" sz="2500" b="1">
                <a:latin typeface="Times New Roman" panose="02020603050405020304" pitchFamily="18" charset="0"/>
                <a:ea typeface="Times New Roman" panose="02020603050405020304" pitchFamily="18" charset="0"/>
              </a:rPr>
              <a:t>c. </a:t>
            </a:r>
            <a:r>
              <a:rPr lang="en-US" sz="2500" b="1">
                <a:latin typeface="Times New Roman" panose="02020603050405020304" pitchFamily="18" charset="0"/>
                <a:ea typeface="Times New Roman" panose="02020603050405020304" pitchFamily="18" charset="0"/>
              </a:rPr>
              <a:t>Hai câu luận: Bộ mặt bọn thực dân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Hình ảnh quan sứ và mụ đầm xuất hiện trong sự tiếp đón rất linh đình: Cờ cắm rợp trời. Cách ăn mặc của quan bà có phần diêm dúa, lòe loẹt: Váy lê quét đất mụ đầm ra. Biện pháp đảo ngữ: Cờ cắm rợp trời quan sứ đến - Váy lê quét đất mụ đầm ra cho thấy cờ trước, người sau, thấy váy trước, người sau, càng lộ rõ sự phô trương về hình thức. Quan sứ, bà đầm xuất hiện tuy có sự tiếp đón linh đình nhưng cũng không khác gì một màn trình diễn.</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Nghệ thuật đối của thơ Đường luật được vận dụng một cách triệt để, tạo nên sức mạnh đả kích dữ dội, quyết liệt, sâu cay. Tú Xương đã đem “cờ” che đầu quan sứ đối với “váy” bà đầm. Với cách đối trên, nhà thơ đã hạ nhục bọn thực dân xâm lược.</a:t>
            </a:r>
            <a:endParaRPr lang="en-US" sz="25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500">
                <a:latin typeface="Times New Roman" panose="02020603050405020304" pitchFamily="18" charset="0"/>
                <a:ea typeface="Times New Roman" panose="02020603050405020304" pitchFamily="18" charset="0"/>
              </a:rPr>
              <a:t>- Tất cả hình ảnh sĩ từ, quan trường, quan sứ và mụ đầm giữa trường thi đều nói lên sự thiếu tôn nghiêm vả có phần lố bịch của khoa thi Đinh Dậu.</a:t>
            </a:r>
            <a:endParaRPr lang="en-US" sz="25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227550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424962" y="0"/>
            <a:ext cx="10928838" cy="6648230"/>
          </a:xfrm>
          <a:prstGeom prst="rect">
            <a:avLst/>
          </a:prstGeom>
        </p:spPr>
        <p:txBody>
          <a:bodyPr wrap="square">
            <a:spAutoFit/>
          </a:bodyPr>
          <a:lstStyle/>
          <a:p>
            <a:pPr algn="just">
              <a:lnSpc>
                <a:spcPct val="115000"/>
              </a:lnSpc>
              <a:spcBef>
                <a:spcPts val="400"/>
              </a:spcBef>
              <a:spcAft>
                <a:spcPts val="0"/>
              </a:spcAft>
            </a:pPr>
            <a:r>
              <a:rPr lang="vi-VN" sz="2800" b="1">
                <a:latin typeface="Times New Roman" panose="02020603050405020304" pitchFamily="18" charset="0"/>
                <a:ea typeface="Times New Roman" panose="02020603050405020304" pitchFamily="18" charset="0"/>
              </a:rPr>
              <a:t>d. </a:t>
            </a:r>
            <a:r>
              <a:rPr lang="en-US" sz="2800" b="1">
                <a:latin typeface="Times New Roman" panose="02020603050405020304" pitchFamily="18" charset="0"/>
                <a:ea typeface="Times New Roman" panose="02020603050405020304" pitchFamily="18" charset="0"/>
              </a:rPr>
              <a:t>Hai câu kết: Nỗi đau xót tủi nhục của tác giả</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kết có sự chuyển hướng đột ngột về giọng điệu, cảm xúc. Sáu câu trên có giọng mỉa mai, châm biếm. Đến hai câu kết, giọng điệu chủ yếu là trữ tình:</a:t>
            </a:r>
            <a:endParaRPr lang="en-US" sz="2800">
              <a:latin typeface="Times New Roman" panose="02020603050405020304" pitchFamily="18" charset="0"/>
              <a:ea typeface="Times New Roman" panose="02020603050405020304" pitchFamily="18" charset="0"/>
            </a:endParaRPr>
          </a:p>
          <a:p>
            <a:pPr algn="ctr">
              <a:lnSpc>
                <a:spcPct val="115000"/>
              </a:lnSpc>
              <a:spcBef>
                <a:spcPts val="400"/>
              </a:spcBef>
              <a:spcAft>
                <a:spcPts val="0"/>
              </a:spcAft>
            </a:pPr>
            <a:r>
              <a:rPr lang="vi-VN" sz="2800" i="1">
                <a:latin typeface="Times New Roman" panose="02020603050405020304" pitchFamily="18" charset="0"/>
                <a:ea typeface="Times New Roman" panose="02020603050405020304" pitchFamily="18" charset="0"/>
              </a:rPr>
              <a:t>Nhân tài đất Bắc nào ai đó</a:t>
            </a:r>
            <a:r>
              <a:rPr lang="vi-VN" sz="2800">
                <a:latin typeface="Times New Roman" panose="02020603050405020304" pitchFamily="18" charset="0"/>
                <a:ea typeface="Times New Roman" panose="02020603050405020304" pitchFamily="18" charset="0"/>
              </a:rPr>
              <a:t/>
            </a:r>
            <a:br>
              <a:rPr lang="vi-VN" sz="2800">
                <a:latin typeface="Times New Roman" panose="02020603050405020304" pitchFamily="18" charset="0"/>
                <a:ea typeface="Times New Roman" panose="02020603050405020304" pitchFamily="18" charset="0"/>
              </a:rPr>
            </a:br>
            <a:r>
              <a:rPr lang="vi-VN" sz="2800" i="1">
                <a:latin typeface="Times New Roman" panose="02020603050405020304" pitchFamily="18" charset="0"/>
                <a:ea typeface="Times New Roman" panose="02020603050405020304" pitchFamily="18" charset="0"/>
              </a:rPr>
              <a:t>Ngoảnh cổ mà trông cảnh nước nhà.</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2800">
                <a:latin typeface="Times New Roman" panose="02020603050405020304" pitchFamily="18" charset="0"/>
                <a:ea typeface="Times New Roman" panose="02020603050405020304" pitchFamily="18" charset="0"/>
              </a:rPr>
              <a:t>- Hai câu thơ là lời lay gọi, đánh thức lương tri, lương tâm. Câu hỏi phiếm chỉ Nhân tài đất Bắc nào ai đó vừa để chỉ những sĩ tử trong khoa thi Đinh Dậu - nơi tụ hội của tài trí đất Bắc - vừa mang ý nghĩa khái quát: tất cả những ai tự cho mình là “nhân tài đất Bắc”. Tú Xương nhắc tất cả nhân tài đất Bắc đó, hãy ngoảnh cổ mà trông cảnh nước nhà. Trông cảnh nước nhà để nhận ra hiện trạng đất nước và nỗi nhục mất nước. Từ nước nhà đặt ở cuối bài thơ mang dư âm tha thiết, có tác dụng thức tỉnh tinh thần dân tộc.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3281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1236784" y="365125"/>
            <a:ext cx="8610600" cy="4390946"/>
          </a:xfrm>
          <a:prstGeom prst="rect">
            <a:avLst/>
          </a:prstGeom>
        </p:spPr>
        <p:txBody>
          <a:bodyPr wrap="square">
            <a:spAutoFit/>
          </a:bodyPr>
          <a:lstStyle/>
          <a:p>
            <a:pPr algn="just">
              <a:lnSpc>
                <a:spcPct val="115000"/>
              </a:lnSpc>
              <a:spcBef>
                <a:spcPts val="400"/>
              </a:spcBef>
              <a:spcAft>
                <a:spcPts val="0"/>
              </a:spcAft>
            </a:pPr>
            <a:r>
              <a:rPr lang="vi-VN" sz="3000" b="1">
                <a:latin typeface="Times New Roman" panose="02020603050405020304" pitchFamily="18" charset="0"/>
                <a:ea typeface="Times New Roman" panose="02020603050405020304" pitchFamily="18" charset="0"/>
              </a:rPr>
              <a:t>III. Kết bài</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vi-VN" sz="3000">
                <a:latin typeface="Times New Roman" panose="02020603050405020304" pitchFamily="18" charset="0"/>
                <a:ea typeface="Times New Roman" panose="02020603050405020304" pitchFamily="18" charset="0"/>
              </a:rPr>
              <a:t>Bằng nghệ thuật trào phúng thâm thúy, ngôn ngữ miêu tả sắc cạnh, phép đôi tài tình, giọng điệu mỉa mai rồi trữ tình chua xót, bài thơ Vịnh khoa thi Hương đã tái hiện một phần hiện thực nhốn nháo, ô hợp của xã hội thực dân nửa phong kiến buổi đầu ở nước ta, đồng thời tác giả nói lên tâm sự của mình một cách chua chát trước cảnh tình đất nước.</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66829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46451513"/>
              </p:ext>
            </p:extLst>
          </p:nvPr>
        </p:nvGraphicFramePr>
        <p:xfrm>
          <a:off x="149468" y="-12634"/>
          <a:ext cx="12042532" cy="6870634"/>
        </p:xfrm>
        <a:graphic>
          <a:graphicData uri="http://schemas.openxmlformats.org/drawingml/2006/table">
            <a:tbl>
              <a:tblPr firstRow="1" firstCol="1" bandRow="1">
                <a:tableStyleId>{5C22544A-7EE6-4342-B048-85BDC9FD1C3A}</a:tableStyleId>
              </a:tblPr>
              <a:tblGrid>
                <a:gridCol w="12042532">
                  <a:extLst>
                    <a:ext uri="{9D8B030D-6E8A-4147-A177-3AD203B41FA5}">
                      <a16:colId xmlns:a16="http://schemas.microsoft.com/office/drawing/2014/main" val="499238999"/>
                    </a:ext>
                  </a:extLst>
                </a:gridCol>
              </a:tblGrid>
              <a:tr h="6870634">
                <a:tc>
                  <a:txBody>
                    <a:bodyPr/>
                    <a:lstStyle/>
                    <a:p>
                      <a:pPr algn="just">
                        <a:lnSpc>
                          <a:spcPct val="115000"/>
                        </a:lnSpc>
                        <a:spcBef>
                          <a:spcPts val="400"/>
                        </a:spcBef>
                        <a:spcAft>
                          <a:spcPts val="0"/>
                        </a:spcAft>
                      </a:pPr>
                      <a:r>
                        <a:rPr lang="en-US" sz="3000">
                          <a:effectLst/>
                        </a:rPr>
                        <a:t>3. Bước 3: Viết</a:t>
                      </a:r>
                    </a:p>
                    <a:p>
                      <a:pPr algn="just">
                        <a:lnSpc>
                          <a:spcPct val="115000"/>
                        </a:lnSpc>
                        <a:spcBef>
                          <a:spcPts val="400"/>
                        </a:spcBef>
                        <a:spcAft>
                          <a:spcPts val="0"/>
                        </a:spcAft>
                        <a:tabLst>
                          <a:tab pos="1386840" algn="l"/>
                        </a:tabLst>
                      </a:pPr>
                      <a:r>
                        <a:rPr lang="en-US" sz="3000">
                          <a:effectLst/>
                        </a:rPr>
                        <a:t> </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Dựa vào dàn ý đã xây dựng để luyện tập kĩ năng viết.</a:t>
                      </a:r>
                    </a:p>
                    <a:p>
                      <a:pPr marL="342900" lvl="0" indent="-342900" algn="just">
                        <a:lnSpc>
                          <a:spcPct val="115000"/>
                        </a:lnSpc>
                        <a:spcBef>
                          <a:spcPts val="400"/>
                        </a:spcBef>
                        <a:spcAft>
                          <a:spcPts val="0"/>
                        </a:spcAft>
                        <a:buSzPts val="1400"/>
                        <a:buFont typeface="Times New Roman" panose="02020603050405020304" pitchFamily="18" charset="0"/>
                        <a:buChar char="-"/>
                        <a:tabLst>
                          <a:tab pos="1386840" algn="l"/>
                        </a:tabLst>
                      </a:pPr>
                      <a:r>
                        <a:rPr lang="en-US" sz="3000">
                          <a:effectLst/>
                        </a:rPr>
                        <a:t>Chú ý:</a:t>
                      </a:r>
                    </a:p>
                    <a:p>
                      <a:pPr marL="101600" algn="just">
                        <a:lnSpc>
                          <a:spcPct val="115000"/>
                        </a:lnSpc>
                        <a:spcBef>
                          <a:spcPts val="400"/>
                        </a:spcBef>
                        <a:spcAft>
                          <a:spcPts val="0"/>
                        </a:spcAft>
                        <a:tabLst>
                          <a:tab pos="1386840" algn="l"/>
                        </a:tabLst>
                      </a:pPr>
                      <a:r>
                        <a:rPr lang="en-US" sz="3000">
                          <a:effectLst/>
                        </a:rPr>
                        <a:t>+ Bài viết đủ 3 phần</a:t>
                      </a:r>
                    </a:p>
                    <a:p>
                      <a:pPr marL="101600" algn="just">
                        <a:lnSpc>
                          <a:spcPct val="115000"/>
                        </a:lnSpc>
                        <a:spcBef>
                          <a:spcPts val="400"/>
                        </a:spcBef>
                        <a:spcAft>
                          <a:spcPts val="0"/>
                        </a:spcAft>
                        <a:tabLst>
                          <a:tab pos="1386840" algn="l"/>
                        </a:tabLst>
                      </a:pPr>
                      <a:r>
                        <a:rPr lang="en-US" sz="3000">
                          <a:effectLst/>
                        </a:rPr>
                        <a:t>+ Các luận điểm trong phần thân bài phải làm rõ cho vấn đề nêu ở đề bài.</a:t>
                      </a:r>
                    </a:p>
                    <a:p>
                      <a:pPr marL="101600" algn="just">
                        <a:lnSpc>
                          <a:spcPct val="115000"/>
                        </a:lnSpc>
                        <a:spcBef>
                          <a:spcPts val="400"/>
                        </a:spcBef>
                        <a:spcAft>
                          <a:spcPts val="0"/>
                        </a:spcAft>
                        <a:tabLst>
                          <a:tab pos="1386840" algn="l"/>
                        </a:tabLst>
                      </a:pPr>
                      <a:r>
                        <a:rPr lang="en-US" sz="3000">
                          <a:effectLst/>
                        </a:rPr>
                        <a:t>+ Cần nhìn nhận, phân tích tác phẩm toàn diện, có những nhận xét, đánh giá toàn diện, thuyết phục.</a:t>
                      </a:r>
                    </a:p>
                    <a:p>
                      <a:pPr marL="101600" algn="just">
                        <a:lnSpc>
                          <a:spcPct val="115000"/>
                        </a:lnSpc>
                        <a:spcBef>
                          <a:spcPts val="400"/>
                        </a:spcBef>
                        <a:spcAft>
                          <a:spcPts val="0"/>
                        </a:spcAft>
                        <a:tabLst>
                          <a:tab pos="1386840" algn="l"/>
                        </a:tabLst>
                      </a:pPr>
                      <a:r>
                        <a:rPr lang="en-US" sz="3000">
                          <a:effectLst/>
                        </a:rPr>
                        <a:t>+ Các dẫn chứng phải đúng, tiêu biểu và phong phú.</a:t>
                      </a:r>
                    </a:p>
                    <a:p>
                      <a:pPr marL="101600" algn="just">
                        <a:lnSpc>
                          <a:spcPct val="115000"/>
                        </a:lnSpc>
                        <a:spcBef>
                          <a:spcPts val="400"/>
                        </a:spcBef>
                        <a:spcAft>
                          <a:spcPts val="0"/>
                        </a:spcAft>
                        <a:tabLst>
                          <a:tab pos="1386840" algn="l"/>
                        </a:tabLst>
                      </a:pPr>
                      <a:r>
                        <a:rPr lang="en-US" sz="3000">
                          <a:effectLst/>
                        </a:rPr>
                        <a:t>+ Lập luận chặt chẽ, lời văn trong sáng, thể hiện được thái độ, tình cảm của người viết với vấn đề nghị luận.</a:t>
                      </a:r>
                      <a:endParaRPr lang="en-US" sz="3000">
                        <a:effectLst/>
                        <a:latin typeface="Times New Roman" panose="02020603050405020304" pitchFamily="18" charset="0"/>
                      </a:endParaRPr>
                    </a:p>
                  </a:txBody>
                  <a:tcPr marL="68580" marR="68580" marT="0" marB="0"/>
                </a:tc>
                <a:extLst>
                  <a:ext uri="{0D108BD9-81ED-4DB2-BD59-A6C34878D82A}">
                    <a16:rowId xmlns:a16="http://schemas.microsoft.com/office/drawing/2014/main" val="3011295741"/>
                  </a:ext>
                </a:extLst>
              </a:tr>
            </a:tbl>
          </a:graphicData>
        </a:graphic>
      </p:graphicFrame>
    </p:spTree>
    <p:extLst>
      <p:ext uri="{BB962C8B-B14F-4D97-AF65-F5344CB8AC3E}">
        <p14:creationId xmlns:p14="http://schemas.microsoft.com/office/powerpoint/2010/main" val="7308414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3800"/>
          </a:p>
        </p:txBody>
      </p:sp>
      <p:sp>
        <p:nvSpPr>
          <p:cNvPr id="4" name="Rectangle 3"/>
          <p:cNvSpPr/>
          <p:nvPr/>
        </p:nvSpPr>
        <p:spPr>
          <a:xfrm>
            <a:off x="518747" y="1931971"/>
            <a:ext cx="11570676" cy="3330655"/>
          </a:xfrm>
          <a:prstGeom prst="rect">
            <a:avLst/>
          </a:prstGeom>
        </p:spPr>
        <p:txBody>
          <a:bodyPr wrap="square">
            <a:spAutoFit/>
          </a:bodyPr>
          <a:lstStyle/>
          <a:p>
            <a:pPr algn="just">
              <a:lnSpc>
                <a:spcPct val="115000"/>
              </a:lnSpc>
              <a:spcBef>
                <a:spcPts val="400"/>
              </a:spcBef>
              <a:spcAft>
                <a:spcPts val="0"/>
              </a:spcAft>
            </a:pPr>
            <a:r>
              <a:rPr lang="en-US" sz="3800" b="1">
                <a:solidFill>
                  <a:srgbClr val="7030A0"/>
                </a:solidFill>
                <a:latin typeface="Times New Roman" panose="02020603050405020304" pitchFamily="18" charset="0"/>
                <a:ea typeface="MS Mincho"/>
              </a:rPr>
              <a:t>4. Bước 4: Kiểm tra, chỉnh sửa, hoàn thiện</a:t>
            </a:r>
            <a:endParaRPr lang="en-US" sz="3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MS Mincho"/>
              </a:rPr>
              <a:t>- Đọc kĩ bài viết của mình và đối chiếu với các yêu cầu đã nêu ở các bước để kiểm tra và chỉnh sửa. </a:t>
            </a:r>
            <a:r>
              <a:rPr lang="en-US" sz="3800">
                <a:solidFill>
                  <a:srgbClr val="FF0000"/>
                </a:solidFill>
                <a:latin typeface="Times New Roman" panose="02020603050405020304" pitchFamily="18" charset="0"/>
                <a:ea typeface="MS Mincho"/>
              </a:rPr>
              <a:t> </a:t>
            </a:r>
            <a:endParaRPr lang="en-US" sz="3800">
              <a:latin typeface="Times New Roman" panose="02020603050405020304" pitchFamily="18" charset="0"/>
              <a:ea typeface="Times New Roman" panose="02020603050405020304" pitchFamily="18" charset="0"/>
            </a:endParaRPr>
          </a:p>
          <a:p>
            <a:r>
              <a:rPr lang="en-US" sz="3800">
                <a:latin typeface="Times New Roman" panose="02020603050405020304" pitchFamily="18" charset="0"/>
                <a:ea typeface="MS Mincho"/>
              </a:rPr>
              <a:t>-</a:t>
            </a:r>
            <a:r>
              <a:rPr lang="en-US" sz="3800">
                <a:solidFill>
                  <a:srgbClr val="FF0000"/>
                </a:solidFill>
                <a:latin typeface="Times New Roman" panose="02020603050405020304" pitchFamily="18" charset="0"/>
                <a:ea typeface="MS Mincho"/>
              </a:rPr>
              <a:t> </a:t>
            </a:r>
            <a:r>
              <a:rPr lang="en-US" sz="3800">
                <a:solidFill>
                  <a:srgbClr val="0D0D0D"/>
                </a:solidFill>
                <a:latin typeface="Times New Roman" panose="02020603050405020304" pitchFamily="18" charset="0"/>
                <a:ea typeface="MS Mincho"/>
              </a:rPr>
              <a:t>HS có thể tráo đổi bài để trong bàn chấm và chữa cho nhau.</a:t>
            </a:r>
            <a:endParaRPr lang="en-US" sz="3800"/>
          </a:p>
        </p:txBody>
      </p:sp>
    </p:spTree>
    <p:extLst>
      <p:ext uri="{BB962C8B-B14F-4D97-AF65-F5344CB8AC3E}">
        <p14:creationId xmlns:p14="http://schemas.microsoft.com/office/powerpoint/2010/main" val="388631955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Đối tượng 1">
            <a:extLst>
              <a:ext uri="{FF2B5EF4-FFF2-40B4-BE49-F238E27FC236}">
                <a16:creationId xmlns:a16="http://schemas.microsoft.com/office/drawing/2014/main" id="{6B292B20-5763-B0F8-5851-2D0775A9B6EC}"/>
              </a:ext>
            </a:extLst>
          </p:cNvPr>
          <p:cNvGraphicFramePr>
            <a:graphicFrameLocks noChangeAspect="1"/>
          </p:cNvGraphicFramePr>
          <p:nvPr/>
        </p:nvGraphicFramePr>
        <p:xfrm>
          <a:off x="4927600" y="2641600"/>
          <a:ext cx="914400" cy="215900"/>
        </p:xfrm>
        <a:graphic>
          <a:graphicData uri="http://schemas.openxmlformats.org/presentationml/2006/ole">
            <mc:AlternateContent xmlns:mc="http://schemas.openxmlformats.org/markup-compatibility/2006">
              <mc:Choice xmlns:v="urn:schemas-microsoft-com:vml" Requires="v">
                <p:oleObj spid="_x0000_s2055" name="Equation" r:id="rId3" imgW="914400" imgH="216000" progId="Equation.DSMT4">
                  <p:embed/>
                </p:oleObj>
              </mc:Choice>
              <mc:Fallback>
                <p:oleObj name="Equation" r:id="rId3" imgW="914400" imgH="216000" progId="Equation.DSMT4">
                  <p:embed/>
                  <p:pic>
                    <p:nvPicPr>
                      <p:cNvPr id="2" name="Đối tượng 1">
                        <a:extLst>
                          <a:ext uri="{FF2B5EF4-FFF2-40B4-BE49-F238E27FC236}">
                            <a16:creationId xmlns:a16="http://schemas.microsoft.com/office/drawing/2014/main" id="{6B292B20-5763-B0F8-5851-2D0775A9B6EC}"/>
                          </a:ext>
                        </a:extLst>
                      </p:cNvPr>
                      <p:cNvPicPr/>
                      <p:nvPr/>
                    </p:nvPicPr>
                    <p:blipFill>
                      <a:blip r:embed="rId4"/>
                      <a:stretch>
                        <a:fillRect/>
                      </a:stretch>
                    </p:blipFill>
                    <p:spPr>
                      <a:xfrm>
                        <a:off x="4927600" y="2641600"/>
                        <a:ext cx="914400" cy="215900"/>
                      </a:xfrm>
                      <a:prstGeom prst="rect">
                        <a:avLst/>
                      </a:prstGeom>
                    </p:spPr>
                  </p:pic>
                </p:oleObj>
              </mc:Fallback>
            </mc:AlternateContent>
          </a:graphicData>
        </a:graphic>
      </p:graphicFrame>
      <p:pic>
        <p:nvPicPr>
          <p:cNvPr id="6" name="Hình ảnh 5">
            <a:extLst>
              <a:ext uri="{FF2B5EF4-FFF2-40B4-BE49-F238E27FC236}">
                <a16:creationId xmlns:a16="http://schemas.microsoft.com/office/drawing/2014/main" id="{845D8CB5-3AD1-6C16-A673-477345781DE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311" y="2133326"/>
            <a:ext cx="2611011" cy="2409890"/>
          </a:xfrm>
          <a:prstGeom prst="rect">
            <a:avLst/>
          </a:prstGeom>
        </p:spPr>
      </p:pic>
      <p:sp>
        <p:nvSpPr>
          <p:cNvPr id="11" name="Cuộn: Ngang 10">
            <a:extLst>
              <a:ext uri="{FF2B5EF4-FFF2-40B4-BE49-F238E27FC236}">
                <a16:creationId xmlns:a16="http://schemas.microsoft.com/office/drawing/2014/main" id="{9C751495-63C0-E27F-1D85-A807C976AD09}"/>
              </a:ext>
            </a:extLst>
          </p:cNvPr>
          <p:cNvSpPr/>
          <p:nvPr/>
        </p:nvSpPr>
        <p:spPr>
          <a:xfrm>
            <a:off x="2214776" y="901700"/>
            <a:ext cx="9786723" cy="4736273"/>
          </a:xfrm>
          <a:prstGeom prst="horizontalScroll">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12" name="Hình ảnh 11">
            <a:extLst>
              <a:ext uri="{FF2B5EF4-FFF2-40B4-BE49-F238E27FC236}">
                <a16:creationId xmlns:a16="http://schemas.microsoft.com/office/drawing/2014/main" id="{538F045B-4119-98CE-7876-3B8071C4D58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5400000">
            <a:off x="2095294" y="1202599"/>
            <a:ext cx="2100421" cy="1861454"/>
          </a:xfrm>
          <a:prstGeom prst="rect">
            <a:avLst/>
          </a:prstGeom>
        </p:spPr>
      </p:pic>
      <p:sp>
        <p:nvSpPr>
          <p:cNvPr id="14" name="Hộp Văn bản 13">
            <a:extLst>
              <a:ext uri="{FF2B5EF4-FFF2-40B4-BE49-F238E27FC236}">
                <a16:creationId xmlns:a16="http://schemas.microsoft.com/office/drawing/2014/main" id="{B38D73B3-39E4-0DE0-8C9E-196A429753ED}"/>
              </a:ext>
            </a:extLst>
          </p:cNvPr>
          <p:cNvSpPr txBox="1"/>
          <p:nvPr/>
        </p:nvSpPr>
        <p:spPr>
          <a:xfrm>
            <a:off x="3133055" y="1804234"/>
            <a:ext cx="8868444" cy="1957459"/>
          </a:xfrm>
          <a:prstGeom prst="rect">
            <a:avLst/>
          </a:prstGeom>
          <a:noFill/>
        </p:spPr>
        <p:txBody>
          <a:bodyPr wrap="square">
            <a:spAutoFit/>
          </a:bodyPr>
          <a:lstStyle/>
          <a:p>
            <a:pPr marL="0" marR="0" algn="ctr">
              <a:lnSpc>
                <a:spcPct val="115000"/>
              </a:lnSpc>
              <a:spcBef>
                <a:spcPts val="600"/>
              </a:spcBef>
              <a:spcAft>
                <a:spcPts val="600"/>
              </a:spcAft>
            </a:pPr>
            <a:r>
              <a:rPr lang="en-US" sz="3200" b="1" dirty="0" err="1">
                <a:solidFill>
                  <a:srgbClr val="C00000"/>
                </a:solidFill>
                <a:effectLst/>
                <a:latin typeface="Times New Roman" panose="02020603050405020304" pitchFamily="18" charset="0"/>
                <a:ea typeface="Times New Roman" panose="02020603050405020304" pitchFamily="18" charset="0"/>
              </a:rPr>
              <a:t>Hướng</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dirty="0" err="1">
                <a:solidFill>
                  <a:srgbClr val="C00000"/>
                </a:solidFill>
                <a:effectLst/>
                <a:latin typeface="Times New Roman" panose="02020603050405020304" pitchFamily="18" charset="0"/>
                <a:ea typeface="Times New Roman" panose="02020603050405020304" pitchFamily="18" charset="0"/>
              </a:rPr>
              <a:t>dẫn</a:t>
            </a:r>
            <a:r>
              <a:rPr lang="en-US" sz="3200" b="1" dirty="0">
                <a:solidFill>
                  <a:srgbClr val="C00000"/>
                </a:solidFill>
                <a:effectLst/>
                <a:latin typeface="Times New Roman" panose="02020603050405020304" pitchFamily="18" charset="0"/>
                <a:ea typeface="Times New Roman" panose="02020603050405020304" pitchFamily="18" charset="0"/>
              </a:rPr>
              <a:t> </a:t>
            </a:r>
            <a:r>
              <a:rPr lang="en-US" sz="3200" b="1" err="1">
                <a:solidFill>
                  <a:srgbClr val="C00000"/>
                </a:solidFill>
                <a:effectLst/>
                <a:latin typeface="Times New Roman" panose="02020603050405020304" pitchFamily="18" charset="0"/>
                <a:ea typeface="Times New Roman" panose="02020603050405020304" pitchFamily="18" charset="0"/>
              </a:rPr>
              <a:t>tự</a:t>
            </a:r>
            <a:r>
              <a:rPr lang="en-US" sz="3200" b="1">
                <a:solidFill>
                  <a:srgbClr val="C00000"/>
                </a:solidFill>
                <a:effectLst/>
                <a:latin typeface="Times New Roman" panose="02020603050405020304" pitchFamily="18" charset="0"/>
                <a:ea typeface="Times New Roman" panose="02020603050405020304" pitchFamily="18" charset="0"/>
              </a:rPr>
              <a:t> </a:t>
            </a:r>
            <a:r>
              <a:rPr lang="en-US" sz="3200" b="1" smtClean="0">
                <a:solidFill>
                  <a:srgbClr val="C00000"/>
                </a:solidFill>
                <a:effectLst/>
                <a:latin typeface="Times New Roman" panose="02020603050405020304" pitchFamily="18" charset="0"/>
                <a:ea typeface="Times New Roman" panose="02020603050405020304" pitchFamily="18" charset="0"/>
              </a:rPr>
              <a:t>học về nhà:</a:t>
            </a:r>
            <a:endParaRPr lang="en-US" sz="3200" dirty="0">
              <a:solidFill>
                <a:srgbClr val="C00000"/>
              </a:solidFill>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Hoàn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thiện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viết</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theo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yêu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cầu</a:t>
            </a:r>
            <a:r>
              <a:rPr lang="en-US" sz="2800"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marL="342900" marR="0" lvl="0" indent="-342900" algn="just">
              <a:lnSpc>
                <a:spcPct val="115000"/>
              </a:lnSpc>
              <a:spcBef>
                <a:spcPts val="600"/>
              </a:spcBef>
              <a:spcAft>
                <a:spcPts val="600"/>
              </a:spcAft>
              <a:buSzPts val="1400"/>
              <a:buFont typeface="Times New Roman" panose="02020603050405020304" pitchFamily="18" charset="0"/>
              <a:buChar char="-"/>
            </a:pPr>
            <a:r>
              <a:rPr lang="en-US" sz="2800" dirty="0" err="1">
                <a:solidFill>
                  <a:srgbClr val="0D0D0D"/>
                </a:solidFill>
                <a:effectLst/>
                <a:latin typeface="Times New Roman" panose="02020603050405020304" pitchFamily="18" charset="0"/>
                <a:ea typeface="Times New Roman" panose="02020603050405020304" pitchFamily="18" charset="0"/>
              </a:rPr>
              <a:t>Chuẩn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bị</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nội</a:t>
            </a:r>
            <a:r>
              <a:rPr lang="en-US" sz="2800" dirty="0">
                <a:solidFill>
                  <a:srgbClr val="0D0D0D"/>
                </a:solidFill>
                <a:effectLst/>
                <a:latin typeface="Times New Roman" panose="02020603050405020304" pitchFamily="18" charset="0"/>
                <a:ea typeface="Times New Roman" panose="02020603050405020304" pitchFamily="18" charset="0"/>
              </a:rPr>
              <a:t> dung </a:t>
            </a:r>
            <a:r>
              <a:rPr lang="en-US" sz="2800" dirty="0" err="1">
                <a:solidFill>
                  <a:srgbClr val="0D0D0D"/>
                </a:solidFill>
                <a:effectLst/>
                <a:latin typeface="Times New Roman" panose="02020603050405020304" pitchFamily="18" charset="0"/>
                <a:ea typeface="Times New Roman" panose="02020603050405020304" pitchFamily="18" charset="0"/>
              </a:rPr>
              <a:t>nói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err="1">
                <a:solidFill>
                  <a:srgbClr val="0D0D0D"/>
                </a:solidFill>
                <a:effectLst/>
                <a:latin typeface="Times New Roman" panose="02020603050405020304" pitchFamily="18" charset="0"/>
                <a:ea typeface="Times New Roman" panose="02020603050405020304" pitchFamily="18" charset="0"/>
              </a:rPr>
              <a:t>và</a:t>
            </a:r>
            <a:r>
              <a:rPr lang="en-US" sz="2800">
                <a:solidFill>
                  <a:srgbClr val="0D0D0D"/>
                </a:solidFill>
                <a:effectLst/>
                <a:latin typeface="Times New Roman" panose="02020603050405020304" pitchFamily="18" charset="0"/>
                <a:ea typeface="Times New Roman" panose="02020603050405020304" pitchFamily="18" charset="0"/>
              </a:rPr>
              <a:t> </a:t>
            </a:r>
            <a:r>
              <a:rPr lang="en-US" sz="2800" smtClean="0">
                <a:solidFill>
                  <a:srgbClr val="0D0D0D"/>
                </a:solidFill>
                <a:effectLst/>
                <a:latin typeface="Times New Roman" panose="02020603050405020304" pitchFamily="18" charset="0"/>
                <a:ea typeface="Times New Roman" panose="02020603050405020304" pitchFamily="18" charset="0"/>
              </a:rPr>
              <a:t>nghe</a:t>
            </a:r>
            <a:r>
              <a:rPr lang="en-US" sz="2800">
                <a:solidFill>
                  <a:srgbClr val="0D0D0D"/>
                </a:solidFill>
                <a:latin typeface="Times New Roman" panose="02020603050405020304" pitchFamily="18" charset="0"/>
                <a:ea typeface="Times New Roman" panose="02020603050405020304" pitchFamily="18" charset="0"/>
              </a:rPr>
              <a:t> </a:t>
            </a:r>
            <a:r>
              <a:rPr lang="en-US" sz="2800" smtClean="0">
                <a:solidFill>
                  <a:srgbClr val="0D0D0D"/>
                </a:solidFill>
                <a:latin typeface="Times New Roman" panose="02020603050405020304" pitchFamily="18" charset="0"/>
                <a:ea typeface="Times New Roman" panose="02020603050405020304" pitchFamily="18" charset="0"/>
              </a:rPr>
              <a:t>tiếp theo.</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0989551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id="{62F1F112-92EF-61F4-5A3E-85532301C876}"/>
              </a:ext>
            </a:extLst>
          </p:cNvPr>
          <p:cNvSpPr/>
          <p:nvPr/>
        </p:nvSpPr>
        <p:spPr>
          <a:xfrm>
            <a:off x="-10108" y="172341"/>
            <a:ext cx="3223096"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a16="http://schemas.microsoft.com/office/drawing/2014/main" id="{761421B1-1906-4F8E-BF53-DF1E9D07C1F2}"/>
              </a:ext>
            </a:extLst>
          </p:cNvPr>
          <p:cNvSpPr txBox="1"/>
          <p:nvPr/>
        </p:nvSpPr>
        <p:spPr>
          <a:xfrm>
            <a:off x="5318242" y="172341"/>
            <a:ext cx="3583162"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KHỞI ĐỘNG</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id="{EFF46C95-D8B0-5561-7CE5-E242BDFAD4B2}"/>
              </a:ext>
            </a:extLst>
          </p:cNvPr>
          <p:cNvSpPr/>
          <p:nvPr/>
        </p:nvSpPr>
        <p:spPr>
          <a:xfrm>
            <a:off x="1" y="0"/>
            <a:ext cx="3359020"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6" name="Hình ảnh 5">
            <a:extLst>
              <a:ext uri="{FF2B5EF4-FFF2-40B4-BE49-F238E27FC236}">
                <a16:creationId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482" y="-410299"/>
            <a:ext cx="3925469" cy="3925469"/>
          </a:xfrm>
          <a:prstGeom prst="rect">
            <a:avLst/>
          </a:prstGeom>
        </p:spPr>
      </p:pic>
      <p:sp>
        <p:nvSpPr>
          <p:cNvPr id="10" name="Hộp Văn bản 9">
            <a:extLst>
              <a:ext uri="{FF2B5EF4-FFF2-40B4-BE49-F238E27FC236}">
                <a16:creationId xmlns:a16="http://schemas.microsoft.com/office/drawing/2014/main" id="{46FC5126-921A-D290-D549-C99EAC63A4A0}"/>
              </a:ext>
            </a:extLst>
          </p:cNvPr>
          <p:cNvSpPr txBox="1"/>
          <p:nvPr/>
        </p:nvSpPr>
        <p:spPr>
          <a:xfrm>
            <a:off x="2681894" y="1197763"/>
            <a:ext cx="8332239" cy="1981819"/>
          </a:xfrm>
          <a:prstGeom prst="wedgeRoundRectCallout">
            <a:avLst>
              <a:gd name="adj1" fmla="val 41740"/>
              <a:gd name="adj2" fmla="val 75570"/>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tabLst>
                <a:tab pos="1386840" algn="l"/>
              </a:tabLst>
            </a:pPr>
            <a:r>
              <a:rPr lang="en-US" sz="3200" b="1" dirty="0" err="1">
                <a:solidFill>
                  <a:srgbClr val="0D0D0D"/>
                </a:solidFill>
                <a:effectLst/>
                <a:latin typeface="Times New Roman" panose="02020603050405020304" pitchFamily="18" charset="0"/>
                <a:ea typeface="MS Mincho" panose="02020609040205080304" pitchFamily="49" charset="-128"/>
              </a:rPr>
              <a:t>Yêu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b="1" dirty="0" err="1">
                <a:solidFill>
                  <a:srgbClr val="0D0D0D"/>
                </a:solidFill>
                <a:effectLst/>
                <a:latin typeface="Times New Roman" panose="02020603050405020304" pitchFamily="18" charset="0"/>
                <a:ea typeface="MS Mincho" panose="02020609040205080304" pitchFamily="49" charset="-128"/>
              </a:rPr>
              <a:t>cầu</a:t>
            </a:r>
            <a:r>
              <a:rPr lang="en-US" sz="3200" b="1"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Trong</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3 </a:t>
            </a:r>
            <a:r>
              <a:rPr lang="en-US" sz="3200" dirty="0" err="1">
                <a:solidFill>
                  <a:srgbClr val="0D0D0D"/>
                </a:solidFill>
                <a:effectLst/>
                <a:latin typeface="Times New Roman" panose="02020603050405020304" pitchFamily="18" charset="0"/>
                <a:ea typeface="MS Mincho" panose="02020609040205080304" pitchFamily="49" charset="-128"/>
              </a:rPr>
              <a:t>phút</a:t>
            </a:r>
            <a:r>
              <a:rPr lang="en-US" sz="3200" dirty="0">
                <a:solidFill>
                  <a:srgbClr val="0D0D0D"/>
                </a:solidFill>
                <a:effectLst/>
                <a:latin typeface="Times New Roman" panose="02020603050405020304" pitchFamily="18" charset="0"/>
                <a:ea typeface="MS Mincho" panose="02020609040205080304" pitchFamily="49" charset="-128"/>
              </a:rPr>
              <a:t>, </a:t>
            </a:r>
            <a:r>
              <a:rPr lang="en-US" sz="3200" err="1">
                <a:solidFill>
                  <a:srgbClr val="0D0D0D"/>
                </a:solidFill>
                <a:effectLst/>
                <a:latin typeface="Times New Roman" panose="02020603050405020304" pitchFamily="18" charset="0"/>
                <a:ea typeface="MS Mincho" panose="02020609040205080304" pitchFamily="49" charset="-128"/>
              </a:rPr>
              <a:t>em</a:t>
            </a:r>
            <a:r>
              <a:rPr lang="en-US" sz="3200">
                <a:solidFill>
                  <a:srgbClr val="0D0D0D"/>
                </a:solidFill>
                <a:effectLst/>
                <a:latin typeface="Times New Roman" panose="02020603050405020304" pitchFamily="18" charset="0"/>
                <a:ea typeface="MS Mincho" panose="02020609040205080304" pitchFamily="49" charset="-128"/>
              </a:rPr>
              <a:t> </a:t>
            </a:r>
            <a:r>
              <a:rPr lang="en-US" sz="3200" smtClean="0">
                <a:solidFill>
                  <a:srgbClr val="0D0D0D"/>
                </a:solidFill>
                <a:effectLst/>
                <a:latin typeface="Times New Roman" panose="02020603050405020304" pitchFamily="18" charset="0"/>
                <a:ea typeface="MS Mincho" panose="02020609040205080304" pitchFamily="49" charset="-128"/>
              </a:rPr>
              <a:t>hãy kể tên tác giả, tác phẩm thơ mà em yêu thích. Hãy lý giải vì sao em thích tác phẩm thơ đó?</a:t>
            </a:r>
            <a:endParaRPr lang="en-US" sz="2800" dirty="0">
              <a:effectLst/>
              <a:latin typeface="Times New Roman" panose="02020603050405020304" pitchFamily="18" charset="0"/>
              <a:ea typeface="Times New Roman" panose="02020603050405020304" pitchFamily="18" charset="0"/>
            </a:endParaRPr>
          </a:p>
        </p:txBody>
      </p:sp>
      <p:pic>
        <p:nvPicPr>
          <p:cNvPr id="12" name="Hình ảnh 11">
            <a:extLst>
              <a:ext uri="{FF2B5EF4-FFF2-40B4-BE49-F238E27FC236}">
                <a16:creationId xmlns:a16="http://schemas.microsoft.com/office/drawing/2014/main" id="{9B56D8D7-7DEE-453A-AEC8-7E557AFE5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9933" y="3075008"/>
            <a:ext cx="3108401" cy="3455967"/>
          </a:xfrm>
          <a:prstGeom prst="rect">
            <a:avLst/>
          </a:prstGeom>
        </p:spPr>
      </p:pic>
    </p:spTree>
    <p:extLst>
      <p:ext uri="{BB962C8B-B14F-4D97-AF65-F5344CB8AC3E}">
        <p14:creationId xmlns:p14="http://schemas.microsoft.com/office/powerpoint/2010/main" val="29990197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a16="http://schemas.microsoft.com/office/drawing/2014/main" id="{62F1F112-92EF-61F4-5A3E-85532301C876}"/>
              </a:ext>
            </a:extLst>
          </p:cNvPr>
          <p:cNvSpPr/>
          <p:nvPr/>
        </p:nvSpPr>
        <p:spPr>
          <a:xfrm>
            <a:off x="-15783" y="86172"/>
            <a:ext cx="2803072" cy="677182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TextBox 13">
            <a:extLst>
              <a:ext uri="{FF2B5EF4-FFF2-40B4-BE49-F238E27FC236}">
                <a16:creationId xmlns:a16="http://schemas.microsoft.com/office/drawing/2014/main" id="{761421B1-1906-4F8E-BF53-DF1E9D07C1F2}"/>
              </a:ext>
            </a:extLst>
          </p:cNvPr>
          <p:cNvSpPr txBox="1"/>
          <p:nvPr/>
        </p:nvSpPr>
        <p:spPr>
          <a:xfrm>
            <a:off x="4091722" y="172340"/>
            <a:ext cx="7240554" cy="707886"/>
          </a:xfrm>
          <a:prstGeom prst="rect">
            <a:avLst/>
          </a:prstGeom>
          <a:solidFill>
            <a:schemeClr val="accent2">
              <a:lumMod val="75000"/>
            </a:schemeClr>
          </a:solidFill>
          <a:ln w="38100">
            <a:noFill/>
          </a:ln>
        </p:spPr>
        <p:txBody>
          <a:bodyPr wrap="square">
            <a:spAutoFit/>
          </a:bodyPr>
          <a:lstStyle/>
          <a:p>
            <a:pPr algn="ctr">
              <a:spcBef>
                <a:spcPts val="600"/>
              </a:spcBef>
            </a:pPr>
            <a:r>
              <a:rPr lang="en-US" sz="4000" b="1" dirty="0">
                <a:solidFill>
                  <a:schemeClr val="bg1"/>
                </a:solidFill>
                <a:latin typeface="Times New Roman" panose="02020603050405020304" pitchFamily="18" charset="0"/>
                <a:cs typeface="Times New Roman" panose="02020603050405020304" pitchFamily="18" charset="0"/>
              </a:rPr>
              <a:t>HÌNH THÀNH KIẾN THỨC</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sp>
        <p:nvSpPr>
          <p:cNvPr id="8" name="Hình tự do: Hình 7">
            <a:extLst>
              <a:ext uri="{FF2B5EF4-FFF2-40B4-BE49-F238E27FC236}">
                <a16:creationId xmlns:a16="http://schemas.microsoft.com/office/drawing/2014/main" id="{EFF46C95-D8B0-5561-7CE5-E242BDFAD4B2}"/>
              </a:ext>
            </a:extLst>
          </p:cNvPr>
          <p:cNvSpPr/>
          <p:nvPr/>
        </p:nvSpPr>
        <p:spPr>
          <a:xfrm>
            <a:off x="-15783" y="-1"/>
            <a:ext cx="2803071"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2">
                  <a:lumMod val="75000"/>
                </a:schemeClr>
              </a:solidFill>
            </a:endParaRPr>
          </a:p>
        </p:txBody>
      </p:sp>
      <p:pic>
        <p:nvPicPr>
          <p:cNvPr id="5" name="Hình ảnh 4">
            <a:extLst>
              <a:ext uri="{FF2B5EF4-FFF2-40B4-BE49-F238E27FC236}">
                <a16:creationId xmlns:a16="http://schemas.microsoft.com/office/drawing/2014/main" id="{D39A369E-AD7C-F941-2C02-FE5917B244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84" y="880226"/>
            <a:ext cx="1927161" cy="1723831"/>
          </a:xfrm>
          <a:prstGeom prst="rect">
            <a:avLst/>
          </a:prstGeom>
        </p:spPr>
      </p:pic>
      <p:sp>
        <p:nvSpPr>
          <p:cNvPr id="9" name="Hộp Văn bản 8">
            <a:extLst>
              <a:ext uri="{FF2B5EF4-FFF2-40B4-BE49-F238E27FC236}">
                <a16:creationId xmlns:a16="http://schemas.microsoft.com/office/drawing/2014/main" id="{184D1AAC-BAEA-5AB2-D563-0E3263CEAE2D}"/>
              </a:ext>
            </a:extLst>
          </p:cNvPr>
          <p:cNvSpPr txBox="1"/>
          <p:nvPr/>
        </p:nvSpPr>
        <p:spPr>
          <a:xfrm>
            <a:off x="2477709" y="2219096"/>
            <a:ext cx="6826582" cy="1981819"/>
          </a:xfrm>
          <a:prstGeom prst="wedgeRoundRectCallout">
            <a:avLst>
              <a:gd name="adj1" fmla="val 61967"/>
              <a:gd name="adj2" fmla="val -10809"/>
              <a:gd name="adj3" fmla="val 16667"/>
            </a:avLst>
          </a:prstGeom>
          <a:noFill/>
          <a:ln w="38100">
            <a:solidFill>
              <a:srgbClr val="FFC000"/>
            </a:solidFill>
          </a:ln>
        </p:spPr>
        <p:txBody>
          <a:bodyPr wrap="square">
            <a:spAutoFit/>
          </a:bodyPr>
          <a:lstStyle/>
          <a:p>
            <a:pPr algn="just">
              <a:lnSpc>
                <a:spcPct val="115000"/>
              </a:lnSpc>
              <a:spcBef>
                <a:spcPts val="600"/>
              </a:spcBef>
              <a:spcAft>
                <a:spcPts val="600"/>
              </a:spcAft>
            </a:pPr>
            <a:r>
              <a:rPr lang="en-US" sz="3200" i="1" dirty="0">
                <a:effectLst/>
                <a:latin typeface="Times New Roman" panose="02020603050405020304" pitchFamily="18" charset="0"/>
                <a:ea typeface="Times New Roman" panose="02020603050405020304" pitchFamily="18" charset="0"/>
              </a:rPr>
              <a:t>Theo </a:t>
            </a:r>
            <a:r>
              <a:rPr lang="en-US" sz="3200" i="1" err="1">
                <a:effectLst/>
                <a:latin typeface="Times New Roman" panose="02020603050405020304" pitchFamily="18" charset="0"/>
                <a:ea typeface="Times New Roman" panose="02020603050405020304" pitchFamily="18" charset="0"/>
              </a:rPr>
              <a:t>em</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bài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văn</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phân</a:t>
            </a:r>
            <a:r>
              <a:rPr lang="en-US" sz="3200" i="1">
                <a:effectLst/>
                <a:latin typeface="Times New Roman" panose="02020603050405020304" pitchFamily="18" charset="0"/>
                <a:ea typeface="Times New Roman" panose="02020603050405020304" pitchFamily="18" charset="0"/>
              </a:rPr>
              <a:t> </a:t>
            </a:r>
            <a:r>
              <a:rPr lang="en-US" sz="3200" i="1" smtClean="0">
                <a:effectLst/>
                <a:latin typeface="Times New Roman" panose="02020603050405020304" pitchFamily="18" charset="0"/>
                <a:ea typeface="Times New Roman" panose="02020603050405020304" pitchFamily="18" charset="0"/>
              </a:rPr>
              <a:t>tích </a:t>
            </a:r>
            <a:r>
              <a:rPr lang="en-US" sz="3200" i="1" dirty="0" err="1">
                <a:effectLst/>
                <a:latin typeface="Times New Roman" panose="02020603050405020304" pitchFamily="18" charset="0"/>
                <a:ea typeface="Times New Roman" panose="02020603050405020304" pitchFamily="18" charset="0"/>
              </a:rPr>
              <a:t>một</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tác</a:t>
            </a:r>
            <a:r>
              <a:rPr lang="en-US" sz="3200" i="1" dirty="0">
                <a:effectLst/>
                <a:latin typeface="Times New Roman" panose="02020603050405020304" pitchFamily="18" charset="0"/>
                <a:ea typeface="Times New Roman" panose="02020603050405020304" pitchFamily="18" charset="0"/>
              </a:rPr>
              <a:t> </a:t>
            </a:r>
            <a:r>
              <a:rPr lang="en-US" sz="3200" i="1" err="1">
                <a:effectLst/>
                <a:latin typeface="Times New Roman" panose="02020603050405020304" pitchFamily="18" charset="0"/>
                <a:ea typeface="Times New Roman" panose="02020603050405020304" pitchFamily="18" charset="0"/>
              </a:rPr>
              <a:t>phẩm</a:t>
            </a:r>
            <a:r>
              <a:rPr lang="en-US" sz="3200" i="1">
                <a:effectLst/>
                <a:latin typeface="Times New Roman" panose="02020603050405020304" pitchFamily="18" charset="0"/>
                <a:ea typeface="Times New Roman" panose="02020603050405020304" pitchFamily="18" charset="0"/>
              </a:rPr>
              <a:t> </a:t>
            </a:r>
            <a:r>
              <a:rPr lang="en-US" sz="3200" i="1" smtClean="0">
                <a:latin typeface="Times New Roman" panose="02020603050405020304" pitchFamily="18" charset="0"/>
                <a:ea typeface="Times New Roman" panose="02020603050405020304" pitchFamily="18" charset="0"/>
              </a:rPr>
              <a:t>thơ cần</a:t>
            </a:r>
            <a:r>
              <a:rPr lang="en-US" sz="3200" i="1" smtClean="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phải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đáp</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ứng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được</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yêu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cầu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gì</a:t>
            </a:r>
            <a:r>
              <a:rPr lang="en-US" sz="32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pic>
        <p:nvPicPr>
          <p:cNvPr id="10" name="Hình ảnh 9">
            <a:extLst>
              <a:ext uri="{FF2B5EF4-FFF2-40B4-BE49-F238E27FC236}">
                <a16:creationId xmlns:a16="http://schemas.microsoft.com/office/drawing/2014/main" id="{CFFD74B6-BB5F-7B41-A640-9EE12124C4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710" y="2354479"/>
            <a:ext cx="3761545" cy="4331181"/>
          </a:xfrm>
          <a:prstGeom prst="rect">
            <a:avLst/>
          </a:prstGeom>
        </p:spPr>
      </p:pic>
    </p:spTree>
    <p:extLst>
      <p:ext uri="{BB962C8B-B14F-4D97-AF65-F5344CB8AC3E}">
        <p14:creationId xmlns:p14="http://schemas.microsoft.com/office/powerpoint/2010/main" val="124271120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4"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Hình ảnh 27">
            <a:extLst>
              <a:ext uri="{FF2B5EF4-FFF2-40B4-BE49-F238E27FC236}">
                <a16:creationId xmlns:a16="http://schemas.microsoft.com/office/drawing/2014/main" id="{DADA870E-CE49-EBD5-40A3-42B5D61D2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03227" y="4285978"/>
            <a:ext cx="2480931" cy="2480931"/>
          </a:xfrm>
          <a:prstGeom prst="rect">
            <a:avLst/>
          </a:prstGeom>
        </p:spPr>
      </p:pic>
      <p:sp>
        <p:nvSpPr>
          <p:cNvPr id="10" name="Hộp Văn bản 9">
            <a:extLst>
              <a:ext uri="{FF2B5EF4-FFF2-40B4-BE49-F238E27FC236}">
                <a16:creationId xmlns:a16="http://schemas.microsoft.com/office/drawing/2014/main" id="{2B83D7B7-CE62-B690-F0CA-A33BC83498DC}"/>
              </a:ext>
            </a:extLst>
          </p:cNvPr>
          <p:cNvSpPr txBox="1"/>
          <p:nvPr/>
        </p:nvSpPr>
        <p:spPr>
          <a:xfrm>
            <a:off x="664807" y="855803"/>
            <a:ext cx="11166410" cy="678327"/>
          </a:xfrm>
          <a:prstGeom prst="rect">
            <a:avLst/>
          </a:prstGeom>
          <a:noFill/>
        </p:spPr>
        <p:txBody>
          <a:bodyPr wrap="square">
            <a:spAutoFit/>
          </a:bodyPr>
          <a:lstStyle/>
          <a:p>
            <a:pPr>
              <a:lnSpc>
                <a:spcPct val="115000"/>
              </a:lnSpc>
              <a:spcBef>
                <a:spcPts val="600"/>
              </a:spcBef>
              <a:spcAft>
                <a:spcPts val="600"/>
              </a:spcAft>
              <a:tabLst>
                <a:tab pos="1386840" algn="l"/>
              </a:tabLst>
            </a:pPr>
            <a:r>
              <a:rPr lang="en-US" sz="3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600" b="1">
                <a:solidFill>
                  <a:srgbClr val="FF0000"/>
                </a:solidFill>
                <a:latin typeface="Times New Roman" panose="02020603050405020304" pitchFamily="18" charset="0"/>
                <a:cs typeface="Times New Roman" panose="02020603050405020304" pitchFamily="18" charset="0"/>
              </a:rPr>
              <a:t>Tìm hiểu kiểu bài phân tích một tác phẩm thơ</a:t>
            </a:r>
            <a:endParaRPr lang="en-US" sz="3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545122" y="1834794"/>
            <a:ext cx="9592407" cy="4902368"/>
          </a:xfrm>
          <a:prstGeom prst="rect">
            <a:avLst/>
          </a:prstGeom>
        </p:spPr>
        <p:txBody>
          <a:bodyPr wrap="square">
            <a:spAutoFit/>
          </a:bodyPr>
          <a:lstStyle/>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Phân tích một tác phẩm thơ là phân tích đặc sắc nghệ thuật, nội dung, chủ đề... của một tác phẩm thơ cụ thể.</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Chỉ ra, nhận xét đánh giá được đặc sắc tác phẩm</a:t>
            </a:r>
            <a:endParaRPr lang="en-US" sz="3800">
              <a:latin typeface="Times New Roman" panose="02020603050405020304" pitchFamily="18" charset="0"/>
              <a:ea typeface="Times New Roman" panose="02020603050405020304" pitchFamily="18" charset="0"/>
            </a:endParaRPr>
          </a:p>
          <a:p>
            <a:pPr>
              <a:lnSpc>
                <a:spcPct val="115000"/>
              </a:lnSpc>
              <a:spcBef>
                <a:spcPts val="400"/>
              </a:spcBef>
              <a:spcAft>
                <a:spcPts val="0"/>
              </a:spcAft>
              <a:tabLst>
                <a:tab pos="1386840" algn="l"/>
              </a:tabLst>
            </a:pPr>
            <a:r>
              <a:rPr lang="en-US" sz="3800">
                <a:solidFill>
                  <a:srgbClr val="0D0D0D"/>
                </a:solidFill>
                <a:latin typeface="Times New Roman" panose="02020603050405020304" pitchFamily="18" charset="0"/>
                <a:ea typeface="Times New Roman" panose="02020603050405020304" pitchFamily="18" charset="0"/>
              </a:rPr>
              <a:t>- Nêu được phát hiện riêng của bản thân về tác phẩm.</a:t>
            </a:r>
            <a:endParaRPr lang="en-US" sz="3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57353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700" b="1">
                <a:latin typeface="Times New Roman" panose="02020603050405020304" pitchFamily="18" charset="0"/>
                <a:cs typeface="Times New Roman" panose="02020603050405020304" pitchFamily="18" charset="0"/>
              </a:rPr>
              <a:t>* Lưu ý:</a:t>
            </a:r>
            <a:endParaRPr lang="en-US" sz="3700">
              <a:latin typeface="Times New Roman" panose="02020603050405020304" pitchFamily="18" charset="0"/>
              <a:cs typeface="Times New Roman" panose="02020603050405020304" pitchFamily="18" charset="0"/>
            </a:endParaRPr>
          </a:p>
          <a:p>
            <a:r>
              <a:rPr lang="en-US" sz="3700">
                <a:latin typeface="Times New Roman" panose="02020603050405020304" pitchFamily="18" charset="0"/>
                <a:cs typeface="Times New Roman" panose="02020603050405020304" pitchFamily="18" charset="0"/>
              </a:rPr>
              <a:t>- Đọc kĩ tác phẩm, xác định các luận điểm chính.</a:t>
            </a:r>
          </a:p>
          <a:p>
            <a:r>
              <a:rPr lang="en-US" sz="3700">
                <a:latin typeface="Times New Roman" panose="02020603050405020304" pitchFamily="18" charset="0"/>
                <a:cs typeface="Times New Roman" panose="02020603050405020304" pitchFamily="18" charset="0"/>
              </a:rPr>
              <a:t>- Liên hệ so sánh với các tác phẩm cùng đề tài.</a:t>
            </a:r>
          </a:p>
          <a:p>
            <a:r>
              <a:rPr lang="en-US" sz="3700">
                <a:latin typeface="Times New Roman" panose="02020603050405020304" pitchFamily="18" charset="0"/>
                <a:cs typeface="Times New Roman" panose="02020603050405020304" pitchFamily="18" charset="0"/>
              </a:rPr>
              <a:t>- Nêu đánh giá về thành công hoặc hạn chế của tác phẩm.</a:t>
            </a:r>
          </a:p>
          <a:p>
            <a:r>
              <a:rPr lang="en-US" sz="3700">
                <a:latin typeface="Times New Roman" panose="02020603050405020304" pitchFamily="18" charset="0"/>
                <a:cs typeface="Times New Roman" panose="02020603050405020304" pitchFamily="18" charset="0"/>
              </a:rPr>
              <a:t>- Lập dàn ý  (đề cương bài làm).</a:t>
            </a:r>
          </a:p>
          <a:p>
            <a:endParaRPr lang="en-US" sz="37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58436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44356"/>
            <a:ext cx="10515600" cy="1325563"/>
          </a:xfrm>
        </p:spPr>
        <p:txBody>
          <a:bodyPr>
            <a:normAutofit fontScale="90000"/>
          </a:bodyPr>
          <a:lstStyle/>
          <a:p>
            <a:r>
              <a:rPr lang="en-US" b="1">
                <a:latin typeface="Times New Roman" panose="02020603050405020304" pitchFamily="18" charset="0"/>
                <a:cs typeface="Times New Roman" panose="02020603050405020304" pitchFamily="18" charset="0"/>
              </a:rPr>
              <a:t>2. Thực hành viết</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en-US">
                <a:latin typeface="Times New Roman" panose="02020603050405020304" pitchFamily="18" charset="0"/>
                <a:cs typeface="Times New Roman" panose="02020603050405020304" pitchFamily="18" charset="0"/>
              </a:rPr>
              <a:t>Đề: Phân tích bài thơ “Vịnh khoa thi hương” của Trần Tế Xương</a:t>
            </a:r>
            <a:br>
              <a:rPr lang="en-US">
                <a:latin typeface="Times New Roman" panose="02020603050405020304" pitchFamily="18" charset="0"/>
                <a:cs typeface="Times New Roman" panose="02020603050405020304" pitchFamily="18" charset="0"/>
              </a:rPr>
            </a:br>
            <a:r>
              <a:rPr lang="en-US" i="1">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02763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2031" y="193250"/>
            <a:ext cx="11517923" cy="5850832"/>
          </a:xfrm>
          <a:prstGeom prst="rect">
            <a:avLst/>
          </a:prstGeom>
        </p:spPr>
        <p:txBody>
          <a:bodyPr wrap="square">
            <a:spAutoFit/>
          </a:bodyPr>
          <a:lstStyle/>
          <a:p>
            <a:pPr algn="just">
              <a:lnSpc>
                <a:spcPct val="115000"/>
              </a:lnSpc>
              <a:spcBef>
                <a:spcPts val="400"/>
              </a:spcBef>
              <a:spcAft>
                <a:spcPts val="0"/>
              </a:spcAft>
            </a:pPr>
            <a:r>
              <a:rPr lang="en-US" sz="2800" i="1">
                <a:solidFill>
                  <a:srgbClr val="0070C0"/>
                </a:solidFill>
                <a:latin typeface="Times New Roman" panose="02020603050405020304" pitchFamily="18" charset="0"/>
                <a:ea typeface="MS Mincho"/>
              </a:rPr>
              <a:t>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FF0000"/>
                </a:solidFill>
                <a:latin typeface="Times New Roman" panose="02020603050405020304" pitchFamily="18" charset="0"/>
                <a:ea typeface="MS Mincho"/>
              </a:rPr>
              <a:t>1. Bước 1: Chuẩn bị </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solidFill>
                  <a:srgbClr val="7030A0"/>
                </a:solidFill>
                <a:latin typeface="Times New Roman" panose="02020603050405020304" pitchFamily="18" charset="0"/>
                <a:ea typeface="MS Mincho"/>
              </a:rPr>
              <a:t>a. Đọc kĩ đề bài, xác định yêu cầu của đề bài: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Dạng bài: </a:t>
            </a:r>
            <a:r>
              <a:rPr lang="en-US" sz="2800">
                <a:solidFill>
                  <a:srgbClr val="0D0D0D"/>
                </a:solidFill>
                <a:latin typeface="Times New Roman" panose="02020603050405020304" pitchFamily="18" charset="0"/>
                <a:ea typeface="MS Mincho"/>
              </a:rPr>
              <a:t>nghị luận phân tích một tác phẩm thơ.</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b="1">
                <a:latin typeface="Times New Roman" panose="02020603050405020304" pitchFamily="18" charset="0"/>
                <a:ea typeface="MS Mincho"/>
              </a:rPr>
              <a:t>-</a:t>
            </a:r>
            <a:r>
              <a:rPr lang="en-US" sz="2800" b="1">
                <a:solidFill>
                  <a:srgbClr val="7030A0"/>
                </a:solidFill>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nội dung (chủ đề) : </a:t>
            </a:r>
            <a:r>
              <a:rPr lang="en-US" sz="2800">
                <a:latin typeface="Times New Roman" panose="02020603050405020304" pitchFamily="18" charset="0"/>
                <a:ea typeface="Times New Roman" panose="02020603050405020304" pitchFamily="18" charset="0"/>
              </a:rPr>
              <a:t>Bài thơ đã vẽ lên một cách sống động tình trạng suy đồi của Nho học thời ấy cùng những cảnh chướng tai gai mắt lúc chế độ thực dân nửa phong kiến bước đầu được xác lập ở nước ta qua cảnh trường thi, khoa thi.</a:t>
            </a:r>
          </a:p>
          <a:p>
            <a:pPr algn="just">
              <a:lnSpc>
                <a:spcPct val="115000"/>
              </a:lnSpc>
              <a:spcBef>
                <a:spcPts val="400"/>
              </a:spcBef>
              <a:spcAft>
                <a:spcPts val="0"/>
              </a:spcAft>
            </a:pPr>
            <a:r>
              <a:rPr lang="en-US" sz="2800" b="1">
                <a:latin typeface="Times New Roman" panose="02020603050405020304" pitchFamily="18" charset="0"/>
                <a:ea typeface="MS Mincho"/>
              </a:rPr>
              <a:t>- </a:t>
            </a:r>
            <a:r>
              <a:rPr lang="en-US" sz="2800" b="1">
                <a:solidFill>
                  <a:srgbClr val="0D0D0D"/>
                </a:solidFill>
                <a:latin typeface="Times New Roman" panose="02020603050405020304" pitchFamily="18" charset="0"/>
                <a:ea typeface="MS Mincho"/>
              </a:rPr>
              <a:t>Về phạm vi dẫn chứng: </a:t>
            </a:r>
            <a:r>
              <a:rPr lang="en-US" sz="2800">
                <a:solidFill>
                  <a:srgbClr val="0D0D0D"/>
                </a:solidFill>
                <a:latin typeface="Times New Roman" panose="02020603050405020304" pitchFamily="18" charset="0"/>
                <a:ea typeface="MS Mincho"/>
              </a:rPr>
              <a:t>Sử dụng dẫn chứng trong bài thơ và các tác phẩm cùng đề tài</a:t>
            </a:r>
            <a:endParaRPr lang="en-US" sz="28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2800">
                <a:solidFill>
                  <a:srgbClr val="0D0D0D"/>
                </a:solidFill>
                <a:latin typeface="Times New Roman" panose="02020603050405020304" pitchFamily="18" charset="0"/>
                <a:ea typeface="MS Mincho"/>
              </a:rPr>
              <a:t>- Xác định thể loại, bố cục....</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71381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2470" y="1027906"/>
            <a:ext cx="10251830" cy="2849498"/>
          </a:xfrm>
          <a:prstGeom prst="rect">
            <a:avLst/>
          </a:prstGeom>
        </p:spPr>
        <p:txBody>
          <a:bodyPr wrap="square">
            <a:spAutoFit/>
          </a:bodyPr>
          <a:lstStyle/>
          <a:p>
            <a:pPr algn="just">
              <a:lnSpc>
                <a:spcPct val="115000"/>
              </a:lnSpc>
              <a:spcBef>
                <a:spcPts val="400"/>
              </a:spcBef>
              <a:spcAft>
                <a:spcPts val="0"/>
              </a:spcAft>
            </a:pPr>
            <a:r>
              <a:rPr lang="en-US" sz="3000" b="1">
                <a:solidFill>
                  <a:srgbClr val="7030A0"/>
                </a:solidFill>
                <a:latin typeface="Times New Roman" panose="02020603050405020304" pitchFamily="18" charset="0"/>
                <a:ea typeface="MS Mincho"/>
              </a:rPr>
              <a:t>b. Mục đích bài viết, đối tượng người đọc</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Mục đích bài viết: thuyết phục người đọc đồng tình ý kiến của em phân tích một tác phẩm thơ.</a:t>
            </a:r>
            <a:endParaRPr lang="en-US" sz="3000">
              <a:latin typeface="Times New Roman" panose="02020603050405020304" pitchFamily="18" charset="0"/>
              <a:ea typeface="Times New Roman" panose="02020603050405020304" pitchFamily="18" charset="0"/>
            </a:endParaRPr>
          </a:p>
          <a:p>
            <a:pPr algn="just">
              <a:lnSpc>
                <a:spcPct val="115000"/>
              </a:lnSpc>
              <a:spcBef>
                <a:spcPts val="400"/>
              </a:spcBef>
              <a:spcAft>
                <a:spcPts val="0"/>
              </a:spcAft>
            </a:pPr>
            <a:r>
              <a:rPr lang="en-US" sz="3000">
                <a:solidFill>
                  <a:srgbClr val="0D0D0D"/>
                </a:solidFill>
                <a:latin typeface="Times New Roman" panose="02020603050405020304" pitchFamily="18" charset="0"/>
                <a:ea typeface="MS Mincho"/>
              </a:rPr>
              <a:t>- Đối tượng người đọc: Thầy cô, bạn bè và những người quan tâm đến văn bản </a:t>
            </a:r>
            <a:r>
              <a:rPr lang="en-US" sz="3000" i="1">
                <a:solidFill>
                  <a:srgbClr val="0D0D0D"/>
                </a:solidFill>
                <a:latin typeface="Times New Roman" panose="02020603050405020304" pitchFamily="18" charset="0"/>
                <a:ea typeface="MS Mincho"/>
              </a:rPr>
              <a:t>Vịnh khoa thi hương</a:t>
            </a:r>
            <a:endParaRPr lang="en-US" sz="3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67372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Hộp Văn bản 16">
            <a:extLst>
              <a:ext uri="{FF2B5EF4-FFF2-40B4-BE49-F238E27FC236}">
                <a16:creationId xmlns:a16="http://schemas.microsoft.com/office/drawing/2014/main" id="{66353A50-8440-9A18-C855-2DF265038588}"/>
              </a:ext>
            </a:extLst>
          </p:cNvPr>
          <p:cNvSpPr txBox="1"/>
          <p:nvPr/>
        </p:nvSpPr>
        <p:spPr>
          <a:xfrm>
            <a:off x="565247" y="911843"/>
            <a:ext cx="6395356" cy="584775"/>
          </a:xfrm>
          <a:prstGeom prst="rect">
            <a:avLst/>
          </a:prstGeom>
          <a:noFill/>
        </p:spPr>
        <p:txBody>
          <a:bodyPr wrap="square">
            <a:spAutoFit/>
          </a:bodyPr>
          <a:lstStyle/>
          <a:p>
            <a:r>
              <a:rPr lang="en-US" sz="3200" b="1" dirty="0">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1. </a:t>
            </a:r>
            <a:r>
              <a:rPr lang="en-US" sz="3200" b="1" dirty="0" err="1">
                <a:solidFill>
                  <a:srgbClr val="8A7057"/>
                </a:solidFill>
                <a:effectLst/>
                <a:latin typeface="Times New Roman" panose="02020603050405020304" pitchFamily="18" charset="0"/>
                <a:ea typeface="MS Mincho" panose="02020609040205080304" pitchFamily="49" charset="-128"/>
                <a:cs typeface="Times New Roman" panose="02020603050405020304" pitchFamily="18" charset="0"/>
              </a:rPr>
              <a:t>Bước</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2: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Tìm</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và</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lập</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a:t>
            </a:r>
            <a:r>
              <a:rPr lang="en-US" sz="3200" b="1" dirty="0" err="1">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dàn</a:t>
            </a:r>
            <a:r>
              <a:rPr lang="en-US" sz="3200" b="1" dirty="0">
                <a:solidFill>
                  <a:srgbClr val="8A7057"/>
                </a:solidFill>
                <a:latin typeface="Times New Roman" panose="02020603050405020304" pitchFamily="18" charset="0"/>
                <a:ea typeface="MS Mincho" panose="02020609040205080304" pitchFamily="49" charset="-128"/>
                <a:cs typeface="Times New Roman" panose="02020603050405020304" pitchFamily="18" charset="0"/>
              </a:rPr>
              <a:t> ý</a:t>
            </a:r>
            <a:endParaRPr lang="en-US" dirty="0"/>
          </a:p>
        </p:txBody>
      </p:sp>
      <p:pic>
        <p:nvPicPr>
          <p:cNvPr id="28" name="Hình ảnh 27">
            <a:extLst>
              <a:ext uri="{FF2B5EF4-FFF2-40B4-BE49-F238E27FC236}">
                <a16:creationId xmlns:a16="http://schemas.microsoft.com/office/drawing/2014/main" id="{DADA870E-CE49-EBD5-40A3-42B5D61D2A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89614" y="60855"/>
            <a:ext cx="2002386" cy="2002386"/>
          </a:xfrm>
          <a:prstGeom prst="rect">
            <a:avLst/>
          </a:prstGeom>
        </p:spPr>
      </p:pic>
      <p:sp>
        <p:nvSpPr>
          <p:cNvPr id="16" name="Hộp Văn bản 15">
            <a:extLst>
              <a:ext uri="{FF2B5EF4-FFF2-40B4-BE49-F238E27FC236}">
                <a16:creationId xmlns:a16="http://schemas.microsoft.com/office/drawing/2014/main" id="{88F42061-41BE-7D5B-CCBF-B99C32ADF2F6}"/>
              </a:ext>
            </a:extLst>
          </p:cNvPr>
          <p:cNvSpPr txBox="1"/>
          <p:nvPr/>
        </p:nvSpPr>
        <p:spPr>
          <a:xfrm>
            <a:off x="723868" y="1470418"/>
            <a:ext cx="2273332" cy="523220"/>
          </a:xfrm>
          <a:prstGeom prst="rect">
            <a:avLst/>
          </a:prstGeom>
          <a:noFill/>
        </p:spPr>
        <p:txBody>
          <a:bodyPr wrap="square">
            <a:spAutoFit/>
          </a:bodyPr>
          <a:lstStyle/>
          <a:p>
            <a:r>
              <a:rPr lang="en-US" sz="2800" b="1" dirty="0">
                <a:solidFill>
                  <a:srgbClr val="C00000"/>
                </a:solidFill>
                <a:latin typeface="Times New Roman" panose="02020603050405020304" pitchFamily="18" charset="0"/>
                <a:ea typeface="Times New Roman" panose="02020603050405020304" pitchFamily="18" charset="0"/>
              </a:rPr>
              <a:t>b</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Lập</a:t>
            </a:r>
            <a:r>
              <a:rPr lang="en-US" sz="2800" b="1" dirty="0">
                <a:solidFill>
                  <a:srgbClr val="C00000"/>
                </a:solidFill>
                <a:effectLst/>
                <a:latin typeface="Times New Roman" panose="02020603050405020304" pitchFamily="18" charset="0"/>
                <a:ea typeface="Times New Roman" panose="02020603050405020304" pitchFamily="18" charset="0"/>
              </a:rPr>
              <a:t> </a:t>
            </a:r>
            <a:r>
              <a:rPr lang="en-US" sz="2800" b="1" dirty="0" err="1">
                <a:solidFill>
                  <a:srgbClr val="C00000"/>
                </a:solidFill>
                <a:effectLst/>
                <a:latin typeface="Times New Roman" panose="02020603050405020304" pitchFamily="18" charset="0"/>
                <a:ea typeface="Times New Roman" panose="02020603050405020304" pitchFamily="18" charset="0"/>
              </a:rPr>
              <a:t>dàn</a:t>
            </a:r>
            <a:r>
              <a:rPr lang="en-US" sz="2800" b="1" dirty="0">
                <a:solidFill>
                  <a:srgbClr val="C00000"/>
                </a:solidFill>
                <a:effectLst/>
                <a:latin typeface="Times New Roman" panose="02020603050405020304" pitchFamily="18" charset="0"/>
                <a:ea typeface="Times New Roman" panose="02020603050405020304" pitchFamily="18" charset="0"/>
              </a:rPr>
              <a:t> ý</a:t>
            </a:r>
            <a:endParaRPr lang="en-US" sz="2800" dirty="0">
              <a:solidFill>
                <a:srgbClr val="C00000"/>
              </a:solidFill>
            </a:endParaRPr>
          </a:p>
        </p:txBody>
      </p:sp>
    </p:spTree>
    <p:extLst>
      <p:ext uri="{BB962C8B-B14F-4D97-AF65-F5344CB8AC3E}">
        <p14:creationId xmlns:p14="http://schemas.microsoft.com/office/powerpoint/2010/main" val="342725949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923</Words>
  <Application>Microsoft Office PowerPoint</Application>
  <PresentationFormat>Widescreen</PresentationFormat>
  <Paragraphs>71</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Calibri Light</vt:lpstr>
      <vt:lpstr>MS Mincho</vt:lpstr>
      <vt:lpstr>Times New Roman</vt:lpstr>
      <vt:lpstr>Chủ đề Office</vt:lpstr>
      <vt:lpstr>Equation</vt:lpstr>
      <vt:lpstr>PowerPoint Presentation</vt:lpstr>
      <vt:lpstr>PowerPoint Presentation</vt:lpstr>
      <vt:lpstr>PowerPoint Presentation</vt:lpstr>
      <vt:lpstr>PowerPoint Presentation</vt:lpstr>
      <vt:lpstr>PowerPoint Presentation</vt:lpstr>
      <vt:lpstr>2. Thực hành viết Đề: Phân tích bài thơ “Vịnh khoa thi hương” của Trần Tế Xương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Thúy Mai</dc:creator>
  <cp:lastModifiedBy>Admin</cp:lastModifiedBy>
  <cp:revision>15</cp:revision>
  <dcterms:created xsi:type="dcterms:W3CDTF">2022-07-01T08:16:02Z</dcterms:created>
  <dcterms:modified xsi:type="dcterms:W3CDTF">2023-06-26T10:03:24Z</dcterms:modified>
</cp:coreProperties>
</file>