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2" r:id="rId3"/>
    <p:sldId id="263" r:id="rId4"/>
    <p:sldId id="264" r:id="rId5"/>
    <p:sldId id="265" r:id="rId6"/>
    <p:sldId id="290" r:id="rId7"/>
    <p:sldId id="291" r:id="rId8"/>
    <p:sldId id="293" r:id="rId9"/>
    <p:sldId id="295" r:id="rId10"/>
    <p:sldId id="297" r:id="rId11"/>
    <p:sldId id="299" r:id="rId12"/>
    <p:sldId id="302" r:id="rId13"/>
    <p:sldId id="303" r:id="rId14"/>
    <p:sldId id="281" r:id="rId15"/>
    <p:sldId id="288" r:id="rId16"/>
    <p:sldId id="289"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8B9A7-EFC7-4CB0-8088-76EF5C6A6A48}" type="datetimeFigureOut">
              <a:rPr lang="vi-VN" smtClean="0"/>
              <a:t>17/02/2022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B6CBE4-172A-4EE7-BB20-98AE87D989B1}" type="slidenum">
              <a:rPr lang="vi-VN" smtClean="0"/>
              <a:t>‹#›</a:t>
            </a:fld>
            <a:endParaRPr lang="vi-VN"/>
          </a:p>
        </p:txBody>
      </p:sp>
    </p:spTree>
    <p:extLst>
      <p:ext uri="{BB962C8B-B14F-4D97-AF65-F5344CB8AC3E}">
        <p14:creationId xmlns:p14="http://schemas.microsoft.com/office/powerpoint/2010/main" val="260727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0FD5DA-C1B5-4348-A858-AFDD0940774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69329954"/>
      </p:ext>
    </p:extLst>
  </p:cSld>
  <p:clrMapOvr>
    <a:masterClrMapping/>
  </p:clrMapOvr>
  <p:transition spd="slow">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855A12-4836-42F4-AAE4-72F49600FD8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87284615"/>
      </p:ext>
    </p:extLst>
  </p:cSld>
  <p:clrMapOvr>
    <a:masterClrMapping/>
  </p:clrMapOvr>
  <p:transition spd="slow">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2633B1-D71E-461C-BE62-9D413D0FB52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39367903"/>
      </p:ext>
    </p:extLst>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9D7F83-7027-4756-9BBB-0374A6BC81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8621887"/>
      </p:ext>
    </p:extLst>
  </p:cSld>
  <p:clrMapOvr>
    <a:masterClrMapping/>
  </p:clrMapOvr>
  <p:transition spd="slow">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61F4A4-F00E-400A-9C3D-B2443EE183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8852928"/>
      </p:ext>
    </p:extLst>
  </p:cSld>
  <p:clrMapOvr>
    <a:masterClrMapping/>
  </p:clrMapOvr>
  <p:transition spd="slow">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CA76AA-0D27-4301-85D4-F1701E05C5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4761185"/>
      </p:ext>
    </p:extLst>
  </p:cSld>
  <p:clrMapOvr>
    <a:masterClrMapping/>
  </p:clrMapOvr>
  <p:transition spd="slow">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AB54F0-E905-4352-BBA3-C01DB953F3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5224532"/>
      </p:ext>
    </p:extLst>
  </p:cSld>
  <p:clrMapOvr>
    <a:masterClrMapping/>
  </p:clrMapOvr>
  <p:transition spd="slow">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A90F24-0A7C-4A6A-92E2-D3A1CE1088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7767732"/>
      </p:ext>
    </p:extLst>
  </p:cSld>
  <p:clrMapOvr>
    <a:masterClrMapping/>
  </p:clrMapOvr>
  <p:transition spd="slow">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DC1A0A5-C501-4E08-8291-2E8DD76556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01659535"/>
      </p:ext>
    </p:extLst>
  </p:cSld>
  <p:clrMapOvr>
    <a:masterClrMapping/>
  </p:clrMapOvr>
  <p:transition spd="slow">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289F8-D83A-44B6-90FF-F60EE8B5D67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772023"/>
      </p:ext>
    </p:extLst>
  </p:cSld>
  <p:clrMapOvr>
    <a:masterClrMapping/>
  </p:clrMapOvr>
  <p:transition spd="slow">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CE178A-67C8-48A9-9415-DCA65CA9690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75562067"/>
      </p:ext>
    </p:extLst>
  </p:cSld>
  <p:clrMapOvr>
    <a:masterClrMapping/>
  </p:clrMapOvr>
  <p:transition spd="slow">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fontAlgn="base">
              <a:spcBef>
                <a:spcPct val="0"/>
              </a:spcBef>
              <a:spcAft>
                <a:spcPct val="0"/>
              </a:spcAft>
              <a:defRPr/>
            </a:pPr>
            <a:fld id="{16B80B02-B319-41AD-9FE4-FE9A9B27CAFF}"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22623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diamon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Arial" pitchFamily="34" charset="0"/>
        </a:defRPr>
      </a:lvl2pPr>
      <a:lvl3pPr algn="ctr" rtl="0" eaLnBrk="0" fontAlgn="base" hangingPunct="0">
        <a:spcBef>
          <a:spcPct val="0"/>
        </a:spcBef>
        <a:spcAft>
          <a:spcPct val="0"/>
        </a:spcAft>
        <a:defRPr sz="4400">
          <a:solidFill>
            <a:schemeClr val="tx2"/>
          </a:solidFill>
          <a:latin typeface=".VnArial" pitchFamily="34" charset="0"/>
        </a:defRPr>
      </a:lvl3pPr>
      <a:lvl4pPr algn="ctr" rtl="0" eaLnBrk="0" fontAlgn="base" hangingPunct="0">
        <a:spcBef>
          <a:spcPct val="0"/>
        </a:spcBef>
        <a:spcAft>
          <a:spcPct val="0"/>
        </a:spcAft>
        <a:defRPr sz="4400">
          <a:solidFill>
            <a:schemeClr val="tx2"/>
          </a:solidFill>
          <a:latin typeface=".VnArial" pitchFamily="34" charset="0"/>
        </a:defRPr>
      </a:lvl4pPr>
      <a:lvl5pPr algn="ctr" rtl="0" eaLnBrk="0" fontAlgn="base" hangingPunct="0">
        <a:spcBef>
          <a:spcPct val="0"/>
        </a:spcBef>
        <a:spcAft>
          <a:spcPct val="0"/>
        </a:spcAft>
        <a:defRPr sz="4400">
          <a:solidFill>
            <a:schemeClr val="tx2"/>
          </a:solidFill>
          <a:latin typeface=".VnArial" pitchFamily="34" charset="0"/>
        </a:defRPr>
      </a:lvl5pPr>
      <a:lvl6pPr marL="457200" algn="ctr" rtl="0" fontAlgn="base">
        <a:spcBef>
          <a:spcPct val="0"/>
        </a:spcBef>
        <a:spcAft>
          <a:spcPct val="0"/>
        </a:spcAft>
        <a:defRPr sz="4400">
          <a:solidFill>
            <a:schemeClr val="tx2"/>
          </a:solidFill>
          <a:latin typeface=".VnArial" pitchFamily="34" charset="0"/>
        </a:defRPr>
      </a:lvl6pPr>
      <a:lvl7pPr marL="914400" algn="ctr" rtl="0" fontAlgn="base">
        <a:spcBef>
          <a:spcPct val="0"/>
        </a:spcBef>
        <a:spcAft>
          <a:spcPct val="0"/>
        </a:spcAft>
        <a:defRPr sz="4400">
          <a:solidFill>
            <a:schemeClr val="tx2"/>
          </a:solidFill>
          <a:latin typeface=".VnArial" pitchFamily="34" charset="0"/>
        </a:defRPr>
      </a:lvl7pPr>
      <a:lvl8pPr marL="1371600" algn="ctr" rtl="0" fontAlgn="base">
        <a:spcBef>
          <a:spcPct val="0"/>
        </a:spcBef>
        <a:spcAft>
          <a:spcPct val="0"/>
        </a:spcAft>
        <a:defRPr sz="4400">
          <a:solidFill>
            <a:schemeClr val="tx2"/>
          </a:solidFill>
          <a:latin typeface=".VnArial" pitchFamily="34" charset="0"/>
        </a:defRPr>
      </a:lvl8pPr>
      <a:lvl9pPr marL="1828800" algn="ctr" rtl="0" fontAlgn="base">
        <a:spcBef>
          <a:spcPct val="0"/>
        </a:spcBef>
        <a:spcAft>
          <a:spcPct val="0"/>
        </a:spcAft>
        <a:defRPr sz="4400">
          <a:solidFill>
            <a:schemeClr val="tx2"/>
          </a:solidFill>
          <a:latin typeface=".Vn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blumen-pflanzen042[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4" descr="blumen-pflanzen042[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39250"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5" descr="blumen-pflanzen08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194300"/>
            <a:ext cx="3048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WordArt 23"/>
          <p:cNvSpPr>
            <a:spLocks noChangeArrowheads="1" noChangeShapeType="1" noTextEdit="1"/>
          </p:cNvSpPr>
          <p:nvPr/>
        </p:nvSpPr>
        <p:spPr bwMode="auto">
          <a:xfrm>
            <a:off x="1219200" y="0"/>
            <a:ext cx="9296400" cy="6858000"/>
          </a:xfrm>
          <a:prstGeom prst="rect">
            <a:avLst/>
          </a:prstGeom>
        </p:spPr>
        <p:txBody>
          <a:bodyPr wrap="none" fromWordArt="1">
            <a:prstTxWarp prst="textArchUpPour">
              <a:avLst>
                <a:gd name="adj1" fmla="val 10194020"/>
                <a:gd name="adj2" fmla="val 39843"/>
              </a:avLst>
            </a:prstTxWarp>
            <a:scene3d>
              <a:camera prst="legacyPerspectiveFront">
                <a:rot lat="20519979"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vi-VN" sz="4000" b="1" kern="10">
                <a:ln w="9525">
                  <a:round/>
                  <a:headEnd/>
                  <a:tailEnd/>
                </a:ln>
                <a:gradFill rotWithShape="1">
                  <a:gsLst>
                    <a:gs pos="0">
                      <a:srgbClr val="FFE701"/>
                    </a:gs>
                    <a:gs pos="100000">
                      <a:srgbClr val="FE3E02"/>
                    </a:gs>
                  </a:gsLst>
                  <a:lin ang="5400000" scaled="1"/>
                </a:gradFill>
              </a:rPr>
              <a:t>CHµO MõNG C¸C THÇY C¤ ĐẾN Dù GIê</a:t>
            </a:r>
          </a:p>
        </p:txBody>
      </p:sp>
      <p:sp>
        <p:nvSpPr>
          <p:cNvPr id="4102" name="WordArt 24"/>
          <p:cNvSpPr>
            <a:spLocks noChangeArrowheads="1" noChangeShapeType="1" noTextEdit="1"/>
          </p:cNvSpPr>
          <p:nvPr/>
        </p:nvSpPr>
        <p:spPr bwMode="auto">
          <a:xfrm>
            <a:off x="4267200" y="3276600"/>
            <a:ext cx="3797300" cy="1143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vi-VN"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rPr>
              <a:t>NG÷ V¡N </a:t>
            </a:r>
          </a:p>
          <a:p>
            <a:pPr algn="ctr" eaLnBrk="0" fontAlgn="base" hangingPunct="0">
              <a:spcBef>
                <a:spcPct val="0"/>
              </a:spcBef>
              <a:spcAft>
                <a:spcPct val="0"/>
              </a:spcAft>
            </a:pPr>
            <a:r>
              <a:rPr lang="vi-VN"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rPr>
              <a:t>LíP 6</a:t>
            </a:r>
          </a:p>
        </p:txBody>
      </p:sp>
      <p:sp>
        <p:nvSpPr>
          <p:cNvPr id="4103" name="WordArt 25"/>
          <p:cNvSpPr>
            <a:spLocks noChangeArrowheads="1" noChangeShapeType="1" noTextEdit="1"/>
          </p:cNvSpPr>
          <p:nvPr/>
        </p:nvSpPr>
        <p:spPr bwMode="auto">
          <a:xfrm>
            <a:off x="2705100" y="4572000"/>
            <a:ext cx="7429500" cy="4572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vi-VN" sz="2800" b="1" kern="10">
                <a:ln w="19050">
                  <a:solidFill>
                    <a:srgbClr val="FF0000"/>
                  </a:solidFill>
                  <a:round/>
                  <a:headEnd/>
                  <a:tailEnd/>
                </a:ln>
                <a:solidFill>
                  <a:srgbClr val="0066CC"/>
                </a:solidFill>
                <a:effectLst>
                  <a:outerShdw dist="35921" dir="2700000" algn="ctr" rotWithShape="0">
                    <a:srgbClr val="990000"/>
                  </a:outerShdw>
                </a:effectLst>
              </a:rPr>
              <a:t>GV Thùc hiÖn : HỒ THỊ THẬT</a:t>
            </a:r>
          </a:p>
        </p:txBody>
      </p:sp>
    </p:spTree>
    <p:extLst>
      <p:ext uri="{BB962C8B-B14F-4D97-AF65-F5344CB8AC3E}">
        <p14:creationId xmlns:p14="http://schemas.microsoft.com/office/powerpoint/2010/main" val="3813597486"/>
      </p:ext>
    </p:extLst>
  </p:cSld>
  <p:clrMapOvr>
    <a:masterClrMapping/>
  </p:clrMapOvr>
  <p:transition spd="slow">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2362200" y="6096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2292" name="Rectangle 7"/>
          <p:cNvSpPr>
            <a:spLocks noChangeArrowheads="1"/>
          </p:cNvSpPr>
          <p:nvPr/>
        </p:nvSpPr>
        <p:spPr bwMode="auto">
          <a:xfrm>
            <a:off x="2362200" y="2133600"/>
            <a:ext cx="563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54632" name="Text Box 8"/>
          <p:cNvSpPr txBox="1">
            <a:spLocks noChangeArrowheads="1"/>
          </p:cNvSpPr>
          <p:nvPr/>
        </p:nvSpPr>
        <p:spPr bwMode="auto">
          <a:xfrm>
            <a:off x="1039642" y="617557"/>
            <a:ext cx="6797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AutoNum type="romanUcPeriod"/>
            </a:pPr>
            <a:r>
              <a:rPr lang="en-US" altLang="en-US" sz="2800" b="1" u="sng" dirty="0">
                <a:solidFill>
                  <a:srgbClr val="CC0000"/>
                </a:solidFill>
                <a:latin typeface="Times New Roman" panose="02020603050405020304" pitchFamily="18" charset="0"/>
                <a:cs typeface="Times New Roman" panose="02020603050405020304" pitchFamily="18" charset="0"/>
              </a:rPr>
              <a:t>Tìm hiểu chung:</a:t>
            </a:r>
            <a:endParaRPr lang="en-US" altLang="en-US" sz="2800" b="1" dirty="0">
              <a:solidFill>
                <a:srgbClr val="CC0000"/>
              </a:solidFill>
              <a:latin typeface=".VnTime" panose="020B7200000000000000" pitchFamily="34" charset="0"/>
            </a:endParaRPr>
          </a:p>
          <a:p>
            <a:pPr fontAlgn="base">
              <a:spcBef>
                <a:spcPct val="0"/>
              </a:spcBef>
              <a:spcAft>
                <a:spcPct val="0"/>
              </a:spcAft>
              <a:buFontTx/>
              <a:buNone/>
            </a:pPr>
            <a:r>
              <a:rPr lang="en-US" altLang="en-US" sz="2800" b="1" dirty="0">
                <a:solidFill>
                  <a:srgbClr val="CC0000"/>
                </a:solidFill>
                <a:latin typeface="Times New Roman" panose="02020603050405020304" pitchFamily="18" charset="0"/>
                <a:cs typeface="Times New Roman" panose="02020603050405020304" pitchFamily="18" charset="0"/>
              </a:rPr>
              <a:t>II. Tìm hiểu chi tiết</a:t>
            </a:r>
            <a:r>
              <a:rPr lang="en-US" altLang="en-US" sz="2800" b="1" u="sng" dirty="0">
                <a:solidFill>
                  <a:srgbClr val="CC0000"/>
                </a:solidFill>
                <a:latin typeface="Times New Roman" panose="02020603050405020304" pitchFamily="18" charset="0"/>
                <a:cs typeface="Times New Roman" panose="02020603050405020304" pitchFamily="18" charset="0"/>
              </a:rPr>
              <a:t>: </a:t>
            </a:r>
            <a:endParaRPr lang="en-US" altLang="en-US" sz="2800" b="1" u="sng" dirty="0">
              <a:solidFill>
                <a:srgbClr val="000000"/>
              </a:solidFill>
              <a:latin typeface="Times New Roman" panose="02020603050405020304" pitchFamily="18" charset="0"/>
              <a:cs typeface="Times New Roman" panose="02020603050405020304" pitchFamily="18" charset="0"/>
            </a:endParaRPr>
          </a:p>
        </p:txBody>
      </p:sp>
      <p:sp>
        <p:nvSpPr>
          <p:cNvPr id="154633" name="Text Box 9"/>
          <p:cNvSpPr txBox="1">
            <a:spLocks noChangeArrowheads="1"/>
          </p:cNvSpPr>
          <p:nvPr/>
        </p:nvSpPr>
        <p:spPr bwMode="auto">
          <a:xfrm>
            <a:off x="1039641" y="1464378"/>
            <a:ext cx="10720949"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buFontTx/>
              <a:buNone/>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Diễn biến tâm lí của gấu con chân vòng kiềng</a:t>
            </a:r>
            <a:endParaRPr lang="vi-VN"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54638" name="Rectangle 14"/>
          <p:cNvSpPr>
            <a:spLocks noChangeArrowheads="1"/>
          </p:cNvSpPr>
          <p:nvPr/>
        </p:nvSpPr>
        <p:spPr bwMode="auto">
          <a:xfrm>
            <a:off x="1012872" y="2637219"/>
            <a:ext cx="10747718" cy="422885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spcAft>
                <a:spcPts val="0"/>
              </a:spcAft>
              <a:buNone/>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 bị trêu chọc về ngoại hình:</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buNone/>
            </a:pP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Chạy về mách mẹ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"Vòng kiềng thật xấu hổ/ Con thà chết còn hơn" </a:t>
            </a: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Chạy về với tình thương yêu, với gia đình</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buNone/>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Nấp sau cánh tủ, tủi thân khóc to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"Cả khu rừng này chê/ Chân vòng kiềng xấu, xấu!"</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buNone/>
            </a:pP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Sự tủi thân, uất ức, xấu hổ của gấu con về ngoại hình của mình.</a:t>
            </a:r>
            <a:endParaRPr lang="vi-VN"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Text Box 5"/>
          <p:cNvSpPr txBox="1">
            <a:spLocks noChangeArrowheads="1"/>
          </p:cNvSpPr>
          <p:nvPr/>
        </p:nvSpPr>
        <p:spPr bwMode="auto">
          <a:xfrm>
            <a:off x="1905001" y="0"/>
            <a:ext cx="8474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r>
              <a:rPr lang="en-US" altLang="en-US" sz="2800" b="1" dirty="0" err="1">
                <a:solidFill>
                  <a:srgbClr val="0000FF"/>
                </a:solidFill>
                <a:latin typeface=".VnTime" panose="020B7200000000000000" pitchFamily="34" charset="0"/>
              </a:rPr>
              <a:t>V¨n</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b¶n</a:t>
            </a:r>
            <a:r>
              <a:rPr lang="en-US" altLang="en-US" sz="2800" b="1" dirty="0">
                <a:solidFill>
                  <a:srgbClr val="0000FF"/>
                </a:solidFill>
                <a:latin typeface=".VnTime" panose="020B7200000000000000" pitchFamily="34" charset="0"/>
              </a:rPr>
              <a:t> : </a:t>
            </a:r>
            <a:r>
              <a:rPr lang="en-US" altLang="en-US" sz="2800" b="1" dirty="0">
                <a:solidFill>
                  <a:srgbClr val="0000FF"/>
                </a:solidFill>
                <a:latin typeface="Times New Roman" panose="02020603050405020304" pitchFamily="18" charset="0"/>
                <a:cs typeface="Times New Roman" panose="02020603050405020304" pitchFamily="18" charset="0"/>
              </a:rPr>
              <a:t>GẤU CON CHÂN VÒNG KIỀNG</a:t>
            </a: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dirty="0">
                <a:solidFill>
                  <a:srgbClr val="000000"/>
                </a:solidFill>
                <a:latin typeface=".VnTime" panose="020B7200000000000000" pitchFamily="34" charset="0"/>
              </a:rPr>
              <a:t>                                                          </a:t>
            </a:r>
            <a:r>
              <a:rPr lang="en-US" altLang="en-US" sz="2800" b="1" i="1" dirty="0">
                <a:solidFill>
                  <a:srgbClr val="000000"/>
                </a:solidFill>
                <a:latin typeface=".VnTime" panose="020B7200000000000000" pitchFamily="34" charset="0"/>
              </a:rPr>
              <a:t>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764" y="617557"/>
            <a:ext cx="4791564" cy="2512149"/>
          </a:xfrm>
          <a:prstGeom prst="rect">
            <a:avLst/>
          </a:prstGeom>
        </p:spPr>
      </p:pic>
    </p:spTree>
    <p:extLst>
      <p:ext uri="{BB962C8B-B14F-4D97-AF65-F5344CB8AC3E}">
        <p14:creationId xmlns:p14="http://schemas.microsoft.com/office/powerpoint/2010/main" val="1157957175"/>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4632">
                                            <p:txEl>
                                              <p:pRg st="1" end="1"/>
                                            </p:txEl>
                                          </p:spTgt>
                                        </p:tgtEl>
                                        <p:attrNameLst>
                                          <p:attrName>style.visibility</p:attrName>
                                        </p:attrNameLst>
                                      </p:cBhvr>
                                      <p:to>
                                        <p:strVal val="visible"/>
                                      </p:to>
                                    </p:set>
                                    <p:animEffect transition="in" filter="strips(downLeft)">
                                      <p:cBhvr>
                                        <p:cTn id="7" dur="500"/>
                                        <p:tgtEl>
                                          <p:spTgt spid="15463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4633"/>
                                        </p:tgtEl>
                                        <p:attrNameLst>
                                          <p:attrName>style.visibility</p:attrName>
                                        </p:attrNameLst>
                                      </p:cBhvr>
                                      <p:to>
                                        <p:strVal val="visible"/>
                                      </p:to>
                                    </p:set>
                                    <p:anim calcmode="lin" valueType="num">
                                      <p:cBhvr>
                                        <p:cTn id="12" dur="500" fill="hold"/>
                                        <p:tgtEl>
                                          <p:spTgt spid="154633"/>
                                        </p:tgtEl>
                                        <p:attrNameLst>
                                          <p:attrName>ppt_w</p:attrName>
                                        </p:attrNameLst>
                                      </p:cBhvr>
                                      <p:tavLst>
                                        <p:tav tm="0">
                                          <p:val>
                                            <p:fltVal val="0"/>
                                          </p:val>
                                        </p:tav>
                                        <p:tav tm="100000">
                                          <p:val>
                                            <p:strVal val="#ppt_w"/>
                                          </p:val>
                                        </p:tav>
                                      </p:tavLst>
                                    </p:anim>
                                    <p:anim calcmode="lin" valueType="num">
                                      <p:cBhvr>
                                        <p:cTn id="13" dur="500" fill="hold"/>
                                        <p:tgtEl>
                                          <p:spTgt spid="154633"/>
                                        </p:tgtEl>
                                        <p:attrNameLst>
                                          <p:attrName>ppt_h</p:attrName>
                                        </p:attrNameLst>
                                      </p:cBhvr>
                                      <p:tavLst>
                                        <p:tav tm="0">
                                          <p:val>
                                            <p:fltVal val="0"/>
                                          </p:val>
                                        </p:tav>
                                        <p:tav tm="100000">
                                          <p:val>
                                            <p:strVal val="#ppt_h"/>
                                          </p:val>
                                        </p:tav>
                                      </p:tavLst>
                                    </p:anim>
                                    <p:animEffect transition="in" filter="fade">
                                      <p:cBhvr>
                                        <p:cTn id="14" dur="500"/>
                                        <p:tgtEl>
                                          <p:spTgt spid="15463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54638"/>
                                        </p:tgtEl>
                                        <p:attrNameLst>
                                          <p:attrName>style.visibility</p:attrName>
                                        </p:attrNameLst>
                                      </p:cBhvr>
                                      <p:to>
                                        <p:strVal val="visible"/>
                                      </p:to>
                                    </p:set>
                                    <p:animEffect transition="in" filter="box(in)">
                                      <p:cBhvr>
                                        <p:cTn id="19" dur="500"/>
                                        <p:tgtEl>
                                          <p:spTgt spid="154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p:bldP spid="1546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2362200" y="6096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2292" name="Rectangle 7"/>
          <p:cNvSpPr>
            <a:spLocks noChangeArrowheads="1"/>
          </p:cNvSpPr>
          <p:nvPr/>
        </p:nvSpPr>
        <p:spPr bwMode="auto">
          <a:xfrm>
            <a:off x="2362200" y="2133600"/>
            <a:ext cx="563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54632" name="Text Box 8"/>
          <p:cNvSpPr txBox="1">
            <a:spLocks noChangeArrowheads="1"/>
          </p:cNvSpPr>
          <p:nvPr/>
        </p:nvSpPr>
        <p:spPr bwMode="auto">
          <a:xfrm>
            <a:off x="1039642" y="617557"/>
            <a:ext cx="6797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AutoNum type="romanUcPeriod"/>
            </a:pPr>
            <a:r>
              <a:rPr lang="en-US" altLang="en-US" sz="2800" b="1" u="sng" dirty="0">
                <a:solidFill>
                  <a:srgbClr val="CC0000"/>
                </a:solidFill>
                <a:latin typeface="Times New Roman" panose="02020603050405020304" pitchFamily="18" charset="0"/>
                <a:cs typeface="Times New Roman" panose="02020603050405020304" pitchFamily="18" charset="0"/>
              </a:rPr>
              <a:t>Tìm hiểu chung:</a:t>
            </a:r>
            <a:endParaRPr lang="en-US" altLang="en-US" sz="2800" b="1" dirty="0">
              <a:solidFill>
                <a:srgbClr val="CC0000"/>
              </a:solidFill>
              <a:latin typeface=".VnTime" panose="020B7200000000000000" pitchFamily="34" charset="0"/>
            </a:endParaRPr>
          </a:p>
          <a:p>
            <a:pPr fontAlgn="base">
              <a:spcBef>
                <a:spcPct val="0"/>
              </a:spcBef>
              <a:spcAft>
                <a:spcPct val="0"/>
              </a:spcAft>
              <a:buFontTx/>
              <a:buNone/>
            </a:pPr>
            <a:r>
              <a:rPr lang="en-US" altLang="en-US" sz="2800" b="1" dirty="0">
                <a:solidFill>
                  <a:srgbClr val="CC0000"/>
                </a:solidFill>
                <a:latin typeface="Times New Roman" panose="02020603050405020304" pitchFamily="18" charset="0"/>
                <a:cs typeface="Times New Roman" panose="02020603050405020304" pitchFamily="18" charset="0"/>
              </a:rPr>
              <a:t>II. Tìm hiểu chi tiết</a:t>
            </a:r>
            <a:r>
              <a:rPr lang="en-US" altLang="en-US" sz="2800" b="1" u="sng" dirty="0">
                <a:solidFill>
                  <a:srgbClr val="CC0000"/>
                </a:solidFill>
                <a:latin typeface="Times New Roman" panose="02020603050405020304" pitchFamily="18" charset="0"/>
                <a:cs typeface="Times New Roman" panose="02020603050405020304" pitchFamily="18" charset="0"/>
              </a:rPr>
              <a:t>: </a:t>
            </a:r>
            <a:endParaRPr lang="en-US" altLang="en-US" sz="2800" b="1" u="sng" dirty="0">
              <a:solidFill>
                <a:srgbClr val="000000"/>
              </a:solidFill>
              <a:latin typeface="Times New Roman" panose="02020603050405020304" pitchFamily="18" charset="0"/>
              <a:cs typeface="Times New Roman" panose="02020603050405020304" pitchFamily="18" charset="0"/>
            </a:endParaRPr>
          </a:p>
        </p:txBody>
      </p:sp>
      <p:sp>
        <p:nvSpPr>
          <p:cNvPr id="154633" name="Text Box 9"/>
          <p:cNvSpPr txBox="1">
            <a:spLocks noChangeArrowheads="1"/>
          </p:cNvSpPr>
          <p:nvPr/>
        </p:nvSpPr>
        <p:spPr bwMode="auto">
          <a:xfrm>
            <a:off x="1039639" y="1255971"/>
            <a:ext cx="10720949"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buFontTx/>
              <a:buNone/>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Diễn biến tâm lí của gấu con chân vòng kiềng</a:t>
            </a:r>
            <a:endParaRPr lang="vi-VN"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54638" name="Rectangle 14"/>
          <p:cNvSpPr>
            <a:spLocks noChangeArrowheads="1"/>
          </p:cNvSpPr>
          <p:nvPr/>
        </p:nvSpPr>
        <p:spPr bwMode="auto">
          <a:xfrm>
            <a:off x="570717" y="1917178"/>
            <a:ext cx="11583769" cy="4961358"/>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spcAft>
                <a:spcPts val="0"/>
              </a:spcAft>
            </a:pP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Sau khi nghe mẹ gấu giải thích: </a:t>
            </a:r>
            <a:endParaRPr lang="vi-VN" sz="2800" b="1"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Mẹ gấu giải thích: </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Khen chân đẹp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"Chân của con rất đẹp,/ Mẹ luôn thấy tự hào!"</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 chỉ có mình con chân vòng kiềng, đây là nét di truyền</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"Chân mẹ vòng kiềng nhé/ Cả chân bố cũng cong" và cả ông nội.</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Nhấn mạnh việc chân vòng kiềng không ảnh hưởng đến tài năng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vì: Hoán dụ "Vòng kiềng giỏi nhất vùng/ Chính là ông nội đấy!"</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Text Box 5"/>
          <p:cNvSpPr txBox="1">
            <a:spLocks noChangeArrowheads="1"/>
          </p:cNvSpPr>
          <p:nvPr/>
        </p:nvSpPr>
        <p:spPr bwMode="auto">
          <a:xfrm>
            <a:off x="1905001" y="0"/>
            <a:ext cx="8474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r>
              <a:rPr lang="en-US" altLang="en-US" sz="2800" b="1" dirty="0" err="1">
                <a:solidFill>
                  <a:srgbClr val="0000FF"/>
                </a:solidFill>
                <a:latin typeface=".VnTime" panose="020B7200000000000000" pitchFamily="34" charset="0"/>
              </a:rPr>
              <a:t>V¨n</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b¶n</a:t>
            </a:r>
            <a:r>
              <a:rPr lang="en-US" altLang="en-US" sz="2800" b="1" dirty="0">
                <a:solidFill>
                  <a:srgbClr val="0000FF"/>
                </a:solidFill>
                <a:latin typeface=".VnTime" panose="020B7200000000000000" pitchFamily="34" charset="0"/>
              </a:rPr>
              <a:t> : </a:t>
            </a:r>
            <a:r>
              <a:rPr lang="en-US" altLang="en-US" sz="2800" b="1" dirty="0">
                <a:solidFill>
                  <a:srgbClr val="0000FF"/>
                </a:solidFill>
                <a:latin typeface="Times New Roman" panose="02020603050405020304" pitchFamily="18" charset="0"/>
                <a:cs typeface="Times New Roman" panose="02020603050405020304" pitchFamily="18" charset="0"/>
              </a:rPr>
              <a:t>GẤU CON CHÂN VÒNG KIỀNG</a:t>
            </a: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dirty="0">
                <a:solidFill>
                  <a:srgbClr val="000000"/>
                </a:solidFill>
                <a:latin typeface=".VnTime" panose="020B7200000000000000" pitchFamily="34" charset="0"/>
              </a:rPr>
              <a:t>                                                          </a:t>
            </a:r>
            <a:r>
              <a:rPr lang="en-US" altLang="en-US" sz="2800" b="1" i="1" dirty="0">
                <a:solidFill>
                  <a:srgbClr val="000000"/>
                </a:solidFill>
                <a:latin typeface=".VnTime" panose="020B7200000000000000" pitchFamily="34"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883" y="661103"/>
            <a:ext cx="4791564" cy="2512149"/>
          </a:xfrm>
          <a:prstGeom prst="rect">
            <a:avLst/>
          </a:prstGeom>
        </p:spPr>
      </p:pic>
    </p:spTree>
    <p:extLst>
      <p:ext uri="{BB962C8B-B14F-4D97-AF65-F5344CB8AC3E}">
        <p14:creationId xmlns:p14="http://schemas.microsoft.com/office/powerpoint/2010/main" val="45266563"/>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4632">
                                            <p:txEl>
                                              <p:pRg st="1" end="1"/>
                                            </p:txEl>
                                          </p:spTgt>
                                        </p:tgtEl>
                                        <p:attrNameLst>
                                          <p:attrName>style.visibility</p:attrName>
                                        </p:attrNameLst>
                                      </p:cBhvr>
                                      <p:to>
                                        <p:strVal val="visible"/>
                                      </p:to>
                                    </p:set>
                                    <p:animEffect transition="in" filter="strips(downLeft)">
                                      <p:cBhvr>
                                        <p:cTn id="7" dur="500"/>
                                        <p:tgtEl>
                                          <p:spTgt spid="15463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4633"/>
                                        </p:tgtEl>
                                        <p:attrNameLst>
                                          <p:attrName>style.visibility</p:attrName>
                                        </p:attrNameLst>
                                      </p:cBhvr>
                                      <p:to>
                                        <p:strVal val="visible"/>
                                      </p:to>
                                    </p:set>
                                    <p:anim calcmode="lin" valueType="num">
                                      <p:cBhvr>
                                        <p:cTn id="12" dur="500" fill="hold"/>
                                        <p:tgtEl>
                                          <p:spTgt spid="154633"/>
                                        </p:tgtEl>
                                        <p:attrNameLst>
                                          <p:attrName>ppt_w</p:attrName>
                                        </p:attrNameLst>
                                      </p:cBhvr>
                                      <p:tavLst>
                                        <p:tav tm="0">
                                          <p:val>
                                            <p:fltVal val="0"/>
                                          </p:val>
                                        </p:tav>
                                        <p:tav tm="100000">
                                          <p:val>
                                            <p:strVal val="#ppt_w"/>
                                          </p:val>
                                        </p:tav>
                                      </p:tavLst>
                                    </p:anim>
                                    <p:anim calcmode="lin" valueType="num">
                                      <p:cBhvr>
                                        <p:cTn id="13" dur="500" fill="hold"/>
                                        <p:tgtEl>
                                          <p:spTgt spid="154633"/>
                                        </p:tgtEl>
                                        <p:attrNameLst>
                                          <p:attrName>ppt_h</p:attrName>
                                        </p:attrNameLst>
                                      </p:cBhvr>
                                      <p:tavLst>
                                        <p:tav tm="0">
                                          <p:val>
                                            <p:fltVal val="0"/>
                                          </p:val>
                                        </p:tav>
                                        <p:tav tm="100000">
                                          <p:val>
                                            <p:strVal val="#ppt_h"/>
                                          </p:val>
                                        </p:tav>
                                      </p:tavLst>
                                    </p:anim>
                                    <p:animEffect transition="in" filter="fade">
                                      <p:cBhvr>
                                        <p:cTn id="14" dur="500"/>
                                        <p:tgtEl>
                                          <p:spTgt spid="15463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54638"/>
                                        </p:tgtEl>
                                        <p:attrNameLst>
                                          <p:attrName>style.visibility</p:attrName>
                                        </p:attrNameLst>
                                      </p:cBhvr>
                                      <p:to>
                                        <p:strVal val="visible"/>
                                      </p:to>
                                    </p:set>
                                    <p:animEffect transition="in" filter="box(in)">
                                      <p:cBhvr>
                                        <p:cTn id="19" dur="500"/>
                                        <p:tgtEl>
                                          <p:spTgt spid="154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p:bldP spid="1546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2362200" y="6096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2292" name="Rectangle 7"/>
          <p:cNvSpPr>
            <a:spLocks noChangeArrowheads="1"/>
          </p:cNvSpPr>
          <p:nvPr/>
        </p:nvSpPr>
        <p:spPr bwMode="auto">
          <a:xfrm>
            <a:off x="2362200" y="2133600"/>
            <a:ext cx="563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54632" name="Text Box 8"/>
          <p:cNvSpPr txBox="1">
            <a:spLocks noChangeArrowheads="1"/>
          </p:cNvSpPr>
          <p:nvPr/>
        </p:nvSpPr>
        <p:spPr bwMode="auto">
          <a:xfrm>
            <a:off x="1039642" y="617557"/>
            <a:ext cx="6797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AutoNum type="romanUcPeriod"/>
            </a:pPr>
            <a:r>
              <a:rPr lang="en-US" altLang="en-US" sz="2800" b="1" u="sng" dirty="0">
                <a:solidFill>
                  <a:srgbClr val="CC0000"/>
                </a:solidFill>
                <a:latin typeface="Times New Roman" panose="02020603050405020304" pitchFamily="18" charset="0"/>
                <a:cs typeface="Times New Roman" panose="02020603050405020304" pitchFamily="18" charset="0"/>
              </a:rPr>
              <a:t>Tìm hiểu chung:</a:t>
            </a:r>
            <a:endParaRPr lang="en-US" altLang="en-US" sz="2800" b="1" dirty="0">
              <a:solidFill>
                <a:srgbClr val="CC0000"/>
              </a:solidFill>
              <a:latin typeface=".VnTime" panose="020B7200000000000000" pitchFamily="34" charset="0"/>
            </a:endParaRPr>
          </a:p>
          <a:p>
            <a:pPr fontAlgn="base">
              <a:spcBef>
                <a:spcPct val="0"/>
              </a:spcBef>
              <a:spcAft>
                <a:spcPct val="0"/>
              </a:spcAft>
              <a:buFontTx/>
              <a:buNone/>
            </a:pPr>
            <a:r>
              <a:rPr lang="en-US" altLang="en-US" sz="2800" b="1" dirty="0">
                <a:solidFill>
                  <a:srgbClr val="CC0000"/>
                </a:solidFill>
                <a:latin typeface="Times New Roman" panose="02020603050405020304" pitchFamily="18" charset="0"/>
                <a:cs typeface="Times New Roman" panose="02020603050405020304" pitchFamily="18" charset="0"/>
              </a:rPr>
              <a:t>II. Tìm hiểu chi tiết</a:t>
            </a:r>
            <a:r>
              <a:rPr lang="en-US" altLang="en-US" sz="2800" b="1" u="sng" dirty="0">
                <a:solidFill>
                  <a:srgbClr val="CC0000"/>
                </a:solidFill>
                <a:latin typeface="Times New Roman" panose="02020603050405020304" pitchFamily="18" charset="0"/>
                <a:cs typeface="Times New Roman" panose="02020603050405020304" pitchFamily="18" charset="0"/>
              </a:rPr>
              <a:t>: </a:t>
            </a:r>
            <a:endParaRPr lang="en-US" altLang="en-US" sz="2800" b="1" u="sng" dirty="0">
              <a:solidFill>
                <a:srgbClr val="000000"/>
              </a:solidFill>
              <a:latin typeface="Times New Roman" panose="02020603050405020304" pitchFamily="18" charset="0"/>
              <a:cs typeface="Times New Roman" panose="02020603050405020304" pitchFamily="18" charset="0"/>
            </a:endParaRPr>
          </a:p>
        </p:txBody>
      </p:sp>
      <p:sp>
        <p:nvSpPr>
          <p:cNvPr id="154633" name="Text Box 9"/>
          <p:cNvSpPr txBox="1">
            <a:spLocks noChangeArrowheads="1"/>
          </p:cNvSpPr>
          <p:nvPr/>
        </p:nvSpPr>
        <p:spPr bwMode="auto">
          <a:xfrm>
            <a:off x="1039641" y="1464378"/>
            <a:ext cx="10720949"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buFontTx/>
              <a:buNone/>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Diễn biến tâm lí của gấu con chân vòng kiềng</a:t>
            </a:r>
            <a:endParaRPr lang="vi-VN"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54638" name="Rectangle 14"/>
          <p:cNvSpPr>
            <a:spLocks noChangeArrowheads="1"/>
          </p:cNvSpPr>
          <p:nvPr/>
        </p:nvSpPr>
        <p:spPr bwMode="auto">
          <a:xfrm>
            <a:off x="608231" y="2073978"/>
            <a:ext cx="10747718" cy="4315027"/>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buNone/>
            </a:pPr>
            <a:r>
              <a:rPr lang="vi-VN"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Tâm trạng gấu con:</a:t>
            </a:r>
            <a:endParaRPr 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 tâm trở lại ngay.</a:t>
            </a:r>
            <a:endParaRPr lang="vi-VN"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.Ăn bánh mật.</a:t>
            </a:r>
            <a:endParaRPr lang="vi-VN"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.Kiêu hãnh bước ra hét to "Chân vòng kiềng là ta/ Ta vào rừng đi dạo</a:t>
            </a:r>
            <a:r>
              <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91440" marR="182880" algn="just">
              <a:lnSpc>
                <a:spcPct val="150000"/>
              </a:lnSpc>
              <a:spcAft>
                <a:spcPts val="0"/>
              </a:spcAft>
              <a:buNone/>
            </a:pP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Thái độ: tự hào, không quan tâm lời người khác phê bình về ngoại hình. Nhận thấy rằng vòng kiềng không có gì là xấu.</a:t>
            </a:r>
            <a:endParaRPr lang="vi-VN" sz="2800" b="1"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Text Box 5"/>
          <p:cNvSpPr txBox="1">
            <a:spLocks noChangeArrowheads="1"/>
          </p:cNvSpPr>
          <p:nvPr/>
        </p:nvSpPr>
        <p:spPr bwMode="auto">
          <a:xfrm>
            <a:off x="1905001" y="0"/>
            <a:ext cx="8474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r>
              <a:rPr lang="en-US" altLang="en-US" sz="2800" b="1" dirty="0" err="1">
                <a:solidFill>
                  <a:srgbClr val="0000FF"/>
                </a:solidFill>
                <a:latin typeface=".VnTime" panose="020B7200000000000000" pitchFamily="34" charset="0"/>
              </a:rPr>
              <a:t>V¨n</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b¶n</a:t>
            </a:r>
            <a:r>
              <a:rPr lang="en-US" altLang="en-US" sz="2800" b="1" dirty="0">
                <a:solidFill>
                  <a:srgbClr val="0000FF"/>
                </a:solidFill>
                <a:latin typeface=".VnTime" panose="020B7200000000000000" pitchFamily="34" charset="0"/>
              </a:rPr>
              <a:t> : </a:t>
            </a:r>
            <a:r>
              <a:rPr lang="en-US" altLang="en-US" sz="2800" b="1" dirty="0">
                <a:solidFill>
                  <a:srgbClr val="0000FF"/>
                </a:solidFill>
                <a:latin typeface="Times New Roman" panose="02020603050405020304" pitchFamily="18" charset="0"/>
                <a:cs typeface="Times New Roman" panose="02020603050405020304" pitchFamily="18" charset="0"/>
              </a:rPr>
              <a:t>GẤU CON CHÂN VÒNG KIỀNG</a:t>
            </a: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dirty="0">
                <a:solidFill>
                  <a:srgbClr val="000000"/>
                </a:solidFill>
                <a:latin typeface=".VnTime" panose="020B7200000000000000" pitchFamily="34" charset="0"/>
              </a:rPr>
              <a:t>                                                          </a:t>
            </a:r>
            <a:r>
              <a:rPr lang="en-US" altLang="en-US" sz="2800" b="1" i="1" dirty="0">
                <a:solidFill>
                  <a:srgbClr val="000000"/>
                </a:solidFill>
                <a:latin typeface=".VnTime" panose="020B7200000000000000" pitchFamily="34" charset="0"/>
              </a:rPr>
              <a:t> </a:t>
            </a:r>
          </a:p>
        </p:txBody>
      </p:sp>
      <p:pic>
        <p:nvPicPr>
          <p:cNvPr id="1026" name="Picture 25" descr="C:\Users\FPT SHOP\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18954"/>
            <a:ext cx="4191000" cy="296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04132"/>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4632">
                                            <p:txEl>
                                              <p:pRg st="1" end="1"/>
                                            </p:txEl>
                                          </p:spTgt>
                                        </p:tgtEl>
                                        <p:attrNameLst>
                                          <p:attrName>style.visibility</p:attrName>
                                        </p:attrNameLst>
                                      </p:cBhvr>
                                      <p:to>
                                        <p:strVal val="visible"/>
                                      </p:to>
                                    </p:set>
                                    <p:animEffect transition="in" filter="strips(downLeft)">
                                      <p:cBhvr>
                                        <p:cTn id="7" dur="500"/>
                                        <p:tgtEl>
                                          <p:spTgt spid="15463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4633"/>
                                        </p:tgtEl>
                                        <p:attrNameLst>
                                          <p:attrName>style.visibility</p:attrName>
                                        </p:attrNameLst>
                                      </p:cBhvr>
                                      <p:to>
                                        <p:strVal val="visible"/>
                                      </p:to>
                                    </p:set>
                                    <p:anim calcmode="lin" valueType="num">
                                      <p:cBhvr>
                                        <p:cTn id="12" dur="500" fill="hold"/>
                                        <p:tgtEl>
                                          <p:spTgt spid="154633"/>
                                        </p:tgtEl>
                                        <p:attrNameLst>
                                          <p:attrName>ppt_w</p:attrName>
                                        </p:attrNameLst>
                                      </p:cBhvr>
                                      <p:tavLst>
                                        <p:tav tm="0">
                                          <p:val>
                                            <p:fltVal val="0"/>
                                          </p:val>
                                        </p:tav>
                                        <p:tav tm="100000">
                                          <p:val>
                                            <p:strVal val="#ppt_w"/>
                                          </p:val>
                                        </p:tav>
                                      </p:tavLst>
                                    </p:anim>
                                    <p:anim calcmode="lin" valueType="num">
                                      <p:cBhvr>
                                        <p:cTn id="13" dur="500" fill="hold"/>
                                        <p:tgtEl>
                                          <p:spTgt spid="154633"/>
                                        </p:tgtEl>
                                        <p:attrNameLst>
                                          <p:attrName>ppt_h</p:attrName>
                                        </p:attrNameLst>
                                      </p:cBhvr>
                                      <p:tavLst>
                                        <p:tav tm="0">
                                          <p:val>
                                            <p:fltVal val="0"/>
                                          </p:val>
                                        </p:tav>
                                        <p:tav tm="100000">
                                          <p:val>
                                            <p:strVal val="#ppt_h"/>
                                          </p:val>
                                        </p:tav>
                                      </p:tavLst>
                                    </p:anim>
                                    <p:animEffect transition="in" filter="fade">
                                      <p:cBhvr>
                                        <p:cTn id="14" dur="500"/>
                                        <p:tgtEl>
                                          <p:spTgt spid="15463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54638"/>
                                        </p:tgtEl>
                                        <p:attrNameLst>
                                          <p:attrName>style.visibility</p:attrName>
                                        </p:attrNameLst>
                                      </p:cBhvr>
                                      <p:to>
                                        <p:strVal val="visible"/>
                                      </p:to>
                                    </p:set>
                                    <p:animEffect transition="in" filter="box(in)">
                                      <p:cBhvr>
                                        <p:cTn id="19" dur="500"/>
                                        <p:tgtEl>
                                          <p:spTgt spid="154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p:bldP spid="1546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2362200" y="6096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2292" name="Rectangle 7"/>
          <p:cNvSpPr>
            <a:spLocks noChangeArrowheads="1"/>
          </p:cNvSpPr>
          <p:nvPr/>
        </p:nvSpPr>
        <p:spPr bwMode="auto">
          <a:xfrm>
            <a:off x="2362200" y="2133600"/>
            <a:ext cx="563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54632" name="Text Box 8"/>
          <p:cNvSpPr txBox="1">
            <a:spLocks noChangeArrowheads="1"/>
          </p:cNvSpPr>
          <p:nvPr/>
        </p:nvSpPr>
        <p:spPr bwMode="auto">
          <a:xfrm>
            <a:off x="1039642" y="617557"/>
            <a:ext cx="6797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AutoNum type="romanUcPeriod"/>
            </a:pPr>
            <a:r>
              <a:rPr lang="en-US" altLang="en-US" sz="2800" b="1" u="sng" dirty="0">
                <a:solidFill>
                  <a:srgbClr val="CC0000"/>
                </a:solidFill>
                <a:latin typeface="Times New Roman" panose="02020603050405020304" pitchFamily="18" charset="0"/>
                <a:cs typeface="Times New Roman" panose="02020603050405020304" pitchFamily="18" charset="0"/>
              </a:rPr>
              <a:t>Tìm hiểu chung:</a:t>
            </a:r>
            <a:endParaRPr lang="en-US" altLang="en-US" sz="2800" b="1" dirty="0">
              <a:solidFill>
                <a:srgbClr val="CC0000"/>
              </a:solidFill>
              <a:latin typeface=".VnTime" panose="020B7200000000000000" pitchFamily="34" charset="0"/>
            </a:endParaRPr>
          </a:p>
          <a:p>
            <a:pPr fontAlgn="base">
              <a:spcBef>
                <a:spcPct val="0"/>
              </a:spcBef>
              <a:spcAft>
                <a:spcPct val="0"/>
              </a:spcAft>
              <a:buFontTx/>
              <a:buNone/>
            </a:pPr>
            <a:r>
              <a:rPr lang="en-US" altLang="en-US" sz="2800" b="1" dirty="0">
                <a:solidFill>
                  <a:srgbClr val="CC0000"/>
                </a:solidFill>
                <a:latin typeface="Times New Roman" panose="02020603050405020304" pitchFamily="18" charset="0"/>
                <a:cs typeface="Times New Roman" panose="02020603050405020304" pitchFamily="18" charset="0"/>
              </a:rPr>
              <a:t>II. Tìm hiểu chi tiết</a:t>
            </a:r>
            <a:r>
              <a:rPr lang="en-US" altLang="en-US" sz="2800" b="1" u="sng" dirty="0">
                <a:solidFill>
                  <a:srgbClr val="CC0000"/>
                </a:solidFill>
                <a:latin typeface="Times New Roman" panose="02020603050405020304" pitchFamily="18" charset="0"/>
                <a:cs typeface="Times New Roman" panose="02020603050405020304" pitchFamily="18" charset="0"/>
              </a:rPr>
              <a:t>: </a:t>
            </a:r>
            <a:endParaRPr lang="en-US" altLang="en-US" sz="2800" b="1" u="sng" dirty="0">
              <a:solidFill>
                <a:srgbClr val="000000"/>
              </a:solidFill>
              <a:latin typeface="Times New Roman" panose="02020603050405020304" pitchFamily="18" charset="0"/>
              <a:cs typeface="Times New Roman" panose="02020603050405020304" pitchFamily="18" charset="0"/>
            </a:endParaRPr>
          </a:p>
        </p:txBody>
      </p:sp>
      <p:sp>
        <p:nvSpPr>
          <p:cNvPr id="154633" name="Text Box 9"/>
          <p:cNvSpPr txBox="1">
            <a:spLocks noChangeArrowheads="1"/>
          </p:cNvSpPr>
          <p:nvPr/>
        </p:nvSpPr>
        <p:spPr bwMode="auto">
          <a:xfrm>
            <a:off x="1039641" y="1464378"/>
            <a:ext cx="10720949"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buFontTx/>
              <a:buNone/>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Diễn biến tâm lí của gấu con chân vòng kiềng</a:t>
            </a:r>
            <a:endParaRPr lang="vi-VN"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54638" name="Rectangle 14"/>
          <p:cNvSpPr>
            <a:spLocks noChangeArrowheads="1"/>
          </p:cNvSpPr>
          <p:nvPr/>
        </p:nvSpPr>
        <p:spPr bwMode="auto">
          <a:xfrm>
            <a:off x="608230" y="2109701"/>
            <a:ext cx="11583769" cy="1307537"/>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215900" lvl="0" algn="just">
              <a:lnSpc>
                <a:spcPct val="150000"/>
              </a:lnSpc>
              <a:spcBef>
                <a:spcPts val="0"/>
              </a:spcBef>
              <a:spcAft>
                <a:spcPts val="800"/>
              </a:spcAft>
              <a:buNone/>
            </a:pPr>
            <a:r>
              <a:rPr lang="vi-VN" sz="2800" b="1" dirty="0">
                <a:solidFill>
                  <a:srgbClr val="FF0000"/>
                </a:solidFill>
                <a:latin typeface="Segoe UI Symbol" panose="020B0502040204020203" pitchFamily="34" charset="0"/>
                <a:ea typeface="MS Mincho" panose="02020609040205080304" pitchFamily="49" charset="-128"/>
                <a:cs typeface="Segoe UI Symbol" panose="020B0502040204020203" pitchFamily="34" charset="0"/>
              </a:rPr>
              <a:t>➩</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Diễn biến tâm trạng hợp lý: tủi thân → tự hào. Khẳng định ngoại hình không quan trọng bằng tài năng, tâm hồn.</a:t>
            </a:r>
            <a:endParaRPr 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Text Box 5"/>
          <p:cNvSpPr txBox="1">
            <a:spLocks noChangeArrowheads="1"/>
          </p:cNvSpPr>
          <p:nvPr/>
        </p:nvSpPr>
        <p:spPr bwMode="auto">
          <a:xfrm>
            <a:off x="1905001" y="0"/>
            <a:ext cx="8474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r>
              <a:rPr lang="en-US" altLang="en-US" sz="2800" b="1" dirty="0" err="1">
                <a:solidFill>
                  <a:srgbClr val="0000FF"/>
                </a:solidFill>
                <a:latin typeface=".VnTime" panose="020B7200000000000000" pitchFamily="34" charset="0"/>
              </a:rPr>
              <a:t>V¨n</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b¶n</a:t>
            </a:r>
            <a:r>
              <a:rPr lang="en-US" altLang="en-US" sz="2800" b="1" dirty="0">
                <a:solidFill>
                  <a:srgbClr val="0000FF"/>
                </a:solidFill>
                <a:latin typeface=".VnTime" panose="020B7200000000000000" pitchFamily="34" charset="0"/>
              </a:rPr>
              <a:t> : </a:t>
            </a:r>
            <a:r>
              <a:rPr lang="en-US" altLang="en-US" sz="2800" b="1" dirty="0">
                <a:solidFill>
                  <a:srgbClr val="0000FF"/>
                </a:solidFill>
                <a:latin typeface="Times New Roman" panose="02020603050405020304" pitchFamily="18" charset="0"/>
                <a:cs typeface="Times New Roman" panose="02020603050405020304" pitchFamily="18" charset="0"/>
              </a:rPr>
              <a:t>GẤU CON CHÂN VÒNG KIỀNG</a:t>
            </a: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dirty="0">
                <a:solidFill>
                  <a:srgbClr val="000000"/>
                </a:solidFill>
                <a:latin typeface=".VnTime" panose="020B7200000000000000" pitchFamily="34" charset="0"/>
              </a:rPr>
              <a:t>                                                          </a:t>
            </a:r>
            <a:r>
              <a:rPr lang="en-US" altLang="en-US" sz="2800" b="1" i="1" dirty="0">
                <a:solidFill>
                  <a:srgbClr val="000000"/>
                </a:solidFill>
                <a:latin typeface=".VnTime" panose="020B7200000000000000" pitchFamily="34" charset="0"/>
              </a:rPr>
              <a:t> </a:t>
            </a:r>
          </a:p>
        </p:txBody>
      </p:sp>
      <p:pic>
        <p:nvPicPr>
          <p:cNvPr id="1026" name="Picture 25" descr="C:\Users\FPT SHOP\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999" y="3885584"/>
            <a:ext cx="4191000" cy="296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241740"/>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4632">
                                            <p:txEl>
                                              <p:pRg st="1" end="1"/>
                                            </p:txEl>
                                          </p:spTgt>
                                        </p:tgtEl>
                                        <p:attrNameLst>
                                          <p:attrName>style.visibility</p:attrName>
                                        </p:attrNameLst>
                                      </p:cBhvr>
                                      <p:to>
                                        <p:strVal val="visible"/>
                                      </p:to>
                                    </p:set>
                                    <p:animEffect transition="in" filter="strips(downLeft)">
                                      <p:cBhvr>
                                        <p:cTn id="7" dur="500"/>
                                        <p:tgtEl>
                                          <p:spTgt spid="15463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4633"/>
                                        </p:tgtEl>
                                        <p:attrNameLst>
                                          <p:attrName>style.visibility</p:attrName>
                                        </p:attrNameLst>
                                      </p:cBhvr>
                                      <p:to>
                                        <p:strVal val="visible"/>
                                      </p:to>
                                    </p:set>
                                    <p:anim calcmode="lin" valueType="num">
                                      <p:cBhvr>
                                        <p:cTn id="12" dur="500" fill="hold"/>
                                        <p:tgtEl>
                                          <p:spTgt spid="154633"/>
                                        </p:tgtEl>
                                        <p:attrNameLst>
                                          <p:attrName>ppt_w</p:attrName>
                                        </p:attrNameLst>
                                      </p:cBhvr>
                                      <p:tavLst>
                                        <p:tav tm="0">
                                          <p:val>
                                            <p:fltVal val="0"/>
                                          </p:val>
                                        </p:tav>
                                        <p:tav tm="100000">
                                          <p:val>
                                            <p:strVal val="#ppt_w"/>
                                          </p:val>
                                        </p:tav>
                                      </p:tavLst>
                                    </p:anim>
                                    <p:anim calcmode="lin" valueType="num">
                                      <p:cBhvr>
                                        <p:cTn id="13" dur="500" fill="hold"/>
                                        <p:tgtEl>
                                          <p:spTgt spid="154633"/>
                                        </p:tgtEl>
                                        <p:attrNameLst>
                                          <p:attrName>ppt_h</p:attrName>
                                        </p:attrNameLst>
                                      </p:cBhvr>
                                      <p:tavLst>
                                        <p:tav tm="0">
                                          <p:val>
                                            <p:fltVal val="0"/>
                                          </p:val>
                                        </p:tav>
                                        <p:tav tm="100000">
                                          <p:val>
                                            <p:strVal val="#ppt_h"/>
                                          </p:val>
                                        </p:tav>
                                      </p:tavLst>
                                    </p:anim>
                                    <p:animEffect transition="in" filter="fade">
                                      <p:cBhvr>
                                        <p:cTn id="14" dur="500"/>
                                        <p:tgtEl>
                                          <p:spTgt spid="15463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54638"/>
                                        </p:tgtEl>
                                        <p:attrNameLst>
                                          <p:attrName>style.visibility</p:attrName>
                                        </p:attrNameLst>
                                      </p:cBhvr>
                                      <p:to>
                                        <p:strVal val="visible"/>
                                      </p:to>
                                    </p:set>
                                    <p:animEffect transition="in" filter="box(in)">
                                      <p:cBhvr>
                                        <p:cTn id="19" dur="500"/>
                                        <p:tgtEl>
                                          <p:spTgt spid="154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p:bldP spid="1546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1676400" y="1989139"/>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50000"/>
              </a:spcBef>
              <a:spcAft>
                <a:spcPct val="0"/>
              </a:spcAft>
              <a:buFontTx/>
              <a:buNone/>
            </a:pPr>
            <a:r>
              <a:rPr lang="en-US" altLang="en-US" sz="2800" b="1">
                <a:solidFill>
                  <a:srgbClr val="CC0000"/>
                </a:solidFill>
                <a:latin typeface=".VnTime" panose="020B7200000000000000" pitchFamily="34" charset="0"/>
              </a:rPr>
              <a:t>III. </a:t>
            </a:r>
            <a:r>
              <a:rPr lang="en-US" altLang="en-US" sz="2800" b="1" u="sng">
                <a:solidFill>
                  <a:srgbClr val="CC0000"/>
                </a:solidFill>
                <a:latin typeface="Times New Roman" panose="02020603050405020304" pitchFamily="18" charset="0"/>
                <a:cs typeface="Times New Roman" panose="02020603050405020304" pitchFamily="18" charset="0"/>
              </a:rPr>
              <a:t>Tổng kết</a:t>
            </a:r>
            <a:r>
              <a:rPr lang="en-US" altLang="en-US" sz="2800" b="1">
                <a:solidFill>
                  <a:srgbClr val="CC0000"/>
                </a:solidFill>
                <a:latin typeface="Times New Roman" panose="02020603050405020304" pitchFamily="18" charset="0"/>
                <a:cs typeface="Times New Roman" panose="02020603050405020304" pitchFamily="18" charset="0"/>
              </a:rPr>
              <a:t>:</a:t>
            </a:r>
          </a:p>
        </p:txBody>
      </p:sp>
      <p:sp>
        <p:nvSpPr>
          <p:cNvPr id="117764" name="Text Box 4"/>
          <p:cNvSpPr txBox="1">
            <a:spLocks noChangeArrowheads="1"/>
          </p:cNvSpPr>
          <p:nvPr/>
        </p:nvSpPr>
        <p:spPr bwMode="auto">
          <a:xfrm>
            <a:off x="1819275" y="2824164"/>
            <a:ext cx="10194534" cy="3367076"/>
          </a:xfrm>
          <a:prstGeom prst="rect">
            <a:avLst/>
          </a:prstGeom>
          <a:solidFill>
            <a:srgbClr val="FFFFFF"/>
          </a:solidFill>
          <a:ln w="19050" algn="ctr">
            <a:solidFill>
              <a:srgbClr val="FF0000"/>
            </a:solidFill>
            <a:miter lim="800000"/>
            <a:headEnd/>
            <a:tailEnd/>
          </a:ln>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spcAft>
                <a:spcPts val="0"/>
              </a:spcAft>
              <a:buNone/>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1. Nghệ thuật:</a:t>
            </a:r>
            <a:endParaRPr lang="vi-VN" sz="2800" b="1"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spcAft>
                <a:spcPts val="0"/>
              </a:spcAft>
              <a:buNone/>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 thơ năm chữ cùng các biện pháp nghệ thuật: điệp ngữ, hoán dụ,...</a:t>
            </a:r>
            <a:endParaRPr lang="vi-VN" sz="2800" b="1"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spcAft>
                <a:spcPts val="0"/>
              </a:spcAft>
              <a:buNone/>
            </a:pPr>
            <a:r>
              <a:rPr lang="pt-B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2. Nội dung:</a:t>
            </a:r>
            <a:endParaRPr lang="vi-VN" sz="2800" b="1"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215900" algn="just">
              <a:spcAft>
                <a:spcPts val="800"/>
              </a:spcAft>
              <a:buNone/>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Gấu con chân vòng kiềng nêu lên vấn đề về ngoại hình của con người. Bài thơ khẳng định ngoại hình không quan trọng và không nên đánh giá người khác qua vẻ bề ngoài.</a:t>
            </a:r>
            <a:endParaRPr lang="vi-VN"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17765" name="AutoShape 5"/>
          <p:cNvSpPr>
            <a:spLocks noChangeArrowheads="1"/>
          </p:cNvSpPr>
          <p:nvPr/>
        </p:nvSpPr>
        <p:spPr bwMode="auto">
          <a:xfrm>
            <a:off x="4743450" y="2268660"/>
            <a:ext cx="5105400" cy="2819400"/>
          </a:xfrm>
          <a:prstGeom prst="cloudCallout">
            <a:avLst>
              <a:gd name="adj1" fmla="val -41759"/>
              <a:gd name="adj2" fmla="val 86375"/>
            </a:avLst>
          </a:prstGeom>
          <a:solidFill>
            <a:srgbClr val="F0AEED"/>
          </a:solidFill>
          <a:ln w="9525">
            <a:solidFill>
              <a:srgbClr val="FF0000"/>
            </a:solidFill>
            <a:round/>
            <a:headEnd/>
            <a:tailEnd/>
          </a:ln>
        </p:spPr>
        <p:txBody>
          <a:bodyPr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algn="ctr" fontAlgn="base">
              <a:spcBef>
                <a:spcPct val="0"/>
              </a:spcBef>
              <a:spcAft>
                <a:spcPct val="0"/>
              </a:spcAft>
              <a:buFontTx/>
              <a:buNone/>
            </a:pPr>
            <a:r>
              <a:rPr lang="en-US" altLang="en-US" sz="2800" b="1" dirty="0">
                <a:solidFill>
                  <a:srgbClr val="FF0000"/>
                </a:solidFill>
                <a:latin typeface=".VnTime" panose="020B7200000000000000" pitchFamily="34" charset="0"/>
              </a:rPr>
              <a:t>Em </a:t>
            </a:r>
            <a:r>
              <a:rPr lang="en-US" altLang="en-US" sz="2800" b="1" dirty="0" err="1">
                <a:solidFill>
                  <a:srgbClr val="FF0000"/>
                </a:solidFill>
                <a:latin typeface=".VnTime" panose="020B7200000000000000" pitchFamily="34" charset="0"/>
              </a:rPr>
              <a:t>h·y</a:t>
            </a:r>
            <a:r>
              <a:rPr lang="en-US" altLang="en-US" sz="2800" b="1" dirty="0">
                <a:solidFill>
                  <a:srgbClr val="FF0000"/>
                </a:solidFill>
                <a:latin typeface=".VnTime" panose="020B7200000000000000" pitchFamily="34" charset="0"/>
              </a:rPr>
              <a:t> </a:t>
            </a:r>
            <a:r>
              <a:rPr lang="en-US" altLang="en-US" sz="2800" b="1" dirty="0" err="1">
                <a:solidFill>
                  <a:srgbClr val="FF0000"/>
                </a:solidFill>
                <a:latin typeface=".VnTime" panose="020B7200000000000000" pitchFamily="34" charset="0"/>
              </a:rPr>
              <a:t>kh¸i</a:t>
            </a:r>
            <a:r>
              <a:rPr lang="en-US" altLang="en-US" sz="2800" b="1" dirty="0">
                <a:solidFill>
                  <a:srgbClr val="FF0000"/>
                </a:solidFill>
                <a:latin typeface=".VnTime" panose="020B7200000000000000" pitchFamily="34" charset="0"/>
              </a:rPr>
              <a:t> </a:t>
            </a:r>
            <a:r>
              <a:rPr lang="en-US" altLang="en-US" sz="2800" b="1" dirty="0" err="1">
                <a:solidFill>
                  <a:srgbClr val="FF0000"/>
                </a:solidFill>
                <a:latin typeface=".VnTime" panose="020B7200000000000000" pitchFamily="34" charset="0"/>
              </a:rPr>
              <a:t>qu¸t</a:t>
            </a:r>
            <a:r>
              <a:rPr lang="en-US" altLang="en-US" sz="2800" b="1" dirty="0">
                <a:solidFill>
                  <a:srgbClr val="FF0000"/>
                </a:solidFill>
                <a:latin typeface=".VnTime" panose="020B7200000000000000" pitchFamily="34" charset="0"/>
              </a:rPr>
              <a:t> </a:t>
            </a:r>
            <a:r>
              <a:rPr lang="en-US" altLang="en-US" sz="2800" b="1" dirty="0" err="1">
                <a:solidFill>
                  <a:srgbClr val="FF0000"/>
                </a:solidFill>
                <a:latin typeface=".VnTime" panose="020B7200000000000000" pitchFamily="34" charset="0"/>
              </a:rPr>
              <a:t>vÒ</a:t>
            </a:r>
            <a:r>
              <a:rPr lang="en-US" altLang="en-US" sz="2800" b="1" dirty="0">
                <a:solidFill>
                  <a:srgbClr val="FF0000"/>
                </a:solidFill>
                <a:latin typeface=".VnTime" panose="020B7200000000000000" pitchFamily="34" charset="0"/>
              </a:rPr>
              <a:t> </a:t>
            </a:r>
            <a:r>
              <a:rPr lang="en-US" altLang="en-US" sz="2800" b="1" dirty="0" err="1">
                <a:solidFill>
                  <a:srgbClr val="FF0000"/>
                </a:solidFill>
                <a:latin typeface=".VnTime" panose="020B7200000000000000" pitchFamily="34" charset="0"/>
              </a:rPr>
              <a:t>néi</a:t>
            </a:r>
            <a:r>
              <a:rPr lang="en-US" altLang="en-US" sz="2800" b="1" dirty="0">
                <a:solidFill>
                  <a:srgbClr val="FF0000"/>
                </a:solidFill>
                <a:latin typeface=".VnTime" panose="020B7200000000000000" pitchFamily="34" charset="0"/>
              </a:rPr>
              <a:t> dung, </a:t>
            </a:r>
            <a:r>
              <a:rPr lang="en-US" altLang="en-US" sz="2800" b="1" dirty="0" err="1">
                <a:solidFill>
                  <a:srgbClr val="FF0000"/>
                </a:solidFill>
                <a:latin typeface=".VnTime" panose="020B7200000000000000" pitchFamily="34" charset="0"/>
              </a:rPr>
              <a:t>nghÖ</a:t>
            </a:r>
            <a:r>
              <a:rPr lang="en-US" altLang="en-US" sz="2800" b="1" dirty="0">
                <a:solidFill>
                  <a:srgbClr val="FF0000"/>
                </a:solidFill>
                <a:latin typeface=".VnTime" panose="020B7200000000000000" pitchFamily="34" charset="0"/>
              </a:rPr>
              <a:t> </a:t>
            </a:r>
            <a:r>
              <a:rPr lang="en-US" altLang="en-US" sz="2800" b="1" dirty="0" err="1">
                <a:solidFill>
                  <a:srgbClr val="FF0000"/>
                </a:solidFill>
                <a:latin typeface=".VnTime" panose="020B7200000000000000" pitchFamily="34" charset="0"/>
              </a:rPr>
              <a:t>thuËt</a:t>
            </a:r>
            <a:r>
              <a:rPr lang="en-US" altLang="en-US" sz="2800" b="1" dirty="0">
                <a:solidFill>
                  <a:srgbClr val="FF0000"/>
                </a:solidFill>
                <a:latin typeface=".VnTime" panose="020B7200000000000000" pitchFamily="34" charset="0"/>
              </a:rPr>
              <a:t> </a:t>
            </a:r>
            <a:r>
              <a:rPr lang="en-US" altLang="en-US" sz="2800" b="1" dirty="0" err="1">
                <a:solidFill>
                  <a:srgbClr val="FF0000"/>
                </a:solidFill>
                <a:latin typeface=".VnTime" panose="020B7200000000000000" pitchFamily="34" charset="0"/>
              </a:rPr>
              <a:t>cña</a:t>
            </a:r>
            <a:r>
              <a:rPr lang="en-US" altLang="en-US" sz="2800" b="1" dirty="0">
                <a:solidFill>
                  <a:srgbClr val="FF0000"/>
                </a:solidFill>
                <a:latin typeface=".VnTime" panose="020B7200000000000000" pitchFamily="34" charset="0"/>
              </a:rPr>
              <a:t> </a:t>
            </a:r>
            <a:r>
              <a:rPr lang="en-US" altLang="en-US" sz="2800" b="1" dirty="0" smtClean="0">
                <a:solidFill>
                  <a:srgbClr val="FF0000"/>
                </a:solidFill>
                <a:latin typeface="Times New Roman" panose="02020603050405020304" pitchFamily="18" charset="0"/>
                <a:cs typeface="Times New Roman" panose="02020603050405020304" pitchFamily="18" charset="0"/>
              </a:rPr>
              <a:t>câu chuyện</a:t>
            </a:r>
            <a:r>
              <a:rPr lang="en-US" altLang="en-US" sz="2800" b="1" dirty="0" smtClean="0">
                <a:solidFill>
                  <a:srgbClr val="FF0000"/>
                </a:solidFill>
                <a:latin typeface=".VnTime" panose="020B7200000000000000" pitchFamily="34" charset="0"/>
              </a:rPr>
              <a:t>?</a:t>
            </a:r>
            <a:endParaRPr lang="en-US" altLang="en-US" sz="2800" b="1" dirty="0">
              <a:solidFill>
                <a:srgbClr val="FF0000"/>
              </a:solidFill>
              <a:latin typeface=".VnTime" panose="020B7200000000000000" pitchFamily="34" charset="0"/>
            </a:endParaRPr>
          </a:p>
        </p:txBody>
      </p:sp>
      <p:cxnSp>
        <p:nvCxnSpPr>
          <p:cNvPr id="28678" name="Elbow Connector 2"/>
          <p:cNvCxnSpPr>
            <a:cxnSpLocks noChangeShapeType="1"/>
          </p:cNvCxnSpPr>
          <p:nvPr/>
        </p:nvCxnSpPr>
        <p:spPr bwMode="auto">
          <a:xfrm rot="10800000">
            <a:off x="4743450" y="2057400"/>
            <a:ext cx="57150" cy="12700"/>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sp>
        <p:nvSpPr>
          <p:cNvPr id="28679" name="Text Box 5"/>
          <p:cNvSpPr txBox="1">
            <a:spLocks noChangeArrowheads="1"/>
          </p:cNvSpPr>
          <p:nvPr/>
        </p:nvSpPr>
        <p:spPr bwMode="auto">
          <a:xfrm>
            <a:off x="1600201" y="1127125"/>
            <a:ext cx="67976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AutoNum type="romanUcPeriod"/>
            </a:pPr>
            <a:r>
              <a:rPr lang="en-US" altLang="en-US" sz="2800" b="1" u="sng">
                <a:solidFill>
                  <a:srgbClr val="CC0000"/>
                </a:solidFill>
                <a:latin typeface="Times New Roman" panose="02020603050405020304" pitchFamily="18" charset="0"/>
                <a:cs typeface="Times New Roman" panose="02020603050405020304" pitchFamily="18" charset="0"/>
              </a:rPr>
              <a:t>Tìm hiểu chung:</a:t>
            </a:r>
            <a:endParaRPr lang="en-US" altLang="en-US" sz="2800" b="1">
              <a:solidFill>
                <a:srgbClr val="CC0000"/>
              </a:solidFill>
              <a:latin typeface=".VnTime" panose="020B7200000000000000" pitchFamily="34" charset="0"/>
            </a:endParaRPr>
          </a:p>
          <a:p>
            <a:pPr fontAlgn="base">
              <a:spcBef>
                <a:spcPct val="0"/>
              </a:spcBef>
              <a:spcAft>
                <a:spcPct val="0"/>
              </a:spcAft>
              <a:buFontTx/>
              <a:buNone/>
            </a:pPr>
            <a:r>
              <a:rPr lang="en-US" altLang="en-US" sz="2800" b="1">
                <a:solidFill>
                  <a:srgbClr val="CC0000"/>
                </a:solidFill>
                <a:latin typeface="Times New Roman" panose="02020603050405020304" pitchFamily="18" charset="0"/>
                <a:cs typeface="Times New Roman" panose="02020603050405020304" pitchFamily="18" charset="0"/>
              </a:rPr>
              <a:t>II. Tìm hiểu chi tiết</a:t>
            </a:r>
            <a:r>
              <a:rPr lang="en-US" altLang="en-US" sz="2800" b="1" u="sng">
                <a:solidFill>
                  <a:srgbClr val="CC0000"/>
                </a:solidFill>
                <a:latin typeface="Times New Roman" panose="02020603050405020304" pitchFamily="18" charset="0"/>
                <a:cs typeface="Times New Roman" panose="02020603050405020304" pitchFamily="18" charset="0"/>
              </a:rPr>
              <a:t>: </a:t>
            </a:r>
            <a:endParaRPr lang="en-US" altLang="en-US" sz="2800" b="1" u="sng">
              <a:solidFill>
                <a:srgbClr val="000000"/>
              </a:solidFill>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1905001" y="0"/>
            <a:ext cx="8474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r>
              <a:rPr lang="en-US" altLang="en-US" sz="2800" b="1" dirty="0" err="1">
                <a:solidFill>
                  <a:srgbClr val="0000FF"/>
                </a:solidFill>
                <a:latin typeface=".VnTime" panose="020B7200000000000000" pitchFamily="34" charset="0"/>
              </a:rPr>
              <a:t>V¨n</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b¶n</a:t>
            </a:r>
            <a:r>
              <a:rPr lang="en-US" altLang="en-US" sz="2800" b="1" dirty="0">
                <a:solidFill>
                  <a:srgbClr val="0000FF"/>
                </a:solidFill>
                <a:latin typeface=".VnTime" panose="020B7200000000000000" pitchFamily="34" charset="0"/>
              </a:rPr>
              <a:t> : </a:t>
            </a:r>
            <a:r>
              <a:rPr lang="en-US" altLang="en-US" sz="2800" b="1" dirty="0">
                <a:solidFill>
                  <a:srgbClr val="0000FF"/>
                </a:solidFill>
                <a:latin typeface="Times New Roman" panose="02020603050405020304" pitchFamily="18" charset="0"/>
                <a:cs typeface="Times New Roman" panose="02020603050405020304" pitchFamily="18" charset="0"/>
              </a:rPr>
              <a:t>GẤU CON CHÂN VÒNG KIỀNG</a:t>
            </a: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dirty="0">
                <a:solidFill>
                  <a:srgbClr val="000000"/>
                </a:solidFill>
                <a:latin typeface=".VnTime" panose="020B7200000000000000" pitchFamily="34" charset="0"/>
              </a:rPr>
              <a:t>                                                          </a:t>
            </a:r>
            <a:r>
              <a:rPr lang="en-US" altLang="en-US" sz="2800" b="1" i="1" dirty="0">
                <a:solidFill>
                  <a:srgbClr val="000000"/>
                </a:solidFill>
                <a:latin typeface=".VnTime" panose="020B7200000000000000" pitchFamily="34" charset="0"/>
              </a:rPr>
              <a:t> </a:t>
            </a:r>
          </a:p>
        </p:txBody>
      </p:sp>
      <p:pic>
        <p:nvPicPr>
          <p:cNvPr id="2050" name="Picture 12" descr="C:\Users\FPT SHOP\Desktop\361-3619243_bear-cub-clipart-animated-bears-anima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4859" y="231837"/>
            <a:ext cx="30289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335719"/>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strips(downLeft)">
                                      <p:cBhvr>
                                        <p:cTn id="7" dur="500"/>
                                        <p:tgtEl>
                                          <p:spTgt spid="1177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7765"/>
                                        </p:tgtEl>
                                        <p:attrNameLst>
                                          <p:attrName>style.visibility</p:attrName>
                                        </p:attrNameLst>
                                      </p:cBhvr>
                                      <p:to>
                                        <p:strVal val="visible"/>
                                      </p:to>
                                    </p:set>
                                    <p:animEffect transition="in" filter="box(in)">
                                      <p:cBhvr>
                                        <p:cTn id="12" dur="1000"/>
                                        <p:tgtEl>
                                          <p:spTgt spid="1177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117765"/>
                                        </p:tgtEl>
                                      </p:cBhvr>
                                    </p:animEffect>
                                    <p:set>
                                      <p:cBhvr>
                                        <p:cTn id="17" dur="1" fill="hold">
                                          <p:stCondLst>
                                            <p:cond delay="499"/>
                                          </p:stCondLst>
                                        </p:cTn>
                                        <p:tgtEl>
                                          <p:spTgt spid="11776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7764"/>
                                        </p:tgtEl>
                                        <p:attrNameLst>
                                          <p:attrName>style.visibility</p:attrName>
                                        </p:attrNameLst>
                                      </p:cBhvr>
                                      <p:to>
                                        <p:strVal val="visible"/>
                                      </p:to>
                                    </p:set>
                                    <p:animEffect transition="in" filter="diamond(in)">
                                      <p:cBhvr>
                                        <p:cTn id="22" dur="20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4" grpId="0" animBg="1"/>
      <p:bldP spid="117765" grpId="0" animBg="1"/>
      <p:bldP spid="11776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7772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p:cNvPicPr>
            <a:picLocks noChangeAspect="1" noChangeArrowheads="1"/>
          </p:cNvPicPr>
          <p:nvPr/>
        </p:nvPicPr>
        <p:blipFill>
          <a:blip r:embed="rId3">
            <a:lum bright="16000" contrast="-6000"/>
            <a:extLst>
              <a:ext uri="{28A0092B-C50C-407E-A947-70E740481C1C}">
                <a14:useLocalDpi xmlns:a14="http://schemas.microsoft.com/office/drawing/2010/main" val="0"/>
              </a:ext>
            </a:extLst>
          </a:blip>
          <a:srcRect/>
          <a:stretch>
            <a:fillRect/>
          </a:stretch>
        </p:blipFill>
        <p:spPr bwMode="auto">
          <a:xfrm>
            <a:off x="4343400" y="3814764"/>
            <a:ext cx="350520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548852"/>
      </p:ext>
    </p:extLst>
  </p:cSld>
  <p:clrMapOvr>
    <a:masterClrMapping/>
  </p:clrMapOvr>
  <p:transition spd="slow">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H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317038"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500273"/>
      </p:ext>
    </p:extLst>
  </p:cSld>
  <p:clrMapOvr>
    <a:masterClrMapping/>
  </p:clrMapOvr>
  <p:transition spd="slow">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9219" name="Group 12"/>
          <p:cNvGrpSpPr>
            <a:grpSpLocks/>
          </p:cNvGrpSpPr>
          <p:nvPr/>
        </p:nvGrpSpPr>
        <p:grpSpPr bwMode="auto">
          <a:xfrm>
            <a:off x="1928814" y="66675"/>
            <a:ext cx="8415337" cy="5830888"/>
            <a:chOff x="102" y="-192"/>
            <a:chExt cx="5301" cy="3673"/>
          </a:xfrm>
        </p:grpSpPr>
        <p:sp>
          <p:nvSpPr>
            <p:cNvPr id="9221" name="Text Box 4"/>
            <p:cNvSpPr txBox="1">
              <a:spLocks noChangeArrowheads="1"/>
            </p:cNvSpPr>
            <p:nvPr/>
          </p:nvSpPr>
          <p:spPr bwMode="auto">
            <a:xfrm>
              <a:off x="102" y="123"/>
              <a:ext cx="316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50000"/>
                </a:spcBef>
                <a:spcAft>
                  <a:spcPct val="0"/>
                </a:spcAft>
                <a:buFontTx/>
                <a:buNone/>
              </a:pPr>
              <a:r>
                <a:rPr lang="vi-VN" altLang="en-US" sz="3600" b="1">
                  <a:solidFill>
                    <a:srgbClr val="FF0000"/>
                  </a:solidFill>
                  <a:latin typeface=".VnTime" panose="020B7200000000000000" pitchFamily="34" charset="0"/>
                </a:rPr>
                <a:t>VĂN BẢN</a:t>
              </a:r>
              <a:endParaRPr lang="en-US" altLang="en-US" sz="3600" b="1">
                <a:solidFill>
                  <a:srgbClr val="FF0000"/>
                </a:solidFill>
                <a:latin typeface=".VnTime" panose="020B7200000000000000" pitchFamily="34" charset="0"/>
              </a:endParaRPr>
            </a:p>
          </p:txBody>
        </p:sp>
        <p:sp>
          <p:nvSpPr>
            <p:cNvPr id="9222" name="WordArt 5"/>
            <p:cNvSpPr>
              <a:spLocks noChangeArrowheads="1" noChangeShapeType="1" noTextEdit="1"/>
            </p:cNvSpPr>
            <p:nvPr/>
          </p:nvSpPr>
          <p:spPr bwMode="auto">
            <a:xfrm>
              <a:off x="357" y="-192"/>
              <a:ext cx="5046" cy="3673"/>
            </a:xfrm>
            <a:prstGeom prst="rect">
              <a:avLst/>
            </a:prstGeom>
          </p:spPr>
          <p:txBody>
            <a:bodyPr wrap="none" fromWordArt="1">
              <a:prstTxWarp prst="textSlantUp">
                <a:avLst>
                  <a:gd name="adj" fmla="val 32056"/>
                </a:avLst>
              </a:prstTxWarp>
            </a:bodyPr>
            <a:lstStyle/>
            <a:p>
              <a:pPr algn="ctr" eaLnBrk="0" fontAlgn="base" hangingPunct="0">
                <a:spcBef>
                  <a:spcPct val="0"/>
                </a:spcBef>
                <a:spcAft>
                  <a:spcPct val="0"/>
                </a:spcAft>
              </a:pPr>
              <a:r>
                <a:rPr lang="vi-VN" sz="80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Gấu con chân vòng kiềng</a:t>
              </a:r>
              <a:endParaRPr lang="vi-VN" sz="80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grpSp>
      <p:sp>
        <p:nvSpPr>
          <p:cNvPr id="9220" name="Text Box 6"/>
          <p:cNvSpPr txBox="1">
            <a:spLocks noChangeArrowheads="1"/>
          </p:cNvSpPr>
          <p:nvPr/>
        </p:nvSpPr>
        <p:spPr bwMode="auto">
          <a:xfrm>
            <a:off x="7107238" y="5192713"/>
            <a:ext cx="3236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algn="ctr" fontAlgn="base">
              <a:spcBef>
                <a:spcPct val="0"/>
              </a:spcBef>
              <a:spcAft>
                <a:spcPct val="0"/>
              </a:spcAft>
              <a:buFontTx/>
              <a:buNone/>
            </a:pPr>
            <a:endParaRPr lang="en-US" altLang="en-US" sz="3600">
              <a:solidFill>
                <a:srgbClr val="FFCC00"/>
              </a:solidFill>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4726530" y="5026134"/>
            <a:ext cx="7465470" cy="1742857"/>
          </a:xfrm>
          <a:prstGeom prst="rect">
            <a:avLst/>
          </a:prstGeom>
        </p:spPr>
      </p:pic>
    </p:spTree>
    <p:extLst>
      <p:ext uri="{BB962C8B-B14F-4D97-AF65-F5344CB8AC3E}">
        <p14:creationId xmlns:p14="http://schemas.microsoft.com/office/powerpoint/2010/main" val="2857088812"/>
      </p:ext>
    </p:extLst>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209800" y="60326"/>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0243" name="Text Box 5"/>
          <p:cNvSpPr txBox="1">
            <a:spLocks noChangeArrowheads="1"/>
          </p:cNvSpPr>
          <p:nvPr/>
        </p:nvSpPr>
        <p:spPr bwMode="auto">
          <a:xfrm>
            <a:off x="1905001" y="0"/>
            <a:ext cx="8474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r>
              <a:rPr lang="en-US" altLang="en-US" sz="2800" b="1" dirty="0" err="1">
                <a:solidFill>
                  <a:srgbClr val="0000FF"/>
                </a:solidFill>
                <a:latin typeface=".VnTime" panose="020B7200000000000000" pitchFamily="34" charset="0"/>
              </a:rPr>
              <a:t>V¨n</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b¶n</a:t>
            </a:r>
            <a:r>
              <a:rPr lang="en-US" altLang="en-US" sz="2800" b="1" dirty="0">
                <a:solidFill>
                  <a:srgbClr val="0000FF"/>
                </a:solidFill>
                <a:latin typeface=".VnTime" panose="020B7200000000000000" pitchFamily="34" charset="0"/>
              </a:rPr>
              <a:t> </a:t>
            </a:r>
            <a:r>
              <a:rPr lang="en-US" altLang="en-US" sz="2800" b="1" dirty="0" smtClean="0">
                <a:solidFill>
                  <a:srgbClr val="0000FF"/>
                </a:solidFill>
                <a:latin typeface=".VnTime" panose="020B7200000000000000" pitchFamily="34" charset="0"/>
              </a:rPr>
              <a:t>: </a:t>
            </a:r>
            <a:r>
              <a:rPr lang="en-US" altLang="en-US" sz="2800" b="1" dirty="0" smtClean="0">
                <a:solidFill>
                  <a:srgbClr val="0000FF"/>
                </a:solidFill>
                <a:latin typeface="Times New Roman" panose="02020603050405020304" pitchFamily="18" charset="0"/>
                <a:cs typeface="Times New Roman" panose="02020603050405020304" pitchFamily="18" charset="0"/>
              </a:rPr>
              <a:t>GẤU CON CHÂN VÒNG KIỀNG</a:t>
            </a: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dirty="0">
                <a:solidFill>
                  <a:srgbClr val="000000"/>
                </a:solidFill>
                <a:latin typeface=".VnTime" panose="020B7200000000000000" pitchFamily="34" charset="0"/>
              </a:rPr>
              <a:t>                                                          </a:t>
            </a:r>
            <a:r>
              <a:rPr lang="en-US" altLang="en-US" sz="2800" b="1" i="1" dirty="0" smtClean="0">
                <a:solidFill>
                  <a:srgbClr val="000000"/>
                </a:solidFill>
                <a:latin typeface=".VnTime" panose="020B7200000000000000" pitchFamily="34" charset="0"/>
              </a:rPr>
              <a:t> </a:t>
            </a:r>
            <a:endParaRPr lang="en-US" altLang="en-US" sz="2800" b="1" i="1" dirty="0">
              <a:solidFill>
                <a:srgbClr val="000000"/>
              </a:solidFill>
              <a:latin typeface=".VnTime" panose="020B7200000000000000" pitchFamily="34" charset="0"/>
            </a:endParaRPr>
          </a:p>
        </p:txBody>
      </p:sp>
      <p:sp>
        <p:nvSpPr>
          <p:cNvPr id="10244" name="AutoShape 9"/>
          <p:cNvSpPr>
            <a:spLocks noChangeArrowheads="1"/>
          </p:cNvSpPr>
          <p:nvPr/>
        </p:nvSpPr>
        <p:spPr bwMode="auto">
          <a:xfrm>
            <a:off x="5943600" y="2895600"/>
            <a:ext cx="914400" cy="609600"/>
          </a:xfrm>
          <a:prstGeom prst="wedgeEllipseCallout">
            <a:avLst>
              <a:gd name="adj1" fmla="val -176042"/>
              <a:gd name="adj2" fmla="val 42161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algn="ctr" fontAlgn="base">
              <a:spcBef>
                <a:spcPct val="0"/>
              </a:spcBef>
              <a:spcAft>
                <a:spcPct val="0"/>
              </a:spcAft>
              <a:buFontTx/>
              <a:buNone/>
            </a:pPr>
            <a:endParaRPr lang="en-US" altLang="en-US" sz="2800">
              <a:solidFill>
                <a:srgbClr val="000000"/>
              </a:solidFill>
            </a:endParaRPr>
          </a:p>
        </p:txBody>
      </p:sp>
      <p:sp>
        <p:nvSpPr>
          <p:cNvPr id="10245" name="AutoShape 10"/>
          <p:cNvSpPr>
            <a:spLocks noChangeArrowheads="1"/>
          </p:cNvSpPr>
          <p:nvPr/>
        </p:nvSpPr>
        <p:spPr bwMode="auto">
          <a:xfrm>
            <a:off x="5638800" y="3505200"/>
            <a:ext cx="914400" cy="609600"/>
          </a:xfrm>
          <a:prstGeom prst="wedgeEllipse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algn="ctr" fontAlgn="base">
              <a:spcBef>
                <a:spcPct val="0"/>
              </a:spcBef>
              <a:spcAft>
                <a:spcPct val="0"/>
              </a:spcAft>
              <a:buFontTx/>
              <a:buNone/>
            </a:pPr>
            <a:endParaRPr lang="en-US" altLang="en-US" sz="2800">
              <a:solidFill>
                <a:srgbClr val="000000"/>
              </a:solidFill>
            </a:endParaRPr>
          </a:p>
        </p:txBody>
      </p:sp>
      <p:sp>
        <p:nvSpPr>
          <p:cNvPr id="10246" name="AutoShape 11"/>
          <p:cNvSpPr>
            <a:spLocks noChangeArrowheads="1"/>
          </p:cNvSpPr>
          <p:nvPr/>
        </p:nvSpPr>
        <p:spPr bwMode="auto">
          <a:xfrm>
            <a:off x="6400800" y="1981200"/>
            <a:ext cx="1143000" cy="762000"/>
          </a:xfrm>
          <a:prstGeom prst="wedgeEllipse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algn="ctr" fontAlgn="base">
              <a:spcBef>
                <a:spcPct val="0"/>
              </a:spcBef>
              <a:spcAft>
                <a:spcPct val="0"/>
              </a:spcAft>
              <a:buFontTx/>
              <a:buNone/>
            </a:pPr>
            <a:endParaRPr lang="en-US" altLang="en-US" sz="2800">
              <a:solidFill>
                <a:srgbClr val="000000"/>
              </a:solidFill>
            </a:endParaRPr>
          </a:p>
        </p:txBody>
      </p:sp>
      <p:sp>
        <p:nvSpPr>
          <p:cNvPr id="10247" name="AutoShape 12"/>
          <p:cNvSpPr>
            <a:spLocks noChangeArrowheads="1"/>
          </p:cNvSpPr>
          <p:nvPr/>
        </p:nvSpPr>
        <p:spPr bwMode="auto">
          <a:xfrm>
            <a:off x="7391400" y="5257800"/>
            <a:ext cx="914400" cy="609600"/>
          </a:xfrm>
          <a:prstGeom prst="wedgeEllipseCallout">
            <a:avLst>
              <a:gd name="adj1" fmla="val 129167"/>
              <a:gd name="adj2" fmla="val 139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algn="ctr" fontAlgn="base">
              <a:spcBef>
                <a:spcPct val="0"/>
              </a:spcBef>
              <a:spcAft>
                <a:spcPct val="0"/>
              </a:spcAft>
              <a:buFontTx/>
              <a:buNone/>
            </a:pPr>
            <a:endParaRPr lang="en-US" altLang="en-US" sz="2800">
              <a:solidFill>
                <a:srgbClr val="000000"/>
              </a:solidFill>
            </a:endParaRPr>
          </a:p>
        </p:txBody>
      </p:sp>
      <p:sp>
        <p:nvSpPr>
          <p:cNvPr id="10248" name="AutoShape 13"/>
          <p:cNvSpPr>
            <a:spLocks noChangeArrowheads="1"/>
          </p:cNvSpPr>
          <p:nvPr/>
        </p:nvSpPr>
        <p:spPr bwMode="auto">
          <a:xfrm>
            <a:off x="6553200" y="4419600"/>
            <a:ext cx="914400" cy="609600"/>
          </a:xfrm>
          <a:prstGeom prst="wedgeEllipseCallout">
            <a:avLst>
              <a:gd name="adj1" fmla="val -32639"/>
              <a:gd name="adj2" fmla="val 12838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algn="ctr" fontAlgn="base">
              <a:spcBef>
                <a:spcPct val="0"/>
              </a:spcBef>
              <a:spcAft>
                <a:spcPct val="0"/>
              </a:spcAft>
              <a:buFontTx/>
              <a:buNone/>
            </a:pPr>
            <a:endParaRPr lang="en-US" altLang="en-US" sz="2800">
              <a:solidFill>
                <a:srgbClr val="000000"/>
              </a:solidFill>
            </a:endParaRPr>
          </a:p>
        </p:txBody>
      </p:sp>
      <p:sp>
        <p:nvSpPr>
          <p:cNvPr id="137240" name="Text Box 24"/>
          <p:cNvSpPr>
            <a:spLocks noGrp="1" noChangeArrowheads="1"/>
          </p:cNvSpPr>
          <p:nvPr>
            <p:ph type="title"/>
          </p:nvPr>
        </p:nvSpPr>
        <p:spPr>
          <a:xfrm>
            <a:off x="1371600" y="507458"/>
            <a:ext cx="4572000" cy="1143000"/>
          </a:xfrm>
          <a:noFill/>
        </p:spPr>
        <p:txBody>
          <a:bodyPr/>
          <a:lstStyle/>
          <a:p>
            <a:pPr marL="457200" indent="-457200" algn="l" eaLnBrk="1" hangingPunct="1">
              <a:buFontTx/>
              <a:buAutoNum type="romanUcPeriod"/>
            </a:pPr>
            <a:r>
              <a:rPr lang="vi-VN" altLang="en-US" sz="2400" b="1" u="sng" dirty="0">
                <a:solidFill>
                  <a:srgbClr val="CC0000"/>
                </a:solidFill>
                <a:latin typeface="Times New Roman" panose="02020603050405020304" pitchFamily="18" charset="0"/>
                <a:cs typeface="Times New Roman" panose="02020603050405020304" pitchFamily="18" charset="0"/>
              </a:rPr>
              <a:t>Tìm hiểu chung:</a:t>
            </a:r>
            <a:br>
              <a:rPr lang="vi-VN" altLang="en-US" sz="2400" b="1" u="sng" dirty="0">
                <a:solidFill>
                  <a:srgbClr val="CC0000"/>
                </a:solidFill>
                <a:latin typeface="Times New Roman" panose="02020603050405020304" pitchFamily="18" charset="0"/>
                <a:cs typeface="Times New Roman" panose="02020603050405020304" pitchFamily="18" charset="0"/>
              </a:rPr>
            </a:br>
            <a:r>
              <a:rPr lang="en-US" altLang="en-US" sz="2400" b="1" dirty="0">
                <a:solidFill>
                  <a:srgbClr val="CC0000"/>
                </a:solidFill>
              </a:rPr>
              <a:t>  </a:t>
            </a:r>
            <a:r>
              <a:rPr lang="en-US" altLang="en-US" sz="2400" b="1" i="1" dirty="0">
                <a:solidFill>
                  <a:srgbClr val="CC0000"/>
                </a:solidFill>
              </a:rPr>
              <a:t>1. </a:t>
            </a:r>
            <a:r>
              <a:rPr lang="en-US" altLang="en-US" sz="2400" b="1" i="1" u="sng" dirty="0" err="1">
                <a:solidFill>
                  <a:srgbClr val="CC0000"/>
                </a:solidFill>
              </a:rPr>
              <a:t>T¸c</a:t>
            </a:r>
            <a:r>
              <a:rPr lang="en-US" altLang="en-US" sz="2400" b="1" i="1" u="sng" dirty="0">
                <a:solidFill>
                  <a:srgbClr val="CC0000"/>
                </a:solidFill>
              </a:rPr>
              <a:t> gi¶</a:t>
            </a:r>
            <a:r>
              <a:rPr lang="en-US" altLang="en-US" sz="2800" dirty="0"/>
              <a:t/>
            </a:r>
            <a:br>
              <a:rPr lang="en-US" altLang="en-US" sz="2800" dirty="0"/>
            </a:br>
            <a:r>
              <a:rPr lang="en-US" altLang="en-US" sz="2800" dirty="0"/>
              <a:t> </a:t>
            </a:r>
            <a:endParaRPr lang="en-US" altLang="en-US" sz="4000" dirty="0"/>
          </a:p>
        </p:txBody>
      </p:sp>
      <p:sp>
        <p:nvSpPr>
          <p:cNvPr id="137241" name="Text Box 25"/>
          <p:cNvSpPr txBox="1">
            <a:spLocks noChangeArrowheads="1"/>
          </p:cNvSpPr>
          <p:nvPr/>
        </p:nvSpPr>
        <p:spPr bwMode="auto">
          <a:xfrm>
            <a:off x="1295400" y="1086897"/>
            <a:ext cx="6477000" cy="349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U-xa-chốp (1958</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Quê quán</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Mát-xcơ-va, Nga.</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Là nhà văn, nhà thơ, nhà viết kịch cho thiếu nhi.</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fontAlgn="base">
              <a:spcBef>
                <a:spcPct val="50000"/>
              </a:spcBef>
              <a:spcAft>
                <a:spcPct val="0"/>
              </a:spcAft>
              <a:buFontTx/>
              <a:buChar char="-"/>
            </a:pPr>
            <a:endParaRPr lang="en-US" altLang="en-US" sz="2800" b="1" dirty="0">
              <a:solidFill>
                <a:srgbClr val="000000"/>
              </a:solidFill>
              <a:latin typeface=".VnTime" panose="020B7200000000000000" pitchFamily="34" charset="0"/>
            </a:endParaRPr>
          </a:p>
        </p:txBody>
      </p:sp>
      <p:sp>
        <p:nvSpPr>
          <p:cNvPr id="137242" name="Text Box 26"/>
          <p:cNvSpPr txBox="1">
            <a:spLocks noChangeArrowheads="1"/>
          </p:cNvSpPr>
          <p:nvPr/>
        </p:nvSpPr>
        <p:spPr bwMode="auto">
          <a:xfrm>
            <a:off x="1905001" y="3955180"/>
            <a:ext cx="6096000" cy="321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50000"/>
              </a:spcBef>
              <a:spcAft>
                <a:spcPct val="0"/>
              </a:spcAft>
              <a:buFontTx/>
              <a:buNone/>
              <a:defRPr/>
            </a:pPr>
            <a:r>
              <a:rPr lang="en-US" altLang="en-US" sz="2400" b="1" i="1" kern="0" dirty="0" smtClean="0">
                <a:solidFill>
                  <a:srgbClr val="CC0000"/>
                </a:solidFill>
                <a:latin typeface=".VnArial"/>
              </a:rPr>
              <a:t>2. </a:t>
            </a:r>
            <a:r>
              <a:rPr lang="en-US" altLang="en-US" sz="2400" b="1" i="1" u="sng" kern="0" dirty="0" err="1" smtClean="0">
                <a:solidFill>
                  <a:srgbClr val="CC0000"/>
                </a:solidFill>
                <a:latin typeface=".VnArial"/>
              </a:rPr>
              <a:t>T¸c</a:t>
            </a:r>
            <a:r>
              <a:rPr lang="en-US" altLang="en-US" sz="2400" b="1" i="1" u="sng" kern="0" dirty="0" smtClean="0">
                <a:solidFill>
                  <a:srgbClr val="CC0000"/>
                </a:solidFill>
                <a:latin typeface=".VnArial"/>
              </a:rPr>
              <a:t> phẩm</a:t>
            </a:r>
            <a:endParaRPr lang="en-US" altLang="en-US" sz="2800" kern="0" dirty="0" smtClean="0">
              <a:solidFill>
                <a:srgbClr val="000000"/>
              </a:solidFill>
              <a:latin typeface=".VnArial"/>
            </a:endParaRPr>
          </a:p>
          <a:p>
            <a:pPr marL="91440" marR="182880" algn="just">
              <a:lnSpc>
                <a:spcPct val="150000"/>
              </a:lnSpc>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Thể thơ</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5 chữ.</a:t>
            </a:r>
            <a:endParaRPr lang="vi-VN" sz="2800" dirty="0">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Phương thức biểu </a:t>
            </a: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đạt</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 Biểu cảm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kết hợp tự sự và miêu tả.</a:t>
            </a:r>
            <a:endParaRPr lang="vi-VN" sz="2800" dirty="0">
              <a:latin typeface="Times New Roman" panose="02020603050405020304" pitchFamily="18" charset="0"/>
              <a:ea typeface="Arial" panose="020B0604020202020204" pitchFamily="34" charset="0"/>
              <a:cs typeface="Times New Roman" panose="02020603050405020304" pitchFamily="18" charset="0"/>
            </a:endParaRPr>
          </a:p>
          <a:p>
            <a:pPr fontAlgn="base">
              <a:spcBef>
                <a:spcPct val="50000"/>
              </a:spcBef>
              <a:spcAft>
                <a:spcPct val="0"/>
              </a:spcAft>
              <a:buFontTx/>
              <a:buNone/>
              <a:defRPr/>
            </a:pPr>
            <a:endParaRPr lang="en-US" altLang="en-US" sz="2800" b="1" dirty="0">
              <a:solidFill>
                <a:srgbClr val="000000"/>
              </a:solidFill>
              <a:latin typeface=".VnTime" panose="020B7200000000000000" pitchFamily="34" charset="0"/>
            </a:endParaRPr>
          </a:p>
        </p:txBody>
      </p:sp>
      <p:pic>
        <p:nvPicPr>
          <p:cNvPr id="17" name="Picture 16" descr="https://hoc24.vn/source/V%C4%83n6/4203647.jpg"/>
          <p:cNvPicPr/>
          <p:nvPr/>
        </p:nvPicPr>
        <p:blipFill>
          <a:blip r:embed="rId2">
            <a:extLst>
              <a:ext uri="{28A0092B-C50C-407E-A947-70E740481C1C}">
                <a14:useLocalDpi xmlns:a14="http://schemas.microsoft.com/office/drawing/2010/main" val="0"/>
              </a:ext>
            </a:extLst>
          </a:blip>
          <a:srcRect/>
          <a:stretch>
            <a:fillRect/>
          </a:stretch>
        </p:blipFill>
        <p:spPr bwMode="auto">
          <a:xfrm>
            <a:off x="8001001" y="954107"/>
            <a:ext cx="4114798" cy="5389543"/>
          </a:xfrm>
          <a:prstGeom prst="rect">
            <a:avLst/>
          </a:prstGeom>
          <a:noFill/>
          <a:ln>
            <a:noFill/>
          </a:ln>
        </p:spPr>
      </p:pic>
    </p:spTree>
    <p:extLst>
      <p:ext uri="{BB962C8B-B14F-4D97-AF65-F5344CB8AC3E}">
        <p14:creationId xmlns:p14="http://schemas.microsoft.com/office/powerpoint/2010/main" val="3085336976"/>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40"/>
                                        </p:tgtEl>
                                        <p:attrNameLst>
                                          <p:attrName>style.visibility</p:attrName>
                                        </p:attrNameLst>
                                      </p:cBhvr>
                                      <p:to>
                                        <p:strVal val="visible"/>
                                      </p:to>
                                    </p:set>
                                    <p:animEffect transition="in" filter="blinds(horizontal)">
                                      <p:cBhvr>
                                        <p:cTn id="7" dur="500"/>
                                        <p:tgtEl>
                                          <p:spTgt spid="1372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7241"/>
                                        </p:tgtEl>
                                        <p:attrNameLst>
                                          <p:attrName>style.visibility</p:attrName>
                                        </p:attrNameLst>
                                      </p:cBhvr>
                                      <p:to>
                                        <p:strVal val="visible"/>
                                      </p:to>
                                    </p:set>
                                    <p:animEffect transition="in" filter="diamond(in)">
                                      <p:cBhvr>
                                        <p:cTn id="12" dur="2000"/>
                                        <p:tgtEl>
                                          <p:spTgt spid="1372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37242">
                                            <p:txEl>
                                              <p:pRg st="0" end="0"/>
                                            </p:txEl>
                                          </p:spTgt>
                                        </p:tgtEl>
                                        <p:attrNameLst>
                                          <p:attrName>style.visibility</p:attrName>
                                        </p:attrNameLst>
                                      </p:cBhvr>
                                      <p:to>
                                        <p:strVal val="visible"/>
                                      </p:to>
                                    </p:set>
                                    <p:animEffect transition="in" filter="diamond(in)">
                                      <p:cBhvr>
                                        <p:cTn id="17" dur="2000"/>
                                        <p:tgtEl>
                                          <p:spTgt spid="13724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7242">
                                            <p:txEl>
                                              <p:pRg st="1" end="1"/>
                                            </p:txEl>
                                          </p:spTgt>
                                        </p:tgtEl>
                                        <p:attrNameLst>
                                          <p:attrName>style.visibility</p:attrName>
                                        </p:attrNameLst>
                                      </p:cBhvr>
                                      <p:to>
                                        <p:strVal val="visible"/>
                                      </p:to>
                                    </p:set>
                                    <p:animEffect transition="in" filter="diamond(in)">
                                      <p:cBhvr>
                                        <p:cTn id="22" dur="2000"/>
                                        <p:tgtEl>
                                          <p:spTgt spid="13724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37242">
                                            <p:txEl>
                                              <p:pRg st="2" end="2"/>
                                            </p:txEl>
                                          </p:spTgt>
                                        </p:tgtEl>
                                        <p:attrNameLst>
                                          <p:attrName>style.visibility</p:attrName>
                                        </p:attrNameLst>
                                      </p:cBhvr>
                                      <p:to>
                                        <p:strVal val="visible"/>
                                      </p:to>
                                    </p:set>
                                    <p:animEffect transition="in" filter="diamond(in)">
                                      <p:cBhvr>
                                        <p:cTn id="27" dur="2000"/>
                                        <p:tgtEl>
                                          <p:spTgt spid="137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40" grpId="0"/>
      <p:bldP spid="1372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7" name="Text Box 17"/>
          <p:cNvSpPr txBox="1">
            <a:spLocks noChangeArrowheads="1"/>
          </p:cNvSpPr>
          <p:nvPr/>
        </p:nvSpPr>
        <p:spPr bwMode="auto">
          <a:xfrm>
            <a:off x="1553846" y="739794"/>
            <a:ext cx="2301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r>
              <a:rPr lang="en-US" altLang="en-US" sz="2800" b="1" i="1" dirty="0">
                <a:solidFill>
                  <a:srgbClr val="CC0000"/>
                </a:solidFill>
                <a:latin typeface=".VnTime" panose="020B7200000000000000" pitchFamily="34" charset="0"/>
              </a:rPr>
              <a:t>3. </a:t>
            </a:r>
            <a:r>
              <a:rPr lang="en-US" altLang="en-US" sz="2800" b="1" i="1" u="sng" dirty="0">
                <a:solidFill>
                  <a:srgbClr val="CC0000"/>
                </a:solidFill>
                <a:latin typeface=".VnTime" panose="020B7200000000000000" pitchFamily="34" charset="0"/>
              </a:rPr>
              <a:t>Bè </a:t>
            </a:r>
            <a:r>
              <a:rPr lang="en-US" altLang="en-US" sz="2800" b="1" i="1" u="sng" dirty="0" err="1">
                <a:solidFill>
                  <a:srgbClr val="CC0000"/>
                </a:solidFill>
                <a:latin typeface=".VnTime" panose="020B7200000000000000" pitchFamily="34" charset="0"/>
              </a:rPr>
              <a:t>côc</a:t>
            </a:r>
            <a:r>
              <a:rPr lang="en-US" altLang="en-US" sz="2800" b="1" i="1" dirty="0">
                <a:solidFill>
                  <a:srgbClr val="CC0000"/>
                </a:solidFill>
                <a:latin typeface=".VnTime" panose="020B7200000000000000" pitchFamily="34" charset="0"/>
              </a:rPr>
              <a:t> :</a:t>
            </a:r>
            <a:r>
              <a:rPr lang="en-US" altLang="en-US" sz="2800" dirty="0">
                <a:solidFill>
                  <a:srgbClr val="000000"/>
                </a:solidFill>
              </a:rPr>
              <a:t> </a:t>
            </a:r>
          </a:p>
        </p:txBody>
      </p:sp>
      <p:grpSp>
        <p:nvGrpSpPr>
          <p:cNvPr id="3" name="Group 21"/>
          <p:cNvGrpSpPr>
            <a:grpSpLocks/>
          </p:cNvGrpSpPr>
          <p:nvPr/>
        </p:nvGrpSpPr>
        <p:grpSpPr bwMode="auto">
          <a:xfrm>
            <a:off x="8626476" y="477597"/>
            <a:ext cx="3505200" cy="4800600"/>
            <a:chOff x="0" y="240"/>
            <a:chExt cx="2208" cy="3456"/>
          </a:xfrm>
        </p:grpSpPr>
        <p:sp>
          <p:nvSpPr>
            <p:cNvPr id="11274" name="AutoShape 22"/>
            <p:cNvSpPr>
              <a:spLocks noChangeArrowheads="1"/>
            </p:cNvSpPr>
            <p:nvPr/>
          </p:nvSpPr>
          <p:spPr bwMode="auto">
            <a:xfrm>
              <a:off x="0" y="240"/>
              <a:ext cx="2208" cy="3456"/>
            </a:xfrm>
            <a:prstGeom prst="verticalScroll">
              <a:avLst>
                <a:gd name="adj" fmla="val 12500"/>
              </a:avLst>
            </a:prstGeom>
            <a:solidFill>
              <a:srgbClr val="F0AEED"/>
            </a:solidFill>
            <a:ln w="9525">
              <a:solidFill>
                <a:srgbClr val="0000FF"/>
              </a:solidFill>
              <a:round/>
              <a:headEnd/>
              <a:tailEnd/>
            </a:ln>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1275" name="Text Box 23"/>
            <p:cNvSpPr txBox="1">
              <a:spLocks noChangeArrowheads="1"/>
            </p:cNvSpPr>
            <p:nvPr/>
          </p:nvSpPr>
          <p:spPr bwMode="auto">
            <a:xfrm>
              <a:off x="336" y="576"/>
              <a:ext cx="1490" cy="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algn="ctr" fontAlgn="base">
                <a:spcBef>
                  <a:spcPct val="50000"/>
                </a:spcBef>
                <a:spcAft>
                  <a:spcPct val="0"/>
                </a:spcAft>
                <a:buFontTx/>
                <a:buChar char="-"/>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b="1" dirty="0">
                  <a:solidFill>
                    <a:srgbClr val="000000"/>
                  </a:solidFill>
                  <a:latin typeface="Times New Roman" panose="02020603050405020304" pitchFamily="18" charset="0"/>
                  <a:cs typeface="Times New Roman" panose="02020603050405020304" pitchFamily="18" charset="0"/>
                </a:rPr>
                <a:t>T</a:t>
              </a:r>
              <a:r>
                <a:rPr lang="en-US" altLang="en-US" sz="2800" b="1" dirty="0" smtClean="0">
                  <a:solidFill>
                    <a:srgbClr val="000000"/>
                  </a:solidFill>
                  <a:latin typeface="Times New Roman" panose="02020603050405020304" pitchFamily="18" charset="0"/>
                  <a:cs typeface="Times New Roman" panose="02020603050405020304" pitchFamily="18" charset="0"/>
                </a:rPr>
                <a:t>ruyện </a:t>
              </a:r>
              <a:r>
                <a:rPr lang="en-US" altLang="en-US" sz="2800" b="1" dirty="0" err="1">
                  <a:solidFill>
                    <a:srgbClr val="000000"/>
                  </a:solidFill>
                  <a:latin typeface=".VnTime" panose="020B7200000000000000" pitchFamily="34" charset="0"/>
                </a:rPr>
                <a:t>cã</a:t>
              </a:r>
              <a:r>
                <a:rPr lang="en-US" altLang="en-US" sz="2800" b="1" dirty="0">
                  <a:solidFill>
                    <a:srgbClr val="000000"/>
                  </a:solidFill>
                  <a:latin typeface=".VnTime" panose="020B7200000000000000" pitchFamily="34" charset="0"/>
                </a:rPr>
                <a:t> </a:t>
              </a:r>
              <a:r>
                <a:rPr lang="en-US" altLang="en-US" sz="2800" b="1" dirty="0" err="1">
                  <a:solidFill>
                    <a:srgbClr val="000000"/>
                  </a:solidFill>
                  <a:latin typeface=".VnTime" panose="020B7200000000000000" pitchFamily="34" charset="0"/>
                </a:rPr>
                <a:t>thÓ</a:t>
              </a:r>
              <a:r>
                <a:rPr lang="en-US" altLang="en-US" sz="2800" b="1" dirty="0">
                  <a:solidFill>
                    <a:srgbClr val="000000"/>
                  </a:solidFill>
                  <a:latin typeface=".VnTime" panose="020B7200000000000000" pitchFamily="34" charset="0"/>
                </a:rPr>
                <a:t> chia ra </a:t>
              </a:r>
              <a:r>
                <a:rPr lang="en-US" altLang="en-US" sz="2800" b="1" dirty="0" err="1">
                  <a:solidFill>
                    <a:srgbClr val="000000"/>
                  </a:solidFill>
                  <a:latin typeface=".VnTime" panose="020B7200000000000000" pitchFamily="34" charset="0"/>
                </a:rPr>
                <a:t>lµm</a:t>
              </a:r>
              <a:r>
                <a:rPr lang="en-US" altLang="en-US" sz="2800" b="1" dirty="0">
                  <a:solidFill>
                    <a:srgbClr val="000000"/>
                  </a:solidFill>
                  <a:latin typeface=".VnTime" panose="020B7200000000000000" pitchFamily="34" charset="0"/>
                </a:rPr>
                <a:t> </a:t>
              </a:r>
              <a:r>
                <a:rPr lang="en-US" altLang="en-US" sz="2800" b="1" dirty="0" err="1">
                  <a:solidFill>
                    <a:srgbClr val="000000"/>
                  </a:solidFill>
                  <a:latin typeface=".VnTime" panose="020B7200000000000000" pitchFamily="34" charset="0"/>
                </a:rPr>
                <a:t>mÊy</a:t>
              </a:r>
              <a:r>
                <a:rPr lang="en-US" altLang="en-US" sz="2800" b="1" dirty="0">
                  <a:solidFill>
                    <a:srgbClr val="000000"/>
                  </a:solidFill>
                  <a:latin typeface=".VnTime" panose="020B7200000000000000" pitchFamily="34" charset="0"/>
                </a:rPr>
                <a:t> </a:t>
              </a:r>
              <a:r>
                <a:rPr lang="en-US" altLang="en-US" sz="2800" b="1" dirty="0" err="1">
                  <a:solidFill>
                    <a:srgbClr val="000000"/>
                  </a:solidFill>
                  <a:latin typeface=".VnTime" panose="020B7200000000000000" pitchFamily="34" charset="0"/>
                </a:rPr>
                <a:t>phÇn</a:t>
              </a:r>
              <a:r>
                <a:rPr lang="en-US" altLang="en-US" sz="2800" b="1" dirty="0">
                  <a:solidFill>
                    <a:srgbClr val="000000"/>
                  </a:solidFill>
                  <a:latin typeface=".VnTime" panose="020B7200000000000000" pitchFamily="34" charset="0"/>
                </a:rPr>
                <a:t>? </a:t>
              </a:r>
            </a:p>
            <a:p>
              <a:pPr algn="ctr" fontAlgn="base">
                <a:spcBef>
                  <a:spcPct val="50000"/>
                </a:spcBef>
                <a:spcAft>
                  <a:spcPct val="0"/>
                </a:spcAft>
                <a:buFontTx/>
                <a:buChar char="-"/>
              </a:pPr>
              <a:r>
                <a:rPr lang="en-US" altLang="en-US" sz="2800" b="1" dirty="0">
                  <a:solidFill>
                    <a:srgbClr val="000000"/>
                  </a:solidFill>
                  <a:latin typeface=".VnTime" panose="020B7200000000000000" pitchFamily="34" charset="0"/>
                </a:rPr>
                <a:t> </a:t>
              </a:r>
              <a:r>
                <a:rPr lang="en-US" altLang="en-US" sz="2800" b="1" dirty="0" err="1">
                  <a:solidFill>
                    <a:srgbClr val="000000"/>
                  </a:solidFill>
                  <a:latin typeface=".VnTime" panose="020B7200000000000000" pitchFamily="34" charset="0"/>
                </a:rPr>
                <a:t>Néi</a:t>
              </a:r>
              <a:r>
                <a:rPr lang="en-US" altLang="en-US" sz="2800" b="1" dirty="0">
                  <a:solidFill>
                    <a:srgbClr val="000000"/>
                  </a:solidFill>
                  <a:latin typeface=".VnTime" panose="020B7200000000000000" pitchFamily="34" charset="0"/>
                </a:rPr>
                <a:t> dung </a:t>
              </a:r>
              <a:r>
                <a:rPr lang="en-US" altLang="en-US" sz="2800" b="1" dirty="0" err="1">
                  <a:solidFill>
                    <a:srgbClr val="000000"/>
                  </a:solidFill>
                  <a:latin typeface=".VnTime" panose="020B7200000000000000" pitchFamily="34" charset="0"/>
                </a:rPr>
                <a:t>cña</a:t>
              </a:r>
              <a:r>
                <a:rPr lang="en-US" altLang="en-US" sz="2800" b="1" dirty="0">
                  <a:solidFill>
                    <a:srgbClr val="000000"/>
                  </a:solidFill>
                  <a:latin typeface=".VnTime" panose="020B7200000000000000" pitchFamily="34" charset="0"/>
                </a:rPr>
                <a:t> </a:t>
              </a:r>
              <a:r>
                <a:rPr lang="en-US" altLang="en-US" sz="2800" b="1" dirty="0" err="1">
                  <a:solidFill>
                    <a:srgbClr val="000000"/>
                  </a:solidFill>
                  <a:latin typeface=".VnTime" panose="020B7200000000000000" pitchFamily="34" charset="0"/>
                </a:rPr>
                <a:t>tõng</a:t>
              </a:r>
              <a:r>
                <a:rPr lang="en-US" altLang="en-US" sz="2800" b="1" dirty="0">
                  <a:solidFill>
                    <a:srgbClr val="000000"/>
                  </a:solidFill>
                  <a:latin typeface=".VnTime" panose="020B7200000000000000" pitchFamily="34" charset="0"/>
                </a:rPr>
                <a:t> </a:t>
              </a:r>
              <a:r>
                <a:rPr lang="en-US" altLang="en-US" sz="2800" b="1" dirty="0" err="1">
                  <a:solidFill>
                    <a:srgbClr val="000000"/>
                  </a:solidFill>
                  <a:latin typeface=".VnTime" panose="020B7200000000000000" pitchFamily="34" charset="0"/>
                </a:rPr>
                <a:t>phÇn</a:t>
              </a:r>
              <a:r>
                <a:rPr lang="en-US" altLang="en-US" sz="2800" b="1" dirty="0">
                  <a:solidFill>
                    <a:srgbClr val="000000"/>
                  </a:solidFill>
                  <a:latin typeface=".VnTime" panose="020B7200000000000000" pitchFamily="34" charset="0"/>
                </a:rPr>
                <a:t>?</a:t>
              </a:r>
            </a:p>
          </p:txBody>
        </p:sp>
      </p:grpSp>
      <p:sp>
        <p:nvSpPr>
          <p:cNvPr id="138264" name="Text Box 24"/>
          <p:cNvSpPr txBox="1">
            <a:spLocks noChangeArrowheads="1"/>
          </p:cNvSpPr>
          <p:nvPr/>
        </p:nvSpPr>
        <p:spPr bwMode="auto">
          <a:xfrm>
            <a:off x="1317357" y="1420832"/>
            <a:ext cx="8839200" cy="349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Bố cục</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2 phần.</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Phần 1 (5 khổ đầu): Gấu con bị loài vật khác trêu chọc về chân vòng kiềng.</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215900" algn="just">
              <a:lnSpc>
                <a:spcPct val="150000"/>
              </a:lnSpc>
              <a:spcAft>
                <a:spcPts val="80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Phần 2 (Còn lại): Gấu con sau nghe mẹ giải thích rất tự tin vào chân vòng kiềng của mình.</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38265" name="Rectangle 25"/>
          <p:cNvSpPr>
            <a:spLocks noChangeArrowheads="1"/>
          </p:cNvSpPr>
          <p:nvPr/>
        </p:nvSpPr>
        <p:spPr bwMode="auto">
          <a:xfrm>
            <a:off x="3342079" y="739794"/>
            <a:ext cx="13319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r>
              <a:rPr lang="en-US" altLang="en-US" sz="2800" b="1" dirty="0">
                <a:solidFill>
                  <a:srgbClr val="0000FF"/>
                </a:solidFill>
              </a:rPr>
              <a:t>3 </a:t>
            </a:r>
            <a:r>
              <a:rPr lang="en-US" altLang="en-US" sz="2800" b="1" dirty="0" err="1">
                <a:solidFill>
                  <a:srgbClr val="0000FF"/>
                </a:solidFill>
              </a:rPr>
              <a:t>phÇn</a:t>
            </a:r>
            <a:endParaRPr lang="en-US" altLang="en-US" sz="2800" b="1" dirty="0">
              <a:solidFill>
                <a:srgbClr val="0000FF"/>
              </a:solidFill>
            </a:endParaRPr>
          </a:p>
        </p:txBody>
      </p:sp>
      <p:sp>
        <p:nvSpPr>
          <p:cNvPr id="15" name="Text Box 5"/>
          <p:cNvSpPr txBox="1">
            <a:spLocks noChangeArrowheads="1"/>
          </p:cNvSpPr>
          <p:nvPr/>
        </p:nvSpPr>
        <p:spPr bwMode="auto">
          <a:xfrm>
            <a:off x="1905001" y="0"/>
            <a:ext cx="8474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r>
              <a:rPr lang="en-US" altLang="en-US" sz="2800" b="1" dirty="0" err="1">
                <a:solidFill>
                  <a:srgbClr val="0000FF"/>
                </a:solidFill>
                <a:latin typeface=".VnTime" panose="020B7200000000000000" pitchFamily="34" charset="0"/>
              </a:rPr>
              <a:t>V¨n</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b¶n</a:t>
            </a:r>
            <a:r>
              <a:rPr lang="en-US" altLang="en-US" sz="2800" b="1" dirty="0">
                <a:solidFill>
                  <a:srgbClr val="0000FF"/>
                </a:solidFill>
                <a:latin typeface=".VnTime" panose="020B7200000000000000" pitchFamily="34" charset="0"/>
              </a:rPr>
              <a:t> </a:t>
            </a:r>
            <a:r>
              <a:rPr lang="en-US" altLang="en-US" sz="2800" b="1" dirty="0" smtClean="0">
                <a:solidFill>
                  <a:srgbClr val="0000FF"/>
                </a:solidFill>
                <a:latin typeface=".VnTime" panose="020B7200000000000000" pitchFamily="34" charset="0"/>
              </a:rPr>
              <a:t>: </a:t>
            </a:r>
            <a:r>
              <a:rPr lang="en-US" altLang="en-US" sz="2800" b="1" dirty="0" smtClean="0">
                <a:solidFill>
                  <a:srgbClr val="0000FF"/>
                </a:solidFill>
                <a:latin typeface="Times New Roman" panose="02020603050405020304" pitchFamily="18" charset="0"/>
                <a:cs typeface="Times New Roman" panose="02020603050405020304" pitchFamily="18" charset="0"/>
              </a:rPr>
              <a:t>GẤU CON CHÂN VÒNG KIỀNG</a:t>
            </a: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dirty="0">
                <a:solidFill>
                  <a:srgbClr val="000000"/>
                </a:solidFill>
                <a:latin typeface=".VnTime" panose="020B7200000000000000" pitchFamily="34" charset="0"/>
              </a:rPr>
              <a:t>                                                          </a:t>
            </a:r>
            <a:r>
              <a:rPr lang="en-US" altLang="en-US" sz="2800" b="1" i="1" dirty="0" smtClean="0">
                <a:solidFill>
                  <a:srgbClr val="000000"/>
                </a:solidFill>
                <a:latin typeface=".VnTime" panose="020B7200000000000000" pitchFamily="34" charset="0"/>
              </a:rPr>
              <a:t> </a:t>
            </a:r>
            <a:endParaRPr lang="en-US" altLang="en-US" sz="2800" b="1" i="1" dirty="0">
              <a:solidFill>
                <a:srgbClr val="000000"/>
              </a:solidFill>
              <a:latin typeface=".VnTime" panose="020B7200000000000000" pitchFamily="34" charset="0"/>
            </a:endParaRPr>
          </a:p>
        </p:txBody>
      </p:sp>
    </p:spTree>
    <p:extLst>
      <p:ext uri="{BB962C8B-B14F-4D97-AF65-F5344CB8AC3E}">
        <p14:creationId xmlns:p14="http://schemas.microsoft.com/office/powerpoint/2010/main" val="434750574"/>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8257"/>
                                        </p:tgtEl>
                                        <p:attrNameLst>
                                          <p:attrName>style.visibility</p:attrName>
                                        </p:attrNameLst>
                                      </p:cBhvr>
                                      <p:to>
                                        <p:strVal val="visible"/>
                                      </p:to>
                                    </p:set>
                                    <p:animEffect transition="in" filter="checkerboard(across)">
                                      <p:cBhvr>
                                        <p:cTn id="7" dur="500"/>
                                        <p:tgtEl>
                                          <p:spTgt spid="1382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8265"/>
                                        </p:tgtEl>
                                        <p:attrNameLst>
                                          <p:attrName>style.visibility</p:attrName>
                                        </p:attrNameLst>
                                      </p:cBhvr>
                                      <p:to>
                                        <p:strVal val="visible"/>
                                      </p:to>
                                    </p:set>
                                    <p:animEffect transition="in" filter="box(in)">
                                      <p:cBhvr>
                                        <p:cTn id="17" dur="500"/>
                                        <p:tgtEl>
                                          <p:spTgt spid="1382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4" fill="hold" nodeType="clickEffect">
                                  <p:stCondLst>
                                    <p:cond delay="0"/>
                                  </p:stCondLst>
                                  <p:childTnLst>
                                    <p:anim calcmode="lin" valueType="num">
                                      <p:cBhvr additive="base">
                                        <p:cTn id="21" dur="500"/>
                                        <p:tgtEl>
                                          <p:spTgt spid="3"/>
                                        </p:tgtEl>
                                        <p:attrNameLst>
                                          <p:attrName>ppt_x</p:attrName>
                                        </p:attrNameLst>
                                      </p:cBhvr>
                                      <p:tavLst>
                                        <p:tav tm="0">
                                          <p:val>
                                            <p:strVal val="ppt_x"/>
                                          </p:val>
                                        </p:tav>
                                        <p:tav tm="100000">
                                          <p:val>
                                            <p:strVal val="ppt_x"/>
                                          </p:val>
                                        </p:tav>
                                      </p:tavLst>
                                    </p:anim>
                                    <p:anim calcmode="lin" valueType="num">
                                      <p:cBhvr additive="base">
                                        <p:cTn id="22" dur="500"/>
                                        <p:tgtEl>
                                          <p:spTgt spid="3"/>
                                        </p:tgtEl>
                                        <p:attrNameLst>
                                          <p:attrName>ppt_y</p:attrName>
                                        </p:attrNameLst>
                                      </p:cBhvr>
                                      <p:tavLst>
                                        <p:tav tm="0">
                                          <p:val>
                                            <p:strVal val="ppt_y"/>
                                          </p:val>
                                        </p:tav>
                                        <p:tav tm="100000">
                                          <p:val>
                                            <p:strVal val="1+ppt_h/2"/>
                                          </p:val>
                                        </p:tav>
                                      </p:tavLst>
                                    </p:anim>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38264"/>
                                        </p:tgtEl>
                                        <p:attrNameLst>
                                          <p:attrName>style.visibility</p:attrName>
                                        </p:attrNameLst>
                                      </p:cBhvr>
                                      <p:to>
                                        <p:strVal val="visible"/>
                                      </p:to>
                                    </p:set>
                                    <p:animEffect transition="in" filter="checkerboard(across)">
                                      <p:cBhvr>
                                        <p:cTn id="28" dur="500"/>
                                        <p:tgtEl>
                                          <p:spTgt spid="138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7" grpId="0"/>
      <p:bldP spid="138264" grpId="0"/>
      <p:bldP spid="1382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2362200" y="6096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2292" name="Rectangle 7"/>
          <p:cNvSpPr>
            <a:spLocks noChangeArrowheads="1"/>
          </p:cNvSpPr>
          <p:nvPr/>
        </p:nvSpPr>
        <p:spPr bwMode="auto">
          <a:xfrm>
            <a:off x="2362200" y="2133600"/>
            <a:ext cx="563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54632" name="Text Box 8"/>
          <p:cNvSpPr txBox="1">
            <a:spLocks noChangeArrowheads="1"/>
          </p:cNvSpPr>
          <p:nvPr/>
        </p:nvSpPr>
        <p:spPr bwMode="auto">
          <a:xfrm>
            <a:off x="1039642" y="617557"/>
            <a:ext cx="6797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AutoNum type="romanUcPeriod"/>
            </a:pPr>
            <a:r>
              <a:rPr lang="en-US" altLang="en-US" sz="2800" b="1" u="sng" dirty="0">
                <a:solidFill>
                  <a:srgbClr val="CC0000"/>
                </a:solidFill>
                <a:latin typeface="Times New Roman" panose="02020603050405020304" pitchFamily="18" charset="0"/>
                <a:cs typeface="Times New Roman" panose="02020603050405020304" pitchFamily="18" charset="0"/>
              </a:rPr>
              <a:t>Tìm hiểu chung:</a:t>
            </a:r>
            <a:endParaRPr lang="en-US" altLang="en-US" sz="2800" b="1" dirty="0">
              <a:solidFill>
                <a:srgbClr val="CC0000"/>
              </a:solidFill>
              <a:latin typeface=".VnTime" panose="020B7200000000000000" pitchFamily="34" charset="0"/>
            </a:endParaRPr>
          </a:p>
          <a:p>
            <a:pPr fontAlgn="base">
              <a:spcBef>
                <a:spcPct val="0"/>
              </a:spcBef>
              <a:spcAft>
                <a:spcPct val="0"/>
              </a:spcAft>
              <a:buFontTx/>
              <a:buNone/>
            </a:pPr>
            <a:r>
              <a:rPr lang="en-US" altLang="en-US" sz="2800" b="1" dirty="0">
                <a:solidFill>
                  <a:srgbClr val="CC0000"/>
                </a:solidFill>
                <a:latin typeface="Times New Roman" panose="02020603050405020304" pitchFamily="18" charset="0"/>
                <a:cs typeface="Times New Roman" panose="02020603050405020304" pitchFamily="18" charset="0"/>
              </a:rPr>
              <a:t>II. Tìm hiểu chi tiết</a:t>
            </a:r>
            <a:r>
              <a:rPr lang="en-US" altLang="en-US" sz="2800" b="1" u="sng" dirty="0">
                <a:solidFill>
                  <a:srgbClr val="CC0000"/>
                </a:solidFill>
                <a:latin typeface="Times New Roman" panose="02020603050405020304" pitchFamily="18" charset="0"/>
                <a:cs typeface="Times New Roman" panose="02020603050405020304" pitchFamily="18" charset="0"/>
              </a:rPr>
              <a:t>: </a:t>
            </a:r>
            <a:endParaRPr lang="en-US" altLang="en-US" sz="2800" b="1" u="sng" dirty="0">
              <a:solidFill>
                <a:srgbClr val="000000"/>
              </a:solidFill>
              <a:latin typeface="Times New Roman" panose="02020603050405020304" pitchFamily="18" charset="0"/>
              <a:cs typeface="Times New Roman" panose="02020603050405020304" pitchFamily="18" charset="0"/>
            </a:endParaRPr>
          </a:p>
        </p:txBody>
      </p:sp>
      <p:sp>
        <p:nvSpPr>
          <p:cNvPr id="154633" name="Text Box 9"/>
          <p:cNvSpPr txBox="1">
            <a:spLocks noChangeArrowheads="1"/>
          </p:cNvSpPr>
          <p:nvPr/>
        </p:nvSpPr>
        <p:spPr bwMode="auto">
          <a:xfrm>
            <a:off x="1039641" y="1464378"/>
            <a:ext cx="107209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spcAft>
                <a:spcPts val="0"/>
              </a:spcAft>
              <a:buNone/>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1. Cách đối xử của các loài vật khác với gấu con chân vòng kiềng</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54638" name="Rectangle 14"/>
          <p:cNvSpPr>
            <a:spLocks noChangeArrowheads="1"/>
          </p:cNvSpPr>
          <p:nvPr/>
        </p:nvSpPr>
        <p:spPr bwMode="auto">
          <a:xfrm>
            <a:off x="1143001" y="2133600"/>
            <a:ext cx="4572000" cy="4065215"/>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spcAft>
                <a:spcPts val="0"/>
              </a:spcAft>
              <a:buNone/>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Hoàn cảnh gặp gỡ: </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buNone/>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Gấu con đi dạo trong rừng nhỏ, nhặt những quả thông.</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buNone/>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Đột nhiên bị một quả thông rụng vào đầu, vấp chân ngã.</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Text Box 5"/>
          <p:cNvSpPr txBox="1">
            <a:spLocks noChangeArrowheads="1"/>
          </p:cNvSpPr>
          <p:nvPr/>
        </p:nvSpPr>
        <p:spPr bwMode="auto">
          <a:xfrm>
            <a:off x="1905001" y="0"/>
            <a:ext cx="8474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r>
              <a:rPr lang="en-US" altLang="en-US" sz="2800" b="1" dirty="0" err="1">
                <a:solidFill>
                  <a:srgbClr val="0000FF"/>
                </a:solidFill>
                <a:latin typeface=".VnTime" panose="020B7200000000000000" pitchFamily="34" charset="0"/>
              </a:rPr>
              <a:t>V¨n</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b¶n</a:t>
            </a:r>
            <a:r>
              <a:rPr lang="en-US" altLang="en-US" sz="2800" b="1" dirty="0">
                <a:solidFill>
                  <a:srgbClr val="0000FF"/>
                </a:solidFill>
                <a:latin typeface=".VnTime" panose="020B7200000000000000" pitchFamily="34" charset="0"/>
              </a:rPr>
              <a:t> </a:t>
            </a:r>
            <a:r>
              <a:rPr lang="en-US" altLang="en-US" sz="2800" b="1" dirty="0" smtClean="0">
                <a:solidFill>
                  <a:srgbClr val="0000FF"/>
                </a:solidFill>
                <a:latin typeface=".VnTime" panose="020B7200000000000000" pitchFamily="34" charset="0"/>
              </a:rPr>
              <a:t>: </a:t>
            </a:r>
            <a:r>
              <a:rPr lang="en-US" altLang="en-US" sz="2800" b="1" dirty="0" smtClean="0">
                <a:solidFill>
                  <a:srgbClr val="0000FF"/>
                </a:solidFill>
                <a:latin typeface="Times New Roman" panose="02020603050405020304" pitchFamily="18" charset="0"/>
                <a:cs typeface="Times New Roman" panose="02020603050405020304" pitchFamily="18" charset="0"/>
              </a:rPr>
              <a:t>GẤU CON CHÂN VÒNG KIỀNG</a:t>
            </a: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dirty="0">
                <a:solidFill>
                  <a:srgbClr val="000000"/>
                </a:solidFill>
                <a:latin typeface=".VnTime" panose="020B7200000000000000" pitchFamily="34" charset="0"/>
              </a:rPr>
              <a:t>                                                          </a:t>
            </a:r>
            <a:r>
              <a:rPr lang="en-US" altLang="en-US" sz="2800" b="1" i="1" dirty="0" smtClean="0">
                <a:solidFill>
                  <a:srgbClr val="000000"/>
                </a:solidFill>
                <a:latin typeface=".VnTime" panose="020B7200000000000000" pitchFamily="34" charset="0"/>
              </a:rPr>
              <a:t> </a:t>
            </a:r>
            <a:endParaRPr lang="en-US" altLang="en-US" sz="2800" b="1" i="1" dirty="0">
              <a:solidFill>
                <a:srgbClr val="000000"/>
              </a:solidFill>
              <a:latin typeface=".VnTime" panose="020B7200000000000000" pitchFamily="34" charset="0"/>
            </a:endParaRPr>
          </a:p>
        </p:txBody>
      </p:sp>
      <p:pic>
        <p:nvPicPr>
          <p:cNvPr id="1026" name="Picture 25" descr="C:\Users\FPT SHOP\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508" y="3241372"/>
            <a:ext cx="5228492" cy="37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39979"/>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4632">
                                            <p:txEl>
                                              <p:pRg st="1" end="1"/>
                                            </p:txEl>
                                          </p:spTgt>
                                        </p:tgtEl>
                                        <p:attrNameLst>
                                          <p:attrName>style.visibility</p:attrName>
                                        </p:attrNameLst>
                                      </p:cBhvr>
                                      <p:to>
                                        <p:strVal val="visible"/>
                                      </p:to>
                                    </p:set>
                                    <p:animEffect transition="in" filter="strips(downLeft)">
                                      <p:cBhvr>
                                        <p:cTn id="7" dur="500"/>
                                        <p:tgtEl>
                                          <p:spTgt spid="15463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4633"/>
                                        </p:tgtEl>
                                        <p:attrNameLst>
                                          <p:attrName>style.visibility</p:attrName>
                                        </p:attrNameLst>
                                      </p:cBhvr>
                                      <p:to>
                                        <p:strVal val="visible"/>
                                      </p:to>
                                    </p:set>
                                    <p:anim calcmode="lin" valueType="num">
                                      <p:cBhvr>
                                        <p:cTn id="12" dur="500" fill="hold"/>
                                        <p:tgtEl>
                                          <p:spTgt spid="154633"/>
                                        </p:tgtEl>
                                        <p:attrNameLst>
                                          <p:attrName>ppt_w</p:attrName>
                                        </p:attrNameLst>
                                      </p:cBhvr>
                                      <p:tavLst>
                                        <p:tav tm="0">
                                          <p:val>
                                            <p:fltVal val="0"/>
                                          </p:val>
                                        </p:tav>
                                        <p:tav tm="100000">
                                          <p:val>
                                            <p:strVal val="#ppt_w"/>
                                          </p:val>
                                        </p:tav>
                                      </p:tavLst>
                                    </p:anim>
                                    <p:anim calcmode="lin" valueType="num">
                                      <p:cBhvr>
                                        <p:cTn id="13" dur="500" fill="hold"/>
                                        <p:tgtEl>
                                          <p:spTgt spid="154633"/>
                                        </p:tgtEl>
                                        <p:attrNameLst>
                                          <p:attrName>ppt_h</p:attrName>
                                        </p:attrNameLst>
                                      </p:cBhvr>
                                      <p:tavLst>
                                        <p:tav tm="0">
                                          <p:val>
                                            <p:fltVal val="0"/>
                                          </p:val>
                                        </p:tav>
                                        <p:tav tm="100000">
                                          <p:val>
                                            <p:strVal val="#ppt_h"/>
                                          </p:val>
                                        </p:tav>
                                      </p:tavLst>
                                    </p:anim>
                                    <p:animEffect transition="in" filter="fade">
                                      <p:cBhvr>
                                        <p:cTn id="14" dur="500"/>
                                        <p:tgtEl>
                                          <p:spTgt spid="15463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54638"/>
                                        </p:tgtEl>
                                        <p:attrNameLst>
                                          <p:attrName>style.visibility</p:attrName>
                                        </p:attrNameLst>
                                      </p:cBhvr>
                                      <p:to>
                                        <p:strVal val="visible"/>
                                      </p:to>
                                    </p:set>
                                    <p:animEffect transition="in" filter="box(in)">
                                      <p:cBhvr>
                                        <p:cTn id="19" dur="500"/>
                                        <p:tgtEl>
                                          <p:spTgt spid="154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p:bldP spid="1546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2362200" y="6096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2292" name="Rectangle 7"/>
          <p:cNvSpPr>
            <a:spLocks noChangeArrowheads="1"/>
          </p:cNvSpPr>
          <p:nvPr/>
        </p:nvSpPr>
        <p:spPr bwMode="auto">
          <a:xfrm>
            <a:off x="2362200" y="2133600"/>
            <a:ext cx="563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54632" name="Text Box 8"/>
          <p:cNvSpPr txBox="1">
            <a:spLocks noChangeArrowheads="1"/>
          </p:cNvSpPr>
          <p:nvPr/>
        </p:nvSpPr>
        <p:spPr bwMode="auto">
          <a:xfrm>
            <a:off x="1039640" y="426023"/>
            <a:ext cx="6797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AutoNum type="romanUcPeriod"/>
            </a:pPr>
            <a:r>
              <a:rPr lang="en-US" altLang="en-US" sz="2800" b="1" u="sng" dirty="0">
                <a:solidFill>
                  <a:srgbClr val="CC0000"/>
                </a:solidFill>
                <a:latin typeface="Times New Roman" panose="02020603050405020304" pitchFamily="18" charset="0"/>
                <a:cs typeface="Times New Roman" panose="02020603050405020304" pitchFamily="18" charset="0"/>
              </a:rPr>
              <a:t>Tìm hiểu chung:</a:t>
            </a:r>
            <a:endParaRPr lang="en-US" altLang="en-US" sz="2800" b="1" dirty="0">
              <a:solidFill>
                <a:srgbClr val="CC0000"/>
              </a:solidFill>
              <a:latin typeface=".VnTime" panose="020B7200000000000000" pitchFamily="34" charset="0"/>
            </a:endParaRPr>
          </a:p>
          <a:p>
            <a:pPr fontAlgn="base">
              <a:spcBef>
                <a:spcPct val="0"/>
              </a:spcBef>
              <a:spcAft>
                <a:spcPct val="0"/>
              </a:spcAft>
              <a:buFontTx/>
              <a:buNone/>
            </a:pPr>
            <a:r>
              <a:rPr lang="en-US" altLang="en-US" sz="2800" b="1" dirty="0">
                <a:solidFill>
                  <a:srgbClr val="CC0000"/>
                </a:solidFill>
                <a:latin typeface="Times New Roman" panose="02020603050405020304" pitchFamily="18" charset="0"/>
                <a:cs typeface="Times New Roman" panose="02020603050405020304" pitchFamily="18" charset="0"/>
              </a:rPr>
              <a:t>II. Tìm hiểu chi tiết</a:t>
            </a:r>
            <a:r>
              <a:rPr lang="en-US" altLang="en-US" sz="2800" b="1" u="sng" dirty="0">
                <a:solidFill>
                  <a:srgbClr val="CC0000"/>
                </a:solidFill>
                <a:latin typeface="Times New Roman" panose="02020603050405020304" pitchFamily="18" charset="0"/>
                <a:cs typeface="Times New Roman" panose="02020603050405020304" pitchFamily="18" charset="0"/>
              </a:rPr>
              <a:t>: </a:t>
            </a:r>
            <a:endParaRPr lang="en-US" altLang="en-US" sz="2800" b="1" u="sng" dirty="0">
              <a:solidFill>
                <a:srgbClr val="000000"/>
              </a:solidFill>
              <a:latin typeface="Times New Roman" panose="02020603050405020304" pitchFamily="18" charset="0"/>
              <a:cs typeface="Times New Roman" panose="02020603050405020304" pitchFamily="18" charset="0"/>
            </a:endParaRPr>
          </a:p>
        </p:txBody>
      </p:sp>
      <p:sp>
        <p:nvSpPr>
          <p:cNvPr id="154633" name="Text Box 9"/>
          <p:cNvSpPr txBox="1">
            <a:spLocks noChangeArrowheads="1"/>
          </p:cNvSpPr>
          <p:nvPr/>
        </p:nvSpPr>
        <p:spPr bwMode="auto">
          <a:xfrm>
            <a:off x="913032" y="1131109"/>
            <a:ext cx="107209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buFontTx/>
              <a:buNone/>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Cách đối xử của các loài vật khác với gấu con chân vòng kiềng</a:t>
            </a:r>
            <a:endParaRPr lang="vi-VN"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54638" name="Rectangle 14"/>
          <p:cNvSpPr>
            <a:spLocks noChangeArrowheads="1"/>
          </p:cNvSpPr>
          <p:nvPr/>
        </p:nvSpPr>
        <p:spPr bwMode="auto">
          <a:xfrm>
            <a:off x="436281" y="1975054"/>
            <a:ext cx="8004395" cy="4875181"/>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spcAft>
                <a:spcPts val="0"/>
              </a:spcAft>
            </a:pP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Thái độ của các loài vật:</a:t>
            </a:r>
            <a:endParaRPr lang="vi-VN" sz="2800" b="1"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Con sáo: Hét thật to trêu chọc. "Ê gấu, chân vòng kiềng/ Giẫm phải đuôi à nhóc!".</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Cả đàn 5 con thỏ: Núp trong bụi hùa theo, hét thật to "Đến xấu!".</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Tất cả: đều chê bai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"Gấu con chân vòng kiềng/ Đi dạo trong rừng nhỏ..."</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Text Box 5"/>
          <p:cNvSpPr txBox="1">
            <a:spLocks noChangeArrowheads="1"/>
          </p:cNvSpPr>
          <p:nvPr/>
        </p:nvSpPr>
        <p:spPr bwMode="auto">
          <a:xfrm>
            <a:off x="1905001" y="0"/>
            <a:ext cx="8474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r>
              <a:rPr lang="en-US" altLang="en-US" sz="2800" b="1" dirty="0" err="1">
                <a:solidFill>
                  <a:srgbClr val="0000FF"/>
                </a:solidFill>
                <a:latin typeface=".VnTime" panose="020B7200000000000000" pitchFamily="34" charset="0"/>
              </a:rPr>
              <a:t>V¨n</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b¶n</a:t>
            </a:r>
            <a:r>
              <a:rPr lang="en-US" altLang="en-US" sz="2800" b="1" dirty="0">
                <a:solidFill>
                  <a:srgbClr val="0000FF"/>
                </a:solidFill>
                <a:latin typeface=".VnTime" panose="020B7200000000000000" pitchFamily="34" charset="0"/>
              </a:rPr>
              <a:t> : </a:t>
            </a:r>
            <a:r>
              <a:rPr lang="en-US" altLang="en-US" sz="2800" b="1" dirty="0">
                <a:solidFill>
                  <a:srgbClr val="0000FF"/>
                </a:solidFill>
                <a:latin typeface="Times New Roman" panose="02020603050405020304" pitchFamily="18" charset="0"/>
                <a:cs typeface="Times New Roman" panose="02020603050405020304" pitchFamily="18" charset="0"/>
              </a:rPr>
              <a:t>GẤU CON CHÂN VÒNG KIỀNG</a:t>
            </a: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dirty="0">
                <a:solidFill>
                  <a:srgbClr val="000000"/>
                </a:solidFill>
                <a:latin typeface=".VnTime" panose="020B7200000000000000" pitchFamily="34" charset="0"/>
              </a:rPr>
              <a:t>                                                          </a:t>
            </a:r>
            <a:r>
              <a:rPr lang="en-US" altLang="en-US" sz="2800" b="1" i="1" dirty="0">
                <a:solidFill>
                  <a:srgbClr val="000000"/>
                </a:solidFill>
                <a:latin typeface=".VnTime" panose="020B7200000000000000" pitchFamily="34" charset="0"/>
              </a:rPr>
              <a:t> </a:t>
            </a:r>
          </a:p>
        </p:txBody>
      </p:sp>
      <p:pic>
        <p:nvPicPr>
          <p:cNvPr id="1026" name="Picture 25" descr="C:\Users\FPT SHOP\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7225" y="3300700"/>
            <a:ext cx="3624775" cy="354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88169"/>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4632">
                                            <p:txEl>
                                              <p:pRg st="1" end="1"/>
                                            </p:txEl>
                                          </p:spTgt>
                                        </p:tgtEl>
                                        <p:attrNameLst>
                                          <p:attrName>style.visibility</p:attrName>
                                        </p:attrNameLst>
                                      </p:cBhvr>
                                      <p:to>
                                        <p:strVal val="visible"/>
                                      </p:to>
                                    </p:set>
                                    <p:animEffect transition="in" filter="strips(downLeft)">
                                      <p:cBhvr>
                                        <p:cTn id="7" dur="500"/>
                                        <p:tgtEl>
                                          <p:spTgt spid="15463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4633"/>
                                        </p:tgtEl>
                                        <p:attrNameLst>
                                          <p:attrName>style.visibility</p:attrName>
                                        </p:attrNameLst>
                                      </p:cBhvr>
                                      <p:to>
                                        <p:strVal val="visible"/>
                                      </p:to>
                                    </p:set>
                                    <p:anim calcmode="lin" valueType="num">
                                      <p:cBhvr>
                                        <p:cTn id="12" dur="500" fill="hold"/>
                                        <p:tgtEl>
                                          <p:spTgt spid="154633"/>
                                        </p:tgtEl>
                                        <p:attrNameLst>
                                          <p:attrName>ppt_w</p:attrName>
                                        </p:attrNameLst>
                                      </p:cBhvr>
                                      <p:tavLst>
                                        <p:tav tm="0">
                                          <p:val>
                                            <p:fltVal val="0"/>
                                          </p:val>
                                        </p:tav>
                                        <p:tav tm="100000">
                                          <p:val>
                                            <p:strVal val="#ppt_w"/>
                                          </p:val>
                                        </p:tav>
                                      </p:tavLst>
                                    </p:anim>
                                    <p:anim calcmode="lin" valueType="num">
                                      <p:cBhvr>
                                        <p:cTn id="13" dur="500" fill="hold"/>
                                        <p:tgtEl>
                                          <p:spTgt spid="154633"/>
                                        </p:tgtEl>
                                        <p:attrNameLst>
                                          <p:attrName>ppt_h</p:attrName>
                                        </p:attrNameLst>
                                      </p:cBhvr>
                                      <p:tavLst>
                                        <p:tav tm="0">
                                          <p:val>
                                            <p:fltVal val="0"/>
                                          </p:val>
                                        </p:tav>
                                        <p:tav tm="100000">
                                          <p:val>
                                            <p:strVal val="#ppt_h"/>
                                          </p:val>
                                        </p:tav>
                                      </p:tavLst>
                                    </p:anim>
                                    <p:animEffect transition="in" filter="fade">
                                      <p:cBhvr>
                                        <p:cTn id="14" dur="500"/>
                                        <p:tgtEl>
                                          <p:spTgt spid="15463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54638"/>
                                        </p:tgtEl>
                                        <p:attrNameLst>
                                          <p:attrName>style.visibility</p:attrName>
                                        </p:attrNameLst>
                                      </p:cBhvr>
                                      <p:to>
                                        <p:strVal val="visible"/>
                                      </p:to>
                                    </p:set>
                                    <p:animEffect transition="in" filter="box(in)">
                                      <p:cBhvr>
                                        <p:cTn id="19" dur="500"/>
                                        <p:tgtEl>
                                          <p:spTgt spid="154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p:bldP spid="1546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2362200" y="6096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2292" name="Rectangle 7"/>
          <p:cNvSpPr>
            <a:spLocks noChangeArrowheads="1"/>
          </p:cNvSpPr>
          <p:nvPr/>
        </p:nvSpPr>
        <p:spPr bwMode="auto">
          <a:xfrm>
            <a:off x="2362200" y="2133600"/>
            <a:ext cx="563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54632" name="Text Box 8"/>
          <p:cNvSpPr txBox="1">
            <a:spLocks noChangeArrowheads="1"/>
          </p:cNvSpPr>
          <p:nvPr/>
        </p:nvSpPr>
        <p:spPr bwMode="auto">
          <a:xfrm>
            <a:off x="1039642" y="617557"/>
            <a:ext cx="6797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AutoNum type="romanUcPeriod"/>
            </a:pPr>
            <a:r>
              <a:rPr lang="en-US" altLang="en-US" sz="2800" b="1" u="sng" dirty="0">
                <a:solidFill>
                  <a:srgbClr val="CC0000"/>
                </a:solidFill>
                <a:latin typeface="Times New Roman" panose="02020603050405020304" pitchFamily="18" charset="0"/>
                <a:cs typeface="Times New Roman" panose="02020603050405020304" pitchFamily="18" charset="0"/>
              </a:rPr>
              <a:t>Tìm hiểu chung:</a:t>
            </a:r>
            <a:endParaRPr lang="en-US" altLang="en-US" sz="2800" b="1" dirty="0">
              <a:solidFill>
                <a:srgbClr val="CC0000"/>
              </a:solidFill>
              <a:latin typeface=".VnTime" panose="020B7200000000000000" pitchFamily="34" charset="0"/>
            </a:endParaRPr>
          </a:p>
          <a:p>
            <a:pPr fontAlgn="base">
              <a:spcBef>
                <a:spcPct val="0"/>
              </a:spcBef>
              <a:spcAft>
                <a:spcPct val="0"/>
              </a:spcAft>
              <a:buFontTx/>
              <a:buNone/>
            </a:pPr>
            <a:r>
              <a:rPr lang="en-US" altLang="en-US" sz="2800" b="1" dirty="0">
                <a:solidFill>
                  <a:srgbClr val="CC0000"/>
                </a:solidFill>
                <a:latin typeface="Times New Roman" panose="02020603050405020304" pitchFamily="18" charset="0"/>
                <a:cs typeface="Times New Roman" panose="02020603050405020304" pitchFamily="18" charset="0"/>
              </a:rPr>
              <a:t>II. Tìm hiểu chi tiết</a:t>
            </a:r>
            <a:r>
              <a:rPr lang="en-US" altLang="en-US" sz="2800" b="1" u="sng" dirty="0">
                <a:solidFill>
                  <a:srgbClr val="CC0000"/>
                </a:solidFill>
                <a:latin typeface="Times New Roman" panose="02020603050405020304" pitchFamily="18" charset="0"/>
                <a:cs typeface="Times New Roman" panose="02020603050405020304" pitchFamily="18" charset="0"/>
              </a:rPr>
              <a:t>: </a:t>
            </a:r>
            <a:endParaRPr lang="en-US" altLang="en-US" sz="2800" b="1" u="sng" dirty="0">
              <a:solidFill>
                <a:srgbClr val="000000"/>
              </a:solidFill>
              <a:latin typeface="Times New Roman" panose="02020603050405020304" pitchFamily="18" charset="0"/>
              <a:cs typeface="Times New Roman" panose="02020603050405020304" pitchFamily="18" charset="0"/>
            </a:endParaRPr>
          </a:p>
        </p:txBody>
      </p:sp>
      <p:sp>
        <p:nvSpPr>
          <p:cNvPr id="154633" name="Text Box 9"/>
          <p:cNvSpPr txBox="1">
            <a:spLocks noChangeArrowheads="1"/>
          </p:cNvSpPr>
          <p:nvPr/>
        </p:nvSpPr>
        <p:spPr bwMode="auto">
          <a:xfrm>
            <a:off x="1039641" y="1464378"/>
            <a:ext cx="107209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buFontTx/>
              <a:buNone/>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Cách đối xử của các loài vật khác với gấu con chân vòng kiềng</a:t>
            </a:r>
            <a:endParaRPr lang="vi-VN"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54638" name="Rectangle 14"/>
          <p:cNvSpPr>
            <a:spLocks noChangeArrowheads="1"/>
          </p:cNvSpPr>
          <p:nvPr/>
        </p:nvSpPr>
        <p:spPr bwMode="auto">
          <a:xfrm>
            <a:off x="1143000" y="2133600"/>
            <a:ext cx="5623559" cy="4616648"/>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lvl="0" algn="just">
              <a:lnSpc>
                <a:spcPct val="150000"/>
              </a:lnSpc>
              <a:spcBef>
                <a:spcPts val="0"/>
              </a:spcBef>
              <a:buNone/>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lượng động vật chê bai tăng dần: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 con sáo → 5 con thỏ → Tất cả khu rừng. </a:t>
            </a:r>
            <a:endParaRPr lang="vi-VN"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91440" marR="182880" lvl="0" algn="just">
              <a:lnSpc>
                <a:spcPct val="150000"/>
              </a:lnSpc>
              <a:spcBef>
                <a:spcPts val="0"/>
              </a:spcBef>
              <a:buNone/>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Điệp ngữ: "Gấu con chân vòng kiềng" nhấn mạnh đặc điểm của gấu con là có đôi chân vòng kiềng</a:t>
            </a:r>
            <a:r>
              <a:rPr lang="vi-VN"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Text Box 5"/>
          <p:cNvSpPr txBox="1">
            <a:spLocks noChangeArrowheads="1"/>
          </p:cNvSpPr>
          <p:nvPr/>
        </p:nvSpPr>
        <p:spPr bwMode="auto">
          <a:xfrm>
            <a:off x="1905001" y="0"/>
            <a:ext cx="8474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r>
              <a:rPr lang="en-US" altLang="en-US" sz="2800" b="1" dirty="0" err="1">
                <a:solidFill>
                  <a:srgbClr val="0000FF"/>
                </a:solidFill>
                <a:latin typeface=".VnTime" panose="020B7200000000000000" pitchFamily="34" charset="0"/>
              </a:rPr>
              <a:t>V¨n</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b¶n</a:t>
            </a:r>
            <a:r>
              <a:rPr lang="en-US" altLang="en-US" sz="2800" b="1" dirty="0">
                <a:solidFill>
                  <a:srgbClr val="0000FF"/>
                </a:solidFill>
                <a:latin typeface=".VnTime" panose="020B7200000000000000" pitchFamily="34" charset="0"/>
              </a:rPr>
              <a:t> : </a:t>
            </a:r>
            <a:r>
              <a:rPr lang="en-US" altLang="en-US" sz="2800" b="1" dirty="0">
                <a:solidFill>
                  <a:srgbClr val="0000FF"/>
                </a:solidFill>
                <a:latin typeface="Times New Roman" panose="02020603050405020304" pitchFamily="18" charset="0"/>
                <a:cs typeface="Times New Roman" panose="02020603050405020304" pitchFamily="18" charset="0"/>
              </a:rPr>
              <a:t>GẤU CON CHÂN VÒNG KIỀNG</a:t>
            </a: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dirty="0">
                <a:solidFill>
                  <a:srgbClr val="000000"/>
                </a:solidFill>
                <a:latin typeface=".VnTime" panose="020B7200000000000000" pitchFamily="34" charset="0"/>
              </a:rPr>
              <a:t>                                                          </a:t>
            </a:r>
            <a:r>
              <a:rPr lang="en-US" altLang="en-US" sz="2800" b="1" i="1" dirty="0">
                <a:solidFill>
                  <a:srgbClr val="000000"/>
                </a:solidFill>
                <a:latin typeface=".VnTime" panose="020B7200000000000000" pitchFamily="34" charset="0"/>
              </a:rPr>
              <a:t> </a:t>
            </a:r>
          </a:p>
        </p:txBody>
      </p:sp>
      <p:pic>
        <p:nvPicPr>
          <p:cNvPr id="1026" name="Picture 25" descr="C:\Users\FPT SHOP\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508" y="3241372"/>
            <a:ext cx="5228492" cy="37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461313"/>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4632">
                                            <p:txEl>
                                              <p:pRg st="1" end="1"/>
                                            </p:txEl>
                                          </p:spTgt>
                                        </p:tgtEl>
                                        <p:attrNameLst>
                                          <p:attrName>style.visibility</p:attrName>
                                        </p:attrNameLst>
                                      </p:cBhvr>
                                      <p:to>
                                        <p:strVal val="visible"/>
                                      </p:to>
                                    </p:set>
                                    <p:animEffect transition="in" filter="strips(downLeft)">
                                      <p:cBhvr>
                                        <p:cTn id="7" dur="500"/>
                                        <p:tgtEl>
                                          <p:spTgt spid="15463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4633"/>
                                        </p:tgtEl>
                                        <p:attrNameLst>
                                          <p:attrName>style.visibility</p:attrName>
                                        </p:attrNameLst>
                                      </p:cBhvr>
                                      <p:to>
                                        <p:strVal val="visible"/>
                                      </p:to>
                                    </p:set>
                                    <p:anim calcmode="lin" valueType="num">
                                      <p:cBhvr>
                                        <p:cTn id="12" dur="500" fill="hold"/>
                                        <p:tgtEl>
                                          <p:spTgt spid="154633"/>
                                        </p:tgtEl>
                                        <p:attrNameLst>
                                          <p:attrName>ppt_w</p:attrName>
                                        </p:attrNameLst>
                                      </p:cBhvr>
                                      <p:tavLst>
                                        <p:tav tm="0">
                                          <p:val>
                                            <p:fltVal val="0"/>
                                          </p:val>
                                        </p:tav>
                                        <p:tav tm="100000">
                                          <p:val>
                                            <p:strVal val="#ppt_w"/>
                                          </p:val>
                                        </p:tav>
                                      </p:tavLst>
                                    </p:anim>
                                    <p:anim calcmode="lin" valueType="num">
                                      <p:cBhvr>
                                        <p:cTn id="13" dur="500" fill="hold"/>
                                        <p:tgtEl>
                                          <p:spTgt spid="154633"/>
                                        </p:tgtEl>
                                        <p:attrNameLst>
                                          <p:attrName>ppt_h</p:attrName>
                                        </p:attrNameLst>
                                      </p:cBhvr>
                                      <p:tavLst>
                                        <p:tav tm="0">
                                          <p:val>
                                            <p:fltVal val="0"/>
                                          </p:val>
                                        </p:tav>
                                        <p:tav tm="100000">
                                          <p:val>
                                            <p:strVal val="#ppt_h"/>
                                          </p:val>
                                        </p:tav>
                                      </p:tavLst>
                                    </p:anim>
                                    <p:animEffect transition="in" filter="fade">
                                      <p:cBhvr>
                                        <p:cTn id="14" dur="500"/>
                                        <p:tgtEl>
                                          <p:spTgt spid="15463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54638"/>
                                        </p:tgtEl>
                                        <p:attrNameLst>
                                          <p:attrName>style.visibility</p:attrName>
                                        </p:attrNameLst>
                                      </p:cBhvr>
                                      <p:to>
                                        <p:strVal val="visible"/>
                                      </p:to>
                                    </p:set>
                                    <p:animEffect transition="in" filter="box(in)">
                                      <p:cBhvr>
                                        <p:cTn id="19" dur="500"/>
                                        <p:tgtEl>
                                          <p:spTgt spid="154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p:bldP spid="1546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2362200" y="6096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2292" name="Rectangle 7"/>
          <p:cNvSpPr>
            <a:spLocks noChangeArrowheads="1"/>
          </p:cNvSpPr>
          <p:nvPr/>
        </p:nvSpPr>
        <p:spPr bwMode="auto">
          <a:xfrm>
            <a:off x="2362200" y="2133600"/>
            <a:ext cx="563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54632" name="Text Box 8"/>
          <p:cNvSpPr txBox="1">
            <a:spLocks noChangeArrowheads="1"/>
          </p:cNvSpPr>
          <p:nvPr/>
        </p:nvSpPr>
        <p:spPr bwMode="auto">
          <a:xfrm>
            <a:off x="1039642" y="617557"/>
            <a:ext cx="6797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AutoNum type="romanUcPeriod"/>
            </a:pPr>
            <a:r>
              <a:rPr lang="en-US" altLang="en-US" sz="2800" b="1" u="sng" dirty="0">
                <a:solidFill>
                  <a:srgbClr val="CC0000"/>
                </a:solidFill>
                <a:latin typeface="Times New Roman" panose="02020603050405020304" pitchFamily="18" charset="0"/>
                <a:cs typeface="Times New Roman" panose="02020603050405020304" pitchFamily="18" charset="0"/>
              </a:rPr>
              <a:t>Tìm hiểu chung:</a:t>
            </a:r>
            <a:endParaRPr lang="en-US" altLang="en-US" sz="2800" b="1" dirty="0">
              <a:solidFill>
                <a:srgbClr val="CC0000"/>
              </a:solidFill>
              <a:latin typeface=".VnTime" panose="020B7200000000000000" pitchFamily="34" charset="0"/>
            </a:endParaRPr>
          </a:p>
          <a:p>
            <a:pPr fontAlgn="base">
              <a:spcBef>
                <a:spcPct val="0"/>
              </a:spcBef>
              <a:spcAft>
                <a:spcPct val="0"/>
              </a:spcAft>
              <a:buFontTx/>
              <a:buNone/>
            </a:pPr>
            <a:r>
              <a:rPr lang="en-US" altLang="en-US" sz="2800" b="1" dirty="0">
                <a:solidFill>
                  <a:srgbClr val="CC0000"/>
                </a:solidFill>
                <a:latin typeface="Times New Roman" panose="02020603050405020304" pitchFamily="18" charset="0"/>
                <a:cs typeface="Times New Roman" panose="02020603050405020304" pitchFamily="18" charset="0"/>
              </a:rPr>
              <a:t>II. Tìm hiểu chi tiết</a:t>
            </a:r>
            <a:r>
              <a:rPr lang="en-US" altLang="en-US" sz="2800" b="1" u="sng" dirty="0">
                <a:solidFill>
                  <a:srgbClr val="CC0000"/>
                </a:solidFill>
                <a:latin typeface="Times New Roman" panose="02020603050405020304" pitchFamily="18" charset="0"/>
                <a:cs typeface="Times New Roman" panose="02020603050405020304" pitchFamily="18" charset="0"/>
              </a:rPr>
              <a:t>: </a:t>
            </a:r>
            <a:endParaRPr lang="en-US" altLang="en-US" sz="2800" b="1" u="sng" dirty="0">
              <a:solidFill>
                <a:srgbClr val="000000"/>
              </a:solidFill>
              <a:latin typeface="Times New Roman" panose="02020603050405020304" pitchFamily="18" charset="0"/>
              <a:cs typeface="Times New Roman" panose="02020603050405020304" pitchFamily="18" charset="0"/>
            </a:endParaRPr>
          </a:p>
        </p:txBody>
      </p:sp>
      <p:sp>
        <p:nvSpPr>
          <p:cNvPr id="154633" name="Text Box 9"/>
          <p:cNvSpPr txBox="1">
            <a:spLocks noChangeArrowheads="1"/>
          </p:cNvSpPr>
          <p:nvPr/>
        </p:nvSpPr>
        <p:spPr bwMode="auto">
          <a:xfrm>
            <a:off x="1039641" y="1464378"/>
            <a:ext cx="107209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buFontTx/>
              <a:buNone/>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Cách đối xử của các loài vật khác với gấu con chân vòng kiềng</a:t>
            </a:r>
            <a:endParaRPr lang="vi-VN"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54638" name="Rectangle 14"/>
          <p:cNvSpPr>
            <a:spLocks noChangeArrowheads="1"/>
          </p:cNvSpPr>
          <p:nvPr/>
        </p:nvSpPr>
        <p:spPr bwMode="auto">
          <a:xfrm>
            <a:off x="1143000" y="2133600"/>
            <a:ext cx="5623559" cy="4702826"/>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spcAft>
                <a:spcPts val="0"/>
              </a:spcAft>
              <a:buNone/>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Dấu ba chấm cuối câu tạo độ mở, dư âm của tiếng trêu đùa còn theo mãi cho đến khi gấu về nhà.</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215900" algn="just">
              <a:lnSpc>
                <a:spcPct val="150000"/>
              </a:lnSpc>
              <a:spcAft>
                <a:spcPts val="800"/>
              </a:spcAft>
              <a:buNone/>
            </a:pPr>
            <a:r>
              <a:rPr lang="vi-VN" sz="2800" b="1" dirty="0" smtClean="0">
                <a:solidFill>
                  <a:srgbClr val="FF0000"/>
                </a:solidFill>
                <a:effectLst/>
                <a:latin typeface="Segoe UI Symbol" panose="020B0502040204020203" pitchFamily="34" charset="0"/>
                <a:ea typeface="MS Mincho" panose="02020609040205080304" pitchFamily="49" charset="-128"/>
                <a:cs typeface="Segoe UI Symbol" panose="020B0502040204020203" pitchFamily="34" charset="0"/>
              </a:rPr>
              <a:t>➩</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Nếu như một người có suy nghĩ ác ý thì sau đó sẽ lan ra rất nhiều người. </a:t>
            </a: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Sự ác ý xuất phát từ những điều nhỏ nhất.</a:t>
            </a:r>
            <a:endParaRPr lang="vi-VN"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Text Box 5"/>
          <p:cNvSpPr txBox="1">
            <a:spLocks noChangeArrowheads="1"/>
          </p:cNvSpPr>
          <p:nvPr/>
        </p:nvSpPr>
        <p:spPr bwMode="auto">
          <a:xfrm>
            <a:off x="1905001" y="0"/>
            <a:ext cx="8474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r>
              <a:rPr lang="en-US" altLang="en-US" sz="2800" b="1" dirty="0" err="1">
                <a:solidFill>
                  <a:srgbClr val="0000FF"/>
                </a:solidFill>
                <a:latin typeface=".VnTime" panose="020B7200000000000000" pitchFamily="34" charset="0"/>
              </a:rPr>
              <a:t>V¨n</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b¶n</a:t>
            </a:r>
            <a:r>
              <a:rPr lang="en-US" altLang="en-US" sz="2800" b="1" dirty="0">
                <a:solidFill>
                  <a:srgbClr val="0000FF"/>
                </a:solidFill>
                <a:latin typeface=".VnTime" panose="020B7200000000000000" pitchFamily="34" charset="0"/>
              </a:rPr>
              <a:t> : </a:t>
            </a:r>
            <a:r>
              <a:rPr lang="en-US" altLang="en-US" sz="2800" b="1" dirty="0">
                <a:solidFill>
                  <a:srgbClr val="0000FF"/>
                </a:solidFill>
                <a:latin typeface="Times New Roman" panose="02020603050405020304" pitchFamily="18" charset="0"/>
                <a:cs typeface="Times New Roman" panose="02020603050405020304" pitchFamily="18" charset="0"/>
              </a:rPr>
              <a:t>GẤU CON CHÂN VÒNG KIỀNG</a:t>
            </a: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dirty="0">
                <a:solidFill>
                  <a:srgbClr val="000000"/>
                </a:solidFill>
                <a:latin typeface=".VnTime" panose="020B7200000000000000" pitchFamily="34" charset="0"/>
              </a:rPr>
              <a:t>                                                          </a:t>
            </a:r>
            <a:r>
              <a:rPr lang="en-US" altLang="en-US" sz="2800" b="1" i="1" dirty="0">
                <a:solidFill>
                  <a:srgbClr val="000000"/>
                </a:solidFill>
                <a:latin typeface=".VnTime" panose="020B7200000000000000" pitchFamily="34" charset="0"/>
              </a:rPr>
              <a:t> </a:t>
            </a:r>
          </a:p>
        </p:txBody>
      </p:sp>
      <p:pic>
        <p:nvPicPr>
          <p:cNvPr id="1026" name="Picture 25" descr="C:\Users\FPT SHOP\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508" y="3241372"/>
            <a:ext cx="5228492" cy="37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980849"/>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4632">
                                            <p:txEl>
                                              <p:pRg st="1" end="1"/>
                                            </p:txEl>
                                          </p:spTgt>
                                        </p:tgtEl>
                                        <p:attrNameLst>
                                          <p:attrName>style.visibility</p:attrName>
                                        </p:attrNameLst>
                                      </p:cBhvr>
                                      <p:to>
                                        <p:strVal val="visible"/>
                                      </p:to>
                                    </p:set>
                                    <p:animEffect transition="in" filter="strips(downLeft)">
                                      <p:cBhvr>
                                        <p:cTn id="7" dur="500"/>
                                        <p:tgtEl>
                                          <p:spTgt spid="15463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4633"/>
                                        </p:tgtEl>
                                        <p:attrNameLst>
                                          <p:attrName>style.visibility</p:attrName>
                                        </p:attrNameLst>
                                      </p:cBhvr>
                                      <p:to>
                                        <p:strVal val="visible"/>
                                      </p:to>
                                    </p:set>
                                    <p:anim calcmode="lin" valueType="num">
                                      <p:cBhvr>
                                        <p:cTn id="12" dur="500" fill="hold"/>
                                        <p:tgtEl>
                                          <p:spTgt spid="154633"/>
                                        </p:tgtEl>
                                        <p:attrNameLst>
                                          <p:attrName>ppt_w</p:attrName>
                                        </p:attrNameLst>
                                      </p:cBhvr>
                                      <p:tavLst>
                                        <p:tav tm="0">
                                          <p:val>
                                            <p:fltVal val="0"/>
                                          </p:val>
                                        </p:tav>
                                        <p:tav tm="100000">
                                          <p:val>
                                            <p:strVal val="#ppt_w"/>
                                          </p:val>
                                        </p:tav>
                                      </p:tavLst>
                                    </p:anim>
                                    <p:anim calcmode="lin" valueType="num">
                                      <p:cBhvr>
                                        <p:cTn id="13" dur="500" fill="hold"/>
                                        <p:tgtEl>
                                          <p:spTgt spid="154633"/>
                                        </p:tgtEl>
                                        <p:attrNameLst>
                                          <p:attrName>ppt_h</p:attrName>
                                        </p:attrNameLst>
                                      </p:cBhvr>
                                      <p:tavLst>
                                        <p:tav tm="0">
                                          <p:val>
                                            <p:fltVal val="0"/>
                                          </p:val>
                                        </p:tav>
                                        <p:tav tm="100000">
                                          <p:val>
                                            <p:strVal val="#ppt_h"/>
                                          </p:val>
                                        </p:tav>
                                      </p:tavLst>
                                    </p:anim>
                                    <p:animEffect transition="in" filter="fade">
                                      <p:cBhvr>
                                        <p:cTn id="14" dur="500"/>
                                        <p:tgtEl>
                                          <p:spTgt spid="15463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54638"/>
                                        </p:tgtEl>
                                        <p:attrNameLst>
                                          <p:attrName>style.visibility</p:attrName>
                                        </p:attrNameLst>
                                      </p:cBhvr>
                                      <p:to>
                                        <p:strVal val="visible"/>
                                      </p:to>
                                    </p:set>
                                    <p:animEffect transition="in" filter="box(in)">
                                      <p:cBhvr>
                                        <p:cTn id="19" dur="500"/>
                                        <p:tgtEl>
                                          <p:spTgt spid="154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p:bldP spid="1546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2362200" y="6096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2292" name="Rectangle 7"/>
          <p:cNvSpPr>
            <a:spLocks noChangeArrowheads="1"/>
          </p:cNvSpPr>
          <p:nvPr/>
        </p:nvSpPr>
        <p:spPr bwMode="auto">
          <a:xfrm>
            <a:off x="2362200" y="2133600"/>
            <a:ext cx="563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endParaRPr lang="en-US" altLang="en-US" sz="2800">
              <a:solidFill>
                <a:srgbClr val="000000"/>
              </a:solidFill>
            </a:endParaRPr>
          </a:p>
        </p:txBody>
      </p:sp>
      <p:sp>
        <p:nvSpPr>
          <p:cNvPr id="154632" name="Text Box 8"/>
          <p:cNvSpPr txBox="1">
            <a:spLocks noChangeArrowheads="1"/>
          </p:cNvSpPr>
          <p:nvPr/>
        </p:nvSpPr>
        <p:spPr bwMode="auto">
          <a:xfrm>
            <a:off x="1039642" y="617557"/>
            <a:ext cx="6797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AutoNum type="romanUcPeriod"/>
            </a:pPr>
            <a:r>
              <a:rPr lang="en-US" altLang="en-US" sz="2800" b="1" u="sng" dirty="0">
                <a:solidFill>
                  <a:srgbClr val="CC0000"/>
                </a:solidFill>
                <a:latin typeface="Times New Roman" panose="02020603050405020304" pitchFamily="18" charset="0"/>
                <a:cs typeface="Times New Roman" panose="02020603050405020304" pitchFamily="18" charset="0"/>
              </a:rPr>
              <a:t>Tìm hiểu chung:</a:t>
            </a:r>
            <a:endParaRPr lang="en-US" altLang="en-US" sz="2800" b="1" dirty="0">
              <a:solidFill>
                <a:srgbClr val="CC0000"/>
              </a:solidFill>
              <a:latin typeface=".VnTime" panose="020B7200000000000000" pitchFamily="34" charset="0"/>
            </a:endParaRPr>
          </a:p>
          <a:p>
            <a:pPr fontAlgn="base">
              <a:spcBef>
                <a:spcPct val="0"/>
              </a:spcBef>
              <a:spcAft>
                <a:spcPct val="0"/>
              </a:spcAft>
              <a:buFontTx/>
              <a:buNone/>
            </a:pPr>
            <a:r>
              <a:rPr lang="en-US" altLang="en-US" sz="2800" b="1" dirty="0">
                <a:solidFill>
                  <a:srgbClr val="CC0000"/>
                </a:solidFill>
                <a:latin typeface="Times New Roman" panose="02020603050405020304" pitchFamily="18" charset="0"/>
                <a:cs typeface="Times New Roman" panose="02020603050405020304" pitchFamily="18" charset="0"/>
              </a:rPr>
              <a:t>II. Tìm hiểu chi tiết</a:t>
            </a:r>
            <a:r>
              <a:rPr lang="en-US" altLang="en-US" sz="2800" b="1" u="sng" dirty="0">
                <a:solidFill>
                  <a:srgbClr val="CC0000"/>
                </a:solidFill>
                <a:latin typeface="Times New Roman" panose="02020603050405020304" pitchFamily="18" charset="0"/>
                <a:cs typeface="Times New Roman" panose="02020603050405020304" pitchFamily="18" charset="0"/>
              </a:rPr>
              <a:t>: </a:t>
            </a:r>
            <a:endParaRPr lang="en-US" altLang="en-US" sz="2800" b="1" u="sng" dirty="0">
              <a:solidFill>
                <a:srgbClr val="000000"/>
              </a:solidFill>
              <a:latin typeface="Times New Roman" panose="02020603050405020304" pitchFamily="18" charset="0"/>
              <a:cs typeface="Times New Roman" panose="02020603050405020304" pitchFamily="18" charset="0"/>
            </a:endParaRPr>
          </a:p>
        </p:txBody>
      </p:sp>
      <p:sp>
        <p:nvSpPr>
          <p:cNvPr id="154633" name="Text Box 9"/>
          <p:cNvSpPr txBox="1">
            <a:spLocks noChangeArrowheads="1"/>
          </p:cNvSpPr>
          <p:nvPr/>
        </p:nvSpPr>
        <p:spPr bwMode="auto">
          <a:xfrm>
            <a:off x="1039641" y="1464378"/>
            <a:ext cx="10720949"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spcAft>
                <a:spcPts val="0"/>
              </a:spcAft>
              <a:buNone/>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2. Diễn biến tâm lí của gấu con chân vòng kiềng</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54638" name="Rectangle 14"/>
          <p:cNvSpPr>
            <a:spLocks noChangeArrowheads="1"/>
          </p:cNvSpPr>
          <p:nvPr/>
        </p:nvSpPr>
        <p:spPr bwMode="auto">
          <a:xfrm>
            <a:off x="829993" y="2133600"/>
            <a:ext cx="7007323" cy="4702826"/>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marL="91440" marR="182880" algn="just">
              <a:lnSpc>
                <a:spcPct val="150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Khi vừa đi dạo: rất vui vẻ, yêu đời "Hát líu lo, líu lo." → Từ láy, điệp từ thể hiện sự hồn nhiên, yêu đời của gấu con.</a:t>
            </a:r>
            <a:endParaRPr lang="vi-VN"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91440" marR="182880" algn="just">
              <a:lnSpc>
                <a:spcPct val="150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Khi gặp tai nạn: "luống cuống, vướng chân", "ngã nghe cái bộp" → Từ láy, câu cảm thán thể hiện sự luống cuống, bối rối của chú gấu.</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Text Box 5"/>
          <p:cNvSpPr txBox="1">
            <a:spLocks noChangeArrowheads="1"/>
          </p:cNvSpPr>
          <p:nvPr/>
        </p:nvSpPr>
        <p:spPr bwMode="auto">
          <a:xfrm>
            <a:off x="1905001" y="0"/>
            <a:ext cx="8474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fontAlgn="base">
              <a:spcBef>
                <a:spcPct val="0"/>
              </a:spcBef>
              <a:spcAft>
                <a:spcPct val="0"/>
              </a:spcAft>
              <a:buFontTx/>
              <a:buNone/>
            </a:pPr>
            <a:r>
              <a:rPr lang="en-US" altLang="en-US" sz="2800" b="1" dirty="0" err="1">
                <a:solidFill>
                  <a:srgbClr val="0000FF"/>
                </a:solidFill>
                <a:latin typeface=".VnTime" panose="020B7200000000000000" pitchFamily="34" charset="0"/>
              </a:rPr>
              <a:t>V¨n</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b¶n</a:t>
            </a:r>
            <a:r>
              <a:rPr lang="en-US" altLang="en-US" sz="2800" b="1" dirty="0">
                <a:solidFill>
                  <a:srgbClr val="0000FF"/>
                </a:solidFill>
                <a:latin typeface=".VnTime" panose="020B7200000000000000" pitchFamily="34" charset="0"/>
              </a:rPr>
              <a:t> : </a:t>
            </a:r>
            <a:r>
              <a:rPr lang="en-US" altLang="en-US" sz="2800" b="1" dirty="0">
                <a:solidFill>
                  <a:srgbClr val="0000FF"/>
                </a:solidFill>
                <a:latin typeface="Times New Roman" panose="02020603050405020304" pitchFamily="18" charset="0"/>
                <a:cs typeface="Times New Roman" panose="02020603050405020304" pitchFamily="18" charset="0"/>
              </a:rPr>
              <a:t>GẤU CON CHÂN VÒNG KIỀNG</a:t>
            </a: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dirty="0">
                <a:solidFill>
                  <a:srgbClr val="000000"/>
                </a:solidFill>
                <a:latin typeface=".VnTime" panose="020B7200000000000000" pitchFamily="34" charset="0"/>
              </a:rPr>
              <a:t>                                                          </a:t>
            </a:r>
            <a:r>
              <a:rPr lang="en-US" altLang="en-US" sz="2800" b="1" i="1" dirty="0">
                <a:solidFill>
                  <a:srgbClr val="000000"/>
                </a:solidFill>
                <a:latin typeface=".VnTime" panose="020B7200000000000000" pitchFamily="34" charset="0"/>
              </a:rPr>
              <a:t> </a:t>
            </a:r>
          </a:p>
        </p:txBody>
      </p:sp>
      <p:pic>
        <p:nvPicPr>
          <p:cNvPr id="1026" name="Picture 25" descr="C:\Users\FPT SHOP\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891336"/>
            <a:ext cx="4191000" cy="296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91426"/>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4632">
                                            <p:txEl>
                                              <p:pRg st="1" end="1"/>
                                            </p:txEl>
                                          </p:spTgt>
                                        </p:tgtEl>
                                        <p:attrNameLst>
                                          <p:attrName>style.visibility</p:attrName>
                                        </p:attrNameLst>
                                      </p:cBhvr>
                                      <p:to>
                                        <p:strVal val="visible"/>
                                      </p:to>
                                    </p:set>
                                    <p:animEffect transition="in" filter="strips(downLeft)">
                                      <p:cBhvr>
                                        <p:cTn id="7" dur="500"/>
                                        <p:tgtEl>
                                          <p:spTgt spid="15463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4633"/>
                                        </p:tgtEl>
                                        <p:attrNameLst>
                                          <p:attrName>style.visibility</p:attrName>
                                        </p:attrNameLst>
                                      </p:cBhvr>
                                      <p:to>
                                        <p:strVal val="visible"/>
                                      </p:to>
                                    </p:set>
                                    <p:anim calcmode="lin" valueType="num">
                                      <p:cBhvr>
                                        <p:cTn id="12" dur="500" fill="hold"/>
                                        <p:tgtEl>
                                          <p:spTgt spid="154633"/>
                                        </p:tgtEl>
                                        <p:attrNameLst>
                                          <p:attrName>ppt_w</p:attrName>
                                        </p:attrNameLst>
                                      </p:cBhvr>
                                      <p:tavLst>
                                        <p:tav tm="0">
                                          <p:val>
                                            <p:fltVal val="0"/>
                                          </p:val>
                                        </p:tav>
                                        <p:tav tm="100000">
                                          <p:val>
                                            <p:strVal val="#ppt_w"/>
                                          </p:val>
                                        </p:tav>
                                      </p:tavLst>
                                    </p:anim>
                                    <p:anim calcmode="lin" valueType="num">
                                      <p:cBhvr>
                                        <p:cTn id="13" dur="500" fill="hold"/>
                                        <p:tgtEl>
                                          <p:spTgt spid="154633"/>
                                        </p:tgtEl>
                                        <p:attrNameLst>
                                          <p:attrName>ppt_h</p:attrName>
                                        </p:attrNameLst>
                                      </p:cBhvr>
                                      <p:tavLst>
                                        <p:tav tm="0">
                                          <p:val>
                                            <p:fltVal val="0"/>
                                          </p:val>
                                        </p:tav>
                                        <p:tav tm="100000">
                                          <p:val>
                                            <p:strVal val="#ppt_h"/>
                                          </p:val>
                                        </p:tav>
                                      </p:tavLst>
                                    </p:anim>
                                    <p:animEffect transition="in" filter="fade">
                                      <p:cBhvr>
                                        <p:cTn id="14" dur="500"/>
                                        <p:tgtEl>
                                          <p:spTgt spid="15463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54638"/>
                                        </p:tgtEl>
                                        <p:attrNameLst>
                                          <p:attrName>style.visibility</p:attrName>
                                        </p:attrNameLst>
                                      </p:cBhvr>
                                      <p:to>
                                        <p:strVal val="visible"/>
                                      </p:to>
                                    </p:set>
                                    <p:animEffect transition="in" filter="box(in)">
                                      <p:cBhvr>
                                        <p:cTn id="19" dur="500"/>
                                        <p:tgtEl>
                                          <p:spTgt spid="154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p:bldP spid="15463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Arial"/>
        <a:ea typeface=""/>
        <a:cs typeface=""/>
      </a:majorFont>
      <a:minorFont>
        <a:latin typeface=".Vn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Vn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Vn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709</Words>
  <Application>Microsoft Office PowerPoint</Application>
  <PresentationFormat>Widescreen</PresentationFormat>
  <Paragraphs>107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MS Mincho</vt:lpstr>
      <vt:lpstr>.VnArial</vt:lpstr>
      <vt:lpstr>.VnTime</vt:lpstr>
      <vt:lpstr>Arial</vt:lpstr>
      <vt:lpstr>Calibri</vt:lpstr>
      <vt:lpstr>Segoe UI Symbol</vt:lpstr>
      <vt:lpstr>Times New Roman</vt:lpstr>
      <vt:lpstr>Default Design</vt:lpstr>
      <vt:lpstr>PowerPoint Presentation</vt:lpstr>
      <vt:lpstr>PowerPoint Presentation</vt:lpstr>
      <vt:lpstr>Tìm hiểu chung:   1. T¸c gi¶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dc:creator>
  <cp:lastModifiedBy>My PC</cp:lastModifiedBy>
  <cp:revision>8</cp:revision>
  <dcterms:created xsi:type="dcterms:W3CDTF">2022-02-15T02:49:05Z</dcterms:created>
  <dcterms:modified xsi:type="dcterms:W3CDTF">2022-02-17T06:50:43Z</dcterms:modified>
</cp:coreProperties>
</file>