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89"/>
  </p:notesMasterIdLst>
  <p:sldIdLst>
    <p:sldId id="256" r:id="rId2"/>
    <p:sldId id="6351" r:id="rId3"/>
    <p:sldId id="6352" r:id="rId4"/>
    <p:sldId id="320" r:id="rId5"/>
    <p:sldId id="259" r:id="rId6"/>
    <p:sldId id="258" r:id="rId7"/>
    <p:sldId id="6353" r:id="rId8"/>
    <p:sldId id="321" r:id="rId9"/>
    <p:sldId id="6354" r:id="rId10"/>
    <p:sldId id="331" r:id="rId11"/>
    <p:sldId id="6356" r:id="rId12"/>
    <p:sldId id="2007577266" r:id="rId13"/>
    <p:sldId id="2007577267" r:id="rId14"/>
    <p:sldId id="2007577268" r:id="rId15"/>
    <p:sldId id="260" r:id="rId16"/>
    <p:sldId id="267" r:id="rId17"/>
    <p:sldId id="341" r:id="rId18"/>
    <p:sldId id="284" r:id="rId19"/>
    <p:sldId id="283" r:id="rId20"/>
    <p:sldId id="343" r:id="rId21"/>
    <p:sldId id="269" r:id="rId22"/>
    <p:sldId id="271" r:id="rId23"/>
    <p:sldId id="2007577298" r:id="rId24"/>
    <p:sldId id="350" r:id="rId25"/>
    <p:sldId id="345" r:id="rId26"/>
    <p:sldId id="342" r:id="rId27"/>
    <p:sldId id="346" r:id="rId28"/>
    <p:sldId id="2007577299" r:id="rId29"/>
    <p:sldId id="347" r:id="rId30"/>
    <p:sldId id="349" r:id="rId31"/>
    <p:sldId id="277" r:id="rId32"/>
    <p:sldId id="2007577300" r:id="rId33"/>
    <p:sldId id="278" r:id="rId34"/>
    <p:sldId id="355" r:id="rId35"/>
    <p:sldId id="293" r:id="rId36"/>
    <p:sldId id="268" r:id="rId37"/>
    <p:sldId id="279" r:id="rId38"/>
    <p:sldId id="356" r:id="rId39"/>
    <p:sldId id="351" r:id="rId40"/>
    <p:sldId id="352" r:id="rId41"/>
    <p:sldId id="353" r:id="rId42"/>
    <p:sldId id="2007577302" r:id="rId43"/>
    <p:sldId id="2007577301" r:id="rId44"/>
    <p:sldId id="335" r:id="rId45"/>
    <p:sldId id="2007577303" r:id="rId46"/>
    <p:sldId id="327" r:id="rId47"/>
    <p:sldId id="2007577305" r:id="rId48"/>
    <p:sldId id="257" r:id="rId49"/>
    <p:sldId id="2007577307" r:id="rId50"/>
    <p:sldId id="2007577308" r:id="rId51"/>
    <p:sldId id="2007577306" r:id="rId52"/>
    <p:sldId id="319" r:id="rId53"/>
    <p:sldId id="333" r:id="rId54"/>
    <p:sldId id="2007577282" r:id="rId55"/>
    <p:sldId id="337" r:id="rId56"/>
    <p:sldId id="338" r:id="rId57"/>
    <p:sldId id="2007577283" r:id="rId58"/>
    <p:sldId id="2007577284" r:id="rId59"/>
    <p:sldId id="2007577286" r:id="rId60"/>
    <p:sldId id="336" r:id="rId61"/>
    <p:sldId id="304" r:id="rId62"/>
    <p:sldId id="305" r:id="rId63"/>
    <p:sldId id="2007577313" r:id="rId64"/>
    <p:sldId id="2007577314" r:id="rId65"/>
    <p:sldId id="2007577315" r:id="rId66"/>
    <p:sldId id="2007577317" r:id="rId67"/>
    <p:sldId id="2007577312" r:id="rId68"/>
    <p:sldId id="273" r:id="rId69"/>
    <p:sldId id="309" r:id="rId70"/>
    <p:sldId id="270" r:id="rId71"/>
    <p:sldId id="313" r:id="rId72"/>
    <p:sldId id="310" r:id="rId73"/>
    <p:sldId id="291" r:id="rId74"/>
    <p:sldId id="348" r:id="rId75"/>
    <p:sldId id="2007577320" r:id="rId76"/>
    <p:sldId id="2007577321" r:id="rId77"/>
    <p:sldId id="307" r:id="rId78"/>
    <p:sldId id="2007577322" r:id="rId79"/>
    <p:sldId id="2007577316" r:id="rId80"/>
    <p:sldId id="2007577323" r:id="rId81"/>
    <p:sldId id="2007577324" r:id="rId82"/>
    <p:sldId id="382" r:id="rId83"/>
    <p:sldId id="281" r:id="rId84"/>
    <p:sldId id="288" r:id="rId85"/>
    <p:sldId id="448" r:id="rId86"/>
    <p:sldId id="2007577304" r:id="rId87"/>
    <p:sldId id="6348" r:id="rId88"/>
  </p:sldIdLst>
  <p:sldSz cx="9144000" cy="5143500" type="screen16x9"/>
  <p:notesSz cx="6858000" cy="9144000"/>
  <p:embeddedFontLst>
    <p:embeddedFont>
      <p:font typeface="#9Slide01 Noi dung ngan" panose="020B0604020202020204" charset="0"/>
      <p:regular r:id="rId90"/>
    </p:embeddedFont>
    <p:embeddedFont>
      <p:font typeface="#9Slide02 Noi dung rat dai" panose="020B0604020202020204" charset="0"/>
      <p:regular r:id="rId91"/>
    </p:embeddedFont>
    <p:embeddedFont>
      <p:font typeface="#9Slide03 Arima Madurai Black" panose="020B0604020202020204" charset="0"/>
      <p:bold r:id="rId92"/>
    </p:embeddedFont>
    <p:embeddedFont>
      <p:font typeface="#9Slide03 Roboto Medium" panose="020B0604020202020204" charset="0"/>
      <p:regular r:id="rId93"/>
    </p:embeddedFont>
    <p:embeddedFont>
      <p:font typeface="#9Slide03 SFU DIN Mittelschrift" panose="020B0604020202020204" charset="0"/>
      <p:regular r:id="rId94"/>
    </p:embeddedFont>
    <p:embeddedFont>
      <p:font typeface="#9Slide05 Claudia" panose="020B0604020202020204" charset="0"/>
      <p:regular r:id="rId95"/>
    </p:embeddedFont>
    <p:embeddedFont>
      <p:font typeface="#9Slide05 Gullever Font" panose="020B0604020202020204" charset="0"/>
      <p:regular r:id="rId96"/>
    </p:embeddedFont>
    <p:embeddedFont>
      <p:font typeface="#9Slide07 IcielBaliho Script" panose="020B0604020202020204" charset="0"/>
      <p:regular r:id="rId97"/>
    </p:embeddedFont>
    <p:embeddedFont>
      <p:font typeface="#9Slide07 IcielCadena" panose="020B0604020202020204" charset="0"/>
      <p:bold r:id="rId98"/>
    </p:embeddedFont>
    <p:embeddedFont>
      <p:font typeface="#9Slide07 IcielPony" panose="020B0604020202020204" charset="0"/>
      <p:regular r:id="rId99"/>
    </p:embeddedFont>
    <p:embeddedFont>
      <p:font typeface="#9Slide07 SVNPosterizer KG Inli" panose="02000503000000020003" charset="0"/>
      <p:regular r:id="rId100"/>
    </p:embeddedFont>
    <p:embeddedFont>
      <p:font typeface="Anton" pitchFamily="2" charset="0"/>
      <p:regular r:id="rId101"/>
    </p:embeddedFont>
    <p:embeddedFont>
      <p:font typeface="Fredoka One" panose="02000000000000000000" pitchFamily="2" charset="0"/>
      <p:regular r:id="rId102"/>
    </p:embeddedFont>
    <p:embeddedFont>
      <p:font typeface="HP001 4 hàng" panose="020B0604020202020204" charset="0"/>
      <p:regular r:id="rId103"/>
      <p:bold r:id="rId104"/>
    </p:embeddedFont>
    <p:embeddedFont>
      <p:font typeface="Lato" panose="020F0502020204030203" pitchFamily="34" charset="0"/>
      <p:regular r:id="rId105"/>
      <p:bold r:id="rId106"/>
      <p:italic r:id="rId107"/>
      <p:boldItalic r:id="rId108"/>
    </p:embeddedFont>
    <p:embeddedFont>
      <p:font typeface="Patrick Hand" panose="00000500000000000000" pitchFamily="2" charset="0"/>
      <p:regular r:id="rId109"/>
    </p:embeddedFont>
    <p:embeddedFont>
      <p:font typeface="Roboto" panose="02000000000000000000" pitchFamily="2" charset="0"/>
      <p:regular r:id="rId110"/>
      <p:bold r:id="rId111"/>
      <p:italic r:id="rId112"/>
      <p:boldItalic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8910"/>
    <a:srgbClr val="0000FF"/>
    <a:srgbClr val="FF6600"/>
    <a:srgbClr val="FD3468"/>
    <a:srgbClr val="FD2257"/>
    <a:srgbClr val="FF66FF"/>
    <a:srgbClr val="7FBC85"/>
    <a:srgbClr val="03AC13"/>
    <a:srgbClr val="FE0849"/>
    <a:srgbClr val="F349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FD0E7F-9C0A-4CCD-AD92-66A2B31F771F}">
  <a:tblStyle styleId="{B7FD0E7F-9C0A-4CCD-AD92-66A2B31F77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249" autoAdjust="0"/>
  </p:normalViewPr>
  <p:slideViewPr>
    <p:cSldViewPr>
      <p:cViewPr varScale="1">
        <p:scale>
          <a:sx n="85" d="100"/>
          <a:sy n="85" d="100"/>
        </p:scale>
        <p:origin x="972" y="18"/>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12" Type="http://schemas.openxmlformats.org/officeDocument/2006/relationships/font" Target="fonts/font23.fntdata"/><Relationship Id="rId16" Type="http://schemas.openxmlformats.org/officeDocument/2006/relationships/slide" Target="slides/slide15.xml"/><Relationship Id="rId107" Type="http://schemas.openxmlformats.org/officeDocument/2006/relationships/font" Target="fonts/font18.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3.fntdata"/><Relationship Id="rId5" Type="http://schemas.openxmlformats.org/officeDocument/2006/relationships/slide" Target="slides/slide4.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24.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4.fntdata"/><Relationship Id="rId108" Type="http://schemas.openxmlformats.org/officeDocument/2006/relationships/font" Target="fonts/font19.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0.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8.fntdata"/><Relationship Id="rId104"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21.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1.fntdata"/><Relationship Id="rId105"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2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EB469DD8-8C0F-9B5C-C320-3851B7A865F7}"/>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CB146F4A-A47A-CFFA-925F-6A1481E5D1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a:p>
        </p:txBody>
      </p:sp>
      <p:sp>
        <p:nvSpPr>
          <p:cNvPr id="34820" name="Slide Number Placeholder 3">
            <a:extLst>
              <a:ext uri="{FF2B5EF4-FFF2-40B4-BE49-F238E27FC236}">
                <a16:creationId xmlns:a16="http://schemas.microsoft.com/office/drawing/2014/main" id="{DF33CA9D-E2F1-B81F-07B3-E2F3C681F5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53AB28E-122A-413D-BD8C-7A13CABFB0B8}" type="slidenum">
              <a:rPr lang="vi-VN" altLang="vi-VN"/>
              <a:pPr/>
              <a:t>20</a:t>
            </a:fld>
            <a:endParaRPr lang="vi-VN" altLang="vi-V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780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9698" name="Rectangle 12">
            <a:extLst>
              <a:ext uri="{FF2B5EF4-FFF2-40B4-BE49-F238E27FC236}">
                <a16:creationId xmlns:a16="http://schemas.microsoft.com/office/drawing/2014/main" id="{DD8D09DE-6E13-8C1E-DDD5-21BF57132A8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hangingPunct="1"/>
            <a:fld id="{9D1F4D42-8E56-4025-A89D-152884C765FB}" type="slidenum">
              <a:rPr lang="en-US" altLang="en-US">
                <a:solidFill>
                  <a:srgbClr val="000000"/>
                </a:solidFill>
              </a:rPr>
              <a:pPr eaLnBrk="1" hangingPunct="1"/>
              <a:t>32</a:t>
            </a:fld>
            <a:endParaRPr lang="en-US" altLang="en-US">
              <a:solidFill>
                <a:srgbClr val="000000"/>
              </a:solidFill>
            </a:endParaRPr>
          </a:p>
        </p:txBody>
      </p:sp>
      <p:sp>
        <p:nvSpPr>
          <p:cNvPr id="29699" name="Rectangle 1">
            <a:extLst>
              <a:ext uri="{FF2B5EF4-FFF2-40B4-BE49-F238E27FC236}">
                <a16:creationId xmlns:a16="http://schemas.microsoft.com/office/drawing/2014/main" id="{6CDB7E93-80B8-094B-889B-CF161616F118}"/>
              </a:ext>
            </a:extLst>
          </p:cNvPr>
          <p:cNvSpPr>
            <a:spLocks noGrp="1" noRot="1" noChangeAspect="1" noChangeArrowheads="1" noTextEdit="1"/>
          </p:cNvSpPr>
          <p:nvPr>
            <p:ph type="sldImg" idx="4294967295"/>
          </p:nvPr>
        </p:nvSpPr>
        <p:spPr>
          <a:xfrm>
            <a:off x="381000" y="685800"/>
            <a:ext cx="6096000" cy="3429000"/>
          </a:xfrm>
          <a:ln/>
        </p:spPr>
      </p:sp>
      <p:sp>
        <p:nvSpPr>
          <p:cNvPr id="29700" name="Text Box 2">
            <a:extLst>
              <a:ext uri="{FF2B5EF4-FFF2-40B4-BE49-F238E27FC236}">
                <a16:creationId xmlns:a16="http://schemas.microsoft.com/office/drawing/2014/main" id="{B72AA307-9FB0-4E3E-1453-966564445FA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22" name="Rectangle 12">
            <a:extLst>
              <a:ext uri="{FF2B5EF4-FFF2-40B4-BE49-F238E27FC236}">
                <a16:creationId xmlns:a16="http://schemas.microsoft.com/office/drawing/2014/main" id="{2919F118-4AED-BC23-0830-465FC8174AE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hangingPunct="1"/>
            <a:fld id="{8945C219-3AB5-4A9A-960C-983E23CB3707}" type="slidenum">
              <a:rPr lang="en-US" altLang="en-US">
                <a:solidFill>
                  <a:srgbClr val="000000"/>
                </a:solidFill>
              </a:rPr>
              <a:pPr eaLnBrk="1" hangingPunct="1"/>
              <a:t>36</a:t>
            </a:fld>
            <a:endParaRPr lang="en-US" altLang="en-US">
              <a:solidFill>
                <a:srgbClr val="000000"/>
              </a:solidFill>
            </a:endParaRPr>
          </a:p>
        </p:txBody>
      </p:sp>
      <p:sp>
        <p:nvSpPr>
          <p:cNvPr id="30723" name="Rectangle 1">
            <a:extLst>
              <a:ext uri="{FF2B5EF4-FFF2-40B4-BE49-F238E27FC236}">
                <a16:creationId xmlns:a16="http://schemas.microsoft.com/office/drawing/2014/main" id="{0F9C72AD-C0D5-9725-CDE8-385F3E695236}"/>
              </a:ext>
            </a:extLst>
          </p:cNvPr>
          <p:cNvSpPr>
            <a:spLocks noGrp="1" noRot="1" noChangeAspect="1" noChangeArrowheads="1" noTextEdit="1"/>
          </p:cNvSpPr>
          <p:nvPr>
            <p:ph type="sldImg" idx="4294967295"/>
          </p:nvPr>
        </p:nvSpPr>
        <p:spPr>
          <a:xfrm>
            <a:off x="381000" y="685800"/>
            <a:ext cx="6096000" cy="3429000"/>
          </a:xfrm>
          <a:ln/>
        </p:spPr>
      </p:sp>
      <p:sp>
        <p:nvSpPr>
          <p:cNvPr id="30724" name="Text Box 2">
            <a:extLst>
              <a:ext uri="{FF2B5EF4-FFF2-40B4-BE49-F238E27FC236}">
                <a16:creationId xmlns:a16="http://schemas.microsoft.com/office/drawing/2014/main" id="{E6AF169C-AE23-E49E-A3FE-9A0BA8AB615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650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263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490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797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EC07B3-89F0-454C-80DC-BB4FEFF457E2}" type="slidenum">
              <a:rPr lang="en-US" smtClean="0"/>
              <a:pPr/>
              <a:t>46</a:t>
            </a:fld>
            <a:endParaRPr lang="en-US"/>
          </a:p>
        </p:txBody>
      </p:sp>
    </p:spTree>
    <p:extLst>
      <p:ext uri="{BB962C8B-B14F-4D97-AF65-F5344CB8AC3E}">
        <p14:creationId xmlns:p14="http://schemas.microsoft.com/office/powerpoint/2010/main" val="1842753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2893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2222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328E0-9DA1-42B8-A842-34FCF2B3A8C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4134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2920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3222982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3981024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4121953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049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755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248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0280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014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3B5165E4-B0F7-0CC2-9A05-7E6318B2645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3A748C32-F54D-FF23-2878-3A3B724EAC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20" name="Slide Number Placeholder 3">
            <a:extLst>
              <a:ext uri="{FF2B5EF4-FFF2-40B4-BE49-F238E27FC236}">
                <a16:creationId xmlns:a16="http://schemas.microsoft.com/office/drawing/2014/main" id="{0E15D1E1-15DF-F431-EF55-85F45AA7B2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C8D0BF6-3544-4532-AFD2-E59AA148E41E}" type="slidenum">
              <a:rPr lang="en-US" altLang="en-US"/>
              <a:pPr/>
              <a:t>11</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4393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35025" y="874200"/>
            <a:ext cx="5874000" cy="2052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8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36450" y="2926650"/>
            <a:ext cx="42711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solidFill>
                  <a:srgbClr val="1C400D"/>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rot="9000089">
            <a:off x="190707" y="-263267"/>
            <a:ext cx="1192457" cy="1606540"/>
            <a:chOff x="3915984" y="2821214"/>
            <a:chExt cx="958524" cy="1291373"/>
          </a:xfrm>
        </p:grpSpPr>
        <p:sp>
          <p:nvSpPr>
            <p:cNvPr id="12" name="Google Shape;12;p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9000089" flipH="1">
            <a:off x="7827773" y="-263267"/>
            <a:ext cx="1192457" cy="1606540"/>
            <a:chOff x="3915984" y="2821214"/>
            <a:chExt cx="958524" cy="1291373"/>
          </a:xfrm>
        </p:grpSpPr>
        <p:sp>
          <p:nvSpPr>
            <p:cNvPr id="27" name="Google Shape;27;p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8067338" y="3794589"/>
            <a:ext cx="917468" cy="1463268"/>
            <a:chOff x="2082700" y="2684302"/>
            <a:chExt cx="917468" cy="1463268"/>
          </a:xfrm>
        </p:grpSpPr>
        <p:sp>
          <p:nvSpPr>
            <p:cNvPr id="42" name="Google Shape;42;p2"/>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flipH="1">
            <a:off x="159188" y="3794589"/>
            <a:ext cx="917468" cy="1463268"/>
            <a:chOff x="2082700" y="2684302"/>
            <a:chExt cx="917468" cy="1463268"/>
          </a:xfrm>
        </p:grpSpPr>
        <p:sp>
          <p:nvSpPr>
            <p:cNvPr id="52" name="Google Shape;52;p2"/>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F773F-B2D3-A14A-8BD2-CB4E3F3C4F33}"/>
              </a:ext>
            </a:extLst>
          </p:cNvPr>
          <p:cNvSpPr>
            <a:spLocks noGrp="1"/>
          </p:cNvSpPr>
          <p:nvPr>
            <p:ph type="dt" sz="half" idx="10"/>
          </p:nvPr>
        </p:nvSpPr>
        <p:spPr>
          <a:xfrm>
            <a:off x="457200" y="4686300"/>
            <a:ext cx="2133600" cy="3429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D47E364-5F38-1346-A11B-4A26242CE3B3}"/>
              </a:ext>
            </a:extLst>
          </p:cNvPr>
          <p:cNvSpPr>
            <a:spLocks noGrp="1"/>
          </p:cNvSpPr>
          <p:nvPr>
            <p:ph type="ftr" sz="quarter" idx="11"/>
          </p:nvPr>
        </p:nvSpPr>
        <p:spPr>
          <a:xfrm>
            <a:off x="3124200" y="4686300"/>
            <a:ext cx="2895600" cy="3429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AFE40CD-AEB9-2142-869D-6555FCAFD340}"/>
              </a:ext>
            </a:extLst>
          </p:cNvPr>
          <p:cNvSpPr>
            <a:spLocks noGrp="1"/>
          </p:cNvSpPr>
          <p:nvPr>
            <p:ph type="sldNum" sz="quarter" idx="12"/>
          </p:nvPr>
        </p:nvSpPr>
        <p:spPr>
          <a:xfrm>
            <a:off x="6553200" y="4686300"/>
            <a:ext cx="2133600" cy="342900"/>
          </a:xfrm>
        </p:spPr>
        <p:txBody>
          <a:bodyPr/>
          <a:lstStyle>
            <a:lvl1pPr>
              <a:defRPr/>
            </a:lvl1pPr>
          </a:lstStyle>
          <a:p>
            <a:fld id="{3CC26CD0-651C-5441-AA99-7D5E621EDA02}" type="slidenum">
              <a:rPr lang="en-US" altLang="en-VN"/>
              <a:pPr/>
              <a:t>‹#›</a:t>
            </a:fld>
            <a:endParaRPr lang="en-US" altLang="en-VN"/>
          </a:p>
        </p:txBody>
      </p:sp>
    </p:spTree>
    <p:extLst>
      <p:ext uri="{BB962C8B-B14F-4D97-AF65-F5344CB8AC3E}">
        <p14:creationId xmlns:p14="http://schemas.microsoft.com/office/powerpoint/2010/main" val="1834028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CC92758-1A3E-4CAA-9D8E-FD924AEC9622}" type="slidenum">
              <a:rPr lang="en-US" altLang="en-US"/>
              <a:pPr/>
              <a:t>‹#›</a:t>
            </a:fld>
            <a:endParaRPr lang="en-US" altLang="en-US"/>
          </a:p>
        </p:txBody>
      </p:sp>
    </p:spTree>
    <p:extLst>
      <p:ext uri="{BB962C8B-B14F-4D97-AF65-F5344CB8AC3E}">
        <p14:creationId xmlns:p14="http://schemas.microsoft.com/office/powerpoint/2010/main" val="4252898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719624" y="2411864"/>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4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561" name="Google Shape;561;p13"/>
          <p:cNvSpPr txBox="1">
            <a:spLocks noGrp="1"/>
          </p:cNvSpPr>
          <p:nvPr>
            <p:ph type="title" hasCustomPrompt="1"/>
          </p:nvPr>
        </p:nvSpPr>
        <p:spPr>
          <a:xfrm>
            <a:off x="1279574" y="1582722"/>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719624"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1279574"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5916976" y="241534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6476926" y="1582725"/>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5916976"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6476926"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3318300" y="2411864"/>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3878250" y="1582725"/>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3318300"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3878250"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716125" y="537000"/>
            <a:ext cx="7704900" cy="789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35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719624"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719624"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3318300"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5916976"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3318300"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5916976"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25045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3"/>
          <p:cNvSpPr txBox="1">
            <a:spLocks noGrp="1"/>
          </p:cNvSpPr>
          <p:nvPr>
            <p:ph type="title"/>
          </p:nvPr>
        </p:nvSpPr>
        <p:spPr>
          <a:xfrm>
            <a:off x="1137100" y="2694994"/>
            <a:ext cx="2353500" cy="561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3" name="Google Shape;63;p3"/>
          <p:cNvSpPr txBox="1">
            <a:spLocks noGrp="1"/>
          </p:cNvSpPr>
          <p:nvPr>
            <p:ph type="body" idx="1"/>
          </p:nvPr>
        </p:nvSpPr>
        <p:spPr>
          <a:xfrm>
            <a:off x="1137100" y="3114537"/>
            <a:ext cx="3967500" cy="382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chemeClr val="dk1"/>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3"/>
          <p:cNvSpPr txBox="1">
            <a:spLocks noGrp="1"/>
          </p:cNvSpPr>
          <p:nvPr>
            <p:ph type="title" idx="2" hasCustomPrompt="1"/>
          </p:nvPr>
        </p:nvSpPr>
        <p:spPr>
          <a:xfrm>
            <a:off x="1180500" y="1650138"/>
            <a:ext cx="1061400" cy="719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solidFill>
                  <a:schemeClr val="accent3"/>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grpSp>
        <p:nvGrpSpPr>
          <p:cNvPr id="65" name="Google Shape;65;p3"/>
          <p:cNvGrpSpPr/>
          <p:nvPr/>
        </p:nvGrpSpPr>
        <p:grpSpPr>
          <a:xfrm rot="9000089">
            <a:off x="7760132" y="-263267"/>
            <a:ext cx="1192457" cy="1606540"/>
            <a:chOff x="3915984" y="2821214"/>
            <a:chExt cx="958524" cy="1291373"/>
          </a:xfrm>
        </p:grpSpPr>
        <p:sp>
          <p:nvSpPr>
            <p:cNvPr id="66" name="Google Shape;66;p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rot="-9000089" flipH="1">
            <a:off x="191423" y="-263267"/>
            <a:ext cx="1192457" cy="1606540"/>
            <a:chOff x="3915984" y="2821214"/>
            <a:chExt cx="958524" cy="1291373"/>
          </a:xfrm>
        </p:grpSpPr>
        <p:sp>
          <p:nvSpPr>
            <p:cNvPr id="81" name="Google Shape;81;p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rot="1461032" flipH="1">
            <a:off x="17771" y="3871776"/>
            <a:ext cx="917428" cy="1463203"/>
            <a:chOff x="2082700" y="2684302"/>
            <a:chExt cx="917468" cy="1463268"/>
          </a:xfrm>
        </p:grpSpPr>
        <p:sp>
          <p:nvSpPr>
            <p:cNvPr id="96" name="Google Shape;96;p3"/>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rot="-1461032">
            <a:off x="8208796" y="3871776"/>
            <a:ext cx="917428" cy="1463203"/>
            <a:chOff x="2082700" y="2684302"/>
            <a:chExt cx="917468" cy="1463268"/>
          </a:xfrm>
        </p:grpSpPr>
        <p:sp>
          <p:nvSpPr>
            <p:cNvPr id="106" name="Google Shape;106;p3"/>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3"/>
          <p:cNvGrpSpPr/>
          <p:nvPr/>
        </p:nvGrpSpPr>
        <p:grpSpPr>
          <a:xfrm flipH="1">
            <a:off x="8688897" y="2147418"/>
            <a:ext cx="206929" cy="203161"/>
            <a:chOff x="1655100" y="3332725"/>
            <a:chExt cx="101600" cy="99750"/>
          </a:xfrm>
        </p:grpSpPr>
        <p:sp>
          <p:nvSpPr>
            <p:cNvPr id="116" name="Google Shape;116;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3"/>
          <p:cNvGrpSpPr/>
          <p:nvPr/>
        </p:nvGrpSpPr>
        <p:grpSpPr>
          <a:xfrm flipH="1">
            <a:off x="221497" y="2427543"/>
            <a:ext cx="206929" cy="203161"/>
            <a:chOff x="1655100" y="3332725"/>
            <a:chExt cx="101600" cy="99750"/>
          </a:xfrm>
        </p:grpSpPr>
        <p:sp>
          <p:nvSpPr>
            <p:cNvPr id="120" name="Google Shape;120;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3"/>
          <p:cNvGrpSpPr/>
          <p:nvPr/>
        </p:nvGrpSpPr>
        <p:grpSpPr>
          <a:xfrm flipH="1">
            <a:off x="464807" y="3018175"/>
            <a:ext cx="142077" cy="139500"/>
            <a:chOff x="1655100" y="3332725"/>
            <a:chExt cx="101600" cy="99750"/>
          </a:xfrm>
        </p:grpSpPr>
        <p:sp>
          <p:nvSpPr>
            <p:cNvPr id="124" name="Google Shape;124;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rot="6246478" flipH="1">
            <a:off x="412823" y="1807124"/>
            <a:ext cx="246049" cy="241639"/>
            <a:chOff x="1971300" y="3409475"/>
            <a:chExt cx="101600" cy="99775"/>
          </a:xfrm>
        </p:grpSpPr>
        <p:sp>
          <p:nvSpPr>
            <p:cNvPr id="128" name="Google Shape;128;p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flipH="1">
            <a:off x="8688907" y="2695012"/>
            <a:ext cx="142077" cy="139500"/>
            <a:chOff x="1655100" y="3332725"/>
            <a:chExt cx="101600" cy="99750"/>
          </a:xfrm>
        </p:grpSpPr>
        <p:sp>
          <p:nvSpPr>
            <p:cNvPr id="132" name="Google Shape;132;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56"/>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457"/>
        <p:cNvGrpSpPr/>
        <p:nvPr/>
      </p:nvGrpSpPr>
      <p:grpSpPr>
        <a:xfrm>
          <a:off x="0" y="0"/>
          <a:ext cx="0" cy="0"/>
          <a:chOff x="0" y="0"/>
          <a:chExt cx="0" cy="0"/>
        </a:xfrm>
      </p:grpSpPr>
      <p:sp>
        <p:nvSpPr>
          <p:cNvPr id="458" name="Google Shape;458;p13"/>
          <p:cNvSpPr txBox="1">
            <a:spLocks noGrp="1"/>
          </p:cNvSpPr>
          <p:nvPr>
            <p:ph type="title"/>
          </p:nvPr>
        </p:nvSpPr>
        <p:spPr>
          <a:xfrm>
            <a:off x="1949100" y="540000"/>
            <a:ext cx="52458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9" name="Google Shape;459;p13"/>
          <p:cNvSpPr txBox="1">
            <a:spLocks noGrp="1"/>
          </p:cNvSpPr>
          <p:nvPr>
            <p:ph type="subTitle" idx="1"/>
          </p:nvPr>
        </p:nvSpPr>
        <p:spPr>
          <a:xfrm>
            <a:off x="713100" y="2509923"/>
            <a:ext cx="36924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0" name="Google Shape;460;p13"/>
          <p:cNvSpPr txBox="1">
            <a:spLocks noGrp="1"/>
          </p:cNvSpPr>
          <p:nvPr>
            <p:ph type="title" idx="2" hasCustomPrompt="1"/>
          </p:nvPr>
        </p:nvSpPr>
        <p:spPr>
          <a:xfrm>
            <a:off x="2209046" y="1430829"/>
            <a:ext cx="7008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1" name="Google Shape;461;p13"/>
          <p:cNvSpPr txBox="1">
            <a:spLocks noGrp="1"/>
          </p:cNvSpPr>
          <p:nvPr>
            <p:ph type="subTitle" idx="3"/>
          </p:nvPr>
        </p:nvSpPr>
        <p:spPr>
          <a:xfrm>
            <a:off x="4731146" y="2509929"/>
            <a:ext cx="36927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2" name="Google Shape;462;p13"/>
          <p:cNvSpPr txBox="1">
            <a:spLocks noGrp="1"/>
          </p:cNvSpPr>
          <p:nvPr>
            <p:ph type="title" idx="4" hasCustomPrompt="1"/>
          </p:nvPr>
        </p:nvSpPr>
        <p:spPr>
          <a:xfrm>
            <a:off x="6226953" y="1430779"/>
            <a:ext cx="7011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3" name="Google Shape;463;p13"/>
          <p:cNvSpPr txBox="1">
            <a:spLocks noGrp="1"/>
          </p:cNvSpPr>
          <p:nvPr>
            <p:ph type="subTitle" idx="5"/>
          </p:nvPr>
        </p:nvSpPr>
        <p:spPr>
          <a:xfrm>
            <a:off x="713100" y="4094536"/>
            <a:ext cx="36924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4" name="Google Shape;464;p13"/>
          <p:cNvSpPr txBox="1">
            <a:spLocks noGrp="1"/>
          </p:cNvSpPr>
          <p:nvPr>
            <p:ph type="title" idx="6" hasCustomPrompt="1"/>
          </p:nvPr>
        </p:nvSpPr>
        <p:spPr>
          <a:xfrm>
            <a:off x="2209101" y="3002447"/>
            <a:ext cx="7008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5" name="Google Shape;465;p13"/>
          <p:cNvSpPr txBox="1">
            <a:spLocks noGrp="1"/>
          </p:cNvSpPr>
          <p:nvPr>
            <p:ph type="subTitle" idx="7"/>
          </p:nvPr>
        </p:nvSpPr>
        <p:spPr>
          <a:xfrm>
            <a:off x="4731113" y="4094536"/>
            <a:ext cx="36927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6" name="Google Shape;466;p13"/>
          <p:cNvSpPr txBox="1">
            <a:spLocks noGrp="1"/>
          </p:cNvSpPr>
          <p:nvPr>
            <p:ph type="title" idx="8" hasCustomPrompt="1"/>
          </p:nvPr>
        </p:nvSpPr>
        <p:spPr>
          <a:xfrm>
            <a:off x="6227015" y="3002448"/>
            <a:ext cx="7011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7" name="Google Shape;467;p13"/>
          <p:cNvSpPr txBox="1">
            <a:spLocks noGrp="1"/>
          </p:cNvSpPr>
          <p:nvPr>
            <p:ph type="subTitle" idx="9"/>
          </p:nvPr>
        </p:nvSpPr>
        <p:spPr>
          <a:xfrm>
            <a:off x="713134" y="2185197"/>
            <a:ext cx="36924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8" name="Google Shape;468;p13"/>
          <p:cNvSpPr txBox="1">
            <a:spLocks noGrp="1"/>
          </p:cNvSpPr>
          <p:nvPr>
            <p:ph type="subTitle" idx="13"/>
          </p:nvPr>
        </p:nvSpPr>
        <p:spPr>
          <a:xfrm>
            <a:off x="4731075" y="2185197"/>
            <a:ext cx="36927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9" name="Google Shape;469;p13"/>
          <p:cNvSpPr txBox="1">
            <a:spLocks noGrp="1"/>
          </p:cNvSpPr>
          <p:nvPr>
            <p:ph type="subTitle" idx="14"/>
          </p:nvPr>
        </p:nvSpPr>
        <p:spPr>
          <a:xfrm>
            <a:off x="713349" y="3770306"/>
            <a:ext cx="36924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0" name="Google Shape;470;p13"/>
          <p:cNvSpPr txBox="1">
            <a:spLocks noGrp="1"/>
          </p:cNvSpPr>
          <p:nvPr>
            <p:ph type="subTitle" idx="15"/>
          </p:nvPr>
        </p:nvSpPr>
        <p:spPr>
          <a:xfrm>
            <a:off x="4731290" y="3770304"/>
            <a:ext cx="36927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71" name="Google Shape;471;p13"/>
          <p:cNvGrpSpPr/>
          <p:nvPr/>
        </p:nvGrpSpPr>
        <p:grpSpPr>
          <a:xfrm flipH="1">
            <a:off x="8006292" y="4553098"/>
            <a:ext cx="206929" cy="203212"/>
            <a:chOff x="1971300" y="3409475"/>
            <a:chExt cx="101600" cy="99775"/>
          </a:xfrm>
        </p:grpSpPr>
        <p:sp>
          <p:nvSpPr>
            <p:cNvPr id="472" name="Google Shape;472;p1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13"/>
          <p:cNvGrpSpPr/>
          <p:nvPr/>
        </p:nvGrpSpPr>
        <p:grpSpPr>
          <a:xfrm flipH="1">
            <a:off x="8688897" y="3985718"/>
            <a:ext cx="206929" cy="203161"/>
            <a:chOff x="1655100" y="3332725"/>
            <a:chExt cx="101600" cy="99750"/>
          </a:xfrm>
        </p:grpSpPr>
        <p:sp>
          <p:nvSpPr>
            <p:cNvPr id="476" name="Google Shape;476;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13"/>
          <p:cNvGrpSpPr/>
          <p:nvPr/>
        </p:nvGrpSpPr>
        <p:grpSpPr>
          <a:xfrm flipH="1">
            <a:off x="247222" y="4553118"/>
            <a:ext cx="206929" cy="203161"/>
            <a:chOff x="1655100" y="3332725"/>
            <a:chExt cx="101600" cy="99750"/>
          </a:xfrm>
        </p:grpSpPr>
        <p:sp>
          <p:nvSpPr>
            <p:cNvPr id="480" name="Google Shape;480;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3"/>
          <p:cNvGrpSpPr/>
          <p:nvPr/>
        </p:nvGrpSpPr>
        <p:grpSpPr>
          <a:xfrm flipH="1">
            <a:off x="931282" y="4584950"/>
            <a:ext cx="142077" cy="139500"/>
            <a:chOff x="1655100" y="3332725"/>
            <a:chExt cx="101600" cy="99750"/>
          </a:xfrm>
        </p:grpSpPr>
        <p:sp>
          <p:nvSpPr>
            <p:cNvPr id="484" name="Google Shape;484;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3"/>
          <p:cNvGrpSpPr/>
          <p:nvPr/>
        </p:nvGrpSpPr>
        <p:grpSpPr>
          <a:xfrm rot="6246478" flipH="1">
            <a:off x="271373" y="3645424"/>
            <a:ext cx="246049" cy="241639"/>
            <a:chOff x="1971300" y="3409475"/>
            <a:chExt cx="101600" cy="99775"/>
          </a:xfrm>
        </p:grpSpPr>
        <p:sp>
          <p:nvSpPr>
            <p:cNvPr id="488" name="Google Shape;488;p1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13"/>
          <p:cNvGrpSpPr/>
          <p:nvPr/>
        </p:nvGrpSpPr>
        <p:grpSpPr>
          <a:xfrm rot="6299960">
            <a:off x="223173" y="-269356"/>
            <a:ext cx="1033865" cy="1372558"/>
            <a:chOff x="5836834" y="2784946"/>
            <a:chExt cx="1033895" cy="1372599"/>
          </a:xfrm>
        </p:grpSpPr>
        <p:sp>
          <p:nvSpPr>
            <p:cNvPr id="492" name="Google Shape;492;p1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13"/>
          <p:cNvGrpSpPr/>
          <p:nvPr/>
        </p:nvGrpSpPr>
        <p:grpSpPr>
          <a:xfrm rot="-6299960" flipH="1">
            <a:off x="7886973" y="-269356"/>
            <a:ext cx="1033865" cy="1372558"/>
            <a:chOff x="5836834" y="2784946"/>
            <a:chExt cx="1033895" cy="1372599"/>
          </a:xfrm>
        </p:grpSpPr>
        <p:sp>
          <p:nvSpPr>
            <p:cNvPr id="504" name="Google Shape;504;p1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13"/>
          <p:cNvGrpSpPr/>
          <p:nvPr/>
        </p:nvGrpSpPr>
        <p:grpSpPr>
          <a:xfrm flipH="1">
            <a:off x="8546832" y="4648762"/>
            <a:ext cx="142077" cy="139500"/>
            <a:chOff x="1655100" y="3332725"/>
            <a:chExt cx="101600" cy="99750"/>
          </a:xfrm>
        </p:grpSpPr>
        <p:sp>
          <p:nvSpPr>
            <p:cNvPr id="516" name="Google Shape;516;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1668"/>
        <p:cNvGrpSpPr/>
        <p:nvPr/>
      </p:nvGrpSpPr>
      <p:grpSpPr>
        <a:xfrm>
          <a:off x="0" y="0"/>
          <a:ext cx="0" cy="0"/>
          <a:chOff x="0" y="0"/>
          <a:chExt cx="0" cy="0"/>
        </a:xfrm>
      </p:grpSpPr>
      <p:sp>
        <p:nvSpPr>
          <p:cNvPr id="1669" name="Google Shape;1669;p33"/>
          <p:cNvSpPr txBox="1">
            <a:spLocks noGrp="1"/>
          </p:cNvSpPr>
          <p:nvPr>
            <p:ph type="title"/>
          </p:nvPr>
        </p:nvSpPr>
        <p:spPr>
          <a:xfrm>
            <a:off x="1911525" y="1635650"/>
            <a:ext cx="5321100" cy="138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670" name="Google Shape;1670;p33"/>
          <p:cNvSpPr txBox="1">
            <a:spLocks noGrp="1"/>
          </p:cNvSpPr>
          <p:nvPr>
            <p:ph type="subTitle" idx="1"/>
          </p:nvPr>
        </p:nvSpPr>
        <p:spPr>
          <a:xfrm>
            <a:off x="2142850" y="2803075"/>
            <a:ext cx="48582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1671" name="Google Shape;1671;p33"/>
          <p:cNvGrpSpPr/>
          <p:nvPr/>
        </p:nvGrpSpPr>
        <p:grpSpPr>
          <a:xfrm flipH="1">
            <a:off x="8626872" y="2263081"/>
            <a:ext cx="206929" cy="203161"/>
            <a:chOff x="1655100" y="3332725"/>
            <a:chExt cx="101600" cy="99750"/>
          </a:xfrm>
        </p:grpSpPr>
        <p:sp>
          <p:nvSpPr>
            <p:cNvPr id="1672" name="Google Shape;1672;p3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5" name="Google Shape;1675;p33"/>
          <p:cNvGrpSpPr/>
          <p:nvPr/>
        </p:nvGrpSpPr>
        <p:grpSpPr>
          <a:xfrm rot="9000089">
            <a:off x="190707" y="-263267"/>
            <a:ext cx="1192457" cy="1606540"/>
            <a:chOff x="3915984" y="2821214"/>
            <a:chExt cx="958524" cy="1291373"/>
          </a:xfrm>
        </p:grpSpPr>
        <p:sp>
          <p:nvSpPr>
            <p:cNvPr id="1676" name="Google Shape;1676;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33"/>
          <p:cNvGrpSpPr/>
          <p:nvPr/>
        </p:nvGrpSpPr>
        <p:grpSpPr>
          <a:xfrm rot="-9000089" flipH="1">
            <a:off x="7827773" y="-263267"/>
            <a:ext cx="1192457" cy="1606540"/>
            <a:chOff x="3915984" y="2821214"/>
            <a:chExt cx="958524" cy="1291373"/>
          </a:xfrm>
        </p:grpSpPr>
        <p:sp>
          <p:nvSpPr>
            <p:cNvPr id="1691" name="Google Shape;1691;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3"/>
          <p:cNvGrpSpPr/>
          <p:nvPr/>
        </p:nvGrpSpPr>
        <p:grpSpPr>
          <a:xfrm rot="6299960">
            <a:off x="223173" y="3672256"/>
            <a:ext cx="1033865" cy="1372558"/>
            <a:chOff x="5836834" y="2784946"/>
            <a:chExt cx="1033895" cy="1372599"/>
          </a:xfrm>
        </p:grpSpPr>
        <p:sp>
          <p:nvSpPr>
            <p:cNvPr id="1706" name="Google Shape;1706;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33"/>
          <p:cNvGrpSpPr/>
          <p:nvPr/>
        </p:nvGrpSpPr>
        <p:grpSpPr>
          <a:xfrm rot="-6299960" flipH="1">
            <a:off x="7886973" y="3672256"/>
            <a:ext cx="1033865" cy="1372558"/>
            <a:chOff x="5836834" y="2784946"/>
            <a:chExt cx="1033895" cy="1372599"/>
          </a:xfrm>
        </p:grpSpPr>
        <p:sp>
          <p:nvSpPr>
            <p:cNvPr id="1718" name="Google Shape;1718;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
  <p:cSld name="CUSTOM_2">
    <p:bg>
      <p:bgPr>
        <a:solidFill>
          <a:schemeClr val="lt1"/>
        </a:solidFill>
        <a:effectLst/>
      </p:bgPr>
    </p:bg>
    <p:spTree>
      <p:nvGrpSpPr>
        <p:cNvPr id="1" name="Shape 1911"/>
        <p:cNvGrpSpPr/>
        <p:nvPr/>
      </p:nvGrpSpPr>
      <p:grpSpPr>
        <a:xfrm>
          <a:off x="0" y="0"/>
          <a:ext cx="0" cy="0"/>
          <a:chOff x="0" y="0"/>
          <a:chExt cx="0" cy="0"/>
        </a:xfrm>
      </p:grpSpPr>
      <p:grpSp>
        <p:nvGrpSpPr>
          <p:cNvPr id="1912" name="Google Shape;1912;p37"/>
          <p:cNvGrpSpPr/>
          <p:nvPr/>
        </p:nvGrpSpPr>
        <p:grpSpPr>
          <a:xfrm rot="6299960">
            <a:off x="-69227" y="813819"/>
            <a:ext cx="1033865" cy="1372558"/>
            <a:chOff x="5836834" y="2784946"/>
            <a:chExt cx="1033895" cy="1372599"/>
          </a:xfrm>
        </p:grpSpPr>
        <p:sp>
          <p:nvSpPr>
            <p:cNvPr id="1913" name="Google Shape;1913;p37"/>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7"/>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7"/>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7"/>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7"/>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7"/>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7"/>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7"/>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7"/>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7"/>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7"/>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4" name="Google Shape;1924;p37"/>
          <p:cNvGrpSpPr/>
          <p:nvPr/>
        </p:nvGrpSpPr>
        <p:grpSpPr>
          <a:xfrm rot="-6299960" flipH="1">
            <a:off x="8166073" y="-242781"/>
            <a:ext cx="1033865" cy="1372558"/>
            <a:chOff x="5836834" y="2784946"/>
            <a:chExt cx="1033895" cy="1372599"/>
          </a:xfrm>
        </p:grpSpPr>
        <p:sp>
          <p:nvSpPr>
            <p:cNvPr id="1925" name="Google Shape;1925;p37"/>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7"/>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7"/>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7"/>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7"/>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7"/>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7"/>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7"/>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7"/>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7"/>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7"/>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6" name="Google Shape;1936;p37"/>
          <p:cNvGrpSpPr/>
          <p:nvPr/>
        </p:nvGrpSpPr>
        <p:grpSpPr>
          <a:xfrm rot="1461032" flipH="1">
            <a:off x="17771" y="3556251"/>
            <a:ext cx="917428" cy="1463203"/>
            <a:chOff x="2082700" y="2684302"/>
            <a:chExt cx="917468" cy="1463268"/>
          </a:xfrm>
        </p:grpSpPr>
        <p:sp>
          <p:nvSpPr>
            <p:cNvPr id="1937" name="Google Shape;1937;p3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6" name="Google Shape;1946;p37"/>
          <p:cNvGrpSpPr/>
          <p:nvPr/>
        </p:nvGrpSpPr>
        <p:grpSpPr>
          <a:xfrm rot="-1461032">
            <a:off x="8208796" y="3662576"/>
            <a:ext cx="917428" cy="1463203"/>
            <a:chOff x="2082700" y="2684302"/>
            <a:chExt cx="917468" cy="1463268"/>
          </a:xfrm>
        </p:grpSpPr>
        <p:sp>
          <p:nvSpPr>
            <p:cNvPr id="1947" name="Google Shape;1947;p3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6" name="Google Shape;1956;p37"/>
          <p:cNvGrpSpPr/>
          <p:nvPr/>
        </p:nvGrpSpPr>
        <p:grpSpPr>
          <a:xfrm rot="10800000">
            <a:off x="8039517" y="1120419"/>
            <a:ext cx="206929" cy="203212"/>
            <a:chOff x="1971300" y="3409475"/>
            <a:chExt cx="101600" cy="99775"/>
          </a:xfrm>
        </p:grpSpPr>
        <p:sp>
          <p:nvSpPr>
            <p:cNvPr id="1957" name="Google Shape;1957;p3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37"/>
          <p:cNvGrpSpPr/>
          <p:nvPr/>
        </p:nvGrpSpPr>
        <p:grpSpPr>
          <a:xfrm rot="10800000">
            <a:off x="8432847" y="1492924"/>
            <a:ext cx="206929" cy="203161"/>
            <a:chOff x="1655100" y="3332725"/>
            <a:chExt cx="101600" cy="99750"/>
          </a:xfrm>
        </p:grpSpPr>
        <p:sp>
          <p:nvSpPr>
            <p:cNvPr id="1961" name="Google Shape;1961;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4" name="Google Shape;1964;p37"/>
          <p:cNvGrpSpPr/>
          <p:nvPr/>
        </p:nvGrpSpPr>
        <p:grpSpPr>
          <a:xfrm rot="10800000">
            <a:off x="834072" y="1061124"/>
            <a:ext cx="206929" cy="203161"/>
            <a:chOff x="1655100" y="3332725"/>
            <a:chExt cx="101600" cy="99750"/>
          </a:xfrm>
        </p:grpSpPr>
        <p:sp>
          <p:nvSpPr>
            <p:cNvPr id="1965" name="Google Shape;1965;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8" name="Google Shape;1968;p37"/>
          <p:cNvGrpSpPr/>
          <p:nvPr/>
        </p:nvGrpSpPr>
        <p:grpSpPr>
          <a:xfrm rot="4553522">
            <a:off x="271498" y="2393240"/>
            <a:ext cx="246049" cy="241639"/>
            <a:chOff x="1971300" y="3409475"/>
            <a:chExt cx="101600" cy="99775"/>
          </a:xfrm>
        </p:grpSpPr>
        <p:sp>
          <p:nvSpPr>
            <p:cNvPr id="1969" name="Google Shape;1969;p3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37"/>
          <p:cNvGrpSpPr/>
          <p:nvPr/>
        </p:nvGrpSpPr>
        <p:grpSpPr>
          <a:xfrm flipH="1">
            <a:off x="8828457" y="1152275"/>
            <a:ext cx="142077" cy="139500"/>
            <a:chOff x="1655100" y="3332725"/>
            <a:chExt cx="101600" cy="99750"/>
          </a:xfrm>
        </p:grpSpPr>
        <p:sp>
          <p:nvSpPr>
            <p:cNvPr id="1973" name="Google Shape;1973;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6" name="Google Shape;1976;p37"/>
          <p:cNvGrpSpPr/>
          <p:nvPr/>
        </p:nvGrpSpPr>
        <p:grpSpPr>
          <a:xfrm flipH="1">
            <a:off x="800432" y="2278487"/>
            <a:ext cx="142077" cy="139500"/>
            <a:chOff x="1655100" y="3332725"/>
            <a:chExt cx="101600" cy="99750"/>
          </a:xfrm>
        </p:grpSpPr>
        <p:sp>
          <p:nvSpPr>
            <p:cNvPr id="1977" name="Google Shape;1977;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2_1">
    <p:bg>
      <p:bgPr>
        <a:solidFill>
          <a:schemeClr val="lt1"/>
        </a:solidFill>
        <a:effectLst/>
      </p:bgPr>
    </p:bg>
    <p:spTree>
      <p:nvGrpSpPr>
        <p:cNvPr id="1" name="Shape 1980"/>
        <p:cNvGrpSpPr/>
        <p:nvPr/>
      </p:nvGrpSpPr>
      <p:grpSpPr>
        <a:xfrm>
          <a:off x="0" y="0"/>
          <a:ext cx="0" cy="0"/>
          <a:chOff x="0" y="0"/>
          <a:chExt cx="0" cy="0"/>
        </a:xfrm>
      </p:grpSpPr>
      <p:grpSp>
        <p:nvGrpSpPr>
          <p:cNvPr id="1981" name="Google Shape;1981;p38"/>
          <p:cNvGrpSpPr/>
          <p:nvPr/>
        </p:nvGrpSpPr>
        <p:grpSpPr>
          <a:xfrm rot="-7399944">
            <a:off x="8082444" y="-77158"/>
            <a:ext cx="1192452" cy="1606533"/>
            <a:chOff x="3915984" y="2821214"/>
            <a:chExt cx="958524" cy="1291373"/>
          </a:xfrm>
        </p:grpSpPr>
        <p:sp>
          <p:nvSpPr>
            <p:cNvPr id="1982" name="Google Shape;1982;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6" name="Google Shape;1996;p38"/>
          <p:cNvGrpSpPr/>
          <p:nvPr/>
        </p:nvGrpSpPr>
        <p:grpSpPr>
          <a:xfrm rot="-7399944">
            <a:off x="8082444" y="1258542"/>
            <a:ext cx="1192452" cy="1606533"/>
            <a:chOff x="3915984" y="2821214"/>
            <a:chExt cx="958524" cy="1291373"/>
          </a:xfrm>
        </p:grpSpPr>
        <p:sp>
          <p:nvSpPr>
            <p:cNvPr id="1997" name="Google Shape;1997;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1" name="Google Shape;2011;p38"/>
          <p:cNvGrpSpPr/>
          <p:nvPr/>
        </p:nvGrpSpPr>
        <p:grpSpPr>
          <a:xfrm rot="7399944" flipH="1">
            <a:off x="-131181" y="1996192"/>
            <a:ext cx="1192452" cy="1606533"/>
            <a:chOff x="3915984" y="2821214"/>
            <a:chExt cx="958524" cy="1291373"/>
          </a:xfrm>
        </p:grpSpPr>
        <p:sp>
          <p:nvSpPr>
            <p:cNvPr id="2012" name="Google Shape;2012;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38"/>
          <p:cNvGrpSpPr/>
          <p:nvPr/>
        </p:nvGrpSpPr>
        <p:grpSpPr>
          <a:xfrm rot="7399944" flipH="1">
            <a:off x="-131181" y="3331892"/>
            <a:ext cx="1192452" cy="1606533"/>
            <a:chOff x="3915984" y="2821214"/>
            <a:chExt cx="958524" cy="1291373"/>
          </a:xfrm>
        </p:grpSpPr>
        <p:sp>
          <p:nvSpPr>
            <p:cNvPr id="2027" name="Google Shape;2027;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8"/>
          <p:cNvGrpSpPr/>
          <p:nvPr/>
        </p:nvGrpSpPr>
        <p:grpSpPr>
          <a:xfrm flipH="1">
            <a:off x="8046167" y="4567785"/>
            <a:ext cx="206929" cy="203212"/>
            <a:chOff x="1971300" y="3409475"/>
            <a:chExt cx="101600" cy="99775"/>
          </a:xfrm>
        </p:grpSpPr>
        <p:sp>
          <p:nvSpPr>
            <p:cNvPr id="2042" name="Google Shape;2042;p3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5" name="Google Shape;2045;p38"/>
          <p:cNvGrpSpPr/>
          <p:nvPr/>
        </p:nvGrpSpPr>
        <p:grpSpPr>
          <a:xfrm flipH="1">
            <a:off x="8423997" y="3985718"/>
            <a:ext cx="206929" cy="203161"/>
            <a:chOff x="1655100" y="3332725"/>
            <a:chExt cx="101600" cy="99750"/>
          </a:xfrm>
        </p:grpSpPr>
        <p:sp>
          <p:nvSpPr>
            <p:cNvPr id="2046" name="Google Shape;2046;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9" name="Google Shape;2049;p38"/>
          <p:cNvGrpSpPr/>
          <p:nvPr/>
        </p:nvGrpSpPr>
        <p:grpSpPr>
          <a:xfrm flipH="1">
            <a:off x="466184" y="806606"/>
            <a:ext cx="206929" cy="203161"/>
            <a:chOff x="1655100" y="3332725"/>
            <a:chExt cx="101600" cy="99750"/>
          </a:xfrm>
        </p:grpSpPr>
        <p:sp>
          <p:nvSpPr>
            <p:cNvPr id="2050" name="Google Shape;2050;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3" name="Google Shape;2053;p38"/>
          <p:cNvGrpSpPr/>
          <p:nvPr/>
        </p:nvGrpSpPr>
        <p:grpSpPr>
          <a:xfrm flipH="1">
            <a:off x="498607" y="340037"/>
            <a:ext cx="142077" cy="139500"/>
            <a:chOff x="1655100" y="3332725"/>
            <a:chExt cx="101600" cy="99750"/>
          </a:xfrm>
        </p:grpSpPr>
        <p:sp>
          <p:nvSpPr>
            <p:cNvPr id="2054" name="Google Shape;2054;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38"/>
          <p:cNvGrpSpPr/>
          <p:nvPr/>
        </p:nvGrpSpPr>
        <p:grpSpPr>
          <a:xfrm rot="6246478" flipH="1">
            <a:off x="822586" y="258362"/>
            <a:ext cx="246049" cy="241639"/>
            <a:chOff x="1971300" y="3409475"/>
            <a:chExt cx="101600" cy="99775"/>
          </a:xfrm>
        </p:grpSpPr>
        <p:sp>
          <p:nvSpPr>
            <p:cNvPr id="2058" name="Google Shape;2058;p3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1" name="Google Shape;2061;p38"/>
          <p:cNvGrpSpPr/>
          <p:nvPr/>
        </p:nvGrpSpPr>
        <p:grpSpPr>
          <a:xfrm flipH="1">
            <a:off x="8688907" y="4533625"/>
            <a:ext cx="142077" cy="139500"/>
            <a:chOff x="1655100" y="3332725"/>
            <a:chExt cx="101600" cy="99750"/>
          </a:xfrm>
        </p:grpSpPr>
        <p:sp>
          <p:nvSpPr>
            <p:cNvPr id="2062" name="Google Shape;2062;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4"/>
        <p:cNvGrpSpPr/>
        <p:nvPr/>
      </p:nvGrpSpPr>
      <p:grpSpPr>
        <a:xfrm>
          <a:off x="0" y="0"/>
          <a:ext cx="0" cy="0"/>
          <a:chOff x="0" y="0"/>
          <a:chExt cx="0" cy="0"/>
        </a:xfrm>
      </p:grpSpPr>
      <p:sp>
        <p:nvSpPr>
          <p:cNvPr id="215" name="Google Shape;215;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16" name="Google Shape;216;p6"/>
          <p:cNvGrpSpPr/>
          <p:nvPr/>
        </p:nvGrpSpPr>
        <p:grpSpPr>
          <a:xfrm>
            <a:off x="249622" y="4324743"/>
            <a:ext cx="206929" cy="203161"/>
            <a:chOff x="1655100" y="3332725"/>
            <a:chExt cx="101600" cy="99750"/>
          </a:xfrm>
        </p:grpSpPr>
        <p:sp>
          <p:nvSpPr>
            <p:cNvPr id="217" name="Google Shape;217;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0" name="Google Shape;220;p6"/>
          <p:cNvGrpSpPr/>
          <p:nvPr/>
        </p:nvGrpSpPr>
        <p:grpSpPr>
          <a:xfrm flipH="1">
            <a:off x="8763176" y="4324743"/>
            <a:ext cx="206929" cy="203161"/>
            <a:chOff x="1655100" y="3332725"/>
            <a:chExt cx="101600" cy="99750"/>
          </a:xfrm>
        </p:grpSpPr>
        <p:sp>
          <p:nvSpPr>
            <p:cNvPr id="221" name="Google Shape;221;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 name="Google Shape;224;p6"/>
          <p:cNvGrpSpPr/>
          <p:nvPr/>
        </p:nvGrpSpPr>
        <p:grpSpPr>
          <a:xfrm rot="6299960">
            <a:off x="223173" y="-269356"/>
            <a:ext cx="1033865" cy="1372558"/>
            <a:chOff x="5836834" y="2784946"/>
            <a:chExt cx="1033895" cy="1372599"/>
          </a:xfrm>
        </p:grpSpPr>
        <p:sp>
          <p:nvSpPr>
            <p:cNvPr id="225" name="Google Shape;225;p6"/>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6"/>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6"/>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6"/>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6"/>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6"/>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6"/>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6"/>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6"/>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6"/>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6"/>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6" name="Google Shape;236;p6"/>
          <p:cNvGrpSpPr/>
          <p:nvPr/>
        </p:nvGrpSpPr>
        <p:grpSpPr>
          <a:xfrm rot="-6299960" flipH="1">
            <a:off x="7886973" y="-269356"/>
            <a:ext cx="1033865" cy="1372558"/>
            <a:chOff x="5836834" y="2784946"/>
            <a:chExt cx="1033895" cy="1372599"/>
          </a:xfrm>
        </p:grpSpPr>
        <p:sp>
          <p:nvSpPr>
            <p:cNvPr id="237" name="Google Shape;237;p6"/>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6"/>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6"/>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6"/>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6"/>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6"/>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6"/>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6"/>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6"/>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6"/>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6"/>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6"/>
          <p:cNvGrpSpPr/>
          <p:nvPr/>
        </p:nvGrpSpPr>
        <p:grpSpPr>
          <a:xfrm flipH="1">
            <a:off x="8281932" y="4768362"/>
            <a:ext cx="142077" cy="139500"/>
            <a:chOff x="1655100" y="3332725"/>
            <a:chExt cx="101600" cy="99750"/>
          </a:xfrm>
        </p:grpSpPr>
        <p:sp>
          <p:nvSpPr>
            <p:cNvPr id="249" name="Google Shape;249;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 name="Google Shape;252;p6"/>
          <p:cNvGrpSpPr/>
          <p:nvPr/>
        </p:nvGrpSpPr>
        <p:grpSpPr>
          <a:xfrm flipH="1">
            <a:off x="659707" y="4768362"/>
            <a:ext cx="142077" cy="139500"/>
            <a:chOff x="1655100" y="3332725"/>
            <a:chExt cx="101600" cy="99750"/>
          </a:xfrm>
        </p:grpSpPr>
        <p:sp>
          <p:nvSpPr>
            <p:cNvPr id="253" name="Google Shape;253;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03628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61AEB-4F7B-9154-104D-A3B2BE9C0919}"/>
              </a:ext>
            </a:extLst>
          </p:cNvPr>
          <p:cNvSpPr>
            <a:spLocks noGrp="1"/>
          </p:cNvSpPr>
          <p:nvPr>
            <p:ph type="dt" sz="half" idx="10"/>
          </p:nvPr>
        </p:nvSpPr>
        <p:spPr/>
        <p:txBody>
          <a:bodyPr/>
          <a:lstStyle>
            <a:lvl1pPr>
              <a:defRPr/>
            </a:lvl1pPr>
          </a:lstStyle>
          <a:p>
            <a:pPr>
              <a:defRPr/>
            </a:pPr>
            <a:fld id="{166B70F6-2AE8-4B51-AFB8-A648895942C4}" type="datetimeFigureOut">
              <a:rPr lang="en-US"/>
              <a:pPr>
                <a:defRPr/>
              </a:pPr>
              <a:t>12/18/2024</a:t>
            </a:fld>
            <a:endParaRPr lang="en-US"/>
          </a:p>
        </p:txBody>
      </p:sp>
      <p:sp>
        <p:nvSpPr>
          <p:cNvPr id="5" name="Footer Placeholder 4">
            <a:extLst>
              <a:ext uri="{FF2B5EF4-FFF2-40B4-BE49-F238E27FC236}">
                <a16:creationId xmlns:a16="http://schemas.microsoft.com/office/drawing/2014/main" id="{096C1532-000A-98BA-9661-E4E0CBF83E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57338E-CD3C-49BE-C5A4-E654F1C5276C}"/>
              </a:ext>
            </a:extLst>
          </p:cNvPr>
          <p:cNvSpPr>
            <a:spLocks noGrp="1"/>
          </p:cNvSpPr>
          <p:nvPr>
            <p:ph type="sldNum" sz="quarter" idx="12"/>
          </p:nvPr>
        </p:nvSpPr>
        <p:spPr/>
        <p:txBody>
          <a:bodyPr/>
          <a:lstStyle>
            <a:lvl1pPr>
              <a:defRPr/>
            </a:lvl1pPr>
          </a:lstStyle>
          <a:p>
            <a:fld id="{EA802982-5746-466B-AA5E-57E6D8ED17B1}" type="slidenum">
              <a:rPr lang="en-US" altLang="en-US"/>
              <a:pPr/>
              <a:t>‹#›</a:t>
            </a:fld>
            <a:endParaRPr lang="en-US" altLang="en-US"/>
          </a:p>
        </p:txBody>
      </p:sp>
    </p:spTree>
    <p:extLst>
      <p:ext uri="{BB962C8B-B14F-4D97-AF65-F5344CB8AC3E}">
        <p14:creationId xmlns:p14="http://schemas.microsoft.com/office/powerpoint/2010/main" val="194861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3000"/>
              <a:buFont typeface="Fredoka One"/>
              <a:buNone/>
              <a:defRPr sz="3000">
                <a:solidFill>
                  <a:schemeClr val="accent2"/>
                </a:solidFill>
                <a:latin typeface="Fredoka One"/>
                <a:ea typeface="Fredoka One"/>
                <a:cs typeface="Fredoka One"/>
                <a:sym typeface="Fredoka One"/>
              </a:defRPr>
            </a:lvl1pPr>
            <a:lvl2pPr lvl="1" rtl="0">
              <a:spcBef>
                <a:spcPts val="0"/>
              </a:spcBef>
              <a:spcAft>
                <a:spcPts val="0"/>
              </a:spcAft>
              <a:buClr>
                <a:schemeClr val="accent2"/>
              </a:buClr>
              <a:buSzPts val="2800"/>
              <a:buNone/>
              <a:defRPr sz="2800">
                <a:solidFill>
                  <a:schemeClr val="accent2"/>
                </a:solidFill>
              </a:defRPr>
            </a:lvl2pPr>
            <a:lvl3pPr lvl="2" rtl="0">
              <a:spcBef>
                <a:spcPts val="0"/>
              </a:spcBef>
              <a:spcAft>
                <a:spcPts val="0"/>
              </a:spcAft>
              <a:buClr>
                <a:schemeClr val="accent2"/>
              </a:buClr>
              <a:buSzPts val="2800"/>
              <a:buNone/>
              <a:defRPr sz="2800">
                <a:solidFill>
                  <a:schemeClr val="accent2"/>
                </a:solidFill>
              </a:defRPr>
            </a:lvl3pPr>
            <a:lvl4pPr lvl="3" rtl="0">
              <a:spcBef>
                <a:spcPts val="0"/>
              </a:spcBef>
              <a:spcAft>
                <a:spcPts val="0"/>
              </a:spcAft>
              <a:buClr>
                <a:schemeClr val="accent2"/>
              </a:buClr>
              <a:buSzPts val="2800"/>
              <a:buNone/>
              <a:defRPr sz="2800">
                <a:solidFill>
                  <a:schemeClr val="accent2"/>
                </a:solidFill>
              </a:defRPr>
            </a:lvl4pPr>
            <a:lvl5pPr lvl="4" rtl="0">
              <a:spcBef>
                <a:spcPts val="0"/>
              </a:spcBef>
              <a:spcAft>
                <a:spcPts val="0"/>
              </a:spcAft>
              <a:buClr>
                <a:schemeClr val="accent2"/>
              </a:buClr>
              <a:buSzPts val="2800"/>
              <a:buNone/>
              <a:defRPr sz="2800">
                <a:solidFill>
                  <a:schemeClr val="accent2"/>
                </a:solidFill>
              </a:defRPr>
            </a:lvl5pPr>
            <a:lvl6pPr lvl="5" rtl="0">
              <a:spcBef>
                <a:spcPts val="0"/>
              </a:spcBef>
              <a:spcAft>
                <a:spcPts val="0"/>
              </a:spcAft>
              <a:buClr>
                <a:schemeClr val="accent2"/>
              </a:buClr>
              <a:buSzPts val="2800"/>
              <a:buNone/>
              <a:defRPr sz="2800">
                <a:solidFill>
                  <a:schemeClr val="accent2"/>
                </a:solidFill>
              </a:defRPr>
            </a:lvl6pPr>
            <a:lvl7pPr lvl="6" rtl="0">
              <a:spcBef>
                <a:spcPts val="0"/>
              </a:spcBef>
              <a:spcAft>
                <a:spcPts val="0"/>
              </a:spcAft>
              <a:buClr>
                <a:schemeClr val="accent2"/>
              </a:buClr>
              <a:buSzPts val="2800"/>
              <a:buNone/>
              <a:defRPr sz="2800">
                <a:solidFill>
                  <a:schemeClr val="accent2"/>
                </a:solidFill>
              </a:defRPr>
            </a:lvl7pPr>
            <a:lvl8pPr lvl="7" rtl="0">
              <a:spcBef>
                <a:spcPts val="0"/>
              </a:spcBef>
              <a:spcAft>
                <a:spcPts val="0"/>
              </a:spcAft>
              <a:buClr>
                <a:schemeClr val="accent2"/>
              </a:buClr>
              <a:buSzPts val="2800"/>
              <a:buNone/>
              <a:defRPr sz="2800">
                <a:solidFill>
                  <a:schemeClr val="accent2"/>
                </a:solidFill>
              </a:defRPr>
            </a:lvl8pPr>
            <a:lvl9pPr lvl="8" rtl="0">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59" r:id="rId4"/>
    <p:sldLayoutId id="2147483679" r:id="rId5"/>
    <p:sldLayoutId id="2147483683" r:id="rId6"/>
    <p:sldLayoutId id="2147483684" r:id="rId7"/>
    <p:sldLayoutId id="2147483688" r:id="rId8"/>
    <p:sldLayoutId id="2147483702" r:id="rId9"/>
    <p:sldLayoutId id="2147483703" r:id="rId10"/>
    <p:sldLayoutId id="2147483704" r:id="rId11"/>
    <p:sldLayoutId id="2147483705"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0.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gif"/></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9.xml"/><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9.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9.xml"/><Relationship Id="rId5" Type="http://schemas.openxmlformats.org/officeDocument/2006/relationships/image" Target="../media/image62.jpe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9.xml"/><Relationship Id="rId5" Type="http://schemas.openxmlformats.org/officeDocument/2006/relationships/image" Target="../media/image67.jpe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9.xml"/><Relationship Id="rId5" Type="http://schemas.openxmlformats.org/officeDocument/2006/relationships/image" Target="../media/image72.jpeg"/><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3.xml"/><Relationship Id="rId1" Type="http://schemas.openxmlformats.org/officeDocument/2006/relationships/video" Target="file:///D:\HTV\b&#224;i%2022\Ph&#7889;%20C&#7893;%20H&#7897;i%20An%20-%20Ph&#7889;%20C&#7893;%20&#272;&#7865;p%20H&#224;ng%20&#272;&#7847;u%20Ch&#226;u%20&#193;.mp4"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82.jpg"/><Relationship Id="rId5" Type="http://schemas.openxmlformats.org/officeDocument/2006/relationships/image" Target="../media/image81.jpe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92.jpe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9.xml"/><Relationship Id="rId5" Type="http://schemas.openxmlformats.org/officeDocument/2006/relationships/image" Target="../media/image111.jpeg"/><Relationship Id="rId4" Type="http://schemas.openxmlformats.org/officeDocument/2006/relationships/slide" Target="slide7.xml"/></Relationships>
</file>

<file path=ppt/slides/_rels/slide6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7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xml"/><Relationship Id="rId5" Type="http://schemas.openxmlformats.org/officeDocument/2006/relationships/image" Target="../media/image126.jpeg"/><Relationship Id="rId4" Type="http://schemas.openxmlformats.org/officeDocument/2006/relationships/image" Target="../media/image125.jpeg"/></Relationships>
</file>

<file path=ppt/slides/_rels/slide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 Target="slide3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3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41.png"/><Relationship Id="rId7" Type="http://schemas.openxmlformats.org/officeDocument/2006/relationships/image" Target="../media/image143.png"/><Relationship Id="rId2" Type="http://schemas.openxmlformats.org/officeDocument/2006/relationships/image" Target="../media/image140.pn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142.png"/><Relationship Id="rId4" Type="http://schemas.microsoft.com/office/2007/relationships/hdphoto" Target="../media/hdphoto4.wdp"/></Relationships>
</file>

<file path=ppt/slides/_rels/slide8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sp>
        <p:nvSpPr>
          <p:cNvPr id="2073" name="Google Shape;2073;p41"/>
          <p:cNvSpPr txBox="1">
            <a:spLocks noGrp="1"/>
          </p:cNvSpPr>
          <p:nvPr>
            <p:ph type="ctrTitle"/>
          </p:nvPr>
        </p:nvSpPr>
        <p:spPr>
          <a:xfrm>
            <a:off x="84782" y="1274161"/>
            <a:ext cx="8762999" cy="2052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200" dirty="0">
                <a:solidFill>
                  <a:schemeClr val="accent2"/>
                </a:solidFill>
                <a:latin typeface="#9Slide07 IcielCadena" panose="02000503000000020004" pitchFamily="2" charset="0"/>
              </a:rPr>
              <a:t>Ch</a:t>
            </a:r>
            <a:r>
              <a:rPr lang="en-US" sz="3200" dirty="0" err="1">
                <a:solidFill>
                  <a:schemeClr val="accent2"/>
                </a:solidFill>
                <a:latin typeface="#9Slide07 IcielCadena" panose="02000503000000020004" pitchFamily="2" charset="0"/>
              </a:rPr>
              <a:t>ào</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mừng</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các</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em</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đến</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với</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tiết</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học</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Lịch</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sử</a:t>
            </a:r>
            <a:br>
              <a:rPr lang="en" sz="3600" dirty="0">
                <a:solidFill>
                  <a:schemeClr val="accent2"/>
                </a:solidFill>
                <a:latin typeface="#9Slide07 IcielCadena" panose="02000503000000020004" pitchFamily="2" charset="0"/>
              </a:rPr>
            </a:br>
            <a:r>
              <a:rPr lang="en-US" sz="3200" dirty="0" err="1">
                <a:solidFill>
                  <a:srgbClr val="F34976"/>
                </a:solidFill>
                <a:latin typeface="#9Slide05 Gullever Font" panose="02000507000000020004" pitchFamily="2" charset="0"/>
              </a:rPr>
              <a:t>Lịch</a:t>
            </a:r>
            <a:r>
              <a:rPr lang="en-US" sz="3200" dirty="0">
                <a:solidFill>
                  <a:srgbClr val="F34976"/>
                </a:solidFill>
                <a:latin typeface="#9Slide05 Gullever Font" panose="02000507000000020004" pitchFamily="2" charset="0"/>
              </a:rPr>
              <a:t> </a:t>
            </a:r>
            <a:r>
              <a:rPr lang="en-US" sz="3200" dirty="0" err="1">
                <a:solidFill>
                  <a:srgbClr val="F34976"/>
                </a:solidFill>
                <a:latin typeface="#9Slide05 Gullever Font" panose="02000507000000020004" pitchFamily="2" charset="0"/>
              </a:rPr>
              <a:t>sử</a:t>
            </a:r>
            <a:r>
              <a:rPr lang="en-US" sz="3200" dirty="0">
                <a:solidFill>
                  <a:srgbClr val="F34976"/>
                </a:solidFill>
                <a:latin typeface="#9Slide05 Gullever Font" panose="02000507000000020004" pitchFamily="2" charset="0"/>
              </a:rPr>
              <a:t> hay - </a:t>
            </a:r>
            <a:r>
              <a:rPr lang="en-US" sz="3200" dirty="0" err="1">
                <a:solidFill>
                  <a:srgbClr val="F34976"/>
                </a:solidFill>
                <a:latin typeface="#9Slide05 Gullever Font" panose="02000507000000020004" pitchFamily="2" charset="0"/>
              </a:rPr>
              <a:t>Học</a:t>
            </a:r>
            <a:r>
              <a:rPr lang="en-US" sz="3200" dirty="0">
                <a:solidFill>
                  <a:srgbClr val="F34976"/>
                </a:solidFill>
                <a:latin typeface="#9Slide05 Gullever Font" panose="02000507000000020004" pitchFamily="2" charset="0"/>
              </a:rPr>
              <a:t> </a:t>
            </a:r>
            <a:r>
              <a:rPr lang="en-US" sz="3200" dirty="0" err="1">
                <a:solidFill>
                  <a:srgbClr val="F34976"/>
                </a:solidFill>
                <a:latin typeface="#9Slide05 Gullever Font" panose="02000507000000020004" pitchFamily="2" charset="0"/>
              </a:rPr>
              <a:t>mê</a:t>
            </a:r>
            <a:r>
              <a:rPr lang="en-US" sz="3200" dirty="0">
                <a:solidFill>
                  <a:srgbClr val="F34976"/>
                </a:solidFill>
                <a:latin typeface="#9Slide05 Gullever Font" panose="02000507000000020004" pitchFamily="2" charset="0"/>
              </a:rPr>
              <a:t> say</a:t>
            </a:r>
            <a:endParaRPr sz="4800" dirty="0">
              <a:solidFill>
                <a:srgbClr val="F34976"/>
              </a:solidFill>
              <a:latin typeface="#9Slide05 Gullever Font" panose="02000507000000020004" pitchFamily="2" charset="0"/>
            </a:endParaRPr>
          </a:p>
        </p:txBody>
      </p:sp>
      <p:grpSp>
        <p:nvGrpSpPr>
          <p:cNvPr id="2075" name="Google Shape;2075;p41"/>
          <p:cNvGrpSpPr/>
          <p:nvPr/>
        </p:nvGrpSpPr>
        <p:grpSpPr>
          <a:xfrm>
            <a:off x="3078902" y="3894032"/>
            <a:ext cx="738068" cy="691995"/>
            <a:chOff x="2689225" y="1713450"/>
            <a:chExt cx="452275" cy="424042"/>
          </a:xfrm>
        </p:grpSpPr>
        <p:sp>
          <p:nvSpPr>
            <p:cNvPr id="2076" name="Google Shape;2076;p41"/>
            <p:cNvSpPr/>
            <p:nvPr/>
          </p:nvSpPr>
          <p:spPr>
            <a:xfrm>
              <a:off x="2689225" y="1993593"/>
              <a:ext cx="452275" cy="143900"/>
            </a:xfrm>
            <a:custGeom>
              <a:avLst/>
              <a:gdLst/>
              <a:ahLst/>
              <a:cxnLst/>
              <a:rect l="l" t="t" r="r" b="b"/>
              <a:pathLst>
                <a:path w="18091" h="5756" extrusionOk="0">
                  <a:moveTo>
                    <a:pt x="9046" y="1"/>
                  </a:moveTo>
                  <a:cubicBezTo>
                    <a:pt x="4063" y="1"/>
                    <a:pt x="0" y="1306"/>
                    <a:pt x="0" y="2832"/>
                  </a:cubicBezTo>
                  <a:cubicBezTo>
                    <a:pt x="0" y="4450"/>
                    <a:pt x="4063" y="5755"/>
                    <a:pt x="9046" y="5755"/>
                  </a:cubicBezTo>
                  <a:cubicBezTo>
                    <a:pt x="14028" y="5755"/>
                    <a:pt x="18091" y="4450"/>
                    <a:pt x="18091" y="2832"/>
                  </a:cubicBezTo>
                  <a:cubicBezTo>
                    <a:pt x="18091"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1"/>
            <p:cNvSpPr/>
            <p:nvPr/>
          </p:nvSpPr>
          <p:spPr>
            <a:xfrm>
              <a:off x="2720025" y="1713450"/>
              <a:ext cx="402175" cy="370200"/>
            </a:xfrm>
            <a:custGeom>
              <a:avLst/>
              <a:gdLst/>
              <a:ahLst/>
              <a:cxnLst/>
              <a:rect l="l" t="t" r="r" b="b"/>
              <a:pathLst>
                <a:path w="16087" h="14808" extrusionOk="0">
                  <a:moveTo>
                    <a:pt x="8585" y="0"/>
                  </a:moveTo>
                  <a:cubicBezTo>
                    <a:pt x="6344" y="0"/>
                    <a:pt x="4170" y="1080"/>
                    <a:pt x="2684" y="2963"/>
                  </a:cubicBezTo>
                  <a:cubicBezTo>
                    <a:pt x="460" y="5721"/>
                    <a:pt x="0" y="10078"/>
                    <a:pt x="2611" y="12762"/>
                  </a:cubicBezTo>
                  <a:cubicBezTo>
                    <a:pt x="3983" y="14189"/>
                    <a:pt x="5908" y="14807"/>
                    <a:pt x="7813" y="14807"/>
                  </a:cubicBezTo>
                  <a:cubicBezTo>
                    <a:pt x="8460" y="14807"/>
                    <a:pt x="9105" y="14736"/>
                    <a:pt x="9726" y="14600"/>
                  </a:cubicBezTo>
                  <a:cubicBezTo>
                    <a:pt x="12189" y="14141"/>
                    <a:pt x="14487" y="12615"/>
                    <a:pt x="15480" y="10243"/>
                  </a:cubicBezTo>
                  <a:cubicBezTo>
                    <a:pt x="16087" y="8625"/>
                    <a:pt x="16087" y="6861"/>
                    <a:pt x="15627" y="5335"/>
                  </a:cubicBezTo>
                  <a:cubicBezTo>
                    <a:pt x="14947" y="3184"/>
                    <a:pt x="13255" y="1345"/>
                    <a:pt x="11178" y="500"/>
                  </a:cubicBezTo>
                  <a:cubicBezTo>
                    <a:pt x="10328" y="161"/>
                    <a:pt x="9451" y="0"/>
                    <a:pt x="8585"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1"/>
            <p:cNvSpPr/>
            <p:nvPr/>
          </p:nvSpPr>
          <p:spPr>
            <a:xfrm>
              <a:off x="2718175" y="1771900"/>
              <a:ext cx="398525" cy="313325"/>
            </a:xfrm>
            <a:custGeom>
              <a:avLst/>
              <a:gdLst/>
              <a:ahLst/>
              <a:cxnLst/>
              <a:rect l="l" t="t" r="r" b="b"/>
              <a:pathLst>
                <a:path w="15941" h="12533" extrusionOk="0">
                  <a:moveTo>
                    <a:pt x="3218" y="0"/>
                  </a:moveTo>
                  <a:lnTo>
                    <a:pt x="3218" y="0"/>
                  </a:lnTo>
                  <a:cubicBezTo>
                    <a:pt x="3071" y="239"/>
                    <a:pt x="2832" y="460"/>
                    <a:pt x="2685" y="625"/>
                  </a:cubicBezTo>
                  <a:cubicBezTo>
                    <a:pt x="534" y="3456"/>
                    <a:pt x="1" y="7813"/>
                    <a:pt x="2611" y="10498"/>
                  </a:cubicBezTo>
                  <a:cubicBezTo>
                    <a:pt x="4002" y="11889"/>
                    <a:pt x="5962" y="12532"/>
                    <a:pt x="7924" y="12532"/>
                  </a:cubicBezTo>
                  <a:cubicBezTo>
                    <a:pt x="8555" y="12532"/>
                    <a:pt x="9187" y="12466"/>
                    <a:pt x="9800" y="12336"/>
                  </a:cubicBezTo>
                  <a:cubicBezTo>
                    <a:pt x="12171" y="11876"/>
                    <a:pt x="14469" y="10350"/>
                    <a:pt x="15480" y="7979"/>
                  </a:cubicBezTo>
                  <a:cubicBezTo>
                    <a:pt x="15701" y="7354"/>
                    <a:pt x="15848" y="6821"/>
                    <a:pt x="15940" y="6214"/>
                  </a:cubicBezTo>
                  <a:lnTo>
                    <a:pt x="15940" y="6214"/>
                  </a:lnTo>
                  <a:cubicBezTo>
                    <a:pt x="14855" y="7207"/>
                    <a:pt x="13403" y="7905"/>
                    <a:pt x="11951" y="8199"/>
                  </a:cubicBezTo>
                  <a:cubicBezTo>
                    <a:pt x="11373" y="8308"/>
                    <a:pt x="10774" y="8365"/>
                    <a:pt x="10170" y="8365"/>
                  </a:cubicBezTo>
                  <a:cubicBezTo>
                    <a:pt x="8216" y="8365"/>
                    <a:pt x="6222" y="7765"/>
                    <a:pt x="4817" y="6361"/>
                  </a:cubicBezTo>
                  <a:cubicBezTo>
                    <a:pt x="3218" y="4596"/>
                    <a:pt x="2758" y="2225"/>
                    <a:pt x="3218"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1"/>
            <p:cNvSpPr/>
            <p:nvPr/>
          </p:nvSpPr>
          <p:spPr>
            <a:xfrm>
              <a:off x="2863875" y="1731825"/>
              <a:ext cx="128250" cy="120200"/>
            </a:xfrm>
            <a:custGeom>
              <a:avLst/>
              <a:gdLst/>
              <a:ahLst/>
              <a:cxnLst/>
              <a:rect l="l" t="t" r="r" b="b"/>
              <a:pathLst>
                <a:path w="5130" h="4808" extrusionOk="0">
                  <a:moveTo>
                    <a:pt x="2751" y="1"/>
                  </a:moveTo>
                  <a:cubicBezTo>
                    <a:pt x="2027" y="1"/>
                    <a:pt x="1288" y="374"/>
                    <a:pt x="828" y="996"/>
                  </a:cubicBezTo>
                  <a:cubicBezTo>
                    <a:pt x="148" y="1842"/>
                    <a:pt x="1" y="3294"/>
                    <a:pt x="754" y="4140"/>
                  </a:cubicBezTo>
                  <a:cubicBezTo>
                    <a:pt x="1229" y="4601"/>
                    <a:pt x="1874" y="4807"/>
                    <a:pt x="2487" y="4807"/>
                  </a:cubicBezTo>
                  <a:cubicBezTo>
                    <a:pt x="2680" y="4807"/>
                    <a:pt x="2871" y="4787"/>
                    <a:pt x="3052" y="4747"/>
                  </a:cubicBezTo>
                  <a:cubicBezTo>
                    <a:pt x="3825" y="4600"/>
                    <a:pt x="4597" y="4067"/>
                    <a:pt x="4891" y="3294"/>
                  </a:cubicBezTo>
                  <a:cubicBezTo>
                    <a:pt x="5130" y="2761"/>
                    <a:pt x="5130" y="2228"/>
                    <a:pt x="4964" y="1768"/>
                  </a:cubicBezTo>
                  <a:cubicBezTo>
                    <a:pt x="4744" y="1070"/>
                    <a:pt x="4211" y="463"/>
                    <a:pt x="3512" y="151"/>
                  </a:cubicBezTo>
                  <a:cubicBezTo>
                    <a:pt x="3269" y="49"/>
                    <a:pt x="3011" y="1"/>
                    <a:pt x="2751"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1"/>
            <p:cNvSpPr/>
            <p:nvPr/>
          </p:nvSpPr>
          <p:spPr>
            <a:xfrm>
              <a:off x="2974650" y="1850475"/>
              <a:ext cx="68950" cy="68975"/>
            </a:xfrm>
            <a:custGeom>
              <a:avLst/>
              <a:gdLst/>
              <a:ahLst/>
              <a:cxnLst/>
              <a:rect l="l" t="t" r="r" b="b"/>
              <a:pathLst>
                <a:path w="2758" h="2759" extrusionOk="0">
                  <a:moveTo>
                    <a:pt x="1379" y="1"/>
                  </a:moveTo>
                  <a:cubicBezTo>
                    <a:pt x="625" y="1"/>
                    <a:pt x="0" y="626"/>
                    <a:pt x="0" y="1380"/>
                  </a:cubicBezTo>
                  <a:cubicBezTo>
                    <a:pt x="0" y="2152"/>
                    <a:pt x="625" y="2758"/>
                    <a:pt x="1379" y="2758"/>
                  </a:cubicBezTo>
                  <a:cubicBezTo>
                    <a:pt x="2151" y="2758"/>
                    <a:pt x="2758" y="2152"/>
                    <a:pt x="2758" y="1380"/>
                  </a:cubicBezTo>
                  <a:cubicBezTo>
                    <a:pt x="2758" y="626"/>
                    <a:pt x="2151"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1"/>
            <p:cNvSpPr/>
            <p:nvPr/>
          </p:nvSpPr>
          <p:spPr>
            <a:xfrm>
              <a:off x="2817925" y="1850475"/>
              <a:ext cx="68950" cy="68975"/>
            </a:xfrm>
            <a:custGeom>
              <a:avLst/>
              <a:gdLst/>
              <a:ahLst/>
              <a:cxnLst/>
              <a:rect l="l" t="t" r="r" b="b"/>
              <a:pathLst>
                <a:path w="2758" h="2759" extrusionOk="0">
                  <a:moveTo>
                    <a:pt x="1379" y="1"/>
                  </a:moveTo>
                  <a:cubicBezTo>
                    <a:pt x="607" y="1"/>
                    <a:pt x="0" y="626"/>
                    <a:pt x="0" y="1380"/>
                  </a:cubicBezTo>
                  <a:cubicBezTo>
                    <a:pt x="0" y="2152"/>
                    <a:pt x="607" y="2758"/>
                    <a:pt x="1379" y="2758"/>
                  </a:cubicBezTo>
                  <a:cubicBezTo>
                    <a:pt x="2133" y="2758"/>
                    <a:pt x="2758" y="2152"/>
                    <a:pt x="2758" y="1380"/>
                  </a:cubicBezTo>
                  <a:cubicBezTo>
                    <a:pt x="2758" y="626"/>
                    <a:pt x="2133"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1"/>
            <p:cNvSpPr/>
            <p:nvPr/>
          </p:nvSpPr>
          <p:spPr>
            <a:xfrm>
              <a:off x="2775625" y="1906100"/>
              <a:ext cx="105275" cy="44150"/>
            </a:xfrm>
            <a:custGeom>
              <a:avLst/>
              <a:gdLst/>
              <a:ahLst/>
              <a:cxnLst/>
              <a:rect l="l" t="t" r="r" b="b"/>
              <a:pathLst>
                <a:path w="4211" h="1766" extrusionOk="0">
                  <a:moveTo>
                    <a:pt x="2060" y="0"/>
                  </a:moveTo>
                  <a:cubicBezTo>
                    <a:pt x="920" y="0"/>
                    <a:pt x="1" y="460"/>
                    <a:pt x="1" y="919"/>
                  </a:cubicBezTo>
                  <a:cubicBezTo>
                    <a:pt x="1" y="1379"/>
                    <a:pt x="920" y="1765"/>
                    <a:pt x="2060" y="1765"/>
                  </a:cubicBezTo>
                  <a:cubicBezTo>
                    <a:pt x="3218" y="1765"/>
                    <a:pt x="4211" y="1379"/>
                    <a:pt x="4211" y="919"/>
                  </a:cubicBezTo>
                  <a:cubicBezTo>
                    <a:pt x="4211" y="460"/>
                    <a:pt x="3218" y="0"/>
                    <a:pt x="2060"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1"/>
            <p:cNvSpPr/>
            <p:nvPr/>
          </p:nvSpPr>
          <p:spPr>
            <a:xfrm>
              <a:off x="2980625" y="1906100"/>
              <a:ext cx="105275" cy="44150"/>
            </a:xfrm>
            <a:custGeom>
              <a:avLst/>
              <a:gdLst/>
              <a:ahLst/>
              <a:cxnLst/>
              <a:rect l="l" t="t" r="r" b="b"/>
              <a:pathLst>
                <a:path w="4211" h="1766" extrusionOk="0">
                  <a:moveTo>
                    <a:pt x="2059" y="0"/>
                  </a:moveTo>
                  <a:cubicBezTo>
                    <a:pt x="919" y="0"/>
                    <a:pt x="0" y="460"/>
                    <a:pt x="0" y="919"/>
                  </a:cubicBezTo>
                  <a:cubicBezTo>
                    <a:pt x="0" y="1379"/>
                    <a:pt x="919" y="1765"/>
                    <a:pt x="2059" y="1765"/>
                  </a:cubicBezTo>
                  <a:cubicBezTo>
                    <a:pt x="3291" y="1765"/>
                    <a:pt x="4210" y="1379"/>
                    <a:pt x="4210" y="919"/>
                  </a:cubicBezTo>
                  <a:cubicBezTo>
                    <a:pt x="4210" y="460"/>
                    <a:pt x="3291" y="0"/>
                    <a:pt x="2059"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1"/>
            <p:cNvSpPr/>
            <p:nvPr/>
          </p:nvSpPr>
          <p:spPr>
            <a:xfrm>
              <a:off x="3053225" y="1896450"/>
              <a:ext cx="24850" cy="27125"/>
            </a:xfrm>
            <a:custGeom>
              <a:avLst/>
              <a:gdLst/>
              <a:ahLst/>
              <a:cxnLst/>
              <a:rect l="l" t="t" r="r" b="b"/>
              <a:pathLst>
                <a:path w="994" h="1085" extrusionOk="0">
                  <a:moveTo>
                    <a:pt x="534" y="0"/>
                  </a:moveTo>
                  <a:cubicBezTo>
                    <a:pt x="240" y="0"/>
                    <a:pt x="1" y="239"/>
                    <a:pt x="1" y="533"/>
                  </a:cubicBezTo>
                  <a:cubicBezTo>
                    <a:pt x="1" y="846"/>
                    <a:pt x="240" y="1085"/>
                    <a:pt x="534" y="1085"/>
                  </a:cubicBezTo>
                  <a:cubicBezTo>
                    <a:pt x="773" y="1085"/>
                    <a:pt x="994" y="846"/>
                    <a:pt x="994" y="533"/>
                  </a:cubicBezTo>
                  <a:cubicBezTo>
                    <a:pt x="994" y="239"/>
                    <a:pt x="773" y="0"/>
                    <a:pt x="5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1"/>
            <p:cNvSpPr/>
            <p:nvPr/>
          </p:nvSpPr>
          <p:spPr>
            <a:xfrm>
              <a:off x="2796775" y="1896450"/>
              <a:ext cx="24850" cy="27125"/>
            </a:xfrm>
            <a:custGeom>
              <a:avLst/>
              <a:gdLst/>
              <a:ahLst/>
              <a:cxnLst/>
              <a:rect l="l" t="t" r="r" b="b"/>
              <a:pathLst>
                <a:path w="994" h="1085" extrusionOk="0">
                  <a:moveTo>
                    <a:pt x="460" y="0"/>
                  </a:moveTo>
                  <a:cubicBezTo>
                    <a:pt x="221" y="0"/>
                    <a:pt x="0" y="239"/>
                    <a:pt x="0" y="533"/>
                  </a:cubicBezTo>
                  <a:cubicBezTo>
                    <a:pt x="0" y="846"/>
                    <a:pt x="221" y="1085"/>
                    <a:pt x="460" y="1085"/>
                  </a:cubicBezTo>
                  <a:cubicBezTo>
                    <a:pt x="754" y="1085"/>
                    <a:pt x="993" y="846"/>
                    <a:pt x="993" y="533"/>
                  </a:cubicBezTo>
                  <a:cubicBezTo>
                    <a:pt x="993" y="239"/>
                    <a:pt x="754" y="0"/>
                    <a:pt x="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1"/>
            <p:cNvSpPr/>
            <p:nvPr/>
          </p:nvSpPr>
          <p:spPr>
            <a:xfrm>
              <a:off x="2886850" y="1913900"/>
              <a:ext cx="82300" cy="51500"/>
            </a:xfrm>
            <a:custGeom>
              <a:avLst/>
              <a:gdLst/>
              <a:ahLst/>
              <a:cxnLst/>
              <a:rect l="l" t="t" r="r" b="b"/>
              <a:pathLst>
                <a:path w="3292" h="2060" extrusionOk="0">
                  <a:moveTo>
                    <a:pt x="295" y="1"/>
                  </a:moveTo>
                  <a:cubicBezTo>
                    <a:pt x="148" y="1"/>
                    <a:pt x="1" y="148"/>
                    <a:pt x="1" y="295"/>
                  </a:cubicBezTo>
                  <a:cubicBezTo>
                    <a:pt x="1" y="1214"/>
                    <a:pt x="681" y="1986"/>
                    <a:pt x="1600" y="2060"/>
                  </a:cubicBezTo>
                  <a:cubicBezTo>
                    <a:pt x="2519" y="2060"/>
                    <a:pt x="3292" y="1306"/>
                    <a:pt x="3292" y="387"/>
                  </a:cubicBezTo>
                  <a:cubicBezTo>
                    <a:pt x="3292" y="221"/>
                    <a:pt x="3218" y="74"/>
                    <a:pt x="2979" y="74"/>
                  </a:cubicBezTo>
                  <a:cubicBezTo>
                    <a:pt x="2832" y="74"/>
                    <a:pt x="2667" y="221"/>
                    <a:pt x="2667" y="387"/>
                  </a:cubicBezTo>
                  <a:cubicBezTo>
                    <a:pt x="2593" y="920"/>
                    <a:pt x="2133" y="1380"/>
                    <a:pt x="1600" y="1380"/>
                  </a:cubicBezTo>
                  <a:cubicBezTo>
                    <a:pt x="1067" y="1380"/>
                    <a:pt x="607" y="920"/>
                    <a:pt x="681" y="295"/>
                  </a:cubicBezTo>
                  <a:cubicBezTo>
                    <a:pt x="681" y="148"/>
                    <a:pt x="534" y="1"/>
                    <a:pt x="295"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41"/>
          <p:cNvGrpSpPr/>
          <p:nvPr/>
        </p:nvGrpSpPr>
        <p:grpSpPr>
          <a:xfrm>
            <a:off x="4203750" y="3894032"/>
            <a:ext cx="737333" cy="691995"/>
            <a:chOff x="3351975" y="1713450"/>
            <a:chExt cx="451825" cy="424042"/>
          </a:xfrm>
        </p:grpSpPr>
        <p:sp>
          <p:nvSpPr>
            <p:cNvPr id="2088" name="Google Shape;2088;p41"/>
            <p:cNvSpPr/>
            <p:nvPr/>
          </p:nvSpPr>
          <p:spPr>
            <a:xfrm>
              <a:off x="3351975" y="1993593"/>
              <a:ext cx="451825" cy="143900"/>
            </a:xfrm>
            <a:custGeom>
              <a:avLst/>
              <a:gdLst/>
              <a:ahLst/>
              <a:cxnLst/>
              <a:rect l="l" t="t" r="r" b="b"/>
              <a:pathLst>
                <a:path w="18073" h="5756" extrusionOk="0">
                  <a:moveTo>
                    <a:pt x="9046" y="1"/>
                  </a:moveTo>
                  <a:cubicBezTo>
                    <a:pt x="4064" y="1"/>
                    <a:pt x="1" y="1306"/>
                    <a:pt x="1" y="2832"/>
                  </a:cubicBezTo>
                  <a:cubicBezTo>
                    <a:pt x="1" y="4450"/>
                    <a:pt x="4064" y="5755"/>
                    <a:pt x="9046" y="5755"/>
                  </a:cubicBezTo>
                  <a:cubicBezTo>
                    <a:pt x="14028" y="5755"/>
                    <a:pt x="18073" y="4450"/>
                    <a:pt x="18073" y="2832"/>
                  </a:cubicBezTo>
                  <a:cubicBezTo>
                    <a:pt x="18073"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1"/>
            <p:cNvSpPr/>
            <p:nvPr/>
          </p:nvSpPr>
          <p:spPr>
            <a:xfrm>
              <a:off x="3371300" y="1713450"/>
              <a:ext cx="402175" cy="370200"/>
            </a:xfrm>
            <a:custGeom>
              <a:avLst/>
              <a:gdLst/>
              <a:ahLst/>
              <a:cxnLst/>
              <a:rect l="l" t="t" r="r" b="b"/>
              <a:pathLst>
                <a:path w="16087" h="14808" extrusionOk="0">
                  <a:moveTo>
                    <a:pt x="8563" y="0"/>
                  </a:moveTo>
                  <a:cubicBezTo>
                    <a:pt x="6297" y="0"/>
                    <a:pt x="4091" y="1080"/>
                    <a:pt x="2592" y="2963"/>
                  </a:cubicBezTo>
                  <a:cubicBezTo>
                    <a:pt x="460" y="5721"/>
                    <a:pt x="0" y="10078"/>
                    <a:pt x="2592" y="12762"/>
                  </a:cubicBezTo>
                  <a:cubicBezTo>
                    <a:pt x="3910" y="14189"/>
                    <a:pt x="5821" y="14807"/>
                    <a:pt x="7760" y="14807"/>
                  </a:cubicBezTo>
                  <a:cubicBezTo>
                    <a:pt x="8420" y="14807"/>
                    <a:pt x="9082" y="14736"/>
                    <a:pt x="9725" y="14600"/>
                  </a:cubicBezTo>
                  <a:cubicBezTo>
                    <a:pt x="12097" y="14141"/>
                    <a:pt x="14395" y="12615"/>
                    <a:pt x="15388" y="10243"/>
                  </a:cubicBezTo>
                  <a:cubicBezTo>
                    <a:pt x="16086" y="8625"/>
                    <a:pt x="16086" y="6861"/>
                    <a:pt x="15553" y="5335"/>
                  </a:cubicBezTo>
                  <a:cubicBezTo>
                    <a:pt x="14855" y="3184"/>
                    <a:pt x="13255" y="1345"/>
                    <a:pt x="11178" y="500"/>
                  </a:cubicBezTo>
                  <a:cubicBezTo>
                    <a:pt x="10322" y="161"/>
                    <a:pt x="9438" y="0"/>
                    <a:pt x="856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1"/>
            <p:cNvSpPr/>
            <p:nvPr/>
          </p:nvSpPr>
          <p:spPr>
            <a:xfrm>
              <a:off x="3369450" y="1771900"/>
              <a:ext cx="398050" cy="313325"/>
            </a:xfrm>
            <a:custGeom>
              <a:avLst/>
              <a:gdLst/>
              <a:ahLst/>
              <a:cxnLst/>
              <a:rect l="l" t="t" r="r" b="b"/>
              <a:pathLst>
                <a:path w="15922" h="12533" extrusionOk="0">
                  <a:moveTo>
                    <a:pt x="3218" y="0"/>
                  </a:moveTo>
                  <a:lnTo>
                    <a:pt x="3218" y="0"/>
                  </a:lnTo>
                  <a:cubicBezTo>
                    <a:pt x="2979" y="239"/>
                    <a:pt x="2832" y="460"/>
                    <a:pt x="2666" y="625"/>
                  </a:cubicBezTo>
                  <a:cubicBezTo>
                    <a:pt x="460" y="3456"/>
                    <a:pt x="0" y="7813"/>
                    <a:pt x="2593" y="10498"/>
                  </a:cubicBezTo>
                  <a:cubicBezTo>
                    <a:pt x="3984" y="11889"/>
                    <a:pt x="5901" y="12532"/>
                    <a:pt x="7851" y="12532"/>
                  </a:cubicBezTo>
                  <a:cubicBezTo>
                    <a:pt x="8478" y="12532"/>
                    <a:pt x="9108" y="12466"/>
                    <a:pt x="9726" y="12336"/>
                  </a:cubicBezTo>
                  <a:cubicBezTo>
                    <a:pt x="12097" y="11876"/>
                    <a:pt x="14469" y="10350"/>
                    <a:pt x="15462" y="7979"/>
                  </a:cubicBezTo>
                  <a:cubicBezTo>
                    <a:pt x="15701" y="7354"/>
                    <a:pt x="15848" y="6821"/>
                    <a:pt x="15921" y="6214"/>
                  </a:cubicBezTo>
                  <a:lnTo>
                    <a:pt x="15921" y="6214"/>
                  </a:lnTo>
                  <a:cubicBezTo>
                    <a:pt x="14782" y="7207"/>
                    <a:pt x="13403" y="7905"/>
                    <a:pt x="11950" y="8199"/>
                  </a:cubicBezTo>
                  <a:cubicBezTo>
                    <a:pt x="11351" y="8308"/>
                    <a:pt x="10736" y="8365"/>
                    <a:pt x="10122" y="8365"/>
                  </a:cubicBezTo>
                  <a:cubicBezTo>
                    <a:pt x="8136" y="8365"/>
                    <a:pt x="6165" y="7765"/>
                    <a:pt x="4817" y="6361"/>
                  </a:cubicBezTo>
                  <a:cubicBezTo>
                    <a:pt x="3126" y="4596"/>
                    <a:pt x="2758" y="2225"/>
                    <a:pt x="3218"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1"/>
            <p:cNvSpPr/>
            <p:nvPr/>
          </p:nvSpPr>
          <p:spPr>
            <a:xfrm>
              <a:off x="3512850" y="1731825"/>
              <a:ext cx="130100" cy="120200"/>
            </a:xfrm>
            <a:custGeom>
              <a:avLst/>
              <a:gdLst/>
              <a:ahLst/>
              <a:cxnLst/>
              <a:rect l="l" t="t" r="r" b="b"/>
              <a:pathLst>
                <a:path w="5204" h="4808" extrusionOk="0">
                  <a:moveTo>
                    <a:pt x="2807" y="1"/>
                  </a:moveTo>
                  <a:cubicBezTo>
                    <a:pt x="2066" y="1"/>
                    <a:pt x="1347" y="374"/>
                    <a:pt x="846" y="996"/>
                  </a:cubicBezTo>
                  <a:cubicBezTo>
                    <a:pt x="148" y="1842"/>
                    <a:pt x="0" y="3294"/>
                    <a:pt x="846" y="4140"/>
                  </a:cubicBezTo>
                  <a:cubicBezTo>
                    <a:pt x="1307" y="4601"/>
                    <a:pt x="1906" y="4807"/>
                    <a:pt x="2538" y="4807"/>
                  </a:cubicBezTo>
                  <a:cubicBezTo>
                    <a:pt x="2738" y="4807"/>
                    <a:pt x="2941" y="4787"/>
                    <a:pt x="3144" y="4747"/>
                  </a:cubicBezTo>
                  <a:cubicBezTo>
                    <a:pt x="3916" y="4600"/>
                    <a:pt x="4670" y="4067"/>
                    <a:pt x="4983" y="3294"/>
                  </a:cubicBezTo>
                  <a:cubicBezTo>
                    <a:pt x="5203" y="2761"/>
                    <a:pt x="5203" y="2228"/>
                    <a:pt x="4983" y="1768"/>
                  </a:cubicBezTo>
                  <a:cubicBezTo>
                    <a:pt x="4836" y="1070"/>
                    <a:pt x="4284" y="463"/>
                    <a:pt x="3604" y="151"/>
                  </a:cubicBezTo>
                  <a:cubicBezTo>
                    <a:pt x="3342" y="49"/>
                    <a:pt x="3073" y="1"/>
                    <a:pt x="280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1"/>
            <p:cNvSpPr/>
            <p:nvPr/>
          </p:nvSpPr>
          <p:spPr>
            <a:xfrm>
              <a:off x="3479550" y="1835025"/>
              <a:ext cx="73775" cy="80100"/>
            </a:xfrm>
            <a:custGeom>
              <a:avLst/>
              <a:gdLst/>
              <a:ahLst/>
              <a:cxnLst/>
              <a:rect l="l" t="t" r="r" b="b"/>
              <a:pathLst>
                <a:path w="2951" h="3204" extrusionOk="0">
                  <a:moveTo>
                    <a:pt x="665" y="0"/>
                  </a:moveTo>
                  <a:cubicBezTo>
                    <a:pt x="396" y="0"/>
                    <a:pt x="249" y="454"/>
                    <a:pt x="487" y="692"/>
                  </a:cubicBezTo>
                  <a:cubicBezTo>
                    <a:pt x="799" y="858"/>
                    <a:pt x="1020" y="1152"/>
                    <a:pt x="1332" y="1391"/>
                  </a:cubicBezTo>
                  <a:lnTo>
                    <a:pt x="652" y="1391"/>
                  </a:lnTo>
                  <a:cubicBezTo>
                    <a:pt x="193" y="1391"/>
                    <a:pt x="193" y="2071"/>
                    <a:pt x="652" y="2071"/>
                  </a:cubicBezTo>
                  <a:lnTo>
                    <a:pt x="1185" y="2071"/>
                  </a:lnTo>
                  <a:cubicBezTo>
                    <a:pt x="873" y="2237"/>
                    <a:pt x="560" y="2384"/>
                    <a:pt x="266" y="2531"/>
                  </a:cubicBezTo>
                  <a:cubicBezTo>
                    <a:pt x="0" y="2734"/>
                    <a:pt x="187" y="3203"/>
                    <a:pt x="486" y="3203"/>
                  </a:cubicBezTo>
                  <a:cubicBezTo>
                    <a:pt x="538" y="3203"/>
                    <a:pt x="595" y="3189"/>
                    <a:pt x="652" y="3156"/>
                  </a:cubicBezTo>
                  <a:cubicBezTo>
                    <a:pt x="1332" y="2770"/>
                    <a:pt x="2031" y="2457"/>
                    <a:pt x="2711" y="2071"/>
                  </a:cubicBezTo>
                  <a:cubicBezTo>
                    <a:pt x="2950" y="1924"/>
                    <a:pt x="2950" y="1538"/>
                    <a:pt x="2638" y="1464"/>
                  </a:cubicBezTo>
                  <a:cubicBezTo>
                    <a:pt x="2638" y="1464"/>
                    <a:pt x="1185" y="325"/>
                    <a:pt x="873" y="86"/>
                  </a:cubicBezTo>
                  <a:cubicBezTo>
                    <a:pt x="799" y="26"/>
                    <a:pt x="728" y="0"/>
                    <a:pt x="665"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1"/>
            <p:cNvSpPr/>
            <p:nvPr/>
          </p:nvSpPr>
          <p:spPr>
            <a:xfrm>
              <a:off x="3606600" y="1835025"/>
              <a:ext cx="75350" cy="80100"/>
            </a:xfrm>
            <a:custGeom>
              <a:avLst/>
              <a:gdLst/>
              <a:ahLst/>
              <a:cxnLst/>
              <a:rect l="l" t="t" r="r" b="b"/>
              <a:pathLst>
                <a:path w="3014" h="3204" extrusionOk="0">
                  <a:moveTo>
                    <a:pt x="2360" y="0"/>
                  </a:moveTo>
                  <a:cubicBezTo>
                    <a:pt x="2296" y="0"/>
                    <a:pt x="2226" y="26"/>
                    <a:pt x="2152" y="86"/>
                  </a:cubicBezTo>
                  <a:cubicBezTo>
                    <a:pt x="1839" y="325"/>
                    <a:pt x="387" y="1464"/>
                    <a:pt x="387" y="1464"/>
                  </a:cubicBezTo>
                  <a:cubicBezTo>
                    <a:pt x="74" y="1538"/>
                    <a:pt x="1" y="1924"/>
                    <a:pt x="313" y="2071"/>
                  </a:cubicBezTo>
                  <a:cubicBezTo>
                    <a:pt x="920" y="2457"/>
                    <a:pt x="1692" y="2770"/>
                    <a:pt x="2372" y="3156"/>
                  </a:cubicBezTo>
                  <a:cubicBezTo>
                    <a:pt x="2430" y="3189"/>
                    <a:pt x="2486" y="3203"/>
                    <a:pt x="2539" y="3203"/>
                  </a:cubicBezTo>
                  <a:cubicBezTo>
                    <a:pt x="2836" y="3203"/>
                    <a:pt x="3013" y="2734"/>
                    <a:pt x="2685" y="2531"/>
                  </a:cubicBezTo>
                  <a:cubicBezTo>
                    <a:pt x="2464" y="2384"/>
                    <a:pt x="2152" y="2237"/>
                    <a:pt x="1839" y="2071"/>
                  </a:cubicBezTo>
                  <a:lnTo>
                    <a:pt x="2372" y="2071"/>
                  </a:lnTo>
                  <a:cubicBezTo>
                    <a:pt x="2759" y="2071"/>
                    <a:pt x="2759" y="1391"/>
                    <a:pt x="2372" y="1391"/>
                  </a:cubicBezTo>
                  <a:lnTo>
                    <a:pt x="1692" y="1391"/>
                  </a:lnTo>
                  <a:cubicBezTo>
                    <a:pt x="1913" y="1152"/>
                    <a:pt x="2225" y="858"/>
                    <a:pt x="2464" y="692"/>
                  </a:cubicBezTo>
                  <a:cubicBezTo>
                    <a:pt x="2762" y="454"/>
                    <a:pt x="2626" y="0"/>
                    <a:pt x="2360"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1"/>
            <p:cNvSpPr/>
            <p:nvPr/>
          </p:nvSpPr>
          <p:spPr>
            <a:xfrm>
              <a:off x="3420925" y="1906100"/>
              <a:ext cx="109425" cy="44150"/>
            </a:xfrm>
            <a:custGeom>
              <a:avLst/>
              <a:gdLst/>
              <a:ahLst/>
              <a:cxnLst/>
              <a:rect l="l" t="t" r="r" b="b"/>
              <a:pathLst>
                <a:path w="4377" h="1766" extrusionOk="0">
                  <a:moveTo>
                    <a:pt x="2152" y="0"/>
                  </a:moveTo>
                  <a:cubicBezTo>
                    <a:pt x="993" y="0"/>
                    <a:pt x="1" y="386"/>
                    <a:pt x="1" y="919"/>
                  </a:cubicBezTo>
                  <a:cubicBezTo>
                    <a:pt x="1" y="1379"/>
                    <a:pt x="993" y="1765"/>
                    <a:pt x="2152" y="1765"/>
                  </a:cubicBezTo>
                  <a:cubicBezTo>
                    <a:pt x="3365" y="1765"/>
                    <a:pt x="4376" y="1379"/>
                    <a:pt x="4376" y="919"/>
                  </a:cubicBezTo>
                  <a:cubicBezTo>
                    <a:pt x="4376" y="386"/>
                    <a:pt x="3365"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1"/>
            <p:cNvSpPr/>
            <p:nvPr/>
          </p:nvSpPr>
          <p:spPr>
            <a:xfrm>
              <a:off x="3631425" y="1906100"/>
              <a:ext cx="107575" cy="44150"/>
            </a:xfrm>
            <a:custGeom>
              <a:avLst/>
              <a:gdLst/>
              <a:ahLst/>
              <a:cxnLst/>
              <a:rect l="l" t="t" r="r" b="b"/>
              <a:pathLst>
                <a:path w="4303" h="1766" extrusionOk="0">
                  <a:moveTo>
                    <a:pt x="2152" y="0"/>
                  </a:moveTo>
                  <a:cubicBezTo>
                    <a:pt x="1012" y="0"/>
                    <a:pt x="1" y="386"/>
                    <a:pt x="1" y="919"/>
                  </a:cubicBezTo>
                  <a:cubicBezTo>
                    <a:pt x="1" y="1379"/>
                    <a:pt x="1012" y="1765"/>
                    <a:pt x="2152" y="1765"/>
                  </a:cubicBezTo>
                  <a:cubicBezTo>
                    <a:pt x="3383" y="1765"/>
                    <a:pt x="4303" y="1379"/>
                    <a:pt x="4303" y="919"/>
                  </a:cubicBezTo>
                  <a:cubicBezTo>
                    <a:pt x="4303" y="386"/>
                    <a:pt x="3383"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1"/>
            <p:cNvSpPr/>
            <p:nvPr/>
          </p:nvSpPr>
          <p:spPr>
            <a:xfrm>
              <a:off x="3535825" y="1915750"/>
              <a:ext cx="88275" cy="51500"/>
            </a:xfrm>
            <a:custGeom>
              <a:avLst/>
              <a:gdLst/>
              <a:ahLst/>
              <a:cxnLst/>
              <a:rect l="l" t="t" r="r" b="b"/>
              <a:pathLst>
                <a:path w="3531" h="2060" extrusionOk="0">
                  <a:moveTo>
                    <a:pt x="387" y="0"/>
                  </a:moveTo>
                  <a:cubicBezTo>
                    <a:pt x="148" y="0"/>
                    <a:pt x="1" y="147"/>
                    <a:pt x="1" y="386"/>
                  </a:cubicBezTo>
                  <a:cubicBezTo>
                    <a:pt x="1" y="1306"/>
                    <a:pt x="846" y="2059"/>
                    <a:pt x="1766" y="2059"/>
                  </a:cubicBezTo>
                  <a:cubicBezTo>
                    <a:pt x="2758" y="2059"/>
                    <a:pt x="3530" y="1306"/>
                    <a:pt x="3530" y="386"/>
                  </a:cubicBezTo>
                  <a:cubicBezTo>
                    <a:pt x="3530" y="147"/>
                    <a:pt x="3365" y="0"/>
                    <a:pt x="3218" y="0"/>
                  </a:cubicBezTo>
                  <a:cubicBezTo>
                    <a:pt x="2997" y="0"/>
                    <a:pt x="2832" y="147"/>
                    <a:pt x="2832" y="386"/>
                  </a:cubicBezTo>
                  <a:cubicBezTo>
                    <a:pt x="2832" y="920"/>
                    <a:pt x="2372" y="1379"/>
                    <a:pt x="1766" y="1379"/>
                  </a:cubicBezTo>
                  <a:cubicBezTo>
                    <a:pt x="1232" y="1379"/>
                    <a:pt x="773" y="920"/>
                    <a:pt x="773" y="386"/>
                  </a:cubicBezTo>
                  <a:cubicBezTo>
                    <a:pt x="773" y="147"/>
                    <a:pt x="607" y="0"/>
                    <a:pt x="387"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1"/>
            <p:cNvSpPr/>
            <p:nvPr/>
          </p:nvSpPr>
          <p:spPr>
            <a:xfrm>
              <a:off x="3702675" y="1898275"/>
              <a:ext cx="24825" cy="25300"/>
            </a:xfrm>
            <a:custGeom>
              <a:avLst/>
              <a:gdLst/>
              <a:ahLst/>
              <a:cxnLst/>
              <a:rect l="l" t="t" r="r" b="b"/>
              <a:pathLst>
                <a:path w="993" h="1012" extrusionOk="0">
                  <a:moveTo>
                    <a:pt x="460" y="1"/>
                  </a:moveTo>
                  <a:cubicBezTo>
                    <a:pt x="221" y="1"/>
                    <a:pt x="0" y="240"/>
                    <a:pt x="0" y="460"/>
                  </a:cubicBezTo>
                  <a:cubicBezTo>
                    <a:pt x="0" y="773"/>
                    <a:pt x="221" y="1012"/>
                    <a:pt x="460" y="1012"/>
                  </a:cubicBezTo>
                  <a:cubicBezTo>
                    <a:pt x="754" y="1012"/>
                    <a:pt x="993" y="773"/>
                    <a:pt x="993" y="460"/>
                  </a:cubicBezTo>
                  <a:cubicBezTo>
                    <a:pt x="993" y="240"/>
                    <a:pt x="754" y="1"/>
                    <a:pt x="4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1"/>
            <p:cNvSpPr/>
            <p:nvPr/>
          </p:nvSpPr>
          <p:spPr>
            <a:xfrm>
              <a:off x="3430575" y="1898275"/>
              <a:ext cx="24850" cy="25300"/>
            </a:xfrm>
            <a:custGeom>
              <a:avLst/>
              <a:gdLst/>
              <a:ahLst/>
              <a:cxnLst/>
              <a:rect l="l" t="t" r="r" b="b"/>
              <a:pathLst>
                <a:path w="994" h="1012" extrusionOk="0">
                  <a:moveTo>
                    <a:pt x="534" y="1"/>
                  </a:moveTo>
                  <a:cubicBezTo>
                    <a:pt x="221" y="1"/>
                    <a:pt x="1" y="240"/>
                    <a:pt x="1" y="460"/>
                  </a:cubicBezTo>
                  <a:cubicBezTo>
                    <a:pt x="1" y="773"/>
                    <a:pt x="221" y="1012"/>
                    <a:pt x="534" y="1012"/>
                  </a:cubicBezTo>
                  <a:cubicBezTo>
                    <a:pt x="773" y="1012"/>
                    <a:pt x="993" y="773"/>
                    <a:pt x="993" y="460"/>
                  </a:cubicBezTo>
                  <a:cubicBezTo>
                    <a:pt x="993" y="240"/>
                    <a:pt x="773"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9" name="Google Shape;2099;p41"/>
          <p:cNvGrpSpPr/>
          <p:nvPr/>
        </p:nvGrpSpPr>
        <p:grpSpPr>
          <a:xfrm>
            <a:off x="5327885" y="3894032"/>
            <a:ext cx="737333" cy="691995"/>
            <a:chOff x="4067363" y="1713450"/>
            <a:chExt cx="451825" cy="424042"/>
          </a:xfrm>
        </p:grpSpPr>
        <p:sp>
          <p:nvSpPr>
            <p:cNvPr id="2100" name="Google Shape;2100;p41"/>
            <p:cNvSpPr/>
            <p:nvPr/>
          </p:nvSpPr>
          <p:spPr>
            <a:xfrm>
              <a:off x="4067363" y="1993593"/>
              <a:ext cx="451825" cy="143900"/>
            </a:xfrm>
            <a:custGeom>
              <a:avLst/>
              <a:gdLst/>
              <a:ahLst/>
              <a:cxnLst/>
              <a:rect l="l" t="t" r="r" b="b"/>
              <a:pathLst>
                <a:path w="18073" h="5756" extrusionOk="0">
                  <a:moveTo>
                    <a:pt x="9027" y="1"/>
                  </a:moveTo>
                  <a:cubicBezTo>
                    <a:pt x="4063" y="1"/>
                    <a:pt x="0" y="1306"/>
                    <a:pt x="0" y="2832"/>
                  </a:cubicBezTo>
                  <a:cubicBezTo>
                    <a:pt x="0" y="4450"/>
                    <a:pt x="4063" y="5755"/>
                    <a:pt x="9027" y="5755"/>
                  </a:cubicBezTo>
                  <a:cubicBezTo>
                    <a:pt x="14083" y="5755"/>
                    <a:pt x="18072" y="4450"/>
                    <a:pt x="18072" y="2832"/>
                  </a:cubicBezTo>
                  <a:cubicBezTo>
                    <a:pt x="18072" y="1306"/>
                    <a:pt x="14083" y="1"/>
                    <a:pt x="9027"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1"/>
            <p:cNvSpPr/>
            <p:nvPr/>
          </p:nvSpPr>
          <p:spPr>
            <a:xfrm>
              <a:off x="4089200" y="1713450"/>
              <a:ext cx="402175" cy="370200"/>
            </a:xfrm>
            <a:custGeom>
              <a:avLst/>
              <a:gdLst/>
              <a:ahLst/>
              <a:cxnLst/>
              <a:rect l="l" t="t" r="r" b="b"/>
              <a:pathLst>
                <a:path w="16087" h="14808" extrusionOk="0">
                  <a:moveTo>
                    <a:pt x="8596" y="0"/>
                  </a:moveTo>
                  <a:cubicBezTo>
                    <a:pt x="6351" y="0"/>
                    <a:pt x="4183" y="1080"/>
                    <a:pt x="2685" y="2963"/>
                  </a:cubicBezTo>
                  <a:cubicBezTo>
                    <a:pt x="460" y="5721"/>
                    <a:pt x="1" y="10078"/>
                    <a:pt x="2611" y="12762"/>
                  </a:cubicBezTo>
                  <a:cubicBezTo>
                    <a:pt x="3983" y="14189"/>
                    <a:pt x="5909" y="14807"/>
                    <a:pt x="7813" y="14807"/>
                  </a:cubicBezTo>
                  <a:cubicBezTo>
                    <a:pt x="8461" y="14807"/>
                    <a:pt x="9106" y="14736"/>
                    <a:pt x="9726" y="14600"/>
                  </a:cubicBezTo>
                  <a:cubicBezTo>
                    <a:pt x="12189" y="14141"/>
                    <a:pt x="14488" y="12615"/>
                    <a:pt x="15480" y="10243"/>
                  </a:cubicBezTo>
                  <a:cubicBezTo>
                    <a:pt x="16087" y="8625"/>
                    <a:pt x="16087" y="6861"/>
                    <a:pt x="15627" y="5335"/>
                  </a:cubicBezTo>
                  <a:cubicBezTo>
                    <a:pt x="14947" y="3184"/>
                    <a:pt x="13256" y="1345"/>
                    <a:pt x="11197" y="500"/>
                  </a:cubicBezTo>
                  <a:cubicBezTo>
                    <a:pt x="10341" y="161"/>
                    <a:pt x="9463" y="0"/>
                    <a:pt x="8596"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1"/>
            <p:cNvSpPr/>
            <p:nvPr/>
          </p:nvSpPr>
          <p:spPr>
            <a:xfrm>
              <a:off x="4087375" y="1771900"/>
              <a:ext cx="398500" cy="313325"/>
            </a:xfrm>
            <a:custGeom>
              <a:avLst/>
              <a:gdLst/>
              <a:ahLst/>
              <a:cxnLst/>
              <a:rect l="l" t="t" r="r" b="b"/>
              <a:pathLst>
                <a:path w="15940" h="12533" extrusionOk="0">
                  <a:moveTo>
                    <a:pt x="3217" y="0"/>
                  </a:moveTo>
                  <a:cubicBezTo>
                    <a:pt x="3070" y="239"/>
                    <a:pt x="2831" y="460"/>
                    <a:pt x="2684" y="625"/>
                  </a:cubicBezTo>
                  <a:cubicBezTo>
                    <a:pt x="533" y="3456"/>
                    <a:pt x="0" y="7813"/>
                    <a:pt x="2611" y="10498"/>
                  </a:cubicBezTo>
                  <a:cubicBezTo>
                    <a:pt x="4002" y="11889"/>
                    <a:pt x="5961" y="12532"/>
                    <a:pt x="7923" y="12532"/>
                  </a:cubicBezTo>
                  <a:cubicBezTo>
                    <a:pt x="8555" y="12532"/>
                    <a:pt x="9186" y="12466"/>
                    <a:pt x="9799" y="12336"/>
                  </a:cubicBezTo>
                  <a:cubicBezTo>
                    <a:pt x="12189" y="11876"/>
                    <a:pt x="14487" y="10350"/>
                    <a:pt x="15480" y="7979"/>
                  </a:cubicBezTo>
                  <a:cubicBezTo>
                    <a:pt x="15700" y="7354"/>
                    <a:pt x="15866" y="6821"/>
                    <a:pt x="15939" y="6214"/>
                  </a:cubicBezTo>
                  <a:lnTo>
                    <a:pt x="15939" y="6214"/>
                  </a:lnTo>
                  <a:cubicBezTo>
                    <a:pt x="14781" y="7207"/>
                    <a:pt x="13402" y="7905"/>
                    <a:pt x="11950" y="8199"/>
                  </a:cubicBezTo>
                  <a:cubicBezTo>
                    <a:pt x="11373" y="8308"/>
                    <a:pt x="10774" y="8365"/>
                    <a:pt x="10172" y="8365"/>
                  </a:cubicBezTo>
                  <a:cubicBezTo>
                    <a:pt x="8223" y="8365"/>
                    <a:pt x="6240" y="7765"/>
                    <a:pt x="4835" y="6361"/>
                  </a:cubicBezTo>
                  <a:cubicBezTo>
                    <a:pt x="3217" y="4596"/>
                    <a:pt x="2758" y="2225"/>
                    <a:pt x="3217"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1"/>
            <p:cNvSpPr/>
            <p:nvPr/>
          </p:nvSpPr>
          <p:spPr>
            <a:xfrm>
              <a:off x="4233050" y="1731825"/>
              <a:ext cx="128275" cy="120200"/>
            </a:xfrm>
            <a:custGeom>
              <a:avLst/>
              <a:gdLst/>
              <a:ahLst/>
              <a:cxnLst/>
              <a:rect l="l" t="t" r="r" b="b"/>
              <a:pathLst>
                <a:path w="5131" h="4808" extrusionOk="0">
                  <a:moveTo>
                    <a:pt x="2752" y="1"/>
                  </a:moveTo>
                  <a:cubicBezTo>
                    <a:pt x="2028" y="1"/>
                    <a:pt x="1293" y="374"/>
                    <a:pt x="847" y="996"/>
                  </a:cubicBezTo>
                  <a:cubicBezTo>
                    <a:pt x="148" y="1842"/>
                    <a:pt x="1" y="3294"/>
                    <a:pt x="755" y="4140"/>
                  </a:cubicBezTo>
                  <a:cubicBezTo>
                    <a:pt x="1230" y="4601"/>
                    <a:pt x="1874" y="4807"/>
                    <a:pt x="2487" y="4807"/>
                  </a:cubicBezTo>
                  <a:cubicBezTo>
                    <a:pt x="2681" y="4807"/>
                    <a:pt x="2872" y="4787"/>
                    <a:pt x="3053" y="4747"/>
                  </a:cubicBezTo>
                  <a:cubicBezTo>
                    <a:pt x="3825" y="4600"/>
                    <a:pt x="4597" y="4067"/>
                    <a:pt x="4891" y="3294"/>
                  </a:cubicBezTo>
                  <a:cubicBezTo>
                    <a:pt x="5130" y="2761"/>
                    <a:pt x="5130" y="2228"/>
                    <a:pt x="4983" y="1768"/>
                  </a:cubicBezTo>
                  <a:cubicBezTo>
                    <a:pt x="4744" y="1070"/>
                    <a:pt x="4211" y="463"/>
                    <a:pt x="3512" y="151"/>
                  </a:cubicBezTo>
                  <a:cubicBezTo>
                    <a:pt x="3270" y="49"/>
                    <a:pt x="3011" y="1"/>
                    <a:pt x="2752"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1"/>
            <p:cNvSpPr/>
            <p:nvPr/>
          </p:nvSpPr>
          <p:spPr>
            <a:xfrm>
              <a:off x="4346125" y="1848650"/>
              <a:ext cx="72650" cy="72625"/>
            </a:xfrm>
            <a:custGeom>
              <a:avLst/>
              <a:gdLst/>
              <a:ahLst/>
              <a:cxnLst/>
              <a:rect l="l" t="t" r="r" b="b"/>
              <a:pathLst>
                <a:path w="2906" h="2905" extrusionOk="0">
                  <a:moveTo>
                    <a:pt x="1453" y="0"/>
                  </a:moveTo>
                  <a:cubicBezTo>
                    <a:pt x="681" y="0"/>
                    <a:pt x="1" y="699"/>
                    <a:pt x="1" y="1453"/>
                  </a:cubicBezTo>
                  <a:cubicBezTo>
                    <a:pt x="1" y="2298"/>
                    <a:pt x="681" y="2905"/>
                    <a:pt x="1453" y="2905"/>
                  </a:cubicBezTo>
                  <a:cubicBezTo>
                    <a:pt x="2207" y="2905"/>
                    <a:pt x="2905" y="2298"/>
                    <a:pt x="2905" y="1453"/>
                  </a:cubicBezTo>
                  <a:cubicBezTo>
                    <a:pt x="2905" y="699"/>
                    <a:pt x="2207"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1"/>
            <p:cNvSpPr/>
            <p:nvPr/>
          </p:nvSpPr>
          <p:spPr>
            <a:xfrm>
              <a:off x="4181125" y="1848650"/>
              <a:ext cx="70800" cy="72625"/>
            </a:xfrm>
            <a:custGeom>
              <a:avLst/>
              <a:gdLst/>
              <a:ahLst/>
              <a:cxnLst/>
              <a:rect l="l" t="t" r="r" b="b"/>
              <a:pathLst>
                <a:path w="2832" h="2905" extrusionOk="0">
                  <a:moveTo>
                    <a:pt x="1453" y="0"/>
                  </a:moveTo>
                  <a:cubicBezTo>
                    <a:pt x="626" y="0"/>
                    <a:pt x="0" y="699"/>
                    <a:pt x="0" y="1453"/>
                  </a:cubicBezTo>
                  <a:cubicBezTo>
                    <a:pt x="0" y="2298"/>
                    <a:pt x="626" y="2905"/>
                    <a:pt x="1453" y="2905"/>
                  </a:cubicBezTo>
                  <a:cubicBezTo>
                    <a:pt x="2225" y="2905"/>
                    <a:pt x="2832" y="2298"/>
                    <a:pt x="2832" y="1453"/>
                  </a:cubicBezTo>
                  <a:cubicBezTo>
                    <a:pt x="2832" y="699"/>
                    <a:pt x="2225"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1"/>
            <p:cNvSpPr/>
            <p:nvPr/>
          </p:nvSpPr>
          <p:spPr>
            <a:xfrm>
              <a:off x="4135175"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1"/>
            <p:cNvSpPr/>
            <p:nvPr/>
          </p:nvSpPr>
          <p:spPr>
            <a:xfrm>
              <a:off x="4351650"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1"/>
            <p:cNvSpPr/>
            <p:nvPr/>
          </p:nvSpPr>
          <p:spPr>
            <a:xfrm>
              <a:off x="4256050" y="1917575"/>
              <a:ext cx="84125" cy="51975"/>
            </a:xfrm>
            <a:custGeom>
              <a:avLst/>
              <a:gdLst/>
              <a:ahLst/>
              <a:cxnLst/>
              <a:rect l="l" t="t" r="r" b="b"/>
              <a:pathLst>
                <a:path w="3365" h="2079" extrusionOk="0">
                  <a:moveTo>
                    <a:pt x="294" y="1"/>
                  </a:moveTo>
                  <a:cubicBezTo>
                    <a:pt x="147" y="1"/>
                    <a:pt x="0" y="148"/>
                    <a:pt x="0" y="313"/>
                  </a:cubicBezTo>
                  <a:cubicBezTo>
                    <a:pt x="0" y="773"/>
                    <a:pt x="74" y="1067"/>
                    <a:pt x="294" y="1380"/>
                  </a:cubicBezTo>
                  <a:cubicBezTo>
                    <a:pt x="607" y="1839"/>
                    <a:pt x="1140" y="2078"/>
                    <a:pt x="1673" y="2078"/>
                  </a:cubicBezTo>
                  <a:cubicBezTo>
                    <a:pt x="2133" y="2078"/>
                    <a:pt x="2592" y="1839"/>
                    <a:pt x="2905" y="1527"/>
                  </a:cubicBezTo>
                  <a:cubicBezTo>
                    <a:pt x="3217" y="1233"/>
                    <a:pt x="3365" y="847"/>
                    <a:pt x="3365" y="387"/>
                  </a:cubicBezTo>
                  <a:cubicBezTo>
                    <a:pt x="3365" y="148"/>
                    <a:pt x="3217" y="1"/>
                    <a:pt x="305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1"/>
            <p:cNvSpPr/>
            <p:nvPr/>
          </p:nvSpPr>
          <p:spPr>
            <a:xfrm>
              <a:off x="4263400" y="1938725"/>
              <a:ext cx="65275" cy="30825"/>
            </a:xfrm>
            <a:custGeom>
              <a:avLst/>
              <a:gdLst/>
              <a:ahLst/>
              <a:cxnLst/>
              <a:rect l="l" t="t" r="r" b="b"/>
              <a:pathLst>
                <a:path w="2611" h="1233" extrusionOk="0">
                  <a:moveTo>
                    <a:pt x="1379" y="1"/>
                  </a:moveTo>
                  <a:cubicBezTo>
                    <a:pt x="846" y="1"/>
                    <a:pt x="386" y="221"/>
                    <a:pt x="0" y="534"/>
                  </a:cubicBezTo>
                  <a:cubicBezTo>
                    <a:pt x="313" y="993"/>
                    <a:pt x="846" y="1232"/>
                    <a:pt x="1379" y="1232"/>
                  </a:cubicBezTo>
                  <a:cubicBezTo>
                    <a:pt x="1839" y="1232"/>
                    <a:pt x="2298" y="993"/>
                    <a:pt x="2611" y="681"/>
                  </a:cubicBezTo>
                  <a:cubicBezTo>
                    <a:pt x="2390" y="313"/>
                    <a:pt x="1931" y="1"/>
                    <a:pt x="1379"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1"/>
            <p:cNvSpPr/>
            <p:nvPr/>
          </p:nvSpPr>
          <p:spPr>
            <a:xfrm>
              <a:off x="4428400" y="1896450"/>
              <a:ext cx="26675" cy="28975"/>
            </a:xfrm>
            <a:custGeom>
              <a:avLst/>
              <a:gdLst/>
              <a:ahLst/>
              <a:cxnLst/>
              <a:rect l="l" t="t" r="r" b="b"/>
              <a:pathLst>
                <a:path w="1067" h="1159" extrusionOk="0">
                  <a:moveTo>
                    <a:pt x="533" y="0"/>
                  </a:moveTo>
                  <a:cubicBezTo>
                    <a:pt x="221" y="0"/>
                    <a:pt x="0" y="239"/>
                    <a:pt x="0" y="533"/>
                  </a:cubicBezTo>
                  <a:cubicBezTo>
                    <a:pt x="0" y="846"/>
                    <a:pt x="221" y="1158"/>
                    <a:pt x="533" y="1158"/>
                  </a:cubicBezTo>
                  <a:cubicBezTo>
                    <a:pt x="846" y="1158"/>
                    <a:pt x="1067" y="846"/>
                    <a:pt x="1067" y="533"/>
                  </a:cubicBezTo>
                  <a:cubicBezTo>
                    <a:pt x="1067"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1"/>
            <p:cNvSpPr/>
            <p:nvPr/>
          </p:nvSpPr>
          <p:spPr>
            <a:xfrm>
              <a:off x="4158150" y="1896450"/>
              <a:ext cx="27125" cy="28975"/>
            </a:xfrm>
            <a:custGeom>
              <a:avLst/>
              <a:gdLst/>
              <a:ahLst/>
              <a:cxnLst/>
              <a:rect l="l" t="t" r="r" b="b"/>
              <a:pathLst>
                <a:path w="1085" h="1159" extrusionOk="0">
                  <a:moveTo>
                    <a:pt x="533" y="0"/>
                  </a:moveTo>
                  <a:cubicBezTo>
                    <a:pt x="239" y="0"/>
                    <a:pt x="0" y="239"/>
                    <a:pt x="0" y="533"/>
                  </a:cubicBezTo>
                  <a:cubicBezTo>
                    <a:pt x="0" y="846"/>
                    <a:pt x="239" y="1158"/>
                    <a:pt x="533" y="1158"/>
                  </a:cubicBezTo>
                  <a:cubicBezTo>
                    <a:pt x="846" y="1158"/>
                    <a:pt x="1085" y="846"/>
                    <a:pt x="1085" y="533"/>
                  </a:cubicBezTo>
                  <a:cubicBezTo>
                    <a:pt x="1085"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2" name="Google Shape;2112;p41"/>
          <p:cNvGrpSpPr/>
          <p:nvPr/>
        </p:nvGrpSpPr>
        <p:grpSpPr>
          <a:xfrm>
            <a:off x="1063938" y="2893118"/>
            <a:ext cx="132029" cy="132029"/>
            <a:chOff x="1806775" y="3580000"/>
            <a:chExt cx="64825" cy="64825"/>
          </a:xfrm>
        </p:grpSpPr>
        <p:sp>
          <p:nvSpPr>
            <p:cNvPr id="2113" name="Google Shape;211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6" name="Google Shape;2116;p41"/>
          <p:cNvGrpSpPr/>
          <p:nvPr/>
        </p:nvGrpSpPr>
        <p:grpSpPr>
          <a:xfrm>
            <a:off x="1399026" y="2545810"/>
            <a:ext cx="206929" cy="203212"/>
            <a:chOff x="1971300" y="3409475"/>
            <a:chExt cx="101600" cy="99775"/>
          </a:xfrm>
        </p:grpSpPr>
        <p:sp>
          <p:nvSpPr>
            <p:cNvPr id="2117" name="Google Shape;2117;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41"/>
          <p:cNvGrpSpPr/>
          <p:nvPr/>
        </p:nvGrpSpPr>
        <p:grpSpPr>
          <a:xfrm>
            <a:off x="755022" y="2389493"/>
            <a:ext cx="206929" cy="203161"/>
            <a:chOff x="1655100" y="3332725"/>
            <a:chExt cx="101600" cy="99750"/>
          </a:xfrm>
        </p:grpSpPr>
        <p:sp>
          <p:nvSpPr>
            <p:cNvPr id="2121" name="Google Shape;2121;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4" name="Google Shape;2124;p41"/>
          <p:cNvGrpSpPr/>
          <p:nvPr/>
        </p:nvGrpSpPr>
        <p:grpSpPr>
          <a:xfrm>
            <a:off x="6954001" y="462710"/>
            <a:ext cx="206929" cy="203212"/>
            <a:chOff x="1971300" y="3409475"/>
            <a:chExt cx="101600" cy="99775"/>
          </a:xfrm>
        </p:grpSpPr>
        <p:sp>
          <p:nvSpPr>
            <p:cNvPr id="2125" name="Google Shape;2125;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8" name="Google Shape;2128;p41"/>
          <p:cNvGrpSpPr/>
          <p:nvPr/>
        </p:nvGrpSpPr>
        <p:grpSpPr>
          <a:xfrm>
            <a:off x="8129522" y="3083868"/>
            <a:ext cx="206929" cy="203161"/>
            <a:chOff x="1655100" y="3332725"/>
            <a:chExt cx="101600" cy="99750"/>
          </a:xfrm>
        </p:grpSpPr>
        <p:sp>
          <p:nvSpPr>
            <p:cNvPr id="2129" name="Google Shape;2129;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41"/>
          <p:cNvGrpSpPr/>
          <p:nvPr/>
        </p:nvGrpSpPr>
        <p:grpSpPr>
          <a:xfrm>
            <a:off x="6509613" y="700693"/>
            <a:ext cx="132029" cy="132029"/>
            <a:chOff x="1806775" y="3580000"/>
            <a:chExt cx="64825" cy="64825"/>
          </a:xfrm>
        </p:grpSpPr>
        <p:sp>
          <p:nvSpPr>
            <p:cNvPr id="2133" name="Google Shape;213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4" name="Text Box 4">
            <a:extLst>
              <a:ext uri="{FF2B5EF4-FFF2-40B4-BE49-F238E27FC236}">
                <a16:creationId xmlns:a16="http://schemas.microsoft.com/office/drawing/2014/main" id="{28847345-801E-071C-705F-EB3685FBD0D2}"/>
              </a:ext>
            </a:extLst>
          </p:cNvPr>
          <p:cNvSpPr txBox="1">
            <a:spLocks noChangeArrowheads="1"/>
          </p:cNvSpPr>
          <p:nvPr/>
        </p:nvSpPr>
        <p:spPr bwMode="auto">
          <a:xfrm>
            <a:off x="6400800" y="123624"/>
            <a:ext cx="2571750" cy="242619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100" b="1" dirty="0" err="1">
                <a:solidFill>
                  <a:srgbClr val="028910"/>
                </a:solidFill>
                <a:latin typeface="+mj-lt"/>
              </a:rPr>
              <a:t>Sông</a:t>
            </a:r>
            <a:r>
              <a:rPr lang="en-US" altLang="en-US" sz="2100" b="1" dirty="0">
                <a:solidFill>
                  <a:srgbClr val="028910"/>
                </a:solidFill>
                <a:latin typeface="+mj-lt"/>
              </a:rPr>
              <a:t> </a:t>
            </a:r>
            <a:r>
              <a:rPr lang="en-US" altLang="en-US" sz="2100" b="1" dirty="0" err="1">
                <a:solidFill>
                  <a:srgbClr val="028910"/>
                </a:solidFill>
                <a:latin typeface="+mj-lt"/>
              </a:rPr>
              <a:t>Gianh</a:t>
            </a:r>
            <a:r>
              <a:rPr lang="en-US" altLang="en-US" sz="2100" b="1" dirty="0">
                <a:solidFill>
                  <a:srgbClr val="028910"/>
                </a:solidFill>
                <a:latin typeface="+mj-lt"/>
              </a:rPr>
              <a:t> </a:t>
            </a:r>
          </a:p>
          <a:p>
            <a:pPr algn="ctr" eaLnBrk="1" hangingPunct="1">
              <a:spcBef>
                <a:spcPct val="50000"/>
              </a:spcBef>
            </a:pPr>
            <a:r>
              <a:rPr lang="en-US" altLang="en-US" sz="2100" b="1" dirty="0">
                <a:solidFill>
                  <a:srgbClr val="028910"/>
                </a:solidFill>
                <a:latin typeface="+mj-lt"/>
              </a:rPr>
              <a:t>(</a:t>
            </a:r>
            <a:r>
              <a:rPr lang="en-US" altLang="en-US" sz="2100" b="1" dirty="0" err="1">
                <a:solidFill>
                  <a:srgbClr val="028910"/>
                </a:solidFill>
                <a:latin typeface="+mj-lt"/>
              </a:rPr>
              <a:t>Quảng</a:t>
            </a:r>
            <a:r>
              <a:rPr lang="en-US" altLang="en-US" sz="2100" b="1" dirty="0">
                <a:solidFill>
                  <a:srgbClr val="028910"/>
                </a:solidFill>
                <a:latin typeface="+mj-lt"/>
              </a:rPr>
              <a:t> </a:t>
            </a:r>
            <a:r>
              <a:rPr lang="en-US" altLang="en-US" sz="2100" b="1" dirty="0" err="1">
                <a:solidFill>
                  <a:srgbClr val="028910"/>
                </a:solidFill>
                <a:latin typeface="+mj-lt"/>
              </a:rPr>
              <a:t>Bình</a:t>
            </a:r>
            <a:r>
              <a:rPr lang="en-US" altLang="en-US" sz="2100" b="1" dirty="0">
                <a:solidFill>
                  <a:srgbClr val="028910"/>
                </a:solidFill>
                <a:latin typeface="+mj-lt"/>
              </a:rPr>
              <a:t>) </a:t>
            </a:r>
          </a:p>
          <a:p>
            <a:pPr algn="ctr" eaLnBrk="1" hangingPunct="1">
              <a:spcBef>
                <a:spcPct val="50000"/>
              </a:spcBef>
            </a:pPr>
            <a:r>
              <a:rPr lang="en-US" altLang="en-US" sz="2100" b="1" dirty="0" err="1">
                <a:solidFill>
                  <a:srgbClr val="028910"/>
                </a:solidFill>
                <a:latin typeface="+mj-lt"/>
              </a:rPr>
              <a:t>đôi</a:t>
            </a:r>
            <a:r>
              <a:rPr lang="en-US" altLang="en-US" sz="2100" b="1" dirty="0">
                <a:solidFill>
                  <a:srgbClr val="028910"/>
                </a:solidFill>
                <a:latin typeface="+mj-lt"/>
              </a:rPr>
              <a:t> </a:t>
            </a:r>
            <a:r>
              <a:rPr lang="en-US" altLang="en-US" sz="2100" b="1" dirty="0" err="1">
                <a:solidFill>
                  <a:srgbClr val="028910"/>
                </a:solidFill>
                <a:latin typeface="+mj-lt"/>
              </a:rPr>
              <a:t>bờ</a:t>
            </a:r>
            <a:r>
              <a:rPr lang="en-US" altLang="en-US" sz="2100" b="1" dirty="0">
                <a:solidFill>
                  <a:srgbClr val="028910"/>
                </a:solidFill>
                <a:latin typeface="+mj-lt"/>
              </a:rPr>
              <a:t> chia </a:t>
            </a:r>
            <a:r>
              <a:rPr lang="en-US" altLang="en-US" sz="2100" b="1" dirty="0" err="1">
                <a:solidFill>
                  <a:srgbClr val="028910"/>
                </a:solidFill>
                <a:latin typeface="+mj-lt"/>
              </a:rPr>
              <a:t>cắt</a:t>
            </a:r>
            <a:endParaRPr lang="en-US" altLang="en-US" sz="2100" b="1" dirty="0">
              <a:solidFill>
                <a:srgbClr val="028910"/>
              </a:solidFill>
              <a:latin typeface="+mj-lt"/>
            </a:endParaRPr>
          </a:p>
          <a:p>
            <a:pPr algn="ctr" eaLnBrk="1" hangingPunct="1">
              <a:spcBef>
                <a:spcPct val="50000"/>
              </a:spcBef>
            </a:pPr>
            <a:r>
              <a:rPr lang="en-US" altLang="en-US" sz="2100" b="1" dirty="0">
                <a:solidFill>
                  <a:srgbClr val="028910"/>
                </a:solidFill>
                <a:latin typeface="+mj-lt"/>
              </a:rPr>
              <a:t> </a:t>
            </a:r>
            <a:r>
              <a:rPr lang="en-US" altLang="en-US" sz="2100" b="1" dirty="0" err="1">
                <a:solidFill>
                  <a:srgbClr val="028910"/>
                </a:solidFill>
                <a:latin typeface="+mj-lt"/>
              </a:rPr>
              <a:t>thời</a:t>
            </a:r>
            <a:r>
              <a:rPr lang="en-US" altLang="en-US" sz="2100" b="1" dirty="0">
                <a:solidFill>
                  <a:srgbClr val="028910"/>
                </a:solidFill>
                <a:latin typeface="+mj-lt"/>
              </a:rPr>
              <a:t> </a:t>
            </a:r>
            <a:r>
              <a:rPr lang="en-US" altLang="en-US" sz="2100" b="1" dirty="0" err="1">
                <a:solidFill>
                  <a:srgbClr val="028910"/>
                </a:solidFill>
                <a:latin typeface="+mj-lt"/>
              </a:rPr>
              <a:t>Trịnh</a:t>
            </a:r>
            <a:r>
              <a:rPr lang="en-US" altLang="en-US" sz="2100" b="1" dirty="0">
                <a:solidFill>
                  <a:srgbClr val="028910"/>
                </a:solidFill>
                <a:latin typeface="+mj-lt"/>
              </a:rPr>
              <a:t> - </a:t>
            </a:r>
            <a:r>
              <a:rPr lang="en-US" altLang="en-US" sz="2100" b="1" dirty="0" err="1">
                <a:solidFill>
                  <a:srgbClr val="028910"/>
                </a:solidFill>
                <a:latin typeface="+mj-lt"/>
              </a:rPr>
              <a:t>Nguyễn</a:t>
            </a:r>
            <a:endParaRPr lang="en-US" altLang="en-US" sz="2100" b="1" dirty="0">
              <a:solidFill>
                <a:srgbClr val="028910"/>
              </a:solidFill>
              <a:latin typeface="+mj-lt"/>
            </a:endParaRPr>
          </a:p>
        </p:txBody>
      </p:sp>
      <p:pic>
        <p:nvPicPr>
          <p:cNvPr id="163845" name="Picture 5" descr="ANd9GcTpEyx9d0VZi2zHzY0Pm9tZcFXbkptivznAtDXX6AFLQu9rHrQ1">
            <a:extLst>
              <a:ext uri="{FF2B5EF4-FFF2-40B4-BE49-F238E27FC236}">
                <a16:creationId xmlns:a16="http://schemas.microsoft.com/office/drawing/2014/main" id="{C7A8770E-8585-3346-B3D1-2B50B3363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5" y="2790324"/>
            <a:ext cx="6083440" cy="230028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7" name="Picture 7" descr="song-gianh">
            <a:extLst>
              <a:ext uri="{FF2B5EF4-FFF2-40B4-BE49-F238E27FC236}">
                <a16:creationId xmlns:a16="http://schemas.microsoft.com/office/drawing/2014/main" id="{4538D5F9-81C7-FAF0-A048-832D33E18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0" y="0"/>
            <a:ext cx="6083440" cy="279032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8" name="Text Box 8">
            <a:extLst>
              <a:ext uri="{FF2B5EF4-FFF2-40B4-BE49-F238E27FC236}">
                <a16:creationId xmlns:a16="http://schemas.microsoft.com/office/drawing/2014/main" id="{25B6AAD4-49A6-FE8E-970E-489791469318}"/>
              </a:ext>
            </a:extLst>
          </p:cNvPr>
          <p:cNvSpPr txBox="1">
            <a:spLocks noChangeArrowheads="1"/>
          </p:cNvSpPr>
          <p:nvPr/>
        </p:nvSpPr>
        <p:spPr bwMode="auto">
          <a:xfrm>
            <a:off x="6543675" y="3486150"/>
            <a:ext cx="2570180" cy="4597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100" b="1" dirty="0" err="1">
                <a:solidFill>
                  <a:srgbClr val="028910"/>
                </a:solidFill>
                <a:latin typeface="+mj-lt"/>
              </a:rPr>
              <a:t>Dân</a:t>
            </a:r>
            <a:r>
              <a:rPr lang="en-US" altLang="en-US" sz="2100" b="1" dirty="0">
                <a:solidFill>
                  <a:srgbClr val="028910"/>
                </a:solidFill>
                <a:latin typeface="+mj-lt"/>
              </a:rPr>
              <a:t> </a:t>
            </a:r>
            <a:r>
              <a:rPr lang="en-US" altLang="en-US" sz="2100" b="1" dirty="0" err="1">
                <a:solidFill>
                  <a:srgbClr val="028910"/>
                </a:solidFill>
                <a:latin typeface="+mj-lt"/>
              </a:rPr>
              <a:t>tình</a:t>
            </a:r>
            <a:r>
              <a:rPr lang="en-US" altLang="en-US" sz="2100" b="1" dirty="0">
                <a:solidFill>
                  <a:srgbClr val="028910"/>
                </a:solidFill>
                <a:latin typeface="+mj-lt"/>
              </a:rPr>
              <a:t> </a:t>
            </a:r>
            <a:r>
              <a:rPr lang="en-US" altLang="en-US" sz="2100" b="1" dirty="0" err="1">
                <a:solidFill>
                  <a:srgbClr val="028910"/>
                </a:solidFill>
                <a:latin typeface="+mj-lt"/>
              </a:rPr>
              <a:t>đói</a:t>
            </a:r>
            <a:r>
              <a:rPr lang="en-US" altLang="en-US" sz="2100" b="1" dirty="0">
                <a:solidFill>
                  <a:srgbClr val="028910"/>
                </a:solidFill>
                <a:latin typeface="+mj-lt"/>
              </a:rPr>
              <a:t> </a:t>
            </a:r>
            <a:r>
              <a:rPr lang="en-US" altLang="en-US" sz="2100" b="1" dirty="0" err="1">
                <a:solidFill>
                  <a:srgbClr val="028910"/>
                </a:solidFill>
                <a:latin typeface="+mj-lt"/>
              </a:rPr>
              <a:t>khô</a:t>
            </a:r>
            <a:r>
              <a:rPr lang="en-US" altLang="en-US" sz="2100" b="1" dirty="0">
                <a:solidFill>
                  <a:srgbClr val="028910"/>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3847"/>
                                        </p:tgtEl>
                                        <p:attrNameLst>
                                          <p:attrName>style.visibility</p:attrName>
                                        </p:attrNameLst>
                                      </p:cBhvr>
                                      <p:to>
                                        <p:strVal val="visible"/>
                                      </p:to>
                                    </p:set>
                                    <p:animEffect transition="in" filter="dissolve">
                                      <p:cBhvr>
                                        <p:cTn id="7" dur="500"/>
                                        <p:tgtEl>
                                          <p:spTgt spid="163847"/>
                                        </p:tgtEl>
                                      </p:cBhvr>
                                    </p:animEffect>
                                  </p:childTnLst>
                                </p:cTn>
                              </p:par>
                              <p:par>
                                <p:cTn id="8" presetID="9" presetClass="entr" presetSubtype="0" fill="hold" nodeType="withEffect">
                                  <p:stCondLst>
                                    <p:cond delay="0"/>
                                  </p:stCondLst>
                                  <p:childTnLst>
                                    <p:set>
                                      <p:cBhvr>
                                        <p:cTn id="9" dur="1" fill="hold">
                                          <p:stCondLst>
                                            <p:cond delay="0"/>
                                          </p:stCondLst>
                                        </p:cTn>
                                        <p:tgtEl>
                                          <p:spTgt spid="163844"/>
                                        </p:tgtEl>
                                        <p:attrNameLst>
                                          <p:attrName>style.visibility</p:attrName>
                                        </p:attrNameLst>
                                      </p:cBhvr>
                                      <p:to>
                                        <p:strVal val="visible"/>
                                      </p:to>
                                    </p:set>
                                    <p:animEffect transition="in" filter="dissolve">
                                      <p:cBhvr>
                                        <p:cTn id="10" dur="500"/>
                                        <p:tgtEl>
                                          <p:spTgt spid="163844"/>
                                        </p:tgtEl>
                                      </p:cBhvr>
                                    </p:animEffect>
                                  </p:childTnLst>
                                </p:cTn>
                              </p:par>
                              <p:par>
                                <p:cTn id="11" presetID="9" presetClass="entr" presetSubtype="0" fill="hold" nodeType="withEffect">
                                  <p:stCondLst>
                                    <p:cond delay="0"/>
                                  </p:stCondLst>
                                  <p:childTnLst>
                                    <p:set>
                                      <p:cBhvr>
                                        <p:cTn id="12" dur="1" fill="hold">
                                          <p:stCondLst>
                                            <p:cond delay="0"/>
                                          </p:stCondLst>
                                        </p:cTn>
                                        <p:tgtEl>
                                          <p:spTgt spid="163845"/>
                                        </p:tgtEl>
                                        <p:attrNameLst>
                                          <p:attrName>style.visibility</p:attrName>
                                        </p:attrNameLst>
                                      </p:cBhvr>
                                      <p:to>
                                        <p:strVal val="visible"/>
                                      </p:to>
                                    </p:set>
                                    <p:animEffect transition="in" filter="dissolve">
                                      <p:cBhvr>
                                        <p:cTn id="13" dur="500"/>
                                        <p:tgtEl>
                                          <p:spTgt spid="163845"/>
                                        </p:tgtEl>
                                      </p:cBhvr>
                                    </p:animEffect>
                                  </p:childTnLst>
                                </p:cTn>
                              </p:par>
                              <p:par>
                                <p:cTn id="14" presetID="9" presetClass="entr" presetSubtype="0" fill="hold" nodeType="withEffect">
                                  <p:stCondLst>
                                    <p:cond delay="0"/>
                                  </p:stCondLst>
                                  <p:childTnLst>
                                    <p:set>
                                      <p:cBhvr>
                                        <p:cTn id="15" dur="1" fill="hold">
                                          <p:stCondLst>
                                            <p:cond delay="0"/>
                                          </p:stCondLst>
                                        </p:cTn>
                                        <p:tgtEl>
                                          <p:spTgt spid="163848"/>
                                        </p:tgtEl>
                                        <p:attrNameLst>
                                          <p:attrName>style.visibility</p:attrName>
                                        </p:attrNameLst>
                                      </p:cBhvr>
                                      <p:to>
                                        <p:strVal val="visible"/>
                                      </p:to>
                                    </p:set>
                                    <p:animEffect transition="in" filter="dissolve">
                                      <p:cBhvr>
                                        <p:cTn id="16" dur="500"/>
                                        <p:tgtEl>
                                          <p:spTgt spid="163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p:bldP spid="1638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255F30E-CE0C-4331-D50B-81405BDC53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968" y="51197"/>
            <a:ext cx="3500437" cy="495657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6ED8EFA-8ED3-1645-CA54-6FD2C302AD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1405" y="135731"/>
            <a:ext cx="5363766" cy="457795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1" name="Rectangle 3"/>
          <p:cNvSpPr>
            <a:spLocks noGrp="1" noChangeArrowheads="1"/>
          </p:cNvSpPr>
          <p:nvPr>
            <p:ph type="body" sz="half" idx="1"/>
          </p:nvPr>
        </p:nvSpPr>
        <p:spPr>
          <a:xfrm>
            <a:off x="-76200" y="0"/>
            <a:ext cx="9220200" cy="597695"/>
          </a:xfrm>
          <a:prstGeom prst="roundRect">
            <a:avLst/>
          </a:prstGeom>
        </p:spPr>
        <p:txBody>
          <a:bodyPr/>
          <a:lstStyle/>
          <a:p>
            <a:pPr marL="0" algn="ctr" eaLnBrk="1" hangingPunct="1">
              <a:buFontTx/>
              <a:buNone/>
            </a:pPr>
            <a:r>
              <a:rPr lang="en-US" altLang="en-US" sz="2100" b="1" dirty="0" err="1">
                <a:solidFill>
                  <a:srgbClr val="028910"/>
                </a:solidFill>
                <a:latin typeface="+mn-lt"/>
              </a:rPr>
              <a:t>Đồng</a:t>
            </a:r>
            <a:r>
              <a:rPr lang="en-US" altLang="en-US" sz="2100" b="1" dirty="0">
                <a:solidFill>
                  <a:srgbClr val="028910"/>
                </a:solidFill>
                <a:latin typeface="+mn-lt"/>
              </a:rPr>
              <a:t> </a:t>
            </a:r>
            <a:r>
              <a:rPr lang="en-US" altLang="en-US" sz="2100" b="1" dirty="0" err="1">
                <a:solidFill>
                  <a:srgbClr val="028910"/>
                </a:solidFill>
                <a:latin typeface="+mn-lt"/>
              </a:rPr>
              <a:t>bằng</a:t>
            </a:r>
            <a:r>
              <a:rPr lang="en-US" altLang="en-US" sz="2100" b="1" dirty="0">
                <a:solidFill>
                  <a:srgbClr val="028910"/>
                </a:solidFill>
                <a:latin typeface="+mn-lt"/>
              </a:rPr>
              <a:t> </a:t>
            </a:r>
            <a:r>
              <a:rPr lang="en-US" altLang="en-US" sz="2100" b="1" dirty="0" err="1">
                <a:solidFill>
                  <a:srgbClr val="028910"/>
                </a:solidFill>
                <a:latin typeface="+mn-lt"/>
              </a:rPr>
              <a:t>sông</a:t>
            </a:r>
            <a:r>
              <a:rPr lang="en-US" altLang="en-US" sz="2100" b="1" dirty="0">
                <a:solidFill>
                  <a:srgbClr val="028910"/>
                </a:solidFill>
                <a:latin typeface="+mn-lt"/>
              </a:rPr>
              <a:t> </a:t>
            </a:r>
            <a:r>
              <a:rPr lang="en-US" altLang="en-US" sz="2100" b="1" dirty="0" err="1">
                <a:solidFill>
                  <a:srgbClr val="028910"/>
                </a:solidFill>
                <a:latin typeface="+mn-lt"/>
              </a:rPr>
              <a:t>Cửu</a:t>
            </a:r>
            <a:r>
              <a:rPr lang="en-US" altLang="en-US" sz="2100" b="1" dirty="0">
                <a:solidFill>
                  <a:srgbClr val="028910"/>
                </a:solidFill>
                <a:latin typeface="+mn-lt"/>
              </a:rPr>
              <a:t> Long: </a:t>
            </a:r>
            <a:r>
              <a:rPr lang="en-US" altLang="en-US" sz="2100" b="1" dirty="0" err="1">
                <a:solidFill>
                  <a:srgbClr val="028910"/>
                </a:solidFill>
                <a:latin typeface="+mn-lt"/>
              </a:rPr>
              <a:t>vựa</a:t>
            </a:r>
            <a:r>
              <a:rPr lang="en-US" altLang="en-US" sz="2100" b="1" dirty="0">
                <a:solidFill>
                  <a:srgbClr val="028910"/>
                </a:solidFill>
                <a:latin typeface="+mn-lt"/>
              </a:rPr>
              <a:t> </a:t>
            </a:r>
            <a:r>
              <a:rPr lang="en-US" altLang="en-US" sz="2100" b="1" dirty="0" err="1">
                <a:solidFill>
                  <a:srgbClr val="028910"/>
                </a:solidFill>
                <a:latin typeface="+mn-lt"/>
              </a:rPr>
              <a:t>lúa</a:t>
            </a:r>
            <a:r>
              <a:rPr lang="en-US" altLang="en-US" sz="2100" b="1" dirty="0">
                <a:solidFill>
                  <a:srgbClr val="028910"/>
                </a:solidFill>
                <a:latin typeface="+mn-lt"/>
              </a:rPr>
              <a:t> </a:t>
            </a:r>
            <a:r>
              <a:rPr lang="en-US" altLang="en-US" sz="2100" b="1" dirty="0" err="1">
                <a:solidFill>
                  <a:srgbClr val="028910"/>
                </a:solidFill>
                <a:latin typeface="+mn-lt"/>
              </a:rPr>
              <a:t>và</a:t>
            </a:r>
            <a:r>
              <a:rPr lang="en-US" altLang="en-US" sz="2100" b="1" dirty="0">
                <a:solidFill>
                  <a:srgbClr val="028910"/>
                </a:solidFill>
                <a:latin typeface="+mn-lt"/>
              </a:rPr>
              <a:t> </a:t>
            </a:r>
            <a:r>
              <a:rPr lang="en-US" altLang="en-US" sz="2100" b="1" dirty="0" err="1">
                <a:solidFill>
                  <a:srgbClr val="028910"/>
                </a:solidFill>
                <a:latin typeface="+mn-lt"/>
              </a:rPr>
              <a:t>trái</a:t>
            </a:r>
            <a:r>
              <a:rPr lang="en-US" altLang="en-US" sz="2100" b="1" dirty="0">
                <a:solidFill>
                  <a:srgbClr val="028910"/>
                </a:solidFill>
                <a:latin typeface="+mn-lt"/>
              </a:rPr>
              <a:t> </a:t>
            </a:r>
            <a:r>
              <a:rPr lang="en-US" altLang="en-US" sz="2100" b="1" dirty="0" err="1">
                <a:solidFill>
                  <a:srgbClr val="028910"/>
                </a:solidFill>
                <a:latin typeface="+mn-lt"/>
              </a:rPr>
              <a:t>cây</a:t>
            </a:r>
            <a:endParaRPr lang="en-US" altLang="en-US" sz="2100" b="1" dirty="0">
              <a:solidFill>
                <a:srgbClr val="028910"/>
              </a:solidFill>
              <a:latin typeface="+mn-lt"/>
            </a:endParaRPr>
          </a:p>
          <a:p>
            <a:pPr marL="0" indent="-400050" algn="ctr">
              <a:buNone/>
            </a:pPr>
            <a:r>
              <a:rPr lang="en-US" altLang="en-US" sz="1350" dirty="0">
                <a:solidFill>
                  <a:srgbClr val="028910"/>
                </a:solidFill>
                <a:latin typeface="+mn-lt"/>
              </a:rPr>
              <a:t>  </a:t>
            </a:r>
          </a:p>
        </p:txBody>
      </p:sp>
      <p:pic>
        <p:nvPicPr>
          <p:cNvPr id="171021" name="Picture 13" descr="1_2009613115857_DBSCL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73870"/>
            <a:ext cx="3886200" cy="450676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5" name="Picture 17" descr="product_s4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2844644"/>
            <a:ext cx="4648200" cy="22359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7" name="Picture 19" descr="sxua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0" y="566543"/>
            <a:ext cx="4648200" cy="214312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565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blinds(horizontal)">
                                      <p:cBhvr>
                                        <p:cTn id="7" dur="500"/>
                                        <p:tgtEl>
                                          <p:spTgt spid="171011">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1011">
                                            <p:txEl>
                                              <p:pRg st="1" end="1"/>
                                            </p:txEl>
                                          </p:spTgt>
                                        </p:tgtEl>
                                        <p:attrNameLst>
                                          <p:attrName>style.visibility</p:attrName>
                                        </p:attrNameLst>
                                      </p:cBhvr>
                                      <p:to>
                                        <p:strVal val="visible"/>
                                      </p:to>
                                    </p:set>
                                    <p:animEffect transition="in" filter="blinds(horizontal)">
                                      <p:cBhvr>
                                        <p:cTn id="10" dur="500"/>
                                        <p:tgtEl>
                                          <p:spTgt spid="171011">
                                            <p:txEl>
                                              <p:pRg st="1" end="1"/>
                                            </p:txEl>
                                          </p:spTgt>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171021"/>
                                        </p:tgtEl>
                                        <p:attrNameLst>
                                          <p:attrName>style.visibility</p:attrName>
                                        </p:attrNameLst>
                                      </p:cBhvr>
                                      <p:to>
                                        <p:strVal val="visible"/>
                                      </p:to>
                                    </p:set>
                                    <p:animEffect transition="in" filter="dissolve">
                                      <p:cBhvr>
                                        <p:cTn id="14" dur="500"/>
                                        <p:tgtEl>
                                          <p:spTgt spid="171021"/>
                                        </p:tgtEl>
                                      </p:cBhvr>
                                    </p:animEffect>
                                  </p:childTnLst>
                                </p:cTn>
                              </p:par>
                              <p:par>
                                <p:cTn id="15" presetID="9" presetClass="entr" presetSubtype="0" fill="hold" nodeType="withEffect">
                                  <p:stCondLst>
                                    <p:cond delay="0"/>
                                  </p:stCondLst>
                                  <p:childTnLst>
                                    <p:set>
                                      <p:cBhvr>
                                        <p:cTn id="16" dur="1" fill="hold">
                                          <p:stCondLst>
                                            <p:cond delay="0"/>
                                          </p:stCondLst>
                                        </p:cTn>
                                        <p:tgtEl>
                                          <p:spTgt spid="171025"/>
                                        </p:tgtEl>
                                        <p:attrNameLst>
                                          <p:attrName>style.visibility</p:attrName>
                                        </p:attrNameLst>
                                      </p:cBhvr>
                                      <p:to>
                                        <p:strVal val="visible"/>
                                      </p:to>
                                    </p:set>
                                    <p:animEffect transition="in" filter="dissolve">
                                      <p:cBhvr>
                                        <p:cTn id="17" dur="500"/>
                                        <p:tgtEl>
                                          <p:spTgt spid="171025"/>
                                        </p:tgtEl>
                                      </p:cBhvr>
                                    </p:animEffect>
                                  </p:childTnLst>
                                </p:cTn>
                              </p:par>
                              <p:par>
                                <p:cTn id="18" presetID="9" presetClass="entr" presetSubtype="0" fill="hold" nodeType="withEffect">
                                  <p:stCondLst>
                                    <p:cond delay="0"/>
                                  </p:stCondLst>
                                  <p:childTnLst>
                                    <p:set>
                                      <p:cBhvr>
                                        <p:cTn id="19" dur="1" fill="hold">
                                          <p:stCondLst>
                                            <p:cond delay="0"/>
                                          </p:stCondLst>
                                        </p:cTn>
                                        <p:tgtEl>
                                          <p:spTgt spid="171027"/>
                                        </p:tgtEl>
                                        <p:attrNameLst>
                                          <p:attrName>style.visibility</p:attrName>
                                        </p:attrNameLst>
                                      </p:cBhvr>
                                      <p:to>
                                        <p:strVal val="visible"/>
                                      </p:to>
                                    </p:set>
                                    <p:animEffect transition="in" filter="dissolve">
                                      <p:cBhvr>
                                        <p:cTn id="20" dur="500"/>
                                        <p:tgtEl>
                                          <p:spTgt spid="17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5" name="Rectangle 3"/>
          <p:cNvSpPr>
            <a:spLocks noGrp="1" noChangeArrowheads="1"/>
          </p:cNvSpPr>
          <p:nvPr>
            <p:ph type="body" sz="half" idx="1"/>
          </p:nvPr>
        </p:nvSpPr>
        <p:spPr>
          <a:xfrm>
            <a:off x="0" y="0"/>
            <a:ext cx="9144000" cy="489349"/>
          </a:xfrm>
        </p:spPr>
        <p:txBody>
          <a:bodyPr/>
          <a:lstStyle/>
          <a:p>
            <a:pPr marL="0" indent="-400050" algn="ctr">
              <a:buNone/>
            </a:pPr>
            <a:r>
              <a:rPr lang="en-US" altLang="en-US" sz="1500" dirty="0">
                <a:solidFill>
                  <a:srgbClr val="028910"/>
                </a:solidFill>
                <a:latin typeface="+mn-lt"/>
              </a:rPr>
              <a:t>  </a:t>
            </a:r>
            <a:r>
              <a:rPr lang="en-US" altLang="en-US" sz="1800" b="1" i="1" dirty="0" err="1">
                <a:solidFill>
                  <a:srgbClr val="028910"/>
                </a:solidFill>
                <a:latin typeface="+mn-lt"/>
              </a:rPr>
              <a:t>Đồng</a:t>
            </a:r>
            <a:r>
              <a:rPr lang="en-US" altLang="en-US" sz="1800" b="1" i="1" dirty="0">
                <a:solidFill>
                  <a:srgbClr val="028910"/>
                </a:solidFill>
                <a:latin typeface="+mn-lt"/>
              </a:rPr>
              <a:t> </a:t>
            </a:r>
            <a:r>
              <a:rPr lang="en-US" altLang="en-US" sz="1800" b="1" i="1" dirty="0" err="1">
                <a:solidFill>
                  <a:srgbClr val="028910"/>
                </a:solidFill>
                <a:latin typeface="+mn-lt"/>
              </a:rPr>
              <a:t>bằng</a:t>
            </a:r>
            <a:r>
              <a:rPr lang="en-US" altLang="en-US" sz="1800" b="1" i="1" dirty="0">
                <a:solidFill>
                  <a:srgbClr val="028910"/>
                </a:solidFill>
                <a:latin typeface="+mn-lt"/>
              </a:rPr>
              <a:t> </a:t>
            </a:r>
            <a:r>
              <a:rPr lang="en-US" altLang="en-US" sz="1800" b="1" i="1" dirty="0" err="1">
                <a:solidFill>
                  <a:srgbClr val="028910"/>
                </a:solidFill>
                <a:latin typeface="+mn-lt"/>
              </a:rPr>
              <a:t>sông</a:t>
            </a:r>
            <a:r>
              <a:rPr lang="en-US" altLang="en-US" sz="1800" b="1" i="1" dirty="0">
                <a:solidFill>
                  <a:srgbClr val="028910"/>
                </a:solidFill>
                <a:latin typeface="+mn-lt"/>
              </a:rPr>
              <a:t> </a:t>
            </a:r>
            <a:r>
              <a:rPr lang="en-US" altLang="en-US" sz="1800" b="1" i="1" dirty="0" err="1">
                <a:solidFill>
                  <a:srgbClr val="028910"/>
                </a:solidFill>
                <a:latin typeface="+mn-lt"/>
              </a:rPr>
              <a:t>Cửu</a:t>
            </a:r>
            <a:r>
              <a:rPr lang="en-US" altLang="en-US" sz="1800" b="1" i="1" dirty="0">
                <a:solidFill>
                  <a:srgbClr val="028910"/>
                </a:solidFill>
                <a:latin typeface="+mn-lt"/>
              </a:rPr>
              <a:t> Long: </a:t>
            </a:r>
            <a:r>
              <a:rPr lang="en-US" altLang="en-US" sz="1800" b="1" i="1" dirty="0" err="1">
                <a:solidFill>
                  <a:srgbClr val="028910"/>
                </a:solidFill>
                <a:latin typeface="+mn-lt"/>
              </a:rPr>
              <a:t>sông</a:t>
            </a:r>
            <a:r>
              <a:rPr lang="en-US" altLang="en-US" sz="1800" b="1" i="1" dirty="0">
                <a:solidFill>
                  <a:srgbClr val="028910"/>
                </a:solidFill>
                <a:latin typeface="+mn-lt"/>
              </a:rPr>
              <a:t> </a:t>
            </a:r>
            <a:r>
              <a:rPr lang="en-US" altLang="en-US" sz="1800" b="1" i="1" dirty="0" err="1">
                <a:solidFill>
                  <a:srgbClr val="028910"/>
                </a:solidFill>
                <a:latin typeface="+mn-lt"/>
              </a:rPr>
              <a:t>nước</a:t>
            </a:r>
            <a:r>
              <a:rPr lang="en-US" altLang="en-US" sz="1800" b="1" i="1" dirty="0">
                <a:solidFill>
                  <a:srgbClr val="028910"/>
                </a:solidFill>
                <a:latin typeface="+mn-lt"/>
              </a:rPr>
              <a:t>, </a:t>
            </a:r>
            <a:r>
              <a:rPr lang="en-US" altLang="en-US" sz="1800" b="1" i="1" dirty="0" err="1">
                <a:solidFill>
                  <a:srgbClr val="028910"/>
                </a:solidFill>
                <a:latin typeface="+mn-lt"/>
              </a:rPr>
              <a:t>đồng</a:t>
            </a:r>
            <a:r>
              <a:rPr lang="en-US" altLang="en-US" sz="1800" b="1" i="1" dirty="0">
                <a:solidFill>
                  <a:srgbClr val="028910"/>
                </a:solidFill>
                <a:latin typeface="+mn-lt"/>
              </a:rPr>
              <a:t> </a:t>
            </a:r>
            <a:r>
              <a:rPr lang="en-US" altLang="en-US" sz="1800" b="1" i="1" dirty="0" err="1">
                <a:solidFill>
                  <a:srgbClr val="028910"/>
                </a:solidFill>
                <a:latin typeface="+mn-lt"/>
              </a:rPr>
              <a:t>ruộng</a:t>
            </a:r>
            <a:r>
              <a:rPr lang="en-US" altLang="en-US" sz="1800" b="1" i="1" dirty="0">
                <a:solidFill>
                  <a:srgbClr val="028910"/>
                </a:solidFill>
                <a:latin typeface="+mn-lt"/>
              </a:rPr>
              <a:t> </a:t>
            </a:r>
            <a:r>
              <a:rPr lang="en-US" altLang="en-US" sz="1800" b="1" i="1" dirty="0" err="1">
                <a:solidFill>
                  <a:srgbClr val="028910"/>
                </a:solidFill>
                <a:latin typeface="+mn-lt"/>
              </a:rPr>
              <a:t>phong</a:t>
            </a:r>
            <a:r>
              <a:rPr lang="en-US" altLang="en-US" sz="1800" b="1" i="1" dirty="0">
                <a:solidFill>
                  <a:srgbClr val="028910"/>
                </a:solidFill>
                <a:latin typeface="+mn-lt"/>
              </a:rPr>
              <a:t> </a:t>
            </a:r>
            <a:r>
              <a:rPr lang="en-US" altLang="en-US" sz="1800" b="1" i="1" dirty="0" err="1">
                <a:solidFill>
                  <a:srgbClr val="028910"/>
                </a:solidFill>
                <a:latin typeface="+mn-lt"/>
              </a:rPr>
              <a:t>phú</a:t>
            </a:r>
            <a:r>
              <a:rPr lang="en-US" altLang="en-US" sz="1800" b="1" i="1" dirty="0">
                <a:solidFill>
                  <a:srgbClr val="028910"/>
                </a:solidFill>
                <a:latin typeface="+mn-lt"/>
              </a:rPr>
              <a:t>, </a:t>
            </a:r>
            <a:r>
              <a:rPr lang="en-US" altLang="en-US" sz="1800" b="1" i="1" dirty="0" err="1">
                <a:solidFill>
                  <a:srgbClr val="028910"/>
                </a:solidFill>
                <a:latin typeface="+mn-lt"/>
              </a:rPr>
              <a:t>màu</a:t>
            </a:r>
            <a:r>
              <a:rPr lang="en-US" altLang="en-US" sz="1800" b="1" i="1" dirty="0">
                <a:solidFill>
                  <a:srgbClr val="028910"/>
                </a:solidFill>
                <a:latin typeface="+mn-lt"/>
              </a:rPr>
              <a:t> </a:t>
            </a:r>
            <a:r>
              <a:rPr lang="en-US" altLang="en-US" sz="1800" b="1" i="1" dirty="0" err="1">
                <a:solidFill>
                  <a:srgbClr val="028910"/>
                </a:solidFill>
                <a:latin typeface="+mn-lt"/>
              </a:rPr>
              <a:t>mỡ</a:t>
            </a:r>
            <a:r>
              <a:rPr lang="en-US" altLang="en-US" sz="1800" b="1" i="1" dirty="0">
                <a:solidFill>
                  <a:srgbClr val="028910"/>
                </a:solidFill>
                <a:latin typeface="+mn-lt"/>
              </a:rPr>
              <a:t>.</a:t>
            </a:r>
          </a:p>
          <a:p>
            <a:pPr marL="0" indent="-400050" algn="ctr">
              <a:buNone/>
            </a:pPr>
            <a:r>
              <a:rPr lang="en-US" altLang="en-US" sz="1350" dirty="0">
                <a:solidFill>
                  <a:srgbClr val="028910"/>
                </a:solidFill>
                <a:latin typeface="+mn-lt"/>
              </a:rPr>
              <a:t>  </a:t>
            </a:r>
          </a:p>
        </p:txBody>
      </p:sp>
      <p:pic>
        <p:nvPicPr>
          <p:cNvPr id="172041" name="Picture 9"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32197"/>
            <a:ext cx="4038600" cy="233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5" name="Picture 13" descr="12430614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67025"/>
            <a:ext cx="4038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6" name="Picture 14" descr="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9212"/>
            <a:ext cx="3962400" cy="232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8" name="Picture 16" descr="images288017_1212CS03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867025"/>
            <a:ext cx="39624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97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Effect transition="in" filter="blinds(horizontal)">
                                      <p:cBhvr>
                                        <p:cTn id="7" dur="500"/>
                                        <p:tgtEl>
                                          <p:spTgt spid="17203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2035">
                                            <p:txEl>
                                              <p:pRg st="1" end="1"/>
                                            </p:txEl>
                                          </p:spTgt>
                                        </p:tgtEl>
                                        <p:attrNameLst>
                                          <p:attrName>style.visibility</p:attrName>
                                        </p:attrNameLst>
                                      </p:cBhvr>
                                      <p:to>
                                        <p:strVal val="visible"/>
                                      </p:to>
                                    </p:set>
                                    <p:animEffect transition="in" filter="blinds(horizontal)">
                                      <p:cBhvr>
                                        <p:cTn id="10" dur="500"/>
                                        <p:tgtEl>
                                          <p:spTgt spid="17203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72041"/>
                                        </p:tgtEl>
                                        <p:attrNameLst>
                                          <p:attrName>style.visibility</p:attrName>
                                        </p:attrNameLst>
                                      </p:cBhvr>
                                      <p:to>
                                        <p:strVal val="visible"/>
                                      </p:to>
                                    </p:set>
                                    <p:animEffect transition="in" filter="dissolve">
                                      <p:cBhvr>
                                        <p:cTn id="13" dur="500"/>
                                        <p:tgtEl>
                                          <p:spTgt spid="172041"/>
                                        </p:tgtEl>
                                      </p:cBhvr>
                                    </p:animEffect>
                                  </p:childTnLst>
                                </p:cTn>
                              </p:par>
                              <p:par>
                                <p:cTn id="14" presetID="9" presetClass="entr" presetSubtype="0" fill="hold" nodeType="withEffect">
                                  <p:stCondLst>
                                    <p:cond delay="0"/>
                                  </p:stCondLst>
                                  <p:childTnLst>
                                    <p:set>
                                      <p:cBhvr>
                                        <p:cTn id="15" dur="1" fill="hold">
                                          <p:stCondLst>
                                            <p:cond delay="0"/>
                                          </p:stCondLst>
                                        </p:cTn>
                                        <p:tgtEl>
                                          <p:spTgt spid="172045"/>
                                        </p:tgtEl>
                                        <p:attrNameLst>
                                          <p:attrName>style.visibility</p:attrName>
                                        </p:attrNameLst>
                                      </p:cBhvr>
                                      <p:to>
                                        <p:strVal val="visible"/>
                                      </p:to>
                                    </p:set>
                                    <p:animEffect transition="in" filter="dissolve">
                                      <p:cBhvr>
                                        <p:cTn id="16" dur="500"/>
                                        <p:tgtEl>
                                          <p:spTgt spid="172045"/>
                                        </p:tgtEl>
                                      </p:cBhvr>
                                    </p:animEffect>
                                  </p:childTnLst>
                                </p:cTn>
                              </p:par>
                              <p:par>
                                <p:cTn id="17" presetID="9" presetClass="entr" presetSubtype="0" fill="hold" nodeType="withEffect">
                                  <p:stCondLst>
                                    <p:cond delay="0"/>
                                  </p:stCondLst>
                                  <p:childTnLst>
                                    <p:set>
                                      <p:cBhvr>
                                        <p:cTn id="18" dur="1" fill="hold">
                                          <p:stCondLst>
                                            <p:cond delay="0"/>
                                          </p:stCondLst>
                                        </p:cTn>
                                        <p:tgtEl>
                                          <p:spTgt spid="172046"/>
                                        </p:tgtEl>
                                        <p:attrNameLst>
                                          <p:attrName>style.visibility</p:attrName>
                                        </p:attrNameLst>
                                      </p:cBhvr>
                                      <p:to>
                                        <p:strVal val="visible"/>
                                      </p:to>
                                    </p:set>
                                    <p:animEffect transition="in" filter="dissolve">
                                      <p:cBhvr>
                                        <p:cTn id="19" dur="500"/>
                                        <p:tgtEl>
                                          <p:spTgt spid="172046"/>
                                        </p:tgtEl>
                                      </p:cBhvr>
                                    </p:animEffect>
                                  </p:childTnLst>
                                </p:cTn>
                              </p:par>
                              <p:par>
                                <p:cTn id="20" presetID="9" presetClass="entr" presetSubtype="0" fill="hold" nodeType="withEffect">
                                  <p:stCondLst>
                                    <p:cond delay="0"/>
                                  </p:stCondLst>
                                  <p:childTnLst>
                                    <p:set>
                                      <p:cBhvr>
                                        <p:cTn id="21" dur="1" fill="hold">
                                          <p:stCondLst>
                                            <p:cond delay="0"/>
                                          </p:stCondLst>
                                        </p:cTn>
                                        <p:tgtEl>
                                          <p:spTgt spid="172048"/>
                                        </p:tgtEl>
                                        <p:attrNameLst>
                                          <p:attrName>style.visibility</p:attrName>
                                        </p:attrNameLst>
                                      </p:cBhvr>
                                      <p:to>
                                        <p:strVal val="visible"/>
                                      </p:to>
                                    </p:set>
                                    <p:animEffect transition="in" filter="dissolve">
                                      <p:cBhvr>
                                        <p:cTn id="22" dur="500"/>
                                        <p:tgtEl>
                                          <p:spTgt spid="17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id="{3DEF0298-9A5C-4E70-86CF-0A9588676D81}"/>
              </a:ext>
            </a:extLst>
          </p:cNvPr>
          <p:cNvSpPr/>
          <p:nvPr/>
        </p:nvSpPr>
        <p:spPr>
          <a:xfrm>
            <a:off x="286797" y="717569"/>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286797" y="752140"/>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1.</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228600" y="717569"/>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kinh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graphicFrame>
        <p:nvGraphicFramePr>
          <p:cNvPr id="5" name="Table 4">
            <a:extLst>
              <a:ext uri="{FF2B5EF4-FFF2-40B4-BE49-F238E27FC236}">
                <a16:creationId xmlns:a16="http://schemas.microsoft.com/office/drawing/2014/main" id="{A55DBF4B-1CF0-2643-CC94-291E2E62060B}"/>
              </a:ext>
            </a:extLst>
          </p:cNvPr>
          <p:cNvGraphicFramePr>
            <a:graphicFrameLocks noGrp="1"/>
          </p:cNvGraphicFramePr>
          <p:nvPr>
            <p:extLst>
              <p:ext uri="{D42A27DB-BD31-4B8C-83A1-F6EECF244321}">
                <p14:modId xmlns:p14="http://schemas.microsoft.com/office/powerpoint/2010/main" val="772848343"/>
              </p:ext>
            </p:extLst>
          </p:nvPr>
        </p:nvGraphicFramePr>
        <p:xfrm>
          <a:off x="332170" y="1317808"/>
          <a:ext cx="4994869" cy="3962400"/>
        </p:xfrm>
        <a:graphic>
          <a:graphicData uri="http://schemas.openxmlformats.org/drawingml/2006/table">
            <a:tbl>
              <a:tblPr firstRow="1" firstCol="1" bandRow="1"/>
              <a:tblGrid>
                <a:gridCol w="906076">
                  <a:extLst>
                    <a:ext uri="{9D8B030D-6E8A-4147-A177-3AD203B41FA5}">
                      <a16:colId xmlns:a16="http://schemas.microsoft.com/office/drawing/2014/main" val="2621896099"/>
                    </a:ext>
                  </a:extLst>
                </a:gridCol>
                <a:gridCol w="4088793">
                  <a:extLst>
                    <a:ext uri="{9D8B030D-6E8A-4147-A177-3AD203B41FA5}">
                      <a16:colId xmlns:a16="http://schemas.microsoft.com/office/drawing/2014/main" val="269891773"/>
                    </a:ext>
                  </a:extLst>
                </a:gridCol>
              </a:tblGrid>
              <a:tr h="43780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Lĩnh</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vực</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Những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nét</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chính</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458267073"/>
                  </a:ext>
                </a:extLst>
              </a:tr>
              <a:tr h="29421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Công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nghiệp</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cả</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Trong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và</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chính</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quyền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vẫn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duy</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trì</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hoạt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động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của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quan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xưởng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a:t>
                      </a:r>
                      <a:endParaRPr lang="en-US" sz="2000" b="1" dirty="0">
                        <a:solidFill>
                          <a:srgbClr val="FD2257"/>
                        </a:solidFill>
                        <a:effectLst/>
                        <a:latin typeface="SVN-Comic Sans MS" panose="020406030505060202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Nghề</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thủ</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trong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nhân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phát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triển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mạnh</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mẽ</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hơn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dệt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vải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đồ</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gốm</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rèn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sắt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a:t>
                      </a:r>
                    </a:p>
                    <a:p>
                      <a:pPr algn="just">
                        <a:lnSpc>
                          <a:spcPct val="100000"/>
                        </a:lnSpc>
                        <a:spcAft>
                          <a:spcPts val="0"/>
                        </a:spcAft>
                        <a:tabLst>
                          <a:tab pos="3442970" algn="l"/>
                        </a:tabLst>
                      </a:pP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Xuất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hiện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nhiều</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nghề</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nổi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tiếng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Gốm</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Thổ</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Hà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B.Giang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Bát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H.Nội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Dệt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La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Khê</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H.Nội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Rèn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sắt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Nho</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Lâm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N.An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làm</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đường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mía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Quảng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Nam</a:t>
                      </a: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03489612"/>
                  </a:ext>
                </a:extLst>
              </a:tr>
            </a:tbl>
          </a:graphicData>
        </a:graphic>
      </p:graphicFrame>
      <p:grpSp>
        <p:nvGrpSpPr>
          <p:cNvPr id="3" name="Group 2">
            <a:extLst>
              <a:ext uri="{FF2B5EF4-FFF2-40B4-BE49-F238E27FC236}">
                <a16:creationId xmlns:a16="http://schemas.microsoft.com/office/drawing/2014/main" id="{B6EA614F-C0D2-4B8F-3C36-71FD514D79A7}"/>
              </a:ext>
            </a:extLst>
          </p:cNvPr>
          <p:cNvGrpSpPr/>
          <p:nvPr/>
        </p:nvGrpSpPr>
        <p:grpSpPr>
          <a:xfrm>
            <a:off x="5327039" y="725069"/>
            <a:ext cx="3664558" cy="4354950"/>
            <a:chOff x="5327039" y="725069"/>
            <a:chExt cx="3664558" cy="4354950"/>
          </a:xfrm>
        </p:grpSpPr>
        <p:sp>
          <p:nvSpPr>
            <p:cNvPr id="7" name="Line 3">
              <a:extLst>
                <a:ext uri="{FF2B5EF4-FFF2-40B4-BE49-F238E27FC236}">
                  <a16:creationId xmlns:a16="http://schemas.microsoft.com/office/drawing/2014/main" id="{82AAD04C-50EC-6DCA-C622-93BC06549DAB}"/>
                </a:ext>
              </a:extLst>
            </p:cNvPr>
            <p:cNvSpPr>
              <a:spLocks noChangeShapeType="1"/>
            </p:cNvSpPr>
            <p:nvPr/>
          </p:nvSpPr>
          <p:spPr bwMode="auto">
            <a:xfrm>
              <a:off x="5621720" y="1291576"/>
              <a:ext cx="0" cy="3788443"/>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1200"/>
            </a:p>
          </p:txBody>
        </p:sp>
        <p:sp>
          <p:nvSpPr>
            <p:cNvPr id="8" name="Rectangle 7">
              <a:extLst>
                <a:ext uri="{FF2B5EF4-FFF2-40B4-BE49-F238E27FC236}">
                  <a16:creationId xmlns:a16="http://schemas.microsoft.com/office/drawing/2014/main" id="{E91B0EAE-A684-C0C2-42FB-95F551FD417F}"/>
                </a:ext>
              </a:extLst>
            </p:cNvPr>
            <p:cNvSpPr>
              <a:spLocks noChangeArrowheads="1"/>
            </p:cNvSpPr>
            <p:nvPr/>
          </p:nvSpPr>
          <p:spPr bwMode="auto">
            <a:xfrm>
              <a:off x="5739961" y="1004572"/>
              <a:ext cx="3133396" cy="8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endParaRPr lang="vi-VN" altLang="en-US" sz="1200" u="sng">
                <a:solidFill>
                  <a:srgbClr val="FF0000"/>
                </a:solidFill>
              </a:endParaRPr>
            </a:p>
          </p:txBody>
        </p:sp>
        <p:pic>
          <p:nvPicPr>
            <p:cNvPr id="9" name="Picture 10" descr="bando">
              <a:extLst>
                <a:ext uri="{FF2B5EF4-FFF2-40B4-BE49-F238E27FC236}">
                  <a16:creationId xmlns:a16="http://schemas.microsoft.com/office/drawing/2014/main" id="{A2C873DA-DC0E-6B44-C198-FC759BE04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201" y="725069"/>
              <a:ext cx="3133396" cy="40639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AutoShape 11">
              <a:extLst>
                <a:ext uri="{FF2B5EF4-FFF2-40B4-BE49-F238E27FC236}">
                  <a16:creationId xmlns:a16="http://schemas.microsoft.com/office/drawing/2014/main" id="{F1829F98-AED6-F89E-1446-F7E38AEED79E}"/>
                </a:ext>
              </a:extLst>
            </p:cNvPr>
            <p:cNvSpPr>
              <a:spLocks noChangeArrowheads="1"/>
            </p:cNvSpPr>
            <p:nvPr/>
          </p:nvSpPr>
          <p:spPr bwMode="auto">
            <a:xfrm>
              <a:off x="5562599" y="822586"/>
              <a:ext cx="1181101" cy="468202"/>
            </a:xfrm>
            <a:prstGeom prst="wedgeRectCallout">
              <a:avLst>
                <a:gd name="adj1" fmla="val 69276"/>
                <a:gd name="adj2" fmla="val 48965"/>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Dệt</a:t>
              </a:r>
              <a:r>
                <a:rPr lang="en-US" altLang="en-US" sz="1200" b="1" dirty="0"/>
                <a:t> La </a:t>
              </a:r>
              <a:r>
                <a:rPr lang="en-US" altLang="en-US" sz="1200" b="1" dirty="0" err="1"/>
                <a:t>Khê</a:t>
              </a:r>
              <a:endParaRPr lang="en-US" altLang="en-US" sz="1200" b="1" dirty="0"/>
            </a:p>
            <a:p>
              <a:pPr algn="ctr" eaLnBrk="1" hangingPunct="1">
                <a:spcBef>
                  <a:spcPct val="0"/>
                </a:spcBef>
                <a:buFontTx/>
                <a:buNone/>
              </a:pPr>
              <a:r>
                <a:rPr lang="en-US" altLang="en-US" sz="1200" dirty="0"/>
                <a:t>(</a:t>
              </a:r>
              <a:r>
                <a:rPr lang="en-US" altLang="en-US" sz="1200" dirty="0" err="1"/>
                <a:t>S.Tây</a:t>
              </a:r>
              <a:r>
                <a:rPr lang="en-US" altLang="en-US" sz="1200" dirty="0"/>
                <a:t>)</a:t>
              </a:r>
            </a:p>
          </p:txBody>
        </p:sp>
        <p:sp>
          <p:nvSpPr>
            <p:cNvPr id="11" name="AutoShape 12">
              <a:extLst>
                <a:ext uri="{FF2B5EF4-FFF2-40B4-BE49-F238E27FC236}">
                  <a16:creationId xmlns:a16="http://schemas.microsoft.com/office/drawing/2014/main" id="{EBBAFEC0-1D36-973F-A265-D02CD68847BA}"/>
                </a:ext>
              </a:extLst>
            </p:cNvPr>
            <p:cNvSpPr>
              <a:spLocks noChangeArrowheads="1"/>
            </p:cNvSpPr>
            <p:nvPr/>
          </p:nvSpPr>
          <p:spPr bwMode="auto">
            <a:xfrm>
              <a:off x="7927426" y="832370"/>
              <a:ext cx="1064171" cy="423847"/>
            </a:xfrm>
            <a:prstGeom prst="wedgeRectCallout">
              <a:avLst>
                <a:gd name="adj1" fmla="val -103453"/>
                <a:gd name="adj2" fmla="val 68692"/>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Gốm</a:t>
              </a:r>
              <a:r>
                <a:rPr lang="en-US" altLang="en-US" sz="1200" b="1" dirty="0"/>
                <a:t> </a:t>
              </a:r>
              <a:r>
                <a:rPr lang="en-US" altLang="en-US" sz="1200" b="1" dirty="0" err="1"/>
                <a:t>ThổHà</a:t>
              </a:r>
              <a:r>
                <a:rPr lang="en-US" altLang="en-US" sz="1200" b="1" dirty="0"/>
                <a:t>  </a:t>
              </a:r>
              <a:r>
                <a:rPr lang="en-US" altLang="en-US" sz="1200" dirty="0"/>
                <a:t>(</a:t>
              </a:r>
              <a:r>
                <a:rPr lang="en-US" altLang="en-US" sz="1200" dirty="0" err="1"/>
                <a:t>B,Giang</a:t>
              </a:r>
              <a:r>
                <a:rPr lang="en-US" altLang="en-US" sz="1200" dirty="0"/>
                <a:t>)</a:t>
              </a:r>
            </a:p>
          </p:txBody>
        </p:sp>
        <p:sp>
          <p:nvSpPr>
            <p:cNvPr id="12" name="AutoShape 13">
              <a:extLst>
                <a:ext uri="{FF2B5EF4-FFF2-40B4-BE49-F238E27FC236}">
                  <a16:creationId xmlns:a16="http://schemas.microsoft.com/office/drawing/2014/main" id="{627F25D1-A1B0-6476-A4A9-6792B56650A9}"/>
                </a:ext>
              </a:extLst>
            </p:cNvPr>
            <p:cNvSpPr>
              <a:spLocks noChangeArrowheads="1"/>
            </p:cNvSpPr>
            <p:nvPr/>
          </p:nvSpPr>
          <p:spPr bwMode="auto">
            <a:xfrm>
              <a:off x="7690943" y="1348976"/>
              <a:ext cx="1300654" cy="459205"/>
            </a:xfrm>
            <a:prstGeom prst="wedgeRectCallout">
              <a:avLst>
                <a:gd name="adj1" fmla="val -94620"/>
                <a:gd name="adj2" fmla="val -31774"/>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Gốm</a:t>
              </a:r>
              <a:r>
                <a:rPr lang="en-US" altLang="en-US" sz="1200" b="1" dirty="0"/>
                <a:t> </a:t>
              </a:r>
              <a:r>
                <a:rPr lang="en-US" altLang="en-US" sz="1200" b="1" dirty="0" err="1"/>
                <a:t>Bát</a:t>
              </a:r>
              <a:r>
                <a:rPr lang="en-US" altLang="en-US" sz="1200" b="1" dirty="0"/>
                <a:t> </a:t>
              </a:r>
              <a:r>
                <a:rPr lang="en-US" altLang="en-US" sz="1200" b="1" dirty="0" err="1"/>
                <a:t>Tràng</a:t>
              </a:r>
              <a:r>
                <a:rPr lang="en-US" altLang="en-US" sz="1200" b="1" dirty="0"/>
                <a:t> </a:t>
              </a:r>
            </a:p>
            <a:p>
              <a:pPr algn="ctr" eaLnBrk="1" hangingPunct="1">
                <a:spcBef>
                  <a:spcPct val="0"/>
                </a:spcBef>
                <a:buFontTx/>
                <a:buNone/>
              </a:pPr>
              <a:r>
                <a:rPr lang="en-US" altLang="en-US" sz="1200" dirty="0"/>
                <a:t>(</a:t>
              </a:r>
              <a:r>
                <a:rPr lang="en-US" altLang="en-US" sz="1200" dirty="0" err="1"/>
                <a:t>H.Nội</a:t>
              </a:r>
              <a:r>
                <a:rPr lang="en-US" altLang="en-US" sz="1200" dirty="0"/>
                <a:t>)</a:t>
              </a:r>
            </a:p>
          </p:txBody>
        </p:sp>
        <p:sp>
          <p:nvSpPr>
            <p:cNvPr id="13" name="AutoShape 14">
              <a:extLst>
                <a:ext uri="{FF2B5EF4-FFF2-40B4-BE49-F238E27FC236}">
                  <a16:creationId xmlns:a16="http://schemas.microsoft.com/office/drawing/2014/main" id="{1F4257D9-3527-B64E-F665-D7F21B83068F}"/>
                </a:ext>
              </a:extLst>
            </p:cNvPr>
            <p:cNvSpPr>
              <a:spLocks noChangeArrowheads="1"/>
            </p:cNvSpPr>
            <p:nvPr/>
          </p:nvSpPr>
          <p:spPr bwMode="auto">
            <a:xfrm>
              <a:off x="7513581" y="2037784"/>
              <a:ext cx="1478016" cy="399841"/>
            </a:xfrm>
            <a:prstGeom prst="wedgeRectCallout">
              <a:avLst>
                <a:gd name="adj1" fmla="val -98856"/>
                <a:gd name="adj2" fmla="val -87917"/>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Rèn</a:t>
              </a:r>
              <a:r>
                <a:rPr lang="en-US" altLang="en-US" sz="1200" b="1" dirty="0"/>
                <a:t> </a:t>
              </a:r>
              <a:r>
                <a:rPr lang="en-US" altLang="en-US" sz="1200" b="1" dirty="0" err="1"/>
                <a:t>sắt</a:t>
              </a:r>
              <a:r>
                <a:rPr lang="en-US" altLang="en-US" sz="1200" b="1" dirty="0"/>
                <a:t> </a:t>
              </a:r>
              <a:r>
                <a:rPr lang="en-US" altLang="en-US" sz="1200" b="1" dirty="0" err="1"/>
                <a:t>Nho</a:t>
              </a:r>
              <a:r>
                <a:rPr lang="en-US" altLang="en-US" sz="1200" b="1" dirty="0"/>
                <a:t> Lâm </a:t>
              </a:r>
            </a:p>
            <a:p>
              <a:pPr algn="ctr" eaLnBrk="1" hangingPunct="1">
                <a:spcBef>
                  <a:spcPct val="0"/>
                </a:spcBef>
                <a:buFontTx/>
                <a:buNone/>
              </a:pPr>
              <a:r>
                <a:rPr lang="en-US" altLang="en-US" sz="1200" dirty="0"/>
                <a:t>(</a:t>
              </a:r>
              <a:r>
                <a:rPr lang="en-US" altLang="en-US" sz="1200" dirty="0" err="1"/>
                <a:t>N.An</a:t>
              </a:r>
              <a:r>
                <a:rPr lang="en-US" altLang="en-US" sz="1200" dirty="0"/>
                <a:t>)</a:t>
              </a:r>
            </a:p>
          </p:txBody>
        </p:sp>
        <p:sp>
          <p:nvSpPr>
            <p:cNvPr id="14" name="AutoShape 15">
              <a:extLst>
                <a:ext uri="{FF2B5EF4-FFF2-40B4-BE49-F238E27FC236}">
                  <a16:creationId xmlns:a16="http://schemas.microsoft.com/office/drawing/2014/main" id="{18B62E55-A671-3149-41F1-F0E5103639AC}"/>
                </a:ext>
              </a:extLst>
            </p:cNvPr>
            <p:cNvSpPr>
              <a:spLocks noChangeArrowheads="1"/>
            </p:cNvSpPr>
            <p:nvPr/>
          </p:nvSpPr>
          <p:spPr bwMode="auto">
            <a:xfrm>
              <a:off x="8045668" y="3084450"/>
              <a:ext cx="945929" cy="454027"/>
            </a:xfrm>
            <a:prstGeom prst="wedgeRectCallout">
              <a:avLst>
                <a:gd name="adj1" fmla="val -44638"/>
                <a:gd name="adj2" fmla="val -93693"/>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dirty="0" err="1"/>
                <a:t>Mía</a:t>
              </a:r>
              <a:r>
                <a:rPr lang="en-US" altLang="en-US" sz="1200" b="1" dirty="0"/>
                <a:t> </a:t>
              </a:r>
              <a:r>
                <a:rPr lang="en-US" altLang="en-US" sz="1200" b="1" dirty="0" err="1"/>
                <a:t>đường</a:t>
              </a:r>
              <a:endParaRPr lang="en-US" altLang="en-US" sz="1200" b="1" dirty="0"/>
            </a:p>
            <a:p>
              <a:pPr eaLnBrk="1" hangingPunct="1">
                <a:spcBef>
                  <a:spcPct val="0"/>
                </a:spcBef>
                <a:buFontTx/>
                <a:buNone/>
              </a:pPr>
              <a:r>
                <a:rPr lang="en-US" altLang="en-US" sz="1200" dirty="0"/>
                <a:t> (</a:t>
              </a:r>
              <a:r>
                <a:rPr lang="en-US" altLang="en-US" sz="1200" dirty="0" err="1"/>
                <a:t>Q.Nam</a:t>
              </a:r>
              <a:r>
                <a:rPr lang="en-US" altLang="en-US" sz="1200" dirty="0"/>
                <a:t>)</a:t>
              </a:r>
            </a:p>
          </p:txBody>
        </p:sp>
        <p:sp>
          <p:nvSpPr>
            <p:cNvPr id="15" name="AutoShape 16">
              <a:extLst>
                <a:ext uri="{FF2B5EF4-FFF2-40B4-BE49-F238E27FC236}">
                  <a16:creationId xmlns:a16="http://schemas.microsoft.com/office/drawing/2014/main" id="{B2FAA35C-9D96-FC12-76F3-A35A7C9005E9}"/>
                </a:ext>
              </a:extLst>
            </p:cNvPr>
            <p:cNvSpPr>
              <a:spLocks noChangeArrowheads="1"/>
            </p:cNvSpPr>
            <p:nvPr/>
          </p:nvSpPr>
          <p:spPr bwMode="auto">
            <a:xfrm>
              <a:off x="5739962" y="2783993"/>
              <a:ext cx="1300654" cy="770215"/>
            </a:xfrm>
            <a:prstGeom prst="wedgeRectCallout">
              <a:avLst>
                <a:gd name="adj1" fmla="val 120808"/>
                <a:gd name="adj2" fmla="val -59655"/>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Rèn</a:t>
              </a:r>
              <a:r>
                <a:rPr lang="en-US" altLang="en-US" sz="1200" b="1" dirty="0"/>
                <a:t> </a:t>
              </a:r>
              <a:r>
                <a:rPr lang="en-US" altLang="en-US" sz="1200" b="1" dirty="0" err="1"/>
                <a:t>sắt</a:t>
              </a:r>
              <a:r>
                <a:rPr lang="en-US" altLang="en-US" sz="1200" dirty="0"/>
                <a:t> </a:t>
              </a:r>
              <a:r>
                <a:rPr lang="en-US" altLang="en-US" sz="1200" dirty="0" err="1"/>
                <a:t>H.Lương-P.Bài</a:t>
              </a:r>
              <a:r>
                <a:rPr lang="en-US" altLang="en-US" sz="1200" dirty="0"/>
                <a:t>(</a:t>
              </a:r>
              <a:r>
                <a:rPr lang="en-US" altLang="en-US" sz="1200" dirty="0" err="1"/>
                <a:t>T.Thiên</a:t>
              </a:r>
              <a:r>
                <a:rPr lang="en-US" altLang="en-US" sz="1200" dirty="0"/>
                <a:t>) </a:t>
              </a:r>
            </a:p>
          </p:txBody>
        </p:sp>
        <p:sp>
          <p:nvSpPr>
            <p:cNvPr id="16" name="Text Box 17">
              <a:extLst>
                <a:ext uri="{FF2B5EF4-FFF2-40B4-BE49-F238E27FC236}">
                  <a16:creationId xmlns:a16="http://schemas.microsoft.com/office/drawing/2014/main" id="{27407097-33CF-19EE-274A-D04F5B5F540D}"/>
                </a:ext>
              </a:extLst>
            </p:cNvPr>
            <p:cNvSpPr txBox="1">
              <a:spLocks noChangeArrowheads="1"/>
            </p:cNvSpPr>
            <p:nvPr/>
          </p:nvSpPr>
          <p:spPr bwMode="auto">
            <a:xfrm>
              <a:off x="5327039" y="4586319"/>
              <a:ext cx="3497315" cy="276999"/>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200" b="1" dirty="0" err="1">
                  <a:solidFill>
                    <a:srgbClr val="0000FF"/>
                  </a:solidFill>
                </a:rPr>
                <a:t>Các</a:t>
              </a:r>
              <a:r>
                <a:rPr lang="en-US" altLang="en-US" sz="1200" b="1" dirty="0">
                  <a:solidFill>
                    <a:srgbClr val="0000FF"/>
                  </a:solidFill>
                </a:rPr>
                <a:t> </a:t>
              </a:r>
              <a:r>
                <a:rPr lang="en-US" altLang="en-US" sz="1200" b="1" dirty="0" err="1">
                  <a:solidFill>
                    <a:srgbClr val="0000FF"/>
                  </a:solidFill>
                </a:rPr>
                <a:t>làng</a:t>
              </a:r>
              <a:r>
                <a:rPr lang="en-US" altLang="en-US" sz="1200" b="1" dirty="0">
                  <a:solidFill>
                    <a:srgbClr val="0000FF"/>
                  </a:solidFill>
                </a:rPr>
                <a:t> </a:t>
              </a:r>
              <a:r>
                <a:rPr lang="en-US" altLang="en-US" sz="1200" b="1" dirty="0" err="1">
                  <a:solidFill>
                    <a:srgbClr val="0000FF"/>
                  </a:solidFill>
                </a:rPr>
                <a:t>nghê</a:t>
              </a:r>
              <a:r>
                <a:rPr lang="en-US" altLang="en-US" sz="1200" b="1" dirty="0">
                  <a:solidFill>
                    <a:srgbClr val="0000FF"/>
                  </a:solidFill>
                </a:rPr>
                <a:t>̀ </a:t>
              </a:r>
              <a:r>
                <a:rPr lang="en-US" altLang="en-US" sz="1200" b="1" dirty="0" err="1">
                  <a:solidFill>
                    <a:srgbClr val="0000FF"/>
                  </a:solidFill>
                </a:rPr>
                <a:t>thủ</a:t>
              </a:r>
              <a:r>
                <a:rPr lang="en-US" altLang="en-US" sz="1200" b="1" dirty="0">
                  <a:solidFill>
                    <a:srgbClr val="0000FF"/>
                  </a:solidFill>
                </a:rPr>
                <a:t> </a:t>
              </a:r>
              <a:r>
                <a:rPr lang="en-US" altLang="en-US" sz="1200" b="1" dirty="0" err="1">
                  <a:solidFill>
                    <a:srgbClr val="0000FF"/>
                  </a:solidFill>
                </a:rPr>
                <a:t>công</a:t>
              </a:r>
              <a:r>
                <a:rPr lang="en-US" altLang="en-US" sz="1200" b="1" dirty="0">
                  <a:solidFill>
                    <a:srgbClr val="0000FF"/>
                  </a:solidFill>
                </a:rPr>
                <a:t> </a:t>
              </a:r>
              <a:r>
                <a:rPr lang="en-US" altLang="en-US" sz="1200" b="1" dirty="0" err="1">
                  <a:solidFill>
                    <a:srgbClr val="0000FF"/>
                  </a:solidFill>
                </a:rPr>
                <a:t>nổi</a:t>
              </a:r>
              <a:r>
                <a:rPr lang="en-US" altLang="en-US" sz="1200" b="1" dirty="0">
                  <a:solidFill>
                    <a:srgbClr val="0000FF"/>
                  </a:solidFill>
                </a:rPr>
                <a:t> </a:t>
              </a:r>
              <a:r>
                <a:rPr lang="en-US" altLang="en-US" sz="1200" b="1" dirty="0" err="1">
                  <a:solidFill>
                    <a:srgbClr val="0000FF"/>
                  </a:solidFill>
                </a:rPr>
                <a:t>tiếng</a:t>
              </a:r>
              <a:r>
                <a:rPr lang="en-US" altLang="en-US" sz="1200" b="1" dirty="0">
                  <a:solidFill>
                    <a:srgbClr val="0000FF"/>
                  </a:solidFill>
                </a:rPr>
                <a:t> ở TK XVI-XVIII</a:t>
              </a:r>
            </a:p>
          </p:txBody>
        </p:sp>
        <p:sp>
          <p:nvSpPr>
            <p:cNvPr id="17" name="Freeform 18">
              <a:extLst>
                <a:ext uri="{FF2B5EF4-FFF2-40B4-BE49-F238E27FC236}">
                  <a16:creationId xmlns:a16="http://schemas.microsoft.com/office/drawing/2014/main" id="{9F5A08FC-56B9-8167-D1B3-96084A470AA3}"/>
                </a:ext>
              </a:extLst>
            </p:cNvPr>
            <p:cNvSpPr>
              <a:spLocks/>
            </p:cNvSpPr>
            <p:nvPr/>
          </p:nvSpPr>
          <p:spPr bwMode="auto">
            <a:xfrm>
              <a:off x="7040617" y="2310437"/>
              <a:ext cx="371968" cy="63380"/>
            </a:xfrm>
            <a:custGeom>
              <a:avLst/>
              <a:gdLst>
                <a:gd name="T0" fmla="*/ 0 w 302"/>
                <a:gd name="T1" fmla="*/ 2147483646 h 53"/>
                <a:gd name="T2" fmla="*/ 2147483646 w 302"/>
                <a:gd name="T3" fmla="*/ 2147483646 h 53"/>
                <a:gd name="T4" fmla="*/ 2147483646 w 302"/>
                <a:gd name="T5" fmla="*/ 2147483646 h 53"/>
                <a:gd name="T6" fmla="*/ 2147483646 w 302"/>
                <a:gd name="T7" fmla="*/ 2147483646 h 53"/>
                <a:gd name="T8" fmla="*/ 2147483646 w 302"/>
                <a:gd name="T9" fmla="*/ 2147483646 h 53"/>
                <a:gd name="T10" fmla="*/ 0 60000 65536"/>
                <a:gd name="T11" fmla="*/ 0 60000 65536"/>
                <a:gd name="T12" fmla="*/ 0 60000 65536"/>
                <a:gd name="T13" fmla="*/ 0 60000 65536"/>
                <a:gd name="T14" fmla="*/ 0 60000 65536"/>
                <a:gd name="T15" fmla="*/ 0 w 302"/>
                <a:gd name="T16" fmla="*/ 0 h 53"/>
                <a:gd name="T17" fmla="*/ 302 w 302"/>
                <a:gd name="T18" fmla="*/ 53 h 53"/>
              </a:gdLst>
              <a:ahLst/>
              <a:cxnLst>
                <a:cxn ang="T10">
                  <a:pos x="T0" y="T1"/>
                </a:cxn>
                <a:cxn ang="T11">
                  <a:pos x="T2" y="T3"/>
                </a:cxn>
                <a:cxn ang="T12">
                  <a:pos x="T4" y="T5"/>
                </a:cxn>
                <a:cxn ang="T13">
                  <a:pos x="T6" y="T7"/>
                </a:cxn>
                <a:cxn ang="T14">
                  <a:pos x="T8" y="T9"/>
                </a:cxn>
              </a:cxnLst>
              <a:rect l="T15" t="T16" r="T17" b="T18"/>
              <a:pathLst>
                <a:path w="302" h="53">
                  <a:moveTo>
                    <a:pt x="0" y="31"/>
                  </a:moveTo>
                  <a:cubicBezTo>
                    <a:pt x="15" y="28"/>
                    <a:pt x="32" y="28"/>
                    <a:pt x="46" y="22"/>
                  </a:cubicBezTo>
                  <a:cubicBezTo>
                    <a:pt x="54" y="19"/>
                    <a:pt x="55" y="4"/>
                    <a:pt x="64" y="3"/>
                  </a:cubicBezTo>
                  <a:cubicBezTo>
                    <a:pt x="97" y="0"/>
                    <a:pt x="131" y="10"/>
                    <a:pt x="164" y="13"/>
                  </a:cubicBezTo>
                  <a:cubicBezTo>
                    <a:pt x="206" y="53"/>
                    <a:pt x="250" y="31"/>
                    <a:pt x="302" y="31"/>
                  </a:cubicBezTo>
                </a:path>
              </a:pathLst>
            </a:custGeom>
            <a:noFill/>
            <a:ln w="381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18" name="Rectangle 21">
              <a:extLst>
                <a:ext uri="{FF2B5EF4-FFF2-40B4-BE49-F238E27FC236}">
                  <a16:creationId xmlns:a16="http://schemas.microsoft.com/office/drawing/2014/main" id="{DB6BE7C7-7630-3CDE-FB64-10D36161E52E}"/>
                </a:ext>
              </a:extLst>
            </p:cNvPr>
            <p:cNvSpPr>
              <a:spLocks noChangeArrowheads="1"/>
            </p:cNvSpPr>
            <p:nvPr/>
          </p:nvSpPr>
          <p:spPr bwMode="auto">
            <a:xfrm>
              <a:off x="6745012" y="1291576"/>
              <a:ext cx="532086" cy="114801"/>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a:solidFill>
                    <a:srgbClr val="0000FF"/>
                  </a:solidFill>
                </a:rPr>
                <a:t>T.LONG</a:t>
              </a:r>
            </a:p>
          </p:txBody>
        </p:sp>
        <p:sp>
          <p:nvSpPr>
            <p:cNvPr id="19" name="Rectangle 22">
              <a:extLst>
                <a:ext uri="{FF2B5EF4-FFF2-40B4-BE49-F238E27FC236}">
                  <a16:creationId xmlns:a16="http://schemas.microsoft.com/office/drawing/2014/main" id="{00A4C78E-CF33-7D99-A858-677A63481418}"/>
                </a:ext>
              </a:extLst>
            </p:cNvPr>
            <p:cNvSpPr>
              <a:spLocks noChangeArrowheads="1"/>
            </p:cNvSpPr>
            <p:nvPr/>
          </p:nvSpPr>
          <p:spPr bwMode="auto">
            <a:xfrm>
              <a:off x="7226601" y="4064167"/>
              <a:ext cx="688424" cy="149521"/>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a:solidFill>
                    <a:srgbClr val="0000FF"/>
                  </a:solidFill>
                </a:rPr>
                <a:t>GIA ĐỊNH</a:t>
              </a:r>
            </a:p>
          </p:txBody>
        </p:sp>
      </p:grpSp>
    </p:spTree>
    <p:extLst>
      <p:ext uri="{BB962C8B-B14F-4D97-AF65-F5344CB8AC3E}">
        <p14:creationId xmlns:p14="http://schemas.microsoft.com/office/powerpoint/2010/main" val="3394427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D7DB-8399-70DC-66F4-F40A8762377D}"/>
              </a:ext>
            </a:extLst>
          </p:cNvPr>
          <p:cNvSpPr>
            <a:spLocks noGrp="1"/>
          </p:cNvSpPr>
          <p:nvPr>
            <p:ph type="title"/>
          </p:nvPr>
        </p:nvSpPr>
        <p:spPr>
          <a:xfrm>
            <a:off x="2588419" y="278607"/>
            <a:ext cx="4057650" cy="397669"/>
          </a:xfrm>
          <a:prstGeom prst="roundRect">
            <a:avLst/>
          </a:prstGeom>
          <a:solidFill>
            <a:schemeClr val="accent4">
              <a:lumMod val="20000"/>
              <a:lumOff val="80000"/>
            </a:schemeClr>
          </a:solidFill>
        </p:spPr>
        <p:txBody>
          <a:bodyPr>
            <a:normAutofit fontScale="90000"/>
          </a:bodyPr>
          <a:lstStyle/>
          <a:p>
            <a:pPr algn="ctr" eaLnBrk="1" hangingPunct="1">
              <a:defRPr/>
            </a:pPr>
            <a:r>
              <a:rPr lang="en-US" sz="2100" b="1" dirty="0" err="1">
                <a:solidFill>
                  <a:srgbClr val="028910"/>
                </a:solidFill>
                <a:latin typeface="+mn-lt"/>
                <a:cs typeface="Times New Roman" pitchFamily="18" charset="0"/>
              </a:rPr>
              <a:t>Các</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nghề</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thủ</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công</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cổ</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truyền</a:t>
            </a:r>
            <a:endParaRPr lang="en-US" sz="2100" b="1" dirty="0">
              <a:solidFill>
                <a:srgbClr val="028910"/>
              </a:solidFill>
              <a:latin typeface="+mn-lt"/>
              <a:cs typeface="Times New Roman" pitchFamily="18" charset="0"/>
            </a:endParaRPr>
          </a:p>
        </p:txBody>
      </p:sp>
      <p:pic>
        <p:nvPicPr>
          <p:cNvPr id="14339" name="Picture 3" descr="C:\Users\Admin\Desktop\gal_62887_52a72faae1d85.jpg">
            <a:extLst>
              <a:ext uri="{FF2B5EF4-FFF2-40B4-BE49-F238E27FC236}">
                <a16:creationId xmlns:a16="http://schemas.microsoft.com/office/drawing/2014/main" id="{FDAF40D6-1E00-431A-0EC1-146AA42B8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923" y="3026569"/>
            <a:ext cx="3406378" cy="16204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C:\Users\Admin\Desktop\ce1baa3nh-lao-c491e1bb99ng-e1bb9f-me1bb99t-lc3b2-rc3a8n.jpg">
            <a:extLst>
              <a:ext uri="{FF2B5EF4-FFF2-40B4-BE49-F238E27FC236}">
                <a16:creationId xmlns:a16="http://schemas.microsoft.com/office/drawing/2014/main" id="{F46D9CC9-1E5B-5B85-DC17-CC76C2AC7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448" y="3026569"/>
            <a:ext cx="2701528" cy="16204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C:\Users\Admin\Desktop\sgd.jpg">
            <a:extLst>
              <a:ext uri="{FF2B5EF4-FFF2-40B4-BE49-F238E27FC236}">
                <a16:creationId xmlns:a16="http://schemas.microsoft.com/office/drawing/2014/main" id="{862757E8-1B9D-3D84-D08D-575FF4EF8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447" y="807244"/>
            <a:ext cx="2667000" cy="1695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223D4258-5F36-3003-F7E9-B3A33ED62096}"/>
              </a:ext>
            </a:extLst>
          </p:cNvPr>
          <p:cNvSpPr/>
          <p:nvPr/>
        </p:nvSpPr>
        <p:spPr>
          <a:xfrm>
            <a:off x="2071688" y="2524125"/>
            <a:ext cx="1296591"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Làm</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gốm</a:t>
            </a:r>
            <a:endParaRPr lang="en-US" sz="1800" b="1" dirty="0">
              <a:solidFill>
                <a:srgbClr val="028910"/>
              </a:solidFill>
              <a:cs typeface="Times New Roman" pitchFamily="18" charset="0"/>
            </a:endParaRPr>
          </a:p>
        </p:txBody>
      </p:sp>
      <p:sp>
        <p:nvSpPr>
          <p:cNvPr id="9" name="Rounded Rectangle 8">
            <a:extLst>
              <a:ext uri="{FF2B5EF4-FFF2-40B4-BE49-F238E27FC236}">
                <a16:creationId xmlns:a16="http://schemas.microsoft.com/office/drawing/2014/main" id="{5DD2A1C9-4ED0-29CB-8213-BB320D3529D2}"/>
              </a:ext>
            </a:extLst>
          </p:cNvPr>
          <p:cNvSpPr/>
          <p:nvPr/>
        </p:nvSpPr>
        <p:spPr>
          <a:xfrm>
            <a:off x="5647135" y="4672013"/>
            <a:ext cx="1308497"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Rèn</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sắt</a:t>
            </a:r>
            <a:endParaRPr lang="en-US" sz="1800" b="1" dirty="0">
              <a:solidFill>
                <a:srgbClr val="028910"/>
              </a:solidFill>
              <a:cs typeface="Times New Roman" pitchFamily="18" charset="0"/>
            </a:endParaRPr>
          </a:p>
        </p:txBody>
      </p:sp>
      <p:sp>
        <p:nvSpPr>
          <p:cNvPr id="10" name="Rounded Rectangle 9">
            <a:extLst>
              <a:ext uri="{FF2B5EF4-FFF2-40B4-BE49-F238E27FC236}">
                <a16:creationId xmlns:a16="http://schemas.microsoft.com/office/drawing/2014/main" id="{294BB88B-9504-DD0C-743D-6AB1AF71C367}"/>
              </a:ext>
            </a:extLst>
          </p:cNvPr>
          <p:cNvSpPr/>
          <p:nvPr/>
        </p:nvSpPr>
        <p:spPr>
          <a:xfrm>
            <a:off x="2266950" y="4662488"/>
            <a:ext cx="1481138"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Đúc</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đồng</a:t>
            </a:r>
            <a:endParaRPr lang="en-US" sz="1800" b="1" dirty="0">
              <a:solidFill>
                <a:srgbClr val="028910"/>
              </a:solidFill>
              <a:cs typeface="Times New Roman" pitchFamily="18" charset="0"/>
            </a:endParaRPr>
          </a:p>
        </p:txBody>
      </p:sp>
      <p:sp>
        <p:nvSpPr>
          <p:cNvPr id="11" name="Rounded Rectangle 10">
            <a:extLst>
              <a:ext uri="{FF2B5EF4-FFF2-40B4-BE49-F238E27FC236}">
                <a16:creationId xmlns:a16="http://schemas.microsoft.com/office/drawing/2014/main" id="{F0490877-2201-3BB7-338E-1F16F5AB1494}"/>
              </a:ext>
            </a:extLst>
          </p:cNvPr>
          <p:cNvSpPr/>
          <p:nvPr/>
        </p:nvSpPr>
        <p:spPr>
          <a:xfrm>
            <a:off x="5784057" y="2545556"/>
            <a:ext cx="1297781"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Dệt</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vải</a:t>
            </a:r>
            <a:endParaRPr lang="en-US" sz="1800" b="1" dirty="0">
              <a:solidFill>
                <a:srgbClr val="028910"/>
              </a:solidFill>
              <a:cs typeface="Times New Roman" pitchFamily="18" charset="0"/>
            </a:endParaRPr>
          </a:p>
        </p:txBody>
      </p:sp>
      <p:pic>
        <p:nvPicPr>
          <p:cNvPr id="14346" name="Picture 7">
            <a:extLst>
              <a:ext uri="{FF2B5EF4-FFF2-40B4-BE49-F238E27FC236}">
                <a16:creationId xmlns:a16="http://schemas.microsoft.com/office/drawing/2014/main" id="{329642B2-F141-E223-3299-196657D9B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637" y="790575"/>
            <a:ext cx="3395663" cy="17145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circle(in)">
                                      <p:cBhvr>
                                        <p:cTn id="7" dur="2000"/>
                                        <p:tgtEl>
                                          <p:spTgt spid="1434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14341"/>
                                        </p:tgtEl>
                                        <p:attrNameLst>
                                          <p:attrName>style.visibility</p:attrName>
                                        </p:attrNameLst>
                                      </p:cBhvr>
                                      <p:to>
                                        <p:strVal val="visible"/>
                                      </p:to>
                                    </p:set>
                                    <p:animEffect transition="in" filter="circle(in)">
                                      <p:cBhvr>
                                        <p:cTn id="15" dur="2000"/>
                                        <p:tgtEl>
                                          <p:spTgt spid="14341"/>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14339"/>
                                        </p:tgtEl>
                                        <p:attrNameLst>
                                          <p:attrName>style.visibility</p:attrName>
                                        </p:attrNameLst>
                                      </p:cBhvr>
                                      <p:to>
                                        <p:strVal val="visible"/>
                                      </p:to>
                                    </p:set>
                                    <p:animEffect transition="in" filter="circle(in)">
                                      <p:cBhvr>
                                        <p:cTn id="23" dur="2000"/>
                                        <p:tgtEl>
                                          <p:spTgt spid="14339"/>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14340"/>
                                        </p:tgtEl>
                                        <p:attrNameLst>
                                          <p:attrName>style.visibility</p:attrName>
                                        </p:attrNameLst>
                                      </p:cBhvr>
                                      <p:to>
                                        <p:strVal val="visible"/>
                                      </p:to>
                                    </p:set>
                                    <p:animEffect transition="in" filter="circle(in)">
                                      <p:cBhvr>
                                        <p:cTn id="31" dur="2000"/>
                                        <p:tgtEl>
                                          <p:spTgt spid="14340"/>
                                        </p:tgtEl>
                                      </p:cBhvr>
                                    </p:animEffect>
                                  </p:childTnLst>
                                </p:cTn>
                              </p:par>
                              <p:par>
                                <p:cTn id="32" presetID="6" presetClass="entr" presetSubtype="16"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9FCF3A9-8897-CD48-A162-087EDAE53DDF}"/>
              </a:ext>
            </a:extLst>
          </p:cNvPr>
          <p:cNvSpPr>
            <a:spLocks noGrp="1" noChangeArrowheads="1"/>
          </p:cNvSpPr>
          <p:nvPr>
            <p:ph type="title"/>
          </p:nvPr>
        </p:nvSpPr>
        <p:spPr>
          <a:xfrm>
            <a:off x="3993356" y="388144"/>
            <a:ext cx="1428750" cy="640556"/>
          </a:xfrm>
          <a:prstGeom prst="roundRect">
            <a:avLst/>
          </a:prstGeom>
        </p:spPr>
        <p:txBody>
          <a:bodyPr/>
          <a:lstStyle/>
          <a:p>
            <a:pPr eaLnBrk="1" hangingPunct="1"/>
            <a:r>
              <a:rPr lang="en-US" altLang="vi-VN" sz="2100" b="1" dirty="0" err="1">
                <a:solidFill>
                  <a:srgbClr val="028910"/>
                </a:solidFill>
                <a:latin typeface="+mn-lt"/>
                <a:cs typeface="Times New Roman" panose="02020603050405020304" pitchFamily="18" charset="0"/>
              </a:rPr>
              <a:t>Làm</a:t>
            </a:r>
            <a:r>
              <a:rPr lang="en-US" altLang="vi-VN" sz="2100" b="1" dirty="0">
                <a:solidFill>
                  <a:srgbClr val="028910"/>
                </a:solidFill>
                <a:latin typeface="+mn-lt"/>
                <a:cs typeface="Times New Roman" panose="02020603050405020304" pitchFamily="18" charset="0"/>
              </a:rPr>
              <a:t> </a:t>
            </a:r>
            <a:r>
              <a:rPr lang="en-US" altLang="vi-VN" sz="2100" b="1" dirty="0" err="1">
                <a:solidFill>
                  <a:srgbClr val="028910"/>
                </a:solidFill>
                <a:latin typeface="+mn-lt"/>
                <a:cs typeface="Times New Roman" panose="02020603050405020304" pitchFamily="18" charset="0"/>
              </a:rPr>
              <a:t>giấy</a:t>
            </a:r>
            <a:endParaRPr lang="en-US" altLang="vi-VN" sz="2100" b="1" dirty="0">
              <a:solidFill>
                <a:srgbClr val="028910"/>
              </a:solidFill>
              <a:latin typeface="+mn-lt"/>
              <a:cs typeface="Times New Roman" panose="02020603050405020304" pitchFamily="18" charset="0"/>
            </a:endParaRPr>
          </a:p>
        </p:txBody>
      </p:sp>
      <p:pic>
        <p:nvPicPr>
          <p:cNvPr id="8" name="Content Placeholder 3" descr="ktt_raytai8_kienthuc.jpg">
            <a:extLst>
              <a:ext uri="{FF2B5EF4-FFF2-40B4-BE49-F238E27FC236}">
                <a16:creationId xmlns:a16="http://schemas.microsoft.com/office/drawing/2014/main" id="{2155C99E-921E-2FBC-5822-BEDF16128B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3129" y="914400"/>
            <a:ext cx="5132784" cy="3324225"/>
          </a:xfrm>
          <a:prstGeom prst="roundRect">
            <a:avLst/>
          </a:prstGeom>
          <a:extLst>
            <a:ext uri="{91240B29-F687-4F45-9708-019B960494DF}">
              <a14:hiddenLine xmlns:a14="http://schemas.microsoft.com/office/drawing/2010/main" w="38100">
                <a:solidFill>
                  <a:srgbClr val="000000"/>
                </a:solidFill>
                <a:miter lim="800000"/>
                <a:headEnd/>
                <a:tailEnd/>
              </a14:hiddenLine>
            </a:ext>
          </a:extLst>
        </p:spPr>
      </p:pic>
      <p:pic>
        <p:nvPicPr>
          <p:cNvPr id="9" name="Picture 2" descr="Kết quả hình ảnh cho nghề làm giấy xưa">
            <a:extLst>
              <a:ext uri="{FF2B5EF4-FFF2-40B4-BE49-F238E27FC236}">
                <a16:creationId xmlns:a16="http://schemas.microsoft.com/office/drawing/2014/main" id="{4966BEB8-7F69-2A8D-B08A-2C16FB7E4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699" y="852487"/>
            <a:ext cx="3051572" cy="332422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4569201A-4982-4887-EAAB-519D91D9899F}"/>
              </a:ext>
            </a:extLst>
          </p:cNvPr>
          <p:cNvSpPr txBox="1">
            <a:spLocks noChangeArrowheads="1"/>
          </p:cNvSpPr>
          <p:nvPr/>
        </p:nvSpPr>
        <p:spPr bwMode="auto">
          <a:xfrm>
            <a:off x="3143250" y="4400550"/>
            <a:ext cx="3314700" cy="29051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spcBef>
                <a:spcPct val="0"/>
              </a:spcBef>
              <a:buNone/>
            </a:pPr>
            <a:r>
              <a:rPr lang="en-US" altLang="vi-VN" sz="1800" b="1" dirty="0" err="1">
                <a:solidFill>
                  <a:srgbClr val="028910"/>
                </a:solidFill>
                <a:latin typeface="+mn-lt"/>
                <a:cs typeface="Times New Roman" panose="02020603050405020304" pitchFamily="18" charset="0"/>
              </a:rPr>
              <a:t>Khu</a:t>
            </a:r>
            <a:r>
              <a:rPr lang="en-US" altLang="vi-VN" sz="1800" b="1" dirty="0">
                <a:solidFill>
                  <a:srgbClr val="028910"/>
                </a:solidFill>
                <a:latin typeface="+mn-lt"/>
                <a:cs typeface="Times New Roman" panose="02020603050405020304" pitchFamily="18" charset="0"/>
              </a:rPr>
              <a:t> </a:t>
            </a:r>
            <a:r>
              <a:rPr lang="en-US" altLang="vi-VN" sz="1800" b="1" dirty="0" err="1">
                <a:solidFill>
                  <a:srgbClr val="028910"/>
                </a:solidFill>
                <a:latin typeface="+mn-lt"/>
                <a:cs typeface="Times New Roman" panose="02020603050405020304" pitchFamily="18" charset="0"/>
              </a:rPr>
              <a:t>làm</a:t>
            </a:r>
            <a:r>
              <a:rPr lang="en-US" altLang="vi-VN" sz="1800" b="1" dirty="0">
                <a:solidFill>
                  <a:srgbClr val="028910"/>
                </a:solidFill>
                <a:latin typeface="+mn-lt"/>
                <a:cs typeface="Times New Roman" panose="02020603050405020304" pitchFamily="18" charset="0"/>
              </a:rPr>
              <a:t> </a:t>
            </a:r>
            <a:r>
              <a:rPr lang="en-US" altLang="vi-VN" sz="1800" b="1" dirty="0" err="1">
                <a:solidFill>
                  <a:srgbClr val="028910"/>
                </a:solidFill>
                <a:latin typeface="+mn-lt"/>
                <a:cs typeface="Times New Roman" panose="02020603050405020304" pitchFamily="18" charset="0"/>
              </a:rPr>
              <a:t>giấy</a:t>
            </a:r>
            <a:r>
              <a:rPr lang="en-US" altLang="vi-VN" sz="1800" b="1" dirty="0">
                <a:solidFill>
                  <a:srgbClr val="028910"/>
                </a:solidFill>
                <a:latin typeface="+mn-lt"/>
                <a:cs typeface="Times New Roman" panose="02020603050405020304" pitchFamily="18" charset="0"/>
              </a:rPr>
              <a:t> ở Hà </a:t>
            </a:r>
            <a:r>
              <a:rPr lang="en-US" altLang="vi-VN" sz="1800" b="1" dirty="0" err="1">
                <a:solidFill>
                  <a:srgbClr val="028910"/>
                </a:solidFill>
                <a:latin typeface="+mn-lt"/>
                <a:cs typeface="Times New Roman" panose="02020603050405020304" pitchFamily="18" charset="0"/>
              </a:rPr>
              <a:t>Nội</a:t>
            </a:r>
            <a:r>
              <a:rPr lang="en-US" altLang="vi-VN" sz="1800" b="1" dirty="0">
                <a:solidFill>
                  <a:srgbClr val="028910"/>
                </a:solidFill>
                <a:latin typeface="+mn-lt"/>
                <a:cs typeface="Times New Roman" panose="02020603050405020304" pitchFamily="18" charset="0"/>
              </a:rPr>
              <a:t> </a:t>
            </a:r>
            <a:r>
              <a:rPr lang="en-US" altLang="vi-VN" sz="1800" b="1" dirty="0" err="1">
                <a:solidFill>
                  <a:srgbClr val="028910"/>
                </a:solidFill>
                <a:latin typeface="+mn-lt"/>
                <a:cs typeface="Times New Roman" panose="02020603050405020304" pitchFamily="18" charset="0"/>
              </a:rPr>
              <a:t>xưa</a:t>
            </a:r>
            <a:endParaRPr lang="en-US" altLang="vi-VN" sz="1800" b="1" dirty="0">
              <a:solidFill>
                <a:srgbClr val="028910"/>
              </a:solidFill>
              <a:latin typeface="+mn-lt"/>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L SU 10 H2">
            <a:extLst>
              <a:ext uri="{FF2B5EF4-FFF2-40B4-BE49-F238E27FC236}">
                <a16:creationId xmlns:a16="http://schemas.microsoft.com/office/drawing/2014/main" id="{690CEA92-6090-DA84-4A12-7D263AA1B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941" y="457200"/>
            <a:ext cx="2812256" cy="3733800"/>
          </a:xfrm>
          <a:prstGeom prst="roundRect">
            <a:avLst/>
          </a:prstGeom>
          <a:solidFill>
            <a:srgbClr val="FF0000"/>
          </a:solidFill>
          <a:ln w="9525">
            <a:solidFill>
              <a:srgbClr val="FF0000"/>
            </a:solidFill>
            <a:miter lim="800000"/>
            <a:headEnd/>
            <a:tailEnd/>
          </a:ln>
        </p:spPr>
      </p:pic>
      <p:sp>
        <p:nvSpPr>
          <p:cNvPr id="24579" name="Text Box 3">
            <a:extLst>
              <a:ext uri="{FF2B5EF4-FFF2-40B4-BE49-F238E27FC236}">
                <a16:creationId xmlns:a16="http://schemas.microsoft.com/office/drawing/2014/main" id="{46E397B5-0F04-CC92-0676-5C6BA1B07687}"/>
              </a:ext>
            </a:extLst>
          </p:cNvPr>
          <p:cNvSpPr txBox="1">
            <a:spLocks noChangeArrowheads="1"/>
          </p:cNvSpPr>
          <p:nvPr/>
        </p:nvSpPr>
        <p:spPr bwMode="auto">
          <a:xfrm>
            <a:off x="1028700" y="4316016"/>
            <a:ext cx="3829050"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vi-VN" sz="1800" b="1">
                <a:solidFill>
                  <a:srgbClr val="028910"/>
                </a:solidFill>
                <a:latin typeface="+mn-lt"/>
                <a:cs typeface="Times New Roman" panose="02020603050405020304" pitchFamily="18" charset="0"/>
              </a:rPr>
              <a:t>Cặp chân đèn hoa lam thế kỉ XVII</a:t>
            </a:r>
          </a:p>
        </p:txBody>
      </p:sp>
      <p:pic>
        <p:nvPicPr>
          <p:cNvPr id="24580" name="Picture 4" descr="L SU10 h3">
            <a:extLst>
              <a:ext uri="{FF2B5EF4-FFF2-40B4-BE49-F238E27FC236}">
                <a16:creationId xmlns:a16="http://schemas.microsoft.com/office/drawing/2014/main" id="{129C537D-B096-6699-8BE5-6CEE7FBE9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925" y="403027"/>
            <a:ext cx="1827610" cy="3719513"/>
          </a:xfrm>
          <a:prstGeom prst="roundRect">
            <a:avLst/>
          </a:prstGeom>
          <a:solidFill>
            <a:srgbClr val="FF0000"/>
          </a:solidFill>
          <a:ln w="9525">
            <a:solidFill>
              <a:srgbClr val="FF0000"/>
            </a:solidFill>
            <a:miter lim="800000"/>
            <a:headEnd/>
            <a:tailEnd/>
          </a:ln>
        </p:spPr>
      </p:pic>
      <p:sp>
        <p:nvSpPr>
          <p:cNvPr id="24581" name="Text Box 5">
            <a:extLst>
              <a:ext uri="{FF2B5EF4-FFF2-40B4-BE49-F238E27FC236}">
                <a16:creationId xmlns:a16="http://schemas.microsoft.com/office/drawing/2014/main" id="{603D843B-EC78-303E-FA1D-7A64F508F689}"/>
              </a:ext>
            </a:extLst>
          </p:cNvPr>
          <p:cNvSpPr txBox="1">
            <a:spLocks noChangeArrowheads="1"/>
          </p:cNvSpPr>
          <p:nvPr/>
        </p:nvSpPr>
        <p:spPr bwMode="auto">
          <a:xfrm>
            <a:off x="5749529" y="4304110"/>
            <a:ext cx="2171700"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vi-VN" sz="1800" b="1">
                <a:solidFill>
                  <a:srgbClr val="028910"/>
                </a:solidFill>
                <a:latin typeface="+mn-lt"/>
                <a:cs typeface="Times New Roman" panose="02020603050405020304" pitchFamily="18" charset="0"/>
              </a:rPr>
              <a:t>Lư hương (1590 )</a:t>
            </a:r>
            <a:r>
              <a:rPr lang="en-US" altLang="vi-VN" sz="1800">
                <a:solidFill>
                  <a:srgbClr val="028910"/>
                </a:solidFill>
                <a:latin typeface="+mn-lt"/>
                <a:cs typeface="Times New Roman" panose="02020603050405020304" pitchFamily="18" charset="0"/>
              </a:rPr>
              <a:t>  </a:t>
            </a:r>
          </a:p>
        </p:txBody>
      </p:sp>
      <p:pic>
        <p:nvPicPr>
          <p:cNvPr id="30726" name="Picture 8" descr="stars">
            <a:extLst>
              <a:ext uri="{FF2B5EF4-FFF2-40B4-BE49-F238E27FC236}">
                <a16:creationId xmlns:a16="http://schemas.microsoft.com/office/drawing/2014/main" id="{C854D89B-1F85-83CB-A138-4E4210A91FA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72300" y="3536156"/>
            <a:ext cx="367904" cy="40481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amond(in)">
                                      <p:cBhvr>
                                        <p:cTn id="7" dur="2000"/>
                                        <p:tgtEl>
                                          <p:spTgt spid="24578"/>
                                        </p:tgtEl>
                                      </p:cBhvr>
                                    </p:animEffect>
                                  </p:childTnLst>
                                </p:cTn>
                              </p:par>
                              <p:par>
                                <p:cTn id="8" presetID="8" presetClass="entr" presetSubtype="16" fill="hold"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diamond(in)">
                                      <p:cBhvr>
                                        <p:cTn id="10" dur="2000"/>
                                        <p:tgtEl>
                                          <p:spTgt spid="24580"/>
                                        </p:tgtEl>
                                      </p:cBhvr>
                                    </p:animEffect>
                                  </p:childTnLst>
                                </p:cTn>
                              </p:par>
                              <p:par>
                                <p:cTn id="11" presetID="8" presetClass="entr" presetSubtype="16" fill="hold" nodeType="withEffect">
                                  <p:stCondLst>
                                    <p:cond delay="0"/>
                                  </p:stCondLst>
                                  <p:childTnLst>
                                    <p:set>
                                      <p:cBhvr>
                                        <p:cTn id="12" dur="1" fill="hold">
                                          <p:stCondLst>
                                            <p:cond delay="0"/>
                                          </p:stCondLst>
                                        </p:cTn>
                                        <p:tgtEl>
                                          <p:spTgt spid="24581"/>
                                        </p:tgtEl>
                                        <p:attrNameLst>
                                          <p:attrName>style.visibility</p:attrName>
                                        </p:attrNameLst>
                                      </p:cBhvr>
                                      <p:to>
                                        <p:strVal val="visible"/>
                                      </p:to>
                                    </p:set>
                                    <p:animEffect transition="in" filter="diamond(in)">
                                      <p:cBhvr>
                                        <p:cTn id="13" dur="2000"/>
                                        <p:tgtEl>
                                          <p:spTgt spid="24581"/>
                                        </p:tgtEl>
                                      </p:cBhvr>
                                    </p:animEffect>
                                  </p:childTnLst>
                                </p:cTn>
                              </p:par>
                              <p:par>
                                <p:cTn id="14" presetID="8" presetClass="entr" presetSubtype="16" fill="hold" nodeType="withEffect">
                                  <p:stCondLst>
                                    <p:cond delay="0"/>
                                  </p:stCondLst>
                                  <p:childTnLst>
                                    <p:set>
                                      <p:cBhvr>
                                        <p:cTn id="15" dur="1" fill="hold">
                                          <p:stCondLst>
                                            <p:cond delay="0"/>
                                          </p:stCondLst>
                                        </p:cTn>
                                        <p:tgtEl>
                                          <p:spTgt spid="24579"/>
                                        </p:tgtEl>
                                        <p:attrNameLst>
                                          <p:attrName>style.visibility</p:attrName>
                                        </p:attrNameLst>
                                      </p:cBhvr>
                                      <p:to>
                                        <p:strVal val="visible"/>
                                      </p:to>
                                    </p:set>
                                    <p:animEffect transition="in" filter="diamond(in)">
                                      <p:cBhvr>
                                        <p:cTn id="16" dur="20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245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7BF20869-1837-8B27-F6D7-E60394E6F9BC}"/>
              </a:ext>
            </a:extLst>
          </p:cNvPr>
          <p:cNvSpPr>
            <a:spLocks noGrp="1" noChangeArrowheads="1"/>
          </p:cNvSpPr>
          <p:nvPr>
            <p:ph type="title"/>
          </p:nvPr>
        </p:nvSpPr>
        <p:spPr>
          <a:xfrm>
            <a:off x="800100" y="1432322"/>
            <a:ext cx="4229100" cy="2122884"/>
          </a:xfrm>
          <a:prstGeom prst="roundRect">
            <a:avLst/>
          </a:prstGeom>
        </p:spPr>
        <p:txBody>
          <a:bodyPr/>
          <a:lstStyle/>
          <a:p>
            <a:pPr algn="just">
              <a:lnSpc>
                <a:spcPts val="2522"/>
              </a:lnSpc>
            </a:pPr>
            <a:r>
              <a:rPr lang="vi-VN" altLang="vi-VN" sz="2100" b="1" dirty="0">
                <a:solidFill>
                  <a:srgbClr val="028910"/>
                </a:solidFill>
                <a:latin typeface="+mn-lt"/>
              </a:rPr>
              <a:t>Một chiếc đỉnh bằng gốm tráng men trang trí đắp nổi rồng và nghê do thợ làng Bát Tràng chế tạo vào năm 1736, thời Cảnh Hưng.</a:t>
            </a:r>
            <a:endParaRPr lang="en-US" altLang="vi-VN" sz="2100" b="1" dirty="0">
              <a:solidFill>
                <a:srgbClr val="028910"/>
              </a:solidFill>
              <a:latin typeface="+mn-lt"/>
            </a:endParaRPr>
          </a:p>
        </p:txBody>
      </p:sp>
      <p:pic>
        <p:nvPicPr>
          <p:cNvPr id="31747" name="Picture 4" descr="C:\Users\admin\Downloads\Dinh_trang_tri_dap_noi_rong_va_nghe.png">
            <a:extLst>
              <a:ext uri="{FF2B5EF4-FFF2-40B4-BE49-F238E27FC236}">
                <a16:creationId xmlns:a16="http://schemas.microsoft.com/office/drawing/2014/main" id="{52F0EB35-98DB-00E1-D7DF-A10B43781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651" y="500063"/>
            <a:ext cx="2717006" cy="39885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BA4B3-FE04-8AB5-9698-4199A5B65406}"/>
              </a:ext>
            </a:extLst>
          </p:cNvPr>
          <p:cNvSpPr>
            <a:spLocks noGrp="1"/>
          </p:cNvSpPr>
          <p:nvPr>
            <p:ph type="title"/>
          </p:nvPr>
        </p:nvSpPr>
        <p:spPr>
          <a:xfrm>
            <a:off x="4857750" y="989410"/>
            <a:ext cx="4000500" cy="845344"/>
          </a:xfrm>
          <a:prstGeom prst="roundRect">
            <a:avLst/>
          </a:prstGeom>
        </p:spPr>
        <p:txBody>
          <a:bodyPr>
            <a:normAutofit fontScale="90000"/>
          </a:bodyPr>
          <a:lstStyle/>
          <a:p>
            <a:pPr eaLnBrk="1" hangingPunct="1">
              <a:defRPr/>
            </a:pPr>
            <a:r>
              <a:rPr lang="en-US" sz="2100" b="1">
                <a:solidFill>
                  <a:srgbClr val="028910"/>
                </a:solidFill>
                <a:latin typeface="+mj-lt"/>
                <a:ea typeface="+mn-ea"/>
                <a:cs typeface="Times New Roman" panose="02020603050405020304" pitchFamily="18" charset="0"/>
              </a:rPr>
              <a:t>Rồng vẽ trên gốm</a:t>
            </a:r>
            <a:r>
              <a:rPr lang="en-US" sz="2100" b="1" dirty="0">
                <a:solidFill>
                  <a:srgbClr val="028910"/>
                </a:solidFill>
                <a:latin typeface="+mj-lt"/>
                <a:ea typeface="+mn-ea"/>
                <a:cs typeface="Times New Roman" panose="02020603050405020304" pitchFamily="18" charset="0"/>
              </a:rPr>
              <a:t> </a:t>
            </a:r>
            <a:r>
              <a:rPr lang="en-US" sz="2100" b="1">
                <a:solidFill>
                  <a:srgbClr val="028910"/>
                </a:solidFill>
                <a:latin typeface="+mj-lt"/>
                <a:ea typeface="+mn-ea"/>
                <a:cs typeface="Times New Roman" panose="02020603050405020304" pitchFamily="18" charset="0"/>
              </a:rPr>
              <a:t>lam thế kỉ XVI</a:t>
            </a:r>
            <a:endParaRPr lang="en-US" sz="2100" b="1" dirty="0">
              <a:solidFill>
                <a:srgbClr val="028910"/>
              </a:solidFill>
              <a:latin typeface="+mj-lt"/>
              <a:ea typeface="+mn-ea"/>
              <a:cs typeface="Times New Roman" panose="02020603050405020304" pitchFamily="18" charset="0"/>
            </a:endParaRPr>
          </a:p>
        </p:txBody>
      </p:sp>
      <p:pic>
        <p:nvPicPr>
          <p:cNvPr id="32771" name="Content Placeholder 5" descr="Gom_Bat_Trang_Su_tu_long_ma_the_ky_18.jpg">
            <a:extLst>
              <a:ext uri="{FF2B5EF4-FFF2-40B4-BE49-F238E27FC236}">
                <a16:creationId xmlns:a16="http://schemas.microsoft.com/office/drawing/2014/main" id="{F4FA38F8-DB7C-AD51-49B1-54F474D32EF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50081" y="2583657"/>
            <a:ext cx="4171950" cy="2269331"/>
          </a:xfrm>
          <a:prstGeom prst="roundRect">
            <a:avLst/>
          </a:prstGeom>
          <a:ln w="28575">
            <a:solidFill>
              <a:schemeClr val="tx1"/>
            </a:solidFill>
            <a:miter lim="800000"/>
            <a:headEnd/>
            <a:tailEnd/>
          </a:ln>
        </p:spPr>
      </p:pic>
      <p:pic>
        <p:nvPicPr>
          <p:cNvPr id="32772" name="Picture 3" descr="C:\Users\admin\Downloads\Gom_Bat_Trang-Rong_the_ky_16.jpg">
            <a:extLst>
              <a:ext uri="{FF2B5EF4-FFF2-40B4-BE49-F238E27FC236}">
                <a16:creationId xmlns:a16="http://schemas.microsoft.com/office/drawing/2014/main" id="{FE3B4BEC-1044-604B-47F1-D0A31BA7F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 y="457200"/>
            <a:ext cx="4167188" cy="1828800"/>
          </a:xfrm>
          <a:prstGeom prst="round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F0DA0A41-395F-434E-05C4-2D84C43D2C68}"/>
              </a:ext>
            </a:extLst>
          </p:cNvPr>
          <p:cNvSpPr/>
          <p:nvPr/>
        </p:nvSpPr>
        <p:spPr>
          <a:xfrm>
            <a:off x="5257800" y="3438525"/>
            <a:ext cx="3200400" cy="817245"/>
          </a:xfrm>
          <a:prstGeom prst="roundRect">
            <a:avLst/>
          </a:prstGeom>
        </p:spPr>
        <p:txBody>
          <a:bodyPr>
            <a:spAutoFit/>
          </a:bodyPr>
          <a:lstStyle/>
          <a:p>
            <a:pPr>
              <a:defRPr/>
            </a:pPr>
            <a:r>
              <a:rPr lang="vi-VN" sz="2100" b="1" dirty="0">
                <a:solidFill>
                  <a:srgbClr val="028910"/>
                </a:solidFill>
                <a:latin typeface="+mj-lt"/>
              </a:rPr>
              <a:t>Sư tử</a:t>
            </a:r>
            <a:r>
              <a:rPr lang="en-US" sz="2100" b="1" dirty="0">
                <a:solidFill>
                  <a:srgbClr val="028910"/>
                </a:solidFill>
                <a:latin typeface="+mj-lt"/>
              </a:rPr>
              <a:t> </a:t>
            </a:r>
            <a:r>
              <a:rPr lang="vi-VN" sz="2100" b="1" dirty="0">
                <a:solidFill>
                  <a:srgbClr val="028910"/>
                </a:solidFill>
                <a:latin typeface="+mj-lt"/>
              </a:rPr>
              <a:t>-</a:t>
            </a:r>
            <a:r>
              <a:rPr lang="en-US" sz="2100" b="1" dirty="0">
                <a:solidFill>
                  <a:srgbClr val="028910"/>
                </a:solidFill>
                <a:latin typeface="+mj-lt"/>
              </a:rPr>
              <a:t> </a:t>
            </a:r>
            <a:r>
              <a:rPr lang="vi-VN" sz="2100" b="1" dirty="0">
                <a:solidFill>
                  <a:srgbClr val="028910"/>
                </a:solidFill>
                <a:latin typeface="+mj-lt"/>
              </a:rPr>
              <a:t>long mã chạm nổi trên gốm thế kỉ XVIII</a:t>
            </a:r>
            <a:endParaRPr lang="en-US" sz="2100" b="1" dirty="0">
              <a:solidFill>
                <a:srgbClr val="028910"/>
              </a:solidFill>
              <a:latin typeface="+mj-lt"/>
            </a:endParaRPr>
          </a:p>
        </p:txBody>
      </p:sp>
      <p:pic>
        <p:nvPicPr>
          <p:cNvPr id="4" name="Content Placeholder 5" descr="Gom_Bat_Trang_Su_tu_long_ma_the_ky_18.jpg">
            <a:extLst>
              <a:ext uri="{FF2B5EF4-FFF2-40B4-BE49-F238E27FC236}">
                <a16:creationId xmlns:a16="http://schemas.microsoft.com/office/drawing/2014/main" id="{68D78AB3-7671-49AF-545C-AE4E8B1ACD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319" y="2416969"/>
            <a:ext cx="4171950" cy="2269331"/>
          </a:xfrm>
          <a:prstGeom prst="roundRect">
            <a:avLst/>
          </a:prstGeom>
          <a:noFill/>
          <a:ln w="2857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63086A-8645-87A4-EA22-E12EF0578FEF}"/>
              </a:ext>
            </a:extLst>
          </p:cNvPr>
          <p:cNvGrpSpPr/>
          <p:nvPr/>
        </p:nvGrpSpPr>
        <p:grpSpPr>
          <a:xfrm>
            <a:off x="1709496" y="180776"/>
            <a:ext cx="5468447" cy="1098891"/>
            <a:chOff x="2594249" y="118118"/>
            <a:chExt cx="7291263" cy="1465188"/>
          </a:xfrm>
        </p:grpSpPr>
        <p:sp>
          <p:nvSpPr>
            <p:cNvPr id="6" name="Rectangle: Rounded Corners 4">
              <a:extLst>
                <a:ext uri="{FF2B5EF4-FFF2-40B4-BE49-F238E27FC236}">
                  <a16:creationId xmlns:a16="http://schemas.microsoft.com/office/drawing/2014/main" id="{06C8786B-1072-4DE6-3FFC-CDC70E4DB0AF}"/>
                </a:ext>
              </a:extLst>
            </p:cNvPr>
            <p:cNvSpPr/>
            <p:nvPr/>
          </p:nvSpPr>
          <p:spPr>
            <a:xfrm>
              <a:off x="3090178" y="118118"/>
              <a:ext cx="6795334" cy="1313118"/>
            </a:xfrm>
            <a:prstGeom prst="roundRect">
              <a:avLst/>
            </a:prstGeom>
            <a:solidFill>
              <a:schemeClr val="accent2">
                <a:lumMod val="90000"/>
              </a:schemeClr>
            </a:solidFill>
            <a:ln w="12700" cap="flat" cmpd="sng" algn="ctr">
              <a:solidFill>
                <a:sysClr val="window" lastClr="FFFFFF"/>
              </a:solidFill>
              <a:prstDash val="solid"/>
              <a:miter lim="800000"/>
            </a:ln>
            <a:effectLst/>
          </p:spPr>
          <p:txBody>
            <a:bodyPr rtlCol="0" anchor="ctr"/>
            <a:lstStyle/>
            <a:p>
              <a:pPr algn="ctr" defTabSz="685800">
                <a:buClrTx/>
                <a:defRPr/>
              </a:pPr>
              <a:endParaRPr lang="en-US" sz="1350">
                <a:solidFill>
                  <a:prstClr val="white"/>
                </a:solidFill>
                <a:latin typeface="+mj-lt"/>
                <a:ea typeface="+mn-ea"/>
                <a:cs typeface="+mn-cs"/>
              </a:endParaRPr>
            </a:p>
          </p:txBody>
        </p:sp>
        <p:pic>
          <p:nvPicPr>
            <p:cNvPr id="7"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38FD7904-D7DA-C8B4-C4A3-F48D9FB24B6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8EFAA736-F73B-89A9-2BD3-D37C4C6C6ABA}"/>
              </a:ext>
            </a:extLst>
          </p:cNvPr>
          <p:cNvSpPr/>
          <p:nvPr/>
        </p:nvSpPr>
        <p:spPr>
          <a:xfrm>
            <a:off x="2153290" y="250680"/>
            <a:ext cx="5698196" cy="715581"/>
          </a:xfrm>
          <a:prstGeom prst="rect">
            <a:avLst/>
          </a:prstGeom>
          <a:noFill/>
        </p:spPr>
        <p:txBody>
          <a:bodyPr wrap="square" lIns="91440" tIns="45720" rIns="91440" bIns="45720">
            <a:spAutoFit/>
          </a:bodyPr>
          <a:lstStyle/>
          <a:p>
            <a:pPr algn="ctr" defTabSz="914378">
              <a:defRPr/>
            </a:pPr>
            <a:r>
              <a:rPr lang="en-US" sz="4050" b="1" dirty="0">
                <a:ln w="9525">
                  <a:solidFill>
                    <a:schemeClr val="bg1"/>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KHỞI ĐỘNG</a:t>
            </a:r>
          </a:p>
        </p:txBody>
      </p:sp>
      <p:pic>
        <p:nvPicPr>
          <p:cNvPr id="9" name="Picture 2" descr="Download Cute Kids Student Teachers Png Clipart - free transparent png  images - pngaaa.com">
            <a:extLst>
              <a:ext uri="{FF2B5EF4-FFF2-40B4-BE49-F238E27FC236}">
                <a16:creationId xmlns:a16="http://schemas.microsoft.com/office/drawing/2014/main" id="{2085F7E4-9276-6074-5465-94D27D84466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1200150" y="1203778"/>
            <a:ext cx="6664941" cy="3939722"/>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554;p57">
            <a:extLst>
              <a:ext uri="{FF2B5EF4-FFF2-40B4-BE49-F238E27FC236}">
                <a16:creationId xmlns:a16="http://schemas.microsoft.com/office/drawing/2014/main" id="{91812E09-DD43-1749-7061-F57FDA4B6BFC}"/>
              </a:ext>
            </a:extLst>
          </p:cNvPr>
          <p:cNvSpPr txBox="1">
            <a:spLocks/>
          </p:cNvSpPr>
          <p:nvPr/>
        </p:nvSpPr>
        <p:spPr>
          <a:xfrm>
            <a:off x="2964072" y="3105150"/>
            <a:ext cx="3331242" cy="1357313"/>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buClr>
                <a:srgbClr val="E32747"/>
              </a:buClr>
              <a:defRPr/>
            </a:pPr>
            <a:r>
              <a:rPr lang="en-US" sz="9000" b="1" dirty="0">
                <a:solidFill>
                  <a:srgbClr val="B14D02"/>
                </a:solidFill>
                <a:latin typeface="+mj-lt"/>
              </a:rPr>
              <a:t>Start</a:t>
            </a:r>
          </a:p>
        </p:txBody>
      </p:sp>
    </p:spTree>
    <p:extLst>
      <p:ext uri="{BB962C8B-B14F-4D97-AF65-F5344CB8AC3E}">
        <p14:creationId xmlns:p14="http://schemas.microsoft.com/office/powerpoint/2010/main" val="891627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4.79167E-6 2.96296E-6 L 4.79167E-6 -0.07223 " pathEditMode="relative" rAng="0" ptsTypes="AA">
                                      <p:cBhvr>
                                        <p:cTn id="10" dur="250" accel="50000" decel="50000" autoRev="1" fill="hold">
                                          <p:stCondLst>
                                            <p:cond delay="0"/>
                                          </p:stCondLst>
                                        </p:cTn>
                                        <p:tgtEl>
                                          <p:spTgt spid="8"/>
                                        </p:tgtEl>
                                        <p:attrNameLst>
                                          <p:attrName>ppt_x</p:attrName>
                                          <p:attrName>ppt_y</p:attrName>
                                        </p:attrNameLst>
                                      </p:cBhvr>
                                      <p:rCtr x="0" y="-3611"/>
                                    </p:animMotion>
                                    <p:animRot by="1500000">
                                      <p:cBhvr>
                                        <p:cTn id="11" dur="125" fill="hold">
                                          <p:stCondLst>
                                            <p:cond delay="0"/>
                                          </p:stCondLst>
                                        </p:cTn>
                                        <p:tgtEl>
                                          <p:spTgt spid="8"/>
                                        </p:tgtEl>
                                        <p:attrNameLst>
                                          <p:attrName>r</p:attrName>
                                        </p:attrNameLst>
                                      </p:cBhvr>
                                    </p:animRot>
                                    <p:animRot by="-1500000">
                                      <p:cBhvr>
                                        <p:cTn id="12" dur="125" fill="hold">
                                          <p:stCondLst>
                                            <p:cond delay="125"/>
                                          </p:stCondLst>
                                        </p:cTn>
                                        <p:tgtEl>
                                          <p:spTgt spid="8"/>
                                        </p:tgtEl>
                                        <p:attrNameLst>
                                          <p:attrName>r</p:attrName>
                                        </p:attrNameLst>
                                      </p:cBhvr>
                                    </p:animRot>
                                    <p:animRot by="-1500000">
                                      <p:cBhvr>
                                        <p:cTn id="13" dur="125" fill="hold">
                                          <p:stCondLst>
                                            <p:cond delay="250"/>
                                          </p:stCondLst>
                                        </p:cTn>
                                        <p:tgtEl>
                                          <p:spTgt spid="8"/>
                                        </p:tgtEl>
                                        <p:attrNameLst>
                                          <p:attrName>r</p:attrName>
                                        </p:attrNameLst>
                                      </p:cBhvr>
                                    </p:animRot>
                                    <p:animRot by="1500000">
                                      <p:cBhvr>
                                        <p:cTn id="14" dur="125" fill="hold">
                                          <p:stCondLst>
                                            <p:cond delay="375"/>
                                          </p:stCondLst>
                                        </p:cTn>
                                        <p:tgtEl>
                                          <p:spTgt spid="8"/>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A850A-229E-1334-6075-AEF30C83AC82}"/>
              </a:ext>
            </a:extLst>
          </p:cNvPr>
          <p:cNvSpPr>
            <a:spLocks noGrp="1"/>
          </p:cNvSpPr>
          <p:nvPr>
            <p:ph type="title"/>
          </p:nvPr>
        </p:nvSpPr>
        <p:spPr>
          <a:xfrm>
            <a:off x="3657600" y="76822"/>
            <a:ext cx="2628900" cy="431006"/>
          </a:xfrm>
          <a:solidFill>
            <a:schemeClr val="bg1"/>
          </a:solidFill>
        </p:spPr>
        <p:txBody>
          <a:bodyPr>
            <a:normAutofit fontScale="90000"/>
          </a:bodyPr>
          <a:lstStyle/>
          <a:p>
            <a:pPr algn="ctr" eaLnBrk="1" hangingPunct="1">
              <a:defRPr/>
            </a:pPr>
            <a:br>
              <a:rPr lang="vi-VN" b="1" dirty="0">
                <a:solidFill>
                  <a:srgbClr val="028910"/>
                </a:solidFill>
              </a:rPr>
            </a:br>
            <a:r>
              <a:rPr lang="vi-VN" sz="2325" b="1" dirty="0">
                <a:solidFill>
                  <a:srgbClr val="028910"/>
                </a:solidFill>
              </a:rPr>
              <a:t>Nghề thủ công mới</a:t>
            </a:r>
            <a:br>
              <a:rPr lang="vi-VN" sz="2325" dirty="0">
                <a:solidFill>
                  <a:srgbClr val="028910"/>
                </a:solidFill>
              </a:rPr>
            </a:br>
            <a:endParaRPr lang="vi-VN" dirty="0">
              <a:solidFill>
                <a:srgbClr val="028910"/>
              </a:solidFill>
            </a:endParaRPr>
          </a:p>
        </p:txBody>
      </p:sp>
      <p:sp>
        <p:nvSpPr>
          <p:cNvPr id="3" name="Content Placeholder 2">
            <a:extLst>
              <a:ext uri="{FF2B5EF4-FFF2-40B4-BE49-F238E27FC236}">
                <a16:creationId xmlns:a16="http://schemas.microsoft.com/office/drawing/2014/main" id="{3450E49C-DC0D-F807-277F-F2F22D435E23}"/>
              </a:ext>
            </a:extLst>
          </p:cNvPr>
          <p:cNvSpPr>
            <a:spLocks noGrp="1"/>
          </p:cNvSpPr>
          <p:nvPr>
            <p:ph idx="1"/>
          </p:nvPr>
        </p:nvSpPr>
        <p:spPr>
          <a:xfrm>
            <a:off x="2143126" y="4424362"/>
            <a:ext cx="2080022" cy="319088"/>
          </a:xfrm>
          <a:solidFill>
            <a:schemeClr val="bg1"/>
          </a:solidFill>
        </p:spPr>
        <p:txBody>
          <a:bodyPr>
            <a:noAutofit/>
          </a:bodyPr>
          <a:lstStyle/>
          <a:p>
            <a:pPr marL="0" indent="0" algn="ctr">
              <a:buNone/>
              <a:defRPr/>
            </a:pPr>
            <a:r>
              <a:rPr lang="vi-VN" sz="1800">
                <a:solidFill>
                  <a:srgbClr val="028910"/>
                </a:solidFill>
                <a:latin typeface="+mj-lt"/>
              </a:rPr>
              <a:t>Làm </a:t>
            </a:r>
            <a:r>
              <a:rPr lang="vi-VN" sz="1800" dirty="0">
                <a:solidFill>
                  <a:srgbClr val="028910"/>
                </a:solidFill>
                <a:latin typeface="+mj-lt"/>
              </a:rPr>
              <a:t>đồng hồ</a:t>
            </a:r>
          </a:p>
        </p:txBody>
      </p:sp>
      <p:pic>
        <p:nvPicPr>
          <p:cNvPr id="33796" name="Picture 2" descr="Kết quả hình ảnh cho đồng hồ Việt Nam xưa">
            <a:extLst>
              <a:ext uri="{FF2B5EF4-FFF2-40B4-BE49-F238E27FC236}">
                <a16:creationId xmlns:a16="http://schemas.microsoft.com/office/drawing/2014/main" id="{9B857AC6-C5E8-C098-F562-DAB90EA4B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004888"/>
            <a:ext cx="324326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Hình ảnh có liên quan">
            <a:extLst>
              <a:ext uri="{FF2B5EF4-FFF2-40B4-BE49-F238E27FC236}">
                <a16:creationId xmlns:a16="http://schemas.microsoft.com/office/drawing/2014/main" id="{2B50F12E-514A-7465-6D3F-7B29AC57F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698" y="1004888"/>
            <a:ext cx="3039665" cy="331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8327B38-1137-5AC5-FFAE-7A634776C1CE}"/>
              </a:ext>
            </a:extLst>
          </p:cNvPr>
          <p:cNvSpPr txBox="1"/>
          <p:nvPr/>
        </p:nvSpPr>
        <p:spPr>
          <a:xfrm>
            <a:off x="5772151" y="4424363"/>
            <a:ext cx="2194322" cy="341632"/>
          </a:xfrm>
          <a:prstGeom prst="rect">
            <a:avLst/>
          </a:prstGeom>
          <a:solidFill>
            <a:schemeClr val="bg1"/>
          </a:solidFill>
        </p:spPr>
        <p:txBody>
          <a:bodyPr>
            <a:spAutoFit/>
          </a:bodyPr>
          <a:lstStyle/>
          <a:p>
            <a:pPr algn="ctr">
              <a:lnSpc>
                <a:spcPct val="90000"/>
              </a:lnSpc>
              <a:spcBef>
                <a:spcPts val="750"/>
              </a:spcBef>
              <a:defRPr/>
            </a:pPr>
            <a:r>
              <a:rPr lang="vi-VN" sz="1800">
                <a:solidFill>
                  <a:srgbClr val="028910"/>
                </a:solidFill>
                <a:latin typeface="+mj-lt"/>
              </a:rPr>
              <a:t>Làm </a:t>
            </a:r>
            <a:r>
              <a:rPr lang="vi-VN" sz="1800" dirty="0">
                <a:solidFill>
                  <a:srgbClr val="028910"/>
                </a:solidFill>
                <a:latin typeface="+mj-lt"/>
              </a:rPr>
              <a:t>đường trắng</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40E1929B-00B6-4A0D-DDAA-14A41E75007C}"/>
              </a:ext>
            </a:extLst>
          </p:cNvPr>
          <p:cNvSpPr>
            <a:spLocks noGrp="1" noChangeArrowheads="1"/>
          </p:cNvSpPr>
          <p:nvPr>
            <p:ph type="title"/>
          </p:nvPr>
        </p:nvSpPr>
        <p:spPr>
          <a:xfrm>
            <a:off x="3089672" y="4412457"/>
            <a:ext cx="2594372" cy="373856"/>
          </a:xfrm>
          <a:solidFill>
            <a:schemeClr val="bg1"/>
          </a:solidFill>
        </p:spPr>
        <p:txBody>
          <a:bodyPr/>
          <a:lstStyle/>
          <a:p>
            <a:pPr algn="ctr" eaLnBrk="1" hangingPunct="1"/>
            <a:r>
              <a:rPr lang="en-US" altLang="vi-VN" sz="1800" b="1" dirty="0" err="1">
                <a:solidFill>
                  <a:srgbClr val="028910"/>
                </a:solidFill>
                <a:latin typeface="Times New Roman" panose="02020603050405020304" pitchFamily="18" charset="0"/>
                <a:cs typeface="Times New Roman" panose="02020603050405020304" pitchFamily="18" charset="0"/>
              </a:rPr>
              <a:t>Khắc</a:t>
            </a:r>
            <a:r>
              <a:rPr lang="en-US" altLang="vi-VN" sz="1800" b="1" dirty="0">
                <a:solidFill>
                  <a:srgbClr val="028910"/>
                </a:solidFill>
                <a:latin typeface="Times New Roman" panose="02020603050405020304" pitchFamily="18" charset="0"/>
                <a:cs typeface="Times New Roman" panose="02020603050405020304" pitchFamily="18" charset="0"/>
              </a:rPr>
              <a:t> in </a:t>
            </a:r>
            <a:r>
              <a:rPr lang="en-US" altLang="vi-VN" sz="1800" b="1" dirty="0" err="1">
                <a:solidFill>
                  <a:srgbClr val="028910"/>
                </a:solidFill>
                <a:latin typeface="Times New Roman" panose="02020603050405020304" pitchFamily="18" charset="0"/>
                <a:cs typeface="Times New Roman" panose="02020603050405020304" pitchFamily="18" charset="0"/>
              </a:rPr>
              <a:t>bản</a:t>
            </a:r>
            <a:r>
              <a:rPr lang="en-US" altLang="vi-VN" sz="1800" b="1" dirty="0">
                <a:solidFill>
                  <a:srgbClr val="028910"/>
                </a:solidFill>
                <a:latin typeface="Times New Roman" panose="02020603050405020304" pitchFamily="18" charset="0"/>
                <a:cs typeface="Times New Roman" panose="02020603050405020304" pitchFamily="18" charset="0"/>
              </a:rPr>
              <a:t> </a:t>
            </a:r>
            <a:r>
              <a:rPr lang="en-US" altLang="vi-VN" sz="1800" b="1" dirty="0" err="1">
                <a:solidFill>
                  <a:srgbClr val="028910"/>
                </a:solidFill>
                <a:latin typeface="Times New Roman" panose="02020603050405020304" pitchFamily="18" charset="0"/>
                <a:cs typeface="Times New Roman" panose="02020603050405020304" pitchFamily="18" charset="0"/>
              </a:rPr>
              <a:t>gỗ</a:t>
            </a:r>
            <a:endParaRPr lang="en-US" altLang="vi-VN" sz="1800" b="1" dirty="0">
              <a:solidFill>
                <a:srgbClr val="028910"/>
              </a:solidFill>
              <a:latin typeface="Times New Roman" panose="02020603050405020304" pitchFamily="18" charset="0"/>
              <a:cs typeface="Times New Roman" panose="02020603050405020304" pitchFamily="18" charset="0"/>
            </a:endParaRPr>
          </a:p>
        </p:txBody>
      </p:sp>
      <p:pic>
        <p:nvPicPr>
          <p:cNvPr id="35843" name="Picture 2" descr="C:\Users\Admin\Desktop\233791_400.jpg">
            <a:extLst>
              <a:ext uri="{FF2B5EF4-FFF2-40B4-BE49-F238E27FC236}">
                <a16:creationId xmlns:a16="http://schemas.microsoft.com/office/drawing/2014/main" id="{8AEE2D1F-706F-3B79-E5B2-32C3E1CBA4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8547" y="971550"/>
            <a:ext cx="5086350" cy="3373041"/>
          </a:xfrm>
        </p:spPr>
      </p:pic>
      <p:sp>
        <p:nvSpPr>
          <p:cNvPr id="4" name="Title 1">
            <a:extLst>
              <a:ext uri="{FF2B5EF4-FFF2-40B4-BE49-F238E27FC236}">
                <a16:creationId xmlns:a16="http://schemas.microsoft.com/office/drawing/2014/main" id="{AA3B66F0-CA5A-5E4D-9E5E-627904DE8B02}"/>
              </a:ext>
            </a:extLst>
          </p:cNvPr>
          <p:cNvSpPr txBox="1">
            <a:spLocks/>
          </p:cNvSpPr>
          <p:nvPr/>
        </p:nvSpPr>
        <p:spPr bwMode="auto">
          <a:xfrm>
            <a:off x="3028950" y="367904"/>
            <a:ext cx="2628900" cy="431006"/>
          </a:xfrm>
          <a:prstGeom prst="rect">
            <a:avLst/>
          </a:prstGeom>
          <a:solidFill>
            <a:schemeClr val="bg1"/>
          </a:solidFill>
          <a:ln>
            <a:noFill/>
          </a:ln>
        </p:spPr>
        <p:txBody>
          <a:bodyPr anchor="ctr">
            <a:normAutofit fontScale="250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685800" eaLnBrk="1" hangingPunct="1">
              <a:defRPr/>
            </a:pPr>
            <a:br>
              <a:rPr lang="vi-VN" sz="3300" b="1">
                <a:solidFill>
                  <a:srgbClr val="028910"/>
                </a:solidFill>
              </a:rPr>
            </a:br>
            <a:r>
              <a:rPr lang="vi-VN" sz="8400" b="1">
                <a:solidFill>
                  <a:srgbClr val="028910"/>
                </a:solidFill>
              </a:rPr>
              <a:t>Nghề thủ công mới</a:t>
            </a:r>
            <a:br>
              <a:rPr lang="vi-VN" sz="2325">
                <a:solidFill>
                  <a:srgbClr val="028910"/>
                </a:solidFill>
              </a:rPr>
            </a:br>
            <a:endParaRPr lang="vi-VN" sz="3000" dirty="0">
              <a:solidFill>
                <a:srgbClr val="028910"/>
              </a:solidFill>
            </a:endParaRPr>
          </a:p>
        </p:txBody>
      </p:sp>
      <p:pic>
        <p:nvPicPr>
          <p:cNvPr id="2" name="Picture 2" descr="C:\Users\Admin\Desktop\233791_400.jpg">
            <a:extLst>
              <a:ext uri="{FF2B5EF4-FFF2-40B4-BE49-F238E27FC236}">
                <a16:creationId xmlns:a16="http://schemas.microsoft.com/office/drawing/2014/main" id="{E6C3AD3F-2C07-CC22-BB9E-A1D62B3A3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547" y="903685"/>
            <a:ext cx="5086350" cy="337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73FC2900-3539-6887-9008-4F3014E513B6}"/>
              </a:ext>
            </a:extLst>
          </p:cNvPr>
          <p:cNvSpPr>
            <a:spLocks noGrp="1" noChangeArrowheads="1"/>
          </p:cNvSpPr>
          <p:nvPr>
            <p:ph type="title"/>
          </p:nvPr>
        </p:nvSpPr>
        <p:spPr>
          <a:xfrm>
            <a:off x="3257550" y="4635159"/>
            <a:ext cx="2400300" cy="400050"/>
          </a:xfrm>
          <a:solidFill>
            <a:schemeClr val="bg1"/>
          </a:solidFill>
        </p:spPr>
        <p:txBody>
          <a:bodyPr/>
          <a:lstStyle/>
          <a:p>
            <a:pPr algn="ctr" eaLnBrk="1" hangingPunct="1"/>
            <a:r>
              <a:rPr lang="en-US" altLang="vi-VN" sz="1800" b="1" dirty="0" err="1">
                <a:solidFill>
                  <a:srgbClr val="028910"/>
                </a:solidFill>
                <a:latin typeface="Times New Roman" panose="02020603050405020304" pitchFamily="18" charset="0"/>
                <a:cs typeface="Times New Roman" panose="02020603050405020304" pitchFamily="18" charset="0"/>
              </a:rPr>
              <a:t>Làm</a:t>
            </a:r>
            <a:r>
              <a:rPr lang="en-US" altLang="vi-VN" sz="1800" b="1" dirty="0">
                <a:solidFill>
                  <a:srgbClr val="028910"/>
                </a:solidFill>
                <a:latin typeface="Times New Roman" panose="02020603050405020304" pitchFamily="18" charset="0"/>
                <a:cs typeface="Times New Roman" panose="02020603050405020304" pitchFamily="18" charset="0"/>
              </a:rPr>
              <a:t> </a:t>
            </a:r>
            <a:r>
              <a:rPr lang="en-US" altLang="vi-VN" sz="1800" b="1" dirty="0" err="1">
                <a:solidFill>
                  <a:srgbClr val="028910"/>
                </a:solidFill>
                <a:latin typeface="Times New Roman" panose="02020603050405020304" pitchFamily="18" charset="0"/>
                <a:cs typeface="Times New Roman" panose="02020603050405020304" pitchFamily="18" charset="0"/>
              </a:rPr>
              <a:t>tranh</a:t>
            </a:r>
            <a:r>
              <a:rPr lang="en-US" altLang="vi-VN" sz="1800" b="1" dirty="0">
                <a:solidFill>
                  <a:srgbClr val="028910"/>
                </a:solidFill>
                <a:latin typeface="Times New Roman" panose="02020603050405020304" pitchFamily="18" charset="0"/>
                <a:cs typeface="Times New Roman" panose="02020603050405020304" pitchFamily="18" charset="0"/>
              </a:rPr>
              <a:t> </a:t>
            </a:r>
            <a:r>
              <a:rPr lang="en-US" altLang="vi-VN" sz="1800" b="1" dirty="0" err="1">
                <a:solidFill>
                  <a:srgbClr val="028910"/>
                </a:solidFill>
                <a:latin typeface="Times New Roman" panose="02020603050405020304" pitchFamily="18" charset="0"/>
                <a:cs typeface="Times New Roman" panose="02020603050405020304" pitchFamily="18" charset="0"/>
              </a:rPr>
              <a:t>sơn</a:t>
            </a:r>
            <a:r>
              <a:rPr lang="en-US" altLang="vi-VN" sz="1800" b="1" dirty="0">
                <a:solidFill>
                  <a:srgbClr val="028910"/>
                </a:solidFill>
                <a:latin typeface="Times New Roman" panose="02020603050405020304" pitchFamily="18" charset="0"/>
                <a:cs typeface="Times New Roman" panose="02020603050405020304" pitchFamily="18" charset="0"/>
              </a:rPr>
              <a:t> </a:t>
            </a:r>
            <a:r>
              <a:rPr lang="en-US" altLang="vi-VN" sz="1800" b="1" dirty="0" err="1">
                <a:solidFill>
                  <a:srgbClr val="028910"/>
                </a:solidFill>
                <a:latin typeface="Times New Roman" panose="02020603050405020304" pitchFamily="18" charset="0"/>
                <a:cs typeface="Times New Roman" panose="02020603050405020304" pitchFamily="18" charset="0"/>
              </a:rPr>
              <a:t>mài</a:t>
            </a:r>
            <a:endParaRPr lang="en-US" altLang="vi-VN" sz="1800" b="1" dirty="0">
              <a:solidFill>
                <a:srgbClr val="028910"/>
              </a:solidFill>
              <a:latin typeface="Times New Roman" panose="02020603050405020304" pitchFamily="18" charset="0"/>
              <a:cs typeface="Times New Roman" panose="02020603050405020304" pitchFamily="18" charset="0"/>
            </a:endParaRPr>
          </a:p>
        </p:txBody>
      </p:sp>
      <p:pic>
        <p:nvPicPr>
          <p:cNvPr id="36867" name="Picture 2" descr="C:\Users\Admin\Desktop\Sen900x1.200.jpg">
            <a:extLst>
              <a:ext uri="{FF2B5EF4-FFF2-40B4-BE49-F238E27FC236}">
                <a16:creationId xmlns:a16="http://schemas.microsoft.com/office/drawing/2014/main" id="{C8EE50F7-DE8C-E450-0C76-5867809228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 y="539297"/>
            <a:ext cx="8001000" cy="4166052"/>
          </a:xfrm>
          <a:prstGeom prst="roundRect">
            <a:avLst/>
          </a:prstGeom>
          <a:ln>
            <a:solidFill>
              <a:srgbClr val="028910"/>
            </a:solidFill>
          </a:ln>
        </p:spPr>
      </p:pic>
      <p:sp>
        <p:nvSpPr>
          <p:cNvPr id="5" name="Title 1">
            <a:extLst>
              <a:ext uri="{FF2B5EF4-FFF2-40B4-BE49-F238E27FC236}">
                <a16:creationId xmlns:a16="http://schemas.microsoft.com/office/drawing/2014/main" id="{F3E766D0-A1B7-9098-63DD-DD06B57E8711}"/>
              </a:ext>
            </a:extLst>
          </p:cNvPr>
          <p:cNvSpPr txBox="1">
            <a:spLocks/>
          </p:cNvSpPr>
          <p:nvPr/>
        </p:nvSpPr>
        <p:spPr bwMode="auto">
          <a:xfrm>
            <a:off x="3257550" y="108291"/>
            <a:ext cx="2628900" cy="431006"/>
          </a:xfrm>
          <a:prstGeom prst="rect">
            <a:avLst/>
          </a:prstGeom>
          <a:solidFill>
            <a:schemeClr val="bg1"/>
          </a:solidFill>
          <a:ln>
            <a:noFill/>
          </a:ln>
        </p:spPr>
        <p:txBody>
          <a:bodyPr anchor="ctr">
            <a:normAutofit fontScale="250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685800" eaLnBrk="1" hangingPunct="1">
              <a:defRPr/>
            </a:pPr>
            <a:br>
              <a:rPr lang="vi-VN" sz="3300" b="1" dirty="0">
                <a:solidFill>
                  <a:srgbClr val="028910"/>
                </a:solidFill>
              </a:rPr>
            </a:br>
            <a:r>
              <a:rPr lang="vi-VN" sz="8400" b="1" dirty="0">
                <a:solidFill>
                  <a:srgbClr val="028910"/>
                </a:solidFill>
              </a:rPr>
              <a:t>Nghề thủ công mới</a:t>
            </a:r>
            <a:br>
              <a:rPr lang="vi-VN" sz="2325" dirty="0">
                <a:solidFill>
                  <a:srgbClr val="028910"/>
                </a:solidFill>
              </a:rPr>
            </a:br>
            <a:endParaRPr lang="vi-VN" sz="3000" dirty="0">
              <a:solidFill>
                <a:srgbClr val="02891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Vertical 3">
            <a:extLst>
              <a:ext uri="{FF2B5EF4-FFF2-40B4-BE49-F238E27FC236}">
                <a16:creationId xmlns:a16="http://schemas.microsoft.com/office/drawing/2014/main" id="{575D49EB-7652-85AF-EABF-71F5856298C2}"/>
              </a:ext>
            </a:extLst>
          </p:cNvPr>
          <p:cNvSpPr/>
          <p:nvPr/>
        </p:nvSpPr>
        <p:spPr>
          <a:xfrm>
            <a:off x="142875" y="400050"/>
            <a:ext cx="8829675" cy="4457700"/>
          </a:xfrm>
          <a:prstGeom prst="verticalScroll">
            <a:avLst/>
          </a:prstGeom>
          <a:solidFill>
            <a:schemeClr val="accent5">
              <a:lumMod val="40000"/>
              <a:lumOff val="60000"/>
            </a:schemeClr>
          </a:solidFill>
          <a:ln w="28575">
            <a:solidFill>
              <a:srgbClr val="02891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just">
              <a:defRPr/>
            </a:pPr>
            <a:endParaRPr lang="vi-VN" sz="1050" b="1" i="1" dirty="0">
              <a:solidFill>
                <a:srgbClr val="0000FF"/>
              </a:solidFill>
            </a:endParaRPr>
          </a:p>
        </p:txBody>
      </p:sp>
      <p:sp>
        <p:nvSpPr>
          <p:cNvPr id="5" name="Rectangle 4">
            <a:extLst>
              <a:ext uri="{FF2B5EF4-FFF2-40B4-BE49-F238E27FC236}">
                <a16:creationId xmlns:a16="http://schemas.microsoft.com/office/drawing/2014/main" id="{C36EA7A4-91AE-EE7F-DC79-B910ED26A1B8}"/>
              </a:ext>
            </a:extLst>
          </p:cNvPr>
          <p:cNvSpPr/>
          <p:nvPr/>
        </p:nvSpPr>
        <p:spPr>
          <a:xfrm>
            <a:off x="2041922" y="1064419"/>
            <a:ext cx="4800600" cy="600164"/>
          </a:xfrm>
          <a:prstGeom prst="rect">
            <a:avLst/>
          </a:prstGeom>
          <a:solidFill>
            <a:srgbClr val="FFFFFF"/>
          </a:solidFill>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vi-VN" sz="1800" b="1" i="1">
                <a:solidFill>
                  <a:srgbClr val="0000FF"/>
                </a:solidFill>
              </a:rPr>
              <a:t> </a:t>
            </a:r>
            <a:r>
              <a:rPr lang="vi-VN" sz="1500" b="1" i="1">
                <a:solidFill>
                  <a:schemeClr val="tx1"/>
                </a:solidFill>
              </a:rPr>
              <a:t>“ </a:t>
            </a:r>
            <a:r>
              <a:rPr lang="vi-VN" sz="1500" b="1" i="1">
                <a:solidFill>
                  <a:srgbClr val="FF0000"/>
                </a:solidFill>
              </a:rPr>
              <a:t>Chiếu</a:t>
            </a:r>
            <a:r>
              <a:rPr lang="vi-VN" sz="1500" b="1" i="1">
                <a:solidFill>
                  <a:schemeClr val="tx1"/>
                </a:solidFill>
              </a:rPr>
              <a:t> Nga Sơn, </a:t>
            </a:r>
            <a:r>
              <a:rPr lang="vi-VN" sz="1500" b="1" i="1">
                <a:solidFill>
                  <a:srgbClr val="FF0000"/>
                </a:solidFill>
              </a:rPr>
              <a:t>gạch</a:t>
            </a:r>
            <a:r>
              <a:rPr lang="vi-VN" sz="1500" b="1" i="1">
                <a:solidFill>
                  <a:schemeClr val="tx1"/>
                </a:solidFill>
              </a:rPr>
              <a:t> Bát Tràng</a:t>
            </a:r>
          </a:p>
          <a:p>
            <a:pPr algn="ctr">
              <a:defRPr/>
            </a:pPr>
            <a:r>
              <a:rPr lang="vi-VN" sz="1500" b="1" i="1">
                <a:solidFill>
                  <a:srgbClr val="FF0000"/>
                </a:solidFill>
              </a:rPr>
              <a:t>Vải tơ </a:t>
            </a:r>
            <a:r>
              <a:rPr lang="vi-VN" sz="1500" b="1" i="1">
                <a:solidFill>
                  <a:schemeClr val="tx1"/>
                </a:solidFill>
              </a:rPr>
              <a:t>Nam Định, </a:t>
            </a:r>
            <a:r>
              <a:rPr lang="vi-VN" sz="1500" b="1" i="1">
                <a:solidFill>
                  <a:srgbClr val="FF0000"/>
                </a:solidFill>
              </a:rPr>
              <a:t>lụa</a:t>
            </a:r>
            <a:r>
              <a:rPr lang="vi-VN" sz="1500" b="1" i="1">
                <a:solidFill>
                  <a:schemeClr val="tx1"/>
                </a:solidFill>
              </a:rPr>
              <a:t> làng Hà Đông”</a:t>
            </a:r>
          </a:p>
        </p:txBody>
      </p:sp>
      <p:sp>
        <p:nvSpPr>
          <p:cNvPr id="6" name="Rectangle 5">
            <a:extLst>
              <a:ext uri="{FF2B5EF4-FFF2-40B4-BE49-F238E27FC236}">
                <a16:creationId xmlns:a16="http://schemas.microsoft.com/office/drawing/2014/main" id="{D7B2FFE9-80FF-6808-B869-DE8A344685F2}"/>
              </a:ext>
            </a:extLst>
          </p:cNvPr>
          <p:cNvSpPr/>
          <p:nvPr/>
        </p:nvSpPr>
        <p:spPr>
          <a:xfrm>
            <a:off x="2041922" y="2264569"/>
            <a:ext cx="4800600" cy="1015663"/>
          </a:xfrm>
          <a:prstGeom prst="rect">
            <a:avLst/>
          </a:prstGeom>
          <a:solidFill>
            <a:srgbClr val="CCFFFF"/>
          </a:solidFill>
        </p:spPr>
        <p:style>
          <a:lnRef idx="3">
            <a:schemeClr val="lt1"/>
          </a:lnRef>
          <a:fillRef idx="1">
            <a:schemeClr val="accent4"/>
          </a:fillRef>
          <a:effectRef idx="1">
            <a:schemeClr val="accent4"/>
          </a:effectRef>
          <a:fontRef idx="minor">
            <a:schemeClr val="lt1"/>
          </a:fontRef>
        </p:style>
        <p:txBody>
          <a:bodyPr>
            <a:spAutoFit/>
          </a:bodyPr>
          <a:lstStyle/>
          <a:p>
            <a:pPr algn="ctr">
              <a:defRPr/>
            </a:pPr>
            <a:r>
              <a:rPr lang="vi-VN" sz="1500" b="1" i="1">
                <a:solidFill>
                  <a:schemeClr val="tx1"/>
                </a:solidFill>
              </a:rPr>
              <a:t>“Làng Đam thì bán </a:t>
            </a:r>
            <a:r>
              <a:rPr lang="vi-VN" sz="1500" b="1" i="1">
                <a:solidFill>
                  <a:srgbClr val="FF0000"/>
                </a:solidFill>
              </a:rPr>
              <a:t>mắm tôm</a:t>
            </a:r>
          </a:p>
          <a:p>
            <a:pPr algn="ctr">
              <a:defRPr/>
            </a:pPr>
            <a:r>
              <a:rPr lang="vi-VN" sz="1500" b="1" i="1">
                <a:solidFill>
                  <a:schemeClr val="tx1"/>
                </a:solidFill>
              </a:rPr>
              <a:t>Làng Họa </a:t>
            </a:r>
            <a:r>
              <a:rPr lang="vi-VN" sz="1500" b="1" i="1">
                <a:solidFill>
                  <a:srgbClr val="FF0000"/>
                </a:solidFill>
              </a:rPr>
              <a:t>đan dó</a:t>
            </a:r>
            <a:r>
              <a:rPr lang="vi-VN" sz="1500" b="1" i="1">
                <a:solidFill>
                  <a:schemeClr val="tx1"/>
                </a:solidFill>
              </a:rPr>
              <a:t>, làng Om </a:t>
            </a:r>
            <a:r>
              <a:rPr lang="vi-VN" sz="1500" b="1" i="1">
                <a:solidFill>
                  <a:srgbClr val="FF0000"/>
                </a:solidFill>
              </a:rPr>
              <a:t>quấn thừng</a:t>
            </a:r>
            <a:r>
              <a:rPr lang="vi-VN" sz="1500" b="1" i="1">
                <a:solidFill>
                  <a:schemeClr val="tx1"/>
                </a:solidFill>
              </a:rPr>
              <a:t>”.</a:t>
            </a:r>
          </a:p>
          <a:p>
            <a:pPr algn="ctr">
              <a:defRPr/>
            </a:pPr>
            <a:r>
              <a:rPr lang="vi-VN" sz="1500" b="1" i="1">
                <a:solidFill>
                  <a:schemeClr val="tx1"/>
                </a:solidFill>
              </a:rPr>
              <a:t>“Tương Trúc làm nghề </a:t>
            </a:r>
            <a:r>
              <a:rPr lang="vi-VN" sz="1500" b="1" i="1">
                <a:solidFill>
                  <a:srgbClr val="FF0000"/>
                </a:solidFill>
              </a:rPr>
              <a:t>lược sừng</a:t>
            </a:r>
            <a:r>
              <a:rPr lang="vi-VN" sz="1500" b="1" i="1">
                <a:solidFill>
                  <a:schemeClr val="tx1"/>
                </a:solidFill>
              </a:rPr>
              <a:t>,</a:t>
            </a:r>
          </a:p>
          <a:p>
            <a:pPr algn="ctr">
              <a:defRPr/>
            </a:pPr>
            <a:r>
              <a:rPr lang="vi-VN" sz="1500" b="1" i="1">
                <a:solidFill>
                  <a:schemeClr val="tx1"/>
                </a:solidFill>
              </a:rPr>
              <a:t>Tự Khoát </a:t>
            </a:r>
            <a:r>
              <a:rPr lang="vi-VN" sz="1500" b="1" i="1">
                <a:solidFill>
                  <a:srgbClr val="FF0000"/>
                </a:solidFill>
              </a:rPr>
              <a:t>đan thúng</a:t>
            </a:r>
            <a:r>
              <a:rPr lang="vi-VN" sz="1500" b="1" i="1">
                <a:solidFill>
                  <a:schemeClr val="tx1"/>
                </a:solidFill>
              </a:rPr>
              <a:t>, Vĩnh Trung làm </a:t>
            </a:r>
            <a:r>
              <a:rPr lang="vi-VN" sz="1500" b="1" i="1">
                <a:solidFill>
                  <a:srgbClr val="FF0000"/>
                </a:solidFill>
              </a:rPr>
              <a:t>giành</a:t>
            </a:r>
            <a:r>
              <a:rPr lang="vi-VN" sz="1500" b="1" i="1">
                <a:solidFill>
                  <a:schemeClr val="tx1"/>
                </a:solidFill>
              </a:rPr>
              <a:t>”.</a:t>
            </a:r>
          </a:p>
        </p:txBody>
      </p:sp>
      <p:sp>
        <p:nvSpPr>
          <p:cNvPr id="7" name="Rectangle 6">
            <a:extLst>
              <a:ext uri="{FF2B5EF4-FFF2-40B4-BE49-F238E27FC236}">
                <a16:creationId xmlns:a16="http://schemas.microsoft.com/office/drawing/2014/main" id="{062EA264-EAD3-BC38-246F-3803D9931059}"/>
              </a:ext>
            </a:extLst>
          </p:cNvPr>
          <p:cNvSpPr/>
          <p:nvPr/>
        </p:nvSpPr>
        <p:spPr>
          <a:xfrm>
            <a:off x="2041922" y="1693069"/>
            <a:ext cx="4800600" cy="553998"/>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1500" b="1" i="1">
                <a:solidFill>
                  <a:schemeClr val="tx1"/>
                </a:solidFill>
              </a:rPr>
              <a:t>“</a:t>
            </a:r>
            <a:r>
              <a:rPr lang="vi-VN" sz="1500" b="1" i="1">
                <a:solidFill>
                  <a:srgbClr val="FF0000"/>
                </a:solidFill>
              </a:rPr>
              <a:t>Lụa tơ </a:t>
            </a:r>
            <a:r>
              <a:rPr lang="vi-VN" sz="1500" b="1" i="1">
                <a:solidFill>
                  <a:schemeClr val="tx1"/>
                </a:solidFill>
              </a:rPr>
              <a:t>Trà Kiệu, Mã Châu</a:t>
            </a:r>
            <a:br>
              <a:rPr lang="vi-VN" sz="1500" b="1" i="1">
                <a:solidFill>
                  <a:schemeClr val="tx1"/>
                </a:solidFill>
              </a:rPr>
            </a:br>
            <a:r>
              <a:rPr lang="vi-VN" sz="1500" b="1" i="1">
                <a:solidFill>
                  <a:schemeClr val="tx1"/>
                </a:solidFill>
              </a:rPr>
              <a:t>Đã từng có tiếng dài lâu chắc bền”</a:t>
            </a:r>
          </a:p>
        </p:txBody>
      </p:sp>
      <p:sp>
        <p:nvSpPr>
          <p:cNvPr id="8" name="Rectangle 7">
            <a:extLst>
              <a:ext uri="{FF2B5EF4-FFF2-40B4-BE49-F238E27FC236}">
                <a16:creationId xmlns:a16="http://schemas.microsoft.com/office/drawing/2014/main" id="{9D1D6EEC-A8DE-9353-DC11-93C46BB14EA7}"/>
              </a:ext>
            </a:extLst>
          </p:cNvPr>
          <p:cNvSpPr/>
          <p:nvPr/>
        </p:nvSpPr>
        <p:spPr>
          <a:xfrm>
            <a:off x="2041922" y="3293269"/>
            <a:ext cx="4800600" cy="1477328"/>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1500" b="1" i="1">
                <a:solidFill>
                  <a:srgbClr val="0000FF"/>
                </a:solidFill>
              </a:rPr>
              <a:t> </a:t>
            </a:r>
            <a:r>
              <a:rPr lang="vi-VN" sz="1500" b="1" i="1">
                <a:solidFill>
                  <a:schemeClr val="tx1"/>
                </a:solidFill>
              </a:rPr>
              <a:t>“Trên trời có đám mấy xanh</a:t>
            </a:r>
          </a:p>
          <a:p>
            <a:pPr algn="ctr">
              <a:defRPr/>
            </a:pPr>
            <a:r>
              <a:rPr lang="vi-VN" sz="1500" b="1" i="1">
                <a:solidFill>
                  <a:schemeClr val="tx1"/>
                </a:solidFill>
              </a:rPr>
              <a:t>Ở giữa mây trắng, xung quanh mây vàng</a:t>
            </a:r>
          </a:p>
          <a:p>
            <a:pPr algn="ctr">
              <a:defRPr/>
            </a:pPr>
            <a:r>
              <a:rPr lang="vi-VN" sz="1500" b="1" i="1">
                <a:solidFill>
                  <a:schemeClr val="tx1"/>
                </a:solidFill>
              </a:rPr>
              <a:t>Ước gì anh lấy được nàng</a:t>
            </a:r>
          </a:p>
          <a:p>
            <a:pPr algn="ctr">
              <a:defRPr/>
            </a:pPr>
            <a:r>
              <a:rPr lang="vi-VN" sz="1500" b="1" i="1">
                <a:solidFill>
                  <a:schemeClr val="tx1"/>
                </a:solidFill>
              </a:rPr>
              <a:t>Để anh mua </a:t>
            </a:r>
            <a:r>
              <a:rPr lang="vi-VN" sz="1500" b="1" i="1">
                <a:solidFill>
                  <a:srgbClr val="FF0000"/>
                </a:solidFill>
              </a:rPr>
              <a:t>gạch Bát Tràng </a:t>
            </a:r>
            <a:r>
              <a:rPr lang="vi-VN" sz="1500" b="1" i="1">
                <a:solidFill>
                  <a:schemeClr val="tx1"/>
                </a:solidFill>
              </a:rPr>
              <a:t>về xây</a:t>
            </a:r>
          </a:p>
          <a:p>
            <a:pPr algn="ctr">
              <a:defRPr/>
            </a:pPr>
            <a:r>
              <a:rPr lang="vi-VN" sz="1500" b="1" i="1">
                <a:solidFill>
                  <a:schemeClr val="tx1"/>
                </a:solidFill>
              </a:rPr>
              <a:t>Xây dọc rồi lại xây ngang</a:t>
            </a:r>
          </a:p>
          <a:p>
            <a:pPr algn="ctr">
              <a:defRPr/>
            </a:pPr>
            <a:r>
              <a:rPr lang="vi-VN" sz="1500" b="1" i="1">
                <a:solidFill>
                  <a:schemeClr val="tx1"/>
                </a:solidFill>
              </a:rPr>
              <a:t>Xây hồ bán nguyệt cho nàng rửa chân”</a:t>
            </a:r>
          </a:p>
        </p:txBody>
      </p:sp>
      <p:sp>
        <p:nvSpPr>
          <p:cNvPr id="9" name="Rectangle 8">
            <a:extLst>
              <a:ext uri="{FF2B5EF4-FFF2-40B4-BE49-F238E27FC236}">
                <a16:creationId xmlns:a16="http://schemas.microsoft.com/office/drawing/2014/main" id="{B446B103-0094-CD03-C29B-5B6807AB9EB7}"/>
              </a:ext>
            </a:extLst>
          </p:cNvPr>
          <p:cNvSpPr/>
          <p:nvPr/>
        </p:nvSpPr>
        <p:spPr>
          <a:xfrm>
            <a:off x="1404938" y="475060"/>
            <a:ext cx="6229350" cy="4154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vi-VN" sz="2100" b="1" i="1" dirty="0">
                <a:solidFill>
                  <a:srgbClr val="0070C0"/>
                </a:solidFill>
              </a:rPr>
              <a:t>Sự phát triển các làng nghề thủ công cổ truyền</a:t>
            </a:r>
            <a:endParaRPr lang="vi-VN" sz="21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D4D0248-1C9E-DB73-FE3D-A46846C934D5}"/>
              </a:ext>
            </a:extLst>
          </p:cNvPr>
          <p:cNvSpPr/>
          <p:nvPr/>
        </p:nvSpPr>
        <p:spPr>
          <a:xfrm>
            <a:off x="439341" y="3646885"/>
            <a:ext cx="8328422" cy="1328023"/>
          </a:xfrm>
          <a:prstGeom prst="roundRect">
            <a:avLst/>
          </a:prstGeom>
          <a:noFill/>
          <a:ln>
            <a:noFill/>
          </a:ln>
        </p:spPr>
        <p:txBody>
          <a:bodyPr>
            <a:spAutoFit/>
          </a:bodyPr>
          <a:lstStyle/>
          <a:p>
            <a:pPr>
              <a:defRPr/>
            </a:pPr>
            <a:r>
              <a:rPr lang="vi-VN" sz="1800" dirty="0">
                <a:solidFill>
                  <a:srgbClr val="028910"/>
                </a:solidFill>
                <a:latin typeface="+mn-lt"/>
              </a:rPr>
              <a:t>Phố Hàng Đồng là do người dân ở 5 làng nghề đúc đồng lâu đời của các tỉnh Hưng Yên, Bắc Ninh tụ hội về. Trong đó, nổi tiếng là dân các làng Hè (Đông Mai), Bưởi (Đại Bái), Nôm (Đề Cầu). Làng Rồng, làng Dí Thượng, làng Dí Hạ ( Nguyệt Đức) có nguồn gốc ở xứ Kinh Bắc và Sơn Nam.</a:t>
            </a:r>
          </a:p>
        </p:txBody>
      </p:sp>
      <p:sp>
        <p:nvSpPr>
          <p:cNvPr id="10" name="Rectangle: Rounded Corners 9">
            <a:extLst>
              <a:ext uri="{FF2B5EF4-FFF2-40B4-BE49-F238E27FC236}">
                <a16:creationId xmlns:a16="http://schemas.microsoft.com/office/drawing/2014/main" id="{D255FEC7-0400-6F38-10FD-CA51BB155BAE}"/>
              </a:ext>
            </a:extLst>
          </p:cNvPr>
          <p:cNvSpPr/>
          <p:nvPr/>
        </p:nvSpPr>
        <p:spPr>
          <a:xfrm>
            <a:off x="3257550" y="3321844"/>
            <a:ext cx="3794522" cy="408623"/>
          </a:xfrm>
          <a:prstGeom prst="roundRect">
            <a:avLst/>
          </a:prstGeom>
          <a:noFill/>
          <a:ln>
            <a:noFill/>
          </a:ln>
        </p:spPr>
        <p:txBody>
          <a:bodyPr wrap="square">
            <a:spAutoFit/>
          </a:bodyPr>
          <a:lstStyle/>
          <a:p>
            <a:pPr>
              <a:defRPr/>
            </a:pPr>
            <a:r>
              <a:rPr lang="vi-VN" sz="1800" b="1" i="1" dirty="0">
                <a:solidFill>
                  <a:srgbClr val="028910"/>
                </a:solidFill>
                <a:latin typeface="+mn-lt"/>
              </a:rPr>
              <a:t>Phố hàng Đồng xưa và nay</a:t>
            </a:r>
            <a:endParaRPr lang="vi-VN" sz="1800" dirty="0">
              <a:solidFill>
                <a:srgbClr val="028910"/>
              </a:solidFill>
              <a:latin typeface="+mn-lt"/>
            </a:endParaRPr>
          </a:p>
        </p:txBody>
      </p:sp>
      <p:pic>
        <p:nvPicPr>
          <p:cNvPr id="38916" name="Picture 11">
            <a:extLst>
              <a:ext uri="{FF2B5EF4-FFF2-40B4-BE49-F238E27FC236}">
                <a16:creationId xmlns:a16="http://schemas.microsoft.com/office/drawing/2014/main" id="{591D7DC8-8278-2D69-CFC8-53CFCB756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1" y="288131"/>
            <a:ext cx="4137422" cy="29920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a:extLst>
              <a:ext uri="{FF2B5EF4-FFF2-40B4-BE49-F238E27FC236}">
                <a16:creationId xmlns:a16="http://schemas.microsoft.com/office/drawing/2014/main" id="{ABCD8EE7-256B-33DC-ED62-B8B4EB336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6" y="317897"/>
            <a:ext cx="3794522" cy="296227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a:extLst>
              <a:ext uri="{FF2B5EF4-FFF2-40B4-BE49-F238E27FC236}">
                <a16:creationId xmlns:a16="http://schemas.microsoft.com/office/drawing/2014/main" id="{E088AEA6-23A5-3350-FCE1-7B640A6B2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379810"/>
            <a:ext cx="6343650" cy="43838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488D88E-869E-77AC-1D98-829137AD3C99}"/>
              </a:ext>
            </a:extLst>
          </p:cNvPr>
          <p:cNvSpPr txBox="1"/>
          <p:nvPr/>
        </p:nvSpPr>
        <p:spPr>
          <a:xfrm>
            <a:off x="7200900" y="2228850"/>
            <a:ext cx="1543050" cy="1856839"/>
          </a:xfrm>
          <a:prstGeom prst="roundRect">
            <a:avLst/>
          </a:prstGeom>
          <a:solidFill>
            <a:srgbClr val="FFFF99"/>
          </a:solidFill>
        </p:spPr>
        <p:txBody>
          <a:bodyPr>
            <a:spAutoFit/>
          </a:bodyPr>
          <a:lstStyle/>
          <a:p>
            <a:pPr algn="ctr">
              <a:defRPr/>
            </a:pPr>
            <a:r>
              <a:rPr lang="vi-VN" sz="2100" b="1" dirty="0">
                <a:solidFill>
                  <a:srgbClr val="028910"/>
                </a:solidFill>
                <a:latin typeface="+mn-lt"/>
              </a:rPr>
              <a:t>Làng gốm Bát Tràng xưa và nay</a:t>
            </a:r>
          </a:p>
        </p:txBody>
      </p:sp>
      <p:pic>
        <p:nvPicPr>
          <p:cNvPr id="3" name="Picture 2">
            <a:extLst>
              <a:ext uri="{FF2B5EF4-FFF2-40B4-BE49-F238E27FC236}">
                <a16:creationId xmlns:a16="http://schemas.microsoft.com/office/drawing/2014/main" id="{1E5885BD-2975-BA0C-3E73-B3C69D964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79810"/>
            <a:ext cx="3287316" cy="43838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BC1E779-4FA0-0933-CE7F-AE3A9FA15F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355998"/>
            <a:ext cx="2953941" cy="221575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0B53674-2DCE-2B91-0A90-6FCFB1F39B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8688" y="2621756"/>
            <a:ext cx="2955131" cy="221575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39938"/>
                                        </p:tgtEl>
                                      </p:cBhvr>
                                    </p:animEffect>
                                    <p:set>
                                      <p:cBhvr>
                                        <p:cTn id="7" dur="1" fill="hold">
                                          <p:stCondLst>
                                            <p:cond delay="499"/>
                                          </p:stCondLst>
                                        </p:cTn>
                                        <p:tgtEl>
                                          <p:spTgt spid="39938"/>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3" descr="31.jpg">
            <a:extLst>
              <a:ext uri="{FF2B5EF4-FFF2-40B4-BE49-F238E27FC236}">
                <a16:creationId xmlns:a16="http://schemas.microsoft.com/office/drawing/2014/main" id="{1FBBC6BA-E625-861F-B4D8-2219877D47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4382" y="1265635"/>
            <a:ext cx="4313635" cy="3253978"/>
          </a:xfrm>
          <a:prstGeom prst="roundRect">
            <a:avLst/>
          </a:prstGeom>
        </p:spPr>
      </p:pic>
      <p:sp>
        <p:nvSpPr>
          <p:cNvPr id="40963" name="Title 1">
            <a:extLst>
              <a:ext uri="{FF2B5EF4-FFF2-40B4-BE49-F238E27FC236}">
                <a16:creationId xmlns:a16="http://schemas.microsoft.com/office/drawing/2014/main" id="{7DF449C9-7F4B-1C5C-7F06-8C7D7D521807}"/>
              </a:ext>
            </a:extLst>
          </p:cNvPr>
          <p:cNvSpPr>
            <a:spLocks noGrp="1" noChangeArrowheads="1"/>
          </p:cNvSpPr>
          <p:nvPr>
            <p:ph type="title"/>
          </p:nvPr>
        </p:nvSpPr>
        <p:spPr>
          <a:xfrm>
            <a:off x="2143125" y="439341"/>
            <a:ext cx="4200525" cy="514350"/>
          </a:xfrm>
          <a:prstGeom prst="roundRect">
            <a:avLst/>
          </a:prstGeom>
          <a:solidFill>
            <a:srgbClr val="FFFF00"/>
          </a:solidFill>
        </p:spPr>
        <p:txBody>
          <a:bodyPr/>
          <a:lstStyle/>
          <a:p>
            <a:pPr algn="ctr" eaLnBrk="1" hangingPunct="1"/>
            <a:r>
              <a:rPr lang="en-US" altLang="vi-VN" sz="2100" b="1">
                <a:solidFill>
                  <a:srgbClr val="028910"/>
                </a:solidFill>
                <a:latin typeface="+mn-lt"/>
                <a:cs typeface="Times New Roman" panose="02020603050405020304" pitchFamily="18" charset="0"/>
              </a:rPr>
              <a:t>Làng lụa Vạn Phúc ( Hà Đông)</a:t>
            </a:r>
          </a:p>
        </p:txBody>
      </p:sp>
      <p:pic>
        <p:nvPicPr>
          <p:cNvPr id="40964" name="Picture 4">
            <a:extLst>
              <a:ext uri="{FF2B5EF4-FFF2-40B4-BE49-F238E27FC236}">
                <a16:creationId xmlns:a16="http://schemas.microsoft.com/office/drawing/2014/main" id="{3E991A44-1FD8-8CA1-85D8-1345A395C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269207"/>
            <a:ext cx="4333875" cy="325040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88026A4-E20D-7C34-8B47-D462ECA27FA2}"/>
              </a:ext>
            </a:extLst>
          </p:cNvPr>
          <p:cNvPicPr>
            <a:picLocks noChangeAspect="1"/>
          </p:cNvPicPr>
          <p:nvPr/>
        </p:nvPicPr>
        <p:blipFill>
          <a:blip r:embed="rId4"/>
          <a:stretch>
            <a:fillRect/>
          </a:stretch>
        </p:blipFill>
        <p:spPr>
          <a:xfrm>
            <a:off x="4505325" y="1269206"/>
            <a:ext cx="4311770" cy="3255546"/>
          </a:xfrm>
          <a:prstGeom prst="round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a:extLst>
              <a:ext uri="{FF2B5EF4-FFF2-40B4-BE49-F238E27FC236}">
                <a16:creationId xmlns:a16="http://schemas.microsoft.com/office/drawing/2014/main" id="{B69DC3C7-9468-289E-F8C2-E0A67023E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314451"/>
            <a:ext cx="4324350" cy="336470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6">
            <a:extLst>
              <a:ext uri="{FF2B5EF4-FFF2-40B4-BE49-F238E27FC236}">
                <a16:creationId xmlns:a16="http://schemas.microsoft.com/office/drawing/2014/main" id="{C14F420F-B6CC-3163-4BBD-1A7B94FED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816" y="1314450"/>
            <a:ext cx="4286250" cy="336470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870C6F7-B2A1-2711-1CC8-0ADEACCB83A5}"/>
              </a:ext>
            </a:extLst>
          </p:cNvPr>
          <p:cNvSpPr txBox="1"/>
          <p:nvPr/>
        </p:nvSpPr>
        <p:spPr>
          <a:xfrm>
            <a:off x="1543050" y="647700"/>
            <a:ext cx="6093619" cy="459700"/>
          </a:xfrm>
          <a:prstGeom prst="roundRect">
            <a:avLst/>
          </a:prstGeom>
          <a:solidFill>
            <a:srgbClr val="FFFF00"/>
          </a:solidFill>
        </p:spPr>
        <p:txBody>
          <a:bodyPr>
            <a:spAutoFit/>
          </a:bodyPr>
          <a:lstStyle/>
          <a:p>
            <a:pPr algn="ctr">
              <a:defRPr/>
            </a:pPr>
            <a:r>
              <a:rPr lang="vi-VN" sz="2100" b="1" dirty="0">
                <a:solidFill>
                  <a:srgbClr val="028910"/>
                </a:solidFill>
                <a:latin typeface="+mn-lt"/>
              </a:rPr>
              <a:t>Làng Đúc đồng Phước Kiều (Quảng Nam)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id="{3DEF0298-9A5C-4E70-86CF-0A9588676D81}"/>
              </a:ext>
            </a:extLst>
          </p:cNvPr>
          <p:cNvSpPr/>
          <p:nvPr/>
        </p:nvSpPr>
        <p:spPr>
          <a:xfrm>
            <a:off x="286797" y="717569"/>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286797" y="752140"/>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1</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228600" y="717569"/>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kinh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graphicFrame>
        <p:nvGraphicFramePr>
          <p:cNvPr id="5" name="Table 4">
            <a:extLst>
              <a:ext uri="{FF2B5EF4-FFF2-40B4-BE49-F238E27FC236}">
                <a16:creationId xmlns:a16="http://schemas.microsoft.com/office/drawing/2014/main" id="{A55DBF4B-1CF0-2643-CC94-291E2E62060B}"/>
              </a:ext>
            </a:extLst>
          </p:cNvPr>
          <p:cNvGraphicFramePr>
            <a:graphicFrameLocks noGrp="1"/>
          </p:cNvGraphicFramePr>
          <p:nvPr>
            <p:extLst>
              <p:ext uri="{D42A27DB-BD31-4B8C-83A1-F6EECF244321}">
                <p14:modId xmlns:p14="http://schemas.microsoft.com/office/powerpoint/2010/main" val="359255237"/>
              </p:ext>
            </p:extLst>
          </p:nvPr>
        </p:nvGraphicFramePr>
        <p:xfrm>
          <a:off x="332170" y="1346867"/>
          <a:ext cx="5461114" cy="3962400"/>
        </p:xfrm>
        <a:graphic>
          <a:graphicData uri="http://schemas.openxmlformats.org/drawingml/2006/table">
            <a:tbl>
              <a:tblPr firstRow="1" firstCol="1" bandRow="1"/>
              <a:tblGrid>
                <a:gridCol w="990653">
                  <a:extLst>
                    <a:ext uri="{9D8B030D-6E8A-4147-A177-3AD203B41FA5}">
                      <a16:colId xmlns:a16="http://schemas.microsoft.com/office/drawing/2014/main" val="2621896099"/>
                    </a:ext>
                  </a:extLst>
                </a:gridCol>
                <a:gridCol w="4470461">
                  <a:extLst>
                    <a:ext uri="{9D8B030D-6E8A-4147-A177-3AD203B41FA5}">
                      <a16:colId xmlns:a16="http://schemas.microsoft.com/office/drawing/2014/main" val="269891773"/>
                    </a:ext>
                  </a:extLst>
                </a:gridCol>
              </a:tblGrid>
              <a:tr h="43780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Lĩnh</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vực</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Những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nét</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chính</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458267073"/>
                  </a:ext>
                </a:extLst>
              </a:tr>
              <a:tr h="29421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Thương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nghiệp</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Buôn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bán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được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mở</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rộng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mạng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lưới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chợ</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được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hình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thành</a:t>
                      </a:r>
                      <a:r>
                        <a:rPr lang="en-US" sz="2000" b="1" kern="1200" dirty="0">
                          <a:solidFill>
                            <a:srgbClr val="FD2257"/>
                          </a:solidFill>
                          <a:effectLst/>
                          <a:latin typeface="SVN-Comic Sans MS" panose="02040603050506020204" pitchFamily="18" charset="0"/>
                          <a:ea typeface="+mn-ea"/>
                          <a:cs typeface="+mn-cs"/>
                        </a:rPr>
                        <a:t> ở </a:t>
                      </a:r>
                      <a:r>
                        <a:rPr lang="en-US" sz="2000" b="1" kern="1200" dirty="0" err="1">
                          <a:solidFill>
                            <a:srgbClr val="FD2257"/>
                          </a:solidFill>
                          <a:effectLst/>
                          <a:latin typeface="SVN-Comic Sans MS" panose="02040603050506020204" pitchFamily="18" charset="0"/>
                          <a:ea typeface="+mn-ea"/>
                          <a:cs typeface="+mn-cs"/>
                        </a:rPr>
                        <a:t>cả</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vùng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đồng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bằng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và</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ven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biển</a:t>
                      </a:r>
                      <a:r>
                        <a:rPr lang="en-US" sz="2000" b="1" kern="1200" dirty="0">
                          <a:solidFill>
                            <a:srgbClr val="FD2257"/>
                          </a:solidFill>
                          <a:effectLst/>
                          <a:latin typeface="SVN-Comic Sans MS" panose="02040603050506020204" pitchFamily="18" charset="0"/>
                          <a:ea typeface="+mn-ea"/>
                          <a:cs typeface="+mn-cs"/>
                        </a:rPr>
                        <a:t>.</a:t>
                      </a:r>
                    </a:p>
                    <a:p>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Nhiều</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đô</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thị</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xuất</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hiện</a:t>
                      </a:r>
                      <a:r>
                        <a:rPr lang="en-US" sz="2000" b="1" kern="1200" dirty="0">
                          <a:solidFill>
                            <a:srgbClr val="FD2257"/>
                          </a:solidFill>
                          <a:effectLst/>
                          <a:latin typeface="SVN-Comic Sans MS" panose="02040603050506020204" pitchFamily="18" charset="0"/>
                          <a:ea typeface="+mn-ea"/>
                          <a:cs typeface="+mn-cs"/>
                        </a:rPr>
                        <a:t> ở </a:t>
                      </a:r>
                      <a:r>
                        <a:rPr lang="en-US" sz="2000" b="1" kern="1200" dirty="0" err="1">
                          <a:solidFill>
                            <a:srgbClr val="FD2257"/>
                          </a:solidFill>
                          <a:effectLst/>
                          <a:latin typeface="SVN-Comic Sans MS" panose="02040603050506020204" pitchFamily="18" charset="0"/>
                          <a:ea typeface="+mn-ea"/>
                          <a:cs typeface="+mn-cs"/>
                        </a:rPr>
                        <a:t>những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thời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điểm</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khác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nhau</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và</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khởi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sắc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trong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các</a:t>
                      </a:r>
                      <a:r>
                        <a:rPr lang="en-US" sz="2000" b="1" kern="1200" dirty="0">
                          <a:solidFill>
                            <a:srgbClr val="FD2257"/>
                          </a:solidFill>
                          <a:effectLst/>
                          <a:latin typeface="SVN-Comic Sans MS" panose="02040603050506020204" pitchFamily="18" charset="0"/>
                          <a:ea typeface="+mn-ea"/>
                          <a:cs typeface="+mn-cs"/>
                        </a:rPr>
                        <a:t> Tk XVII-XVIII: </a:t>
                      </a:r>
                      <a:r>
                        <a:rPr lang="en-US" sz="2000" b="1" kern="1200" dirty="0" err="1">
                          <a:solidFill>
                            <a:srgbClr val="FD2257"/>
                          </a:solidFill>
                          <a:effectLst/>
                          <a:latin typeface="SVN-Comic Sans MS" panose="02040603050506020204" pitchFamily="18" charset="0"/>
                          <a:ea typeface="+mn-ea"/>
                          <a:cs typeface="+mn-cs"/>
                        </a:rPr>
                        <a:t>Thăng</a:t>
                      </a:r>
                      <a:r>
                        <a:rPr lang="en-US" sz="2000" b="1" kern="1200" dirty="0">
                          <a:solidFill>
                            <a:srgbClr val="FD2257"/>
                          </a:solidFill>
                          <a:effectLst/>
                          <a:latin typeface="SVN-Comic Sans MS" panose="02040603050506020204" pitchFamily="18" charset="0"/>
                          <a:ea typeface="+mn-ea"/>
                          <a:cs typeface="+mn-cs"/>
                        </a:rPr>
                        <a:t> Long, </a:t>
                      </a:r>
                      <a:r>
                        <a:rPr lang="en-US" sz="2000" b="1" kern="1200" dirty="0" err="1">
                          <a:solidFill>
                            <a:srgbClr val="FD2257"/>
                          </a:solidFill>
                          <a:effectLst/>
                          <a:latin typeface="SVN-Comic Sans MS" panose="02040603050506020204" pitchFamily="18" charset="0"/>
                          <a:ea typeface="+mn-ea"/>
                          <a:cs typeface="+mn-cs"/>
                        </a:rPr>
                        <a:t>Phố</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Hiến</a:t>
                      </a:r>
                      <a:r>
                        <a:rPr lang="en-US" sz="2000" b="1" kern="1200" dirty="0">
                          <a:solidFill>
                            <a:srgbClr val="FD2257"/>
                          </a:solidFill>
                          <a:effectLst/>
                          <a:latin typeface="SVN-Comic Sans MS" panose="02040603050506020204" pitchFamily="18" charset="0"/>
                          <a:ea typeface="+mn-ea"/>
                          <a:cs typeface="+mn-cs"/>
                        </a:rPr>
                        <a:t>, Thanh Hà, </a:t>
                      </a:r>
                      <a:r>
                        <a:rPr lang="en-US" sz="2000" b="1" kern="1200" dirty="0" err="1">
                          <a:solidFill>
                            <a:srgbClr val="FD2257"/>
                          </a:solidFill>
                          <a:effectLst/>
                          <a:latin typeface="SVN-Comic Sans MS" panose="02040603050506020204" pitchFamily="18" charset="0"/>
                          <a:ea typeface="+mn-ea"/>
                          <a:cs typeface="+mn-cs"/>
                        </a:rPr>
                        <a:t>Hội</a:t>
                      </a:r>
                      <a:r>
                        <a:rPr lang="en-US" sz="2000" b="1" kern="1200" dirty="0">
                          <a:solidFill>
                            <a:srgbClr val="FD2257"/>
                          </a:solidFill>
                          <a:effectLst/>
                          <a:latin typeface="SVN-Comic Sans MS" panose="02040603050506020204" pitchFamily="18" charset="0"/>
                          <a:ea typeface="+mn-ea"/>
                          <a:cs typeface="+mn-cs"/>
                        </a:rPr>
                        <a:t> An, Gia </a:t>
                      </a:r>
                      <a:r>
                        <a:rPr lang="en-US" sz="2000" b="1" kern="1200" dirty="0" err="1">
                          <a:solidFill>
                            <a:srgbClr val="FD2257"/>
                          </a:solidFill>
                          <a:effectLst/>
                          <a:latin typeface="SVN-Comic Sans MS" panose="02040603050506020204" pitchFamily="18" charset="0"/>
                          <a:ea typeface="+mn-ea"/>
                          <a:cs typeface="+mn-cs"/>
                        </a:rPr>
                        <a:t>Định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và</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gắn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với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hoạt</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động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ngoại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thương</a:t>
                      </a:r>
                      <a:r>
                        <a:rPr lang="en-US" sz="2000" b="1" kern="1200" dirty="0">
                          <a:solidFill>
                            <a:srgbClr val="FD2257"/>
                          </a:solidFill>
                          <a:effectLst/>
                          <a:latin typeface="SVN-Comic Sans MS" panose="02040603050506020204" pitchFamily="18" charset="0"/>
                          <a:ea typeface="+mn-ea"/>
                          <a:cs typeface="+mn-cs"/>
                        </a:rPr>
                        <a:t>.</a:t>
                      </a:r>
                    </a:p>
                    <a:p>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Nửa</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sau</a:t>
                      </a:r>
                      <a:r>
                        <a:rPr lang="en-US" sz="2000" b="1" kern="1200" dirty="0">
                          <a:solidFill>
                            <a:srgbClr val="FD2257"/>
                          </a:solidFill>
                          <a:effectLst/>
                          <a:latin typeface="SVN-Comic Sans MS" panose="02040603050506020204" pitchFamily="18" charset="0"/>
                          <a:ea typeface="+mn-ea"/>
                          <a:cs typeface="+mn-cs"/>
                        </a:rPr>
                        <a:t> TK XVIII, </a:t>
                      </a:r>
                      <a:r>
                        <a:rPr lang="en-US" sz="2000" b="1" kern="1200" dirty="0" err="1">
                          <a:solidFill>
                            <a:srgbClr val="FD2257"/>
                          </a:solidFill>
                          <a:effectLst/>
                          <a:latin typeface="SVN-Comic Sans MS" panose="02040603050506020204" pitchFamily="18" charset="0"/>
                          <a:ea typeface="+mn-ea"/>
                          <a:cs typeface="+mn-cs"/>
                        </a:rPr>
                        <a:t>các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thành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thị</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suy</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tàn</a:t>
                      </a:r>
                      <a:r>
                        <a:rPr lang="en-US" sz="2000" b="1" kern="1200" dirty="0">
                          <a:solidFill>
                            <a:srgbClr val="FD2257"/>
                          </a:solidFill>
                          <a:effectLst/>
                          <a:latin typeface="SVN-Comic Sans MS" panose="02040603050506020204" pitchFamily="18" charset="0"/>
                          <a:ea typeface="+mn-ea"/>
                          <a:cs typeface="+mn-cs"/>
                        </a:rPr>
                        <a:t> do </a:t>
                      </a:r>
                      <a:r>
                        <a:rPr lang="en-US" sz="2000" b="1" kern="1200" dirty="0" err="1">
                          <a:solidFill>
                            <a:srgbClr val="FD2257"/>
                          </a:solidFill>
                          <a:effectLst/>
                          <a:latin typeface="SVN-Comic Sans MS" panose="02040603050506020204" pitchFamily="18" charset="0"/>
                          <a:ea typeface="+mn-ea"/>
                          <a:cs typeface="+mn-cs"/>
                        </a:rPr>
                        <a:t>chính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quyền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hành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chính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sách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hạn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chế</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ngoại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thương</a:t>
                      </a:r>
                      <a:endParaRPr lang="en-US" sz="2000" b="1" kern="1200" dirty="0">
                        <a:solidFill>
                          <a:srgbClr val="FD2257"/>
                        </a:solidFill>
                        <a:effectLst/>
                        <a:latin typeface="SVN-Comic Sans MS" panose="02040603050506020204" pitchFamily="18" charset="0"/>
                        <a:ea typeface="+mn-ea"/>
                        <a:cs typeface="+mn-cs"/>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03489612"/>
                  </a:ext>
                </a:extLst>
              </a:tr>
            </a:tbl>
          </a:graphicData>
        </a:graphic>
      </p:graphicFrame>
      <p:grpSp>
        <p:nvGrpSpPr>
          <p:cNvPr id="7" name="Group 6">
            <a:extLst>
              <a:ext uri="{FF2B5EF4-FFF2-40B4-BE49-F238E27FC236}">
                <a16:creationId xmlns:a16="http://schemas.microsoft.com/office/drawing/2014/main" id="{FA4A7FA6-8665-A537-2C89-70AA1B5F93C1}"/>
              </a:ext>
            </a:extLst>
          </p:cNvPr>
          <p:cNvGrpSpPr/>
          <p:nvPr/>
        </p:nvGrpSpPr>
        <p:grpSpPr>
          <a:xfrm>
            <a:off x="6098507" y="914492"/>
            <a:ext cx="2778793" cy="3903017"/>
            <a:chOff x="6098507" y="914492"/>
            <a:chExt cx="2778793" cy="3903017"/>
          </a:xfrm>
        </p:grpSpPr>
        <p:pic>
          <p:nvPicPr>
            <p:cNvPr id="3" name="Picture 2">
              <a:extLst>
                <a:ext uri="{FF2B5EF4-FFF2-40B4-BE49-F238E27FC236}">
                  <a16:creationId xmlns:a16="http://schemas.microsoft.com/office/drawing/2014/main" id="{FD6AF0E3-BEB3-7AE8-F2BF-D5784EFB2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507" y="914492"/>
              <a:ext cx="2657646" cy="390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8">
              <a:extLst>
                <a:ext uri="{FF2B5EF4-FFF2-40B4-BE49-F238E27FC236}">
                  <a16:creationId xmlns:a16="http://schemas.microsoft.com/office/drawing/2014/main" id="{0BE57703-3A60-91D7-0B21-6F3715C5D3DE}"/>
                </a:ext>
              </a:extLst>
            </p:cNvPr>
            <p:cNvSpPr/>
            <p:nvPr/>
          </p:nvSpPr>
          <p:spPr>
            <a:xfrm>
              <a:off x="6221694" y="1788551"/>
              <a:ext cx="781717" cy="342900"/>
            </a:xfrm>
            <a:prstGeom prst="wedgeRoundRectCallout">
              <a:avLst>
                <a:gd name="adj1" fmla="val 102774"/>
                <a:gd name="adj2" fmla="val -98179"/>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err="1">
                  <a:solidFill>
                    <a:srgbClr val="FF0000"/>
                  </a:solidFill>
                  <a:latin typeface="Times New Roman" panose="02020603050405020304" pitchFamily="18" charset="0"/>
                  <a:cs typeface="Times New Roman" panose="02020603050405020304" pitchFamily="18" charset="0"/>
                </a:rPr>
                <a:t>Kẻ</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Chợ</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E047D778-9448-180C-4A0C-5C7DEA8796B7}"/>
                </a:ext>
              </a:extLst>
            </p:cNvPr>
            <p:cNvSpPr/>
            <p:nvPr/>
          </p:nvSpPr>
          <p:spPr>
            <a:xfrm>
              <a:off x="7397961" y="158115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ounded Rectangular Callout 9">
              <a:extLst>
                <a:ext uri="{FF2B5EF4-FFF2-40B4-BE49-F238E27FC236}">
                  <a16:creationId xmlns:a16="http://schemas.microsoft.com/office/drawing/2014/main" id="{34BF4F2C-2361-4C56-EBCC-453DD7E63E61}"/>
                </a:ext>
              </a:extLst>
            </p:cNvPr>
            <p:cNvSpPr/>
            <p:nvPr/>
          </p:nvSpPr>
          <p:spPr>
            <a:xfrm>
              <a:off x="7908315" y="2038350"/>
              <a:ext cx="847838" cy="342900"/>
            </a:xfrm>
            <a:prstGeom prst="wedgeRoundRectCallout">
              <a:avLst>
                <a:gd name="adj1" fmla="val -100866"/>
                <a:gd name="adj2" fmla="val -118832"/>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a:solidFill>
                    <a:srgbClr val="FF0000"/>
                  </a:solidFill>
                  <a:latin typeface="Times New Roman" panose="02020603050405020304" pitchFamily="18" charset="0"/>
                  <a:cs typeface="Times New Roman" panose="02020603050405020304" pitchFamily="18" charset="0"/>
                </a:rPr>
                <a:t>Phố Hiến</a:t>
              </a:r>
            </a:p>
          </p:txBody>
        </p:sp>
        <p:sp>
          <p:nvSpPr>
            <p:cNvPr id="22" name="Oval 21">
              <a:extLst>
                <a:ext uri="{FF2B5EF4-FFF2-40B4-BE49-F238E27FC236}">
                  <a16:creationId xmlns:a16="http://schemas.microsoft.com/office/drawing/2014/main" id="{B7E3F360-143D-DC5C-557B-1A77A2D2C3B4}"/>
                </a:ext>
              </a:extLst>
            </p:cNvPr>
            <p:cNvSpPr/>
            <p:nvPr/>
          </p:nvSpPr>
          <p:spPr>
            <a:xfrm flipV="1">
              <a:off x="7427329" y="1788551"/>
              <a:ext cx="45719" cy="45719"/>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ounded Rectangular Callout 7">
              <a:extLst>
                <a:ext uri="{FF2B5EF4-FFF2-40B4-BE49-F238E27FC236}">
                  <a16:creationId xmlns:a16="http://schemas.microsoft.com/office/drawing/2014/main" id="{4DE70DE3-322D-49DE-1820-CF5FAEB30900}"/>
                </a:ext>
              </a:extLst>
            </p:cNvPr>
            <p:cNvSpPr/>
            <p:nvPr/>
          </p:nvSpPr>
          <p:spPr>
            <a:xfrm>
              <a:off x="8039101" y="3085029"/>
              <a:ext cx="838199" cy="248721"/>
            </a:xfrm>
            <a:prstGeom prst="wedgeRoundRectCallout">
              <a:avLst>
                <a:gd name="adj1" fmla="val -38320"/>
                <a:gd name="adj2" fmla="val -80524"/>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err="1">
                  <a:solidFill>
                    <a:srgbClr val="FF0000"/>
                  </a:solidFill>
                  <a:latin typeface="Times New Roman" panose="02020603050405020304" pitchFamily="18" charset="0"/>
                  <a:cs typeface="Times New Roman" panose="02020603050405020304" pitchFamily="18" charset="0"/>
                </a:rPr>
                <a:t>Hội</a:t>
              </a:r>
              <a:r>
                <a:rPr lang="en-US" sz="1200" dirty="0">
                  <a:solidFill>
                    <a:srgbClr val="FF0000"/>
                  </a:solidFill>
                  <a:latin typeface="Times New Roman" panose="02020603050405020304" pitchFamily="18" charset="0"/>
                  <a:cs typeface="Times New Roman" panose="02020603050405020304" pitchFamily="18" charset="0"/>
                </a:rPr>
                <a:t> An</a:t>
              </a:r>
            </a:p>
          </p:txBody>
        </p:sp>
        <p:sp>
          <p:nvSpPr>
            <p:cNvPr id="24" name="Oval 23">
              <a:extLst>
                <a:ext uri="{FF2B5EF4-FFF2-40B4-BE49-F238E27FC236}">
                  <a16:creationId xmlns:a16="http://schemas.microsoft.com/office/drawing/2014/main" id="{A8F007DE-FF32-6C0C-0DC2-4C3CF769EC21}"/>
                </a:ext>
              </a:extLst>
            </p:cNvPr>
            <p:cNvSpPr/>
            <p:nvPr/>
          </p:nvSpPr>
          <p:spPr>
            <a:xfrm>
              <a:off x="8077200" y="295275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ounded Rectangular Callout 10">
              <a:extLst>
                <a:ext uri="{FF2B5EF4-FFF2-40B4-BE49-F238E27FC236}">
                  <a16:creationId xmlns:a16="http://schemas.microsoft.com/office/drawing/2014/main" id="{86479759-A154-C9C3-11FD-3F102B49A5F0}"/>
                </a:ext>
              </a:extLst>
            </p:cNvPr>
            <p:cNvSpPr/>
            <p:nvPr/>
          </p:nvSpPr>
          <p:spPr>
            <a:xfrm>
              <a:off x="6934200" y="3108720"/>
              <a:ext cx="838200" cy="342900"/>
            </a:xfrm>
            <a:prstGeom prst="wedgeRoundRectCallout">
              <a:avLst>
                <a:gd name="adj1" fmla="val 63884"/>
                <a:gd name="adj2" fmla="val -139887"/>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rgbClr val="FF0000"/>
                  </a:solidFill>
                  <a:latin typeface="Times New Roman" panose="02020603050405020304" pitchFamily="18" charset="0"/>
                  <a:cs typeface="Times New Roman" panose="02020603050405020304" pitchFamily="18" charset="0"/>
                </a:rPr>
                <a:t>Thanh Hà</a:t>
              </a:r>
            </a:p>
          </p:txBody>
        </p:sp>
        <p:sp>
          <p:nvSpPr>
            <p:cNvPr id="26" name="Oval 25">
              <a:extLst>
                <a:ext uri="{FF2B5EF4-FFF2-40B4-BE49-F238E27FC236}">
                  <a16:creationId xmlns:a16="http://schemas.microsoft.com/office/drawing/2014/main" id="{22080F8A-FC0C-6590-DA09-B568F1D45E31}"/>
                </a:ext>
              </a:extLst>
            </p:cNvPr>
            <p:cNvSpPr/>
            <p:nvPr/>
          </p:nvSpPr>
          <p:spPr>
            <a:xfrm>
              <a:off x="7836085" y="2704558"/>
              <a:ext cx="58738" cy="66675"/>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a:extLst>
                <a:ext uri="{FF2B5EF4-FFF2-40B4-BE49-F238E27FC236}">
                  <a16:creationId xmlns:a16="http://schemas.microsoft.com/office/drawing/2014/main" id="{40DB7C23-E248-5A03-2513-B2EF4337EE11}"/>
                </a:ext>
              </a:extLst>
            </p:cNvPr>
            <p:cNvSpPr/>
            <p:nvPr/>
          </p:nvSpPr>
          <p:spPr>
            <a:xfrm>
              <a:off x="7620000" y="410202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ounded Rectangular Callout 7">
              <a:extLst>
                <a:ext uri="{FF2B5EF4-FFF2-40B4-BE49-F238E27FC236}">
                  <a16:creationId xmlns:a16="http://schemas.microsoft.com/office/drawing/2014/main" id="{CEC59AD6-C89D-DFE8-900E-889B6EB5FBC8}"/>
                </a:ext>
              </a:extLst>
            </p:cNvPr>
            <p:cNvSpPr/>
            <p:nvPr/>
          </p:nvSpPr>
          <p:spPr>
            <a:xfrm>
              <a:off x="6777037" y="3718011"/>
              <a:ext cx="844253" cy="342900"/>
            </a:xfrm>
            <a:prstGeom prst="wedgeRoundRectCallout">
              <a:avLst>
                <a:gd name="adj1" fmla="val 52339"/>
                <a:gd name="adj2" fmla="val 61858"/>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rgbClr val="FF0000"/>
                  </a:solidFill>
                  <a:latin typeface="Times New Roman" panose="02020603050405020304" pitchFamily="18" charset="0"/>
                  <a:cs typeface="Times New Roman" panose="02020603050405020304" pitchFamily="18" charset="0"/>
                </a:rPr>
                <a:t>Gia </a:t>
              </a:r>
              <a:r>
                <a:rPr lang="en-US" sz="1200" dirty="0" err="1">
                  <a:solidFill>
                    <a:srgbClr val="FF0000"/>
                  </a:solidFill>
                  <a:latin typeface="Times New Roman" panose="02020603050405020304" pitchFamily="18" charset="0"/>
                  <a:cs typeface="Times New Roman" panose="02020603050405020304" pitchFamily="18" charset="0"/>
                </a:rPr>
                <a:t>Định</a:t>
              </a:r>
              <a:endParaRPr lang="en-US" sz="12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06663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P spid="23" grpId="0" animBg="1"/>
      <p:bldP spid="24" grpId="0" animBg="1"/>
      <p:bldP spid="25" grpId="0" animBg="1"/>
      <p:bldP spid="26"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0629D1-E2E9-A156-E31A-5C9BD26C7FA4}"/>
              </a:ext>
            </a:extLst>
          </p:cNvPr>
          <p:cNvSpPr txBox="1">
            <a:spLocks/>
          </p:cNvSpPr>
          <p:nvPr/>
        </p:nvSpPr>
        <p:spPr>
          <a:xfrm>
            <a:off x="1940719" y="1028700"/>
            <a:ext cx="4993480" cy="623888"/>
          </a:xfrm>
          <a:prstGeom prst="rect">
            <a:avLst/>
          </a:prstGeom>
        </p:spPr>
        <p:style>
          <a:lnRef idx="1">
            <a:schemeClr val="accent4"/>
          </a:lnRef>
          <a:fillRef idx="2">
            <a:schemeClr val="accent4"/>
          </a:fillRef>
          <a:effectRef idx="1">
            <a:schemeClr val="accent4"/>
          </a:effectRef>
          <a:fontRef idx="minor">
            <a:schemeClr val="dk1"/>
          </a:fontRef>
        </p:style>
        <p:txBody>
          <a:bodyPr lIns="34290" rIns="34290" anchor="ctr">
            <a:normAutofit lnSpcReduction="10000"/>
          </a:bodyPr>
          <a:lstStyle/>
          <a:p>
            <a:pPr algn="ctr" defTabSz="685800">
              <a:defRPr/>
            </a:pPr>
            <a:r>
              <a:rPr lang="vi-VN" sz="1800" b="1" i="1" dirty="0">
                <a:solidFill>
                  <a:srgbClr val="0000FF"/>
                </a:solidFill>
                <a:latin typeface="+mj-lt"/>
              </a:rPr>
              <a:t> </a:t>
            </a:r>
            <a:r>
              <a:rPr lang="vi-VN" sz="1800" b="1" i="1" dirty="0">
                <a:solidFill>
                  <a:schemeClr val="tx1"/>
                </a:solidFill>
                <a:latin typeface="+mj-lt"/>
              </a:rPr>
              <a:t>“Xứ Nam nhất chợ </a:t>
            </a:r>
            <a:r>
              <a:rPr lang="vi-VN" sz="1800" b="1" i="1" dirty="0">
                <a:solidFill>
                  <a:srgbClr val="FF0000"/>
                </a:solidFill>
                <a:latin typeface="+mj-lt"/>
              </a:rPr>
              <a:t>Bằng Gồi</a:t>
            </a:r>
            <a:br>
              <a:rPr lang="vi-VN" sz="1800" b="1" i="1" dirty="0">
                <a:solidFill>
                  <a:schemeClr val="tx1"/>
                </a:solidFill>
                <a:latin typeface="+mj-lt"/>
              </a:rPr>
            </a:br>
            <a:r>
              <a:rPr lang="vi-VN" sz="1800" b="1" i="1" dirty="0">
                <a:solidFill>
                  <a:schemeClr val="tx1"/>
                </a:solidFill>
                <a:latin typeface="+mj-lt"/>
              </a:rPr>
              <a:t>Xứ Bắc </a:t>
            </a:r>
            <a:r>
              <a:rPr lang="vi-VN" sz="1800" b="1" i="1" dirty="0">
                <a:solidFill>
                  <a:srgbClr val="FF0000"/>
                </a:solidFill>
                <a:latin typeface="+mj-lt"/>
              </a:rPr>
              <a:t>Vân Khám</a:t>
            </a:r>
            <a:r>
              <a:rPr lang="vi-VN" sz="1800" b="1" i="1" dirty="0">
                <a:solidFill>
                  <a:schemeClr val="tx1"/>
                </a:solidFill>
                <a:latin typeface="+mj-lt"/>
              </a:rPr>
              <a:t>, xứ Đoài </a:t>
            </a:r>
            <a:r>
              <a:rPr lang="vi-VN" sz="1800" b="1" i="1" dirty="0">
                <a:solidFill>
                  <a:srgbClr val="FF0000"/>
                </a:solidFill>
                <a:latin typeface="+mj-lt"/>
              </a:rPr>
              <a:t>Hương Canh</a:t>
            </a:r>
            <a:r>
              <a:rPr lang="vi-VN" sz="1800" b="1" i="1" dirty="0">
                <a:solidFill>
                  <a:schemeClr val="tx1"/>
                </a:solidFill>
                <a:latin typeface="+mj-lt"/>
              </a:rPr>
              <a:t>”</a:t>
            </a:r>
            <a:endParaRPr lang="en-US" sz="1800" b="1" i="1" dirty="0">
              <a:solidFill>
                <a:schemeClr val="tx1"/>
              </a:solidFill>
              <a:latin typeface="+mj-lt"/>
            </a:endParaRPr>
          </a:p>
        </p:txBody>
      </p:sp>
      <p:sp>
        <p:nvSpPr>
          <p:cNvPr id="4" name="Rectangle 3">
            <a:extLst>
              <a:ext uri="{FF2B5EF4-FFF2-40B4-BE49-F238E27FC236}">
                <a16:creationId xmlns:a16="http://schemas.microsoft.com/office/drawing/2014/main" id="{F40FB1A8-CEFD-1FF9-6D8A-533F49EA51E1}"/>
              </a:ext>
            </a:extLst>
          </p:cNvPr>
          <p:cNvSpPr/>
          <p:nvPr/>
        </p:nvSpPr>
        <p:spPr>
          <a:xfrm>
            <a:off x="1940718" y="2025254"/>
            <a:ext cx="4993481" cy="646331"/>
          </a:xfrm>
          <a:prstGeom prst="rect">
            <a:avLst/>
          </a:prstGeom>
          <a:solidFill>
            <a:srgbClr val="FFFF00"/>
          </a:solidFill>
        </p:spPr>
        <p:txBody>
          <a:bodyPr wrap="square">
            <a:spAutoFit/>
          </a:bodyPr>
          <a:lstStyle/>
          <a:p>
            <a:pPr algn="ctr">
              <a:defRPr/>
            </a:pPr>
            <a:r>
              <a:rPr lang="vi-VN" sz="1800" b="1" i="1" dirty="0">
                <a:latin typeface="+mj-lt"/>
              </a:rPr>
              <a:t>“Ai lên Đồng Tĩnh, Huê Cầu</a:t>
            </a:r>
            <a:br>
              <a:rPr lang="vi-VN" sz="1800" b="1" i="1" dirty="0">
                <a:latin typeface="+mj-lt"/>
              </a:rPr>
            </a:br>
            <a:r>
              <a:rPr lang="vi-VN" sz="1800" b="1" i="1" dirty="0">
                <a:solidFill>
                  <a:srgbClr val="FF0000"/>
                </a:solidFill>
                <a:latin typeface="+mj-lt"/>
              </a:rPr>
              <a:t>Đồng Tĩnh </a:t>
            </a:r>
            <a:r>
              <a:rPr lang="vi-VN" sz="1800" b="1" i="1" dirty="0">
                <a:latin typeface="+mj-lt"/>
              </a:rPr>
              <a:t>bán thuốc, </a:t>
            </a:r>
            <a:r>
              <a:rPr lang="vi-VN" sz="1800" b="1" i="1" dirty="0">
                <a:solidFill>
                  <a:srgbClr val="FF0000"/>
                </a:solidFill>
                <a:latin typeface="+mj-lt"/>
              </a:rPr>
              <a:t>Huê Cầu </a:t>
            </a:r>
            <a:r>
              <a:rPr lang="vi-VN" sz="1800" b="1" i="1" dirty="0">
                <a:latin typeface="+mj-lt"/>
              </a:rPr>
              <a:t>nhuộm thâm”</a:t>
            </a:r>
          </a:p>
        </p:txBody>
      </p:sp>
      <p:sp>
        <p:nvSpPr>
          <p:cNvPr id="5" name="Rectangle 4">
            <a:extLst>
              <a:ext uri="{FF2B5EF4-FFF2-40B4-BE49-F238E27FC236}">
                <a16:creationId xmlns:a16="http://schemas.microsoft.com/office/drawing/2014/main" id="{8B09A1CB-A4B4-CAFA-8324-0D35BFD46882}"/>
              </a:ext>
            </a:extLst>
          </p:cNvPr>
          <p:cNvSpPr/>
          <p:nvPr/>
        </p:nvSpPr>
        <p:spPr>
          <a:xfrm>
            <a:off x="1951435" y="2914650"/>
            <a:ext cx="4982764" cy="1477328"/>
          </a:xfrm>
          <a:prstGeom prst="rect">
            <a:avLst/>
          </a:prstGeom>
          <a:solidFill>
            <a:srgbClr val="92D050"/>
          </a:solidFill>
        </p:spPr>
        <p:txBody>
          <a:bodyPr wrap="square">
            <a:spAutoFit/>
          </a:bodyPr>
          <a:lstStyle/>
          <a:p>
            <a:pPr algn="ctr">
              <a:defRPr/>
            </a:pPr>
            <a:r>
              <a:rPr lang="vi-VN" sz="1800" b="1" i="1" dirty="0">
                <a:latin typeface="+mj-lt"/>
              </a:rPr>
              <a:t>Tưởng rằng </a:t>
            </a:r>
            <a:r>
              <a:rPr lang="vi-VN" sz="1800" b="1" i="1" dirty="0">
                <a:solidFill>
                  <a:srgbClr val="FF0000"/>
                </a:solidFill>
                <a:latin typeface="+mj-lt"/>
              </a:rPr>
              <a:t>chợ Sái </a:t>
            </a:r>
            <a:r>
              <a:rPr lang="vi-VN" sz="1800" b="1" i="1" dirty="0">
                <a:latin typeface="+mj-lt"/>
              </a:rPr>
              <a:t>mỹ miều</a:t>
            </a:r>
          </a:p>
          <a:p>
            <a:pPr algn="ctr">
              <a:defRPr/>
            </a:pPr>
            <a:r>
              <a:rPr lang="vi-VN" sz="1800" b="1" i="1" dirty="0">
                <a:latin typeface="+mj-lt"/>
              </a:rPr>
              <a:t>Chỉ lắm hàng củi với nhiều hàng cơm</a:t>
            </a:r>
          </a:p>
          <a:p>
            <a:pPr algn="ctr">
              <a:defRPr/>
            </a:pPr>
            <a:r>
              <a:rPr lang="vi-VN" sz="1800" b="1" i="1" dirty="0">
                <a:solidFill>
                  <a:srgbClr val="FF0000"/>
                </a:solidFill>
                <a:latin typeface="+mj-lt"/>
              </a:rPr>
              <a:t>Chợ Nưa </a:t>
            </a:r>
            <a:r>
              <a:rPr lang="vi-VN" sz="1800" b="1" i="1" dirty="0">
                <a:latin typeface="+mj-lt"/>
              </a:rPr>
              <a:t>hàng giậm hàng rơm</a:t>
            </a:r>
          </a:p>
          <a:p>
            <a:pPr algn="ctr">
              <a:defRPr/>
            </a:pPr>
            <a:r>
              <a:rPr lang="vi-VN" sz="1800" b="1" i="1" dirty="0">
                <a:solidFill>
                  <a:srgbClr val="FF0000"/>
                </a:solidFill>
                <a:latin typeface="+mj-lt"/>
              </a:rPr>
              <a:t>Chợ Trôi </a:t>
            </a:r>
            <a:r>
              <a:rPr lang="vi-VN" sz="1800" b="1" i="1" dirty="0">
                <a:latin typeface="+mj-lt"/>
              </a:rPr>
              <a:t>hàng vải, hàng cơm dải dầu</a:t>
            </a:r>
          </a:p>
          <a:p>
            <a:pPr algn="ctr">
              <a:defRPr/>
            </a:pPr>
            <a:r>
              <a:rPr lang="vi-VN" sz="1800" b="1" i="1" dirty="0">
                <a:solidFill>
                  <a:srgbClr val="FF0000"/>
                </a:solidFill>
                <a:latin typeface="+mj-lt"/>
              </a:rPr>
              <a:t>Chợ Nghệ </a:t>
            </a:r>
            <a:r>
              <a:rPr lang="vi-VN" sz="1800" b="1" i="1" dirty="0">
                <a:latin typeface="+mj-lt"/>
              </a:rPr>
              <a:t>thì lắm bò trâu...</a:t>
            </a:r>
          </a:p>
        </p:txBody>
      </p:sp>
      <p:sp>
        <p:nvSpPr>
          <p:cNvPr id="6" name="Title 1">
            <a:extLst>
              <a:ext uri="{FF2B5EF4-FFF2-40B4-BE49-F238E27FC236}">
                <a16:creationId xmlns:a16="http://schemas.microsoft.com/office/drawing/2014/main" id="{3AC291BE-54AE-7C08-2FCA-2D2433C55A80}"/>
              </a:ext>
            </a:extLst>
          </p:cNvPr>
          <p:cNvSpPr txBox="1">
            <a:spLocks/>
          </p:cNvSpPr>
          <p:nvPr/>
        </p:nvSpPr>
        <p:spPr>
          <a:xfrm>
            <a:off x="3148013" y="4570810"/>
            <a:ext cx="3364706" cy="407194"/>
          </a:xfrm>
          <a:prstGeom prst="rect">
            <a:avLst/>
          </a:prstGeom>
          <a:solidFill>
            <a:schemeClr val="bg1"/>
          </a:solidFill>
        </p:spPr>
        <p:txBody>
          <a:bodyPr lIns="34290" rIns="34290" anchor="ctr">
            <a:normAutofit lnSpcReduction="10000"/>
          </a:bodyPr>
          <a:lstStyle/>
          <a:p>
            <a:pPr algn="ctr" defTabSz="685800">
              <a:defRPr/>
            </a:pPr>
            <a:r>
              <a:rPr lang="vi-VN" sz="2100" b="1" i="1" dirty="0">
                <a:solidFill>
                  <a:srgbClr val="0000FF"/>
                </a:solidFill>
                <a:latin typeface="+mj-lt"/>
              </a:rPr>
              <a:t>Chợ quê (Tranh dân gian )</a:t>
            </a:r>
            <a:endParaRPr lang="en-US" sz="2100" b="1" i="1" dirty="0">
              <a:solidFill>
                <a:srgbClr val="0000FF"/>
              </a:solidFill>
              <a:latin typeface="+mj-lt"/>
            </a:endParaRPr>
          </a:p>
        </p:txBody>
      </p:sp>
      <p:pic>
        <p:nvPicPr>
          <p:cNvPr id="2" name="Picture 2">
            <a:extLst>
              <a:ext uri="{FF2B5EF4-FFF2-40B4-BE49-F238E27FC236}">
                <a16:creationId xmlns:a16="http://schemas.microsoft.com/office/drawing/2014/main" id="{FCFBF95E-DA5C-14B3-239C-1656BA04744D}"/>
              </a:ext>
            </a:extLst>
          </p:cNvPr>
          <p:cNvPicPr>
            <a:picLocks noChangeAspect="1" noChangeArrowheads="1"/>
          </p:cNvPicPr>
          <p:nvPr/>
        </p:nvPicPr>
        <p:blipFill rotWithShape="1">
          <a:blip r:embed="rId2"/>
          <a:srcRect l="6001" t="7095" r="7000" b="16480"/>
          <a:stretch/>
        </p:blipFill>
        <p:spPr bwMode="auto">
          <a:xfrm>
            <a:off x="1066800" y="437246"/>
            <a:ext cx="6136482" cy="40204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EE8E33D-D0CE-7A3D-F110-F1F49033CA1E}"/>
              </a:ext>
            </a:extLst>
          </p:cNvPr>
          <p:cNvGrpSpPr/>
          <p:nvPr/>
        </p:nvGrpSpPr>
        <p:grpSpPr>
          <a:xfrm>
            <a:off x="2352287" y="0"/>
            <a:ext cx="4505714" cy="1231900"/>
            <a:chOff x="1773576" y="56204"/>
            <a:chExt cx="5009116" cy="1236784"/>
          </a:xfrm>
        </p:grpSpPr>
        <p:sp>
          <p:nvSpPr>
            <p:cNvPr id="6" name="Terminator 8">
              <a:extLst>
                <a:ext uri="{FF2B5EF4-FFF2-40B4-BE49-F238E27FC236}">
                  <a16:creationId xmlns:a16="http://schemas.microsoft.com/office/drawing/2014/main" id="{CE0381B5-3B44-1D5A-11AD-6E84001B5BB0}"/>
                </a:ext>
              </a:extLst>
            </p:cNvPr>
            <p:cNvSpPr/>
            <p:nvPr/>
          </p:nvSpPr>
          <p:spPr>
            <a:xfrm>
              <a:off x="1773576" y="56204"/>
              <a:ext cx="5009116" cy="1236784"/>
            </a:xfrm>
            <a:prstGeom prst="flowChartTerminator">
              <a:avLst/>
            </a:prstGeom>
            <a:solidFill>
              <a:srgbClr val="FFF6E0">
                <a:lumMod val="10000"/>
                <a:lumOff val="90000"/>
              </a:srgbClr>
            </a:solidFill>
            <a:ln w="25400" cap="flat" cmpd="sng" algn="ctr">
              <a:solidFill>
                <a:srgbClr val="FFF6E0">
                  <a:shade val="50000"/>
                </a:srgbClr>
              </a:solidFill>
              <a:prstDash val="solid"/>
            </a:ln>
            <a:effectLst/>
          </p:spPr>
          <p:txBody>
            <a:bodyPr rtlCol="0" anchor="ctr"/>
            <a:lstStyle/>
            <a:p>
              <a:pPr marL="0" marR="0" lvl="0" indent="0" algn="ctr" defTabSz="1219170" eaLnBrk="1" fontAlgn="auto" latinLnBrk="0" hangingPunct="1">
                <a:spcBef>
                  <a:spcPts val="0"/>
                </a:spcBef>
                <a:buClr>
                  <a:srgbClr val="000000"/>
                </a:buClr>
                <a:buSzTx/>
                <a:buFontTx/>
                <a:buNone/>
                <a:tabLst/>
                <a:defRPr/>
              </a:pPr>
              <a:endParaRPr kumimoji="0" lang="en-VN" sz="4000"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909ACB04-70BA-34DE-6153-D1916C91E755}"/>
                </a:ext>
              </a:extLst>
            </p:cNvPr>
            <p:cNvSpPr txBox="1"/>
            <p:nvPr/>
          </p:nvSpPr>
          <p:spPr>
            <a:xfrm>
              <a:off x="2042751" y="212931"/>
              <a:ext cx="4370989" cy="710692"/>
            </a:xfrm>
            <a:prstGeom prst="rect">
              <a:avLst/>
            </a:prstGeom>
            <a:noFill/>
          </p:spPr>
          <p:txBody>
            <a:bodyPr wrap="square" rtlCol="0">
              <a:spAutoFit/>
            </a:bodyPr>
            <a:lstStyle/>
            <a:p>
              <a:pPr marL="0" marR="0" lvl="0" indent="0" algn="ctr" defTabSz="1219170" eaLnBrk="1" fontAlgn="auto" latinLnBrk="0" hangingPunct="1">
                <a:spcBef>
                  <a:spcPts val="0"/>
                </a:spcBef>
                <a:buClr>
                  <a:srgbClr val="000000"/>
                </a:buClr>
                <a:buSzTx/>
                <a:buFontTx/>
                <a:buNone/>
                <a:tabLst/>
                <a:defRPr/>
              </a:pPr>
              <a:r>
                <a:rPr kumimoji="0" lang="en-VN"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KHỞI ĐỘNG</a:t>
              </a:r>
            </a:p>
          </p:txBody>
        </p:sp>
      </p:grpSp>
      <p:sp>
        <p:nvSpPr>
          <p:cNvPr id="8" name="TextBox 7">
            <a:extLst>
              <a:ext uri="{FF2B5EF4-FFF2-40B4-BE49-F238E27FC236}">
                <a16:creationId xmlns:a16="http://schemas.microsoft.com/office/drawing/2014/main" id="{A77EA6C5-2996-775C-D06E-99D78A7AD3D7}"/>
              </a:ext>
            </a:extLst>
          </p:cNvPr>
          <p:cNvSpPr txBox="1"/>
          <p:nvPr/>
        </p:nvSpPr>
        <p:spPr>
          <a:xfrm>
            <a:off x="318054" y="1434076"/>
            <a:ext cx="8713054" cy="1631216"/>
          </a:xfrm>
          <a:prstGeom prst="rect">
            <a:avLst/>
          </a:prstGeom>
          <a:noFill/>
        </p:spPr>
        <p:txBody>
          <a:bodyPr wrap="square">
            <a:spAutoFit/>
          </a:bodyPr>
          <a:lstStyle/>
          <a:p>
            <a:pPr algn="just"/>
            <a:r>
              <a:rPr lang="en-US" sz="2000" b="1" dirty="0">
                <a:solidFill>
                  <a:srgbClr val="0000CC"/>
                </a:solidFill>
                <a:effectLst/>
                <a:latin typeface="+mj-lt"/>
                <a:ea typeface="Calibri" panose="020F0502020204030204" pitchFamily="34" charset="0"/>
                <a:cs typeface="Times New Roman" panose="02020603050405020304" pitchFamily="18" charset="0"/>
              </a:rPr>
              <a:t>Ở </a:t>
            </a:r>
            <a:r>
              <a:rPr lang="en-US" sz="2000" b="1" dirty="0" err="1">
                <a:solidFill>
                  <a:srgbClr val="0000CC"/>
                </a:solidFill>
                <a:effectLst/>
                <a:latin typeface="+mj-lt"/>
                <a:ea typeface="Calibri" panose="020F0502020204030204" pitchFamily="34" charset="0"/>
                <a:cs typeface="Times New Roman" panose="02020603050405020304" pitchFamily="18" charset="0"/>
              </a:rPr>
              <a:t>các</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thế</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kỉ</a:t>
            </a:r>
            <a:r>
              <a:rPr lang="en-US" sz="2000" b="1" dirty="0">
                <a:solidFill>
                  <a:srgbClr val="0000CC"/>
                </a:solidFill>
                <a:effectLst/>
                <a:latin typeface="+mj-lt"/>
                <a:ea typeface="Calibri" panose="020F0502020204030204" pitchFamily="34" charset="0"/>
                <a:cs typeface="Times New Roman" panose="02020603050405020304" pitchFamily="18" charset="0"/>
              </a:rPr>
              <a:t> XVI – XVIII, </a:t>
            </a:r>
            <a:r>
              <a:rPr lang="en-US" sz="2000" b="1" dirty="0" err="1">
                <a:solidFill>
                  <a:srgbClr val="0000CC"/>
                </a:solidFill>
                <a:effectLst/>
                <a:latin typeface="+mj-lt"/>
                <a:ea typeface="Calibri" panose="020F0502020204030204" pitchFamily="34" charset="0"/>
                <a:cs typeface="Times New Roman" panose="02020603050405020304" pitchFamily="18" charset="0"/>
              </a:rPr>
              <a:t>trong</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dân</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gian</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phổ</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biến</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những</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câu</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sau</a:t>
            </a:r>
            <a:r>
              <a:rPr lang="en-US" sz="2000" b="1" dirty="0">
                <a:solidFill>
                  <a:srgbClr val="0000CC"/>
                </a:solidFill>
                <a:effectLst/>
                <a:latin typeface="+mj-lt"/>
                <a:ea typeface="Calibri" panose="020F0502020204030204" pitchFamily="34" charset="0"/>
                <a:cs typeface="Times New Roman" panose="02020603050405020304" pitchFamily="18" charset="0"/>
              </a:rPr>
              <a:t>:</a:t>
            </a:r>
          </a:p>
          <a:p>
            <a:pPr algn="ctr"/>
            <a:r>
              <a:rPr lang="en-US" sz="2000" b="1" i="1" dirty="0" err="1">
                <a:solidFill>
                  <a:srgbClr val="0000CC"/>
                </a:solidFill>
                <a:latin typeface="+mj-lt"/>
                <a:cs typeface="Times New Roman" panose="02020603050405020304" pitchFamily="18" charset="0"/>
              </a:rPr>
              <a:t>Ước</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gì</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anh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lấy</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được</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nàng</a:t>
            </a:r>
            <a:endParaRPr lang="en-GB" sz="2000" b="1" dirty="0">
              <a:solidFill>
                <a:srgbClr val="0000CC"/>
              </a:solidFill>
              <a:latin typeface="+mj-lt"/>
              <a:cs typeface="Times New Roman" panose="02020603050405020304" pitchFamily="18" charset="0"/>
            </a:endParaRPr>
          </a:p>
          <a:p>
            <a:pPr algn="ctr"/>
            <a:r>
              <a:rPr lang="en-US" sz="2000" b="1" i="1" dirty="0" err="1">
                <a:solidFill>
                  <a:srgbClr val="0000CC"/>
                </a:solidFill>
                <a:latin typeface="+mj-lt"/>
                <a:cs typeface="Times New Roman" panose="02020603050405020304" pitchFamily="18" charset="0"/>
              </a:rPr>
              <a:t>Để</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anh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mua</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gạch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Bát</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Tràng</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về</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xây</a:t>
            </a:r>
            <a:r>
              <a:rPr lang="en-US" sz="2000" b="1" i="1" dirty="0">
                <a:solidFill>
                  <a:srgbClr val="0000CC"/>
                </a:solidFill>
                <a:latin typeface="+mj-lt"/>
                <a:cs typeface="Times New Roman" panose="02020603050405020304" pitchFamily="18" charset="0"/>
              </a:rPr>
              <a:t>,</a:t>
            </a:r>
            <a:endParaRPr lang="en-GB" sz="2000" b="1" dirty="0">
              <a:solidFill>
                <a:srgbClr val="0000CC"/>
              </a:solidFill>
              <a:latin typeface="+mj-lt"/>
              <a:cs typeface="Times New Roman" panose="02020603050405020304" pitchFamily="18" charset="0"/>
            </a:endParaRPr>
          </a:p>
          <a:p>
            <a:pPr algn="ctr"/>
            <a:r>
              <a:rPr lang="en-US" sz="2000" b="1" i="1" dirty="0" err="1">
                <a:solidFill>
                  <a:srgbClr val="0000CC"/>
                </a:solidFill>
                <a:latin typeface="+mj-lt"/>
                <a:cs typeface="Times New Roman" panose="02020603050405020304" pitchFamily="18" charset="0"/>
              </a:rPr>
              <a:t>Thứ</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nhất</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Kinh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Kì</a:t>
            </a:r>
            <a:endParaRPr lang="en-GB" sz="2000" b="1" dirty="0">
              <a:solidFill>
                <a:srgbClr val="0000CC"/>
              </a:solidFill>
              <a:latin typeface="+mj-lt"/>
              <a:cs typeface="Times New Roman" panose="02020603050405020304" pitchFamily="18" charset="0"/>
            </a:endParaRPr>
          </a:p>
          <a:p>
            <a:pPr algn="ctr"/>
            <a:r>
              <a:rPr lang="en-US" sz="2000" b="1" i="1" dirty="0" err="1">
                <a:solidFill>
                  <a:srgbClr val="0000CC"/>
                </a:solidFill>
                <a:latin typeface="+mj-lt"/>
                <a:cs typeface="Times New Roman" panose="02020603050405020304" pitchFamily="18" charset="0"/>
              </a:rPr>
              <a:t>Thứ</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nhì</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Phố</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Hiến</a:t>
            </a:r>
            <a:r>
              <a:rPr lang="en-US" sz="2000" b="1" i="1" dirty="0">
                <a:solidFill>
                  <a:srgbClr val="0000CC"/>
                </a:solidFill>
                <a:latin typeface="+mj-lt"/>
                <a:cs typeface="Times New Roman" panose="02020603050405020304" pitchFamily="18" charset="0"/>
              </a:rPr>
              <a:t>.</a:t>
            </a:r>
          </a:p>
        </p:txBody>
      </p:sp>
      <p:sp>
        <p:nvSpPr>
          <p:cNvPr id="9" name="TextBox 8">
            <a:extLst>
              <a:ext uri="{FF2B5EF4-FFF2-40B4-BE49-F238E27FC236}">
                <a16:creationId xmlns:a16="http://schemas.microsoft.com/office/drawing/2014/main" id="{272D2736-DE4C-CD74-4E00-8468BC992E56}"/>
              </a:ext>
            </a:extLst>
          </p:cNvPr>
          <p:cNvSpPr txBox="1"/>
          <p:nvPr/>
        </p:nvSpPr>
        <p:spPr>
          <a:xfrm>
            <a:off x="1158265" y="3872551"/>
            <a:ext cx="6879536" cy="1015663"/>
          </a:xfrm>
          <a:prstGeom prst="rect">
            <a:avLst/>
          </a:prstGeom>
          <a:noFill/>
        </p:spPr>
        <p:txBody>
          <a:bodyPr wrap="square">
            <a:spAutoFit/>
          </a:bodyPr>
          <a:lstStyle/>
          <a:p>
            <a:pPr algn="just"/>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nhắc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XVI-XVIII.</a:t>
            </a:r>
            <a:endParaRPr lang="en-US" sz="20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4" descr="Hình ảnh Dấu Chấm Hỏi Các Vector Biểu Tượng PNG , Dấu Chấm Hỏi Cắt Dán Vẽ,  Biểu Tượng Câu Hỏi, Biểu Tượng đánh Dấu PNG và Vector với nền trong suốt">
            <a:extLst>
              <a:ext uri="{FF2B5EF4-FFF2-40B4-BE49-F238E27FC236}">
                <a16:creationId xmlns:a16="http://schemas.microsoft.com/office/drawing/2014/main" id="{83BB0883-D521-BEFF-CB06-8A108530EFF0}"/>
              </a:ext>
            </a:extLst>
          </p:cNvPr>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01169" y="2724150"/>
            <a:ext cx="1310665" cy="131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19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55E2678-F049-8024-D2C2-3C2B18B732D9}"/>
              </a:ext>
            </a:extLst>
          </p:cNvPr>
          <p:cNvSpPr/>
          <p:nvPr/>
        </p:nvSpPr>
        <p:spPr>
          <a:xfrm>
            <a:off x="109538" y="645319"/>
            <a:ext cx="4572000" cy="1021556"/>
          </a:xfrm>
          <a:prstGeom prst="roundRect">
            <a:avLst/>
          </a:prstGeom>
          <a:solidFill>
            <a:schemeClr val="accent6">
              <a:lumMod val="40000"/>
              <a:lumOff val="60000"/>
            </a:schemeClr>
          </a:solidFill>
        </p:spPr>
        <p:txBody>
          <a:bodyPr>
            <a:spAutoFit/>
          </a:bodyPr>
          <a:lstStyle/>
          <a:p>
            <a:pPr algn="ctr">
              <a:defRPr/>
            </a:pPr>
            <a:r>
              <a:rPr lang="vi-VN" sz="1800" b="1" i="1">
                <a:latin typeface="+mn-lt"/>
              </a:rPr>
              <a:t>“Ai về Hoằng Hóa mà coi</a:t>
            </a:r>
            <a:br>
              <a:rPr lang="vi-VN" sz="1800" b="1" i="1">
                <a:latin typeface="+mn-lt"/>
              </a:rPr>
            </a:br>
            <a:r>
              <a:rPr lang="vi-VN" sz="1800" b="1" i="1">
                <a:latin typeface="+mn-lt"/>
              </a:rPr>
              <a:t>Chợ Quăng </a:t>
            </a:r>
            <a:r>
              <a:rPr lang="vi-VN" sz="1800" b="1" i="1">
                <a:solidFill>
                  <a:srgbClr val="FF0000"/>
                </a:solidFill>
                <a:latin typeface="+mn-lt"/>
              </a:rPr>
              <a:t>một tháng ba mươi phiên chiều</a:t>
            </a:r>
            <a:r>
              <a:rPr lang="vi-VN" sz="1800" b="1" i="1">
                <a:latin typeface="+mn-lt"/>
              </a:rPr>
              <a:t>”</a:t>
            </a:r>
          </a:p>
        </p:txBody>
      </p:sp>
      <p:pic>
        <p:nvPicPr>
          <p:cNvPr id="30726" name="Picture 10">
            <a:extLst>
              <a:ext uri="{FF2B5EF4-FFF2-40B4-BE49-F238E27FC236}">
                <a16:creationId xmlns:a16="http://schemas.microsoft.com/office/drawing/2014/main" id="{6B754215-634D-6EB8-AA73-8A5259449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581" y="336948"/>
            <a:ext cx="3173016" cy="182522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22E9A91-F84C-3847-04BC-1E08D17A5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581" y="2210991"/>
            <a:ext cx="3173016" cy="211216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42B6C896-5073-0574-8857-11E4C4B8131B}"/>
              </a:ext>
            </a:extLst>
          </p:cNvPr>
          <p:cNvSpPr/>
          <p:nvPr/>
        </p:nvSpPr>
        <p:spPr>
          <a:xfrm>
            <a:off x="138113" y="3314701"/>
            <a:ext cx="4572000" cy="715089"/>
          </a:xfrm>
          <a:prstGeom prst="roundRect">
            <a:avLst/>
          </a:prstGeom>
          <a:solidFill>
            <a:schemeClr val="accent4">
              <a:lumMod val="20000"/>
              <a:lumOff val="80000"/>
            </a:schemeClr>
          </a:solidFill>
        </p:spPr>
        <p:txBody>
          <a:bodyPr>
            <a:spAutoFit/>
          </a:bodyPr>
          <a:lstStyle/>
          <a:p>
            <a:pPr algn="ctr">
              <a:defRPr/>
            </a:pPr>
            <a:r>
              <a:rPr lang="vi-VN" sz="1800" b="1" i="1">
                <a:latin typeface="+mn-lt"/>
              </a:rPr>
              <a:t>"</a:t>
            </a:r>
            <a:r>
              <a:rPr lang="vi-VN" sz="1800" b="1" i="1">
                <a:solidFill>
                  <a:srgbClr val="FF0000"/>
                </a:solidFill>
                <a:latin typeface="+mn-lt"/>
              </a:rPr>
              <a:t>Phiên rằm </a:t>
            </a:r>
            <a:r>
              <a:rPr lang="vi-VN" sz="1800" b="1" i="1">
                <a:latin typeface="+mn-lt"/>
              </a:rPr>
              <a:t>chợ chính Yên Quang </a:t>
            </a:r>
          </a:p>
          <a:p>
            <a:pPr algn="ctr">
              <a:defRPr/>
            </a:pPr>
            <a:r>
              <a:rPr lang="vi-VN" sz="1800" b="1" i="1">
                <a:latin typeface="+mn-lt"/>
              </a:rPr>
              <a:t>Yêu hoa anh đợi hoa nàng mới mua".</a:t>
            </a:r>
          </a:p>
        </p:txBody>
      </p:sp>
      <p:sp>
        <p:nvSpPr>
          <p:cNvPr id="7" name="Rectangle: Rounded Corners 6">
            <a:extLst>
              <a:ext uri="{FF2B5EF4-FFF2-40B4-BE49-F238E27FC236}">
                <a16:creationId xmlns:a16="http://schemas.microsoft.com/office/drawing/2014/main" id="{8A66FE05-BA81-E344-333F-4F005E9BA34F}"/>
              </a:ext>
            </a:extLst>
          </p:cNvPr>
          <p:cNvSpPr/>
          <p:nvPr/>
        </p:nvSpPr>
        <p:spPr>
          <a:xfrm>
            <a:off x="109538" y="1543051"/>
            <a:ext cx="4572000" cy="715089"/>
          </a:xfrm>
          <a:prstGeom prst="roundRect">
            <a:avLst/>
          </a:prstGeom>
          <a:solidFill>
            <a:schemeClr val="accent2">
              <a:lumMod val="20000"/>
              <a:lumOff val="80000"/>
            </a:schemeClr>
          </a:solidFill>
        </p:spPr>
        <p:txBody>
          <a:bodyPr>
            <a:spAutoFit/>
          </a:bodyPr>
          <a:lstStyle/>
          <a:p>
            <a:pPr algn="ctr">
              <a:defRPr/>
            </a:pPr>
            <a:r>
              <a:rPr lang="vi-VN" sz="1800" b="1" i="1">
                <a:latin typeface="+mn-lt"/>
              </a:rPr>
              <a:t>Chợ Keo </a:t>
            </a:r>
            <a:r>
              <a:rPr lang="vi-VN" sz="1800" b="1" i="1">
                <a:solidFill>
                  <a:srgbClr val="FF0000"/>
                </a:solidFill>
                <a:latin typeface="+mn-lt"/>
              </a:rPr>
              <a:t>ngày một, ngày ba</a:t>
            </a:r>
          </a:p>
          <a:p>
            <a:pPr algn="ctr">
              <a:defRPr/>
            </a:pPr>
            <a:r>
              <a:rPr lang="vi-VN" sz="1800" b="1" i="1">
                <a:solidFill>
                  <a:srgbClr val="FF0000"/>
                </a:solidFill>
                <a:latin typeface="+mn-lt"/>
              </a:rPr>
              <a:t>Ngày sáu, ngày tám </a:t>
            </a:r>
            <a:r>
              <a:rPr lang="vi-VN" sz="1800" b="1" i="1">
                <a:latin typeface="+mn-lt"/>
              </a:rPr>
              <a:t>quả là vui chưa</a:t>
            </a:r>
          </a:p>
        </p:txBody>
      </p:sp>
      <p:sp>
        <p:nvSpPr>
          <p:cNvPr id="10" name="Rectangle: Rounded Corners 9">
            <a:extLst>
              <a:ext uri="{FF2B5EF4-FFF2-40B4-BE49-F238E27FC236}">
                <a16:creationId xmlns:a16="http://schemas.microsoft.com/office/drawing/2014/main" id="{A8C1229F-1190-E1D8-C35E-2B9708E6E887}"/>
              </a:ext>
            </a:extLst>
          </p:cNvPr>
          <p:cNvSpPr/>
          <p:nvPr/>
        </p:nvSpPr>
        <p:spPr>
          <a:xfrm>
            <a:off x="138113" y="2400301"/>
            <a:ext cx="4572000" cy="715089"/>
          </a:xfrm>
          <a:prstGeom prst="roundRect">
            <a:avLst/>
          </a:prstGeom>
          <a:solidFill>
            <a:srgbClr val="FFFFCC"/>
          </a:solidFill>
        </p:spPr>
        <p:txBody>
          <a:bodyPr>
            <a:spAutoFit/>
          </a:bodyPr>
          <a:lstStyle/>
          <a:p>
            <a:pPr algn="ctr">
              <a:defRPr/>
            </a:pPr>
            <a:r>
              <a:rPr lang="vi-VN" sz="1800" b="1" i="1">
                <a:latin typeface="+mn-lt"/>
              </a:rPr>
              <a:t>Chợ Gióng </a:t>
            </a:r>
            <a:r>
              <a:rPr lang="vi-VN" sz="1800" b="1" i="1">
                <a:solidFill>
                  <a:srgbClr val="FF0000"/>
                </a:solidFill>
                <a:latin typeface="+mn-lt"/>
              </a:rPr>
              <a:t>một tháng sáu phiên</a:t>
            </a:r>
            <a:r>
              <a:rPr lang="vi-VN" sz="1800" b="1" i="1">
                <a:latin typeface="+mn-lt"/>
              </a:rPr>
              <a:t>,</a:t>
            </a:r>
          </a:p>
          <a:p>
            <a:pPr algn="ctr">
              <a:defRPr/>
            </a:pPr>
            <a:r>
              <a:rPr lang="vi-VN" sz="1800" b="1" i="1">
                <a:latin typeface="+mn-lt"/>
              </a:rPr>
              <a:t>Bắt cô hàng xén kết duyên châu trần</a:t>
            </a:r>
          </a:p>
        </p:txBody>
      </p:sp>
      <p:pic>
        <p:nvPicPr>
          <p:cNvPr id="8" name="Picture 7">
            <a:extLst>
              <a:ext uri="{FF2B5EF4-FFF2-40B4-BE49-F238E27FC236}">
                <a16:creationId xmlns:a16="http://schemas.microsoft.com/office/drawing/2014/main" id="{2ADA786A-D8A9-D9C3-3B98-D9D691085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8" y="639366"/>
            <a:ext cx="4755356" cy="329326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Rounded Corners 13">
            <a:extLst>
              <a:ext uri="{FF2B5EF4-FFF2-40B4-BE49-F238E27FC236}">
                <a16:creationId xmlns:a16="http://schemas.microsoft.com/office/drawing/2014/main" id="{77317575-5287-8313-B880-D9DA27D92160}"/>
              </a:ext>
            </a:extLst>
          </p:cNvPr>
          <p:cNvSpPr/>
          <p:nvPr/>
        </p:nvSpPr>
        <p:spPr>
          <a:xfrm>
            <a:off x="498873" y="3990976"/>
            <a:ext cx="3850481" cy="1123712"/>
          </a:xfrm>
          <a:prstGeom prst="roundRect">
            <a:avLst/>
          </a:prstGeom>
          <a:solidFill>
            <a:srgbClr val="FFFF00"/>
          </a:solidFill>
        </p:spPr>
        <p:txBody>
          <a:bodyPr>
            <a:spAutoFit/>
          </a:bodyPr>
          <a:lstStyle/>
          <a:p>
            <a:pPr algn="ctr">
              <a:defRPr/>
            </a:pPr>
            <a:r>
              <a:rPr lang="vi-VN" sz="1500" b="1" i="1">
                <a:latin typeface="+mn-lt"/>
              </a:rPr>
              <a:t>Em là con gái Kẻ Mơ</a:t>
            </a:r>
            <a:br>
              <a:rPr lang="vi-VN" sz="1500" b="1" i="1">
                <a:latin typeface="+mn-lt"/>
              </a:rPr>
            </a:br>
            <a:r>
              <a:rPr lang="vi-VN" sz="1500" b="1" i="1">
                <a:latin typeface="+mn-lt"/>
              </a:rPr>
              <a:t>Em đi bán rượu tình cờ gặp anh</a:t>
            </a:r>
            <a:br>
              <a:rPr lang="vi-VN" sz="1500" b="1" i="1">
                <a:latin typeface="+mn-lt"/>
              </a:rPr>
            </a:br>
            <a:r>
              <a:rPr lang="vi-VN" sz="1500" b="1" i="1">
                <a:latin typeface="+mn-lt"/>
              </a:rPr>
              <a:t>Rượu ngon chẳng quản be sành</a:t>
            </a:r>
            <a:br>
              <a:rPr lang="vi-VN" sz="1500" b="1" i="1">
                <a:latin typeface="+mn-lt"/>
              </a:rPr>
            </a:br>
            <a:r>
              <a:rPr lang="vi-VN" sz="1500" b="1" i="1">
                <a:latin typeface="+mn-lt"/>
              </a:rPr>
              <a:t>Áo rách khéo vá hơn lành vụng may…</a:t>
            </a:r>
          </a:p>
        </p:txBody>
      </p:sp>
      <p:sp>
        <p:nvSpPr>
          <p:cNvPr id="15" name="Rectangle: Rounded Corners 14">
            <a:extLst>
              <a:ext uri="{FF2B5EF4-FFF2-40B4-BE49-F238E27FC236}">
                <a16:creationId xmlns:a16="http://schemas.microsoft.com/office/drawing/2014/main" id="{EA6DBBAD-F5E0-82D4-C2CF-7887D0272ED6}"/>
              </a:ext>
            </a:extLst>
          </p:cNvPr>
          <p:cNvSpPr/>
          <p:nvPr/>
        </p:nvSpPr>
        <p:spPr>
          <a:xfrm>
            <a:off x="4891088" y="4349354"/>
            <a:ext cx="4143374" cy="664012"/>
          </a:xfrm>
          <a:prstGeom prst="roundRect">
            <a:avLst/>
          </a:prstGeom>
          <a:solidFill>
            <a:srgbClr val="FFFF00"/>
          </a:solidFill>
        </p:spPr>
        <p:txBody>
          <a:bodyPr wrap="square">
            <a:spAutoFit/>
          </a:bodyPr>
          <a:lstStyle/>
          <a:p>
            <a:pPr algn="ctr">
              <a:defRPr/>
            </a:pPr>
            <a:r>
              <a:rPr lang="vi-VN" sz="1800" b="1" i="1" dirty="0">
                <a:solidFill>
                  <a:srgbClr val="FF0000"/>
                </a:solidFill>
                <a:latin typeface="+mn-lt"/>
              </a:rPr>
              <a:t> </a:t>
            </a:r>
            <a:r>
              <a:rPr lang="vi-VN" sz="1500" b="1" i="1" dirty="0">
                <a:latin typeface="+mn-lt"/>
              </a:rPr>
              <a:t>"Chợ Bưởi một tháng sáu phiên</a:t>
            </a:r>
            <a:br>
              <a:rPr lang="vi-VN" sz="1500" b="1" i="1" dirty="0">
                <a:latin typeface="+mn-lt"/>
              </a:rPr>
            </a:br>
            <a:r>
              <a:rPr lang="vi-VN" sz="1500" b="1" i="1" dirty="0">
                <a:latin typeface="+mn-lt"/>
              </a:rPr>
              <a:t>Ngày Tư, ngày Chín cho duyên đèo bòng”</a:t>
            </a:r>
          </a:p>
        </p:txBody>
      </p:sp>
      <p:sp>
        <p:nvSpPr>
          <p:cNvPr id="11" name="TextBox 10">
            <a:extLst>
              <a:ext uri="{FF2B5EF4-FFF2-40B4-BE49-F238E27FC236}">
                <a16:creationId xmlns:a16="http://schemas.microsoft.com/office/drawing/2014/main" id="{BB248447-1A6D-7A96-AD1F-A4AC6169DCE6}"/>
              </a:ext>
            </a:extLst>
          </p:cNvPr>
          <p:cNvSpPr txBox="1"/>
          <p:nvPr/>
        </p:nvSpPr>
        <p:spPr>
          <a:xfrm>
            <a:off x="1109662" y="220266"/>
            <a:ext cx="3571875" cy="408623"/>
          </a:xfrm>
          <a:prstGeom prst="roundRect">
            <a:avLst/>
          </a:prstGeom>
          <a:noFill/>
        </p:spPr>
        <p:txBody>
          <a:bodyPr wrap="square">
            <a:spAutoFit/>
          </a:bodyPr>
          <a:lstStyle/>
          <a:p>
            <a:pPr algn="ctr">
              <a:defRPr/>
            </a:pPr>
            <a:r>
              <a:rPr lang="vi-VN" sz="1800" b="1" dirty="0">
                <a:latin typeface="+mn-lt"/>
              </a:rPr>
              <a:t>Một góc phiên chợ Mơ</a:t>
            </a:r>
          </a:p>
        </p:txBody>
      </p:sp>
      <p:sp>
        <p:nvSpPr>
          <p:cNvPr id="18" name="TextBox 17">
            <a:extLst>
              <a:ext uri="{FF2B5EF4-FFF2-40B4-BE49-F238E27FC236}">
                <a16:creationId xmlns:a16="http://schemas.microsoft.com/office/drawing/2014/main" id="{71A56736-E563-D9FB-D24C-716178145106}"/>
              </a:ext>
            </a:extLst>
          </p:cNvPr>
          <p:cNvSpPr txBox="1"/>
          <p:nvPr/>
        </p:nvSpPr>
        <p:spPr>
          <a:xfrm>
            <a:off x="8204597" y="543021"/>
            <a:ext cx="829865" cy="459700"/>
          </a:xfrm>
          <a:prstGeom prst="roundRect">
            <a:avLst/>
          </a:prstGeom>
          <a:solidFill>
            <a:srgbClr val="FFFF00"/>
          </a:solidFill>
        </p:spPr>
        <p:txBody>
          <a:bodyPr wrap="square">
            <a:spAutoFit/>
          </a:bodyPr>
          <a:lstStyle/>
          <a:p>
            <a:pPr algn="ctr">
              <a:defRPr/>
            </a:pPr>
            <a:r>
              <a:rPr lang="vi-VN" sz="1050" b="1">
                <a:latin typeface="+mn-lt"/>
              </a:rPr>
              <a:t>Chợ Bưởi </a:t>
            </a:r>
          </a:p>
        </p:txBody>
      </p:sp>
      <p:sp>
        <p:nvSpPr>
          <p:cNvPr id="17" name="TextBox 16">
            <a:extLst>
              <a:ext uri="{FF2B5EF4-FFF2-40B4-BE49-F238E27FC236}">
                <a16:creationId xmlns:a16="http://schemas.microsoft.com/office/drawing/2014/main" id="{471C0603-7A2F-162D-E0F3-5BE1C52DDDB2}"/>
              </a:ext>
            </a:extLst>
          </p:cNvPr>
          <p:cNvSpPr txBox="1"/>
          <p:nvPr/>
        </p:nvSpPr>
        <p:spPr>
          <a:xfrm>
            <a:off x="8318898" y="1141401"/>
            <a:ext cx="809625" cy="357545"/>
          </a:xfrm>
          <a:prstGeom prst="roundRect">
            <a:avLst/>
          </a:prstGeom>
          <a:noFill/>
        </p:spPr>
        <p:txBody>
          <a:bodyPr wrap="square">
            <a:spAutoFit/>
          </a:bodyPr>
          <a:lstStyle/>
          <a:p>
            <a:pPr>
              <a:defRPr/>
            </a:pPr>
            <a:r>
              <a:rPr lang="vi-VN" sz="1500" b="1" dirty="0">
                <a:solidFill>
                  <a:srgbClr val="0000D0"/>
                </a:solidFill>
                <a:latin typeface="+mn-lt"/>
              </a:rPr>
              <a:t>Xưa</a:t>
            </a:r>
          </a:p>
        </p:txBody>
      </p:sp>
      <p:sp>
        <p:nvSpPr>
          <p:cNvPr id="20" name="TextBox 19">
            <a:extLst>
              <a:ext uri="{FF2B5EF4-FFF2-40B4-BE49-F238E27FC236}">
                <a16:creationId xmlns:a16="http://schemas.microsoft.com/office/drawing/2014/main" id="{02B9F308-BD50-2F1C-881C-29A06EB23A8B}"/>
              </a:ext>
            </a:extLst>
          </p:cNvPr>
          <p:cNvSpPr txBox="1"/>
          <p:nvPr/>
        </p:nvSpPr>
        <p:spPr>
          <a:xfrm>
            <a:off x="8410577" y="2062945"/>
            <a:ext cx="809624" cy="357545"/>
          </a:xfrm>
          <a:prstGeom prst="roundRect">
            <a:avLst/>
          </a:prstGeom>
          <a:noFill/>
        </p:spPr>
        <p:txBody>
          <a:bodyPr wrap="square">
            <a:spAutoFit/>
          </a:bodyPr>
          <a:lstStyle/>
          <a:p>
            <a:pPr>
              <a:defRPr/>
            </a:pPr>
            <a:r>
              <a:rPr lang="vi-VN" sz="1500" b="1" i="1">
                <a:latin typeface="+mn-lt"/>
              </a:rPr>
              <a:t>Và</a:t>
            </a:r>
          </a:p>
        </p:txBody>
      </p:sp>
      <p:sp>
        <p:nvSpPr>
          <p:cNvPr id="21" name="TextBox 20">
            <a:extLst>
              <a:ext uri="{FF2B5EF4-FFF2-40B4-BE49-F238E27FC236}">
                <a16:creationId xmlns:a16="http://schemas.microsoft.com/office/drawing/2014/main" id="{A50D8DFF-1366-51FF-69FD-1904D81BB2DE}"/>
              </a:ext>
            </a:extLst>
          </p:cNvPr>
          <p:cNvSpPr txBox="1"/>
          <p:nvPr/>
        </p:nvSpPr>
        <p:spPr>
          <a:xfrm>
            <a:off x="8362951" y="3313101"/>
            <a:ext cx="807845" cy="357545"/>
          </a:xfrm>
          <a:prstGeom prst="roundRect">
            <a:avLst/>
          </a:prstGeom>
          <a:noFill/>
        </p:spPr>
        <p:txBody>
          <a:bodyPr wrap="square">
            <a:spAutoFit/>
          </a:bodyPr>
          <a:lstStyle/>
          <a:p>
            <a:pPr>
              <a:defRPr/>
            </a:pPr>
            <a:r>
              <a:rPr lang="vi-VN" sz="1500" b="1" dirty="0">
                <a:solidFill>
                  <a:srgbClr val="0000D0"/>
                </a:solidFill>
                <a:latin typeface="+mn-lt"/>
              </a:rPr>
              <a:t>Nay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par>
                                <p:cTn id="27" presetID="6"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30726"/>
                                        </p:tgtEl>
                                        <p:attrNameLst>
                                          <p:attrName>style.visibility</p:attrName>
                                        </p:attrNameLst>
                                      </p:cBhvr>
                                      <p:to>
                                        <p:strVal val="visible"/>
                                      </p:to>
                                    </p:set>
                                    <p:animEffect transition="in" filter="circle(in)">
                                      <p:cBhvr>
                                        <p:cTn id="32" dur="2000"/>
                                        <p:tgtEl>
                                          <p:spTgt spid="30726"/>
                                        </p:tgtEl>
                                      </p:cBhvr>
                                    </p:animEffect>
                                  </p:childTnLst>
                                </p:cTn>
                              </p:par>
                              <p:par>
                                <p:cTn id="33" presetID="6"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par>
                                <p:cTn id="36" presetID="6"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circle(in)">
                                      <p:cBhvr>
                                        <p:cTn id="38" dur="2000"/>
                                        <p:tgtEl>
                                          <p:spTgt spid="3"/>
                                        </p:tgtEl>
                                      </p:cBhvr>
                                    </p:animEffect>
                                  </p:childTnLst>
                                </p:cTn>
                              </p:par>
                              <p:par>
                                <p:cTn id="39" presetID="6" presetClass="entr" presetSubtype="16"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ircle(in)">
                                      <p:cBhvr>
                                        <p:cTn id="41" dur="2000"/>
                                        <p:tgtEl>
                                          <p:spTgt spid="21"/>
                                        </p:tgtEl>
                                      </p:cBhvr>
                                    </p:animEffect>
                                  </p:childTnLst>
                                </p:cTn>
                              </p:par>
                              <p:par>
                                <p:cTn id="42" presetID="6" presetClass="entr" presetSubtype="16"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ircle(in)">
                                      <p:cBhvr>
                                        <p:cTn id="44" dur="2000"/>
                                        <p:tgtEl>
                                          <p:spTgt spid="20"/>
                                        </p:tgtEl>
                                      </p:cBhvr>
                                    </p:animEffect>
                                  </p:childTnLst>
                                </p:cTn>
                              </p:par>
                              <p:par>
                                <p:cTn id="45" presetID="6" presetClass="entr" presetSubtype="16"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in)">
                                      <p:cBhvr>
                                        <p:cTn id="47" dur="2000"/>
                                        <p:tgtEl>
                                          <p:spTgt spid="17"/>
                                        </p:tgtEl>
                                      </p:cBhvr>
                                    </p:animEffect>
                                  </p:childTnLst>
                                </p:cTn>
                              </p:par>
                              <p:par>
                                <p:cTn id="48" presetID="6" presetClass="entr" presetSubtype="16"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ircle(in)">
                                      <p:cBhvr>
                                        <p:cTn id="5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7" grpId="0" animBg="1"/>
      <p:bldP spid="10" grpId="0" animBg="1"/>
      <p:bldP spid="14" grpId="0" animBg="1"/>
      <p:bldP spid="15" grpId="0" animBg="1"/>
      <p:bldP spid="11" grpId="0"/>
      <p:bldP spid="18" grpId="0" animBg="1"/>
      <p:bldP spid="17" grpId="0"/>
      <p:bldP spid="20"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ageHandler">
            <a:extLst>
              <a:ext uri="{FF2B5EF4-FFF2-40B4-BE49-F238E27FC236}">
                <a16:creationId xmlns:a16="http://schemas.microsoft.com/office/drawing/2014/main" id="{3A2710F4-3097-0BE0-8516-440B870FE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3886200" cy="249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2">
            <a:extLst>
              <a:ext uri="{FF2B5EF4-FFF2-40B4-BE49-F238E27FC236}">
                <a16:creationId xmlns:a16="http://schemas.microsoft.com/office/drawing/2014/main" id="{8C474BE7-A684-49E2-8FF2-5D2B42810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496739"/>
            <a:ext cx="4705141" cy="211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dautichkecho36a1">
            <a:extLst>
              <a:ext uri="{FF2B5EF4-FFF2-40B4-BE49-F238E27FC236}">
                <a16:creationId xmlns:a16="http://schemas.microsoft.com/office/drawing/2014/main" id="{E7F6EC18-9FB2-73D7-7B5C-CFA9406D8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0"/>
            <a:ext cx="4724400" cy="249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5">
            <a:extLst>
              <a:ext uri="{FF2B5EF4-FFF2-40B4-BE49-F238E27FC236}">
                <a16:creationId xmlns:a16="http://schemas.microsoft.com/office/drawing/2014/main" id="{20E6229D-7A60-6745-4089-F28DDF619A96}"/>
              </a:ext>
            </a:extLst>
          </p:cNvPr>
          <p:cNvSpPr>
            <a:spLocks noChangeArrowheads="1"/>
          </p:cNvSpPr>
          <p:nvPr/>
        </p:nvSpPr>
        <p:spPr bwMode="auto">
          <a:xfrm>
            <a:off x="152401" y="4572000"/>
            <a:ext cx="874374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sz="2000" b="1" dirty="0" err="1">
                <a:solidFill>
                  <a:srgbClr val="028910"/>
                </a:solidFill>
                <a:cs typeface="Arial" panose="020B0604020202020204" pitchFamily="34" charset="0"/>
              </a:rPr>
              <a:t>Thăng</a:t>
            </a:r>
            <a:r>
              <a:rPr lang="en-US" altLang="en-US" sz="2000" b="1" dirty="0">
                <a:solidFill>
                  <a:srgbClr val="028910"/>
                </a:solidFill>
                <a:cs typeface="Arial" panose="020B0604020202020204" pitchFamily="34" charset="0"/>
              </a:rPr>
              <a:t> Long (</a:t>
            </a:r>
            <a:r>
              <a:rPr lang="en-US" altLang="en-US" sz="2000" b="1" dirty="0" err="1">
                <a:solidFill>
                  <a:srgbClr val="028910"/>
                </a:solidFill>
                <a:cs typeface="Arial" panose="020B0604020202020204" pitchFamily="34" charset="0"/>
              </a:rPr>
              <a:t>Kẻ</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Chợ</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Thứ</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nhất</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kinh</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kì</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thê</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ky</a:t>
            </a:r>
            <a:r>
              <a:rPr lang="en-US" altLang="en-US" sz="2000" b="1" dirty="0">
                <a:solidFill>
                  <a:srgbClr val="028910"/>
                </a:solidFill>
                <a:cs typeface="Arial" panose="020B0604020202020204" pitchFamily="34" charset="0"/>
              </a:rPr>
              <a:t>̉ XVII</a:t>
            </a:r>
          </a:p>
        </p:txBody>
      </p:sp>
      <p:pic>
        <p:nvPicPr>
          <p:cNvPr id="40966" name="Picture 6" descr="ke_cho_2">
            <a:extLst>
              <a:ext uri="{FF2B5EF4-FFF2-40B4-BE49-F238E27FC236}">
                <a16:creationId xmlns:a16="http://schemas.microsoft.com/office/drawing/2014/main" id="{22B76C00-4ED7-9238-B82C-367C9256A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507834"/>
            <a:ext cx="3886200" cy="210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dissolve">
                                      <p:cBhvr>
                                        <p:cTn id="7" dur="500"/>
                                        <p:tgtEl>
                                          <p:spTgt spid="40962"/>
                                        </p:tgtEl>
                                      </p:cBhvr>
                                    </p:animEffect>
                                  </p:childTnLst>
                                </p:cTn>
                              </p:par>
                              <p:par>
                                <p:cTn id="8" presetID="9" presetClass="entr" presetSubtype="0" fill="hold"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dissolve">
                                      <p:cBhvr>
                                        <p:cTn id="10" dur="500"/>
                                        <p:tgtEl>
                                          <p:spTgt spid="40965"/>
                                        </p:tgtEl>
                                      </p:cBhvr>
                                    </p:animEffect>
                                  </p:childTnLst>
                                </p:cTn>
                              </p:par>
                              <p:par>
                                <p:cTn id="11" presetID="9" presetClass="entr" presetSubtype="0" fill="hold" nodeType="withEffect">
                                  <p:stCondLst>
                                    <p:cond delay="0"/>
                                  </p:stCondLst>
                                  <p:childTnLst>
                                    <p:set>
                                      <p:cBhvr>
                                        <p:cTn id="12" dur="1" fill="hold">
                                          <p:stCondLst>
                                            <p:cond delay="0"/>
                                          </p:stCondLst>
                                        </p:cTn>
                                        <p:tgtEl>
                                          <p:spTgt spid="40964"/>
                                        </p:tgtEl>
                                        <p:attrNameLst>
                                          <p:attrName>style.visibility</p:attrName>
                                        </p:attrNameLst>
                                      </p:cBhvr>
                                      <p:to>
                                        <p:strVal val="visible"/>
                                      </p:to>
                                    </p:set>
                                    <p:animEffect transition="in" filter="dissolve">
                                      <p:cBhvr>
                                        <p:cTn id="13" dur="500"/>
                                        <p:tgtEl>
                                          <p:spTgt spid="40964"/>
                                        </p:tgtEl>
                                      </p:cBhvr>
                                    </p:animEffect>
                                  </p:childTnLst>
                                </p:cTn>
                              </p:par>
                              <p:par>
                                <p:cTn id="14" presetID="9" presetClass="entr" presetSubtype="0" fill="hold" nodeType="withEffect">
                                  <p:stCondLst>
                                    <p:cond delay="0"/>
                                  </p:stCondLst>
                                  <p:childTnLst>
                                    <p:set>
                                      <p:cBhvr>
                                        <p:cTn id="15" dur="1" fill="hold">
                                          <p:stCondLst>
                                            <p:cond delay="0"/>
                                          </p:stCondLst>
                                        </p:cTn>
                                        <p:tgtEl>
                                          <p:spTgt spid="40963"/>
                                        </p:tgtEl>
                                        <p:attrNameLst>
                                          <p:attrName>style.visibility</p:attrName>
                                        </p:attrNameLst>
                                      </p:cBhvr>
                                      <p:to>
                                        <p:strVal val="visible"/>
                                      </p:to>
                                    </p:set>
                                    <p:animEffect transition="in" filter="dissolve">
                                      <p:cBhvr>
                                        <p:cTn id="16" dur="500"/>
                                        <p:tgtEl>
                                          <p:spTgt spid="40963"/>
                                        </p:tgtEl>
                                      </p:cBhvr>
                                    </p:animEffect>
                                  </p:childTnLst>
                                </p:cTn>
                              </p:par>
                              <p:par>
                                <p:cTn id="17" presetID="9" presetClass="entr" presetSubtype="0" fill="hold" nodeType="withEffect">
                                  <p:stCondLst>
                                    <p:cond delay="0"/>
                                  </p:stCondLst>
                                  <p:childTnLst>
                                    <p:set>
                                      <p:cBhvr>
                                        <p:cTn id="18" dur="1" fill="hold">
                                          <p:stCondLst>
                                            <p:cond delay="0"/>
                                          </p:stCondLst>
                                        </p:cTn>
                                        <p:tgtEl>
                                          <p:spTgt spid="40966"/>
                                        </p:tgtEl>
                                        <p:attrNameLst>
                                          <p:attrName>style.visibility</p:attrName>
                                        </p:attrNameLst>
                                      </p:cBhvr>
                                      <p:to>
                                        <p:strVal val="visible"/>
                                      </p:to>
                                    </p:set>
                                    <p:animEffect transition="in" filter="dissolve">
                                      <p:cBhvr>
                                        <p:cTn id="19"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523A8FA-145E-DF96-E423-35F8F882E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3" y="87960"/>
            <a:ext cx="8839200" cy="42291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F157BFEC-04D6-B23E-D611-9D1FBCFD10CC}"/>
              </a:ext>
            </a:extLst>
          </p:cNvPr>
          <p:cNvSpPr>
            <a:spLocks noGrp="1"/>
          </p:cNvSpPr>
          <p:nvPr>
            <p:ph type="title"/>
          </p:nvPr>
        </p:nvSpPr>
        <p:spPr/>
        <p:txBody>
          <a:bodyPr/>
          <a:lstStyle/>
          <a:p>
            <a:endParaRPr lang="en-US">
              <a:latin typeface="+mn-lt"/>
            </a:endParaRPr>
          </a:p>
        </p:txBody>
      </p:sp>
      <p:sp>
        <p:nvSpPr>
          <p:cNvPr id="4" name="Rectangle 3">
            <a:extLst>
              <a:ext uri="{FF2B5EF4-FFF2-40B4-BE49-F238E27FC236}">
                <a16:creationId xmlns:a16="http://schemas.microsoft.com/office/drawing/2014/main" id="{24AFB1F3-0168-2CE0-3356-D2F398C09812}"/>
              </a:ext>
            </a:extLst>
          </p:cNvPr>
          <p:cNvSpPr/>
          <p:nvPr/>
        </p:nvSpPr>
        <p:spPr>
          <a:xfrm>
            <a:off x="1341833" y="4420285"/>
            <a:ext cx="6326981" cy="646331"/>
          </a:xfrm>
          <a:prstGeom prst="rect">
            <a:avLst/>
          </a:prstGeom>
          <a:solidFill>
            <a:schemeClr val="bg1"/>
          </a:solidFill>
        </p:spPr>
        <p:txBody>
          <a:bodyPr wrap="square">
            <a:spAutoFit/>
          </a:bodyPr>
          <a:lstStyle/>
          <a:p>
            <a:pPr algn="ctr">
              <a:defRPr/>
            </a:pPr>
            <a:r>
              <a:rPr lang="vi-VN" sz="1800" b="1" i="1" dirty="0">
                <a:solidFill>
                  <a:srgbClr val="028910"/>
                </a:solidFill>
                <a:latin typeface="+mn-lt"/>
              </a:rPr>
              <a:t>Cảnh Thăng Long-Kẻ Chợ năm 1690 do Samuel Baron miêu tả sau chuyến đi đến Đàng Ngoài của ông.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3314"/>
                                        </p:tgtEl>
                                        <p:attrNameLst>
                                          <p:attrName>style.visibility</p:attrName>
                                        </p:attrNameLst>
                                      </p:cBhvr>
                                      <p:to>
                                        <p:strVal val="visible"/>
                                      </p:to>
                                    </p:set>
                                    <p:animEffect transition="in" filter="checkerboard(across)">
                                      <p:cBhvr additive="repl">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d195pho2nd">
            <a:extLst>
              <a:ext uri="{FF2B5EF4-FFF2-40B4-BE49-F238E27FC236}">
                <a16:creationId xmlns:a16="http://schemas.microsoft.com/office/drawing/2014/main" id="{EECFFC4A-4441-CA7A-3B9F-75FD4CAE6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33953"/>
            <a:ext cx="4191001" cy="268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DVCC1">
            <a:extLst>
              <a:ext uri="{FF2B5EF4-FFF2-40B4-BE49-F238E27FC236}">
                <a16:creationId xmlns:a16="http://schemas.microsoft.com/office/drawing/2014/main" id="{6E304286-4EAA-CB34-BEFB-261915B77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8983"/>
            <a:ext cx="4343400" cy="26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1082010104612">
            <a:extLst>
              <a:ext uri="{FF2B5EF4-FFF2-40B4-BE49-F238E27FC236}">
                <a16:creationId xmlns:a16="http://schemas.microsoft.com/office/drawing/2014/main" id="{164E603B-DB77-B96B-8E5E-8FEDA82E8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8" y="2770295"/>
            <a:ext cx="4211959" cy="203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a:extLst>
              <a:ext uri="{FF2B5EF4-FFF2-40B4-BE49-F238E27FC236}">
                <a16:creationId xmlns:a16="http://schemas.microsoft.com/office/drawing/2014/main" id="{DD407D5D-D93D-410C-FA30-5ED56696353C}"/>
              </a:ext>
            </a:extLst>
          </p:cNvPr>
          <p:cNvSpPr txBox="1">
            <a:spLocks noChangeArrowheads="1"/>
          </p:cNvSpPr>
          <p:nvPr/>
        </p:nvSpPr>
        <p:spPr bwMode="auto">
          <a:xfrm>
            <a:off x="1371600" y="4800601"/>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SzTx/>
            </a:pPr>
            <a:r>
              <a:rPr lang="en-US" altLang="en-US" sz="1800" b="1">
                <a:solidFill>
                  <a:srgbClr val="028910"/>
                </a:solidFill>
                <a:latin typeface="+mn-lt"/>
                <a:cs typeface="Arial" panose="020B0604020202020204" pitchFamily="34" charset="0"/>
              </a:rPr>
              <a:t>“Thứ nhì Phố Hiến” (Hưng Yên)      </a:t>
            </a:r>
          </a:p>
        </p:txBody>
      </p:sp>
      <p:pic>
        <p:nvPicPr>
          <p:cNvPr id="41990" name="Picture 6" descr="pho%20hien">
            <a:extLst>
              <a:ext uri="{FF2B5EF4-FFF2-40B4-BE49-F238E27FC236}">
                <a16:creationId xmlns:a16="http://schemas.microsoft.com/office/drawing/2014/main" id="{DE45B360-9254-A2B2-F157-5901D6671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042" y="2770294"/>
            <a:ext cx="4364357" cy="203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dissolve">
                                      <p:cBhvr>
                                        <p:cTn id="7" dur="500"/>
                                        <p:tgtEl>
                                          <p:spTgt spid="41986"/>
                                        </p:tgtEl>
                                      </p:cBhvr>
                                    </p:animEffect>
                                  </p:childTnLst>
                                </p:cTn>
                              </p:par>
                              <p:par>
                                <p:cTn id="8" presetID="9" presetClass="entr" presetSubtype="0" fill="hold" nodeType="withEffect">
                                  <p:stCondLst>
                                    <p:cond delay="0"/>
                                  </p:stCondLst>
                                  <p:childTnLst>
                                    <p:set>
                                      <p:cBhvr>
                                        <p:cTn id="9" dur="1" fill="hold">
                                          <p:stCondLst>
                                            <p:cond delay="0"/>
                                          </p:stCondLst>
                                        </p:cTn>
                                        <p:tgtEl>
                                          <p:spTgt spid="41987"/>
                                        </p:tgtEl>
                                        <p:attrNameLst>
                                          <p:attrName>style.visibility</p:attrName>
                                        </p:attrNameLst>
                                      </p:cBhvr>
                                      <p:to>
                                        <p:strVal val="visible"/>
                                      </p:to>
                                    </p:set>
                                    <p:animEffect transition="in" filter="dissolve">
                                      <p:cBhvr>
                                        <p:cTn id="10" dur="500"/>
                                        <p:tgtEl>
                                          <p:spTgt spid="41987"/>
                                        </p:tgtEl>
                                      </p:cBhvr>
                                    </p:animEffect>
                                  </p:childTnLst>
                                </p:cTn>
                              </p:par>
                              <p:par>
                                <p:cTn id="11" presetID="9" presetClass="entr" presetSubtype="0" fill="hold" nodeType="withEffect">
                                  <p:stCondLst>
                                    <p:cond delay="0"/>
                                  </p:stCondLst>
                                  <p:childTnLst>
                                    <p:set>
                                      <p:cBhvr>
                                        <p:cTn id="12" dur="1" fill="hold">
                                          <p:stCondLst>
                                            <p:cond delay="0"/>
                                          </p:stCondLst>
                                        </p:cTn>
                                        <p:tgtEl>
                                          <p:spTgt spid="41988"/>
                                        </p:tgtEl>
                                        <p:attrNameLst>
                                          <p:attrName>style.visibility</p:attrName>
                                        </p:attrNameLst>
                                      </p:cBhvr>
                                      <p:to>
                                        <p:strVal val="visible"/>
                                      </p:to>
                                    </p:set>
                                    <p:animEffect transition="in" filter="dissolve">
                                      <p:cBhvr>
                                        <p:cTn id="13" dur="500"/>
                                        <p:tgtEl>
                                          <p:spTgt spid="41988"/>
                                        </p:tgtEl>
                                      </p:cBhvr>
                                    </p:animEffect>
                                  </p:childTnLst>
                                </p:cTn>
                              </p:par>
                              <p:par>
                                <p:cTn id="14" presetID="9" presetClass="entr" presetSubtype="0" fill="hold" nodeType="withEffect">
                                  <p:stCondLst>
                                    <p:cond delay="0"/>
                                  </p:stCondLst>
                                  <p:childTnLst>
                                    <p:set>
                                      <p:cBhvr>
                                        <p:cTn id="15" dur="1" fill="hold">
                                          <p:stCondLst>
                                            <p:cond delay="0"/>
                                          </p:stCondLst>
                                        </p:cTn>
                                        <p:tgtEl>
                                          <p:spTgt spid="41990"/>
                                        </p:tgtEl>
                                        <p:attrNameLst>
                                          <p:attrName>style.visibility</p:attrName>
                                        </p:attrNameLst>
                                      </p:cBhvr>
                                      <p:to>
                                        <p:strVal val="visible"/>
                                      </p:to>
                                    </p:set>
                                    <p:animEffect transition="in" filter="dissolve">
                                      <p:cBhvr>
                                        <p:cTn id="16" dur="500"/>
                                        <p:tgtEl>
                                          <p:spTgt spid="41990"/>
                                        </p:tgtEl>
                                      </p:cBhvr>
                                    </p:animEffect>
                                  </p:childTnLst>
                                </p:cTn>
                              </p:par>
                              <p:par>
                                <p:cTn id="17" presetID="9" presetClass="entr" presetSubtype="0" fill="hold" nodeType="withEffect">
                                  <p:stCondLst>
                                    <p:cond delay="0"/>
                                  </p:stCondLst>
                                  <p:childTnLst>
                                    <p:set>
                                      <p:cBhvr>
                                        <p:cTn id="18" dur="1" fill="hold">
                                          <p:stCondLst>
                                            <p:cond delay="0"/>
                                          </p:stCondLst>
                                        </p:cTn>
                                        <p:tgtEl>
                                          <p:spTgt spid="41989"/>
                                        </p:tgtEl>
                                        <p:attrNameLst>
                                          <p:attrName>style.visibility</p:attrName>
                                        </p:attrNameLst>
                                      </p:cBhvr>
                                      <p:to>
                                        <p:strVal val="visible"/>
                                      </p:to>
                                    </p:set>
                                    <p:animEffect transition="in" filter="dissolve">
                                      <p:cBhvr>
                                        <p:cTn id="19"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id="{AF92B38E-BCB7-7BDD-F59A-03698A4E6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3584"/>
            <a:ext cx="7475935" cy="4731064"/>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A049B89-0E2E-5530-0BB0-90CC9196CB74}"/>
              </a:ext>
            </a:extLst>
          </p:cNvPr>
          <p:cNvSpPr txBox="1">
            <a:spLocks/>
          </p:cNvSpPr>
          <p:nvPr/>
        </p:nvSpPr>
        <p:spPr>
          <a:xfrm>
            <a:off x="1905000" y="4595812"/>
            <a:ext cx="4914900" cy="622697"/>
          </a:xfrm>
          <a:prstGeom prst="rect">
            <a:avLst/>
          </a:prstGeom>
        </p:spPr>
        <p:txBody>
          <a:bodyPr lIns="34290" rIns="34290" anchor="ctr">
            <a:normAutofit fontScale="92500"/>
          </a:bodyPr>
          <a:lstStyle/>
          <a:p>
            <a:pPr algn="ctr" defTabSz="685800">
              <a:defRPr/>
            </a:pPr>
            <a:r>
              <a:rPr lang="vi-VN" sz="2100" b="1" i="1" dirty="0">
                <a:solidFill>
                  <a:srgbClr val="028910"/>
                </a:solidFill>
                <a:latin typeface="+mn-lt"/>
              </a:rPr>
              <a:t>Tranh mô phỏng Phố Hiến ( Hưng Yên)</a:t>
            </a:r>
            <a:endParaRPr lang="en-US" sz="2100" b="1" i="1" dirty="0">
              <a:solidFill>
                <a:srgbClr val="028910"/>
              </a:solidFill>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2384215941_e943d712e6">
            <a:extLst>
              <a:ext uri="{FF2B5EF4-FFF2-40B4-BE49-F238E27FC236}">
                <a16:creationId xmlns:a16="http://schemas.microsoft.com/office/drawing/2014/main" id="{07D1C6F6-BBD7-0C06-A31C-D06795CD9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06"/>
            <a:ext cx="4343400" cy="23645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images25081_thanhha100904">
            <a:extLst>
              <a:ext uri="{FF2B5EF4-FFF2-40B4-BE49-F238E27FC236}">
                <a16:creationId xmlns:a16="http://schemas.microsoft.com/office/drawing/2014/main" id="{A6A60C7B-FFE2-1149-CA3C-209F0A519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7311"/>
            <a:ext cx="4495800" cy="23431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a:extLst>
              <a:ext uri="{FF2B5EF4-FFF2-40B4-BE49-F238E27FC236}">
                <a16:creationId xmlns:a16="http://schemas.microsoft.com/office/drawing/2014/main" id="{3B608CFE-58F5-A2C6-5C08-E6271EACA1AC}"/>
              </a:ext>
            </a:extLst>
          </p:cNvPr>
          <p:cNvSpPr>
            <a:spLocks noChangeArrowheads="1"/>
          </p:cNvSpPr>
          <p:nvPr/>
        </p:nvSpPr>
        <p:spPr bwMode="auto">
          <a:xfrm>
            <a:off x="2000250" y="4914900"/>
            <a:ext cx="4800600" cy="171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sz="1800" b="1" dirty="0" err="1">
                <a:solidFill>
                  <a:srgbClr val="028910"/>
                </a:solidFill>
                <a:cs typeface="Arial" panose="020B0604020202020204" pitchFamily="34" charset="0"/>
              </a:rPr>
              <a:t>Phố</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thị</a:t>
            </a:r>
            <a:r>
              <a:rPr lang="en-US" altLang="en-US" sz="1800" b="1" dirty="0">
                <a:solidFill>
                  <a:srgbClr val="028910"/>
                </a:solidFill>
                <a:cs typeface="Arial" panose="020B0604020202020204" pitchFamily="34" charset="0"/>
              </a:rPr>
              <a:t> Thanh Hà (</a:t>
            </a:r>
            <a:r>
              <a:rPr lang="en-US" altLang="en-US" sz="1800" b="1" dirty="0" err="1">
                <a:solidFill>
                  <a:srgbClr val="028910"/>
                </a:solidFill>
                <a:cs typeface="Arial" panose="020B0604020202020204" pitchFamily="34" charset="0"/>
              </a:rPr>
              <a:t>Thừa</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Thiên</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Huế</a:t>
            </a:r>
            <a:r>
              <a:rPr lang="en-US" altLang="en-US" sz="1800" b="1" dirty="0">
                <a:solidFill>
                  <a:srgbClr val="028910"/>
                </a:solidFill>
                <a:cs typeface="Arial" panose="020B0604020202020204" pitchFamily="34" charset="0"/>
              </a:rPr>
              <a:t>)</a:t>
            </a:r>
          </a:p>
        </p:txBody>
      </p:sp>
      <p:pic>
        <p:nvPicPr>
          <p:cNvPr id="44037" name="Picture 5" descr="1105Av08L1">
            <a:extLst>
              <a:ext uri="{FF2B5EF4-FFF2-40B4-BE49-F238E27FC236}">
                <a16:creationId xmlns:a16="http://schemas.microsoft.com/office/drawing/2014/main" id="{44BE8455-E95C-1282-C05F-6999A4587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457450"/>
            <a:ext cx="4343400" cy="24003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ANd9GcTanUC_VAxKptT0qYq0NBOeLQmNGsjyO-YBfTpY6rlldFOGkAJP">
            <a:extLst>
              <a:ext uri="{FF2B5EF4-FFF2-40B4-BE49-F238E27FC236}">
                <a16:creationId xmlns:a16="http://schemas.microsoft.com/office/drawing/2014/main" id="{1E7E16EA-9090-C99A-660B-3ECC752AB1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457450"/>
            <a:ext cx="4495800" cy="24003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blinds(horizontal)">
                                      <p:cBhvr>
                                        <p:cTn id="7" dur="500"/>
                                        <p:tgtEl>
                                          <p:spTgt spid="44036"/>
                                        </p:tgtEl>
                                      </p:cBhvr>
                                    </p:animEffect>
                                  </p:childTnLst>
                                </p:cTn>
                              </p:par>
                              <p:par>
                                <p:cTn id="8" presetID="9" presetClass="entr" presetSubtype="0" fill="hold" nodeType="withEffect">
                                  <p:stCondLst>
                                    <p:cond delay="0"/>
                                  </p:stCondLst>
                                  <p:childTnLst>
                                    <p:set>
                                      <p:cBhvr>
                                        <p:cTn id="9" dur="1" fill="hold">
                                          <p:stCondLst>
                                            <p:cond delay="0"/>
                                          </p:stCondLst>
                                        </p:cTn>
                                        <p:tgtEl>
                                          <p:spTgt spid="44035"/>
                                        </p:tgtEl>
                                        <p:attrNameLst>
                                          <p:attrName>style.visibility</p:attrName>
                                        </p:attrNameLst>
                                      </p:cBhvr>
                                      <p:to>
                                        <p:strVal val="visible"/>
                                      </p:to>
                                    </p:set>
                                    <p:animEffect transition="in" filter="dissolve">
                                      <p:cBhvr>
                                        <p:cTn id="10" dur="500"/>
                                        <p:tgtEl>
                                          <p:spTgt spid="44035"/>
                                        </p:tgtEl>
                                      </p:cBhvr>
                                    </p:animEffect>
                                  </p:childTnLst>
                                </p:cTn>
                              </p:par>
                              <p:par>
                                <p:cTn id="11" presetID="9" presetClass="entr" presetSubtype="0" fill="hold" nodeType="withEffect">
                                  <p:stCondLst>
                                    <p:cond delay="0"/>
                                  </p:stCondLst>
                                  <p:childTnLst>
                                    <p:set>
                                      <p:cBhvr>
                                        <p:cTn id="12" dur="1" fill="hold">
                                          <p:stCondLst>
                                            <p:cond delay="0"/>
                                          </p:stCondLst>
                                        </p:cTn>
                                        <p:tgtEl>
                                          <p:spTgt spid="44034"/>
                                        </p:tgtEl>
                                        <p:attrNameLst>
                                          <p:attrName>style.visibility</p:attrName>
                                        </p:attrNameLst>
                                      </p:cBhvr>
                                      <p:to>
                                        <p:strVal val="visible"/>
                                      </p:to>
                                    </p:set>
                                    <p:animEffect transition="in" filter="dissolve">
                                      <p:cBhvr>
                                        <p:cTn id="13" dur="500"/>
                                        <p:tgtEl>
                                          <p:spTgt spid="44034"/>
                                        </p:tgtEl>
                                      </p:cBhvr>
                                    </p:animEffect>
                                  </p:childTnLst>
                                </p:cTn>
                              </p:par>
                              <p:par>
                                <p:cTn id="14" presetID="9" presetClass="entr" presetSubtype="0" fill="hold" nodeType="withEffect">
                                  <p:stCondLst>
                                    <p:cond delay="0"/>
                                  </p:stCondLst>
                                  <p:childTnLst>
                                    <p:set>
                                      <p:cBhvr>
                                        <p:cTn id="15" dur="1" fill="hold">
                                          <p:stCondLst>
                                            <p:cond delay="0"/>
                                          </p:stCondLst>
                                        </p:cTn>
                                        <p:tgtEl>
                                          <p:spTgt spid="44038"/>
                                        </p:tgtEl>
                                        <p:attrNameLst>
                                          <p:attrName>style.visibility</p:attrName>
                                        </p:attrNameLst>
                                      </p:cBhvr>
                                      <p:to>
                                        <p:strVal val="visible"/>
                                      </p:to>
                                    </p:set>
                                    <p:animEffect transition="in" filter="dissolve">
                                      <p:cBhvr>
                                        <p:cTn id="16" dur="500"/>
                                        <p:tgtEl>
                                          <p:spTgt spid="44038"/>
                                        </p:tgtEl>
                                      </p:cBhvr>
                                    </p:animEffect>
                                  </p:childTnLst>
                                </p:cTn>
                              </p:par>
                              <p:par>
                                <p:cTn id="17" presetID="9" presetClass="entr" presetSubtype="0" fill="hold" nodeType="withEffect">
                                  <p:stCondLst>
                                    <p:cond delay="0"/>
                                  </p:stCondLst>
                                  <p:childTnLst>
                                    <p:set>
                                      <p:cBhvr>
                                        <p:cTn id="18" dur="1" fill="hold">
                                          <p:stCondLst>
                                            <p:cond delay="0"/>
                                          </p:stCondLst>
                                        </p:cTn>
                                        <p:tgtEl>
                                          <p:spTgt spid="44037"/>
                                        </p:tgtEl>
                                        <p:attrNameLst>
                                          <p:attrName>style.visibility</p:attrName>
                                        </p:attrNameLst>
                                      </p:cBhvr>
                                      <p:to>
                                        <p:strVal val="visible"/>
                                      </p:to>
                                    </p:set>
                                    <p:animEffect transition="in" filter="dissolve">
                                      <p:cBhvr>
                                        <p:cTn id="19"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E571E2DA-416A-7BC4-AF2D-1BBD9A4572A1}"/>
              </a:ext>
            </a:extLst>
          </p:cNvPr>
          <p:cNvSpPr>
            <a:spLocks noGrp="1" noChangeArrowheads="1"/>
          </p:cNvSpPr>
          <p:nvPr>
            <p:ph type="title"/>
          </p:nvPr>
        </p:nvSpPr>
        <p:spPr>
          <a:xfrm>
            <a:off x="1600200" y="4552950"/>
            <a:ext cx="5372100" cy="685800"/>
          </a:xfrm>
        </p:spPr>
        <p:txBody>
          <a:bodyPr/>
          <a:lstStyle/>
          <a:p>
            <a:pP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US" altLang="en-US" sz="1800" b="1" dirty="0" err="1">
                <a:solidFill>
                  <a:srgbClr val="028910"/>
                </a:solidFill>
                <a:latin typeface="+mj-lt"/>
              </a:rPr>
              <a:t>Thương</a:t>
            </a:r>
            <a:r>
              <a:rPr lang="en-US" altLang="en-US" sz="1800" b="1" dirty="0">
                <a:solidFill>
                  <a:srgbClr val="028910"/>
                </a:solidFill>
                <a:latin typeface="+mj-lt"/>
              </a:rPr>
              <a:t> </a:t>
            </a:r>
            <a:r>
              <a:rPr lang="en-US" altLang="en-US" sz="1800" b="1" dirty="0" err="1">
                <a:solidFill>
                  <a:srgbClr val="028910"/>
                </a:solidFill>
                <a:latin typeface="+mj-lt"/>
              </a:rPr>
              <a:t>cảng</a:t>
            </a:r>
            <a:r>
              <a:rPr lang="en-US" altLang="en-US" sz="1800" b="1" dirty="0">
                <a:solidFill>
                  <a:srgbClr val="028910"/>
                </a:solidFill>
                <a:latin typeface="+mj-lt"/>
              </a:rPr>
              <a:t> </a:t>
            </a:r>
            <a:r>
              <a:rPr lang="en-US" altLang="en-US" sz="1800" b="1" dirty="0" err="1">
                <a:solidFill>
                  <a:srgbClr val="028910"/>
                </a:solidFill>
                <a:latin typeface="+mj-lt"/>
              </a:rPr>
              <a:t>Hội</a:t>
            </a:r>
            <a:r>
              <a:rPr lang="en-US" altLang="en-US" sz="1800" b="1" dirty="0">
                <a:solidFill>
                  <a:srgbClr val="028910"/>
                </a:solidFill>
                <a:latin typeface="+mj-lt"/>
              </a:rPr>
              <a:t> An </a:t>
            </a:r>
            <a:r>
              <a:rPr lang="en-US" altLang="en-US" sz="1800" b="1" dirty="0" err="1">
                <a:solidFill>
                  <a:srgbClr val="028910"/>
                </a:solidFill>
                <a:latin typeface="+mj-lt"/>
              </a:rPr>
              <a:t>thế</a:t>
            </a:r>
            <a:r>
              <a:rPr lang="en-US" altLang="en-US" sz="1800" b="1" dirty="0">
                <a:solidFill>
                  <a:srgbClr val="028910"/>
                </a:solidFill>
                <a:latin typeface="+mj-lt"/>
              </a:rPr>
              <a:t> </a:t>
            </a:r>
            <a:r>
              <a:rPr lang="en-US" altLang="en-US" sz="1800" b="1" dirty="0" err="1">
                <a:solidFill>
                  <a:srgbClr val="028910"/>
                </a:solidFill>
                <a:latin typeface="+mj-lt"/>
              </a:rPr>
              <a:t>kỉ</a:t>
            </a:r>
            <a:r>
              <a:rPr lang="en-US" altLang="en-US" sz="1800" b="1" dirty="0">
                <a:solidFill>
                  <a:srgbClr val="028910"/>
                </a:solidFill>
                <a:latin typeface="+mj-lt"/>
              </a:rPr>
              <a:t> XVIII</a:t>
            </a:r>
          </a:p>
        </p:txBody>
      </p:sp>
      <p:pic>
        <p:nvPicPr>
          <p:cNvPr id="15362" name="Picture 2">
            <a:extLst>
              <a:ext uri="{FF2B5EF4-FFF2-40B4-BE49-F238E27FC236}">
                <a16:creationId xmlns:a16="http://schemas.microsoft.com/office/drawing/2014/main" id="{43C86477-775C-7B6B-DD64-3B4A410AF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09550"/>
            <a:ext cx="8001000" cy="414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15362"/>
                                        </p:tgtEl>
                                        <p:attrNameLst>
                                          <p:attrName>style.visibility</p:attrName>
                                        </p:attrNameLst>
                                      </p:cBhvr>
                                      <p:to>
                                        <p:strVal val="visible"/>
                                      </p:to>
                                    </p:set>
                                    <p:animEffect transition="in" filter="blinds(horizontal)">
                                      <p:cBhvr additive="repl">
                                        <p:cTn id="7" dur="500"/>
                                        <p:tgtEl>
                                          <p:spTgt spid="15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15361"/>
                                        </p:tgtEl>
                                        <p:attrNameLst>
                                          <p:attrName>style.visibility</p:attrName>
                                        </p:attrNameLst>
                                      </p:cBhvr>
                                      <p:to>
                                        <p:strVal val="visible"/>
                                      </p:to>
                                    </p:set>
                                    <p:animEffect transition="in" filter="blinds(horizontal)">
                                      <p:cBhvr additive="repl">
                                        <p:cTn id="12" dur="500"/>
                                        <p:tgtEl>
                                          <p:spTgt spid="15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8245F2D-91B5-9EB4-7B31-65DB239B4084}"/>
              </a:ext>
            </a:extLst>
          </p:cNvPr>
          <p:cNvSpPr>
            <a:spLocks noGrp="1" noChangeArrowheads="1"/>
          </p:cNvSpPr>
          <p:nvPr>
            <p:ph type="title"/>
          </p:nvPr>
        </p:nvSpPr>
        <p:spPr>
          <a:xfrm>
            <a:off x="0" y="4800600"/>
            <a:ext cx="9144000" cy="571500"/>
          </a:xfrm>
        </p:spPr>
        <p:txBody>
          <a:bodyPr/>
          <a:lstStyle/>
          <a:p>
            <a:pPr eaLnBrk="1" hangingPunct="1"/>
            <a:r>
              <a:rPr lang="en-US" altLang="en-US" sz="1350" b="1" dirty="0" err="1">
                <a:solidFill>
                  <a:srgbClr val="028910"/>
                </a:solidFill>
                <a:latin typeface="+mj-lt"/>
              </a:rPr>
              <a:t>Hôi</a:t>
            </a:r>
            <a:r>
              <a:rPr lang="en-US" altLang="en-US" sz="1350" b="1" dirty="0">
                <a:solidFill>
                  <a:srgbClr val="028910"/>
                </a:solidFill>
                <a:latin typeface="+mj-lt"/>
              </a:rPr>
              <a:t> An - </a:t>
            </a:r>
            <a:r>
              <a:rPr lang="en-US" altLang="en-US" sz="1350" b="1" dirty="0" err="1">
                <a:solidFill>
                  <a:srgbClr val="028910"/>
                </a:solidFill>
                <a:latin typeface="+mj-lt"/>
              </a:rPr>
              <a:t>thành</a:t>
            </a:r>
            <a:r>
              <a:rPr lang="en-US" altLang="en-US" sz="1350" b="1" dirty="0">
                <a:solidFill>
                  <a:srgbClr val="028910"/>
                </a:solidFill>
                <a:latin typeface="+mj-lt"/>
              </a:rPr>
              <a:t> </a:t>
            </a:r>
            <a:r>
              <a:rPr lang="en-US" altLang="en-US" sz="1350" b="1" dirty="0" err="1">
                <a:solidFill>
                  <a:srgbClr val="028910"/>
                </a:solidFill>
                <a:latin typeface="+mj-lt"/>
              </a:rPr>
              <a:t>phô</a:t>
            </a:r>
            <a:r>
              <a:rPr lang="en-US" altLang="en-US" sz="1350" b="1" dirty="0">
                <a:solidFill>
                  <a:srgbClr val="028910"/>
                </a:solidFill>
                <a:latin typeface="+mj-lt"/>
              </a:rPr>
              <a:t>́ </a:t>
            </a:r>
            <a:r>
              <a:rPr lang="en-US" altLang="en-US" sz="1350" b="1" dirty="0" err="1">
                <a:solidFill>
                  <a:srgbClr val="028910"/>
                </a:solidFill>
                <a:latin typeface="+mj-lt"/>
              </a:rPr>
              <a:t>cảng</a:t>
            </a:r>
            <a:r>
              <a:rPr lang="en-US" altLang="en-US" sz="1350" b="1" dirty="0">
                <a:solidFill>
                  <a:srgbClr val="028910"/>
                </a:solidFill>
                <a:latin typeface="+mj-lt"/>
              </a:rPr>
              <a:t> </a:t>
            </a:r>
            <a:r>
              <a:rPr lang="en-US" altLang="en-US" sz="1350" b="1" dirty="0" err="1">
                <a:solidFill>
                  <a:srgbClr val="028910"/>
                </a:solidFill>
                <a:latin typeface="+mj-lt"/>
              </a:rPr>
              <a:t>lớn</a:t>
            </a:r>
            <a:r>
              <a:rPr lang="en-US" altLang="en-US" sz="1350" b="1" dirty="0">
                <a:solidFill>
                  <a:srgbClr val="028910"/>
                </a:solidFill>
                <a:latin typeface="+mj-lt"/>
              </a:rPr>
              <a:t> </a:t>
            </a:r>
            <a:r>
              <a:rPr lang="en-US" altLang="en-US" sz="1350" b="1" dirty="0" err="1">
                <a:solidFill>
                  <a:srgbClr val="028910"/>
                </a:solidFill>
                <a:latin typeface="+mj-lt"/>
              </a:rPr>
              <a:t>nhất</a:t>
            </a:r>
            <a:r>
              <a:rPr lang="en-US" altLang="en-US" sz="1350" b="1" dirty="0">
                <a:solidFill>
                  <a:srgbClr val="028910"/>
                </a:solidFill>
                <a:latin typeface="+mj-lt"/>
              </a:rPr>
              <a:t> </a:t>
            </a:r>
            <a:r>
              <a:rPr lang="en-US" altLang="en-US" sz="1350" b="1" dirty="0" err="1">
                <a:solidFill>
                  <a:srgbClr val="028910"/>
                </a:solidFill>
                <a:latin typeface="+mj-lt"/>
              </a:rPr>
              <a:t>Đàng</a:t>
            </a:r>
            <a:r>
              <a:rPr lang="en-US" altLang="en-US" sz="1350" b="1" dirty="0">
                <a:solidFill>
                  <a:srgbClr val="028910"/>
                </a:solidFill>
                <a:latin typeface="+mj-lt"/>
              </a:rPr>
              <a:t> Trong - </a:t>
            </a:r>
            <a:r>
              <a:rPr lang="en-US" altLang="en-US" sz="1350" b="1" dirty="0" err="1">
                <a:solidFill>
                  <a:srgbClr val="028910"/>
                </a:solidFill>
                <a:latin typeface="+mj-lt"/>
              </a:rPr>
              <a:t>thê</a:t>
            </a:r>
            <a:r>
              <a:rPr lang="en-US" altLang="en-US" sz="1350" b="1" dirty="0">
                <a:solidFill>
                  <a:srgbClr val="028910"/>
                </a:solidFill>
                <a:latin typeface="+mj-lt"/>
              </a:rPr>
              <a:t>́ </a:t>
            </a:r>
            <a:r>
              <a:rPr lang="en-US" altLang="en-US" sz="1350" b="1" dirty="0" err="1">
                <a:solidFill>
                  <a:srgbClr val="028910"/>
                </a:solidFill>
                <a:latin typeface="+mj-lt"/>
              </a:rPr>
              <a:t>ky</a:t>
            </a:r>
            <a:r>
              <a:rPr lang="en-US" altLang="en-US" sz="1350" b="1" dirty="0">
                <a:solidFill>
                  <a:srgbClr val="028910"/>
                </a:solidFill>
                <a:latin typeface="+mj-lt"/>
              </a:rPr>
              <a:t>̉ XVII</a:t>
            </a:r>
          </a:p>
        </p:txBody>
      </p:sp>
      <p:pic>
        <p:nvPicPr>
          <p:cNvPr id="43011" name="Picture 3" descr="hoian">
            <a:extLst>
              <a:ext uri="{FF2B5EF4-FFF2-40B4-BE49-F238E27FC236}">
                <a16:creationId xmlns:a16="http://schemas.microsoft.com/office/drawing/2014/main" id="{7DF5C2A6-F8C6-BD5D-2A99-24AAC0775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3752850" cy="22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CauBridge">
            <a:extLst>
              <a:ext uri="{FF2B5EF4-FFF2-40B4-BE49-F238E27FC236}">
                <a16:creationId xmlns:a16="http://schemas.microsoft.com/office/drawing/2014/main" id="{19D324A5-EC21-CC43-CE3D-785D57035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237" y="1"/>
            <a:ext cx="4722830" cy="22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dem%20ram%20pho%20hoi">
            <a:extLst>
              <a:ext uri="{FF2B5EF4-FFF2-40B4-BE49-F238E27FC236}">
                <a16:creationId xmlns:a16="http://schemas.microsoft.com/office/drawing/2014/main" id="{FB1C89A5-6DEC-9F4F-D813-F3890119D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87" y="2414587"/>
            <a:ext cx="374866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nhat01c1">
            <a:extLst>
              <a:ext uri="{FF2B5EF4-FFF2-40B4-BE49-F238E27FC236}">
                <a16:creationId xmlns:a16="http://schemas.microsoft.com/office/drawing/2014/main" id="{D279A510-5D2E-7EC8-8420-5DEEA3D577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4237" y="2428279"/>
            <a:ext cx="4722829" cy="237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ox(in)">
                                      <p:cBhvr>
                                        <p:cTn id="7" dur="500"/>
                                        <p:tgtEl>
                                          <p:spTgt spid="43010"/>
                                        </p:tgtEl>
                                      </p:cBhvr>
                                    </p:animEffect>
                                  </p:childTnLst>
                                </p:cTn>
                              </p:par>
                              <p:par>
                                <p:cTn id="8" presetID="9" presetClass="entr" presetSubtype="0" fill="hold" nodeType="with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dissolve">
                                      <p:cBhvr>
                                        <p:cTn id="10" dur="500"/>
                                        <p:tgtEl>
                                          <p:spTgt spid="43011"/>
                                        </p:tgtEl>
                                      </p:cBhvr>
                                    </p:animEffect>
                                  </p:childTnLst>
                                </p:cTn>
                              </p:par>
                              <p:par>
                                <p:cTn id="11" presetID="9" presetClass="entr" presetSubtype="0" fill="hold" nodeType="withEffect">
                                  <p:stCondLst>
                                    <p:cond delay="0"/>
                                  </p:stCondLst>
                                  <p:childTnLst>
                                    <p:set>
                                      <p:cBhvr>
                                        <p:cTn id="12" dur="1" fill="hold">
                                          <p:stCondLst>
                                            <p:cond delay="0"/>
                                          </p:stCondLst>
                                        </p:cTn>
                                        <p:tgtEl>
                                          <p:spTgt spid="43013"/>
                                        </p:tgtEl>
                                        <p:attrNameLst>
                                          <p:attrName>style.visibility</p:attrName>
                                        </p:attrNameLst>
                                      </p:cBhvr>
                                      <p:to>
                                        <p:strVal val="visible"/>
                                      </p:to>
                                    </p:set>
                                    <p:animEffect transition="in" filter="dissolve">
                                      <p:cBhvr>
                                        <p:cTn id="13" dur="500"/>
                                        <p:tgtEl>
                                          <p:spTgt spid="43013"/>
                                        </p:tgtEl>
                                      </p:cBhvr>
                                    </p:animEffect>
                                  </p:childTnLst>
                                </p:cTn>
                              </p:par>
                              <p:par>
                                <p:cTn id="14" presetID="9" presetClass="entr" presetSubtype="0" fill="hold" nodeType="withEffect">
                                  <p:stCondLst>
                                    <p:cond delay="0"/>
                                  </p:stCondLst>
                                  <p:childTnLst>
                                    <p:set>
                                      <p:cBhvr>
                                        <p:cTn id="15" dur="1" fill="hold">
                                          <p:stCondLst>
                                            <p:cond delay="0"/>
                                          </p:stCondLst>
                                        </p:cTn>
                                        <p:tgtEl>
                                          <p:spTgt spid="43012"/>
                                        </p:tgtEl>
                                        <p:attrNameLst>
                                          <p:attrName>style.visibility</p:attrName>
                                        </p:attrNameLst>
                                      </p:cBhvr>
                                      <p:to>
                                        <p:strVal val="visible"/>
                                      </p:to>
                                    </p:set>
                                    <p:animEffect transition="in" filter="dissolve">
                                      <p:cBhvr>
                                        <p:cTn id="16" dur="500"/>
                                        <p:tgtEl>
                                          <p:spTgt spid="43012"/>
                                        </p:tgtEl>
                                      </p:cBhvr>
                                    </p:animEffect>
                                  </p:childTnLst>
                                </p:cTn>
                              </p:par>
                              <p:par>
                                <p:cTn id="17" presetID="9" presetClass="entr" presetSubtype="0" fill="hold" nodeType="withEffect">
                                  <p:stCondLst>
                                    <p:cond delay="0"/>
                                  </p:stCondLst>
                                  <p:childTnLst>
                                    <p:set>
                                      <p:cBhvr>
                                        <p:cTn id="18" dur="1" fill="hold">
                                          <p:stCondLst>
                                            <p:cond delay="0"/>
                                          </p:stCondLst>
                                        </p:cTn>
                                        <p:tgtEl>
                                          <p:spTgt spid="43014"/>
                                        </p:tgtEl>
                                        <p:attrNameLst>
                                          <p:attrName>style.visibility</p:attrName>
                                        </p:attrNameLst>
                                      </p:cBhvr>
                                      <p:to>
                                        <p:strVal val="visible"/>
                                      </p:to>
                                    </p:set>
                                    <p:animEffect transition="in" filter="dissolve">
                                      <p:cBhvr>
                                        <p:cTn id="19" dur="500"/>
                                        <p:tgtEl>
                                          <p:spTgt spid="4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ố Cổ Hội An - Phố Cổ Đẹp Hàng Đầu Châu Á.mp4">
            <a:hlinkClick r:id="" action="ppaction://media"/>
            <a:extLst>
              <a:ext uri="{FF2B5EF4-FFF2-40B4-BE49-F238E27FC236}">
                <a16:creationId xmlns:a16="http://schemas.microsoft.com/office/drawing/2014/main" id="{7E9AF90C-FBE9-D850-59CE-1C4BC0566461}"/>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762000" y="140493"/>
            <a:ext cx="7339641"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80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a:extLst>
              <a:ext uri="{FF2B5EF4-FFF2-40B4-BE49-F238E27FC236}">
                <a16:creationId xmlns:a16="http://schemas.microsoft.com/office/drawing/2014/main" id="{6F9EF89D-4002-1434-62E5-162122C57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71450"/>
            <a:ext cx="7715250" cy="4292204"/>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D9DE88C-8509-8D42-9C2E-76365C63B536}"/>
              </a:ext>
            </a:extLst>
          </p:cNvPr>
          <p:cNvSpPr txBox="1">
            <a:spLocks/>
          </p:cNvSpPr>
          <p:nvPr/>
        </p:nvSpPr>
        <p:spPr>
          <a:xfrm>
            <a:off x="1257300" y="4463653"/>
            <a:ext cx="6629400" cy="622697"/>
          </a:xfrm>
          <a:prstGeom prst="rect">
            <a:avLst/>
          </a:prstGeom>
        </p:spPr>
        <p:txBody>
          <a:bodyPr lIns="34290" rIns="34290" anchor="ctr">
            <a:normAutofit/>
          </a:bodyPr>
          <a:lstStyle/>
          <a:p>
            <a:pPr algn="ctr" defTabSz="685800">
              <a:defRPr/>
            </a:pPr>
            <a:r>
              <a:rPr lang="vi-VN" sz="2100" b="1" i="1" dirty="0">
                <a:solidFill>
                  <a:srgbClr val="028910"/>
                </a:solidFill>
                <a:latin typeface="+mn-lt"/>
              </a:rPr>
              <a:t>Tranh vẽ thương cảng Hội An thế kỉ XVII</a:t>
            </a:r>
            <a:endParaRPr lang="en-US" sz="2100" b="1" i="1" dirty="0">
              <a:solidFill>
                <a:srgbClr val="028910"/>
              </a:solidFill>
              <a:latin typeface="+mn-lt"/>
            </a:endParaRPr>
          </a:p>
        </p:txBody>
      </p:sp>
    </p:spTree>
    <p:extLst>
      <p:ext uri="{BB962C8B-B14F-4D97-AF65-F5344CB8AC3E}">
        <p14:creationId xmlns:p14="http://schemas.microsoft.com/office/powerpoint/2010/main" val="195267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073;p41">
            <a:extLst>
              <a:ext uri="{FF2B5EF4-FFF2-40B4-BE49-F238E27FC236}">
                <a16:creationId xmlns:a16="http://schemas.microsoft.com/office/drawing/2014/main" id="{65F96A2D-6C49-4352-981F-5F06644C65BD}"/>
              </a:ext>
            </a:extLst>
          </p:cNvPr>
          <p:cNvSpPr txBox="1">
            <a:spLocks/>
          </p:cNvSpPr>
          <p:nvPr/>
        </p:nvSpPr>
        <p:spPr>
          <a:xfrm>
            <a:off x="905819" y="209550"/>
            <a:ext cx="3970981" cy="501015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3600" dirty="0">
                <a:solidFill>
                  <a:srgbClr val="F34976"/>
                </a:solidFill>
                <a:latin typeface="#9Slide05 Gullever Font" panose="02000507000000020004" pitchFamily="2" charset="0"/>
              </a:rPr>
              <a:t>Bài </a:t>
            </a:r>
            <a:r>
              <a:rPr lang="en-US" sz="3600" dirty="0">
                <a:solidFill>
                  <a:srgbClr val="F34976"/>
                </a:solidFill>
                <a:latin typeface="#9Slide05 Gullever Font" panose="02000507000000020004" pitchFamily="2" charset="0"/>
              </a:rPr>
              <a:t>9</a:t>
            </a:r>
            <a:r>
              <a:rPr lang="vi-VN" sz="3600" dirty="0">
                <a:solidFill>
                  <a:srgbClr val="F34976"/>
                </a:solidFill>
                <a:latin typeface="#9Slide05 Gullever Font" panose="02000507000000020004" pitchFamily="2" charset="0"/>
              </a:rPr>
              <a:t>:</a:t>
            </a:r>
          </a:p>
          <a:p>
            <a:pPr algn="ctr"/>
            <a:r>
              <a:rPr lang="en-US" sz="4800" dirty="0" err="1">
                <a:solidFill>
                  <a:srgbClr val="028910"/>
                </a:solidFill>
                <a:latin typeface="#9Slide07 IcielCadena" panose="02000503000000020004" pitchFamily="2" charset="0"/>
              </a:rPr>
              <a:t>Tình</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hÌnh</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kinh</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tế</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văn</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hóa</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tôn</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giáo</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trong</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các</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thế</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kỉ</a:t>
            </a:r>
            <a:r>
              <a:rPr lang="en-US" sz="4800" dirty="0">
                <a:solidFill>
                  <a:srgbClr val="028910"/>
                </a:solidFill>
                <a:latin typeface="#9Slide07 IcielCadena" panose="02000503000000020004" pitchFamily="2" charset="0"/>
              </a:rPr>
              <a:t> XVI - XVIII</a:t>
            </a:r>
          </a:p>
        </p:txBody>
      </p:sp>
      <p:pic>
        <p:nvPicPr>
          <p:cNvPr id="2" name="Picture 2" descr="LỊCH SỬ 7 - Bài 23: KINH TẾ- VĂN HÓA THẾ KỶ XVI-XVIII | THCS Nguyễn Tri  Phương">
            <a:extLst>
              <a:ext uri="{FF2B5EF4-FFF2-40B4-BE49-F238E27FC236}">
                <a16:creationId xmlns:a16="http://schemas.microsoft.com/office/drawing/2014/main" id="{3EF1E5FF-5718-F0AD-5DA1-F8759EDD14C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6800" y="285750"/>
            <a:ext cx="3810000" cy="4724400"/>
          </a:xfrm>
          <a:prstGeom prst="round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20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a:extLst>
              <a:ext uri="{FF2B5EF4-FFF2-40B4-BE49-F238E27FC236}">
                <a16:creationId xmlns:a16="http://schemas.microsoft.com/office/drawing/2014/main" id="{C204EAEC-5814-B247-93C8-81B828EB6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4055269"/>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A0377A0-E3EE-E2B2-9435-E48413CC4C14}"/>
              </a:ext>
            </a:extLst>
          </p:cNvPr>
          <p:cNvSpPr txBox="1">
            <a:spLocks/>
          </p:cNvSpPr>
          <p:nvPr/>
        </p:nvSpPr>
        <p:spPr>
          <a:xfrm>
            <a:off x="1571625" y="4341019"/>
            <a:ext cx="6029325" cy="622697"/>
          </a:xfrm>
          <a:prstGeom prst="rect">
            <a:avLst/>
          </a:prstGeom>
        </p:spPr>
        <p:txBody>
          <a:bodyPr lIns="34290" rIns="34290" anchor="ctr">
            <a:normAutofit fontScale="77500" lnSpcReduction="20000"/>
          </a:bodyPr>
          <a:lstStyle/>
          <a:p>
            <a:pPr algn="ctr" defTabSz="685800">
              <a:defRPr/>
            </a:pPr>
            <a:r>
              <a:rPr lang="vi-VN" sz="2250" b="1" i="1" dirty="0">
                <a:solidFill>
                  <a:srgbClr val="028910"/>
                </a:solidFill>
                <a:latin typeface="+mn-lt"/>
              </a:rPr>
              <a:t>Chùa Cầu – Hội An</a:t>
            </a:r>
            <a:br>
              <a:rPr lang="vi-VN" sz="2250" b="1" i="1" dirty="0">
                <a:solidFill>
                  <a:srgbClr val="028910"/>
                </a:solidFill>
                <a:latin typeface="+mn-lt"/>
              </a:rPr>
            </a:br>
            <a:r>
              <a:rPr lang="vi-VN" sz="2100" b="1" i="1" dirty="0">
                <a:solidFill>
                  <a:srgbClr val="028910"/>
                </a:solidFill>
                <a:latin typeface="+mn-lt"/>
              </a:rPr>
              <a:t>được các thương nhân Nhật Bản xây dựng vào thế kỉ XVII</a:t>
            </a:r>
            <a:endParaRPr lang="en-US" sz="2100" b="1" i="1" dirty="0">
              <a:solidFill>
                <a:srgbClr val="028910"/>
              </a:solidFill>
              <a:latin typeface="+mn-lt"/>
            </a:endParaRPr>
          </a:p>
        </p:txBody>
      </p:sp>
    </p:spTree>
    <p:extLst>
      <p:ext uri="{BB962C8B-B14F-4D97-AF65-F5344CB8AC3E}">
        <p14:creationId xmlns:p14="http://schemas.microsoft.com/office/powerpoint/2010/main" val="2599924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a:extLst>
              <a:ext uri="{FF2B5EF4-FFF2-40B4-BE49-F238E27FC236}">
                <a16:creationId xmlns:a16="http://schemas.microsoft.com/office/drawing/2014/main" id="{354B21AC-E61B-8136-5E4E-C03CDE74E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3351"/>
            <a:ext cx="5772150" cy="48648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CF809469-2A3B-66EF-ACC4-9AA865AD9944}"/>
              </a:ext>
            </a:extLst>
          </p:cNvPr>
          <p:cNvSpPr txBox="1">
            <a:spLocks/>
          </p:cNvSpPr>
          <p:nvPr/>
        </p:nvSpPr>
        <p:spPr>
          <a:xfrm>
            <a:off x="6248400" y="819150"/>
            <a:ext cx="2476500" cy="2203848"/>
          </a:xfrm>
          <a:prstGeom prst="rect">
            <a:avLst/>
          </a:prstGeom>
        </p:spPr>
        <p:txBody>
          <a:bodyPr lIns="34290" rIns="34290" anchor="ctr"/>
          <a:lstStyle/>
          <a:p>
            <a:pPr algn="ctr" defTabSz="685800">
              <a:defRPr/>
            </a:pPr>
            <a:r>
              <a:rPr lang="vi-VN" sz="2100" b="1" i="1" dirty="0">
                <a:solidFill>
                  <a:srgbClr val="028910"/>
                </a:solidFill>
                <a:latin typeface="+mn-lt"/>
              </a:rPr>
              <a:t>Hội quán Phúc Kiến của người Hoa ở Hội An</a:t>
            </a:r>
            <a:endParaRPr lang="en-US" sz="2100" b="1" i="1" dirty="0">
              <a:solidFill>
                <a:srgbClr val="028910"/>
              </a:solidFill>
              <a:latin typeface="+mn-lt"/>
            </a:endParaRPr>
          </a:p>
        </p:txBody>
      </p:sp>
    </p:spTree>
    <p:extLst>
      <p:ext uri="{BB962C8B-B14F-4D97-AF65-F5344CB8AC3E}">
        <p14:creationId xmlns:p14="http://schemas.microsoft.com/office/powerpoint/2010/main" val="2526738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76200" y="247650"/>
            <a:ext cx="8991600" cy="48387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id="{3DEF0298-9A5C-4E70-86CF-0A9588676D81}"/>
              </a:ext>
            </a:extLst>
          </p:cNvPr>
          <p:cNvSpPr/>
          <p:nvPr/>
        </p:nvSpPr>
        <p:spPr>
          <a:xfrm>
            <a:off x="286797" y="590550"/>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286797" y="625121"/>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1</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152400" y="473757"/>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kinh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graphicFrame>
        <p:nvGraphicFramePr>
          <p:cNvPr id="5" name="Table 4">
            <a:extLst>
              <a:ext uri="{FF2B5EF4-FFF2-40B4-BE49-F238E27FC236}">
                <a16:creationId xmlns:a16="http://schemas.microsoft.com/office/drawing/2014/main" id="{A55DBF4B-1CF0-2643-CC94-291E2E62060B}"/>
              </a:ext>
            </a:extLst>
          </p:cNvPr>
          <p:cNvGraphicFramePr>
            <a:graphicFrameLocks noGrp="1"/>
          </p:cNvGraphicFramePr>
          <p:nvPr>
            <p:extLst>
              <p:ext uri="{D42A27DB-BD31-4B8C-83A1-F6EECF244321}">
                <p14:modId xmlns:p14="http://schemas.microsoft.com/office/powerpoint/2010/main" val="3722129918"/>
              </p:ext>
            </p:extLst>
          </p:nvPr>
        </p:nvGraphicFramePr>
        <p:xfrm>
          <a:off x="105927" y="894445"/>
          <a:ext cx="8932146" cy="4334209"/>
        </p:xfrm>
        <a:graphic>
          <a:graphicData uri="http://schemas.openxmlformats.org/drawingml/2006/table">
            <a:tbl>
              <a:tblPr firstRow="1" firstCol="1" bandRow="1"/>
              <a:tblGrid>
                <a:gridCol w="884673">
                  <a:extLst>
                    <a:ext uri="{9D8B030D-6E8A-4147-A177-3AD203B41FA5}">
                      <a16:colId xmlns:a16="http://schemas.microsoft.com/office/drawing/2014/main" val="2621896099"/>
                    </a:ext>
                  </a:extLst>
                </a:gridCol>
                <a:gridCol w="8047473">
                  <a:extLst>
                    <a:ext uri="{9D8B030D-6E8A-4147-A177-3AD203B41FA5}">
                      <a16:colId xmlns:a16="http://schemas.microsoft.com/office/drawing/2014/main" val="269891773"/>
                    </a:ext>
                  </a:extLst>
                </a:gridCol>
              </a:tblGrid>
              <a:tr h="29628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L.Vực</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Những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nét</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chính</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458267073"/>
                  </a:ext>
                </a:extLst>
              </a:tr>
              <a:tr h="133328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SVN-Comic Sans MS" panose="02040603050506020204" pitchFamily="18" charset="0"/>
                        </a:rPr>
                        <a:t>Nông</a:t>
                      </a:r>
                      <a:r>
                        <a:rPr lang="en-US" sz="1800" b="1" dirty="0">
                          <a:solidFill>
                            <a:srgbClr val="028910"/>
                          </a:solidFill>
                          <a:effectLst/>
                          <a:latin typeface="SVN-Comic Sans MS" panose="02040603050506020204" pitchFamily="18" charset="0"/>
                        </a:rPr>
                        <a:t> </a:t>
                      </a:r>
                      <a:r>
                        <a:rPr lang="en-US" sz="1800" b="1" dirty="0" err="1">
                          <a:solidFill>
                            <a:srgbClr val="028910"/>
                          </a:solidFill>
                          <a:effectLst/>
                          <a:latin typeface="SVN-Comic Sans MS" panose="02040603050506020204" pitchFamily="18" charset="0"/>
                        </a:rPr>
                        <a:t>nghiệp</a:t>
                      </a:r>
                      <a:endParaRPr lang="en-US" sz="18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sản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xuất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sa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sút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biến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thành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tư</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phải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lĩnh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canh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nộp</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tô</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cho</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địa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chủ</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thuế</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nhà</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nước</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thiên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tai,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mùa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nghèo</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bỏ</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phiêu</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tán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a:t>
                      </a:r>
                      <a:endParaRPr lang="en-US" sz="1800" b="1" dirty="0">
                        <a:solidFill>
                          <a:srgbClr val="0000FF"/>
                        </a:solidFill>
                        <a:effectLst/>
                        <a:latin typeface="SVN-Comic Sans MS" panose="020406030505060202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Trong: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nghiệp</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phát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triển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hình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thành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tầng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lớp</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địa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chủ</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lớn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bị</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bần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cùng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hóa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do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bị</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chưa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nghiêm</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trọng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như</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endParaRPr lang="en-US" sz="1800" b="1" dirty="0">
                        <a:solidFill>
                          <a:srgbClr val="0000FF"/>
                        </a:solidFill>
                        <a:effectLst/>
                        <a:latin typeface="SVN-Comic Sans MS" panose="0204060305050602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935343"/>
                  </a:ext>
                </a:extLst>
              </a:tr>
              <a:tr h="133328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SVN-Comic Sans MS" panose="02040603050506020204" pitchFamily="18" charset="0"/>
                        </a:rPr>
                        <a:t>Công</a:t>
                      </a:r>
                      <a:r>
                        <a:rPr lang="en-US" sz="1800" b="1" dirty="0">
                          <a:solidFill>
                            <a:srgbClr val="028910"/>
                          </a:solidFill>
                          <a:effectLst/>
                          <a:latin typeface="SVN-Comic Sans MS" panose="02040603050506020204" pitchFamily="18" charset="0"/>
                        </a:rPr>
                        <a:t> </a:t>
                      </a:r>
                      <a:r>
                        <a:rPr lang="en-US" sz="1800" b="1" dirty="0" err="1">
                          <a:solidFill>
                            <a:srgbClr val="028910"/>
                          </a:solidFill>
                          <a:effectLst/>
                          <a:latin typeface="SVN-Comic Sans MS" panose="02040603050506020204" pitchFamily="18" charset="0"/>
                        </a:rPr>
                        <a:t>nghiệp</a:t>
                      </a:r>
                      <a:endParaRPr lang="en-US" sz="18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cả</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Trong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và</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chính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quyền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vẫn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duy</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trì</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hoạt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động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của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quan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xưởng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a:t>
                      </a:r>
                      <a:endParaRPr lang="en-US" sz="1800" b="1" dirty="0">
                        <a:solidFill>
                          <a:srgbClr val="0000FF"/>
                        </a:solidFill>
                        <a:effectLst/>
                        <a:latin typeface="SVN-Comic Sans MS" panose="020406030505060202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Nghề</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thủ</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trong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nhân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phát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triển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mạnh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mẽ</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hơn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dệt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vải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đồ</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gốm</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rèn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sắt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a:t>
                      </a:r>
                    </a:p>
                    <a:p>
                      <a:pPr algn="just">
                        <a:lnSpc>
                          <a:spcPct val="100000"/>
                        </a:lnSpc>
                        <a:spcAft>
                          <a:spcPts val="0"/>
                        </a:spcAft>
                        <a:tabLst>
                          <a:tab pos="3442970" algn="l"/>
                        </a:tabLst>
                      </a:pP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Xuất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hiện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nhiều</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nghề</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nổi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tiếng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Gốm</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Thổ</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Hà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B.Giang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Bát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H.Nội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Dệt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La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Khê</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H.Nội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Rèn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sắt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Nho</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Lâm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N.An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làm</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đường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mía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Quảng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Nam</a:t>
                      </a: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7451909"/>
                  </a:ext>
                </a:extLst>
              </a:tr>
              <a:tr h="12862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600" b="1" dirty="0" err="1">
                          <a:solidFill>
                            <a:srgbClr val="028910"/>
                          </a:solidFill>
                          <a:effectLst/>
                          <a:latin typeface="SVN-Comic Sans MS" panose="02040603050506020204" pitchFamily="18" charset="0"/>
                        </a:rPr>
                        <a:t>Thương</a:t>
                      </a:r>
                      <a:r>
                        <a:rPr lang="en-US" sz="1600" b="1" dirty="0">
                          <a:solidFill>
                            <a:srgbClr val="028910"/>
                          </a:solidFill>
                          <a:effectLst/>
                          <a:latin typeface="SVN-Comic Sans MS" panose="02040603050506020204" pitchFamily="18" charset="0"/>
                        </a:rPr>
                        <a:t> </a:t>
                      </a:r>
                      <a:r>
                        <a:rPr lang="en-US" sz="1600" b="1" dirty="0" err="1">
                          <a:solidFill>
                            <a:srgbClr val="028910"/>
                          </a:solidFill>
                          <a:effectLst/>
                          <a:latin typeface="SVN-Comic Sans MS" panose="02040603050506020204" pitchFamily="18" charset="0"/>
                        </a:rPr>
                        <a:t>nghiệp</a:t>
                      </a:r>
                      <a:endParaRPr lang="en-US" sz="16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Buôn</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bán</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được</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mở</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rộng</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mạng</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lưới</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chợ</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được</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hình</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thành</a:t>
                      </a:r>
                      <a:r>
                        <a:rPr lang="en-US" sz="1600" b="1" kern="1200" dirty="0">
                          <a:solidFill>
                            <a:srgbClr val="0000FF"/>
                          </a:solidFill>
                          <a:effectLst/>
                          <a:latin typeface="SVN-Comic Sans MS" panose="02040603050506020204" pitchFamily="18" charset="0"/>
                          <a:ea typeface="+mn-ea"/>
                          <a:cs typeface="+mn-cs"/>
                        </a:rPr>
                        <a:t> ở </a:t>
                      </a:r>
                      <a:r>
                        <a:rPr lang="en-US" sz="1600" b="1" kern="1200" dirty="0" err="1">
                          <a:solidFill>
                            <a:srgbClr val="0000FF"/>
                          </a:solidFill>
                          <a:effectLst/>
                          <a:latin typeface="SVN-Comic Sans MS" panose="02040603050506020204" pitchFamily="18" charset="0"/>
                          <a:ea typeface="+mn-ea"/>
                          <a:cs typeface="+mn-cs"/>
                        </a:rPr>
                        <a:t>cả</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vùng</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đồng</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bằng</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và</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ven</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biển</a:t>
                      </a:r>
                      <a:r>
                        <a:rPr lang="en-US" sz="1600" b="1" kern="1200" dirty="0">
                          <a:solidFill>
                            <a:srgbClr val="0000FF"/>
                          </a:solidFill>
                          <a:effectLst/>
                          <a:latin typeface="SVN-Comic Sans MS" panose="02040603050506020204" pitchFamily="18" charset="0"/>
                          <a:ea typeface="+mn-ea"/>
                          <a:cs typeface="+mn-cs"/>
                        </a:rPr>
                        <a:t>.</a:t>
                      </a:r>
                    </a:p>
                    <a:p>
                      <a:pPr algn="just"/>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Nhiều</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đô</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thị</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xuất</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hiện</a:t>
                      </a:r>
                      <a:r>
                        <a:rPr lang="en-US" sz="1600" b="1" kern="1200" dirty="0">
                          <a:solidFill>
                            <a:srgbClr val="0000FF"/>
                          </a:solidFill>
                          <a:effectLst/>
                          <a:latin typeface="SVN-Comic Sans MS" panose="02040603050506020204" pitchFamily="18" charset="0"/>
                          <a:ea typeface="+mn-ea"/>
                          <a:cs typeface="+mn-cs"/>
                        </a:rPr>
                        <a:t> ở </a:t>
                      </a:r>
                      <a:r>
                        <a:rPr lang="en-US" sz="1600" b="1" kern="1200" dirty="0" err="1">
                          <a:solidFill>
                            <a:srgbClr val="0000FF"/>
                          </a:solidFill>
                          <a:effectLst/>
                          <a:latin typeface="SVN-Comic Sans MS" panose="02040603050506020204" pitchFamily="18" charset="0"/>
                          <a:ea typeface="+mn-ea"/>
                          <a:cs typeface="+mn-cs"/>
                        </a:rPr>
                        <a:t>những</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thời</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điểm</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khác</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nhau</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và</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khởi</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sắc</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trong</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cácTk</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XVII-XVIII:Thăng</a:t>
                      </a:r>
                      <a:r>
                        <a:rPr lang="en-US" sz="1600" b="1" kern="1200" dirty="0">
                          <a:solidFill>
                            <a:srgbClr val="0000FF"/>
                          </a:solidFill>
                          <a:effectLst/>
                          <a:latin typeface="SVN-Comic Sans MS" panose="02040603050506020204" pitchFamily="18" charset="0"/>
                          <a:ea typeface="+mn-ea"/>
                          <a:cs typeface="+mn-cs"/>
                        </a:rPr>
                        <a:t> Long, </a:t>
                      </a:r>
                      <a:r>
                        <a:rPr lang="en-US" sz="1600" b="1" kern="1200" dirty="0" err="1">
                          <a:solidFill>
                            <a:srgbClr val="0000FF"/>
                          </a:solidFill>
                          <a:effectLst/>
                          <a:latin typeface="SVN-Comic Sans MS" panose="02040603050506020204" pitchFamily="18" charset="0"/>
                          <a:ea typeface="+mn-ea"/>
                          <a:cs typeface="+mn-cs"/>
                        </a:rPr>
                        <a:t>Phố</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Hiến</a:t>
                      </a:r>
                      <a:r>
                        <a:rPr lang="en-US" sz="1600" b="1" kern="1200" dirty="0">
                          <a:solidFill>
                            <a:srgbClr val="0000FF"/>
                          </a:solidFill>
                          <a:effectLst/>
                          <a:latin typeface="SVN-Comic Sans MS" panose="02040603050506020204" pitchFamily="18" charset="0"/>
                          <a:ea typeface="+mn-ea"/>
                          <a:cs typeface="+mn-cs"/>
                        </a:rPr>
                        <a:t>, Thanh Hà, </a:t>
                      </a:r>
                      <a:r>
                        <a:rPr lang="en-US" sz="1600" b="1" kern="1200" dirty="0" err="1">
                          <a:solidFill>
                            <a:srgbClr val="0000FF"/>
                          </a:solidFill>
                          <a:effectLst/>
                          <a:latin typeface="SVN-Comic Sans MS" panose="02040603050506020204" pitchFamily="18" charset="0"/>
                          <a:ea typeface="+mn-ea"/>
                          <a:cs typeface="+mn-cs"/>
                        </a:rPr>
                        <a:t>Hội</a:t>
                      </a:r>
                      <a:r>
                        <a:rPr lang="en-US" sz="1600" b="1" kern="1200" dirty="0">
                          <a:solidFill>
                            <a:srgbClr val="0000FF"/>
                          </a:solidFill>
                          <a:effectLst/>
                          <a:latin typeface="SVN-Comic Sans MS" panose="02040603050506020204" pitchFamily="18" charset="0"/>
                          <a:ea typeface="+mn-ea"/>
                          <a:cs typeface="+mn-cs"/>
                        </a:rPr>
                        <a:t> An, Gia </a:t>
                      </a:r>
                      <a:r>
                        <a:rPr lang="en-US" sz="1600" b="1" kern="1200" dirty="0" err="1">
                          <a:solidFill>
                            <a:srgbClr val="0000FF"/>
                          </a:solidFill>
                          <a:effectLst/>
                          <a:latin typeface="SVN-Comic Sans MS" panose="02040603050506020204" pitchFamily="18" charset="0"/>
                          <a:ea typeface="+mn-ea"/>
                          <a:cs typeface="+mn-cs"/>
                        </a:rPr>
                        <a:t>Định</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và</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gắn</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với</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hoạt</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động</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ngoại</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thương</a:t>
                      </a:r>
                      <a:r>
                        <a:rPr lang="en-US" sz="1600" b="1" kern="1200" dirty="0">
                          <a:solidFill>
                            <a:srgbClr val="0000FF"/>
                          </a:solidFill>
                          <a:effectLst/>
                          <a:latin typeface="SVN-Comic Sans MS" panose="02040603050506020204" pitchFamily="18" charset="0"/>
                          <a:ea typeface="+mn-ea"/>
                          <a:cs typeface="+mn-cs"/>
                        </a:rPr>
                        <a:t>.</a:t>
                      </a:r>
                    </a:p>
                    <a:p>
                      <a:pPr algn="just"/>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Nửa</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sau</a:t>
                      </a:r>
                      <a:r>
                        <a:rPr lang="en-US" sz="1600" b="1" kern="1200" dirty="0">
                          <a:solidFill>
                            <a:srgbClr val="0000FF"/>
                          </a:solidFill>
                          <a:effectLst/>
                          <a:latin typeface="SVN-Comic Sans MS" panose="02040603050506020204" pitchFamily="18" charset="0"/>
                          <a:ea typeface="+mn-ea"/>
                          <a:cs typeface="+mn-cs"/>
                        </a:rPr>
                        <a:t> TK XVIII, </a:t>
                      </a:r>
                      <a:r>
                        <a:rPr lang="en-US" sz="1600" b="1" kern="1200" dirty="0" err="1">
                          <a:solidFill>
                            <a:srgbClr val="0000FF"/>
                          </a:solidFill>
                          <a:effectLst/>
                          <a:latin typeface="SVN-Comic Sans MS" panose="02040603050506020204" pitchFamily="18" charset="0"/>
                          <a:ea typeface="+mn-ea"/>
                          <a:cs typeface="+mn-cs"/>
                        </a:rPr>
                        <a:t>các</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thành</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thị</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suy</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tàn</a:t>
                      </a:r>
                      <a:r>
                        <a:rPr lang="en-US" sz="1600" b="1" kern="1200" dirty="0">
                          <a:solidFill>
                            <a:srgbClr val="0000FF"/>
                          </a:solidFill>
                          <a:effectLst/>
                          <a:latin typeface="SVN-Comic Sans MS" panose="02040603050506020204" pitchFamily="18" charset="0"/>
                          <a:ea typeface="+mn-ea"/>
                          <a:cs typeface="+mn-cs"/>
                        </a:rPr>
                        <a:t> do </a:t>
                      </a:r>
                      <a:r>
                        <a:rPr lang="en-US" sz="1600" b="1" kern="1200" dirty="0" err="1">
                          <a:solidFill>
                            <a:srgbClr val="0000FF"/>
                          </a:solidFill>
                          <a:effectLst/>
                          <a:latin typeface="SVN-Comic Sans MS" panose="02040603050506020204" pitchFamily="18" charset="0"/>
                          <a:ea typeface="+mn-ea"/>
                          <a:cs typeface="+mn-cs"/>
                        </a:rPr>
                        <a:t>chính</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quyền</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thi</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hành</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chính</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sách</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hạn</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chế</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ngoại</a:t>
                      </a:r>
                      <a:r>
                        <a:rPr lang="en-US" sz="1600" b="1" kern="1200" dirty="0">
                          <a:solidFill>
                            <a:srgbClr val="0000FF"/>
                          </a:solidFill>
                          <a:effectLst/>
                          <a:latin typeface="SVN-Comic Sans MS" panose="02040603050506020204" pitchFamily="18" charset="0"/>
                          <a:ea typeface="+mn-ea"/>
                          <a:cs typeface="+mn-cs"/>
                        </a:rPr>
                        <a:t> </a:t>
                      </a:r>
                      <a:r>
                        <a:rPr lang="en-US" sz="1600" b="1" kern="1200" dirty="0" err="1">
                          <a:solidFill>
                            <a:srgbClr val="0000FF"/>
                          </a:solidFill>
                          <a:effectLst/>
                          <a:latin typeface="SVN-Comic Sans MS" panose="02040603050506020204" pitchFamily="18" charset="0"/>
                          <a:ea typeface="+mn-ea"/>
                          <a:cs typeface="+mn-cs"/>
                        </a:rPr>
                        <a:t>thương</a:t>
                      </a:r>
                      <a:endParaRPr lang="en-US" sz="1600" b="1" kern="1200" dirty="0">
                        <a:solidFill>
                          <a:srgbClr val="0000FF"/>
                        </a:solidFill>
                        <a:effectLst/>
                        <a:latin typeface="SVN-Comic Sans MS" panose="02040603050506020204" pitchFamily="18" charset="0"/>
                        <a:ea typeface="+mn-ea"/>
                        <a:cs typeface="+mn-cs"/>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2621205"/>
                  </a:ext>
                </a:extLst>
              </a:tr>
            </a:tbl>
          </a:graphicData>
        </a:graphic>
      </p:graphicFrame>
    </p:spTree>
    <p:extLst>
      <p:ext uri="{BB962C8B-B14F-4D97-AF65-F5344CB8AC3E}">
        <p14:creationId xmlns:p14="http://schemas.microsoft.com/office/powerpoint/2010/main" val="1757786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id="{3DEF0298-9A5C-4E70-86CF-0A9588676D81}"/>
              </a:ext>
            </a:extLst>
          </p:cNvPr>
          <p:cNvSpPr/>
          <p:nvPr/>
        </p:nvSpPr>
        <p:spPr>
          <a:xfrm>
            <a:off x="381000" y="711658"/>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381000" y="746229"/>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2</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76200" y="734855"/>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văn</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hóa</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spTree>
    <p:extLst>
      <p:ext uri="{BB962C8B-B14F-4D97-AF65-F5344CB8AC3E}">
        <p14:creationId xmlns:p14="http://schemas.microsoft.com/office/powerpoint/2010/main" val="693563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210207" y="1047750"/>
            <a:ext cx="8648700" cy="3886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endParaRPr lang="vi-VN" sz="2000">
              <a:solidFill>
                <a:srgbClr val="FE0849"/>
              </a:solidFill>
              <a:latin typeface="#9Slide02 Noi dung rat dai" panose="02000000000000000000" pitchFamily="2" charset="0"/>
              <a:ea typeface="#9Slide02 Noi dung rat dai" panose="02000000000000000000" pitchFamily="2" charset="0"/>
            </a:endParaRPr>
          </a:p>
        </p:txBody>
      </p:sp>
      <p:sp>
        <p:nvSpPr>
          <p:cNvPr id="19" name="Google Shape;2238;p44">
            <a:extLst>
              <a:ext uri="{FF2B5EF4-FFF2-40B4-BE49-F238E27FC236}">
                <a16:creationId xmlns:a16="http://schemas.microsoft.com/office/drawing/2014/main" id="{8E6C4341-B232-458F-969A-3AE6DB142723}"/>
              </a:ext>
            </a:extLst>
          </p:cNvPr>
          <p:cNvSpPr txBox="1">
            <a:spLocks/>
          </p:cNvSpPr>
          <p:nvPr/>
        </p:nvSpPr>
        <p:spPr>
          <a:xfrm>
            <a:off x="194440" y="279903"/>
            <a:ext cx="8263759" cy="538648"/>
          </a:xfrm>
          <a:prstGeom prst="rect">
            <a:avLst/>
          </a:prstGeom>
          <a:solidFill>
            <a:schemeClr val="accent5"/>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dirty="0">
                <a:solidFill>
                  <a:srgbClr val="03AC13"/>
                </a:solidFill>
                <a:latin typeface="#9Slide07 IcielBaliho Script" pitchFamily="2" charset="0"/>
              </a:rPr>
              <a:t>2. </a:t>
            </a:r>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văn</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hóa</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lang="vi-VN" sz="3600" dirty="0">
              <a:solidFill>
                <a:srgbClr val="03AC13"/>
              </a:solidFill>
              <a:latin typeface="#9Slide07 IcielBaliho Script" pitchFamily="2" charset="0"/>
            </a:endParaRPr>
          </a:p>
        </p:txBody>
      </p:sp>
      <p:pic>
        <p:nvPicPr>
          <p:cNvPr id="3" name="Picture 2">
            <a:extLst>
              <a:ext uri="{FF2B5EF4-FFF2-40B4-BE49-F238E27FC236}">
                <a16:creationId xmlns:a16="http://schemas.microsoft.com/office/drawing/2014/main" id="{FBA02E66-844D-46D5-9F8C-A788D59C1E34}"/>
              </a:ext>
            </a:extLst>
          </p:cNvPr>
          <p:cNvPicPr>
            <a:picLocks noChangeAspect="1"/>
          </p:cNvPicPr>
          <p:nvPr/>
        </p:nvPicPr>
        <p:blipFill rotWithShape="1">
          <a:blip r:embed="rId3"/>
          <a:srcRect t="19171"/>
          <a:stretch/>
        </p:blipFill>
        <p:spPr>
          <a:xfrm>
            <a:off x="420414" y="1209255"/>
            <a:ext cx="1752600" cy="1165860"/>
          </a:xfrm>
          <a:prstGeom prst="rect">
            <a:avLst/>
          </a:prstGeom>
        </p:spPr>
      </p:pic>
      <p:sp>
        <p:nvSpPr>
          <p:cNvPr id="6" name="Google Shape;2073;p41">
            <a:extLst>
              <a:ext uri="{FF2B5EF4-FFF2-40B4-BE49-F238E27FC236}">
                <a16:creationId xmlns:a16="http://schemas.microsoft.com/office/drawing/2014/main" id="{783BA865-4A0A-48A1-8133-41F989EC13EC}"/>
              </a:ext>
            </a:extLst>
          </p:cNvPr>
          <p:cNvSpPr txBox="1">
            <a:spLocks/>
          </p:cNvSpPr>
          <p:nvPr/>
        </p:nvSpPr>
        <p:spPr>
          <a:xfrm>
            <a:off x="2349062" y="1091144"/>
            <a:ext cx="4243552" cy="7974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4800"/>
              <a:buFont typeface="Fredoka One"/>
              <a:buNone/>
              <a:defRPr sz="96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9pPr>
          </a:lstStyle>
          <a:p>
            <a:pPr algn="l"/>
            <a:r>
              <a:rPr lang="vi-VN" sz="3600" dirty="0">
                <a:solidFill>
                  <a:schemeClr val="tx1">
                    <a:lumMod val="75000"/>
                    <a:lumOff val="25000"/>
                  </a:schemeClr>
                </a:solidFill>
                <a:latin typeface="#9Slide07 IcielCadena" panose="02000503000000020004" pitchFamily="2" charset="0"/>
              </a:rPr>
              <a:t>HOẠT ĐỘNG NHÓM</a:t>
            </a:r>
            <a:endParaRPr lang="en-US" sz="4400" dirty="0">
              <a:solidFill>
                <a:schemeClr val="tx1">
                  <a:lumMod val="75000"/>
                  <a:lumOff val="25000"/>
                </a:schemeClr>
              </a:solidFill>
              <a:latin typeface="#9Slide07 IcielCadena" panose="02000503000000020004" pitchFamily="2" charset="0"/>
            </a:endParaRPr>
          </a:p>
        </p:txBody>
      </p:sp>
      <p:sp>
        <p:nvSpPr>
          <p:cNvPr id="7" name="Google Shape;2238;p44">
            <a:extLst>
              <a:ext uri="{FF2B5EF4-FFF2-40B4-BE49-F238E27FC236}">
                <a16:creationId xmlns:a16="http://schemas.microsoft.com/office/drawing/2014/main" id="{488DD1E6-E3B1-491F-9005-64FD4A57288E}"/>
              </a:ext>
            </a:extLst>
          </p:cNvPr>
          <p:cNvSpPr txBox="1">
            <a:spLocks/>
          </p:cNvSpPr>
          <p:nvPr/>
        </p:nvSpPr>
        <p:spPr>
          <a:xfrm>
            <a:off x="2115445" y="1733550"/>
            <a:ext cx="4419600" cy="9709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dirty="0" err="1">
                <a:solidFill>
                  <a:srgbClr val="FD2257"/>
                </a:solidFill>
                <a:latin typeface="Times New Roman" panose="02020603050405020304" pitchFamily="18" charset="0"/>
                <a:cs typeface="Times New Roman" panose="02020603050405020304" pitchFamily="18" charset="0"/>
              </a:rPr>
              <a:t>Nhiệm</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vụ</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Dựa</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vào</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thông</a:t>
            </a:r>
            <a:r>
              <a:rPr lang="en-US" sz="1800" dirty="0">
                <a:solidFill>
                  <a:srgbClr val="FD2257"/>
                </a:solidFill>
                <a:latin typeface="Times New Roman" panose="02020603050405020304" pitchFamily="18" charset="0"/>
                <a:cs typeface="Times New Roman" panose="02020603050405020304" pitchFamily="18" charset="0"/>
              </a:rPr>
              <a:t> tin SGK </a:t>
            </a:r>
            <a:r>
              <a:rPr lang="en-US" sz="1800" dirty="0" err="1">
                <a:solidFill>
                  <a:srgbClr val="FD2257"/>
                </a:solidFill>
                <a:latin typeface="Times New Roman" panose="02020603050405020304" pitchFamily="18" charset="0"/>
                <a:cs typeface="Times New Roman" panose="02020603050405020304" pitchFamily="18" charset="0"/>
              </a:rPr>
              <a:t>và</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hiểu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biết</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của</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bản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thân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hãy</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trao</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đổi</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và</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hoàn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thiện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những</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yêu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cầu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sau</a:t>
            </a:r>
            <a:r>
              <a:rPr lang="en-US" sz="1800" dirty="0">
                <a:solidFill>
                  <a:srgbClr val="FD2257"/>
                </a:solidFill>
                <a:latin typeface="Times New Roman" panose="02020603050405020304" pitchFamily="18" charset="0"/>
                <a:cs typeface="Times New Roman" panose="02020603050405020304" pitchFamily="18" charset="0"/>
              </a:rPr>
              <a:t>:</a:t>
            </a:r>
            <a:endParaRPr lang="vi-VN" sz="1800" dirty="0">
              <a:solidFill>
                <a:srgbClr val="FD2257"/>
              </a:solidFill>
              <a:latin typeface="#9Slide05 Claudia" pitchFamily="2" charset="0"/>
            </a:endParaRPr>
          </a:p>
        </p:txBody>
      </p:sp>
      <p:pic>
        <p:nvPicPr>
          <p:cNvPr id="5" name="Picture 4">
            <a:extLst>
              <a:ext uri="{FF2B5EF4-FFF2-40B4-BE49-F238E27FC236}">
                <a16:creationId xmlns:a16="http://schemas.microsoft.com/office/drawing/2014/main" id="{E1DFCD03-7CD3-4C19-A53E-D55A0BA294AA}"/>
              </a:ext>
            </a:extLst>
          </p:cNvPr>
          <p:cNvPicPr>
            <a:picLocks noChangeAspect="1"/>
          </p:cNvPicPr>
          <p:nvPr/>
        </p:nvPicPr>
        <p:blipFill>
          <a:blip r:embed="rId4"/>
          <a:stretch>
            <a:fillRect/>
          </a:stretch>
        </p:blipFill>
        <p:spPr>
          <a:xfrm>
            <a:off x="6768662" y="1224364"/>
            <a:ext cx="1786759" cy="1106058"/>
          </a:xfrm>
          <a:prstGeom prst="rect">
            <a:avLst/>
          </a:prstGeom>
        </p:spPr>
      </p:pic>
      <p:graphicFrame>
        <p:nvGraphicFramePr>
          <p:cNvPr id="8" name="Table 8">
            <a:extLst>
              <a:ext uri="{FF2B5EF4-FFF2-40B4-BE49-F238E27FC236}">
                <a16:creationId xmlns:a16="http://schemas.microsoft.com/office/drawing/2014/main" id="{B4BDAC09-B6A0-44D6-A806-18F9B8DF8238}"/>
              </a:ext>
            </a:extLst>
          </p:cNvPr>
          <p:cNvGraphicFramePr>
            <a:graphicFrameLocks noGrp="1"/>
          </p:cNvGraphicFramePr>
          <p:nvPr>
            <p:extLst>
              <p:ext uri="{D42A27DB-BD31-4B8C-83A1-F6EECF244321}">
                <p14:modId xmlns:p14="http://schemas.microsoft.com/office/powerpoint/2010/main" val="1607596286"/>
              </p:ext>
            </p:extLst>
          </p:nvPr>
        </p:nvGraphicFramePr>
        <p:xfrm>
          <a:off x="333703" y="3131855"/>
          <a:ext cx="8401707" cy="1374775"/>
        </p:xfrm>
        <a:graphic>
          <a:graphicData uri="http://schemas.openxmlformats.org/drawingml/2006/table">
            <a:tbl>
              <a:tblPr firstRow="1" bandRow="1">
                <a:tableStyleId>{B7FD0E7F-9C0A-4CCD-AD92-66A2B31F771F}</a:tableStyleId>
              </a:tblPr>
              <a:tblGrid>
                <a:gridCol w="8401707">
                  <a:extLst>
                    <a:ext uri="{9D8B030D-6E8A-4147-A177-3AD203B41FA5}">
                      <a16:colId xmlns:a16="http://schemas.microsoft.com/office/drawing/2014/main" val="2788954833"/>
                    </a:ext>
                  </a:extLst>
                </a:gridCol>
              </a:tblGrid>
              <a:tr h="1289104">
                <a:tc>
                  <a:txBody>
                    <a:bodyPr/>
                    <a:lstStyle/>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duy</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XVI – XVIII. </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XVI - XVIII. </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tựu</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3963572729"/>
                  </a:ext>
                </a:extLst>
              </a:tr>
            </a:tbl>
          </a:graphicData>
        </a:graphic>
      </p:graphicFrame>
    </p:spTree>
    <p:extLst>
      <p:ext uri="{BB962C8B-B14F-4D97-AF65-F5344CB8AC3E}">
        <p14:creationId xmlns:p14="http://schemas.microsoft.com/office/powerpoint/2010/main" val="3683246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a16="http://schemas.microsoft.com/office/drawing/2014/main" id="{B5CCDD07-74E5-A58B-3D7C-5C776AD2902F}"/>
              </a:ext>
            </a:extLst>
          </p:cNvPr>
          <p:cNvSpPr/>
          <p:nvPr/>
        </p:nvSpPr>
        <p:spPr>
          <a:xfrm>
            <a:off x="0" y="0"/>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a16="http://schemas.microsoft.com/office/drawing/2014/main"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20350FB4-3FAC-65C3-D068-CF2056BB779D}"/>
              </a:ext>
            </a:extLst>
          </p:cNvPr>
          <p:cNvSpPr/>
          <p:nvPr/>
        </p:nvSpPr>
        <p:spPr>
          <a:xfrm>
            <a:off x="1752601" y="4092151"/>
            <a:ext cx="1235770" cy="71701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F6600"/>
                </a:solidFill>
                <a:latin typeface="Times New Roman" panose="02020603050405020304" pitchFamily="18" charset="0"/>
              </a:rPr>
              <a:t>Nghệ</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thuật</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dân</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gian</a:t>
            </a:r>
            <a:endParaRPr lang="vi-VN" altLang="vi-VN" b="1" dirty="0">
              <a:solidFill>
                <a:srgbClr val="FF6600"/>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0347FB2C-1DE3-5C7B-7099-B5BA0285A8FF}"/>
              </a:ext>
            </a:extLst>
          </p:cNvPr>
          <p:cNvSpPr/>
          <p:nvPr/>
        </p:nvSpPr>
        <p:spPr>
          <a:xfrm>
            <a:off x="3200400" y="64486"/>
            <a:ext cx="5867400" cy="1311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Nho 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đề cao trong học tập, thi cử và tuyển chọn quan lại.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Phật giáo và Đạo giáo được phục hồi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Năm 1533,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 truyền bá vào nước ta</a:t>
            </a:r>
            <a:endPar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thờ Thành hoàng, thờ cúng tổ tiên, tổ chức lễ hội hàng năm... thể hiện tinh thần đoàn kết, yêu quê hương, đất nước.</a:t>
            </a:r>
            <a:endParaRPr lang="en-US" altLang="vi-VN"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id="{FCD79269-C207-2E9B-4EAB-CF74A12E3D3C}"/>
              </a:ext>
            </a:extLst>
          </p:cNvPr>
          <p:cNvSpPr/>
          <p:nvPr/>
        </p:nvSpPr>
        <p:spPr>
          <a:xfrm>
            <a:off x="1752601" y="2776280"/>
            <a:ext cx="1235770" cy="44463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a:solidFill>
                  <a:srgbClr val="0000FF"/>
                </a:solidFill>
                <a:latin typeface="Times New Roman" panose="02020603050405020304" pitchFamily="18" charset="0"/>
              </a:rPr>
              <a:t>Văn </a:t>
            </a:r>
            <a:r>
              <a:rPr lang="en-US" altLang="vi-VN" b="1" dirty="0" err="1">
                <a:solidFill>
                  <a:srgbClr val="0000FF"/>
                </a:solidFill>
                <a:latin typeface="Times New Roman" panose="02020603050405020304" pitchFamily="18" charset="0"/>
              </a:rPr>
              <a:t>học</a:t>
            </a:r>
            <a:endParaRPr lang="en-US" altLang="vi-VN" b="1" dirty="0">
              <a:solidFill>
                <a:srgbClr val="0000FF"/>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id="{0D774A10-0CDE-14AF-02CC-5E60EC306D85}"/>
              </a:ext>
            </a:extLst>
          </p:cNvPr>
          <p:cNvSpPr/>
          <p:nvPr/>
        </p:nvSpPr>
        <p:spPr>
          <a:xfrm>
            <a:off x="1752601" y="1657350"/>
            <a:ext cx="1235770" cy="52322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D3468"/>
                </a:solidFill>
                <a:latin typeface="Times New Roman" panose="02020603050405020304" pitchFamily="18" charset="0"/>
              </a:rPr>
              <a:t>Chữ</a:t>
            </a:r>
            <a:r>
              <a:rPr lang="en-US" altLang="vi-VN" b="1" dirty="0">
                <a:solidFill>
                  <a:srgbClr val="FD3468"/>
                </a:solidFill>
                <a:latin typeface="Times New Roman" panose="02020603050405020304" pitchFamily="18" charset="0"/>
              </a:rPr>
              <a:t> </a:t>
            </a:r>
            <a:r>
              <a:rPr lang="en-US" altLang="vi-VN" b="1" dirty="0" err="1">
                <a:solidFill>
                  <a:srgbClr val="FD3468"/>
                </a:solidFill>
                <a:latin typeface="Times New Roman" panose="02020603050405020304" pitchFamily="18" charset="0"/>
              </a:rPr>
              <a:t>viết</a:t>
            </a:r>
            <a:endParaRPr lang="en-US" altLang="vi-VN" b="1" dirty="0">
              <a:solidFill>
                <a:srgbClr val="FD3468"/>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id="{44E0E4C9-AA56-5B52-EE78-44ED205CD037}"/>
              </a:ext>
            </a:extLst>
          </p:cNvPr>
          <p:cNvSpPr/>
          <p:nvPr/>
        </p:nvSpPr>
        <p:spPr>
          <a:xfrm>
            <a:off x="1752600" y="334333"/>
            <a:ext cx="1235770" cy="717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028910"/>
                </a:solidFill>
                <a:latin typeface="Times New Roman" panose="02020603050405020304" pitchFamily="18" charset="0"/>
              </a:rPr>
              <a:t>Tư</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tưởng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tín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ngưỡng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tôn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giáo</a:t>
            </a:r>
            <a:endParaRPr lang="en-US" altLang="vi-VN" b="1" dirty="0">
              <a:solidFill>
                <a:srgbClr val="028910"/>
              </a:solidFill>
              <a:latin typeface="Times New Roman" panose="02020603050405020304" pitchFamily="18" charset="0"/>
            </a:endParaRPr>
          </a:p>
        </p:txBody>
      </p:sp>
      <p:sp>
        <p:nvSpPr>
          <p:cNvPr id="17" name="Rectangle: Rounded Corners 16">
            <a:extLst>
              <a:ext uri="{FF2B5EF4-FFF2-40B4-BE49-F238E27FC236}">
                <a16:creationId xmlns:a16="http://schemas.microsoft.com/office/drawing/2014/main" id="{BF6F7C68-15F9-89E4-516A-F7BCBC9CE60B}"/>
              </a:ext>
            </a:extLst>
          </p:cNvPr>
          <p:cNvSpPr/>
          <p:nvPr/>
        </p:nvSpPr>
        <p:spPr>
          <a:xfrm>
            <a:off x="3200400" y="1427482"/>
            <a:ext cx="5867400" cy="94615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hữ Quốc ngữ được sáng tạo. </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8D30853B-DB93-9B68-1AFC-0E009D4A08E4}"/>
              </a:ext>
            </a:extLst>
          </p:cNvPr>
          <p:cNvSpPr/>
          <p:nvPr/>
        </p:nvSpPr>
        <p:spPr>
          <a:xfrm>
            <a:off x="3200400" y="2410192"/>
            <a:ext cx="5867400" cy="131127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Hán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vẫn chiếm ưu thế</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Nôm</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 triển mạnh hơn trước. </a:t>
            </a:r>
            <a:endPar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Văn học dân gian</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phát triển nhiều thể loại: truyện tiếu lâm, truyện Trạng Quỳnh, Trạng Lợn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 lục bát và song thất lục bát</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DB512240-02B0-7DDB-9840-4A98D18867B1}"/>
              </a:ext>
            </a:extLst>
          </p:cNvPr>
          <p:cNvSpPr/>
          <p:nvPr/>
        </p:nvSpPr>
        <p:spPr>
          <a:xfrm>
            <a:off x="3200400" y="3767739"/>
            <a:ext cx="5867400" cy="131127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dân gian phát triển, </a:t>
            </a:r>
            <a:endPar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sân khấu đa dạng</a:t>
            </a:r>
            <a:r>
              <a:rPr lang="en-US" b="1" dirty="0">
                <a:solidFill>
                  <a:srgbClr val="FF6600"/>
                </a:solidFill>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61F13175-3C73-9706-35A2-A681370FEAE8}"/>
              </a:ext>
            </a:extLst>
          </p:cNvPr>
          <p:cNvCxnSpPr>
            <a:endCxn id="16" idx="1"/>
          </p:cNvCxnSpPr>
          <p:nvPr/>
        </p:nvCxnSpPr>
        <p:spPr>
          <a:xfrm flipV="1">
            <a:off x="1540570" y="692841"/>
            <a:ext cx="212030"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35EF6A4-9CC6-7F58-D168-25D7F11FB954}"/>
              </a:ext>
            </a:extLst>
          </p:cNvPr>
          <p:cNvCxnSpPr>
            <a:cxnSpLocks/>
            <a:stCxn id="16" idx="3"/>
          </p:cNvCxnSpPr>
          <p:nvPr/>
        </p:nvCxnSpPr>
        <p:spPr>
          <a:xfrm flipV="1">
            <a:off x="2988370" y="666750"/>
            <a:ext cx="212030" cy="26091"/>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F40EBA7-D259-3372-80D8-40E36161ACE1}"/>
              </a:ext>
            </a:extLst>
          </p:cNvPr>
          <p:cNvCxnSpPr>
            <a:endCxn id="8" idx="1"/>
          </p:cNvCxnSpPr>
          <p:nvPr/>
        </p:nvCxnSpPr>
        <p:spPr>
          <a:xfrm flipV="1">
            <a:off x="1540569" y="1918960"/>
            <a:ext cx="212032" cy="652790"/>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2294BCC-97B8-7CAB-9EA0-7F9F1BFC8ED1}"/>
              </a:ext>
            </a:extLst>
          </p:cNvPr>
          <p:cNvCxnSpPr>
            <a:endCxn id="17" idx="1"/>
          </p:cNvCxnSpPr>
          <p:nvPr/>
        </p:nvCxnSpPr>
        <p:spPr>
          <a:xfrm flipV="1">
            <a:off x="2988370" y="1900557"/>
            <a:ext cx="212030" cy="18403"/>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663C98A-5E0A-96DB-CB69-6A2E26916CB9}"/>
              </a:ext>
            </a:extLst>
          </p:cNvPr>
          <p:cNvCxnSpPr>
            <a:stCxn id="3" idx="6"/>
            <a:endCxn id="7" idx="1"/>
          </p:cNvCxnSpPr>
          <p:nvPr/>
        </p:nvCxnSpPr>
        <p:spPr>
          <a:xfrm>
            <a:off x="1540570" y="2571750"/>
            <a:ext cx="212031" cy="42684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709CFFC-52D9-1CC7-A66B-F5BA0F82803C}"/>
              </a:ext>
            </a:extLst>
          </p:cNvPr>
          <p:cNvCxnSpPr>
            <a:endCxn id="18" idx="1"/>
          </p:cNvCxnSpPr>
          <p:nvPr/>
        </p:nvCxnSpPr>
        <p:spPr>
          <a:xfrm>
            <a:off x="2988370" y="2998599"/>
            <a:ext cx="21203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5280938-5301-1825-47E6-CF279BBAFF60}"/>
              </a:ext>
            </a:extLst>
          </p:cNvPr>
          <p:cNvCxnSpPr>
            <a:endCxn id="5" idx="1"/>
          </p:cNvCxnSpPr>
          <p:nvPr/>
        </p:nvCxnSpPr>
        <p:spPr>
          <a:xfrm>
            <a:off x="1540569" y="2571750"/>
            <a:ext cx="212032" cy="1878909"/>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662D94F-8F99-B136-41CD-35D0ACB314D3}"/>
              </a:ext>
            </a:extLst>
          </p:cNvPr>
          <p:cNvCxnSpPr>
            <a:stCxn id="5" idx="3"/>
          </p:cNvCxnSpPr>
          <p:nvPr/>
        </p:nvCxnSpPr>
        <p:spPr>
          <a:xfrm flipV="1">
            <a:off x="2988371" y="4450658"/>
            <a:ext cx="212028" cy="1"/>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954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left)">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wipe(left)">
                                      <p:cBhvr>
                                        <p:cTn id="72" dur="500"/>
                                        <p:tgtEl>
                                          <p:spTgt spid="6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wipe(left)">
                                      <p:cBhvr>
                                        <p:cTn id="77" dur="500"/>
                                        <p:tgtEl>
                                          <p:spTgt spid="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wipe(left)">
                                      <p:cBhvr>
                                        <p:cTn id="82" dur="500"/>
                                        <p:tgtEl>
                                          <p:spTgt spid="7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left)">
                                      <p:cBhvr>
                                        <p:cTn id="8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16" grpId="0" animBg="1"/>
      <p:bldP spid="17" grpId="0" animBg="1"/>
      <p:bldP spid="18"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6264"/>
            <a:ext cx="3790950" cy="247075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076" y="2668459"/>
            <a:ext cx="3903847" cy="2262520"/>
          </a:xfrm>
          <a:prstGeom prst="round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2705130"/>
            <a:ext cx="3790950" cy="2228820"/>
          </a:xfrm>
          <a:prstGeom prst="round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0"/>
            <a:ext cx="3852000" cy="2475041"/>
          </a:xfrm>
          <a:prstGeom prst="roundRect">
            <a:avLst/>
          </a:prstGeom>
        </p:spPr>
      </p:pic>
      <p:sp>
        <p:nvSpPr>
          <p:cNvPr id="7" name="Rectangle: Rounded Corners 6"/>
          <p:cNvSpPr/>
          <p:nvPr/>
        </p:nvSpPr>
        <p:spPr>
          <a:xfrm>
            <a:off x="5613226" y="4866501"/>
            <a:ext cx="1885949" cy="340519"/>
          </a:xfrm>
          <a:prstGeom prst="roundRect">
            <a:avLst/>
          </a:prstGeom>
        </p:spPr>
        <p:txBody>
          <a:bodyPr wrap="square">
            <a:spAutoFit/>
          </a:bodyPr>
          <a:lstStyle/>
          <a:p>
            <a:r>
              <a:rPr lang="en-US" b="1" dirty="0" err="1">
                <a:solidFill>
                  <a:srgbClr val="028910"/>
                </a:solidFill>
                <a:latin typeface="Times New Roman" pitchFamily="18" charset="0"/>
                <a:cs typeface="Times New Roman" pitchFamily="18" charset="0"/>
              </a:rPr>
              <a:t>Nho</a:t>
            </a:r>
            <a:r>
              <a:rPr lang="en-US" b="1" dirty="0">
                <a:solidFill>
                  <a:srgbClr val="028910"/>
                </a:solidFill>
                <a:latin typeface="Times New Roman" pitchFamily="18" charset="0"/>
                <a:cs typeface="Times New Roman" pitchFamily="18" charset="0"/>
              </a:rPr>
              <a:t> </a:t>
            </a:r>
            <a:r>
              <a:rPr lang="en-US" b="1" dirty="0" err="1">
                <a:solidFill>
                  <a:srgbClr val="028910"/>
                </a:solidFill>
                <a:latin typeface="Times New Roman" pitchFamily="18" charset="0"/>
                <a:cs typeface="Times New Roman" pitchFamily="18" charset="0"/>
              </a:rPr>
              <a:t>giáo</a:t>
            </a:r>
            <a:r>
              <a:rPr lang="vi-VN" b="1" dirty="0">
                <a:solidFill>
                  <a:srgbClr val="028910"/>
                </a:solidFill>
                <a:latin typeface="Times New Roman" pitchFamily="18" charset="0"/>
                <a:cs typeface="Times New Roman" pitchFamily="18" charset="0"/>
              </a:rPr>
              <a:t> (Khổng Tử)</a:t>
            </a:r>
            <a:r>
              <a:rPr lang="en-US" b="1" dirty="0">
                <a:solidFill>
                  <a:srgbClr val="028910"/>
                </a:solidFill>
                <a:latin typeface="Times New Roman" pitchFamily="18" charset="0"/>
                <a:cs typeface="Times New Roman" pitchFamily="18" charset="0"/>
              </a:rPr>
              <a:t> </a:t>
            </a:r>
          </a:p>
        </p:txBody>
      </p:sp>
      <p:sp>
        <p:nvSpPr>
          <p:cNvPr id="8" name="Rectangle: Rounded Corners 7"/>
          <p:cNvSpPr/>
          <p:nvPr/>
        </p:nvSpPr>
        <p:spPr>
          <a:xfrm>
            <a:off x="1715773" y="2418759"/>
            <a:ext cx="2370489" cy="340519"/>
          </a:xfrm>
          <a:prstGeom prst="roundRect">
            <a:avLst/>
          </a:prstGeom>
        </p:spPr>
        <p:txBody>
          <a:bodyPr wrap="square">
            <a:spAutoFit/>
          </a:bodyPr>
          <a:lstStyle/>
          <a:p>
            <a:r>
              <a:rPr lang="vi-VN" b="1" dirty="0">
                <a:solidFill>
                  <a:srgbClr val="028910"/>
                </a:solidFill>
                <a:latin typeface="+mj-lt"/>
              </a:rPr>
              <a:t>Thiên chúa</a:t>
            </a:r>
            <a:r>
              <a:rPr lang="en-US" b="1" dirty="0">
                <a:solidFill>
                  <a:srgbClr val="028910"/>
                </a:solidFill>
                <a:latin typeface="+mj-lt"/>
              </a:rPr>
              <a:t> </a:t>
            </a:r>
            <a:r>
              <a:rPr lang="en-US" b="1" dirty="0" err="1">
                <a:solidFill>
                  <a:srgbClr val="028910"/>
                </a:solidFill>
                <a:latin typeface="Times New Roman" pitchFamily="18" charset="0"/>
                <a:cs typeface="Times New Roman" pitchFamily="18" charset="0"/>
              </a:rPr>
              <a:t>giáo</a:t>
            </a:r>
            <a:r>
              <a:rPr lang="vi-VN" b="1" dirty="0">
                <a:solidFill>
                  <a:srgbClr val="028910"/>
                </a:solidFill>
                <a:latin typeface="+mj-lt"/>
              </a:rPr>
              <a:t> (Jesus)</a:t>
            </a:r>
            <a:r>
              <a:rPr lang="en-US" b="1" dirty="0">
                <a:solidFill>
                  <a:srgbClr val="028910"/>
                </a:solidFill>
                <a:latin typeface="+mj-lt"/>
              </a:rPr>
              <a:t> </a:t>
            </a:r>
          </a:p>
        </p:txBody>
      </p:sp>
      <p:sp>
        <p:nvSpPr>
          <p:cNvPr id="9" name="Rectangle: Rounded Corners 8"/>
          <p:cNvSpPr/>
          <p:nvPr/>
        </p:nvSpPr>
        <p:spPr>
          <a:xfrm>
            <a:off x="1625332" y="4900201"/>
            <a:ext cx="2484730" cy="340519"/>
          </a:xfrm>
          <a:prstGeom prst="roundRect">
            <a:avLst/>
          </a:prstGeom>
        </p:spPr>
        <p:txBody>
          <a:bodyPr wrap="none">
            <a:spAutoFit/>
          </a:bodyPr>
          <a:lstStyle/>
          <a:p>
            <a:r>
              <a:rPr lang="vi-VN" b="1" dirty="0">
                <a:solidFill>
                  <a:srgbClr val="028910"/>
                </a:solidFill>
                <a:latin typeface="+mj-lt"/>
              </a:rPr>
              <a:t>Phật</a:t>
            </a:r>
            <a:r>
              <a:rPr lang="en-US" b="1" dirty="0">
                <a:solidFill>
                  <a:srgbClr val="028910"/>
                </a:solidFill>
                <a:latin typeface="Times New Roman" pitchFamily="18" charset="0"/>
                <a:cs typeface="Times New Roman" pitchFamily="18" charset="0"/>
              </a:rPr>
              <a:t> </a:t>
            </a:r>
            <a:r>
              <a:rPr lang="en-US" b="1" dirty="0" err="1">
                <a:solidFill>
                  <a:srgbClr val="028910"/>
                </a:solidFill>
                <a:latin typeface="Times New Roman" pitchFamily="18" charset="0"/>
                <a:cs typeface="Times New Roman" pitchFamily="18" charset="0"/>
              </a:rPr>
              <a:t>giáo</a:t>
            </a:r>
            <a:r>
              <a:rPr lang="vi-VN" b="1" dirty="0">
                <a:solidFill>
                  <a:srgbClr val="028910"/>
                </a:solidFill>
                <a:latin typeface="Times New Roman" pitchFamily="18" charset="0"/>
                <a:cs typeface="Times New Roman" pitchFamily="18" charset="0"/>
              </a:rPr>
              <a:t> </a:t>
            </a:r>
            <a:r>
              <a:rPr lang="vi-VN" b="1" dirty="0">
                <a:solidFill>
                  <a:srgbClr val="028910"/>
                </a:solidFill>
                <a:latin typeface="+mj-lt"/>
              </a:rPr>
              <a:t>(Thích Ca Mâu Ni)</a:t>
            </a:r>
            <a:r>
              <a:rPr lang="en-US" b="1" dirty="0">
                <a:solidFill>
                  <a:srgbClr val="028910"/>
                </a:solidFill>
                <a:latin typeface="+mj-lt"/>
              </a:rPr>
              <a:t> </a:t>
            </a:r>
          </a:p>
        </p:txBody>
      </p:sp>
      <p:sp>
        <p:nvSpPr>
          <p:cNvPr id="10" name="Rectangle: Rounded Corners 9"/>
          <p:cNvSpPr/>
          <p:nvPr/>
        </p:nvSpPr>
        <p:spPr>
          <a:xfrm>
            <a:off x="5421035" y="2397353"/>
            <a:ext cx="1812774" cy="340519"/>
          </a:xfrm>
          <a:prstGeom prst="roundRect">
            <a:avLst/>
          </a:prstGeom>
        </p:spPr>
        <p:txBody>
          <a:bodyPr wrap="square">
            <a:spAutoFit/>
          </a:bodyPr>
          <a:lstStyle/>
          <a:p>
            <a:r>
              <a:rPr lang="vi-VN" b="1" dirty="0">
                <a:solidFill>
                  <a:srgbClr val="028910"/>
                </a:solidFill>
                <a:latin typeface="+mj-lt"/>
              </a:rPr>
              <a:t>Đạo</a:t>
            </a:r>
            <a:r>
              <a:rPr lang="en-US" b="1" dirty="0">
                <a:solidFill>
                  <a:srgbClr val="028910"/>
                </a:solidFill>
                <a:latin typeface="+mj-lt"/>
              </a:rPr>
              <a:t> </a:t>
            </a:r>
            <a:r>
              <a:rPr lang="en-US" b="1" dirty="0" err="1">
                <a:solidFill>
                  <a:srgbClr val="028910"/>
                </a:solidFill>
                <a:latin typeface="Times New Roman" pitchFamily="18" charset="0"/>
                <a:cs typeface="Times New Roman" pitchFamily="18" charset="0"/>
              </a:rPr>
              <a:t>giáo</a:t>
            </a:r>
            <a:r>
              <a:rPr lang="vi-VN" b="1" dirty="0">
                <a:solidFill>
                  <a:srgbClr val="028910"/>
                </a:solidFill>
                <a:latin typeface="+mj-lt"/>
              </a:rPr>
              <a:t> ( Lão Tử)</a:t>
            </a:r>
            <a:r>
              <a:rPr lang="en-US" b="1" dirty="0">
                <a:solidFill>
                  <a:srgbClr val="028910"/>
                </a:solidFill>
                <a:latin typeface="+mj-lt"/>
              </a:rPr>
              <a:t> </a:t>
            </a:r>
          </a:p>
        </p:txBody>
      </p:sp>
    </p:spTree>
    <p:extLst>
      <p:ext uri="{BB962C8B-B14F-4D97-AF65-F5344CB8AC3E}">
        <p14:creationId xmlns:p14="http://schemas.microsoft.com/office/powerpoint/2010/main" val="3327590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down)">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circle(in)">
                                      <p:cBhvr>
                                        <p:cTn id="26" dur="20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heel(1)">
                                      <p:cBhvr>
                                        <p:cTn id="36" dur="20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circle(in)">
                                      <p:cBhvr>
                                        <p:cTn id="4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742950"/>
            <a:ext cx="3018358" cy="3986852"/>
          </a:xfrm>
          <a:prstGeom prst="rect">
            <a:avLst/>
          </a:prstGeom>
        </p:spPr>
      </p:pic>
      <p:sp>
        <p:nvSpPr>
          <p:cNvPr id="10" name="TextBox 9"/>
          <p:cNvSpPr txBox="1"/>
          <p:nvPr/>
        </p:nvSpPr>
        <p:spPr>
          <a:xfrm>
            <a:off x="381000" y="90815"/>
            <a:ext cx="5486400" cy="5005626"/>
          </a:xfrm>
          <a:prstGeom prst="roundRect">
            <a:avLst/>
          </a:prstGeom>
          <a:solidFill>
            <a:schemeClr val="accent5"/>
          </a:solidFill>
          <a:ln>
            <a:solidFill>
              <a:srgbClr val="028910"/>
            </a:solidFill>
          </a:ln>
        </p:spPr>
        <p:txBody>
          <a:bodyPr wrap="square" rtlCol="0">
            <a:spAutoFit/>
          </a:bodyPr>
          <a:lstStyle/>
          <a:p>
            <a:pPr marL="214313" indent="-214313">
              <a:buFontTx/>
              <a:buChar char="-"/>
            </a:pPr>
            <a:r>
              <a:rPr lang="en-US" sz="2400" dirty="0">
                <a:latin typeface="+mj-lt"/>
                <a:cs typeface="Times New Roman" panose="02020603050405020304" pitchFamily="18" charset="0"/>
              </a:rPr>
              <a:t>Nho giáo từng bước suy thoái: “ Còn tiền còn bạc còn đệ tử/ hết cơm hết gạo hết ông tôi”.</a:t>
            </a:r>
          </a:p>
          <a:p>
            <a:pPr marL="214313" indent="-214313">
              <a:buFontTx/>
              <a:buChar char="-"/>
            </a:pPr>
            <a:r>
              <a:rPr lang="en-US" sz="2400" dirty="0">
                <a:solidFill>
                  <a:srgbClr val="FF0000"/>
                </a:solidFill>
                <a:latin typeface="+mj-lt"/>
                <a:cs typeface="Times New Roman" panose="02020603050405020304" pitchFamily="18" charset="0"/>
              </a:rPr>
              <a:t>Vì sao trong thời kì này Nho giáo lại suy thoái?</a:t>
            </a:r>
          </a:p>
          <a:p>
            <a:r>
              <a:rPr lang="en-US" sz="2400" dirty="0">
                <a:latin typeface="+mj-lt"/>
                <a:cs typeface="Times New Roman" panose="02020603050405020304" pitchFamily="18" charset="0"/>
              </a:rPr>
              <a:t>+ Tôn ti trật tự phong kiến không còn được tôn trọng: chúa tiếm quyền vua, vua không ra vua tôi không ra tôi,….</a:t>
            </a:r>
          </a:p>
          <a:p>
            <a:r>
              <a:rPr lang="en-US" sz="2400" dirty="0">
                <a:latin typeface="+mj-lt"/>
                <a:cs typeface="Times New Roman" panose="02020603050405020304" pitchFamily="18" charset="0"/>
              </a:rPr>
              <a:t>+ Sự phát triển nhanh chóng của kinh tế công thương nghiệp, vai trò của đồng tiền,………..</a:t>
            </a:r>
            <a:endParaRPr lang="vi-VN" sz="2400" dirty="0">
              <a:latin typeface="+mj-lt"/>
              <a:cs typeface="Times New Roman" panose="02020603050405020304" pitchFamily="18" charset="0"/>
            </a:endParaRPr>
          </a:p>
        </p:txBody>
      </p:sp>
    </p:spTree>
    <p:extLst>
      <p:ext uri="{BB962C8B-B14F-4D97-AF65-F5344CB8AC3E}">
        <p14:creationId xmlns:p14="http://schemas.microsoft.com/office/powerpoint/2010/main" val="2963936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barn(inVertical)">
                                      <p:cBhvr>
                                        <p:cTn id="2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990" y="192273"/>
            <a:ext cx="3429000" cy="4830604"/>
          </a:xfrm>
          <a:prstGeom prst="roundRect">
            <a:avLst/>
          </a:prstGeom>
          <a:solidFill>
            <a:schemeClr val="accent5"/>
          </a:solidFill>
          <a:ln>
            <a:solidFill>
              <a:srgbClr val="028910"/>
            </a:solidFill>
          </a:ln>
        </p:spPr>
        <p:txBody>
          <a:bodyPr wrap="square" rtlCol="0">
            <a:spAutoFit/>
          </a:bodyPr>
          <a:lstStyle/>
          <a:p>
            <a:pPr algn="just"/>
            <a:r>
              <a:rPr lang="en-US" sz="2400" b="1" dirty="0">
                <a:solidFill>
                  <a:srgbClr val="028910"/>
                </a:solidFill>
                <a:latin typeface="+mj-lt"/>
                <a:cs typeface="Times New Roman" panose="02020603050405020304" pitchFamily="18" charset="0"/>
              </a:rPr>
              <a:t>Phật giáo, Đạo giáo có điều kiện khôi phục vị trị nhưng không được như dưới thời Lý, Trần.</a:t>
            </a:r>
          </a:p>
          <a:p>
            <a:pPr algn="just"/>
            <a:r>
              <a:rPr lang="en-US" sz="2400" b="1" dirty="0">
                <a:solidFill>
                  <a:srgbClr val="028910"/>
                </a:solidFill>
                <a:latin typeface="+mj-lt"/>
                <a:cs typeface="Times New Roman" panose="02020603050405020304" pitchFamily="18" charset="0"/>
              </a:rPr>
              <a:t>+ Chùa quán được xây dựng thêm.</a:t>
            </a:r>
          </a:p>
          <a:p>
            <a:pPr algn="just"/>
            <a:r>
              <a:rPr lang="en-US" sz="2400" b="1" dirty="0">
                <a:solidFill>
                  <a:srgbClr val="028910"/>
                </a:solidFill>
                <a:latin typeface="+mj-lt"/>
                <a:cs typeface="Times New Roman" panose="02020603050405020304" pitchFamily="18" charset="0"/>
              </a:rPr>
              <a:t>+  Các vị chúa, quan lại, nhân dân bỏ tiền xây dựng, sửa sang chùa chiền.</a:t>
            </a:r>
            <a:endParaRPr lang="vi-VN" sz="2400" b="1" dirty="0">
              <a:solidFill>
                <a:srgbClr val="028910"/>
              </a:solidFill>
              <a:latin typeface="+mj-lt"/>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630" y="337781"/>
            <a:ext cx="2685196" cy="45037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999" y="373607"/>
            <a:ext cx="2532797" cy="4467936"/>
          </a:xfrm>
          <a:prstGeom prst="rect">
            <a:avLst/>
          </a:prstGeom>
        </p:spPr>
      </p:pic>
    </p:spTree>
    <p:extLst>
      <p:ext uri="{BB962C8B-B14F-4D97-AF65-F5344CB8AC3E}">
        <p14:creationId xmlns:p14="http://schemas.microsoft.com/office/powerpoint/2010/main" val="209518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1193" y="278603"/>
            <a:ext cx="4565177" cy="4367153"/>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400" b="1" dirty="0" err="1">
                <a:solidFill>
                  <a:srgbClr val="028910"/>
                </a:solidFill>
                <a:latin typeface="+mj-lt"/>
                <a:cs typeface="Times New Roman" panose="02020603050405020304" pitchFamily="18" charset="0"/>
              </a:rPr>
              <a:t>Từ</a:t>
            </a:r>
            <a:r>
              <a:rPr lang="en-US" sz="2400" b="1" dirty="0">
                <a:solidFill>
                  <a:srgbClr val="028910"/>
                </a:solidFill>
                <a:latin typeface="+mj-lt"/>
                <a:cs typeface="Times New Roman" panose="02020603050405020304" pitchFamily="18" charset="0"/>
              </a:rPr>
              <a:t> thế kỉ XVI-XVIII, sự truyền giáo của giáo sĩ và nhà thờ Thiên Chúa Giáo mọc lên ở nhiều nơi.</a:t>
            </a:r>
          </a:p>
          <a:p>
            <a:pPr marL="214313" indent="-214313" algn="just">
              <a:buFontTx/>
              <a:buChar char="-"/>
            </a:pPr>
            <a:r>
              <a:rPr lang="en-US" sz="2400" b="1" dirty="0">
                <a:solidFill>
                  <a:srgbClr val="028910"/>
                </a:solidFill>
                <a:latin typeface="+mj-lt"/>
                <a:cs typeface="Times New Roman" panose="02020603050405020304" pitchFamily="18" charset="0"/>
              </a:rPr>
              <a:t>Đạo Thiên Chúa trở thành tôn giáo được lan truyền trong cả nước, tuy nhiên hoạt động truyền giáo của các giáo sĩ bị nhà nước cấm đoán.</a:t>
            </a:r>
          </a:p>
          <a:p>
            <a:endParaRPr lang="vi-VN" sz="1050" dirty="0">
              <a:solidFill>
                <a:srgbClr val="028910"/>
              </a:solidFill>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230" y="203409"/>
            <a:ext cx="3193577" cy="4442347"/>
          </a:xfrm>
          <a:prstGeom prst="roundRect">
            <a:avLst/>
          </a:prstGeom>
          <a:solidFill>
            <a:schemeClr val="accent5"/>
          </a:solidFill>
          <a:ln>
            <a:solidFill>
              <a:srgbClr val="028910"/>
            </a:solidFill>
          </a:ln>
        </p:spPr>
      </p:pic>
    </p:spTree>
    <p:extLst>
      <p:ext uri="{BB962C8B-B14F-4D97-AF65-F5344CB8AC3E}">
        <p14:creationId xmlns:p14="http://schemas.microsoft.com/office/powerpoint/2010/main" val="213262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25" name="Google Shape;2225;p44"/>
          <p:cNvSpPr/>
          <p:nvPr/>
        </p:nvSpPr>
        <p:spPr>
          <a:xfrm>
            <a:off x="2236999" y="1856912"/>
            <a:ext cx="1095837" cy="1095837"/>
          </a:xfrm>
          <a:prstGeom prst="ellipse">
            <a:avLst/>
          </a:pr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E0849"/>
              </a:solidFill>
            </a:endParaRPr>
          </a:p>
        </p:txBody>
      </p:sp>
      <p:sp>
        <p:nvSpPr>
          <p:cNvPr id="2227" name="Google Shape;2227;p44"/>
          <p:cNvSpPr/>
          <p:nvPr/>
        </p:nvSpPr>
        <p:spPr>
          <a:xfrm>
            <a:off x="2283451" y="3608890"/>
            <a:ext cx="1095837" cy="1095837"/>
          </a:xfrm>
          <a:prstGeom prst="ellipse">
            <a:avLst/>
          </a:pr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E0849"/>
              </a:solidFill>
            </a:endParaRPr>
          </a:p>
        </p:txBody>
      </p:sp>
      <p:sp>
        <p:nvSpPr>
          <p:cNvPr id="2230" name="Google Shape;2230;p44"/>
          <p:cNvSpPr txBox="1">
            <a:spLocks noGrp="1"/>
          </p:cNvSpPr>
          <p:nvPr>
            <p:ph type="title"/>
          </p:nvPr>
        </p:nvSpPr>
        <p:spPr>
          <a:xfrm>
            <a:off x="476257" y="2195569"/>
            <a:ext cx="1905878" cy="215605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a:solidFill>
                  <a:srgbClr val="F34976"/>
                </a:solidFill>
                <a:latin typeface="#9Slide07 IcielCadena" panose="02000503000000020004" pitchFamily="2" charset="0"/>
              </a:rPr>
              <a:t>NỘI DUNG CHÍNH</a:t>
            </a:r>
            <a:endParaRPr sz="3200" dirty="0">
              <a:solidFill>
                <a:srgbClr val="F34976"/>
              </a:solidFill>
              <a:latin typeface="#9Slide07 IcielCadena" panose="02000503000000020004" pitchFamily="2" charset="0"/>
            </a:endParaRPr>
          </a:p>
        </p:txBody>
      </p:sp>
      <p:sp>
        <p:nvSpPr>
          <p:cNvPr id="2238" name="Google Shape;2238;p44"/>
          <p:cNvSpPr txBox="1">
            <a:spLocks noGrp="1"/>
          </p:cNvSpPr>
          <p:nvPr>
            <p:ph type="subTitle" idx="1"/>
          </p:nvPr>
        </p:nvSpPr>
        <p:spPr>
          <a:xfrm>
            <a:off x="3353888" y="1347962"/>
            <a:ext cx="5443771" cy="185836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kinh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sz="3600" dirty="0">
              <a:solidFill>
                <a:srgbClr val="03AC13"/>
              </a:solidFill>
              <a:latin typeface="#9Slide07 IcielBaliho Script" pitchFamily="2" charset="0"/>
            </a:endParaRPr>
          </a:p>
        </p:txBody>
      </p:sp>
      <p:sp>
        <p:nvSpPr>
          <p:cNvPr id="2229" name="Google Shape;2229;p44"/>
          <p:cNvSpPr txBox="1">
            <a:spLocks noGrp="1"/>
          </p:cNvSpPr>
          <p:nvPr>
            <p:ph type="title" idx="2"/>
          </p:nvPr>
        </p:nvSpPr>
        <p:spPr>
          <a:xfrm>
            <a:off x="2223391" y="1985956"/>
            <a:ext cx="1095838" cy="68724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rgbClr val="FE0849"/>
                </a:solidFill>
              </a:rPr>
              <a:t>01</a:t>
            </a:r>
            <a:endParaRPr sz="4000" dirty="0">
              <a:solidFill>
                <a:srgbClr val="FE0849"/>
              </a:solidFill>
            </a:endParaRPr>
          </a:p>
        </p:txBody>
      </p:sp>
      <p:sp>
        <p:nvSpPr>
          <p:cNvPr id="2236" name="Google Shape;2236;p44"/>
          <p:cNvSpPr txBox="1">
            <a:spLocks noGrp="1"/>
          </p:cNvSpPr>
          <p:nvPr>
            <p:ph type="title" idx="4"/>
          </p:nvPr>
        </p:nvSpPr>
        <p:spPr>
          <a:xfrm>
            <a:off x="2480819" y="3762857"/>
            <a:ext cx="701100" cy="43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rgbClr val="FE0849"/>
                </a:solidFill>
              </a:rPr>
              <a:t>02</a:t>
            </a:r>
            <a:endParaRPr sz="3200" dirty="0">
              <a:solidFill>
                <a:srgbClr val="FE0849"/>
              </a:solidFill>
            </a:endParaRPr>
          </a:p>
        </p:txBody>
      </p:sp>
      <p:sp>
        <p:nvSpPr>
          <p:cNvPr id="37" name="Google Shape;2238;p44">
            <a:extLst>
              <a:ext uri="{FF2B5EF4-FFF2-40B4-BE49-F238E27FC236}">
                <a16:creationId xmlns:a16="http://schemas.microsoft.com/office/drawing/2014/main" id="{5DAA1193-30E0-4C8A-AC0C-21253FF3E1D1}"/>
              </a:ext>
            </a:extLst>
          </p:cNvPr>
          <p:cNvSpPr txBox="1">
            <a:spLocks/>
          </p:cNvSpPr>
          <p:nvPr/>
        </p:nvSpPr>
        <p:spPr>
          <a:xfrm>
            <a:off x="3411862" y="3404286"/>
            <a:ext cx="5152330" cy="13004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400"/>
              <a:buFont typeface="Anton"/>
              <a:buNone/>
              <a:defRPr sz="2400" b="0" i="0" u="none" strike="noStrike" cap="none">
                <a:solidFill>
                  <a:schemeClr val="accent2"/>
                </a:solidFill>
                <a:latin typeface="Fredoka One"/>
                <a:ea typeface="Fredoka One"/>
                <a:cs typeface="Fredoka One"/>
                <a:sym typeface="Fredoka One"/>
              </a:defRPr>
            </a:lvl1pPr>
            <a:lvl2pPr marL="914400" marR="0" lvl="1"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văn</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hóa</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lang="vi-VN" sz="3600" dirty="0">
              <a:solidFill>
                <a:srgbClr val="03AC13"/>
              </a:solidFill>
              <a:latin typeface="#9Slide07 IcielBaliho Script" pitchFamily="2" charset="0"/>
            </a:endParaRPr>
          </a:p>
        </p:txBody>
      </p:sp>
      <p:sp>
        <p:nvSpPr>
          <p:cNvPr id="20" name="Rectangle 19">
            <a:extLst>
              <a:ext uri="{FF2B5EF4-FFF2-40B4-BE49-F238E27FC236}">
                <a16:creationId xmlns:a16="http://schemas.microsoft.com/office/drawing/2014/main" id="{B67633D9-8DF3-46DB-9F9F-2CF8894EA8F8}"/>
              </a:ext>
            </a:extLst>
          </p:cNvPr>
          <p:cNvSpPr/>
          <p:nvPr/>
        </p:nvSpPr>
        <p:spPr>
          <a:xfrm>
            <a:off x="609600" y="373471"/>
            <a:ext cx="8153400" cy="4484279"/>
          </a:xfrm>
          <a:prstGeom prst="rect">
            <a:avLst/>
          </a:prstGeom>
          <a:noFill/>
          <a:ln>
            <a:solidFill>
              <a:srgbClr val="03A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073;p41">
            <a:extLst>
              <a:ext uri="{FF2B5EF4-FFF2-40B4-BE49-F238E27FC236}">
                <a16:creationId xmlns:a16="http://schemas.microsoft.com/office/drawing/2014/main" id="{172AD9EA-8AFB-42D6-E2F6-AC763F715D8F}"/>
              </a:ext>
            </a:extLst>
          </p:cNvPr>
          <p:cNvSpPr txBox="1">
            <a:spLocks/>
          </p:cNvSpPr>
          <p:nvPr/>
        </p:nvSpPr>
        <p:spPr>
          <a:xfrm>
            <a:off x="833909" y="-77284"/>
            <a:ext cx="7476181" cy="1401057"/>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dirty="0">
                <a:solidFill>
                  <a:srgbClr val="F34976"/>
                </a:solidFill>
                <a:latin typeface="#9Slide05 Gullever Font" panose="02000507000000020004" pitchFamily="2" charset="0"/>
              </a:rPr>
              <a:t>Bài </a:t>
            </a:r>
            <a:r>
              <a:rPr lang="en-US" sz="2000" dirty="0">
                <a:solidFill>
                  <a:srgbClr val="F34976"/>
                </a:solidFill>
                <a:latin typeface="#9Slide05 Gullever Font" panose="02000507000000020004" pitchFamily="2" charset="0"/>
              </a:rPr>
              <a:t>9</a:t>
            </a:r>
            <a:r>
              <a:rPr lang="vi-VN" sz="2000" dirty="0">
                <a:solidFill>
                  <a:srgbClr val="F34976"/>
                </a:solidFill>
                <a:latin typeface="#9Slide05 Gullever Font" panose="02000507000000020004" pitchFamily="2" charset="0"/>
              </a:rPr>
              <a:t>:</a:t>
            </a:r>
            <a:endParaRPr lang="en-US" sz="2000" dirty="0">
              <a:solidFill>
                <a:srgbClr val="F34976"/>
              </a:solidFill>
              <a:latin typeface="#9Slide05 Gullever Font" panose="02000507000000020004" pitchFamily="2" charset="0"/>
            </a:endParaRPr>
          </a:p>
          <a:p>
            <a:pPr algn="ctr"/>
            <a:endParaRPr lang="en-US" sz="300" dirty="0">
              <a:solidFill>
                <a:srgbClr val="F34976"/>
              </a:solidFill>
              <a:latin typeface="#9Slide05 Gullever Font" panose="02000507000000020004" pitchFamily="2" charset="0"/>
            </a:endParaRPr>
          </a:p>
          <a:p>
            <a:pPr algn="ctr"/>
            <a:endParaRPr lang="vi-VN" sz="300" dirty="0">
              <a:solidFill>
                <a:srgbClr val="F34976"/>
              </a:solidFill>
              <a:latin typeface="#9Slide05 Gullever Font" panose="02000507000000020004" pitchFamily="2" charset="0"/>
            </a:endParaRPr>
          </a:p>
          <a:p>
            <a:pPr algn="ct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230"/>
                                        </p:tgtEl>
                                        <p:attrNameLst>
                                          <p:attrName>style.visibility</p:attrName>
                                        </p:attrNameLst>
                                      </p:cBhvr>
                                      <p:to>
                                        <p:strVal val="visible"/>
                                      </p:to>
                                    </p:set>
                                    <p:anim calcmode="lin" valueType="num">
                                      <p:cBhvr additive="base">
                                        <p:cTn id="7" dur="500" fill="hold"/>
                                        <p:tgtEl>
                                          <p:spTgt spid="2230"/>
                                        </p:tgtEl>
                                        <p:attrNameLst>
                                          <p:attrName>ppt_x</p:attrName>
                                        </p:attrNameLst>
                                      </p:cBhvr>
                                      <p:tavLst>
                                        <p:tav tm="0">
                                          <p:val>
                                            <p:strVal val="#ppt_x"/>
                                          </p:val>
                                        </p:tav>
                                        <p:tav tm="100000">
                                          <p:val>
                                            <p:strVal val="#ppt_x"/>
                                          </p:val>
                                        </p:tav>
                                      </p:tavLst>
                                    </p:anim>
                                    <p:anim calcmode="lin" valueType="num">
                                      <p:cBhvr additive="base">
                                        <p:cTn id="8" dur="500" fill="hold"/>
                                        <p:tgtEl>
                                          <p:spTgt spid="223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2225"/>
                                        </p:tgtEl>
                                        <p:attrNameLst>
                                          <p:attrName>style.visibility</p:attrName>
                                        </p:attrNameLst>
                                      </p:cBhvr>
                                      <p:to>
                                        <p:strVal val="visible"/>
                                      </p:to>
                                    </p:set>
                                    <p:animEffect transition="in" filter="barn(inVertical)">
                                      <p:cBhvr>
                                        <p:cTn id="12" dur="500"/>
                                        <p:tgtEl>
                                          <p:spTgt spid="2225"/>
                                        </p:tgtEl>
                                      </p:cBhvr>
                                    </p:animEffect>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229"/>
                                        </p:tgtEl>
                                        <p:attrNameLst>
                                          <p:attrName>style.visibility</p:attrName>
                                        </p:attrNameLst>
                                      </p:cBhvr>
                                      <p:to>
                                        <p:strVal val="visible"/>
                                      </p:to>
                                    </p:set>
                                    <p:animEffect transition="in" filter="circle(in)">
                                      <p:cBhvr>
                                        <p:cTn id="16" dur="2000"/>
                                        <p:tgtEl>
                                          <p:spTgt spid="2229"/>
                                        </p:tgtEl>
                                      </p:cBhvr>
                                    </p:animEffect>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2238">
                                            <p:txEl>
                                              <p:pRg st="0" end="0"/>
                                            </p:txEl>
                                          </p:spTgt>
                                        </p:tgtEl>
                                        <p:attrNameLst>
                                          <p:attrName>style.visibility</p:attrName>
                                        </p:attrNameLst>
                                      </p:cBhvr>
                                      <p:to>
                                        <p:strVal val="visible"/>
                                      </p:to>
                                    </p:set>
                                    <p:animEffect transition="in" filter="wipe(left)">
                                      <p:cBhvr>
                                        <p:cTn id="20" dur="500"/>
                                        <p:tgtEl>
                                          <p:spTgt spid="2238">
                                            <p:txEl>
                                              <p:pRg st="0" end="0"/>
                                            </p:txEl>
                                          </p:spTgt>
                                        </p:tgtEl>
                                      </p:cBhvr>
                                    </p:animEffect>
                                  </p:childTnLst>
                                </p:cTn>
                              </p:par>
                            </p:childTnLst>
                          </p:cTn>
                        </p:par>
                        <p:par>
                          <p:cTn id="21" fill="hold">
                            <p:stCondLst>
                              <p:cond delay="3500"/>
                            </p:stCondLst>
                            <p:childTnLst>
                              <p:par>
                                <p:cTn id="22" presetID="16" presetClass="entr" presetSubtype="21" fill="hold" grpId="0" nodeType="afterEffect">
                                  <p:stCondLst>
                                    <p:cond delay="0"/>
                                  </p:stCondLst>
                                  <p:childTnLst>
                                    <p:set>
                                      <p:cBhvr>
                                        <p:cTn id="23" dur="1" fill="hold">
                                          <p:stCondLst>
                                            <p:cond delay="0"/>
                                          </p:stCondLst>
                                        </p:cTn>
                                        <p:tgtEl>
                                          <p:spTgt spid="2227"/>
                                        </p:tgtEl>
                                        <p:attrNameLst>
                                          <p:attrName>style.visibility</p:attrName>
                                        </p:attrNameLst>
                                      </p:cBhvr>
                                      <p:to>
                                        <p:strVal val="visible"/>
                                      </p:to>
                                    </p:set>
                                    <p:animEffect transition="in" filter="barn(inVertical)">
                                      <p:cBhvr>
                                        <p:cTn id="24" dur="500"/>
                                        <p:tgtEl>
                                          <p:spTgt spid="2227"/>
                                        </p:tgtEl>
                                      </p:cBhvr>
                                    </p:animEffect>
                                  </p:childTnLst>
                                </p:cTn>
                              </p:par>
                            </p:childTnLst>
                          </p:cTn>
                        </p:par>
                        <p:par>
                          <p:cTn id="25" fill="hold">
                            <p:stCondLst>
                              <p:cond delay="4000"/>
                            </p:stCondLst>
                            <p:childTnLst>
                              <p:par>
                                <p:cTn id="26" presetID="6" presetClass="entr" presetSubtype="16" fill="hold" grpId="0" nodeType="afterEffect">
                                  <p:stCondLst>
                                    <p:cond delay="0"/>
                                  </p:stCondLst>
                                  <p:childTnLst>
                                    <p:set>
                                      <p:cBhvr>
                                        <p:cTn id="27" dur="1" fill="hold">
                                          <p:stCondLst>
                                            <p:cond delay="0"/>
                                          </p:stCondLst>
                                        </p:cTn>
                                        <p:tgtEl>
                                          <p:spTgt spid="2236"/>
                                        </p:tgtEl>
                                        <p:attrNameLst>
                                          <p:attrName>style.visibility</p:attrName>
                                        </p:attrNameLst>
                                      </p:cBhvr>
                                      <p:to>
                                        <p:strVal val="visible"/>
                                      </p:to>
                                    </p:set>
                                    <p:animEffect transition="in" filter="circle(in)">
                                      <p:cBhvr>
                                        <p:cTn id="28" dur="2000"/>
                                        <p:tgtEl>
                                          <p:spTgt spid="2236"/>
                                        </p:tgtEl>
                                      </p:cBhvr>
                                    </p:animEffect>
                                  </p:childTnLst>
                                </p:cTn>
                              </p:par>
                            </p:childTnLst>
                          </p:cTn>
                        </p:par>
                        <p:par>
                          <p:cTn id="29" fill="hold">
                            <p:stCondLst>
                              <p:cond delay="60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5" grpId="0" animBg="1"/>
      <p:bldP spid="2227" grpId="0" animBg="1"/>
      <p:bldP spid="2230" grpId="0"/>
      <p:bldP spid="2238" grpId="0" build="p"/>
      <p:bldP spid="2229" grpId="0"/>
      <p:bldP spid="2236" grpId="0"/>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14350"/>
            <a:ext cx="8305800" cy="3779758"/>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400" b="1" dirty="0">
                <a:latin typeface="Times New Roman" panose="02020603050405020304" pitchFamily="18" charset="0"/>
                <a:cs typeface="Times New Roman" panose="02020603050405020304" pitchFamily="18" charset="0"/>
              </a:rPr>
              <a:t>Sự xuất hiện của chữ quốc ngữ gắn liền với hoạt động truyền giáo của các giáo sĩ phương Tây.</a:t>
            </a:r>
          </a:p>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Vì</a:t>
            </a:r>
            <a:r>
              <a:rPr lang="en-US" sz="2400" b="1" dirty="0">
                <a:solidFill>
                  <a:srgbClr val="FF0000"/>
                </a:solidFill>
                <a:latin typeface="Times New Roman" panose="02020603050405020304" pitchFamily="18" charset="0"/>
                <a:cs typeface="Times New Roman" panose="02020603050405020304" pitchFamily="18" charset="0"/>
              </a:rPr>
              <a:t> sao đạo Thiên Chúa lại bị chính quyền phong kiến cấm đoán?</a:t>
            </a:r>
          </a:p>
          <a:p>
            <a:pPr marL="214313" indent="-214313" algn="just">
              <a:buFontTx/>
              <a:buChar char="-"/>
            </a:pPr>
            <a:r>
              <a:rPr lang="en-US" sz="2400" b="1" dirty="0">
                <a:latin typeface="Times New Roman" panose="02020603050405020304" pitchFamily="18" charset="0"/>
                <a:cs typeface="Times New Roman" panose="02020603050405020304" pitchFamily="18" charset="0"/>
              </a:rPr>
              <a:t>Trái với truyền thống dân tộc ta: Thờ chúa mà không thờ tổ tiên</a:t>
            </a:r>
          </a:p>
          <a:p>
            <a:pPr marL="214313" indent="-214313" algn="just">
              <a:buFontTx/>
              <a:buChar char="-"/>
            </a:pPr>
            <a:r>
              <a:rPr lang="en-US" sz="2400" b="1" dirty="0">
                <a:latin typeface="Times New Roman" panose="02020603050405020304" pitchFamily="18" charset="0"/>
                <a:cs typeface="Times New Roman" panose="02020603050405020304" pitchFamily="18" charset="0"/>
              </a:rPr>
              <a:t>Được coi là công cụ xâm lược của chính quyền thực dân.</a:t>
            </a:r>
          </a:p>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hãy liên hệ với chính sách tôn giáo của Đảng và Nhà nước ta hiện nay?</a:t>
            </a:r>
          </a:p>
        </p:txBody>
      </p:sp>
    </p:spTree>
    <p:extLst>
      <p:ext uri="{BB962C8B-B14F-4D97-AF65-F5344CB8AC3E}">
        <p14:creationId xmlns:p14="http://schemas.microsoft.com/office/powerpoint/2010/main" val="362736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42" y="610466"/>
            <a:ext cx="5679558" cy="3473291"/>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200" b="1" dirty="0">
                <a:solidFill>
                  <a:srgbClr val="028910"/>
                </a:solidFill>
                <a:latin typeface="+mj-lt"/>
                <a:cs typeface="Times New Roman" panose="02020603050405020304" pitchFamily="18" charset="0"/>
              </a:rPr>
              <a:t>Tín ngưỡng thờ cúng tổ tiên, anh hùng dân tộc được duy trì và phát triển.</a:t>
            </a:r>
          </a:p>
          <a:p>
            <a:pPr marL="214313" indent="-214313" algn="just">
              <a:buFontTx/>
              <a:buChar char="-"/>
            </a:pPr>
            <a:r>
              <a:rPr lang="en-US" sz="2200" b="1" dirty="0">
                <a:solidFill>
                  <a:srgbClr val="028910"/>
                </a:solidFill>
                <a:latin typeface="+mj-lt"/>
                <a:cs typeface="Times New Roman" panose="02020603050405020304" pitchFamily="18" charset="0"/>
              </a:rPr>
              <a:t>Tiếp biến các loại hình tôn giáo, tư tưởng người Việt đã tạo cho mình một nếp sống văn hóa riêng, hòa nhập nhưng không hòa tan.</a:t>
            </a:r>
          </a:p>
          <a:p>
            <a:pPr algn="ctr"/>
            <a:r>
              <a:rPr lang="en-US" sz="2200" i="1" dirty="0">
                <a:solidFill>
                  <a:srgbClr val="028910"/>
                </a:solidFill>
                <a:latin typeface="+mj-lt"/>
                <a:cs typeface="Times New Roman" panose="02020603050405020304" pitchFamily="18" charset="0"/>
              </a:rPr>
              <a:t>“</a:t>
            </a:r>
            <a:r>
              <a:rPr lang="en-US" sz="2200" i="1" dirty="0" err="1">
                <a:solidFill>
                  <a:srgbClr val="028910"/>
                </a:solidFill>
                <a:latin typeface="+mj-lt"/>
                <a:cs typeface="Times New Roman" panose="02020603050405020304" pitchFamily="18" charset="0"/>
              </a:rPr>
              <a:t>Dù</a:t>
            </a:r>
            <a:r>
              <a:rPr lang="en-US" sz="2200" i="1" dirty="0">
                <a:solidFill>
                  <a:srgbClr val="028910"/>
                </a:solidFill>
                <a:latin typeface="+mj-lt"/>
                <a:cs typeface="Times New Roman" panose="02020603050405020304" pitchFamily="18" charset="0"/>
              </a:rPr>
              <a:t> ai đi ngược về xuôi</a:t>
            </a:r>
          </a:p>
          <a:p>
            <a:pPr algn="ctr"/>
            <a:r>
              <a:rPr lang="en-US" sz="2200" i="1" dirty="0">
                <a:solidFill>
                  <a:srgbClr val="028910"/>
                </a:solidFill>
                <a:latin typeface="+mj-lt"/>
                <a:cs typeface="Times New Roman" panose="02020603050405020304" pitchFamily="18" charset="0"/>
              </a:rPr>
              <a:t>Nhớ ngày giỗ tổ mùng mười tháng ba”.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719" y="397506"/>
            <a:ext cx="3247030" cy="3961263"/>
          </a:xfrm>
          <a:prstGeom prst="roundRect">
            <a:avLst/>
          </a:prstGeom>
        </p:spPr>
      </p:pic>
    </p:spTree>
    <p:extLst>
      <p:ext uri="{BB962C8B-B14F-4D97-AF65-F5344CB8AC3E}">
        <p14:creationId xmlns:p14="http://schemas.microsoft.com/office/powerpoint/2010/main" val="277520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arn(inVertical)">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3_Tin_ngng_th_cung_t_tien__Vit_Nam.jpg"/>
          <p:cNvPicPr>
            <a:picLocks noChangeAspect="1"/>
          </p:cNvPicPr>
          <p:nvPr/>
        </p:nvPicPr>
        <p:blipFill rotWithShape="1">
          <a:blip r:embed="rId2"/>
          <a:srcRect l="3988" t="-577" r="26380" b="577"/>
          <a:stretch/>
        </p:blipFill>
        <p:spPr>
          <a:xfrm>
            <a:off x="247650" y="168498"/>
            <a:ext cx="4019550" cy="4085213"/>
          </a:xfrm>
          <a:prstGeom prst="round2DiagRect">
            <a:avLst/>
          </a:prstGeom>
        </p:spPr>
      </p:pic>
      <p:sp>
        <p:nvSpPr>
          <p:cNvPr id="6" name="TextBox 5"/>
          <p:cNvSpPr txBox="1"/>
          <p:nvPr/>
        </p:nvSpPr>
        <p:spPr>
          <a:xfrm>
            <a:off x="2914650" y="4629150"/>
            <a:ext cx="3600450" cy="369332"/>
          </a:xfrm>
          <a:prstGeom prst="rect">
            <a:avLst/>
          </a:prstGeom>
          <a:noFill/>
        </p:spPr>
        <p:txBody>
          <a:bodyPr wrap="square" rtlCol="0">
            <a:spAutoFit/>
          </a:bodyPr>
          <a:lstStyle/>
          <a:p>
            <a:pPr algn="ctr"/>
            <a:r>
              <a:rPr lang="en-US" sz="1800" b="1" dirty="0">
                <a:solidFill>
                  <a:srgbClr val="028910"/>
                </a:solidFill>
                <a:latin typeface="+mj-lt"/>
                <a:cs typeface="Times New Roman" pitchFamily="18" charset="0"/>
              </a:rPr>
              <a:t>THỜ CÚNG ÔNG BÀ TỔ TIÊN</a:t>
            </a:r>
          </a:p>
        </p:txBody>
      </p:sp>
      <p:pic>
        <p:nvPicPr>
          <p:cNvPr id="3" name="Picture 2">
            <a:extLst>
              <a:ext uri="{FF2B5EF4-FFF2-40B4-BE49-F238E27FC236}">
                <a16:creationId xmlns:a16="http://schemas.microsoft.com/office/drawing/2014/main" id="{CD17DD1A-62D1-9ED3-5904-388C6F35C8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54" r="10454"/>
          <a:stretch/>
        </p:blipFill>
        <p:spPr bwMode="auto">
          <a:xfrm>
            <a:off x="4419600" y="145017"/>
            <a:ext cx="4719460" cy="4108693"/>
          </a:xfrm>
          <a:prstGeom prst="round2Diag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429" y="540000"/>
            <a:ext cx="8162571" cy="477600"/>
          </a:xfrm>
        </p:spPr>
        <p:txBody>
          <a:bodyPr/>
          <a:lstStyle/>
          <a:p>
            <a:endParaRPr lang="en-US" sz="2000">
              <a:solidFill>
                <a:srgbClr val="028910"/>
              </a:solidFill>
              <a:latin typeface="+mj-lt"/>
            </a:endParaRPr>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326" b="17326"/>
          <a:stretch/>
        </p:blipFill>
        <p:spPr bwMode="auto">
          <a:xfrm>
            <a:off x="582386" y="27025"/>
            <a:ext cx="7647214" cy="466489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44386" y="4778246"/>
            <a:ext cx="6504214" cy="400110"/>
          </a:xfrm>
          <a:prstGeom prst="rect">
            <a:avLst/>
          </a:prstGeom>
        </p:spPr>
        <p:txBody>
          <a:bodyPr wrap="square">
            <a:spAutoFit/>
          </a:bodyPr>
          <a:lstStyle/>
          <a:p>
            <a:r>
              <a:rPr lang="vi-VN" sz="2000" b="1" dirty="0">
                <a:solidFill>
                  <a:srgbClr val="028910"/>
                </a:solidFill>
                <a:latin typeface="+mj-lt"/>
              </a:rPr>
              <a:t>Sắc phong tôn thờ những người có công với làng nước</a:t>
            </a:r>
          </a:p>
        </p:txBody>
      </p:sp>
    </p:spTree>
    <p:extLst>
      <p:ext uri="{BB962C8B-B14F-4D97-AF65-F5344CB8AC3E}">
        <p14:creationId xmlns:p14="http://schemas.microsoft.com/office/powerpoint/2010/main" val="2261153653"/>
      </p:ext>
    </p:extLst>
  </p:cSld>
  <p:clrMapOvr>
    <a:masterClrMapping/>
  </p:clrMapOvr>
  <p:transition spd="slow">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AE01B-1440-EA4C-8EF9-4C9144DF6634}"/>
              </a:ext>
            </a:extLst>
          </p:cNvPr>
          <p:cNvPicPr>
            <a:picLocks noChangeAspect="1"/>
          </p:cNvPicPr>
          <p:nvPr/>
        </p:nvPicPr>
        <p:blipFill>
          <a:blip r:embed="rId3"/>
          <a:stretch>
            <a:fillRect/>
          </a:stretch>
        </p:blipFill>
        <p:spPr>
          <a:xfrm>
            <a:off x="-1" y="0"/>
            <a:ext cx="9144001" cy="5143500"/>
          </a:xfrm>
          <a:prstGeom prst="rect">
            <a:avLst/>
          </a:prstGeom>
        </p:spPr>
      </p:pic>
      <p:sp>
        <p:nvSpPr>
          <p:cNvPr id="5" name="Flowchart: Alternate Process 6">
            <a:extLst>
              <a:ext uri="{FF2B5EF4-FFF2-40B4-BE49-F238E27FC236}">
                <a16:creationId xmlns:a16="http://schemas.microsoft.com/office/drawing/2014/main" id="{3B1E7CCC-4A32-4048-8EB5-841C3D3EBEFB}"/>
              </a:ext>
            </a:extLst>
          </p:cNvPr>
          <p:cNvSpPr/>
          <p:nvPr/>
        </p:nvSpPr>
        <p:spPr>
          <a:xfrm>
            <a:off x="60713" y="-27910"/>
            <a:ext cx="6568687" cy="5143500"/>
          </a:xfrm>
          <a:prstGeom prst="flowChartAlternateProcess">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tabLst>
                <a:tab pos="353378" algn="l"/>
              </a:tabLst>
              <a:defRPr/>
            </a:pPr>
            <a:r>
              <a:rPr lang="vi-VN" sz="2000" kern="1200" dirty="0">
                <a:solidFill>
                  <a:srgbClr val="FF0000"/>
                </a:solidFill>
                <a:latin typeface="Times New Roman" panose="02020603050405020304" pitchFamily="18" charset="0"/>
                <a:ea typeface="Arial" panose="020B0604020202020204" pitchFamily="34" charset="0"/>
              </a:rPr>
              <a:t>Alexandre de Rhodes (15</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3</a:t>
            </a:r>
            <a:r>
              <a:rPr lang="en-US" sz="2000" kern="1200" dirty="0">
                <a:solidFill>
                  <a:srgbClr val="FF0000"/>
                </a:solidFill>
                <a:latin typeface="Times New Roman" panose="02020603050405020304" pitchFamily="18" charset="0"/>
                <a:ea typeface="Arial" panose="020B0604020202020204" pitchFamily="34" charset="0"/>
              </a:rPr>
              <a:t>/1</a:t>
            </a:r>
            <a:r>
              <a:rPr lang="vi-VN" sz="2000" kern="1200" dirty="0">
                <a:solidFill>
                  <a:srgbClr val="FF0000"/>
                </a:solidFill>
                <a:latin typeface="Times New Roman" panose="02020603050405020304" pitchFamily="18" charset="0"/>
                <a:ea typeface="Arial" panose="020B0604020202020204" pitchFamily="34" charset="0"/>
              </a:rPr>
              <a:t>593 – 5</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11</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1660) là một nhà truyền giáo Dòng Tên và một nhà ngôn ngữ học người Avignon. Ông là một trong những giáo sĩ góp phần quan trọng vào quá trình truyền bá Công giáo tại Việt Nam.</a:t>
            </a:r>
            <a:endParaRPr lang="en-US" sz="2000" kern="1200" dirty="0">
              <a:solidFill>
                <a:srgbClr val="FF0000"/>
              </a:solidFill>
              <a:latin typeface="Times New Roman" panose="02020603050405020304" pitchFamily="18" charset="0"/>
              <a:ea typeface="Arial" panose="020B0604020202020204" pitchFamily="34" charset="0"/>
            </a:endParaRPr>
          </a:p>
          <a:p>
            <a:pPr algn="just">
              <a:tabLst>
                <a:tab pos="353378" algn="l"/>
              </a:tabLst>
              <a:defRPr/>
            </a:pPr>
            <a:r>
              <a:rPr lang="vi-VN" sz="2000" kern="1200" dirty="0">
                <a:solidFill>
                  <a:srgbClr val="FF0000"/>
                </a:solidFill>
                <a:latin typeface="Times New Roman" panose="02020603050405020304" pitchFamily="18" charset="0"/>
                <a:ea typeface="Arial" panose="020B0604020202020204" pitchFamily="34" charset="0"/>
              </a:rPr>
              <a:t>Chữ Quốc ngữ Việt Nam được hình thành nhờ công trình tập thể của các nhà truyền giáo Bồ Đào Nha, và Ý, với sự trợ giúp của các giáo hữu Việt Nam và Nhật Bản, do giáo sĩ Francisco de Pina khởi đầu.</a:t>
            </a:r>
            <a:r>
              <a:rPr lang="en-US" sz="2000" kern="1200" dirty="0">
                <a:solidFill>
                  <a:srgbClr val="FF0000"/>
                </a:solidFill>
                <a:latin typeface="Times New Roman" panose="02020603050405020304" pitchFamily="18" charset="0"/>
                <a:ea typeface="Arial" panose="020B0604020202020204" pitchFamily="34" charset="0"/>
              </a:rPr>
              <a:t> </a:t>
            </a:r>
            <a:r>
              <a:rPr lang="vi-VN" sz="2000" kern="1200" dirty="0">
                <a:solidFill>
                  <a:srgbClr val="FF0000"/>
                </a:solidFill>
                <a:latin typeface="Times New Roman" panose="02020603050405020304" pitchFamily="18" charset="0"/>
                <a:ea typeface="Arial" panose="020B0604020202020204" pitchFamily="34" charset="0"/>
              </a:rPr>
              <a:t>Khi Rhodes đến xứ Đàng Trong thì phương pháp ghi âm tiếng Việt bằng ký tự Latinh, nay gọi là chữ Quốc ngữ, đang được xây dựng. Alexandre de Rhodes đã ghi nhận và thừa hưởng di cảo của những người tiền bối. Ông không phải là người tạo ra chữ Quốc ngữ nhưng có công hệ thống hóa và san định hệ chữ này, cũng như biên soạn và giám sát việc ấn hành Từ điển Việt–Bồ–La, là cuốn từ điển tiếng Việt đầu tiên.</a:t>
            </a:r>
            <a:endParaRPr lang="en-US" sz="2000" kern="1200" dirty="0">
              <a:solidFill>
                <a:srgbClr val="FF0000"/>
              </a:solidFill>
              <a:latin typeface="Times New Roman" panose="02020603050405020304" pitchFamily="18" charset="0"/>
              <a:ea typeface="Arial" panose="020B0604020202020204" pitchFamily="34" charset="0"/>
            </a:endParaRPr>
          </a:p>
        </p:txBody>
      </p:sp>
      <p:sp>
        <p:nvSpPr>
          <p:cNvPr id="2" name="Oval 1">
            <a:extLst>
              <a:ext uri="{FF2B5EF4-FFF2-40B4-BE49-F238E27FC236}">
                <a16:creationId xmlns:a16="http://schemas.microsoft.com/office/drawing/2014/main" id="{699CED2D-76C7-2F4B-98F0-F05A943ED57D}"/>
              </a:ext>
            </a:extLst>
          </p:cNvPr>
          <p:cNvSpPr/>
          <p:nvPr/>
        </p:nvSpPr>
        <p:spPr>
          <a:xfrm>
            <a:off x="6528816" y="1947672"/>
            <a:ext cx="1819656" cy="1627632"/>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VN" sz="1350" kern="1200">
              <a:solidFill>
                <a:prstClr val="white"/>
              </a:solidFill>
              <a:latin typeface="Calibri"/>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71" y="590550"/>
            <a:ext cx="2133600" cy="3118842"/>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89253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remove" grpId="0" nodeType="afterEffect">
                                  <p:stCondLst>
                                    <p:cond delay="0"/>
                                  </p:stCondLst>
                                  <p:endCondLst>
                                    <p:cond evt="onNext" delay="0">
                                      <p:tgtEl>
                                        <p:sldTgt/>
                                      </p:tgtEl>
                                    </p:cond>
                                  </p:endCondLst>
                                  <p:childTnLst>
                                    <p:animRot by="21600000">
                                      <p:cBhvr>
                                        <p:cTn id="6" dur="3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rgbClr val="028910"/>
              </a:solidFill>
              <a:latin typeface="+mj-lt"/>
            </a:endParaRP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3999" y="159742"/>
            <a:ext cx="2965537"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01" y="159742"/>
            <a:ext cx="3886200" cy="518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43050" y="4514850"/>
            <a:ext cx="221536" cy="253916"/>
          </a:xfrm>
          <a:prstGeom prst="rect">
            <a:avLst/>
          </a:prstGeom>
        </p:spPr>
        <p:txBody>
          <a:bodyPr wrap="none">
            <a:spAutoFit/>
          </a:bodyPr>
          <a:lstStyle/>
          <a:p>
            <a:r>
              <a:rPr lang="en-US" sz="1050" dirty="0">
                <a:solidFill>
                  <a:srgbClr val="028910"/>
                </a:solidFill>
                <a:latin typeface="+mj-lt"/>
              </a:rPr>
              <a:t> </a:t>
            </a:r>
          </a:p>
        </p:txBody>
      </p:sp>
      <p:sp>
        <p:nvSpPr>
          <p:cNvPr id="5" name="Rectangle 4"/>
          <p:cNvSpPr/>
          <p:nvPr/>
        </p:nvSpPr>
        <p:spPr>
          <a:xfrm>
            <a:off x="1142999" y="4538266"/>
            <a:ext cx="2066814" cy="415498"/>
          </a:xfrm>
          <a:prstGeom prst="rect">
            <a:avLst/>
          </a:prstGeom>
        </p:spPr>
        <p:txBody>
          <a:bodyPr wrap="square">
            <a:spAutoFit/>
          </a:bodyPr>
          <a:lstStyle/>
          <a:p>
            <a:pPr algn="ctr"/>
            <a:r>
              <a:rPr lang="en-US" sz="1050" b="1" dirty="0" err="1">
                <a:solidFill>
                  <a:srgbClr val="028910"/>
                </a:solidFill>
                <a:latin typeface="+mj-lt"/>
                <a:cs typeface="Times New Roman" pitchFamily="18" charset="0"/>
              </a:rPr>
              <a:t>Alexandre</a:t>
            </a:r>
            <a:r>
              <a:rPr lang="en-US" sz="1050" b="1" dirty="0">
                <a:solidFill>
                  <a:srgbClr val="028910"/>
                </a:solidFill>
                <a:latin typeface="+mj-lt"/>
                <a:cs typeface="Times New Roman" pitchFamily="18" charset="0"/>
              </a:rPr>
              <a:t> De Rhodes</a:t>
            </a:r>
          </a:p>
          <a:p>
            <a:pPr algn="ctr"/>
            <a:r>
              <a:rPr lang="en-US" sz="1050" b="1" dirty="0">
                <a:solidFill>
                  <a:srgbClr val="028910"/>
                </a:solidFill>
                <a:latin typeface="+mj-lt"/>
                <a:cs typeface="Times New Roman" pitchFamily="18" charset="0"/>
              </a:rPr>
              <a:t>(</a:t>
            </a:r>
            <a:r>
              <a:rPr lang="vi-VN" sz="1050" b="1" dirty="0">
                <a:solidFill>
                  <a:srgbClr val="028910"/>
                </a:solidFill>
                <a:latin typeface="+mj-lt"/>
                <a:cs typeface="Times New Roman" pitchFamily="18" charset="0"/>
              </a:rPr>
              <a:t>15</a:t>
            </a:r>
            <a:r>
              <a:rPr lang="en-US" sz="1050" b="1" dirty="0">
                <a:solidFill>
                  <a:srgbClr val="028910"/>
                </a:solidFill>
                <a:latin typeface="+mj-lt"/>
                <a:cs typeface="Times New Roman" pitchFamily="18" charset="0"/>
              </a:rPr>
              <a:t>/</a:t>
            </a:r>
            <a:r>
              <a:rPr lang="vi-VN" sz="1050" b="1" dirty="0">
                <a:solidFill>
                  <a:srgbClr val="028910"/>
                </a:solidFill>
                <a:latin typeface="+mj-lt"/>
                <a:cs typeface="Times New Roman" pitchFamily="18" charset="0"/>
              </a:rPr>
              <a:t>3</a:t>
            </a:r>
            <a:r>
              <a:rPr lang="en-US" sz="1050" b="1" dirty="0">
                <a:solidFill>
                  <a:srgbClr val="028910"/>
                </a:solidFill>
                <a:latin typeface="+mj-lt"/>
                <a:cs typeface="Times New Roman" pitchFamily="18" charset="0"/>
              </a:rPr>
              <a:t>/</a:t>
            </a:r>
            <a:r>
              <a:rPr lang="vi-VN" sz="1050" b="1" dirty="0">
                <a:solidFill>
                  <a:srgbClr val="028910"/>
                </a:solidFill>
                <a:latin typeface="+mj-lt"/>
                <a:cs typeface="Times New Roman" pitchFamily="18" charset="0"/>
              </a:rPr>
              <a:t>1591 – 5</a:t>
            </a:r>
            <a:r>
              <a:rPr lang="en-US" sz="1050" b="1" dirty="0">
                <a:solidFill>
                  <a:srgbClr val="028910"/>
                </a:solidFill>
                <a:latin typeface="+mj-lt"/>
                <a:cs typeface="Times New Roman" pitchFamily="18" charset="0"/>
              </a:rPr>
              <a:t>/</a:t>
            </a:r>
            <a:r>
              <a:rPr lang="vi-VN" sz="1050" b="1" dirty="0">
                <a:solidFill>
                  <a:srgbClr val="028910"/>
                </a:solidFill>
                <a:latin typeface="+mj-lt"/>
                <a:cs typeface="Times New Roman" pitchFamily="18" charset="0"/>
              </a:rPr>
              <a:t>11</a:t>
            </a:r>
            <a:r>
              <a:rPr lang="en-US" sz="1050" b="1" dirty="0">
                <a:solidFill>
                  <a:srgbClr val="028910"/>
                </a:solidFill>
                <a:latin typeface="+mj-lt"/>
                <a:cs typeface="Times New Roman" pitchFamily="18" charset="0"/>
              </a:rPr>
              <a:t>/</a:t>
            </a:r>
            <a:r>
              <a:rPr lang="vi-VN" sz="1050" b="1" dirty="0">
                <a:solidFill>
                  <a:srgbClr val="028910"/>
                </a:solidFill>
                <a:latin typeface="+mj-lt"/>
                <a:cs typeface="Times New Roman" pitchFamily="18" charset="0"/>
              </a:rPr>
              <a:t>1660)</a:t>
            </a:r>
            <a:endParaRPr lang="en-US" sz="1050" b="1" dirty="0">
              <a:solidFill>
                <a:srgbClr val="028910"/>
              </a:solidFill>
              <a:latin typeface="+mj-lt"/>
              <a:cs typeface="Times New Roman" pitchFamily="18" charset="0"/>
            </a:endParaRPr>
          </a:p>
        </p:txBody>
      </p:sp>
    </p:spTree>
    <p:extLst>
      <p:ext uri="{BB962C8B-B14F-4D97-AF65-F5344CB8AC3E}">
        <p14:creationId xmlns:p14="http://schemas.microsoft.com/office/powerpoint/2010/main" val="29724219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down)">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wipe(down)">
                                      <p:cBhvr>
                                        <p:cTn id="12" dur="500"/>
                                        <p:tgtEl>
                                          <p:spTgt spid="1229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circle(in)">
                                      <p:cBhvr>
                                        <p:cTn id="2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p:spPr>
        <p:txBody>
          <a:bodyPr/>
          <a:lstStyle/>
          <a:p>
            <a:endParaRPr lang="en-US" dirty="0">
              <a:latin typeface="+mj-lt"/>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0" y="1"/>
            <a:ext cx="6858000" cy="459462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Rounded Corners 3"/>
          <p:cNvSpPr/>
          <p:nvPr/>
        </p:nvSpPr>
        <p:spPr>
          <a:xfrm>
            <a:off x="2457450" y="4662132"/>
            <a:ext cx="5543550" cy="340519"/>
          </a:xfrm>
          <a:prstGeom prst="roundRect">
            <a:avLst/>
          </a:prstGeom>
        </p:spPr>
        <p:txBody>
          <a:bodyPr wrap="square">
            <a:spAutoFit/>
          </a:bodyPr>
          <a:lstStyle/>
          <a:p>
            <a:pPr algn="ctr"/>
            <a:r>
              <a:rPr lang="en-US" b="1" dirty="0" err="1">
                <a:solidFill>
                  <a:srgbClr val="028910"/>
                </a:solidFill>
                <a:latin typeface="+mj-lt"/>
                <a:cs typeface="Times New Roman" pitchFamily="18" charset="0"/>
              </a:rPr>
              <a:t>Bảng</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chữ</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cái</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hiện</a:t>
            </a:r>
            <a:r>
              <a:rPr lang="en-US" b="1" dirty="0">
                <a:solidFill>
                  <a:srgbClr val="028910"/>
                </a:solidFill>
                <a:latin typeface="+mj-lt"/>
                <a:cs typeface="Times New Roman" pitchFamily="18" charset="0"/>
              </a:rPr>
              <a:t> nay </a:t>
            </a:r>
            <a:r>
              <a:rPr lang="en-US" b="1" dirty="0" err="1">
                <a:solidFill>
                  <a:srgbClr val="028910"/>
                </a:solidFill>
                <a:latin typeface="+mj-lt"/>
                <a:cs typeface="Times New Roman" pitchFamily="18" charset="0"/>
              </a:rPr>
              <a:t>được</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dựa</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trên</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mẫu</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tự</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latinh</a:t>
            </a:r>
            <a:r>
              <a:rPr lang="en-US" dirty="0">
                <a:solidFill>
                  <a:srgbClr val="028910"/>
                </a:solidFill>
                <a:latin typeface="+mj-lt"/>
                <a:cs typeface="Times New Roman" pitchFamily="18" charset="0"/>
              </a:rPr>
              <a:t>.</a:t>
            </a:r>
          </a:p>
        </p:txBody>
      </p:sp>
    </p:spTree>
    <p:extLst>
      <p:ext uri="{BB962C8B-B14F-4D97-AF65-F5344CB8AC3E}">
        <p14:creationId xmlns:p14="http://schemas.microsoft.com/office/powerpoint/2010/main" val="2539952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Box 4"/>
          <p:cNvSpPr txBox="1">
            <a:spLocks noChangeArrowheads="1"/>
          </p:cNvSpPr>
          <p:nvPr/>
        </p:nvSpPr>
        <p:spPr bwMode="auto">
          <a:xfrm>
            <a:off x="1314450" y="1600200"/>
            <a:ext cx="2584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1050">
                <a:latin typeface="+mj-lt"/>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251" y="107446"/>
            <a:ext cx="8913498" cy="452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733800" y="4607666"/>
            <a:ext cx="27719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Chữ</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quốc</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ngữ</a:t>
            </a:r>
            <a:endParaRPr lang="en-US" altLang="en-US" sz="3000" dirty="0">
              <a:latin typeface="+mj-lt"/>
              <a:cs typeface="Times New Roman" panose="02020603050405020304" pitchFamily="18" charset="0"/>
            </a:endParaRPr>
          </a:p>
        </p:txBody>
      </p:sp>
    </p:spTree>
    <p:extLst>
      <p:ext uri="{BB962C8B-B14F-4D97-AF65-F5344CB8AC3E}">
        <p14:creationId xmlns:p14="http://schemas.microsoft.com/office/powerpoint/2010/main" val="2533645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 descr="Tu dien Viet - Bo - La 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7657"/>
            <a:ext cx="3912395" cy="45720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descr="Chan dung Alexandre de Rhodes"/>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4648200" y="37657"/>
            <a:ext cx="4133850" cy="4572000"/>
          </a:xfrm>
          <a:prstGeom prst="roundRect">
            <a:avLst/>
          </a:prstGeom>
        </p:spPr>
      </p:pic>
      <p:sp>
        <p:nvSpPr>
          <p:cNvPr id="5" name="Rectangle: Rounded Corners 4"/>
          <p:cNvSpPr>
            <a:spLocks noChangeArrowheads="1"/>
          </p:cNvSpPr>
          <p:nvPr/>
        </p:nvSpPr>
        <p:spPr bwMode="auto">
          <a:xfrm>
            <a:off x="1676401" y="4675142"/>
            <a:ext cx="2970282"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marL="0" indent="0"/>
            <a:r>
              <a:rPr lang="en-US" altLang="en-US" sz="1800" b="1" dirty="0" err="1">
                <a:solidFill>
                  <a:srgbClr val="028910"/>
                </a:solidFill>
                <a:latin typeface="+mj-lt"/>
              </a:rPr>
              <a:t>Từ</a:t>
            </a:r>
            <a:r>
              <a:rPr lang="en-US" altLang="en-US" sz="1800" b="1" dirty="0">
                <a:solidFill>
                  <a:srgbClr val="028910"/>
                </a:solidFill>
                <a:latin typeface="+mj-lt"/>
              </a:rPr>
              <a:t> </a:t>
            </a:r>
            <a:r>
              <a:rPr lang="en-US" altLang="en-US" sz="1800" b="1" dirty="0" err="1">
                <a:solidFill>
                  <a:srgbClr val="028910"/>
                </a:solidFill>
                <a:latin typeface="+mj-lt"/>
              </a:rPr>
              <a:t>điển</a:t>
            </a:r>
            <a:r>
              <a:rPr lang="en-US" altLang="en-US" sz="1800" b="1" dirty="0">
                <a:solidFill>
                  <a:srgbClr val="028910"/>
                </a:solidFill>
                <a:latin typeface="+mj-lt"/>
              </a:rPr>
              <a:t> </a:t>
            </a:r>
            <a:r>
              <a:rPr lang="en-US" altLang="en-US" sz="1800" b="1" dirty="0" err="1">
                <a:solidFill>
                  <a:srgbClr val="028910"/>
                </a:solidFill>
                <a:latin typeface="+mj-lt"/>
              </a:rPr>
              <a:t>Việt</a:t>
            </a:r>
            <a:r>
              <a:rPr lang="en-US" altLang="en-US" sz="1800" b="1" dirty="0">
                <a:solidFill>
                  <a:srgbClr val="028910"/>
                </a:solidFill>
                <a:latin typeface="+mj-lt"/>
              </a:rPr>
              <a:t>- </a:t>
            </a:r>
            <a:r>
              <a:rPr lang="en-US" altLang="en-US" sz="1800" b="1" dirty="0" err="1">
                <a:solidFill>
                  <a:srgbClr val="028910"/>
                </a:solidFill>
                <a:latin typeface="+mj-lt"/>
              </a:rPr>
              <a:t>Bồ</a:t>
            </a:r>
            <a:r>
              <a:rPr lang="en-US" altLang="en-US" sz="1800" b="1" dirty="0">
                <a:solidFill>
                  <a:srgbClr val="028910"/>
                </a:solidFill>
                <a:latin typeface="+mj-lt"/>
              </a:rPr>
              <a:t>- La-</a:t>
            </a:r>
            <a:r>
              <a:rPr lang="en-US" altLang="en-US" sz="1800" b="1" dirty="0" err="1">
                <a:solidFill>
                  <a:srgbClr val="028910"/>
                </a:solidFill>
                <a:latin typeface="+mj-lt"/>
              </a:rPr>
              <a:t>tinh</a:t>
            </a:r>
            <a:r>
              <a:rPr lang="en-US" altLang="en-US" sz="1800" b="1" dirty="0">
                <a:solidFill>
                  <a:srgbClr val="028910"/>
                </a:solidFill>
                <a:latin typeface="+mj-lt"/>
              </a:rPr>
              <a:t>.</a:t>
            </a:r>
          </a:p>
        </p:txBody>
      </p:sp>
      <p:sp>
        <p:nvSpPr>
          <p:cNvPr id="6" name="Rectangle: Rounded Corners 5"/>
          <p:cNvSpPr>
            <a:spLocks noChangeArrowheads="1"/>
          </p:cNvSpPr>
          <p:nvPr/>
        </p:nvSpPr>
        <p:spPr bwMode="auto">
          <a:xfrm>
            <a:off x="5505451" y="4675142"/>
            <a:ext cx="2426464"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1800" b="1">
                <a:solidFill>
                  <a:srgbClr val="028910"/>
                </a:solidFill>
                <a:latin typeface="+mj-lt"/>
              </a:rPr>
              <a:t>Alexandre de Rodes</a:t>
            </a:r>
          </a:p>
        </p:txBody>
      </p:sp>
    </p:spTree>
    <p:extLst>
      <p:ext uri="{BB962C8B-B14F-4D97-AF65-F5344CB8AC3E}">
        <p14:creationId xmlns:p14="http://schemas.microsoft.com/office/powerpoint/2010/main" val="2332560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114800" y="0"/>
            <a:ext cx="1837886" cy="6640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300" dirty="0" err="1">
                <a:solidFill>
                  <a:srgbClr val="028910"/>
                </a:solidFill>
                <a:latin typeface="+mj-lt"/>
                <a:cs typeface="Times New Roman" panose="02020603050405020304" pitchFamily="18" charset="0"/>
              </a:rPr>
              <a:t>Chữ</a:t>
            </a:r>
            <a:r>
              <a:rPr lang="en-US" altLang="en-US" sz="3300" dirty="0">
                <a:solidFill>
                  <a:srgbClr val="028910"/>
                </a:solidFill>
                <a:latin typeface="+mj-lt"/>
                <a:cs typeface="Times New Roman" panose="02020603050405020304" pitchFamily="18" charset="0"/>
              </a:rPr>
              <a:t> </a:t>
            </a:r>
            <a:r>
              <a:rPr lang="en-US" altLang="en-US" sz="3300" dirty="0" err="1">
                <a:solidFill>
                  <a:srgbClr val="028910"/>
                </a:solidFill>
                <a:latin typeface="+mj-lt"/>
                <a:cs typeface="Times New Roman" panose="02020603050405020304" pitchFamily="18" charset="0"/>
              </a:rPr>
              <a:t>viết</a:t>
            </a:r>
            <a:endParaRPr lang="en-US" altLang="en-US" sz="3300" dirty="0">
              <a:solidFill>
                <a:srgbClr val="028910"/>
              </a:solidFill>
              <a:latin typeface="+mj-lt"/>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9150"/>
            <a:ext cx="3962400" cy="2838450"/>
          </a:xfrm>
          <a:prstGeom prst="round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1485901" y="4000500"/>
            <a:ext cx="1887372" cy="6640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300" dirty="0" err="1">
                <a:solidFill>
                  <a:srgbClr val="028910"/>
                </a:solidFill>
                <a:latin typeface="+mj-lt"/>
                <a:cs typeface="Times New Roman" panose="02020603050405020304" pitchFamily="18" charset="0"/>
              </a:rPr>
              <a:t>Chữ</a:t>
            </a:r>
            <a:r>
              <a:rPr lang="en-US" altLang="en-US" sz="3300" dirty="0">
                <a:solidFill>
                  <a:srgbClr val="028910"/>
                </a:solidFill>
                <a:latin typeface="+mj-lt"/>
                <a:cs typeface="Times New Roman" panose="02020603050405020304" pitchFamily="18" charset="0"/>
              </a:rPr>
              <a:t> </a:t>
            </a:r>
            <a:r>
              <a:rPr lang="en-US" altLang="en-US" sz="3300" dirty="0" err="1">
                <a:solidFill>
                  <a:srgbClr val="028910"/>
                </a:solidFill>
                <a:latin typeface="+mj-lt"/>
                <a:cs typeface="Times New Roman" panose="02020603050405020304" pitchFamily="18" charset="0"/>
              </a:rPr>
              <a:t>hán</a:t>
            </a:r>
            <a:endParaRPr lang="en-US" altLang="en-US" sz="3300" dirty="0">
              <a:solidFill>
                <a:srgbClr val="028910"/>
              </a:solidFill>
              <a:latin typeface="+mj-lt"/>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3399" y="819150"/>
            <a:ext cx="4494213" cy="2838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029200" y="4057650"/>
            <a:ext cx="2080364" cy="6640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300">
                <a:solidFill>
                  <a:srgbClr val="028910"/>
                </a:solidFill>
                <a:latin typeface="+mj-lt"/>
                <a:cs typeface="Times New Roman" panose="02020603050405020304" pitchFamily="18" charset="0"/>
              </a:rPr>
              <a:t>Chữ Nôm</a:t>
            </a:r>
          </a:p>
        </p:txBody>
      </p:sp>
    </p:spTree>
    <p:extLst>
      <p:ext uri="{BB962C8B-B14F-4D97-AF65-F5344CB8AC3E}">
        <p14:creationId xmlns:p14="http://schemas.microsoft.com/office/powerpoint/2010/main" val="3768306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266700" y="247650"/>
            <a:ext cx="8610600" cy="46482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073;p41">
            <a:extLst>
              <a:ext uri="{FF2B5EF4-FFF2-40B4-BE49-F238E27FC236}">
                <a16:creationId xmlns:a16="http://schemas.microsoft.com/office/drawing/2014/main" id="{2BB1B01D-A748-31FB-BD13-0D4351AB15F1}"/>
              </a:ext>
            </a:extLst>
          </p:cNvPr>
          <p:cNvSpPr txBox="1">
            <a:spLocks/>
          </p:cNvSpPr>
          <p:nvPr/>
        </p:nvSpPr>
        <p:spPr>
          <a:xfrm>
            <a:off x="833909" y="188745"/>
            <a:ext cx="7476181" cy="1095711"/>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
        <p:nvSpPr>
          <p:cNvPr id="3" name="Rectangle: Rounded Corners 2">
            <a:extLst>
              <a:ext uri="{FF2B5EF4-FFF2-40B4-BE49-F238E27FC236}">
                <a16:creationId xmlns:a16="http://schemas.microsoft.com/office/drawing/2014/main" id="{32575DEA-3AA9-2C88-75BC-B9F4F8237C76}"/>
              </a:ext>
            </a:extLst>
          </p:cNvPr>
          <p:cNvSpPr/>
          <p:nvPr/>
        </p:nvSpPr>
        <p:spPr>
          <a:xfrm>
            <a:off x="2286000" y="1530957"/>
            <a:ext cx="6268127" cy="969603"/>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CC"/>
                </a:solidFill>
                <a:effectLst/>
                <a:uLnTx/>
                <a:uFillTx/>
                <a:latin typeface="Patrick Hand" panose="00000500000000000000" pitchFamily="2" charset="0"/>
              </a:rPr>
              <a:t>Nêu</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được</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những</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nét</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chính</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về</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tình</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hình</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kinh</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tế</a:t>
            </a:r>
            <a:endParaRPr kumimoji="0" lang="en-US" sz="2800" b="1" i="0" u="none" strike="noStrike" kern="0" cap="none" spc="0" normalizeH="0" baseline="0" noProof="0" dirty="0">
              <a:ln>
                <a:noFill/>
              </a:ln>
              <a:solidFill>
                <a:srgbClr val="0000CC"/>
              </a:solidFill>
              <a:effectLst/>
              <a:uLnTx/>
              <a:uFillTx/>
              <a:latin typeface="Patrick Hand" panose="00000500000000000000" pitchFamily="2" charset="0"/>
            </a:endParaRPr>
          </a:p>
        </p:txBody>
      </p:sp>
      <p:sp>
        <p:nvSpPr>
          <p:cNvPr id="6" name="Rectangle: Rounded Corners 5">
            <a:extLst>
              <a:ext uri="{FF2B5EF4-FFF2-40B4-BE49-F238E27FC236}">
                <a16:creationId xmlns:a16="http://schemas.microsoft.com/office/drawing/2014/main" id="{B8F4FDFF-94A8-F7EC-0E17-9BB8F8A18AA8}"/>
              </a:ext>
            </a:extLst>
          </p:cNvPr>
          <p:cNvSpPr/>
          <p:nvPr/>
        </p:nvSpPr>
        <p:spPr>
          <a:xfrm>
            <a:off x="2390887" y="2747436"/>
            <a:ext cx="6163242" cy="1503648"/>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CC"/>
                </a:solidFill>
                <a:effectLst/>
                <a:uLnTx/>
                <a:uFillTx/>
                <a:latin typeface="Patrick Hand" panose="00000500000000000000" pitchFamily="2" charset="0"/>
              </a:rPr>
              <a:t>Mô</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tả</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và</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nhận</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xét</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được</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những</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chuyển</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biến</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về</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văn</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hóa</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và</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tôn</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giáo</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ở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Đại</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Việt</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trong</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các</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TK XVI-XVIII</a:t>
            </a:r>
            <a:endParaRPr kumimoji="0" lang="en-US" sz="2800" b="1" i="0" u="none" strike="noStrike" kern="0" cap="none" spc="0" normalizeH="0" baseline="0" noProof="0" dirty="0">
              <a:ln>
                <a:noFill/>
              </a:ln>
              <a:solidFill>
                <a:srgbClr val="0000CC"/>
              </a:solidFill>
              <a:effectLst/>
              <a:uLnTx/>
              <a:uFillTx/>
              <a:latin typeface="Patrick Hand" panose="00000500000000000000" pitchFamily="2" charset="0"/>
            </a:endParaRPr>
          </a:p>
        </p:txBody>
      </p:sp>
      <p:sp>
        <p:nvSpPr>
          <p:cNvPr id="7" name="TextBox 6">
            <a:extLst>
              <a:ext uri="{FF2B5EF4-FFF2-40B4-BE49-F238E27FC236}">
                <a16:creationId xmlns:a16="http://schemas.microsoft.com/office/drawing/2014/main" id="{BF27A412-41B1-C676-494C-3A524A69B8D6}"/>
              </a:ext>
            </a:extLst>
          </p:cNvPr>
          <p:cNvSpPr txBox="1"/>
          <p:nvPr/>
        </p:nvSpPr>
        <p:spPr>
          <a:xfrm>
            <a:off x="132627" y="1463754"/>
            <a:ext cx="1482856" cy="2215991"/>
          </a:xfrm>
          <a:prstGeom prst="rect">
            <a:avLst/>
          </a:prstGeom>
        </p:spPr>
        <p:txBody>
          <a:bodyPr wrap="square" lIns="0" tIns="0" rIns="0" bIns="0" rtlCol="0" anchor="t">
            <a:spAutoFit/>
          </a:bodyPr>
          <a:lstStyle/>
          <a:p>
            <a:pPr algn="ctr" defTabSz="609630"/>
            <a:r>
              <a:rPr lang="en-US" sz="3600" dirty="0" err="1">
                <a:solidFill>
                  <a:srgbClr val="00B050"/>
                </a:solidFill>
                <a:latin typeface="#9Slide07 SVNPosterizer KG Inli" panose="02000503000000020003" pitchFamily="2" charset="0"/>
              </a:rPr>
              <a:t>Mục</a:t>
            </a:r>
            <a:r>
              <a:rPr lang="en-US" sz="3600" dirty="0">
                <a:solidFill>
                  <a:srgbClr val="00B050"/>
                </a:solidFill>
                <a:latin typeface="#9Slide07 SVNPosterizer KG Inli" panose="02000503000000020003" pitchFamily="2" charset="0"/>
              </a:rPr>
              <a:t> </a:t>
            </a:r>
            <a:r>
              <a:rPr lang="en-US" sz="3600" dirty="0" err="1">
                <a:solidFill>
                  <a:srgbClr val="00B050"/>
                </a:solidFill>
                <a:latin typeface="#9Slide07 SVNPosterizer KG Inli" panose="02000503000000020003" pitchFamily="2" charset="0"/>
              </a:rPr>
              <a:t>tiêu</a:t>
            </a:r>
            <a:r>
              <a:rPr lang="en-US" sz="3600" dirty="0">
                <a:solidFill>
                  <a:srgbClr val="00B050"/>
                </a:solidFill>
                <a:latin typeface="#9Slide07 SVNPosterizer KG Inli" panose="02000503000000020003" pitchFamily="2" charset="0"/>
              </a:rPr>
              <a:t> </a:t>
            </a:r>
            <a:r>
              <a:rPr lang="en-US" sz="3600" dirty="0" err="1">
                <a:solidFill>
                  <a:srgbClr val="00B050"/>
                </a:solidFill>
                <a:latin typeface="#9Slide07 SVNPosterizer KG Inli" panose="02000503000000020003" pitchFamily="2" charset="0"/>
              </a:rPr>
              <a:t>bài</a:t>
            </a:r>
            <a:r>
              <a:rPr lang="en-US" sz="3600" dirty="0">
                <a:solidFill>
                  <a:srgbClr val="00B050"/>
                </a:solidFill>
                <a:latin typeface="#9Slide07 SVNPosterizer KG Inli" panose="02000503000000020003" pitchFamily="2" charset="0"/>
              </a:rPr>
              <a:t> </a:t>
            </a:r>
            <a:r>
              <a:rPr lang="en-US" sz="3600" dirty="0" err="1">
                <a:solidFill>
                  <a:srgbClr val="00B050"/>
                </a:solidFill>
                <a:latin typeface="#9Slide07 SVNPosterizer KG Inli" panose="02000503000000020003" pitchFamily="2" charset="0"/>
              </a:rPr>
              <a:t>học</a:t>
            </a:r>
            <a:endParaRPr lang="en-US" sz="3600" dirty="0">
              <a:solidFill>
                <a:srgbClr val="00B050"/>
              </a:solidFill>
              <a:latin typeface="#9Slide07 SVNPosterizer KG Inli" panose="02000503000000020003" pitchFamily="2" charset="0"/>
            </a:endParaRPr>
          </a:p>
        </p:txBody>
      </p:sp>
      <p:pic>
        <p:nvPicPr>
          <p:cNvPr id="8" name="Picture 7">
            <a:extLst>
              <a:ext uri="{FF2B5EF4-FFF2-40B4-BE49-F238E27FC236}">
                <a16:creationId xmlns:a16="http://schemas.microsoft.com/office/drawing/2014/main" id="{62136771-B6DB-2C93-95D4-0697D10A56B2}"/>
              </a:ext>
            </a:extLst>
          </p:cNvPr>
          <p:cNvPicPr>
            <a:picLocks noChangeAspect="1"/>
          </p:cNvPicPr>
          <p:nvPr/>
        </p:nvPicPr>
        <p:blipFill>
          <a:blip r:embed="rId3"/>
          <a:stretch>
            <a:fillRect/>
          </a:stretch>
        </p:blipFill>
        <p:spPr>
          <a:xfrm>
            <a:off x="1470575" y="1595199"/>
            <a:ext cx="815426" cy="792563"/>
          </a:xfrm>
          <a:prstGeom prst="ellipse">
            <a:avLst/>
          </a:prstGeom>
        </p:spPr>
      </p:pic>
      <p:pic>
        <p:nvPicPr>
          <p:cNvPr id="9" name="Picture 8">
            <a:extLst>
              <a:ext uri="{FF2B5EF4-FFF2-40B4-BE49-F238E27FC236}">
                <a16:creationId xmlns:a16="http://schemas.microsoft.com/office/drawing/2014/main" id="{0BB065CD-6AB4-AB8D-1941-591EFFEAA0D1}"/>
              </a:ext>
            </a:extLst>
          </p:cNvPr>
          <p:cNvPicPr>
            <a:picLocks noChangeAspect="1"/>
          </p:cNvPicPr>
          <p:nvPr/>
        </p:nvPicPr>
        <p:blipFill>
          <a:blip r:embed="rId4"/>
          <a:stretch>
            <a:fillRect/>
          </a:stretch>
        </p:blipFill>
        <p:spPr>
          <a:xfrm>
            <a:off x="1483601" y="3014814"/>
            <a:ext cx="815426" cy="815426"/>
          </a:xfrm>
          <a:prstGeom prst="ellipse">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1414" y="-45114"/>
            <a:ext cx="2000250" cy="506715"/>
          </a:xfrm>
        </p:spPr>
        <p:txBody>
          <a:bodyPr>
            <a:normAutofit fontScale="90000"/>
          </a:bodyPr>
          <a:lstStyle/>
          <a:p>
            <a:r>
              <a:rPr lang="en-US" b="1" dirty="0">
                <a:solidFill>
                  <a:srgbClr val="028910"/>
                </a:solidFill>
                <a:latin typeface="+mj-lt"/>
              </a:rPr>
              <a:t> </a:t>
            </a:r>
            <a:r>
              <a:rPr lang="en-US" sz="2325" b="1" dirty="0">
                <a:solidFill>
                  <a:srgbClr val="028910"/>
                </a:solidFill>
                <a:latin typeface="+mj-lt"/>
                <a:cs typeface="Times New Roman" pitchFamily="18" charset="0"/>
              </a:rPr>
              <a:t>CHỮ HÁN</a:t>
            </a:r>
          </a:p>
        </p:txBody>
      </p:sp>
      <p:sp>
        <p:nvSpPr>
          <p:cNvPr id="3" name="Content Placeholder 2"/>
          <p:cNvSpPr>
            <a:spLocks noGrp="1"/>
          </p:cNvSpPr>
          <p:nvPr>
            <p:ph idx="1"/>
          </p:nvPr>
        </p:nvSpPr>
        <p:spPr/>
        <p:txBody>
          <a:bodyPr/>
          <a:lstStyle/>
          <a:p>
            <a:endParaRPr lang="en-US" b="1" dirty="0">
              <a:solidFill>
                <a:srgbClr val="028910"/>
              </a:solidFill>
              <a:latin typeface="+mj-lt"/>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61601"/>
            <a:ext cx="8142257"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922337" y="46103"/>
            <a:ext cx="1589145" cy="415498"/>
          </a:xfrm>
          <a:prstGeom prst="rect">
            <a:avLst/>
          </a:prstGeom>
        </p:spPr>
        <p:txBody>
          <a:bodyPr wrap="square">
            <a:spAutoFit/>
          </a:bodyPr>
          <a:lstStyle/>
          <a:p>
            <a:r>
              <a:rPr lang="en-US" sz="2100" b="1" dirty="0">
                <a:solidFill>
                  <a:srgbClr val="028910"/>
                </a:solidFill>
                <a:latin typeface="+mj-lt"/>
                <a:cs typeface="Times New Roman" pitchFamily="18" charset="0"/>
              </a:rPr>
              <a:t>CHỮ NÔM</a:t>
            </a:r>
          </a:p>
        </p:txBody>
      </p:sp>
    </p:spTree>
    <p:extLst>
      <p:ext uri="{BB962C8B-B14F-4D97-AF65-F5344CB8AC3E}">
        <p14:creationId xmlns:p14="http://schemas.microsoft.com/office/powerpoint/2010/main" val="12140944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arn(inVertical)">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guyenbinhkhiemc"/>
          <p:cNvPicPr>
            <a:picLocks noChangeAspect="1" noChangeArrowheads="1"/>
          </p:cNvPicPr>
          <p:nvPr/>
        </p:nvPicPr>
        <p:blipFill>
          <a:blip r:embed="rId2"/>
          <a:srcRect/>
          <a:stretch>
            <a:fillRect/>
          </a:stretch>
        </p:blipFill>
        <p:spPr bwMode="auto">
          <a:xfrm>
            <a:off x="228600" y="-20355"/>
            <a:ext cx="8458200" cy="514350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4.bp.blogspot.com/-W5f5sVLNqz8/T-fWEpib-5I/AAAAAAAADwc/M0CPE-SlQzU/s1600/Daoduytu092.jpg"/>
          <p:cNvPicPr>
            <a:picLocks noChangeAspect="1" noChangeArrowheads="1"/>
          </p:cNvPicPr>
          <p:nvPr/>
        </p:nvPicPr>
        <p:blipFill>
          <a:blip r:embed="rId2"/>
          <a:srcRect/>
          <a:stretch>
            <a:fillRect/>
          </a:stretch>
        </p:blipFill>
        <p:spPr bwMode="auto">
          <a:xfrm>
            <a:off x="4286250" y="628650"/>
            <a:ext cx="3600450" cy="4457700"/>
          </a:xfrm>
          <a:prstGeom prst="roundRect">
            <a:avLst/>
          </a:prstGeom>
          <a:noFill/>
        </p:spPr>
      </p:pic>
      <p:sp>
        <p:nvSpPr>
          <p:cNvPr id="6" name="TextBox 5"/>
          <p:cNvSpPr txBox="1"/>
          <p:nvPr/>
        </p:nvSpPr>
        <p:spPr>
          <a:xfrm>
            <a:off x="4114800" y="132919"/>
            <a:ext cx="3200400" cy="510778"/>
          </a:xfrm>
          <a:prstGeom prst="roundRect">
            <a:avLst/>
          </a:prstGeom>
          <a:noFill/>
        </p:spPr>
        <p:txBody>
          <a:bodyPr wrap="square" rtlCol="0">
            <a:spAutoFit/>
          </a:bodyPr>
          <a:lstStyle/>
          <a:p>
            <a:pPr algn="ctr"/>
            <a:r>
              <a:rPr lang="en-US" sz="2400" b="1" dirty="0">
                <a:solidFill>
                  <a:srgbClr val="0000CC"/>
                </a:solidFill>
                <a:latin typeface="+mj-lt"/>
                <a:cs typeface="Times New Roman" pitchFamily="18" charset="0"/>
              </a:rPr>
              <a:t>ĐÀO DUY TỪ</a:t>
            </a:r>
          </a:p>
        </p:txBody>
      </p:sp>
      <p:sp>
        <p:nvSpPr>
          <p:cNvPr id="7" name="TextBox 6"/>
          <p:cNvSpPr txBox="1"/>
          <p:nvPr/>
        </p:nvSpPr>
        <p:spPr>
          <a:xfrm>
            <a:off x="5600700" y="400050"/>
            <a:ext cx="1771650" cy="280928"/>
          </a:xfrm>
          <a:prstGeom prst="roundRect">
            <a:avLst/>
          </a:prstGeom>
          <a:noFill/>
        </p:spPr>
        <p:txBody>
          <a:bodyPr wrap="square" rtlCol="0">
            <a:spAutoFit/>
          </a:bodyPr>
          <a:lstStyle/>
          <a:p>
            <a:endParaRPr lang="en-US" sz="1050" dirty="0">
              <a:latin typeface="+mj-lt"/>
            </a:endParaRPr>
          </a:p>
        </p:txBody>
      </p:sp>
      <p:sp>
        <p:nvSpPr>
          <p:cNvPr id="9" name="TextBox 8"/>
          <p:cNvSpPr txBox="1"/>
          <p:nvPr/>
        </p:nvSpPr>
        <p:spPr>
          <a:xfrm>
            <a:off x="1187624" y="144492"/>
            <a:ext cx="2971800" cy="510778"/>
          </a:xfrm>
          <a:prstGeom prst="roundRect">
            <a:avLst/>
          </a:prstGeom>
          <a:pattFill prst="pct50">
            <a:fgClr>
              <a:srgbClr val="FFFF00"/>
            </a:fgClr>
            <a:bgClr>
              <a:schemeClr val="bg1"/>
            </a:bgClr>
          </a:pattFill>
        </p:spPr>
        <p:txBody>
          <a:bodyPr wrap="square" rtlCol="0">
            <a:spAutoFit/>
          </a:bodyPr>
          <a:lstStyle/>
          <a:p>
            <a:pPr algn="ctr"/>
            <a:r>
              <a:rPr lang="en-US" sz="2100" dirty="0">
                <a:latin typeface="+mj-lt"/>
              </a:rPr>
              <a:t>   </a:t>
            </a:r>
            <a:r>
              <a:rPr lang="vi-VN" sz="2400" b="1" dirty="0">
                <a:solidFill>
                  <a:srgbClr val="FF0000"/>
                </a:solidFill>
                <a:latin typeface="+mj-lt"/>
              </a:rPr>
              <a:t>Hổ trướng khu cơ</a:t>
            </a:r>
            <a:endParaRPr lang="en-US" sz="2400" b="1" dirty="0">
              <a:solidFill>
                <a:srgbClr val="FF0000"/>
              </a:solidFill>
              <a:latin typeface="+mj-lt"/>
            </a:endParaRPr>
          </a:p>
        </p:txBody>
      </p:sp>
      <p:pic>
        <p:nvPicPr>
          <p:cNvPr id="8" name="Picture 3" descr="vtc_183387_P14204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4" y="720567"/>
            <a:ext cx="3165563" cy="44357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randombar(horizontal)">
                                      <p:cBhvr>
                                        <p:cTn id="7" dur="5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http://quangngai.net/dcqn/images/5/5a/Chinh_Ph%E1%BB%A5_Ng%C3%A2m.jpg">
            <a:extLst>
              <a:ext uri="{FF2B5EF4-FFF2-40B4-BE49-F238E27FC236}">
                <a16:creationId xmlns:a16="http://schemas.microsoft.com/office/drawing/2014/main" id="{8B33C72B-63B3-21A8-8361-46289C22ECB8}"/>
              </a:ext>
            </a:extLst>
          </p:cNvPr>
          <p:cNvPicPr>
            <a:picLocks noChangeAspect="1" noChangeArrowheads="1"/>
          </p:cNvPicPr>
          <p:nvPr/>
        </p:nvPicPr>
        <p:blipFill>
          <a:blip r:embed="rId2"/>
          <a:srcRect/>
          <a:stretch>
            <a:fillRect/>
          </a:stretch>
        </p:blipFill>
        <p:spPr bwMode="auto">
          <a:xfrm>
            <a:off x="230748" y="267406"/>
            <a:ext cx="3766279" cy="3962400"/>
          </a:xfrm>
          <a:prstGeom prst="rect">
            <a:avLst/>
          </a:prstGeom>
          <a:noFill/>
          <a:ln w="9525">
            <a:noFill/>
            <a:miter lim="800000"/>
            <a:headEnd/>
            <a:tailEnd/>
          </a:ln>
        </p:spPr>
      </p:pic>
      <p:pic>
        <p:nvPicPr>
          <p:cNvPr id="7" name="Picture 4" descr="http://www.danchimviet.info/wp-content/uploads/2011/04/Cung-oan-ngam-khuc.jpg">
            <a:extLst>
              <a:ext uri="{FF2B5EF4-FFF2-40B4-BE49-F238E27FC236}">
                <a16:creationId xmlns:a16="http://schemas.microsoft.com/office/drawing/2014/main" id="{9FA8A0B1-9422-0FD1-1DDA-490B1A70FDE5}"/>
              </a:ext>
            </a:extLst>
          </p:cNvPr>
          <p:cNvPicPr>
            <a:picLocks noChangeAspect="1" noChangeArrowheads="1"/>
          </p:cNvPicPr>
          <p:nvPr/>
        </p:nvPicPr>
        <p:blipFill>
          <a:blip r:embed="rId3"/>
          <a:srcRect/>
          <a:stretch>
            <a:fillRect/>
          </a:stretch>
        </p:blipFill>
        <p:spPr bwMode="auto">
          <a:xfrm>
            <a:off x="4378553" y="267406"/>
            <a:ext cx="4435839" cy="3962400"/>
          </a:xfrm>
          <a:prstGeom prst="rect">
            <a:avLst/>
          </a:prstGeom>
          <a:noFill/>
          <a:ln w="9525">
            <a:noFill/>
            <a:miter lim="800000"/>
            <a:headEnd/>
            <a:tailEnd/>
          </a:ln>
        </p:spPr>
      </p:pic>
      <p:sp>
        <p:nvSpPr>
          <p:cNvPr id="8" name="TextBox 7">
            <a:extLst>
              <a:ext uri="{FF2B5EF4-FFF2-40B4-BE49-F238E27FC236}">
                <a16:creationId xmlns:a16="http://schemas.microsoft.com/office/drawing/2014/main" id="{410ACC64-B316-6051-4485-63729DFD48A1}"/>
              </a:ext>
            </a:extLst>
          </p:cNvPr>
          <p:cNvSpPr txBox="1"/>
          <p:nvPr/>
        </p:nvSpPr>
        <p:spPr>
          <a:xfrm>
            <a:off x="63359" y="4457760"/>
            <a:ext cx="4101059" cy="400110"/>
          </a:xfrm>
          <a:prstGeom prst="rect">
            <a:avLst/>
          </a:prstGeom>
          <a:noFill/>
        </p:spPr>
        <p:txBody>
          <a:bodyPr wrap="square" rtlCol="0">
            <a:spAutoFit/>
          </a:bodyPr>
          <a:lstStyle/>
          <a:p>
            <a:r>
              <a:rPr lang="en-US" sz="2000" dirty="0">
                <a:solidFill>
                  <a:srgbClr val="028910"/>
                </a:solidFill>
                <a:latin typeface="+mj-lt"/>
                <a:cs typeface="Times New Roman" pitchFamily="18" charset="0"/>
              </a:rPr>
              <a:t>Chinh </a:t>
            </a:r>
            <a:r>
              <a:rPr lang="en-US" sz="2000" dirty="0" err="1">
                <a:solidFill>
                  <a:srgbClr val="028910"/>
                </a:solidFill>
                <a:latin typeface="+mj-lt"/>
                <a:cs typeface="Times New Roman" pitchFamily="18" charset="0"/>
              </a:rPr>
              <a:t>phụ</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ngâm</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khúc</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Trần</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Côn</a:t>
            </a:r>
            <a:r>
              <a:rPr lang="en-US" sz="2000" dirty="0">
                <a:solidFill>
                  <a:srgbClr val="028910"/>
                </a:solidFill>
                <a:latin typeface="+mj-lt"/>
                <a:cs typeface="Times New Roman" pitchFamily="18" charset="0"/>
              </a:rPr>
              <a:t>)</a:t>
            </a:r>
          </a:p>
        </p:txBody>
      </p:sp>
      <p:sp>
        <p:nvSpPr>
          <p:cNvPr id="9" name="TextBox 8">
            <a:extLst>
              <a:ext uri="{FF2B5EF4-FFF2-40B4-BE49-F238E27FC236}">
                <a16:creationId xmlns:a16="http://schemas.microsoft.com/office/drawing/2014/main" id="{EA75EE87-021C-F924-03B6-28179142FD5B}"/>
              </a:ext>
            </a:extLst>
          </p:cNvPr>
          <p:cNvSpPr txBox="1"/>
          <p:nvPr/>
        </p:nvSpPr>
        <p:spPr>
          <a:xfrm>
            <a:off x="4267200" y="4475984"/>
            <a:ext cx="5105400" cy="400110"/>
          </a:xfrm>
          <a:prstGeom prst="rect">
            <a:avLst/>
          </a:prstGeom>
          <a:noFill/>
        </p:spPr>
        <p:txBody>
          <a:bodyPr wrap="square" rtlCol="0">
            <a:spAutoFit/>
          </a:bodyPr>
          <a:lstStyle/>
          <a:p>
            <a:r>
              <a:rPr lang="en-US" sz="2000" dirty="0">
                <a:solidFill>
                  <a:srgbClr val="028910"/>
                </a:solidFill>
                <a:latin typeface="+mj-lt"/>
                <a:cs typeface="Times New Roman" pitchFamily="18" charset="0"/>
              </a:rPr>
              <a:t>Cung </a:t>
            </a:r>
            <a:r>
              <a:rPr lang="en-US" sz="2000" dirty="0" err="1">
                <a:solidFill>
                  <a:srgbClr val="028910"/>
                </a:solidFill>
                <a:latin typeface="+mj-lt"/>
                <a:cs typeface="Times New Roman" pitchFamily="18" charset="0"/>
              </a:rPr>
              <a:t>oán</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ngâm</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khúc</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Nguyễn</a:t>
            </a:r>
            <a:r>
              <a:rPr lang="en-US" sz="2000" dirty="0">
                <a:solidFill>
                  <a:srgbClr val="028910"/>
                </a:solidFill>
                <a:latin typeface="+mj-lt"/>
                <a:cs typeface="Times New Roman" pitchFamily="18" charset="0"/>
              </a:rPr>
              <a:t> Gia </a:t>
            </a:r>
            <a:r>
              <a:rPr lang="en-US" sz="2000" dirty="0" err="1">
                <a:solidFill>
                  <a:srgbClr val="028910"/>
                </a:solidFill>
                <a:latin typeface="+mj-lt"/>
                <a:cs typeface="Times New Roman" pitchFamily="18" charset="0"/>
              </a:rPr>
              <a:t>Thiều</a:t>
            </a:r>
            <a:r>
              <a:rPr lang="en-US" sz="2000" dirty="0">
                <a:solidFill>
                  <a:srgbClr val="028910"/>
                </a:solidFill>
                <a:latin typeface="+mj-lt"/>
                <a:cs typeface="Times New Roman" pitchFamily="18" charset="0"/>
              </a:rPr>
              <a:t>)</a:t>
            </a:r>
          </a:p>
        </p:txBody>
      </p:sp>
    </p:spTree>
    <p:extLst>
      <p:ext uri="{BB962C8B-B14F-4D97-AF65-F5344CB8AC3E}">
        <p14:creationId xmlns:p14="http://schemas.microsoft.com/office/powerpoint/2010/main" val="105146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9E922A-9236-5026-8796-5352E03A770E}"/>
              </a:ext>
            </a:extLst>
          </p:cNvPr>
          <p:cNvSpPr txBox="1"/>
          <p:nvPr/>
        </p:nvSpPr>
        <p:spPr>
          <a:xfrm>
            <a:off x="1039368" y="133350"/>
            <a:ext cx="5181600" cy="584775"/>
          </a:xfrm>
          <a:prstGeom prst="round1Rect">
            <a:avLst/>
          </a:prstGeom>
          <a:noFill/>
          <a:ln>
            <a:solidFill>
              <a:schemeClr val="accent1"/>
            </a:solidFill>
          </a:ln>
        </p:spPr>
        <p:txBody>
          <a:bodyPr wrap="square" rtlCol="0">
            <a:spAutoFit/>
          </a:bodyPr>
          <a:lstStyle/>
          <a:p>
            <a:r>
              <a:rPr lang="en-US" sz="3200" dirty="0">
                <a:solidFill>
                  <a:srgbClr val="028910"/>
                </a:solidFill>
                <a:latin typeface="+mj-lt"/>
                <a:cs typeface="Times New Roman" pitchFamily="18" charset="0"/>
              </a:rPr>
              <a:t>Văn </a:t>
            </a:r>
            <a:r>
              <a:rPr lang="en-US" sz="3200" dirty="0" err="1">
                <a:solidFill>
                  <a:srgbClr val="028910"/>
                </a:solidFill>
                <a:latin typeface="+mj-lt"/>
                <a:cs typeface="Times New Roman" pitchFamily="18" charset="0"/>
              </a:rPr>
              <a:t>học</a:t>
            </a:r>
            <a:r>
              <a:rPr lang="en-US" sz="3200" dirty="0">
                <a:solidFill>
                  <a:srgbClr val="028910"/>
                </a:solidFill>
                <a:latin typeface="+mj-lt"/>
                <a:cs typeface="Times New Roman" pitchFamily="18" charset="0"/>
              </a:rPr>
              <a:t> </a:t>
            </a:r>
            <a:r>
              <a:rPr lang="en-US" sz="3200" dirty="0" err="1">
                <a:solidFill>
                  <a:srgbClr val="028910"/>
                </a:solidFill>
                <a:latin typeface="+mj-lt"/>
                <a:cs typeface="Times New Roman" pitchFamily="18" charset="0"/>
              </a:rPr>
              <a:t>dân</a:t>
            </a:r>
            <a:r>
              <a:rPr lang="en-US" sz="3200" dirty="0">
                <a:solidFill>
                  <a:srgbClr val="028910"/>
                </a:solidFill>
                <a:latin typeface="+mj-lt"/>
                <a:cs typeface="Times New Roman" pitchFamily="18" charset="0"/>
              </a:rPr>
              <a:t> </a:t>
            </a:r>
            <a:r>
              <a:rPr lang="en-US" sz="3200" dirty="0" err="1">
                <a:solidFill>
                  <a:srgbClr val="028910"/>
                </a:solidFill>
                <a:latin typeface="+mj-lt"/>
                <a:cs typeface="Times New Roman" pitchFamily="18" charset="0"/>
              </a:rPr>
              <a:t>gian</a:t>
            </a:r>
            <a:endParaRPr lang="en-US" sz="3200" dirty="0">
              <a:solidFill>
                <a:srgbClr val="028910"/>
              </a:solidFill>
              <a:latin typeface="+mj-lt"/>
              <a:cs typeface="Times New Roman" pitchFamily="18" charset="0"/>
            </a:endParaRPr>
          </a:p>
        </p:txBody>
      </p:sp>
      <p:pic>
        <p:nvPicPr>
          <p:cNvPr id="7" name="Picture 6" descr="truyen-cuoi-dan-gian.jpg">
            <a:extLst>
              <a:ext uri="{FF2B5EF4-FFF2-40B4-BE49-F238E27FC236}">
                <a16:creationId xmlns:a16="http://schemas.microsoft.com/office/drawing/2014/main" id="{4119C43A-2450-2410-9DD9-F31CFC45F09D}"/>
              </a:ext>
            </a:extLst>
          </p:cNvPr>
          <p:cNvPicPr>
            <a:picLocks noChangeAspect="1"/>
          </p:cNvPicPr>
          <p:nvPr/>
        </p:nvPicPr>
        <p:blipFill>
          <a:blip r:embed="rId2"/>
          <a:stretch>
            <a:fillRect/>
          </a:stretch>
        </p:blipFill>
        <p:spPr>
          <a:xfrm>
            <a:off x="381000" y="819149"/>
            <a:ext cx="3810000" cy="3962587"/>
          </a:xfrm>
          <a:prstGeom prst="round1Rect">
            <a:avLst/>
          </a:prstGeom>
        </p:spPr>
      </p:pic>
      <p:pic>
        <p:nvPicPr>
          <p:cNvPr id="2" name="Picture 1" descr="605_129923756858139315_Tucngu-cadao-VietNam-135x2051.jpg">
            <a:extLst>
              <a:ext uri="{FF2B5EF4-FFF2-40B4-BE49-F238E27FC236}">
                <a16:creationId xmlns:a16="http://schemas.microsoft.com/office/drawing/2014/main" id="{3FCA7FEA-545F-A0A3-2E5F-1CCDFB90F47B}"/>
              </a:ext>
            </a:extLst>
          </p:cNvPr>
          <p:cNvPicPr>
            <a:picLocks noChangeAspect="1"/>
          </p:cNvPicPr>
          <p:nvPr/>
        </p:nvPicPr>
        <p:blipFill>
          <a:blip r:embed="rId3"/>
          <a:stretch>
            <a:fillRect/>
          </a:stretch>
        </p:blipFill>
        <p:spPr>
          <a:xfrm>
            <a:off x="4620768" y="819149"/>
            <a:ext cx="4294632" cy="3978571"/>
          </a:xfrm>
          <a:prstGeom prst="round1Rect">
            <a:avLst/>
          </a:prstGeom>
        </p:spPr>
      </p:pic>
    </p:spTree>
    <p:extLst>
      <p:ext uri="{BB962C8B-B14F-4D97-AF65-F5344CB8AC3E}">
        <p14:creationId xmlns:p14="http://schemas.microsoft.com/office/powerpoint/2010/main" val="1098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strips(down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e02">
            <a:extLst>
              <a:ext uri="{FF2B5EF4-FFF2-40B4-BE49-F238E27FC236}">
                <a16:creationId xmlns:a16="http://schemas.microsoft.com/office/drawing/2014/main" id="{340CEC9B-DB04-6165-E51F-E6E5EF466CAA}"/>
              </a:ext>
            </a:extLst>
          </p:cNvPr>
          <p:cNvPicPr>
            <a:picLocks noChangeAspect="1" noChangeArrowheads="1"/>
          </p:cNvPicPr>
          <p:nvPr/>
        </p:nvPicPr>
        <p:blipFill>
          <a:blip r:embed="rId2"/>
          <a:srcRect/>
          <a:stretch>
            <a:fillRect/>
          </a:stretch>
        </p:blipFill>
        <p:spPr bwMode="auto">
          <a:xfrm>
            <a:off x="457200" y="2647950"/>
            <a:ext cx="3962400" cy="2209800"/>
          </a:xfrm>
          <a:prstGeom prst="roundRect">
            <a:avLst/>
          </a:prstGeom>
          <a:noFill/>
          <a:ln w="9525">
            <a:noFill/>
            <a:miter lim="800000"/>
            <a:headEnd/>
            <a:tailEnd/>
          </a:ln>
        </p:spPr>
      </p:pic>
      <p:pic>
        <p:nvPicPr>
          <p:cNvPr id="6" name="Picture 3" descr="Tay-dang-3nd">
            <a:extLst>
              <a:ext uri="{FF2B5EF4-FFF2-40B4-BE49-F238E27FC236}">
                <a16:creationId xmlns:a16="http://schemas.microsoft.com/office/drawing/2014/main" id="{C8851422-8953-795B-2284-9A8C75CD2DC6}"/>
              </a:ext>
            </a:extLst>
          </p:cNvPr>
          <p:cNvPicPr>
            <a:picLocks noChangeAspect="1" noChangeArrowheads="1"/>
          </p:cNvPicPr>
          <p:nvPr/>
        </p:nvPicPr>
        <p:blipFill>
          <a:blip r:embed="rId3"/>
          <a:srcRect/>
          <a:stretch>
            <a:fillRect/>
          </a:stretch>
        </p:blipFill>
        <p:spPr bwMode="auto">
          <a:xfrm>
            <a:off x="457200" y="361950"/>
            <a:ext cx="3962400" cy="2209800"/>
          </a:xfrm>
          <a:prstGeom prst="roundRect">
            <a:avLst/>
          </a:prstGeom>
          <a:noFill/>
          <a:ln w="9525">
            <a:noFill/>
            <a:miter lim="800000"/>
            <a:headEnd/>
            <a:tailEnd/>
          </a:ln>
        </p:spPr>
      </p:pic>
      <p:pic>
        <p:nvPicPr>
          <p:cNvPr id="7" name="Picture 12" descr="P1080610">
            <a:hlinkClick r:id="rId4" action="ppaction://hlinksldjump"/>
            <a:extLst>
              <a:ext uri="{FF2B5EF4-FFF2-40B4-BE49-F238E27FC236}">
                <a16:creationId xmlns:a16="http://schemas.microsoft.com/office/drawing/2014/main" id="{672BE8ED-3AFF-A4AC-4F3A-F37AA97C3B4E}"/>
              </a:ext>
            </a:extLst>
          </p:cNvPr>
          <p:cNvPicPr>
            <a:picLocks noChangeAspect="1" noChangeArrowheads="1"/>
          </p:cNvPicPr>
          <p:nvPr/>
        </p:nvPicPr>
        <p:blipFill>
          <a:blip r:embed="rId5"/>
          <a:srcRect/>
          <a:stretch>
            <a:fillRect/>
          </a:stretch>
        </p:blipFill>
        <p:spPr bwMode="auto">
          <a:xfrm>
            <a:off x="4572000" y="676930"/>
            <a:ext cx="4191000" cy="3124200"/>
          </a:xfrm>
          <a:prstGeom prst="roundRect">
            <a:avLst/>
          </a:prstGeom>
          <a:noFill/>
          <a:ln w="9525">
            <a:noFill/>
            <a:miter lim="800000"/>
            <a:headEnd/>
            <a:tailEnd/>
          </a:ln>
        </p:spPr>
      </p:pic>
      <p:sp>
        <p:nvSpPr>
          <p:cNvPr id="8" name="TextBox 7">
            <a:extLst>
              <a:ext uri="{FF2B5EF4-FFF2-40B4-BE49-F238E27FC236}">
                <a16:creationId xmlns:a16="http://schemas.microsoft.com/office/drawing/2014/main" id="{8965975A-7473-BB54-5F64-0E8550FF8EAF}"/>
              </a:ext>
            </a:extLst>
          </p:cNvPr>
          <p:cNvSpPr txBox="1"/>
          <p:nvPr/>
        </p:nvSpPr>
        <p:spPr>
          <a:xfrm>
            <a:off x="5029200" y="4095750"/>
            <a:ext cx="3505200" cy="578882"/>
          </a:xfrm>
          <a:prstGeom prst="roundRect">
            <a:avLst/>
          </a:prstGeom>
          <a:noFill/>
        </p:spPr>
        <p:txBody>
          <a:bodyPr wrap="square" rtlCol="0">
            <a:spAutoFit/>
          </a:bodyPr>
          <a:lstStyle/>
          <a:p>
            <a:pPr algn="ctr"/>
            <a:r>
              <a:rPr lang="en-US" sz="2800" b="1" dirty="0" err="1">
                <a:solidFill>
                  <a:srgbClr val="028910"/>
                </a:solidFill>
                <a:latin typeface="+mj-lt"/>
                <a:cs typeface="Times New Roman" pitchFamily="18" charset="0"/>
              </a:rPr>
              <a:t>Điêu</a:t>
            </a:r>
            <a:r>
              <a:rPr lang="en-US" sz="2800" b="1" dirty="0">
                <a:solidFill>
                  <a:srgbClr val="028910"/>
                </a:solidFill>
                <a:latin typeface="+mj-lt"/>
                <a:cs typeface="Times New Roman" pitchFamily="18" charset="0"/>
              </a:rPr>
              <a:t> </a:t>
            </a:r>
            <a:r>
              <a:rPr lang="en-US" sz="2800" b="1" dirty="0" err="1">
                <a:solidFill>
                  <a:srgbClr val="028910"/>
                </a:solidFill>
                <a:latin typeface="+mj-lt"/>
                <a:cs typeface="Times New Roman" pitchFamily="18" charset="0"/>
              </a:rPr>
              <a:t>khắc</a:t>
            </a:r>
            <a:r>
              <a:rPr lang="en-US" sz="2800" b="1" dirty="0">
                <a:solidFill>
                  <a:srgbClr val="028910"/>
                </a:solidFill>
                <a:latin typeface="+mj-lt"/>
                <a:cs typeface="Times New Roman" pitchFamily="18" charset="0"/>
              </a:rPr>
              <a:t> </a:t>
            </a:r>
            <a:r>
              <a:rPr lang="en-US" sz="2800" b="1" dirty="0" err="1">
                <a:solidFill>
                  <a:srgbClr val="028910"/>
                </a:solidFill>
                <a:latin typeface="+mj-lt"/>
                <a:cs typeface="Times New Roman" pitchFamily="18" charset="0"/>
              </a:rPr>
              <a:t>dân</a:t>
            </a:r>
            <a:r>
              <a:rPr lang="en-US" sz="2800" b="1" dirty="0">
                <a:solidFill>
                  <a:srgbClr val="028910"/>
                </a:solidFill>
                <a:latin typeface="+mj-lt"/>
                <a:cs typeface="Times New Roman" pitchFamily="18" charset="0"/>
              </a:rPr>
              <a:t> </a:t>
            </a:r>
            <a:r>
              <a:rPr lang="en-US" sz="2800" b="1" dirty="0" err="1">
                <a:solidFill>
                  <a:srgbClr val="028910"/>
                </a:solidFill>
                <a:latin typeface="+mj-lt"/>
                <a:cs typeface="Times New Roman" pitchFamily="18" charset="0"/>
              </a:rPr>
              <a:t>gian</a:t>
            </a:r>
            <a:endParaRPr lang="en-US" sz="2800" b="1" dirty="0">
              <a:solidFill>
                <a:srgbClr val="028910"/>
              </a:solidFill>
              <a:latin typeface="+mj-lt"/>
              <a:cs typeface="Times New Roman" pitchFamily="18" charset="0"/>
            </a:endParaRPr>
          </a:p>
        </p:txBody>
      </p:sp>
    </p:spTree>
    <p:extLst>
      <p:ext uri="{BB962C8B-B14F-4D97-AF65-F5344CB8AC3E}">
        <p14:creationId xmlns:p14="http://schemas.microsoft.com/office/powerpoint/2010/main" val="297034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par>
                          <p:cTn id="12" fill="hold">
                            <p:stCondLst>
                              <p:cond delay="2500"/>
                            </p:stCondLst>
                            <p:childTnLst>
                              <p:par>
                                <p:cTn id="13" presetID="23"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ua_20thien_20mu_204_grande.jpg">
            <a:extLst>
              <a:ext uri="{FF2B5EF4-FFF2-40B4-BE49-F238E27FC236}">
                <a16:creationId xmlns:a16="http://schemas.microsoft.com/office/drawing/2014/main" id="{F6D21E11-A22B-D28D-E67F-217071D5DE46}"/>
              </a:ext>
            </a:extLst>
          </p:cNvPr>
          <p:cNvPicPr>
            <a:picLocks noChangeAspect="1"/>
          </p:cNvPicPr>
          <p:nvPr/>
        </p:nvPicPr>
        <p:blipFill>
          <a:blip r:embed="rId2"/>
          <a:stretch>
            <a:fillRect/>
          </a:stretch>
        </p:blipFill>
        <p:spPr>
          <a:xfrm>
            <a:off x="152400" y="361950"/>
            <a:ext cx="4290894" cy="4097367"/>
          </a:xfrm>
          <a:prstGeom prst="roundRect">
            <a:avLst/>
          </a:prstGeom>
        </p:spPr>
      </p:pic>
      <p:pic>
        <p:nvPicPr>
          <p:cNvPr id="7" name="Picture 6" descr="Quan_%C3%82m_ngh%C3%ACn_m%E1%BA%AFt_ngh%C3%ACn_tay[1]">
            <a:extLst>
              <a:ext uri="{FF2B5EF4-FFF2-40B4-BE49-F238E27FC236}">
                <a16:creationId xmlns:a16="http://schemas.microsoft.com/office/drawing/2014/main" id="{916741A7-1B4E-22EA-7C4E-FDCA2F43AA56}"/>
              </a:ext>
            </a:extLst>
          </p:cNvPr>
          <p:cNvPicPr>
            <a:picLocks noChangeAspect="1" noChangeArrowheads="1"/>
          </p:cNvPicPr>
          <p:nvPr/>
        </p:nvPicPr>
        <p:blipFill>
          <a:blip r:embed="rId3"/>
          <a:srcRect/>
          <a:stretch>
            <a:fillRect/>
          </a:stretch>
        </p:blipFill>
        <p:spPr bwMode="auto">
          <a:xfrm>
            <a:off x="4658537" y="361950"/>
            <a:ext cx="4290894" cy="4097367"/>
          </a:xfrm>
          <a:prstGeom prst="roundRect">
            <a:avLst/>
          </a:prstGeom>
          <a:noFill/>
          <a:ln w="9525">
            <a:noFill/>
            <a:miter lim="800000"/>
            <a:headEnd/>
            <a:tailEnd/>
          </a:ln>
        </p:spPr>
      </p:pic>
      <p:sp>
        <p:nvSpPr>
          <p:cNvPr id="8" name="Rectangle: Rounded Corners 7">
            <a:extLst>
              <a:ext uri="{FF2B5EF4-FFF2-40B4-BE49-F238E27FC236}">
                <a16:creationId xmlns:a16="http://schemas.microsoft.com/office/drawing/2014/main" id="{57244F82-3FAA-DE6C-4141-F43E788CCF51}"/>
              </a:ext>
            </a:extLst>
          </p:cNvPr>
          <p:cNvSpPr/>
          <p:nvPr/>
        </p:nvSpPr>
        <p:spPr>
          <a:xfrm>
            <a:off x="1165444" y="4630813"/>
            <a:ext cx="2517100" cy="408623"/>
          </a:xfrm>
          <a:prstGeom prst="roundRect">
            <a:avLst/>
          </a:prstGeom>
        </p:spPr>
        <p:txBody>
          <a:bodyPr wrap="none">
            <a:spAutoFit/>
          </a:bodyPr>
          <a:lstStyle/>
          <a:p>
            <a:pPr algn="ctr"/>
            <a:r>
              <a:rPr lang="en-US" sz="1800" b="1" dirty="0" err="1">
                <a:solidFill>
                  <a:srgbClr val="028910"/>
                </a:solidFill>
                <a:latin typeface="+mj-lt"/>
                <a:cs typeface="Times New Roman" pitchFamily="18" charset="0"/>
              </a:rPr>
              <a:t>Chùa</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Thiên</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Mụ</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Huế</a:t>
            </a:r>
            <a:r>
              <a:rPr lang="en-US" sz="1800" b="1" dirty="0">
                <a:solidFill>
                  <a:srgbClr val="028910"/>
                </a:solidFill>
                <a:latin typeface="+mj-lt"/>
                <a:cs typeface="Times New Roman" pitchFamily="18" charset="0"/>
              </a:rPr>
              <a:t>)</a:t>
            </a:r>
          </a:p>
        </p:txBody>
      </p:sp>
      <p:sp>
        <p:nvSpPr>
          <p:cNvPr id="9" name="Rectangle: Rounded Corners 8">
            <a:extLst>
              <a:ext uri="{FF2B5EF4-FFF2-40B4-BE49-F238E27FC236}">
                <a16:creationId xmlns:a16="http://schemas.microsoft.com/office/drawing/2014/main" id="{0CC88DF1-0B9A-1340-4B60-16452A87FCD5}"/>
              </a:ext>
            </a:extLst>
          </p:cNvPr>
          <p:cNvSpPr/>
          <p:nvPr/>
        </p:nvSpPr>
        <p:spPr>
          <a:xfrm>
            <a:off x="4623095" y="4459317"/>
            <a:ext cx="4572000" cy="715089"/>
          </a:xfrm>
          <a:prstGeom prst="roundRect">
            <a:avLst/>
          </a:prstGeom>
        </p:spPr>
        <p:txBody>
          <a:bodyPr wrap="square">
            <a:spAutoFit/>
          </a:bodyPr>
          <a:lstStyle/>
          <a:p>
            <a:pPr algn="ctr"/>
            <a:r>
              <a:rPr lang="en-US" sz="1800" b="1" dirty="0" err="1">
                <a:solidFill>
                  <a:srgbClr val="028910"/>
                </a:solidFill>
                <a:latin typeface="+mj-lt"/>
                <a:cs typeface="Times New Roman" pitchFamily="18" charset="0"/>
              </a:rPr>
              <a:t>Tượng</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Phật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Bà</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Quan</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Âm</a:t>
            </a:r>
            <a:r>
              <a:rPr lang="en-US" sz="1800" b="1" dirty="0">
                <a:solidFill>
                  <a:srgbClr val="028910"/>
                </a:solidFill>
                <a:latin typeface="+mj-lt"/>
                <a:cs typeface="Times New Roman" pitchFamily="18" charset="0"/>
              </a:rPr>
              <a:t> </a:t>
            </a:r>
          </a:p>
          <a:p>
            <a:pPr algn="ctr"/>
            <a:r>
              <a:rPr lang="en-US" sz="1800" b="1" dirty="0">
                <a:solidFill>
                  <a:srgbClr val="028910"/>
                </a:solidFill>
                <a:latin typeface="+mj-lt"/>
                <a:cs typeface="Times New Roman" pitchFamily="18" charset="0"/>
              </a:rPr>
              <a:t>(</a:t>
            </a:r>
            <a:r>
              <a:rPr lang="en-US" sz="1800" b="1" dirty="0" err="1">
                <a:solidFill>
                  <a:srgbClr val="028910"/>
                </a:solidFill>
                <a:latin typeface="+mj-lt"/>
                <a:cs typeface="Times New Roman" pitchFamily="18" charset="0"/>
              </a:rPr>
              <a:t>chùa</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Bút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Tháp</a:t>
            </a:r>
            <a:r>
              <a:rPr lang="en-US" sz="1800" b="1" dirty="0">
                <a:solidFill>
                  <a:srgbClr val="028910"/>
                </a:solidFill>
                <a:latin typeface="+mj-lt"/>
                <a:cs typeface="Times New Roman" pitchFamily="18" charset="0"/>
              </a:rPr>
              <a:t> – </a:t>
            </a:r>
            <a:r>
              <a:rPr lang="en-US" sz="1800" b="1" dirty="0" err="1">
                <a:solidFill>
                  <a:srgbClr val="028910"/>
                </a:solidFill>
                <a:latin typeface="+mj-lt"/>
                <a:cs typeface="Times New Roman" pitchFamily="18" charset="0"/>
              </a:rPr>
              <a:t>Bắc</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Ninh</a:t>
            </a:r>
            <a:r>
              <a:rPr lang="en-US" sz="1800" b="1" dirty="0">
                <a:solidFill>
                  <a:srgbClr val="028910"/>
                </a:solidFill>
                <a:latin typeface="+mj-lt"/>
                <a:cs typeface="Times New Roman" pitchFamily="18" charset="0"/>
              </a:rPr>
              <a:t>)</a:t>
            </a:r>
            <a:endParaRPr lang="en-US" sz="1800" dirty="0">
              <a:solidFill>
                <a:srgbClr val="028910"/>
              </a:solidFill>
              <a:latin typeface="+mj-lt"/>
            </a:endParaRPr>
          </a:p>
        </p:txBody>
      </p:sp>
    </p:spTree>
    <p:extLst>
      <p:ext uri="{BB962C8B-B14F-4D97-AF65-F5344CB8AC3E}">
        <p14:creationId xmlns:p14="http://schemas.microsoft.com/office/powerpoint/2010/main" val="10324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56364"/>
            <a:ext cx="7543800" cy="5030771"/>
          </a:xfrm>
          <a:prstGeom prst="round2DiagRect">
            <a:avLst/>
          </a:prstGeom>
        </p:spPr>
      </p:pic>
      <p:sp>
        <p:nvSpPr>
          <p:cNvPr id="5" name="TextBox 4"/>
          <p:cNvSpPr txBox="1"/>
          <p:nvPr/>
        </p:nvSpPr>
        <p:spPr>
          <a:xfrm>
            <a:off x="7799695" y="2385740"/>
            <a:ext cx="887105" cy="1200329"/>
          </a:xfrm>
          <a:prstGeom prst="rect">
            <a:avLst/>
          </a:prstGeom>
          <a:noFill/>
        </p:spPr>
        <p:txBody>
          <a:bodyPr wrap="square" rtlCol="0">
            <a:spAutoFit/>
          </a:bodyPr>
          <a:lstStyle/>
          <a:p>
            <a:pPr algn="just"/>
            <a:r>
              <a:rPr lang="en-US" sz="1800" b="1" dirty="0">
                <a:solidFill>
                  <a:srgbClr val="028910"/>
                </a:solidFill>
                <a:latin typeface="+mj-lt"/>
                <a:cs typeface="Times New Roman" panose="02020603050405020304" pitchFamily="18" charset="0"/>
              </a:rPr>
              <a:t>Nhà thờ Phát </a:t>
            </a:r>
            <a:r>
              <a:rPr lang="en-US" sz="1800" b="1" dirty="0" err="1">
                <a:solidFill>
                  <a:srgbClr val="028910"/>
                </a:solidFill>
                <a:latin typeface="+mj-lt"/>
                <a:cs typeface="Times New Roman" panose="02020603050405020304" pitchFamily="18" charset="0"/>
              </a:rPr>
              <a:t>Diệm</a:t>
            </a:r>
            <a:endParaRPr lang="vi-VN" sz="1800" b="1" dirty="0">
              <a:solidFill>
                <a:srgbClr val="028910"/>
              </a:solidFill>
              <a:latin typeface="+mj-lt"/>
              <a:cs typeface="Times New Roman" panose="02020603050405020304" pitchFamily="18" charset="0"/>
            </a:endParaRPr>
          </a:p>
        </p:txBody>
      </p:sp>
    </p:spTree>
    <p:extLst>
      <p:ext uri="{BB962C8B-B14F-4D97-AF65-F5344CB8AC3E}">
        <p14:creationId xmlns:p14="http://schemas.microsoft.com/office/powerpoint/2010/main" val="2540764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619" b="6619"/>
          <a:stretch/>
        </p:blipFill>
        <p:spPr>
          <a:xfrm>
            <a:off x="381000" y="19044"/>
            <a:ext cx="8610599" cy="4587075"/>
          </a:xfrm>
          <a:prstGeom prst="roundRect">
            <a:avLst/>
          </a:prstGeom>
        </p:spPr>
      </p:pic>
      <p:sp>
        <p:nvSpPr>
          <p:cNvPr id="5" name="TextBox 4"/>
          <p:cNvSpPr txBox="1"/>
          <p:nvPr/>
        </p:nvSpPr>
        <p:spPr>
          <a:xfrm>
            <a:off x="2209800" y="4708958"/>
            <a:ext cx="4370696" cy="415498"/>
          </a:xfrm>
          <a:prstGeom prst="rect">
            <a:avLst/>
          </a:prstGeom>
          <a:noFill/>
        </p:spPr>
        <p:txBody>
          <a:bodyPr wrap="square" rtlCol="0">
            <a:spAutoFit/>
          </a:bodyPr>
          <a:lstStyle/>
          <a:p>
            <a:pPr algn="ctr"/>
            <a:r>
              <a:rPr lang="en-US" sz="2100" b="1" dirty="0">
                <a:solidFill>
                  <a:srgbClr val="028910"/>
                </a:solidFill>
                <a:latin typeface="+mj-lt"/>
                <a:cs typeface="Times New Roman" panose="02020603050405020304" pitchFamily="18" charset="0"/>
              </a:rPr>
              <a:t>Đình làng Việt Nam thế kỉ XVII.</a:t>
            </a:r>
            <a:endParaRPr lang="vi-VN" sz="2100" b="1" dirty="0">
              <a:solidFill>
                <a:srgbClr val="028910"/>
              </a:solidFill>
              <a:latin typeface="+mj-lt"/>
              <a:cs typeface="Times New Roman" panose="02020603050405020304" pitchFamily="18" charset="0"/>
            </a:endParaRPr>
          </a:p>
        </p:txBody>
      </p:sp>
    </p:spTree>
    <p:extLst>
      <p:ext uri="{BB962C8B-B14F-4D97-AF65-F5344CB8AC3E}">
        <p14:creationId xmlns:p14="http://schemas.microsoft.com/office/powerpoint/2010/main" val="5847899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upload.wikimedia.org/wikipedia/vi/b/b7/Ph%E1%BA%ADt_Quan_%C3%82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47681"/>
            <a:ext cx="3061570" cy="4174868"/>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1231" y="4446779"/>
            <a:ext cx="5954561" cy="715089"/>
          </a:xfrm>
          <a:prstGeom prst="roundRect">
            <a:avLst/>
          </a:prstGeom>
          <a:noFill/>
        </p:spPr>
        <p:txBody>
          <a:bodyPr wrap="square" rtlCol="0">
            <a:spAutoFit/>
          </a:bodyPr>
          <a:lstStyle/>
          <a:p>
            <a:pPr algn="ctr"/>
            <a:r>
              <a:rPr lang="en-US" sz="1800" b="1" dirty="0" err="1">
                <a:solidFill>
                  <a:srgbClr val="028910"/>
                </a:solidFill>
                <a:latin typeface="+mj-lt"/>
                <a:cs typeface="Times New Roman" pitchFamily="18" charset="0"/>
              </a:rPr>
              <a:t>Chùa</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Bút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Tháp</a:t>
            </a:r>
            <a:endParaRPr lang="en-US" sz="1800" b="1" dirty="0">
              <a:solidFill>
                <a:srgbClr val="028910"/>
              </a:solidFill>
              <a:latin typeface="+mj-lt"/>
              <a:cs typeface="Times New Roman" pitchFamily="18" charset="0"/>
            </a:endParaRPr>
          </a:p>
          <a:p>
            <a:pPr algn="ctr"/>
            <a:r>
              <a:rPr lang="en-US" sz="1800" b="1" dirty="0">
                <a:solidFill>
                  <a:srgbClr val="028910"/>
                </a:solidFill>
                <a:latin typeface="+mj-lt"/>
                <a:cs typeface="Times New Roman" pitchFamily="18" charset="0"/>
              </a:rPr>
              <a:t>  ( </a:t>
            </a:r>
            <a:r>
              <a:rPr lang="en-US" sz="1800" b="1" dirty="0" err="1">
                <a:solidFill>
                  <a:srgbClr val="028910"/>
                </a:solidFill>
                <a:latin typeface="+mj-lt"/>
                <a:cs typeface="Times New Roman" pitchFamily="18" charset="0"/>
              </a:rPr>
              <a:t>Bắc</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Ninh</a:t>
            </a:r>
            <a:r>
              <a:rPr lang="en-US" sz="1800" b="1" dirty="0">
                <a:solidFill>
                  <a:srgbClr val="028910"/>
                </a:solidFill>
                <a:latin typeface="+mj-lt"/>
                <a:cs typeface="Times New Roman" pitchFamily="18" charset="0"/>
              </a:rPr>
              <a:t>)</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7682"/>
            <a:ext cx="3086100" cy="209787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5638"/>
            <a:ext cx="3086100" cy="206216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fade">
                                      <p:cBhvr>
                                        <p:cTn id="14" dur="1000"/>
                                        <p:tgtEl>
                                          <p:spTgt spid="20482"/>
                                        </p:tgtEl>
                                      </p:cBhvr>
                                    </p:animEffect>
                                    <p:anim calcmode="lin" valueType="num">
                                      <p:cBhvr>
                                        <p:cTn id="15" dur="1000" fill="hold"/>
                                        <p:tgtEl>
                                          <p:spTgt spid="20482"/>
                                        </p:tgtEl>
                                        <p:attrNameLst>
                                          <p:attrName>ppt_x</p:attrName>
                                        </p:attrNameLst>
                                      </p:cBhvr>
                                      <p:tavLst>
                                        <p:tav tm="0">
                                          <p:val>
                                            <p:strVal val="#ppt_x"/>
                                          </p:val>
                                        </p:tav>
                                        <p:tav tm="100000">
                                          <p:val>
                                            <p:strVal val="#ppt_x"/>
                                          </p:val>
                                        </p:tav>
                                      </p:tavLst>
                                    </p:anim>
                                    <p:anim calcmode="lin" valueType="num">
                                      <p:cBhvr>
                                        <p:cTn id="16"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0483"/>
                                        </p:tgtEl>
                                        <p:attrNameLst>
                                          <p:attrName>style.visibility</p:attrName>
                                        </p:attrNameLst>
                                      </p:cBhvr>
                                      <p:to>
                                        <p:strVal val="visible"/>
                                      </p:to>
                                    </p:set>
                                    <p:animEffect transition="in" filter="circle(in)">
                                      <p:cBhvr>
                                        <p:cTn id="21" dur="2000"/>
                                        <p:tgtEl>
                                          <p:spTgt spid="2048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1)">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id="{3DEF0298-9A5C-4E70-86CF-0A9588676D81}"/>
              </a:ext>
            </a:extLst>
          </p:cNvPr>
          <p:cNvSpPr/>
          <p:nvPr/>
        </p:nvSpPr>
        <p:spPr>
          <a:xfrm>
            <a:off x="266700" y="1317979"/>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266700" y="1352551"/>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1.</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800100" y="1423502"/>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kinh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id="{2BB1B01D-A748-31FB-BD13-0D4351AB15F1}"/>
              </a:ext>
            </a:extLst>
          </p:cNvPr>
          <p:cNvSpPr txBox="1">
            <a:spLocks/>
          </p:cNvSpPr>
          <p:nvPr/>
        </p:nvSpPr>
        <p:spPr>
          <a:xfrm>
            <a:off x="833909" y="188745"/>
            <a:ext cx="7476181" cy="1095711"/>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Tree>
    <p:extLst>
      <p:ext uri="{BB962C8B-B14F-4D97-AF65-F5344CB8AC3E}">
        <p14:creationId xmlns:p14="http://schemas.microsoft.com/office/powerpoint/2010/main" val="3082976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1651"/>
            <a:ext cx="8686800" cy="4493525"/>
          </a:xfrm>
          <a:prstGeom prst="rect">
            <a:avLst/>
          </a:prstGeom>
        </p:spPr>
      </p:pic>
      <p:sp>
        <p:nvSpPr>
          <p:cNvPr id="5" name="TextBox 4"/>
          <p:cNvSpPr txBox="1"/>
          <p:nvPr/>
        </p:nvSpPr>
        <p:spPr>
          <a:xfrm>
            <a:off x="2221173" y="4565176"/>
            <a:ext cx="5475027" cy="415498"/>
          </a:xfrm>
          <a:prstGeom prst="rect">
            <a:avLst/>
          </a:prstGeom>
          <a:noFill/>
        </p:spPr>
        <p:txBody>
          <a:bodyPr wrap="square" rtlCol="0">
            <a:spAutoFit/>
          </a:bodyPr>
          <a:lstStyle/>
          <a:p>
            <a:pPr algn="ctr"/>
            <a:r>
              <a:rPr lang="en-US" sz="2100" b="1" dirty="0">
                <a:solidFill>
                  <a:srgbClr val="028910"/>
                </a:solidFill>
                <a:latin typeface="+mj-lt"/>
                <a:cs typeface="Times New Roman" panose="02020603050405020304" pitchFamily="18" charset="0"/>
              </a:rPr>
              <a:t>Tượng La Hán ở chùa Tây Phương</a:t>
            </a:r>
            <a:endParaRPr lang="vi-VN" sz="2100" b="1" dirty="0">
              <a:solidFill>
                <a:srgbClr val="028910"/>
              </a:solidFill>
              <a:latin typeface="+mj-lt"/>
              <a:cs typeface="Times New Roman" panose="02020603050405020304" pitchFamily="18" charset="0"/>
            </a:endParaRPr>
          </a:p>
        </p:txBody>
      </p:sp>
    </p:spTree>
    <p:extLst>
      <p:ext uri="{BB962C8B-B14F-4D97-AF65-F5344CB8AC3E}">
        <p14:creationId xmlns:p14="http://schemas.microsoft.com/office/powerpoint/2010/main" val="39829935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lohan12"/>
          <p:cNvPicPr>
            <a:picLocks noChangeAspect="1" noChangeArrowheads="1"/>
          </p:cNvPicPr>
          <p:nvPr/>
        </p:nvPicPr>
        <p:blipFill>
          <a:blip r:embed="rId2"/>
          <a:srcRect/>
          <a:stretch>
            <a:fillRect/>
          </a:stretch>
        </p:blipFill>
        <p:spPr bwMode="auto">
          <a:xfrm>
            <a:off x="4557909" y="40364"/>
            <a:ext cx="3886200" cy="2436312"/>
          </a:xfrm>
          <a:prstGeom prst="rect">
            <a:avLst/>
          </a:prstGeom>
          <a:noFill/>
        </p:spPr>
      </p:pic>
      <p:pic>
        <p:nvPicPr>
          <p:cNvPr id="9" name="Picture 3" descr="lohan07"/>
          <p:cNvPicPr>
            <a:picLocks noChangeAspect="1" noChangeArrowheads="1"/>
          </p:cNvPicPr>
          <p:nvPr/>
        </p:nvPicPr>
        <p:blipFill>
          <a:blip r:embed="rId3"/>
          <a:srcRect/>
          <a:stretch>
            <a:fillRect/>
          </a:stretch>
        </p:blipFill>
        <p:spPr bwMode="auto">
          <a:xfrm>
            <a:off x="4572000" y="2571750"/>
            <a:ext cx="3872109" cy="2550612"/>
          </a:xfrm>
          <a:prstGeom prst="rect">
            <a:avLst/>
          </a:prstGeom>
          <a:noFill/>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09" y="0"/>
            <a:ext cx="4076991" cy="495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9012" y="4804946"/>
            <a:ext cx="4272323" cy="338554"/>
          </a:xfrm>
          <a:prstGeom prst="rect">
            <a:avLst/>
          </a:prstGeom>
        </p:spPr>
        <p:txBody>
          <a:bodyPr wrap="none">
            <a:spAutoFit/>
          </a:bodyPr>
          <a:lstStyle/>
          <a:p>
            <a:r>
              <a:rPr lang="vi-VN" sz="1600" b="1" dirty="0">
                <a:solidFill>
                  <a:srgbClr val="028910"/>
                </a:solidFill>
                <a:latin typeface="+mn-lt"/>
                <a:cs typeface="Times New Roman" pitchFamily="18" charset="0"/>
              </a:rPr>
              <a:t>Tượng La Hán chùa Tây Phương (Hà Tây)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507"/>
                                        </p:tgtEl>
                                        <p:attrNameLst>
                                          <p:attrName>style.visibility</p:attrName>
                                        </p:attrNameLst>
                                      </p:cBhvr>
                                      <p:to>
                                        <p:strVal val="visible"/>
                                      </p:to>
                                    </p:set>
                                    <p:animEffect transition="in" filter="fade">
                                      <p:cBhvr>
                                        <p:cTn id="17" dur="1000"/>
                                        <p:tgtEl>
                                          <p:spTgt spid="21507"/>
                                        </p:tgtEl>
                                      </p:cBhvr>
                                    </p:animEffect>
                                    <p:anim calcmode="lin" valueType="num">
                                      <p:cBhvr>
                                        <p:cTn id="18" dur="1000" fill="hold"/>
                                        <p:tgtEl>
                                          <p:spTgt spid="21507"/>
                                        </p:tgtEl>
                                        <p:attrNameLst>
                                          <p:attrName>ppt_x</p:attrName>
                                        </p:attrNameLst>
                                      </p:cBhvr>
                                      <p:tavLst>
                                        <p:tav tm="0">
                                          <p:val>
                                            <p:strVal val="#ppt_x"/>
                                          </p:val>
                                        </p:tav>
                                        <p:tav tm="100000">
                                          <p:val>
                                            <p:strVal val="#ppt_x"/>
                                          </p:val>
                                        </p:tav>
                                      </p:tavLst>
                                    </p:anim>
                                    <p:anim calcmode="lin" valueType="num">
                                      <p:cBhvr>
                                        <p:cTn id="19" dur="1000" fill="hold"/>
                                        <p:tgtEl>
                                          <p:spTgt spid="215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photo.apps.zing.vn/upload/original/2010/11/06/2/57/12889870422008369208_574_0.jpg"/>
          <p:cNvPicPr>
            <a:picLocks noChangeAspect="1" noChangeArrowheads="1"/>
          </p:cNvPicPr>
          <p:nvPr/>
        </p:nvPicPr>
        <p:blipFill>
          <a:blip r:embed="rId2"/>
          <a:srcRect/>
          <a:stretch>
            <a:fillRect/>
          </a:stretch>
        </p:blipFill>
        <p:spPr bwMode="auto">
          <a:xfrm>
            <a:off x="1143000" y="0"/>
            <a:ext cx="6858000" cy="5143500"/>
          </a:xfrm>
          <a:prstGeom prst="round2DiagRect">
            <a:avLst/>
          </a:prstGeom>
          <a:noFill/>
        </p:spPr>
      </p:pic>
      <p:pic>
        <p:nvPicPr>
          <p:cNvPr id="4" name="Picture 4" descr="lohan02"/>
          <p:cNvPicPr>
            <a:picLocks noChangeAspect="1" noChangeArrowheads="1"/>
          </p:cNvPicPr>
          <p:nvPr/>
        </p:nvPicPr>
        <p:blipFill>
          <a:blip r:embed="rId3"/>
          <a:srcRect/>
          <a:stretch>
            <a:fillRect/>
          </a:stretch>
        </p:blipFill>
        <p:spPr bwMode="auto">
          <a:xfrm>
            <a:off x="304800" y="2461438"/>
            <a:ext cx="3429000" cy="2658979"/>
          </a:xfrm>
          <a:prstGeom prst="round2DiagRect">
            <a:avLst/>
          </a:prstGeom>
          <a:noFill/>
        </p:spPr>
      </p:pic>
      <p:pic>
        <p:nvPicPr>
          <p:cNvPr id="8194" name="Picture 2" descr="http://static.panoramio.com/photos/large/39374875.jpg"/>
          <p:cNvPicPr>
            <a:picLocks noChangeAspect="1" noChangeArrowheads="1"/>
          </p:cNvPicPr>
          <p:nvPr/>
        </p:nvPicPr>
        <p:blipFill>
          <a:blip r:embed="rId4"/>
          <a:srcRect/>
          <a:stretch>
            <a:fillRect/>
          </a:stretch>
        </p:blipFill>
        <p:spPr bwMode="auto">
          <a:xfrm>
            <a:off x="3886200" y="228600"/>
            <a:ext cx="4114800" cy="4572000"/>
          </a:xfrm>
          <a:prstGeom prst="round2DiagRect">
            <a:avLst/>
          </a:prstGeom>
          <a:noFill/>
        </p:spPr>
      </p:pic>
      <p:pic>
        <p:nvPicPr>
          <p:cNvPr id="6" name="Picture 3" descr="lohan14"/>
          <p:cNvPicPr>
            <a:picLocks noChangeAspect="1" noChangeArrowheads="1"/>
          </p:cNvPicPr>
          <p:nvPr/>
        </p:nvPicPr>
        <p:blipFill>
          <a:blip r:embed="rId5"/>
          <a:srcRect/>
          <a:stretch>
            <a:fillRect/>
          </a:stretch>
        </p:blipFill>
        <p:spPr bwMode="auto">
          <a:xfrm>
            <a:off x="304800" y="87719"/>
            <a:ext cx="3429000" cy="2286000"/>
          </a:xfrm>
          <a:prstGeom prst="round2DiagRect">
            <a:avLst/>
          </a:prstGeom>
          <a:noFill/>
        </p:spPr>
      </p:pic>
      <p:sp>
        <p:nvSpPr>
          <p:cNvPr id="2" name="Rectangle: Diagonal Corners Rounded 1"/>
          <p:cNvSpPr/>
          <p:nvPr/>
        </p:nvSpPr>
        <p:spPr>
          <a:xfrm>
            <a:off x="4572000" y="4866501"/>
            <a:ext cx="2864887" cy="280928"/>
          </a:xfrm>
          <a:prstGeom prst="round2DiagRect">
            <a:avLst/>
          </a:prstGeom>
        </p:spPr>
        <p:txBody>
          <a:bodyPr wrap="none">
            <a:spAutoFit/>
          </a:bodyPr>
          <a:lstStyle/>
          <a:p>
            <a:r>
              <a:rPr lang="vi-VN" sz="1050" b="1" dirty="0">
                <a:solidFill>
                  <a:srgbClr val="028910"/>
                </a:solidFill>
                <a:latin typeface="+mn-lt"/>
                <a:cs typeface="Times New Roman" pitchFamily="18" charset="0"/>
              </a:rPr>
              <a:t>Tượng La Hán chùa Tây Phương (Hà Tây)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dissolve">
                                      <p:cBhvr>
                                        <p:cTn id="10" dur="500"/>
                                        <p:tgtEl>
                                          <p:spTgt spid="8194"/>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inh tuong con nguoi trong dieu khac (3)"/>
          <p:cNvPicPr>
            <a:picLocks noChangeAspect="1" noChangeArrowheads="1"/>
          </p:cNvPicPr>
          <p:nvPr/>
        </p:nvPicPr>
        <p:blipFill>
          <a:blip r:embed="rId2"/>
          <a:srcRect/>
          <a:stretch>
            <a:fillRect/>
          </a:stretch>
        </p:blipFill>
        <p:spPr bwMode="auto">
          <a:xfrm>
            <a:off x="4572000" y="571500"/>
            <a:ext cx="3429000" cy="4514850"/>
          </a:xfrm>
          <a:prstGeom prst="rect">
            <a:avLst/>
          </a:prstGeom>
          <a:noFill/>
        </p:spPr>
      </p:pic>
      <p:sp>
        <p:nvSpPr>
          <p:cNvPr id="5" name="TextBox 4"/>
          <p:cNvSpPr txBox="1"/>
          <p:nvPr/>
        </p:nvSpPr>
        <p:spPr>
          <a:xfrm>
            <a:off x="2209800" y="156002"/>
            <a:ext cx="5200650" cy="415498"/>
          </a:xfrm>
          <a:prstGeom prst="rect">
            <a:avLst/>
          </a:prstGeom>
          <a:noFill/>
        </p:spPr>
        <p:txBody>
          <a:bodyPr wrap="square" rtlCol="0">
            <a:spAutoFit/>
          </a:bodyPr>
          <a:lstStyle/>
          <a:p>
            <a:pPr algn="ctr"/>
            <a:r>
              <a:rPr lang="en-US" sz="2100" b="1" dirty="0">
                <a:solidFill>
                  <a:srgbClr val="FF0000"/>
                </a:solidFill>
                <a:latin typeface="+mj-lt"/>
                <a:cs typeface="Times New Roman" pitchFamily="18" charset="0"/>
              </a:rPr>
              <a:t>ĐIÊU KHẮC GỖ TRÊN VÌ, KÈO</a:t>
            </a:r>
          </a:p>
        </p:txBody>
      </p:sp>
      <p:pic>
        <p:nvPicPr>
          <p:cNvPr id="6" name="Picture 3" descr="Tay-dang-3nd"/>
          <p:cNvPicPr>
            <a:picLocks noChangeAspect="1" noChangeArrowheads="1"/>
          </p:cNvPicPr>
          <p:nvPr/>
        </p:nvPicPr>
        <p:blipFill>
          <a:blip r:embed="rId3"/>
          <a:srcRect/>
          <a:stretch>
            <a:fillRect/>
          </a:stretch>
        </p:blipFill>
        <p:spPr bwMode="auto">
          <a:xfrm>
            <a:off x="990600" y="571500"/>
            <a:ext cx="3260578" cy="4514850"/>
          </a:xfrm>
          <a:prstGeom prst="rect">
            <a:avLst/>
          </a:prstGeom>
          <a:noFill/>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4743" y="1"/>
            <a:ext cx="6846257" cy="4594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86100" y="4686300"/>
            <a:ext cx="4403770" cy="369332"/>
          </a:xfrm>
          <a:prstGeom prst="rect">
            <a:avLst/>
          </a:prstGeom>
        </p:spPr>
        <p:txBody>
          <a:bodyPr wrap="none">
            <a:spAutoFit/>
          </a:bodyPr>
          <a:lstStyle/>
          <a:p>
            <a:r>
              <a:rPr lang="en-US" sz="1800" b="1" dirty="0">
                <a:solidFill>
                  <a:srgbClr val="028910"/>
                </a:solidFill>
                <a:latin typeface="Times New Roman" pitchFamily="18" charset="0"/>
                <a:cs typeface="Times New Roman" pitchFamily="18" charset="0"/>
              </a:rPr>
              <a:t>NGHỆ THUẬT ĐIÊU KHẮC DÂN GIAN </a:t>
            </a:r>
          </a:p>
        </p:txBody>
      </p:sp>
    </p:spTree>
    <p:extLst>
      <p:ext uri="{BB962C8B-B14F-4D97-AF65-F5344CB8AC3E}">
        <p14:creationId xmlns:p14="http://schemas.microsoft.com/office/powerpoint/2010/main" val="28787742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heel(1)">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
            <a:ext cx="6858000" cy="4594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71800" y="4655264"/>
            <a:ext cx="4677884" cy="369332"/>
          </a:xfrm>
          <a:prstGeom prst="rect">
            <a:avLst/>
          </a:prstGeom>
        </p:spPr>
        <p:txBody>
          <a:bodyPr wrap="none">
            <a:spAutoFit/>
          </a:bodyPr>
          <a:lstStyle/>
          <a:p>
            <a:r>
              <a:rPr lang="vi-VN" sz="1800" b="1" dirty="0">
                <a:solidFill>
                  <a:srgbClr val="028910"/>
                </a:solidFill>
                <a:latin typeface="Times New Roman" pitchFamily="18" charset="0"/>
                <a:cs typeface="Times New Roman" pitchFamily="18" charset="0"/>
              </a:rPr>
              <a:t>NGHỆ THUẬT ĐIÊU KHẮC HÁT XƯỚNG </a:t>
            </a:r>
          </a:p>
        </p:txBody>
      </p:sp>
    </p:spTree>
    <p:extLst>
      <p:ext uri="{BB962C8B-B14F-4D97-AF65-F5344CB8AC3E}">
        <p14:creationId xmlns:p14="http://schemas.microsoft.com/office/powerpoint/2010/main" val="4217704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circle(in)">
                                      <p:cBhvr>
                                        <p:cTn id="14"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092"/>
            <a:ext cx="5097945" cy="301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030" y="2286000"/>
            <a:ext cx="4644970" cy="273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43150" y="4716021"/>
            <a:ext cx="2484976" cy="323165"/>
          </a:xfrm>
          <a:prstGeom prst="rect">
            <a:avLst/>
          </a:prstGeom>
        </p:spPr>
        <p:txBody>
          <a:bodyPr wrap="none">
            <a:spAutoFit/>
          </a:bodyPr>
          <a:lstStyle/>
          <a:p>
            <a:r>
              <a:rPr lang="vi-VN" sz="1500" b="1" dirty="0">
                <a:solidFill>
                  <a:srgbClr val="028910"/>
                </a:solidFill>
                <a:latin typeface="Times New Roman" pitchFamily="18" charset="0"/>
                <a:cs typeface="Times New Roman" pitchFamily="18" charset="0"/>
              </a:rPr>
              <a:t>PHƯỜNG CHÈO BẮC BỘ </a:t>
            </a:r>
          </a:p>
        </p:txBody>
      </p:sp>
    </p:spTree>
    <p:extLst>
      <p:ext uri="{BB962C8B-B14F-4D97-AF65-F5344CB8AC3E}">
        <p14:creationId xmlns:p14="http://schemas.microsoft.com/office/powerpoint/2010/main" val="276138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1000"/>
                                        <p:tgtEl>
                                          <p:spTgt spid="24578"/>
                                        </p:tgtEl>
                                      </p:cBhvr>
                                    </p:animEffect>
                                    <p:anim calcmode="lin" valueType="num">
                                      <p:cBhvr>
                                        <p:cTn id="8" dur="1000" fill="hold"/>
                                        <p:tgtEl>
                                          <p:spTgt spid="24578"/>
                                        </p:tgtEl>
                                        <p:attrNameLst>
                                          <p:attrName>ppt_x</p:attrName>
                                        </p:attrNameLst>
                                      </p:cBhvr>
                                      <p:tavLst>
                                        <p:tav tm="0">
                                          <p:val>
                                            <p:strVal val="#ppt_x"/>
                                          </p:val>
                                        </p:tav>
                                        <p:tav tm="100000">
                                          <p:val>
                                            <p:strVal val="#ppt_x"/>
                                          </p:val>
                                        </p:tav>
                                      </p:tavLst>
                                    </p:anim>
                                    <p:anim calcmode="lin" valueType="num">
                                      <p:cBhvr>
                                        <p:cTn id="9"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579"/>
                                        </p:tgtEl>
                                        <p:attrNameLst>
                                          <p:attrName>style.visibility</p:attrName>
                                        </p:attrNameLst>
                                      </p:cBhvr>
                                      <p:to>
                                        <p:strVal val="visible"/>
                                      </p:to>
                                    </p:set>
                                    <p:animEffect transition="in" filter="fade">
                                      <p:cBhvr>
                                        <p:cTn id="14" dur="1000"/>
                                        <p:tgtEl>
                                          <p:spTgt spid="24579"/>
                                        </p:tgtEl>
                                      </p:cBhvr>
                                    </p:animEffect>
                                    <p:anim calcmode="lin" valueType="num">
                                      <p:cBhvr>
                                        <p:cTn id="15" dur="1000" fill="hold"/>
                                        <p:tgtEl>
                                          <p:spTgt spid="24579"/>
                                        </p:tgtEl>
                                        <p:attrNameLst>
                                          <p:attrName>ppt_x</p:attrName>
                                        </p:attrNameLst>
                                      </p:cBhvr>
                                      <p:tavLst>
                                        <p:tav tm="0">
                                          <p:val>
                                            <p:strVal val="#ppt_x"/>
                                          </p:val>
                                        </p:tav>
                                        <p:tav tm="100000">
                                          <p:val>
                                            <p:strVal val="#ppt_x"/>
                                          </p:val>
                                        </p:tav>
                                      </p:tavLst>
                                    </p:anim>
                                    <p:anim calcmode="lin" valueType="num">
                                      <p:cBhvr>
                                        <p:cTn id="16" dur="1000" fill="hold"/>
                                        <p:tgtEl>
                                          <p:spTgt spid="2457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circle(in)">
                                      <p:cBhvr>
                                        <p:cTn id="21"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2" action="ppaction://hlinksldjump"/>
          </p:cNvPr>
          <p:cNvSpPr/>
          <p:nvPr/>
        </p:nvSpPr>
        <p:spPr>
          <a:xfrm>
            <a:off x="1601549" y="57150"/>
            <a:ext cx="5837175" cy="692497"/>
          </a:xfrm>
          <a:prstGeom prst="rect">
            <a:avLst/>
          </a:prstGeom>
          <a:noFill/>
        </p:spPr>
        <p:txBody>
          <a:bodyPr wrap="none" lIns="68580" tIns="34290" rIns="68580" bIns="34290">
            <a:spAutoFit/>
          </a:bodyPr>
          <a:lstStyle/>
          <a:p>
            <a:pPr algn="ct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Dân</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Ca</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Quan</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Họ</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Bắc</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Ninh</a:t>
            </a:r>
            <a:endParaRPr lang="en-US" sz="4050" u="sng"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8423"/>
            <a:ext cx="6858000" cy="443507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circle(in)">
                                      <p:cBhvr>
                                        <p:cTn id="17"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413" y="82550"/>
            <a:ext cx="7704000" cy="477600"/>
          </a:xfrm>
        </p:spPr>
        <p:txBody>
          <a:bodyPr>
            <a:normAutofit fontScale="90000"/>
          </a:bodyPr>
          <a:lstStyle/>
          <a:p>
            <a:r>
              <a:rPr lang="vi-VN" sz="2025" b="1" dirty="0">
                <a:solidFill>
                  <a:srgbClr val="028910"/>
                </a:solidFill>
                <a:latin typeface="+mn-lt"/>
              </a:rPr>
              <a:t>DÂN CA DÂN TỘC ÍT NGƯỜI : HÒ - VÈ – LÍ – SI – LƯỢN… </a:t>
            </a:r>
            <a:br>
              <a:rPr lang="vi-VN" b="1" dirty="0">
                <a:solidFill>
                  <a:srgbClr val="028910"/>
                </a:solidFill>
                <a:latin typeface="+mn-lt"/>
              </a:rPr>
            </a:br>
            <a:endParaRPr lang="en-US" b="1" dirty="0">
              <a:solidFill>
                <a:srgbClr val="028910"/>
              </a:solidFill>
              <a:latin typeface="+mn-lt"/>
            </a:endParaRPr>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628650"/>
            <a:ext cx="308610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588" y="628650"/>
            <a:ext cx="3401412"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01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626"/>
                                        </p:tgtEl>
                                        <p:attrNameLst>
                                          <p:attrName>style.visibility</p:attrName>
                                        </p:attrNameLst>
                                      </p:cBhvr>
                                      <p:to>
                                        <p:strVal val="visible"/>
                                      </p:to>
                                    </p:set>
                                    <p:anim calcmode="lin" valueType="num">
                                      <p:cBhvr additive="base">
                                        <p:cTn id="12" dur="500" fill="hold"/>
                                        <p:tgtEl>
                                          <p:spTgt spid="26626"/>
                                        </p:tgtEl>
                                        <p:attrNameLst>
                                          <p:attrName>ppt_x</p:attrName>
                                        </p:attrNameLst>
                                      </p:cBhvr>
                                      <p:tavLst>
                                        <p:tav tm="0">
                                          <p:val>
                                            <p:strVal val="#ppt_x"/>
                                          </p:val>
                                        </p:tav>
                                        <p:tav tm="100000">
                                          <p:val>
                                            <p:strVal val="#ppt_x"/>
                                          </p:val>
                                        </p:tav>
                                      </p:tavLst>
                                    </p:anim>
                                    <p:anim calcmode="lin" valueType="num">
                                      <p:cBhvr additive="base">
                                        <p:cTn id="13"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6627"/>
                                        </p:tgtEl>
                                        <p:attrNameLst>
                                          <p:attrName>style.visibility</p:attrName>
                                        </p:attrNameLst>
                                      </p:cBhvr>
                                      <p:to>
                                        <p:strVal val="visible"/>
                                      </p:to>
                                    </p:set>
                                    <p:animEffect transition="in" filter="barn(inVertical)">
                                      <p:cBhvr>
                                        <p:cTn id="18"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53CCAE03-62D1-14AF-4966-E0B066F04D39}"/>
              </a:ext>
            </a:extLst>
          </p:cNvPr>
          <p:cNvSpPr>
            <a:spLocks noGrp="1"/>
          </p:cNvSpPr>
          <p:nvPr>
            <p:ph type="sldNum" sz="quarter" idx="12"/>
          </p:nvPr>
        </p:nvSpPr>
        <p:spPr>
          <a:xfrm>
            <a:off x="6553200" y="4508500"/>
            <a:ext cx="2133600" cy="365125"/>
          </a:xfrm>
          <a:prstGeom prst="roundRect">
            <a:avLst/>
          </a:prstGeom>
        </p:spPr>
        <p:txBody>
          <a:bodyPr/>
          <a:lstStyle/>
          <a:p>
            <a:fld id="{BE42FA9E-3219-40B2-877C-6F1D4A073B64}" type="slidenum">
              <a:rPr lang="en-US" smtClean="0"/>
              <a:pPr/>
              <a:t>79</a:t>
            </a:fld>
            <a:endParaRPr lang="en-US"/>
          </a:p>
        </p:txBody>
      </p:sp>
      <p:pic>
        <p:nvPicPr>
          <p:cNvPr id="5" name="Picture 4" descr="cheo.jpg">
            <a:extLst>
              <a:ext uri="{FF2B5EF4-FFF2-40B4-BE49-F238E27FC236}">
                <a16:creationId xmlns:a16="http://schemas.microsoft.com/office/drawing/2014/main" id="{B191BB28-DE22-1F8D-AED1-67BE7771890A}"/>
              </a:ext>
            </a:extLst>
          </p:cNvPr>
          <p:cNvPicPr>
            <a:picLocks noChangeAspect="1"/>
          </p:cNvPicPr>
          <p:nvPr/>
        </p:nvPicPr>
        <p:blipFill>
          <a:blip r:embed="rId2"/>
          <a:stretch>
            <a:fillRect/>
          </a:stretch>
        </p:blipFill>
        <p:spPr>
          <a:xfrm>
            <a:off x="0" y="742950"/>
            <a:ext cx="4267201" cy="3429000"/>
          </a:xfrm>
          <a:prstGeom prst="roundRect">
            <a:avLst/>
          </a:prstGeom>
        </p:spPr>
      </p:pic>
      <p:pic>
        <p:nvPicPr>
          <p:cNvPr id="6" name="Picture 5" descr="tuong.jpg">
            <a:extLst>
              <a:ext uri="{FF2B5EF4-FFF2-40B4-BE49-F238E27FC236}">
                <a16:creationId xmlns:a16="http://schemas.microsoft.com/office/drawing/2014/main" id="{95D0AEE4-ED94-F713-064C-599289951026}"/>
              </a:ext>
            </a:extLst>
          </p:cNvPr>
          <p:cNvPicPr>
            <a:picLocks noChangeAspect="1"/>
          </p:cNvPicPr>
          <p:nvPr/>
        </p:nvPicPr>
        <p:blipFill>
          <a:blip r:embed="rId3"/>
          <a:stretch>
            <a:fillRect/>
          </a:stretch>
        </p:blipFill>
        <p:spPr>
          <a:xfrm>
            <a:off x="4495800" y="666750"/>
            <a:ext cx="4648200" cy="3581400"/>
          </a:xfrm>
          <a:prstGeom prst="roundRect">
            <a:avLst/>
          </a:prstGeom>
        </p:spPr>
      </p:pic>
      <p:sp>
        <p:nvSpPr>
          <p:cNvPr id="7" name="TextBox 6">
            <a:extLst>
              <a:ext uri="{FF2B5EF4-FFF2-40B4-BE49-F238E27FC236}">
                <a16:creationId xmlns:a16="http://schemas.microsoft.com/office/drawing/2014/main" id="{4F0CFB18-E536-9D12-42DA-DF25CF72DCCA}"/>
              </a:ext>
            </a:extLst>
          </p:cNvPr>
          <p:cNvSpPr txBox="1"/>
          <p:nvPr/>
        </p:nvSpPr>
        <p:spPr>
          <a:xfrm>
            <a:off x="228600" y="4324350"/>
            <a:ext cx="3657600" cy="578882"/>
          </a:xfrm>
          <a:prstGeom prst="round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Hát chèo</a:t>
            </a:r>
          </a:p>
        </p:txBody>
      </p:sp>
      <p:sp>
        <p:nvSpPr>
          <p:cNvPr id="8" name="TextBox 7">
            <a:extLst>
              <a:ext uri="{FF2B5EF4-FFF2-40B4-BE49-F238E27FC236}">
                <a16:creationId xmlns:a16="http://schemas.microsoft.com/office/drawing/2014/main" id="{FCF5B79B-B4DE-753B-A4D9-C962EE2FF8D5}"/>
              </a:ext>
            </a:extLst>
          </p:cNvPr>
          <p:cNvSpPr txBox="1"/>
          <p:nvPr/>
        </p:nvSpPr>
        <p:spPr>
          <a:xfrm>
            <a:off x="4876800" y="4334530"/>
            <a:ext cx="3657600" cy="578882"/>
          </a:xfrm>
          <a:prstGeom prst="round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Hát tuồng</a:t>
            </a:r>
          </a:p>
        </p:txBody>
      </p:sp>
    </p:spTree>
    <p:extLst>
      <p:ext uri="{BB962C8B-B14F-4D97-AF65-F5344CB8AC3E}">
        <p14:creationId xmlns:p14="http://schemas.microsoft.com/office/powerpoint/2010/main" val="307906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1B7AD12-8655-E6DA-39DD-8B5F1CA38183}"/>
              </a:ext>
            </a:extLst>
          </p:cNvPr>
          <p:cNvPicPr>
            <a:picLocks noChangeAspect="1"/>
          </p:cNvPicPr>
          <p:nvPr/>
        </p:nvPicPr>
        <p:blipFill rotWithShape="1">
          <a:blip r:embed="rId5"/>
          <a:srcRect l="2356" t="35055" r="45629" b="18162"/>
          <a:stretch/>
        </p:blipFill>
        <p:spPr>
          <a:xfrm>
            <a:off x="781050" y="279033"/>
            <a:ext cx="1388700" cy="816831"/>
          </a:xfrm>
          <a:prstGeom prst="rect">
            <a:avLst/>
          </a:prstGeom>
        </p:spPr>
      </p:pic>
      <p:sp>
        <p:nvSpPr>
          <p:cNvPr id="11" name="Rectangle 10">
            <a:extLst>
              <a:ext uri="{FF2B5EF4-FFF2-40B4-BE49-F238E27FC236}">
                <a16:creationId xmlns:a16="http://schemas.microsoft.com/office/drawing/2014/main" id="{DB486DB3-A8B2-8348-8082-1B1C749AEB3D}"/>
              </a:ext>
            </a:extLst>
          </p:cNvPr>
          <p:cNvSpPr/>
          <p:nvPr/>
        </p:nvSpPr>
        <p:spPr>
          <a:xfrm>
            <a:off x="2590800" y="296876"/>
            <a:ext cx="3962400" cy="707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latin typeface="#9Slide07 IcielCadena" panose="02000503000000020004" pitchFamily="2" charset="0"/>
              </a:rPr>
              <a:t>Thảo</a:t>
            </a:r>
            <a:r>
              <a:rPr lang="en-US" sz="2400" dirty="0">
                <a:solidFill>
                  <a:srgbClr val="0070C0"/>
                </a:solidFill>
                <a:latin typeface="#9Slide07 IcielCadena" panose="02000503000000020004" pitchFamily="2" charset="0"/>
              </a:rPr>
              <a:t> </a:t>
            </a:r>
            <a:r>
              <a:rPr lang="en-US" sz="2400" dirty="0" err="1">
                <a:solidFill>
                  <a:srgbClr val="0070C0"/>
                </a:solidFill>
                <a:latin typeface="#9Slide07 IcielCadena" panose="02000503000000020004" pitchFamily="2" charset="0"/>
              </a:rPr>
              <a:t>luận</a:t>
            </a:r>
            <a:r>
              <a:rPr lang="en-US" sz="2400" dirty="0">
                <a:solidFill>
                  <a:srgbClr val="0070C0"/>
                </a:solidFill>
                <a:latin typeface="#9Slide07 IcielCadena" panose="02000503000000020004" pitchFamily="2" charset="0"/>
              </a:rPr>
              <a:t> n</a:t>
            </a:r>
            <a:r>
              <a:rPr lang="vi-VN" sz="2400" dirty="0">
                <a:solidFill>
                  <a:srgbClr val="0070C0"/>
                </a:solidFill>
                <a:latin typeface="#9Slide07 IcielCadena" panose="02000503000000020004" pitchFamily="2" charset="0"/>
              </a:rPr>
              <a:t>hóm </a:t>
            </a:r>
          </a:p>
          <a:p>
            <a:pPr algn="ctr"/>
            <a:r>
              <a:rPr lang="vi-VN" sz="2400" dirty="0">
                <a:solidFill>
                  <a:srgbClr val="0070C0"/>
                </a:solidFill>
                <a:latin typeface="#9Slide07 IcielCadena" panose="02000503000000020004" pitchFamily="2" charset="0"/>
              </a:rPr>
              <a:t>cặp đôi</a:t>
            </a:r>
            <a:endParaRPr lang="en-US" sz="2400" dirty="0">
              <a:solidFill>
                <a:srgbClr val="0070C0"/>
              </a:solidFill>
              <a:latin typeface="#9Slide07 IcielCadena" panose="02000503000000020004" pitchFamily="2" charset="0"/>
            </a:endParaRPr>
          </a:p>
        </p:txBody>
      </p:sp>
      <p:pic>
        <p:nvPicPr>
          <p:cNvPr id="12" name="5 Minute Timer With Happy Music for Kids 🌞">
            <a:hlinkClick r:id="" action="ppaction://media"/>
            <a:extLst>
              <a:ext uri="{FF2B5EF4-FFF2-40B4-BE49-F238E27FC236}">
                <a16:creationId xmlns:a16="http://schemas.microsoft.com/office/drawing/2014/main" id="{F76D047E-8B25-251A-3D73-80DE1813B7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34200" y="296877"/>
            <a:ext cx="1710661" cy="781144"/>
          </a:xfrm>
          <a:prstGeom prst="rect">
            <a:avLst/>
          </a:prstGeom>
        </p:spPr>
      </p:pic>
      <p:sp>
        <p:nvSpPr>
          <p:cNvPr id="13" name="Rectangle 12">
            <a:extLst>
              <a:ext uri="{FF2B5EF4-FFF2-40B4-BE49-F238E27FC236}">
                <a16:creationId xmlns:a16="http://schemas.microsoft.com/office/drawing/2014/main" id="{C647D045-9815-2FD7-5C16-BD0E841DB37B}"/>
              </a:ext>
            </a:extLst>
          </p:cNvPr>
          <p:cNvSpPr/>
          <p:nvPr/>
        </p:nvSpPr>
        <p:spPr>
          <a:xfrm>
            <a:off x="781050" y="1200159"/>
            <a:ext cx="7581900" cy="707886"/>
          </a:xfrm>
          <a:prstGeom prst="rect">
            <a:avLst/>
          </a:prstGeom>
        </p:spPr>
        <p:txBody>
          <a:bodyPr wrap="square">
            <a:spAutoFit/>
          </a:bodyPr>
          <a:lstStyle/>
          <a:p>
            <a:pPr algn="ctr">
              <a:spcAft>
                <a:spcPts val="0"/>
              </a:spcAft>
            </a:pP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Nhiệm</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vụ</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vi-VN"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Dựa vào thông tin và hình ảnh trong mục </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1.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Các</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em</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hãy</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trao</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đổi</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và</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hoàn</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thiện</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thông</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tin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trong</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phiếu</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học</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tập</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sau</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a:t>
            </a:r>
          </a:p>
        </p:txBody>
      </p:sp>
      <p:graphicFrame>
        <p:nvGraphicFramePr>
          <p:cNvPr id="14" name="Table 13">
            <a:extLst>
              <a:ext uri="{FF2B5EF4-FFF2-40B4-BE49-F238E27FC236}">
                <a16:creationId xmlns:a16="http://schemas.microsoft.com/office/drawing/2014/main" id="{35E198AA-609E-F695-2E6E-0EC8E92F5EE3}"/>
              </a:ext>
            </a:extLst>
          </p:cNvPr>
          <p:cNvGraphicFramePr>
            <a:graphicFrameLocks noGrp="1"/>
          </p:cNvGraphicFramePr>
          <p:nvPr>
            <p:extLst>
              <p:ext uri="{D42A27DB-BD31-4B8C-83A1-F6EECF244321}">
                <p14:modId xmlns:p14="http://schemas.microsoft.com/office/powerpoint/2010/main" val="2491845211"/>
              </p:ext>
            </p:extLst>
          </p:nvPr>
        </p:nvGraphicFramePr>
        <p:xfrm>
          <a:off x="535132" y="1885950"/>
          <a:ext cx="8073736" cy="4023360"/>
        </p:xfrm>
        <a:graphic>
          <a:graphicData uri="http://schemas.openxmlformats.org/drawingml/2006/table">
            <a:tbl>
              <a:tblPr firstRow="1" firstCol="1" bandRow="1">
                <a:tableStyleId>{5940675A-B579-460E-94D1-54222C63F5DA}</a:tableStyleId>
              </a:tblPr>
              <a:tblGrid>
                <a:gridCol w="1958984">
                  <a:extLst>
                    <a:ext uri="{9D8B030D-6E8A-4147-A177-3AD203B41FA5}">
                      <a16:colId xmlns:a16="http://schemas.microsoft.com/office/drawing/2014/main" val="2621896099"/>
                    </a:ext>
                  </a:extLst>
                </a:gridCol>
                <a:gridCol w="6114752">
                  <a:extLst>
                    <a:ext uri="{9D8B030D-6E8A-4147-A177-3AD203B41FA5}">
                      <a16:colId xmlns:a16="http://schemas.microsoft.com/office/drawing/2014/main" val="269891773"/>
                    </a:ext>
                  </a:extLst>
                </a:gridCol>
              </a:tblGrid>
              <a:tr h="348383">
                <a:tc gridSpan="2">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Tình</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hình</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kinh</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tế</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trong</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thế</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kỉ</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XVI - XVIII</a:t>
                      </a:r>
                    </a:p>
                  </a:txBody>
                  <a:tcPr marL="68580" marR="68580" marT="0" marB="0">
                    <a:solidFill>
                      <a:schemeClr val="accent3">
                        <a:lumMod val="60000"/>
                        <a:lumOff val="40000"/>
                      </a:schemeClr>
                    </a:solidFill>
                  </a:tcPr>
                </a:tc>
                <a:tc hMerge="1">
                  <a:txBody>
                    <a:bodyPr/>
                    <a:lstStyle/>
                    <a:p>
                      <a:pPr algn="ctr">
                        <a:lnSpc>
                          <a:spcPct val="115000"/>
                        </a:lnSpc>
                        <a:spcAft>
                          <a:spcPts val="0"/>
                        </a:spcAft>
                      </a:pPr>
                      <a:endParaRPr lang="en-US" sz="2400"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1568448418"/>
                  </a:ext>
                </a:extLst>
              </a:tr>
              <a:tr h="348383">
                <a:tc>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rPr>
                        <a:t>Lĩnh</a:t>
                      </a:r>
                      <a:r>
                        <a:rPr lang="en-US" sz="2400" dirty="0">
                          <a:solidFill>
                            <a:srgbClr val="028910"/>
                          </a:solidFill>
                          <a:effectLst/>
                          <a:latin typeface="SVN-Comic Sans MS" panose="02040603050506020204" pitchFamily="18" charset="0"/>
                        </a:rPr>
                        <a:t> </a:t>
                      </a:r>
                      <a:r>
                        <a:rPr lang="en-US" sz="2400" dirty="0" err="1">
                          <a:solidFill>
                            <a:srgbClr val="028910"/>
                          </a:solidFill>
                          <a:effectLst/>
                          <a:latin typeface="SVN-Comic Sans MS" panose="02040603050506020204" pitchFamily="18" charset="0"/>
                        </a:rPr>
                        <a:t>vực</a:t>
                      </a:r>
                      <a:endPar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rPr>
                        <a:t>Những</a:t>
                      </a:r>
                      <a:r>
                        <a:rPr lang="en-US" sz="2400" dirty="0">
                          <a:solidFill>
                            <a:srgbClr val="028910"/>
                          </a:solidFill>
                          <a:effectLst/>
                          <a:latin typeface="SVN-Comic Sans MS" panose="02040603050506020204" pitchFamily="18" charset="0"/>
                        </a:rPr>
                        <a:t> </a:t>
                      </a:r>
                      <a:r>
                        <a:rPr lang="en-US" sz="2400" dirty="0" err="1">
                          <a:solidFill>
                            <a:srgbClr val="028910"/>
                          </a:solidFill>
                          <a:effectLst/>
                          <a:latin typeface="SVN-Comic Sans MS" panose="02040603050506020204" pitchFamily="18" charset="0"/>
                        </a:rPr>
                        <a:t>nét</a:t>
                      </a:r>
                      <a:r>
                        <a:rPr lang="en-US" sz="2400" dirty="0">
                          <a:solidFill>
                            <a:srgbClr val="028910"/>
                          </a:solidFill>
                          <a:effectLst/>
                          <a:latin typeface="SVN-Comic Sans MS" panose="02040603050506020204" pitchFamily="18" charset="0"/>
                        </a:rPr>
                        <a:t> </a:t>
                      </a:r>
                      <a:r>
                        <a:rPr lang="en-US" sz="2400" dirty="0" err="1">
                          <a:solidFill>
                            <a:srgbClr val="028910"/>
                          </a:solidFill>
                          <a:effectLst/>
                          <a:latin typeface="SVN-Comic Sans MS" panose="02040603050506020204" pitchFamily="18" charset="0"/>
                        </a:rPr>
                        <a:t>chính</a:t>
                      </a:r>
                      <a:endPar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458267073"/>
                  </a:ext>
                </a:extLst>
              </a:tr>
              <a:tr h="689722">
                <a:tc>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rPr>
                        <a:t>Nông</a:t>
                      </a:r>
                      <a:r>
                        <a:rPr lang="en-US" sz="2400" dirty="0">
                          <a:solidFill>
                            <a:srgbClr val="028910"/>
                          </a:solidFill>
                          <a:effectLst/>
                          <a:latin typeface="SVN-Comic Sans MS" panose="02040603050506020204" pitchFamily="18" charset="0"/>
                        </a:rPr>
                        <a:t> </a:t>
                      </a:r>
                      <a:r>
                        <a:rPr lang="en-US" sz="2400" dirty="0" err="1">
                          <a:solidFill>
                            <a:srgbClr val="028910"/>
                          </a:solidFill>
                          <a:effectLst/>
                          <a:latin typeface="SVN-Comic Sans MS" panose="02040603050506020204" pitchFamily="18" charset="0"/>
                        </a:rPr>
                        <a:t>nghiệp</a:t>
                      </a:r>
                      <a:endPar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en-US" sz="2400" dirty="0">
                          <a:solidFill>
                            <a:srgbClr val="FD2257"/>
                          </a:solidFill>
                          <a:effectLst/>
                          <a:latin typeface="SVN-Comic Sans MS" panose="02040603050506020204" pitchFamily="18" charset="0"/>
                        </a:rPr>
                        <a:t>……………………………………………………………………………………………………………………………………………………………………………………………………</a:t>
                      </a:r>
                      <a:endParaRPr lang="en-US" sz="2400" dirty="0">
                        <a:solidFill>
                          <a:srgbClr val="FD2257"/>
                        </a:solidFill>
                        <a:effectLst/>
                        <a:latin typeface="SVN-Comic Sans MS" panose="0204060305050602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03489612"/>
                  </a:ext>
                </a:extLst>
              </a:tr>
              <a:tr h="689722">
                <a:tc>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Thủ</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nghiệp</a:t>
                      </a:r>
                      <a:endPar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FD2257"/>
                          </a:solidFill>
                          <a:effectLst/>
                          <a:latin typeface="SVN-Comic Sans MS" panose="02040603050506020204" pitchFamily="18" charset="0"/>
                        </a:rPr>
                        <a:t>……………………………………………………………………………………………………………………………………………………………………………………………………</a:t>
                      </a:r>
                      <a:endParaRPr lang="en-US" sz="2400" dirty="0">
                        <a:solidFill>
                          <a:srgbClr val="FD2257"/>
                        </a:solidFill>
                        <a:effectLst/>
                        <a:latin typeface="SVN-Comic Sans MS" panose="0204060305050602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93061157"/>
                  </a:ext>
                </a:extLst>
              </a:tr>
              <a:tr h="689722">
                <a:tc>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Thương</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nghiệp</a:t>
                      </a:r>
                      <a:endPar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FD2257"/>
                          </a:solidFill>
                          <a:effectLst/>
                          <a:latin typeface="SVN-Comic Sans MS" panose="02040603050506020204" pitchFamily="18" charset="0"/>
                        </a:rPr>
                        <a:t>……………………………………………………………………………………………………………………………………………………………………………………………………</a:t>
                      </a:r>
                      <a:endParaRPr lang="en-US" sz="2400" dirty="0">
                        <a:solidFill>
                          <a:srgbClr val="FD2257"/>
                        </a:solidFill>
                        <a:effectLst/>
                        <a:latin typeface="SVN-Comic Sans MS" panose="0204060305050602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36030839"/>
                  </a:ext>
                </a:extLst>
              </a:tr>
            </a:tbl>
          </a:graphicData>
        </a:graphic>
      </p:graphicFrame>
    </p:spTree>
    <p:extLst>
      <p:ext uri="{BB962C8B-B14F-4D97-AF65-F5344CB8AC3E}">
        <p14:creationId xmlns:p14="http://schemas.microsoft.com/office/powerpoint/2010/main" val="3524412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931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video>
              <p:cMediaNode vol="80000">
                <p:cTn id="20" fill="hold" display="0">
                  <p:stCondLst>
                    <p:cond delay="indefinite"/>
                  </p:stCondLst>
                </p:cTn>
                <p:tgtEl>
                  <p:spTgt spid="12"/>
                </p:tgtEl>
              </p:cMediaNode>
            </p:video>
          </p:childTnLst>
        </p:cTn>
      </p:par>
    </p:tnLst>
    <p:bldLst>
      <p:bldP spid="1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13" name="Rectangle 12">
            <a:extLst>
              <a:ext uri="{FF2B5EF4-FFF2-40B4-BE49-F238E27FC236}">
                <a16:creationId xmlns:a16="http://schemas.microsoft.com/office/drawing/2014/main" id="{05A61CDF-059F-6D4D-9D5F-8F0F1A343519}"/>
              </a:ext>
            </a:extLst>
          </p:cNvPr>
          <p:cNvSpPr/>
          <p:nvPr/>
        </p:nvSpPr>
        <p:spPr>
          <a:xfrm>
            <a:off x="0" y="-26829"/>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11" name="Rectangle 10">
            <a:extLst>
              <a:ext uri="{FF2B5EF4-FFF2-40B4-BE49-F238E27FC236}">
                <a16:creationId xmlns:a16="http://schemas.microsoft.com/office/drawing/2014/main" id="{D361F436-454A-BEAD-7D39-CC07CEF697B6}"/>
              </a:ext>
            </a:extLst>
          </p:cNvPr>
          <p:cNvSpPr/>
          <p:nvPr/>
        </p:nvSpPr>
        <p:spPr>
          <a:xfrm>
            <a:off x="7088" y="-26829"/>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a16="http://schemas.microsoft.com/office/drawing/2014/main"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20350FB4-3FAC-65C3-D068-CF2056BB779D}"/>
              </a:ext>
            </a:extLst>
          </p:cNvPr>
          <p:cNvSpPr/>
          <p:nvPr/>
        </p:nvSpPr>
        <p:spPr>
          <a:xfrm>
            <a:off x="1752601" y="4092151"/>
            <a:ext cx="1235770" cy="71701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F6600"/>
                </a:solidFill>
                <a:latin typeface="Times New Roman" panose="02020603050405020304" pitchFamily="18" charset="0"/>
              </a:rPr>
              <a:t>Nghệ</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thuật</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dân</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gian</a:t>
            </a:r>
            <a:endParaRPr lang="vi-VN" altLang="vi-VN" b="1" dirty="0">
              <a:solidFill>
                <a:srgbClr val="FF6600"/>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0347FB2C-1DE3-5C7B-7099-B5BA0285A8FF}"/>
              </a:ext>
            </a:extLst>
          </p:cNvPr>
          <p:cNvSpPr/>
          <p:nvPr/>
        </p:nvSpPr>
        <p:spPr>
          <a:xfrm>
            <a:off x="3200400" y="64486"/>
            <a:ext cx="5867400" cy="1311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Nho 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đề cao trong học tập, thi cử và tuyển chọn quan lại.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Phật giáo và Đạo giáo được phục hồi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Năm 1533,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 truyền bá vào nước ta</a:t>
            </a:r>
            <a:endPar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thờ Thành hoàng, thờ cúng tổ tiên, tổ chức lễ hội hàng năm... thể hiện tinh thần đoàn kết, yêu quê hương, đất nước.</a:t>
            </a:r>
            <a:endParaRPr lang="en-US" altLang="vi-VN"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id="{FCD79269-C207-2E9B-4EAB-CF74A12E3D3C}"/>
              </a:ext>
            </a:extLst>
          </p:cNvPr>
          <p:cNvSpPr/>
          <p:nvPr/>
        </p:nvSpPr>
        <p:spPr>
          <a:xfrm>
            <a:off x="1752601" y="2776280"/>
            <a:ext cx="1235770" cy="44463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a:solidFill>
                  <a:srgbClr val="0000FF"/>
                </a:solidFill>
                <a:latin typeface="Times New Roman" panose="02020603050405020304" pitchFamily="18" charset="0"/>
              </a:rPr>
              <a:t>Văn </a:t>
            </a:r>
            <a:r>
              <a:rPr lang="en-US" altLang="vi-VN" b="1" dirty="0" err="1">
                <a:solidFill>
                  <a:srgbClr val="0000FF"/>
                </a:solidFill>
                <a:latin typeface="Times New Roman" panose="02020603050405020304" pitchFamily="18" charset="0"/>
              </a:rPr>
              <a:t>học</a:t>
            </a:r>
            <a:endParaRPr lang="en-US" altLang="vi-VN" b="1" dirty="0">
              <a:solidFill>
                <a:srgbClr val="0000FF"/>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id="{0D774A10-0CDE-14AF-02CC-5E60EC306D85}"/>
              </a:ext>
            </a:extLst>
          </p:cNvPr>
          <p:cNvSpPr/>
          <p:nvPr/>
        </p:nvSpPr>
        <p:spPr>
          <a:xfrm>
            <a:off x="1752601" y="1657350"/>
            <a:ext cx="1235770" cy="52322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D3468"/>
                </a:solidFill>
                <a:latin typeface="Times New Roman" panose="02020603050405020304" pitchFamily="18" charset="0"/>
              </a:rPr>
              <a:t>Chữ</a:t>
            </a:r>
            <a:r>
              <a:rPr lang="en-US" altLang="vi-VN" b="1" dirty="0">
                <a:solidFill>
                  <a:srgbClr val="FD3468"/>
                </a:solidFill>
                <a:latin typeface="Times New Roman" panose="02020603050405020304" pitchFamily="18" charset="0"/>
              </a:rPr>
              <a:t> </a:t>
            </a:r>
            <a:r>
              <a:rPr lang="en-US" altLang="vi-VN" b="1" dirty="0" err="1">
                <a:solidFill>
                  <a:srgbClr val="FD3468"/>
                </a:solidFill>
                <a:latin typeface="Times New Roman" panose="02020603050405020304" pitchFamily="18" charset="0"/>
              </a:rPr>
              <a:t>viết</a:t>
            </a:r>
            <a:endParaRPr lang="en-US" altLang="vi-VN" b="1" dirty="0">
              <a:solidFill>
                <a:srgbClr val="FD3468"/>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id="{44E0E4C9-AA56-5B52-EE78-44ED205CD037}"/>
              </a:ext>
            </a:extLst>
          </p:cNvPr>
          <p:cNvSpPr/>
          <p:nvPr/>
        </p:nvSpPr>
        <p:spPr>
          <a:xfrm>
            <a:off x="1752600" y="334333"/>
            <a:ext cx="1235770" cy="717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028910"/>
                </a:solidFill>
                <a:latin typeface="Times New Roman" panose="02020603050405020304" pitchFamily="18" charset="0"/>
              </a:rPr>
              <a:t>Tư</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tưởng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tín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ngưỡng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tôn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giáo</a:t>
            </a:r>
            <a:endParaRPr lang="en-US" altLang="vi-VN" b="1" dirty="0">
              <a:solidFill>
                <a:srgbClr val="028910"/>
              </a:solidFill>
              <a:latin typeface="Times New Roman" panose="02020603050405020304" pitchFamily="18" charset="0"/>
            </a:endParaRPr>
          </a:p>
        </p:txBody>
      </p:sp>
      <p:sp>
        <p:nvSpPr>
          <p:cNvPr id="17" name="Rectangle: Rounded Corners 16">
            <a:extLst>
              <a:ext uri="{FF2B5EF4-FFF2-40B4-BE49-F238E27FC236}">
                <a16:creationId xmlns:a16="http://schemas.microsoft.com/office/drawing/2014/main" id="{BF6F7C68-15F9-89E4-516A-F7BCBC9CE60B}"/>
              </a:ext>
            </a:extLst>
          </p:cNvPr>
          <p:cNvSpPr/>
          <p:nvPr/>
        </p:nvSpPr>
        <p:spPr>
          <a:xfrm>
            <a:off x="3200400" y="1427482"/>
            <a:ext cx="5867400" cy="94615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hữ Quốc ngữ theo mẫu tự La tinh cũng được sáng tạo. </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Ban đầu, các giáo sĩ phương Tây học tiếng Việt để truyền đạo. Trong quá trình đó, họ dùng chữ cái La-tinh để ghi âm tiếng Việt, tạo ra chữ Quốc ngữ. Loại chữ này dần được sử dụng phổ biến vì tiện lợi</a:t>
            </a:r>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khoa học.</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8D30853B-DB93-9B68-1AFC-0E009D4A08E4}"/>
              </a:ext>
            </a:extLst>
          </p:cNvPr>
          <p:cNvSpPr/>
          <p:nvPr/>
        </p:nvSpPr>
        <p:spPr>
          <a:xfrm>
            <a:off x="3200400" y="2410192"/>
            <a:ext cx="5867400" cy="131127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Hán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vẫn chiếm ưu thế</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Nôm</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 triển mạnh hơn trước. Thơ Nôm và truyện Nôm xuất hiện ngày càng nhiều hơn với một số tác giả và tác phẩm nổi tiếng</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p>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Văn học dân gian</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phát triển nhiều thể loại như: truyện tiếu lâm, truyện Trạng Quỳnh, Trạng Lợn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 lục bát và song thất lục bát</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DB512240-02B0-7DDB-9840-4A98D18867B1}"/>
              </a:ext>
            </a:extLst>
          </p:cNvPr>
          <p:cNvSpPr/>
          <p:nvPr/>
        </p:nvSpPr>
        <p:spPr>
          <a:xfrm>
            <a:off x="3200400" y="3767739"/>
            <a:ext cx="5867400" cy="131127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dân gian phát triển, tiêu biểu là nghệ thuật điều khắc trong các đình, chùa với nét chạm khắc mềm mại, mô tả cảnh sinh hoạt thường ngày và tượng Phật rất đặc sắc.</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sân khấu đa dạng với các loại hình như hát chèo, hát ả đào, hát tuồng,... các điệu múa như: múa trên dây, múa đèn,</a:t>
            </a:r>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61F13175-3C73-9706-35A2-A681370FEAE8}"/>
              </a:ext>
            </a:extLst>
          </p:cNvPr>
          <p:cNvCxnSpPr>
            <a:endCxn id="16" idx="1"/>
          </p:cNvCxnSpPr>
          <p:nvPr/>
        </p:nvCxnSpPr>
        <p:spPr>
          <a:xfrm flipV="1">
            <a:off x="1540570" y="692841"/>
            <a:ext cx="212030"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35EF6A4-9CC6-7F58-D168-25D7F11FB954}"/>
              </a:ext>
            </a:extLst>
          </p:cNvPr>
          <p:cNvCxnSpPr>
            <a:cxnSpLocks/>
            <a:stCxn id="16" idx="3"/>
          </p:cNvCxnSpPr>
          <p:nvPr/>
        </p:nvCxnSpPr>
        <p:spPr>
          <a:xfrm flipV="1">
            <a:off x="2988370" y="666750"/>
            <a:ext cx="212030" cy="26091"/>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F40EBA7-D259-3372-80D8-40E36161ACE1}"/>
              </a:ext>
            </a:extLst>
          </p:cNvPr>
          <p:cNvCxnSpPr>
            <a:endCxn id="8" idx="1"/>
          </p:cNvCxnSpPr>
          <p:nvPr/>
        </p:nvCxnSpPr>
        <p:spPr>
          <a:xfrm flipV="1">
            <a:off x="1540569" y="1918960"/>
            <a:ext cx="212032" cy="652790"/>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2294BCC-97B8-7CAB-9EA0-7F9F1BFC8ED1}"/>
              </a:ext>
            </a:extLst>
          </p:cNvPr>
          <p:cNvCxnSpPr>
            <a:endCxn id="17" idx="1"/>
          </p:cNvCxnSpPr>
          <p:nvPr/>
        </p:nvCxnSpPr>
        <p:spPr>
          <a:xfrm flipV="1">
            <a:off x="2988370" y="1900557"/>
            <a:ext cx="212030" cy="18403"/>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663C98A-5E0A-96DB-CB69-6A2E26916CB9}"/>
              </a:ext>
            </a:extLst>
          </p:cNvPr>
          <p:cNvCxnSpPr>
            <a:stCxn id="3" idx="6"/>
            <a:endCxn id="7" idx="1"/>
          </p:cNvCxnSpPr>
          <p:nvPr/>
        </p:nvCxnSpPr>
        <p:spPr>
          <a:xfrm>
            <a:off x="1540570" y="2571750"/>
            <a:ext cx="212031" cy="42684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709CFFC-52D9-1CC7-A66B-F5BA0F82803C}"/>
              </a:ext>
            </a:extLst>
          </p:cNvPr>
          <p:cNvCxnSpPr>
            <a:endCxn id="18" idx="1"/>
          </p:cNvCxnSpPr>
          <p:nvPr/>
        </p:nvCxnSpPr>
        <p:spPr>
          <a:xfrm>
            <a:off x="2988370" y="2998599"/>
            <a:ext cx="21203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5280938-5301-1825-47E6-CF279BBAFF60}"/>
              </a:ext>
            </a:extLst>
          </p:cNvPr>
          <p:cNvCxnSpPr>
            <a:endCxn id="5" idx="1"/>
          </p:cNvCxnSpPr>
          <p:nvPr/>
        </p:nvCxnSpPr>
        <p:spPr>
          <a:xfrm>
            <a:off x="1540569" y="2571750"/>
            <a:ext cx="212032" cy="1878909"/>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662D94F-8F99-B136-41CD-35D0ACB314D3}"/>
              </a:ext>
            </a:extLst>
          </p:cNvPr>
          <p:cNvCxnSpPr>
            <a:stCxn id="5" idx="3"/>
          </p:cNvCxnSpPr>
          <p:nvPr/>
        </p:nvCxnSpPr>
        <p:spPr>
          <a:xfrm flipV="1">
            <a:off x="2988371" y="4450658"/>
            <a:ext cx="212028" cy="1"/>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2" name="Thought Bubble: Cloud 11">
            <a:extLst>
              <a:ext uri="{FF2B5EF4-FFF2-40B4-BE49-F238E27FC236}">
                <a16:creationId xmlns:a16="http://schemas.microsoft.com/office/drawing/2014/main" id="{E50BEBCF-D13B-FA14-92CD-C91D6CC48D03}"/>
              </a:ext>
            </a:extLst>
          </p:cNvPr>
          <p:cNvSpPr/>
          <p:nvPr/>
        </p:nvSpPr>
        <p:spPr>
          <a:xfrm>
            <a:off x="1066800" y="1"/>
            <a:ext cx="7620000" cy="4809166"/>
          </a:xfrm>
          <a:prstGeom prst="cloudCallout">
            <a:avLst>
              <a:gd name="adj1" fmla="val -58207"/>
              <a:gd name="adj2" fmla="val 52283"/>
            </a:avLst>
          </a:prstGeom>
          <a:solidFill>
            <a:schemeClr val="accent3">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Hãy</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nêu</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nhận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xét</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sự</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chuyển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biến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văn</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hóa</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Đại</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Việt</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các</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thế</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kỉ</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XVI – XVIII?</a:t>
            </a:r>
          </a:p>
          <a:p>
            <a:pPr algn="ctr"/>
            <a:r>
              <a:rPr lang="en-US" sz="3200" dirty="0">
                <a:solidFill>
                  <a:srgbClr val="FF0000"/>
                </a:solidFill>
                <a:latin typeface="#9Slide03 Arima Madurai Black" panose="00000A00000000000000" pitchFamily="2" charset="0"/>
                <a:cs typeface="#9Slide03 Arima Madurai Black" panose="00000A00000000000000" pitchFamily="2" charset="0"/>
              </a:rPr>
              <a:t>?</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Em</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ấn</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tượng</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thành</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tựu</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nào</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nhất</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Vì</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sao</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32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093527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a16="http://schemas.microsoft.com/office/drawing/2014/main" id="{971DD6C9-F015-E3B9-820C-5A5B369B67F0}"/>
              </a:ext>
            </a:extLst>
          </p:cNvPr>
          <p:cNvSpPr/>
          <p:nvPr/>
        </p:nvSpPr>
        <p:spPr>
          <a:xfrm>
            <a:off x="76200" y="76200"/>
            <a:ext cx="8991600" cy="50101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00FF"/>
              </a:solidFill>
            </a:endParaRPr>
          </a:p>
        </p:txBody>
      </p:sp>
      <p:sp>
        <p:nvSpPr>
          <p:cNvPr id="3" name="Rectangle: Rounded Corners 2">
            <a:extLst>
              <a:ext uri="{FF2B5EF4-FFF2-40B4-BE49-F238E27FC236}">
                <a16:creationId xmlns:a16="http://schemas.microsoft.com/office/drawing/2014/main" id="{EAA884C5-AD82-D8CB-0981-71A9BF2B48E7}"/>
              </a:ext>
            </a:extLst>
          </p:cNvPr>
          <p:cNvSpPr/>
          <p:nvPr/>
        </p:nvSpPr>
        <p:spPr>
          <a:xfrm>
            <a:off x="3931400" y="1051752"/>
            <a:ext cx="1909044" cy="28564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KINH TẾ, VĂN HÓA, TÔN GIÁO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p>
        </p:txBody>
      </p:sp>
      <p:sp>
        <p:nvSpPr>
          <p:cNvPr id="5" name="Rectangle: Rounded Corners 4">
            <a:extLst>
              <a:ext uri="{FF2B5EF4-FFF2-40B4-BE49-F238E27FC236}">
                <a16:creationId xmlns:a16="http://schemas.microsoft.com/office/drawing/2014/main" id="{20350FB4-3FAC-65C3-D068-CF2056BB779D}"/>
              </a:ext>
            </a:extLst>
          </p:cNvPr>
          <p:cNvSpPr/>
          <p:nvPr/>
        </p:nvSpPr>
        <p:spPr>
          <a:xfrm>
            <a:off x="7424926" y="4092555"/>
            <a:ext cx="1566672" cy="717015"/>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Nghệ</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thuật</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dân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gian</a:t>
            </a:r>
            <a:endParaRPr lang="vi-VN" altLang="vi-VN" sz="1800"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id="{FCD79269-C207-2E9B-4EAB-CF74A12E3D3C}"/>
              </a:ext>
            </a:extLst>
          </p:cNvPr>
          <p:cNvSpPr/>
          <p:nvPr/>
        </p:nvSpPr>
        <p:spPr>
          <a:xfrm>
            <a:off x="7424926" y="2776684"/>
            <a:ext cx="1566672" cy="623434"/>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028910"/>
                </a:solidFill>
                <a:latin typeface="Times New Roman" panose="02020603050405020304" pitchFamily="18" charset="0"/>
              </a:rPr>
              <a:t>Văn </a:t>
            </a:r>
            <a:r>
              <a:rPr lang="en-US" altLang="vi-VN" sz="1800" b="1" dirty="0" err="1">
                <a:solidFill>
                  <a:srgbClr val="028910"/>
                </a:solidFill>
                <a:latin typeface="Times New Roman" panose="02020603050405020304" pitchFamily="18" charset="0"/>
              </a:rPr>
              <a:t>học</a:t>
            </a:r>
            <a:endParaRPr lang="en-US" altLang="vi-VN" sz="1800" b="1" dirty="0">
              <a:solidFill>
                <a:srgbClr val="028910"/>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id="{0D774A10-0CDE-14AF-02CC-5E60EC306D85}"/>
              </a:ext>
            </a:extLst>
          </p:cNvPr>
          <p:cNvSpPr/>
          <p:nvPr/>
        </p:nvSpPr>
        <p:spPr>
          <a:xfrm>
            <a:off x="7424925" y="1657754"/>
            <a:ext cx="1566673" cy="692082"/>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Chữ</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viết</a:t>
            </a:r>
            <a:endParaRPr lang="en-US" altLang="vi-VN" sz="1800" b="1" dirty="0">
              <a:solidFill>
                <a:srgbClr val="028910"/>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id="{44E0E4C9-AA56-5B52-EE78-44ED205CD037}"/>
              </a:ext>
            </a:extLst>
          </p:cNvPr>
          <p:cNvSpPr/>
          <p:nvPr/>
        </p:nvSpPr>
        <p:spPr>
          <a:xfrm>
            <a:off x="7424924" y="334737"/>
            <a:ext cx="1566675" cy="931837"/>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Tư</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tưởng</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tín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ngưỡng</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tôn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giáo</a:t>
            </a:r>
            <a:endParaRPr lang="en-US" altLang="vi-VN" sz="1800" b="1" dirty="0">
              <a:solidFill>
                <a:srgbClr val="028910"/>
              </a:solidFill>
              <a:latin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61F13175-3C73-9706-35A2-A681370FEAE8}"/>
              </a:ext>
            </a:extLst>
          </p:cNvPr>
          <p:cNvCxnSpPr>
            <a:cxnSpLocks/>
            <a:endCxn id="16" idx="1"/>
          </p:cNvCxnSpPr>
          <p:nvPr/>
        </p:nvCxnSpPr>
        <p:spPr>
          <a:xfrm flipV="1">
            <a:off x="7212895" y="800656"/>
            <a:ext cx="212029" cy="1771498"/>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F40EBA7-D259-3372-80D8-40E36161ACE1}"/>
              </a:ext>
            </a:extLst>
          </p:cNvPr>
          <p:cNvCxnSpPr>
            <a:cxnSpLocks/>
            <a:endCxn id="8" idx="1"/>
          </p:cNvCxnSpPr>
          <p:nvPr/>
        </p:nvCxnSpPr>
        <p:spPr>
          <a:xfrm flipV="1">
            <a:off x="7212894" y="2003795"/>
            <a:ext cx="212031" cy="56835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663C98A-5E0A-96DB-CB69-6A2E26916CB9}"/>
              </a:ext>
            </a:extLst>
          </p:cNvPr>
          <p:cNvCxnSpPr>
            <a:cxnSpLocks/>
            <a:endCxn id="7" idx="1"/>
          </p:cNvCxnSpPr>
          <p:nvPr/>
        </p:nvCxnSpPr>
        <p:spPr>
          <a:xfrm>
            <a:off x="7212896" y="2572154"/>
            <a:ext cx="212030" cy="516247"/>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5280938-5301-1825-47E6-CF279BBAFF60}"/>
              </a:ext>
            </a:extLst>
          </p:cNvPr>
          <p:cNvCxnSpPr>
            <a:cxnSpLocks/>
            <a:endCxn id="5" idx="1"/>
          </p:cNvCxnSpPr>
          <p:nvPr/>
        </p:nvCxnSpPr>
        <p:spPr>
          <a:xfrm>
            <a:off x="7212894" y="2572154"/>
            <a:ext cx="212032"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64A52949-F889-A6CD-1585-B1070FE4E1C8}"/>
              </a:ext>
            </a:extLst>
          </p:cNvPr>
          <p:cNvSpPr/>
          <p:nvPr/>
        </p:nvSpPr>
        <p:spPr>
          <a:xfrm>
            <a:off x="152400" y="3695287"/>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Thương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sp>
        <p:nvSpPr>
          <p:cNvPr id="10" name="Rectangle: Rounded Corners 9">
            <a:extLst>
              <a:ext uri="{FF2B5EF4-FFF2-40B4-BE49-F238E27FC236}">
                <a16:creationId xmlns:a16="http://schemas.microsoft.com/office/drawing/2014/main" id="{EEAFF72C-C032-92ED-9157-42E2ADA1726A}"/>
              </a:ext>
            </a:extLst>
          </p:cNvPr>
          <p:cNvSpPr/>
          <p:nvPr/>
        </p:nvSpPr>
        <p:spPr>
          <a:xfrm>
            <a:off x="152401" y="2306831"/>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Thủ</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công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sp>
        <p:nvSpPr>
          <p:cNvPr id="11" name="Rectangle: Rounded Corners 10">
            <a:extLst>
              <a:ext uri="{FF2B5EF4-FFF2-40B4-BE49-F238E27FC236}">
                <a16:creationId xmlns:a16="http://schemas.microsoft.com/office/drawing/2014/main" id="{1B0F21AC-0600-A9FC-5CF5-39CCC78B191D}"/>
              </a:ext>
            </a:extLst>
          </p:cNvPr>
          <p:cNvSpPr/>
          <p:nvPr/>
        </p:nvSpPr>
        <p:spPr>
          <a:xfrm>
            <a:off x="152401" y="818265"/>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Nông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C6A1F9EA-5140-D0B7-94B9-FDF45C181196}"/>
              </a:ext>
            </a:extLst>
          </p:cNvPr>
          <p:cNvCxnSpPr>
            <a:cxnSpLocks/>
            <a:endCxn id="11" idx="3"/>
          </p:cNvCxnSpPr>
          <p:nvPr/>
        </p:nvCxnSpPr>
        <p:spPr>
          <a:xfrm flipH="1" flipV="1">
            <a:off x="1690956" y="1176773"/>
            <a:ext cx="820689" cy="1613023"/>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02CB12C-E50D-ADCE-18AB-511CA0E8E934}"/>
              </a:ext>
            </a:extLst>
          </p:cNvPr>
          <p:cNvCxnSpPr>
            <a:cxnSpLocks/>
            <a:stCxn id="68" idx="1"/>
            <a:endCxn id="10" idx="3"/>
          </p:cNvCxnSpPr>
          <p:nvPr/>
        </p:nvCxnSpPr>
        <p:spPr>
          <a:xfrm flipH="1" flipV="1">
            <a:off x="1690956" y="2665339"/>
            <a:ext cx="820689" cy="12445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A66B229-05C3-5DAA-285F-7AE4DCF6C9D6}"/>
              </a:ext>
            </a:extLst>
          </p:cNvPr>
          <p:cNvCxnSpPr>
            <a:cxnSpLocks/>
            <a:stCxn id="68" idx="1"/>
            <a:endCxn id="9" idx="3"/>
          </p:cNvCxnSpPr>
          <p:nvPr/>
        </p:nvCxnSpPr>
        <p:spPr>
          <a:xfrm flipH="1">
            <a:off x="1690955" y="2789796"/>
            <a:ext cx="820690" cy="126399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8CA2D507-9562-1DF5-1C78-649243723E28}"/>
              </a:ext>
            </a:extLst>
          </p:cNvPr>
          <p:cNvSpPr/>
          <p:nvPr/>
        </p:nvSpPr>
        <p:spPr>
          <a:xfrm>
            <a:off x="6297927" y="2003237"/>
            <a:ext cx="932193" cy="1482913"/>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028910"/>
                </a:solidFill>
                <a:latin typeface="Times New Roman" panose="02020603050405020304" pitchFamily="18" charset="0"/>
              </a:rPr>
              <a:t>Văn </a:t>
            </a:r>
            <a:r>
              <a:rPr lang="en-US" altLang="vi-VN" sz="1800" b="1" dirty="0" err="1">
                <a:solidFill>
                  <a:srgbClr val="028910"/>
                </a:solidFill>
                <a:latin typeface="Times New Roman" panose="02020603050405020304" pitchFamily="18" charset="0"/>
              </a:rPr>
              <a:t>hóa</a:t>
            </a:r>
            <a:endParaRPr lang="en-US" altLang="vi-VN" sz="1800" b="1" dirty="0">
              <a:solidFill>
                <a:srgbClr val="028910"/>
              </a:solidFill>
              <a:latin typeface="Times New Roman" panose="02020603050405020304" pitchFamily="18" charset="0"/>
            </a:endParaRPr>
          </a:p>
        </p:txBody>
      </p:sp>
      <p:sp>
        <p:nvSpPr>
          <p:cNvPr id="68" name="Rectangle: Rounded Corners 67">
            <a:extLst>
              <a:ext uri="{FF2B5EF4-FFF2-40B4-BE49-F238E27FC236}">
                <a16:creationId xmlns:a16="http://schemas.microsoft.com/office/drawing/2014/main" id="{2B3EF897-5AF5-7D12-891B-7D68880C4CEB}"/>
              </a:ext>
            </a:extLst>
          </p:cNvPr>
          <p:cNvSpPr/>
          <p:nvPr/>
        </p:nvSpPr>
        <p:spPr>
          <a:xfrm>
            <a:off x="2511645" y="2093441"/>
            <a:ext cx="932193" cy="1392709"/>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Kinh</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tế</a:t>
            </a:r>
            <a:endParaRPr lang="en-US" altLang="vi-VN" sz="1800" b="1" dirty="0">
              <a:solidFill>
                <a:srgbClr val="0000FF"/>
              </a:solidFill>
              <a:latin typeface="Times New Roman" panose="02020603050405020304" pitchFamily="18" charset="0"/>
            </a:endParaRPr>
          </a:p>
        </p:txBody>
      </p:sp>
      <p:cxnSp>
        <p:nvCxnSpPr>
          <p:cNvPr id="73" name="Straight Arrow Connector 72">
            <a:extLst>
              <a:ext uri="{FF2B5EF4-FFF2-40B4-BE49-F238E27FC236}">
                <a16:creationId xmlns:a16="http://schemas.microsoft.com/office/drawing/2014/main" id="{BE9B6FB7-9DB4-B3AF-FD9C-E54E9F4F5DC0}"/>
              </a:ext>
            </a:extLst>
          </p:cNvPr>
          <p:cNvCxnSpPr>
            <a:cxnSpLocks/>
          </p:cNvCxnSpPr>
          <p:nvPr/>
        </p:nvCxnSpPr>
        <p:spPr>
          <a:xfrm flipH="1">
            <a:off x="3381912" y="2720722"/>
            <a:ext cx="549488"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6B1FAA5-C9CE-052A-CF4B-6AEA1142EE39}"/>
              </a:ext>
            </a:extLst>
          </p:cNvPr>
          <p:cNvCxnSpPr>
            <a:cxnSpLocks/>
          </p:cNvCxnSpPr>
          <p:nvPr/>
        </p:nvCxnSpPr>
        <p:spPr>
          <a:xfrm>
            <a:off x="5840444" y="2705501"/>
            <a:ext cx="457483" cy="0"/>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358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righ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500" fill="hold"/>
                                        <p:tgtEl>
                                          <p:spTgt spid="68"/>
                                        </p:tgtEl>
                                        <p:attrNameLst>
                                          <p:attrName>ppt_x</p:attrName>
                                        </p:attrNameLst>
                                      </p:cBhvr>
                                      <p:tavLst>
                                        <p:tav tm="0">
                                          <p:val>
                                            <p:strVal val="#ppt_x"/>
                                          </p:val>
                                        </p:tav>
                                        <p:tav tm="100000">
                                          <p:val>
                                            <p:strVal val="#ppt_x"/>
                                          </p:val>
                                        </p:tav>
                                      </p:tavLst>
                                    </p:anim>
                                    <p:anim calcmode="lin" valueType="num">
                                      <p:cBhvr additive="base">
                                        <p:cTn id="1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0-#ppt_w/2"/>
                                          </p:val>
                                        </p:tav>
                                        <p:tav tm="100000">
                                          <p:val>
                                            <p:strVal val="#ppt_x"/>
                                          </p:val>
                                        </p:tav>
                                      </p:tavLst>
                                    </p:anim>
                                    <p:anim calcmode="lin" valueType="num">
                                      <p:cBhvr additive="base">
                                        <p:cTn id="5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wipe(left)">
                                      <p:cBhvr>
                                        <p:cTn id="56" dur="500"/>
                                        <p:tgtEl>
                                          <p:spTgt spid="7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additive="base">
                                        <p:cTn id="61" dur="500" fill="hold"/>
                                        <p:tgtEl>
                                          <p:spTgt spid="66"/>
                                        </p:tgtEl>
                                        <p:attrNameLst>
                                          <p:attrName>ppt_x</p:attrName>
                                        </p:attrNameLst>
                                      </p:cBhvr>
                                      <p:tavLst>
                                        <p:tav tm="0">
                                          <p:val>
                                            <p:strVal val="#ppt_x"/>
                                          </p:val>
                                        </p:tav>
                                        <p:tav tm="100000">
                                          <p:val>
                                            <p:strVal val="#ppt_x"/>
                                          </p:val>
                                        </p:tav>
                                      </p:tavLst>
                                    </p:anim>
                                    <p:anim calcmode="lin" valueType="num">
                                      <p:cBhvr additive="base">
                                        <p:cTn id="6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1+#ppt_w/2"/>
                                          </p:val>
                                        </p:tav>
                                        <p:tav tm="100000">
                                          <p:val>
                                            <p:strVal val="#ppt_x"/>
                                          </p:val>
                                        </p:tav>
                                      </p:tavLst>
                                    </p:anim>
                                    <p:anim calcmode="lin" valueType="num">
                                      <p:cBhvr additive="base">
                                        <p:cTn id="7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down)">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500" fill="hold"/>
                                        <p:tgtEl>
                                          <p:spTgt spid="8"/>
                                        </p:tgtEl>
                                        <p:attrNameLst>
                                          <p:attrName>ppt_x</p:attrName>
                                        </p:attrNameLst>
                                      </p:cBhvr>
                                      <p:tavLst>
                                        <p:tav tm="0">
                                          <p:val>
                                            <p:strVal val="1+#ppt_w/2"/>
                                          </p:val>
                                        </p:tav>
                                        <p:tav tm="100000">
                                          <p:val>
                                            <p:strVal val="#ppt_x"/>
                                          </p:val>
                                        </p:tav>
                                      </p:tavLst>
                                    </p:anim>
                                    <p:anim calcmode="lin" valueType="num">
                                      <p:cBhvr additive="base">
                                        <p:cTn id="8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up)">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grpId="0" nodeType="clickEffect">
                                  <p:stCondLst>
                                    <p:cond delay="0"/>
                                  </p:stCondLst>
                                  <p:childTnLst>
                                    <p:set>
                                      <p:cBhvr>
                                        <p:cTn id="93" dur="1" fill="hold">
                                          <p:stCondLst>
                                            <p:cond delay="0"/>
                                          </p:stCondLst>
                                        </p:cTn>
                                        <p:tgtEl>
                                          <p:spTgt spid="7"/>
                                        </p:tgtEl>
                                        <p:attrNameLst>
                                          <p:attrName>style.visibility</p:attrName>
                                        </p:attrNameLst>
                                      </p:cBhvr>
                                      <p:to>
                                        <p:strVal val="visible"/>
                                      </p:to>
                                    </p:set>
                                    <p:anim calcmode="lin" valueType="num">
                                      <p:cBhvr additive="base">
                                        <p:cTn id="94" dur="500" fill="hold"/>
                                        <p:tgtEl>
                                          <p:spTgt spid="7"/>
                                        </p:tgtEl>
                                        <p:attrNameLst>
                                          <p:attrName>ppt_x</p:attrName>
                                        </p:attrNameLst>
                                      </p:cBhvr>
                                      <p:tavLst>
                                        <p:tav tm="0">
                                          <p:val>
                                            <p:strVal val="1+#ppt_w/2"/>
                                          </p:val>
                                        </p:tav>
                                        <p:tav tm="100000">
                                          <p:val>
                                            <p:strVal val="#ppt_x"/>
                                          </p:val>
                                        </p:tav>
                                      </p:tavLst>
                                    </p:anim>
                                    <p:anim calcmode="lin" valueType="num">
                                      <p:cBhvr additive="base">
                                        <p:cTn id="9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wipe(up)">
                                      <p:cBhvr>
                                        <p:cTn id="100" dur="500"/>
                                        <p:tgtEl>
                                          <p:spTgt spid="67"/>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2" fill="hold" grpId="0" nodeType="clickEffect">
                                  <p:stCondLst>
                                    <p:cond delay="0"/>
                                  </p:stCondLst>
                                  <p:childTnLst>
                                    <p:set>
                                      <p:cBhvr>
                                        <p:cTn id="104" dur="1" fill="hold">
                                          <p:stCondLst>
                                            <p:cond delay="0"/>
                                          </p:stCondLst>
                                        </p:cTn>
                                        <p:tgtEl>
                                          <p:spTgt spid="5"/>
                                        </p:tgtEl>
                                        <p:attrNameLst>
                                          <p:attrName>style.visibility</p:attrName>
                                        </p:attrNameLst>
                                      </p:cBhvr>
                                      <p:to>
                                        <p:strVal val="visible"/>
                                      </p:to>
                                    </p:set>
                                    <p:anim calcmode="lin" valueType="num">
                                      <p:cBhvr additive="base">
                                        <p:cTn id="105" dur="500" fill="hold"/>
                                        <p:tgtEl>
                                          <p:spTgt spid="5"/>
                                        </p:tgtEl>
                                        <p:attrNameLst>
                                          <p:attrName>ppt_x</p:attrName>
                                        </p:attrNameLst>
                                      </p:cBhvr>
                                      <p:tavLst>
                                        <p:tav tm="0">
                                          <p:val>
                                            <p:strVal val="1+#ppt_w/2"/>
                                          </p:val>
                                        </p:tav>
                                        <p:tav tm="100000">
                                          <p:val>
                                            <p:strVal val="#ppt_x"/>
                                          </p:val>
                                        </p:tav>
                                      </p:tavLst>
                                    </p:anim>
                                    <p:anim calcmode="lin" valueType="num">
                                      <p:cBhvr additive="base">
                                        <p:cTn id="10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6" grpId="0" animBg="1"/>
      <p:bldP spid="9" grpId="0" animBg="1"/>
      <p:bldP spid="10" grpId="0" animBg="1"/>
      <p:bldP spid="11" grpId="0" animBg="1"/>
      <p:bldP spid="66" grpId="0" animBg="1"/>
      <p:bldP spid="6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10FF9F0F-A500-424F-B166-306B9F5497B9}"/>
              </a:ext>
            </a:extLst>
          </p:cNvPr>
          <p:cNvSpPr txBox="1">
            <a:spLocks noChangeArrowheads="1"/>
          </p:cNvSpPr>
          <p:nvPr/>
        </p:nvSpPr>
        <p:spPr bwMode="auto">
          <a:xfrm>
            <a:off x="721876" y="1477858"/>
            <a:ext cx="3604497" cy="1233444"/>
          </a:xfrm>
          <a:prstGeom prst="rect">
            <a:avLst/>
          </a:prstGeom>
        </p:spPr>
        <p:txBody>
          <a:bodyPr vert="horz" lIns="68580" tIns="34290" rIns="68580" bIns="34290" rtlCol="0" anchor="t">
            <a:normAutofit/>
          </a:bodyPr>
          <a:lstStyle/>
          <a:p>
            <a:pPr defTabSz="685800">
              <a:lnSpc>
                <a:spcPct val="90000"/>
              </a:lnSpc>
              <a:spcBef>
                <a:spcPct val="0"/>
              </a:spcBef>
              <a:spcAft>
                <a:spcPts val="600"/>
              </a:spcAft>
              <a:buSzPct val="100000"/>
              <a:defRPr/>
            </a:pPr>
            <a:r>
              <a:rPr lang="en-US" altLang="en-US" sz="4800" kern="1200" dirty="0">
                <a:solidFill>
                  <a:srgbClr val="028910"/>
                </a:solidFill>
                <a:latin typeface="#9Slide07 IcielCadena" panose="02000503000000020004" pitchFamily="2" charset="0"/>
                <a:ea typeface="+mn-ea"/>
                <a:cs typeface="+mn-cs"/>
              </a:rPr>
              <a:t>LUYỆN TẬP</a:t>
            </a:r>
          </a:p>
        </p:txBody>
      </p:sp>
      <p:pic>
        <p:nvPicPr>
          <p:cNvPr id="5" name="Hình ảnh 4">
            <a:extLst>
              <a:ext uri="{FF2B5EF4-FFF2-40B4-BE49-F238E27FC236}">
                <a16:creationId xmlns:a16="http://schemas.microsoft.com/office/drawing/2014/main" id="{96174B29-BA2A-4BB9-8745-693D0EF625A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00" b="94219" l="10000" r="90000">
                        <a14:foregroundMark x1="40471" y1="8594" x2="40471" y2="8594"/>
                        <a14:foregroundMark x1="52353" y1="6250" x2="52353" y2="6250"/>
                        <a14:foregroundMark x1="50824" y1="2656" x2="50824" y2="2656"/>
                        <a14:foregroundMark x1="47176" y1="94219" x2="47647" y2="94219"/>
                        <a14:foregroundMark x1="58353" y1="4375" x2="58353" y2="4375"/>
                        <a14:foregroundMark x1="58588" y1="5313" x2="59059" y2="5313"/>
                      </a14:backgroundRemoval>
                    </a14:imgEffect>
                  </a14:imgLayer>
                </a14:imgProps>
              </a:ext>
            </a:extLst>
          </a:blip>
          <a:stretch>
            <a:fillRect/>
          </a:stretch>
        </p:blipFill>
        <p:spPr>
          <a:xfrm>
            <a:off x="4343400" y="895350"/>
            <a:ext cx="5036636" cy="3733800"/>
          </a:xfrm>
          <a:prstGeom prst="rect">
            <a:avLst/>
          </a:prstGeom>
        </p:spPr>
      </p:pic>
      <p:sp>
        <p:nvSpPr>
          <p:cNvPr id="2" name="Hộp Văn bản 11">
            <a:extLst>
              <a:ext uri="{FF2B5EF4-FFF2-40B4-BE49-F238E27FC236}">
                <a16:creationId xmlns:a16="http://schemas.microsoft.com/office/drawing/2014/main" id="{0658499E-EBF1-2B5D-1A30-104DE6FCBBDC}"/>
              </a:ext>
            </a:extLst>
          </p:cNvPr>
          <p:cNvSpPr txBox="1"/>
          <p:nvPr/>
        </p:nvSpPr>
        <p:spPr>
          <a:xfrm>
            <a:off x="-914400" y="2523008"/>
            <a:ext cx="6877050" cy="830997"/>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en-US" sz="4800" kern="1200" dirty="0">
                <a:solidFill>
                  <a:srgbClr val="FF3399"/>
                </a:solidFill>
                <a:latin typeface="SVN-Square" panose="02040603050506020204" pitchFamily="18" charset="0"/>
                <a:ea typeface="+mn-ea"/>
                <a:cs typeface="Arial" panose="020B0604020202020204" pitchFamily="34" charset="0"/>
              </a:rPr>
              <a:t>“</a:t>
            </a:r>
            <a:r>
              <a:rPr lang="vi-VN" sz="4800" kern="1200" dirty="0">
                <a:solidFill>
                  <a:srgbClr val="FF3399"/>
                </a:solidFill>
                <a:latin typeface="SVN-Square" panose="02040603050506020204" pitchFamily="18" charset="0"/>
                <a:ea typeface="+mn-ea"/>
                <a:cs typeface="Arial" panose="020B0604020202020204" pitchFamily="34" charset="0"/>
              </a:rPr>
              <a:t>AI NHANH HƠN ?</a:t>
            </a:r>
            <a:r>
              <a:rPr lang="en-US" sz="4800" kern="1200" dirty="0">
                <a:solidFill>
                  <a:srgbClr val="FF3399"/>
                </a:solidFill>
                <a:latin typeface="SVN-Square" panose="02040603050506020204" pitchFamily="18" charset="0"/>
                <a:ea typeface="+mn-ea"/>
                <a:cs typeface="Arial" panose="020B0604020202020204" pitchFamily="34" charset="0"/>
              </a:rPr>
              <a:t>”</a:t>
            </a:r>
          </a:p>
        </p:txBody>
      </p:sp>
    </p:spTree>
    <p:extLst>
      <p:ext uri="{BB962C8B-B14F-4D97-AF65-F5344CB8AC3E}">
        <p14:creationId xmlns:p14="http://schemas.microsoft.com/office/powerpoint/2010/main" val="3979413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DAA22278-3B3B-4BF1-A6A6-9F7B33F2B1DA}"/>
              </a:ext>
            </a:extLst>
          </p:cNvPr>
          <p:cNvSpPr/>
          <p:nvPr/>
        </p:nvSpPr>
        <p:spPr>
          <a:xfrm>
            <a:off x="3521266" y="1145481"/>
            <a:ext cx="1446662" cy="1512419"/>
          </a:xfrm>
          <a:prstGeom prst="roundRect">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dirty="0">
                <a:solidFill>
                  <a:prstClr val="white"/>
                </a:solidFill>
                <a:latin typeface="Arial" panose="020B0604020202020204" pitchFamily="34" charset="0"/>
              </a:rPr>
              <a:t>1</a:t>
            </a:r>
            <a:endParaRPr lang="en-US" sz="4050" kern="1200" dirty="0">
              <a:solidFill>
                <a:prstClr val="white"/>
              </a:solidFill>
              <a:latin typeface="Calibri"/>
            </a:endParaRPr>
          </a:p>
        </p:txBody>
      </p:sp>
      <p:sp>
        <p:nvSpPr>
          <p:cNvPr id="3" name="Hình chữ nhật: Góc Tròn 2">
            <a:extLst>
              <a:ext uri="{FF2B5EF4-FFF2-40B4-BE49-F238E27FC236}">
                <a16:creationId xmlns:a16="http://schemas.microsoft.com/office/drawing/2014/main" id="{1FDF5E0B-CDBF-4819-B244-5D55094AD2F1}"/>
              </a:ext>
            </a:extLst>
          </p:cNvPr>
          <p:cNvSpPr/>
          <p:nvPr/>
        </p:nvSpPr>
        <p:spPr>
          <a:xfrm>
            <a:off x="5468488" y="1155005"/>
            <a:ext cx="1446662" cy="1512419"/>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dirty="0">
                <a:solidFill>
                  <a:prstClr val="white"/>
                </a:solidFill>
                <a:latin typeface="Arial" panose="020B0604020202020204" pitchFamily="34" charset="0"/>
              </a:rPr>
              <a:t>2</a:t>
            </a:r>
            <a:endParaRPr lang="en-US" sz="4050" kern="1200" dirty="0">
              <a:solidFill>
                <a:prstClr val="white"/>
              </a:solidFill>
              <a:latin typeface="Calibri"/>
            </a:endParaRPr>
          </a:p>
        </p:txBody>
      </p:sp>
      <p:sp>
        <p:nvSpPr>
          <p:cNvPr id="4" name="Hình chữ nhật: Góc Tròn 3">
            <a:extLst>
              <a:ext uri="{FF2B5EF4-FFF2-40B4-BE49-F238E27FC236}">
                <a16:creationId xmlns:a16="http://schemas.microsoft.com/office/drawing/2014/main" id="{81B67519-3469-4097-8942-40CB25D591AB}"/>
              </a:ext>
            </a:extLst>
          </p:cNvPr>
          <p:cNvSpPr/>
          <p:nvPr/>
        </p:nvSpPr>
        <p:spPr>
          <a:xfrm>
            <a:off x="7146534" y="1145480"/>
            <a:ext cx="1446662" cy="1512419"/>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3</a:t>
            </a:r>
            <a:endParaRPr lang="en-US" sz="4050" kern="1200">
              <a:solidFill>
                <a:prstClr val="white"/>
              </a:solidFill>
              <a:latin typeface="Calibri"/>
            </a:endParaRPr>
          </a:p>
        </p:txBody>
      </p:sp>
      <p:sp>
        <p:nvSpPr>
          <p:cNvPr id="7" name="Hình chữ nhật: Góc Tròn 6">
            <a:extLst>
              <a:ext uri="{FF2B5EF4-FFF2-40B4-BE49-F238E27FC236}">
                <a16:creationId xmlns:a16="http://schemas.microsoft.com/office/drawing/2014/main" id="{0AD4AB38-DA8B-406F-BE8F-80CC63FF028A}"/>
              </a:ext>
            </a:extLst>
          </p:cNvPr>
          <p:cNvSpPr/>
          <p:nvPr/>
        </p:nvSpPr>
        <p:spPr>
          <a:xfrm>
            <a:off x="7225357" y="2998653"/>
            <a:ext cx="1446662" cy="1512418"/>
          </a:xfrm>
          <a:prstGeom prst="roundRect">
            <a:avLst/>
          </a:prstGeom>
          <a:solidFill>
            <a:srgbClr val="CC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6</a:t>
            </a:r>
            <a:endParaRPr lang="en-US" sz="4050" kern="1200">
              <a:solidFill>
                <a:prstClr val="white"/>
              </a:solidFill>
              <a:latin typeface="Calibri"/>
            </a:endParaRPr>
          </a:p>
        </p:txBody>
      </p:sp>
      <p:sp>
        <p:nvSpPr>
          <p:cNvPr id="8" name="Hình chữ nhật: Góc Tròn 7">
            <a:extLst>
              <a:ext uri="{FF2B5EF4-FFF2-40B4-BE49-F238E27FC236}">
                <a16:creationId xmlns:a16="http://schemas.microsoft.com/office/drawing/2014/main" id="{47D02C73-ED21-4ED2-9CF9-648CADE08014}"/>
              </a:ext>
            </a:extLst>
          </p:cNvPr>
          <p:cNvSpPr/>
          <p:nvPr/>
        </p:nvSpPr>
        <p:spPr>
          <a:xfrm>
            <a:off x="5333900" y="3017375"/>
            <a:ext cx="1486569" cy="1512418"/>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5</a:t>
            </a:r>
            <a:endParaRPr lang="en-US" sz="4050" kern="1200">
              <a:solidFill>
                <a:prstClr val="white"/>
              </a:solidFill>
              <a:latin typeface="Calibri"/>
            </a:endParaRPr>
          </a:p>
        </p:txBody>
      </p:sp>
      <p:sp>
        <p:nvSpPr>
          <p:cNvPr id="9" name="Hình chữ nhật: Góc Tròn 8">
            <a:extLst>
              <a:ext uri="{FF2B5EF4-FFF2-40B4-BE49-F238E27FC236}">
                <a16:creationId xmlns:a16="http://schemas.microsoft.com/office/drawing/2014/main" id="{09860069-829B-4880-BF90-5CAA8CF98C77}"/>
              </a:ext>
            </a:extLst>
          </p:cNvPr>
          <p:cNvSpPr/>
          <p:nvPr/>
        </p:nvSpPr>
        <p:spPr>
          <a:xfrm>
            <a:off x="3539169" y="3046338"/>
            <a:ext cx="1486569" cy="142875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4</a:t>
            </a:r>
            <a:endParaRPr lang="en-US" sz="4050" kern="1200">
              <a:solidFill>
                <a:prstClr val="white"/>
              </a:solidFill>
              <a:latin typeface="Calibri"/>
            </a:endParaRPr>
          </a:p>
        </p:txBody>
      </p:sp>
      <p:sp>
        <p:nvSpPr>
          <p:cNvPr id="12" name="Hộp Văn bản 11">
            <a:extLst>
              <a:ext uri="{FF2B5EF4-FFF2-40B4-BE49-F238E27FC236}">
                <a16:creationId xmlns:a16="http://schemas.microsoft.com/office/drawing/2014/main" id="{30532E1A-A835-4632-B4B7-180F102A2A5D}"/>
              </a:ext>
            </a:extLst>
          </p:cNvPr>
          <p:cNvSpPr txBox="1"/>
          <p:nvPr/>
        </p:nvSpPr>
        <p:spPr>
          <a:xfrm>
            <a:off x="2081857" y="65499"/>
            <a:ext cx="5143500" cy="646331"/>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vi-VN" sz="3600" kern="1200" dirty="0">
                <a:solidFill>
                  <a:srgbClr val="FF3399"/>
                </a:solidFill>
                <a:latin typeface="SVN-Square" panose="02040603050506020204" pitchFamily="18" charset="0"/>
                <a:ea typeface="+mn-ea"/>
                <a:cs typeface="Arial" panose="020B0604020202020204" pitchFamily="34" charset="0"/>
              </a:rPr>
              <a:t>AI NHANH HƠN ?</a:t>
            </a:r>
            <a:endParaRPr lang="en-US" sz="3600" kern="1200" dirty="0">
              <a:solidFill>
                <a:srgbClr val="FF3399"/>
              </a:solidFill>
              <a:latin typeface="SVN-Square" panose="02040603050506020204" pitchFamily="18" charset="0"/>
              <a:ea typeface="+mn-ea"/>
              <a:cs typeface="Arial" panose="020B0604020202020204" pitchFamily="34" charset="0"/>
            </a:endParaRPr>
          </a:p>
        </p:txBody>
      </p:sp>
      <p:sp>
        <p:nvSpPr>
          <p:cNvPr id="13" name="Hình chữ nhật: Góc Tròn 12">
            <a:extLst>
              <a:ext uri="{FF2B5EF4-FFF2-40B4-BE49-F238E27FC236}">
                <a16:creationId xmlns:a16="http://schemas.microsoft.com/office/drawing/2014/main" id="{277846AF-08FD-410F-8D66-A638B09DF04C}"/>
              </a:ext>
            </a:extLst>
          </p:cNvPr>
          <p:cNvSpPr/>
          <p:nvPr/>
        </p:nvSpPr>
        <p:spPr>
          <a:xfrm>
            <a:off x="840292" y="1140787"/>
            <a:ext cx="2286000" cy="2796497"/>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kern="1200" dirty="0">
                <a:solidFill>
                  <a:srgbClr val="0066FF"/>
                </a:solidFill>
                <a:latin typeface="Arial" panose="020B0604020202020204" pitchFamily="34" charset="0"/>
                <a:cs typeface="Arial" panose="020B0604020202020204" pitchFamily="34" charset="0"/>
              </a:rPr>
              <a:t>Trong </a:t>
            </a:r>
            <a:r>
              <a:rPr lang="en-US" sz="2700" kern="1200" dirty="0" err="1">
                <a:solidFill>
                  <a:srgbClr val="0066FF"/>
                </a:solidFill>
                <a:latin typeface="Arial" panose="020B0604020202020204" pitchFamily="34" charset="0"/>
                <a:cs typeface="Arial" panose="020B0604020202020204" pitchFamily="34" charset="0"/>
              </a:rPr>
              <a:t>các</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thế</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kỉ</a:t>
            </a:r>
            <a:r>
              <a:rPr lang="en-US" sz="2700" kern="1200" dirty="0">
                <a:solidFill>
                  <a:srgbClr val="0066FF"/>
                </a:solidFill>
                <a:latin typeface="Arial" panose="020B0604020202020204" pitchFamily="34" charset="0"/>
                <a:cs typeface="Arial" panose="020B0604020202020204" pitchFamily="34" charset="0"/>
              </a:rPr>
              <a:t> XVI-XVIII </a:t>
            </a:r>
            <a:r>
              <a:rPr lang="en-US" sz="2700" kern="1200" dirty="0" err="1">
                <a:solidFill>
                  <a:srgbClr val="0066FF"/>
                </a:solidFill>
                <a:latin typeface="Arial" panose="020B0604020202020204" pitchFamily="34" charset="0"/>
                <a:cs typeface="Arial" panose="020B0604020202020204" pitchFamily="34" charset="0"/>
              </a:rPr>
              <a:t>Đại</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Việt</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có</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các</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đô</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thị</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hưng</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khởi</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nào</a:t>
            </a:r>
            <a:r>
              <a:rPr lang="en-US" sz="2700" kern="1200" dirty="0">
                <a:solidFill>
                  <a:srgbClr val="0066FF"/>
                </a:solidFill>
                <a:latin typeface="Arial" panose="020B0604020202020204" pitchFamily="34" charset="0"/>
                <a:cs typeface="Arial" panose="020B0604020202020204" pitchFamily="34" charset="0"/>
              </a:rPr>
              <a:t>?</a:t>
            </a:r>
            <a:endParaRPr lang="vi-VN" sz="2700" kern="1200" dirty="0">
              <a:solidFill>
                <a:srgbClr val="0066FF"/>
              </a:solidFill>
              <a:latin typeface="Arial" panose="020B0604020202020204" pitchFamily="34" charset="0"/>
              <a:cs typeface="Arial" panose="020B0604020202020204" pitchFamily="34" charset="0"/>
            </a:endParaRPr>
          </a:p>
        </p:txBody>
      </p:sp>
      <p:sp>
        <p:nvSpPr>
          <p:cNvPr id="15" name="Hình chữ nhật: Góc Tròn 14">
            <a:extLst>
              <a:ext uri="{FF2B5EF4-FFF2-40B4-BE49-F238E27FC236}">
                <a16:creationId xmlns:a16="http://schemas.microsoft.com/office/drawing/2014/main" id="{950D7F1C-5B95-4919-BA13-FF88922D9FF7}"/>
              </a:ext>
            </a:extLst>
          </p:cNvPr>
          <p:cNvSpPr/>
          <p:nvPr/>
        </p:nvSpPr>
        <p:spPr>
          <a:xfrm>
            <a:off x="871690" y="1140787"/>
            <a:ext cx="2286000" cy="283766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dirty="0" err="1">
                <a:solidFill>
                  <a:srgbClr val="0066FF"/>
                </a:solidFill>
                <a:latin typeface="Arial" panose="020B0604020202020204" pitchFamily="34" charset="0"/>
                <a:cs typeface="Arial" panose="020B0604020202020204" pitchFamily="34" charset="0"/>
              </a:rPr>
              <a:t>Kể</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tên</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các</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làng</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nghề</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thủ</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công</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nổi</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tiếng</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của</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Đại</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Việt</a:t>
            </a:r>
            <a:r>
              <a:rPr lang="en-US" sz="2700" dirty="0">
                <a:solidFill>
                  <a:srgbClr val="0066FF"/>
                </a:solidFill>
                <a:latin typeface="Arial" panose="020B0604020202020204" pitchFamily="34" charset="0"/>
                <a:cs typeface="Arial" panose="020B0604020202020204" pitchFamily="34" charset="0"/>
              </a:rPr>
              <a:t> TK XVI-XVIII?</a:t>
            </a:r>
            <a:endParaRPr lang="vi-VN" sz="2700" kern="1200" dirty="0">
              <a:solidFill>
                <a:srgbClr val="0066FF"/>
              </a:solidFill>
              <a:latin typeface="Arial" panose="020B0604020202020204" pitchFamily="34" charset="0"/>
              <a:cs typeface="Arial" panose="020B0604020202020204" pitchFamily="34" charset="0"/>
            </a:endParaRPr>
          </a:p>
        </p:txBody>
      </p:sp>
      <p:sp>
        <p:nvSpPr>
          <p:cNvPr id="17" name="Hình chữ nhật: Góc Tròn 16">
            <a:extLst>
              <a:ext uri="{FF2B5EF4-FFF2-40B4-BE49-F238E27FC236}">
                <a16:creationId xmlns:a16="http://schemas.microsoft.com/office/drawing/2014/main" id="{41E12C5D-9D5B-464A-954C-F80405F6643B}"/>
              </a:ext>
            </a:extLst>
          </p:cNvPr>
          <p:cNvSpPr/>
          <p:nvPr/>
        </p:nvSpPr>
        <p:spPr>
          <a:xfrm>
            <a:off x="808894" y="1140787"/>
            <a:ext cx="2338330" cy="281164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kern="1200" dirty="0" err="1">
                <a:solidFill>
                  <a:srgbClr val="0066FF"/>
                </a:solidFill>
                <a:latin typeface="Arial" panose="020B0604020202020204" pitchFamily="34" charset="0"/>
                <a:cs typeface="Arial" panose="020B0604020202020204" pitchFamily="34" charset="0"/>
              </a:rPr>
              <a:t>Tầng</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lớp</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nào</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được</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hình</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thành</a:t>
            </a:r>
            <a:r>
              <a:rPr lang="en-US" sz="2700" kern="1200" dirty="0">
                <a:solidFill>
                  <a:srgbClr val="0066FF"/>
                </a:solidFill>
                <a:latin typeface="Arial" panose="020B0604020202020204" pitchFamily="34" charset="0"/>
                <a:cs typeface="Arial" panose="020B0604020202020204" pitchFamily="34" charset="0"/>
              </a:rPr>
              <a:t> ở </a:t>
            </a:r>
            <a:r>
              <a:rPr lang="en-US" sz="2700" kern="1200" dirty="0" err="1">
                <a:solidFill>
                  <a:srgbClr val="0066FF"/>
                </a:solidFill>
                <a:latin typeface="Arial" panose="020B0604020202020204" pitchFamily="34" charset="0"/>
                <a:cs typeface="Arial" panose="020B0604020202020204" pitchFamily="34" charset="0"/>
              </a:rPr>
              <a:t>Đại</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Việt</a:t>
            </a:r>
            <a:r>
              <a:rPr lang="en-US" sz="2700" kern="1200" dirty="0">
                <a:solidFill>
                  <a:srgbClr val="0066FF"/>
                </a:solidFill>
                <a:latin typeface="Arial" panose="020B0604020202020204" pitchFamily="34" charset="0"/>
                <a:cs typeface="Arial" panose="020B0604020202020204" pitchFamily="34" charset="0"/>
              </a:rPr>
              <a:t>  TK XVI-XVIII?</a:t>
            </a:r>
            <a:endParaRPr lang="vi-VN" sz="2700" kern="1200" dirty="0">
              <a:solidFill>
                <a:srgbClr val="0066FF"/>
              </a:solidFill>
              <a:latin typeface="Arial" panose="020B0604020202020204" pitchFamily="34" charset="0"/>
              <a:cs typeface="Arial" panose="020B0604020202020204" pitchFamily="34" charset="0"/>
            </a:endParaRPr>
          </a:p>
        </p:txBody>
      </p:sp>
      <p:sp>
        <p:nvSpPr>
          <p:cNvPr id="18" name="Hình chữ nhật: Góc Tròn 17">
            <a:extLst>
              <a:ext uri="{FF2B5EF4-FFF2-40B4-BE49-F238E27FC236}">
                <a16:creationId xmlns:a16="http://schemas.microsoft.com/office/drawing/2014/main" id="{2D1F2E18-7189-4EA4-9309-83E3ACC4F49F}"/>
              </a:ext>
            </a:extLst>
          </p:cNvPr>
          <p:cNvSpPr/>
          <p:nvPr/>
        </p:nvSpPr>
        <p:spPr>
          <a:xfrm>
            <a:off x="850758" y="1140787"/>
            <a:ext cx="2338330" cy="281164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kern="1200" dirty="0" err="1">
                <a:solidFill>
                  <a:srgbClr val="0066FF"/>
                </a:solidFill>
                <a:latin typeface="Arial" panose="020B0604020202020204" pitchFamily="34" charset="0"/>
                <a:cs typeface="Arial" panose="020B0604020202020204" pitchFamily="34" charset="0"/>
              </a:rPr>
              <a:t>Trạng</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Trình</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là</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tên</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dân</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gian</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của</a:t>
            </a:r>
            <a:r>
              <a:rPr lang="en-US" sz="2700" kern="1200" dirty="0">
                <a:solidFill>
                  <a:srgbClr val="0066FF"/>
                </a:solidFill>
                <a:latin typeface="Arial" panose="020B0604020202020204" pitchFamily="34" charset="0"/>
                <a:cs typeface="Arial" panose="020B0604020202020204" pitchFamily="34" charset="0"/>
              </a:rPr>
              <a:t> ai?</a:t>
            </a:r>
            <a:endParaRPr lang="vi-VN" sz="2700" kern="1200" dirty="0">
              <a:solidFill>
                <a:srgbClr val="0066FF"/>
              </a:solidFill>
              <a:latin typeface="Arial" panose="020B0604020202020204" pitchFamily="34" charset="0"/>
              <a:cs typeface="Arial" panose="020B0604020202020204" pitchFamily="34" charset="0"/>
            </a:endParaRPr>
          </a:p>
        </p:txBody>
      </p:sp>
      <p:sp>
        <p:nvSpPr>
          <p:cNvPr id="19" name="Hình chữ nhật: Góc Tròn 18">
            <a:extLst>
              <a:ext uri="{FF2B5EF4-FFF2-40B4-BE49-F238E27FC236}">
                <a16:creationId xmlns:a16="http://schemas.microsoft.com/office/drawing/2014/main" id="{AAE078B0-2223-4DEB-BCD8-F75168A29F12}"/>
              </a:ext>
            </a:extLst>
          </p:cNvPr>
          <p:cNvSpPr/>
          <p:nvPr/>
        </p:nvSpPr>
        <p:spPr>
          <a:xfrm>
            <a:off x="829826" y="1140787"/>
            <a:ext cx="2338330" cy="281164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400" kern="1200" dirty="0" err="1">
                <a:solidFill>
                  <a:srgbClr val="0066FF"/>
                </a:solidFill>
                <a:latin typeface="Arial" panose="020B0604020202020204" pitchFamily="34" charset="0"/>
                <a:cs typeface="Arial" panose="020B0604020202020204" pitchFamily="34" charset="0"/>
              </a:rPr>
              <a:t>Chữ</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viết</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nào</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được</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truyền</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bá</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vào</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nước</a:t>
            </a:r>
            <a:r>
              <a:rPr lang="en-US" sz="2400" kern="1200" dirty="0">
                <a:solidFill>
                  <a:srgbClr val="0066FF"/>
                </a:solidFill>
                <a:latin typeface="Arial" panose="020B0604020202020204" pitchFamily="34" charset="0"/>
                <a:cs typeface="Arial" panose="020B0604020202020204" pitchFamily="34" charset="0"/>
              </a:rPr>
              <a:t> ta qua </a:t>
            </a:r>
            <a:r>
              <a:rPr lang="en-US" sz="2400" kern="1200" dirty="0" err="1">
                <a:solidFill>
                  <a:srgbClr val="0066FF"/>
                </a:solidFill>
                <a:latin typeface="Arial" panose="020B0604020202020204" pitchFamily="34" charset="0"/>
                <a:cs typeface="Arial" panose="020B0604020202020204" pitchFamily="34" charset="0"/>
              </a:rPr>
              <a:t>quá</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trình</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truyền</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đạo</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thiên</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chúa</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giáo</a:t>
            </a:r>
            <a:r>
              <a:rPr lang="en-US" sz="2400" kern="1200" dirty="0">
                <a:solidFill>
                  <a:srgbClr val="0066FF"/>
                </a:solidFill>
                <a:latin typeface="Arial" panose="020B0604020202020204" pitchFamily="34" charset="0"/>
                <a:cs typeface="Arial" panose="020B0604020202020204" pitchFamily="34" charset="0"/>
              </a:rPr>
              <a:t>?</a:t>
            </a:r>
            <a:endParaRPr lang="vi-VN" sz="2400" kern="1200" dirty="0">
              <a:solidFill>
                <a:srgbClr val="0066FF"/>
              </a:solidFill>
              <a:latin typeface="Arial" panose="020B0604020202020204" pitchFamily="34" charset="0"/>
              <a:cs typeface="Arial" panose="020B0604020202020204" pitchFamily="34" charset="0"/>
            </a:endParaRPr>
          </a:p>
        </p:txBody>
      </p:sp>
      <p:sp>
        <p:nvSpPr>
          <p:cNvPr id="20" name="Hình chữ nhật: Góc Tròn 19">
            <a:extLst>
              <a:ext uri="{FF2B5EF4-FFF2-40B4-BE49-F238E27FC236}">
                <a16:creationId xmlns:a16="http://schemas.microsoft.com/office/drawing/2014/main" id="{63D8BF2A-64E3-4E9B-9F4E-C8E68408B74E}"/>
              </a:ext>
            </a:extLst>
          </p:cNvPr>
          <p:cNvSpPr/>
          <p:nvPr/>
        </p:nvSpPr>
        <p:spPr>
          <a:xfrm>
            <a:off x="850758" y="1140787"/>
            <a:ext cx="2338330" cy="2861926"/>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70C0"/>
                </a:solidFill>
              </a:rPr>
              <a:t>Tình</a:t>
            </a:r>
            <a:r>
              <a:rPr lang="en-US" sz="2400" dirty="0">
                <a:solidFill>
                  <a:srgbClr val="0070C0"/>
                </a:solidFill>
              </a:rPr>
              <a:t> </a:t>
            </a:r>
            <a:r>
              <a:rPr lang="en-US" sz="2400" dirty="0" err="1">
                <a:solidFill>
                  <a:srgbClr val="0070C0"/>
                </a:solidFill>
              </a:rPr>
              <a:t>hình</a:t>
            </a:r>
            <a:r>
              <a:rPr lang="en-US" sz="2400" dirty="0">
                <a:solidFill>
                  <a:srgbClr val="0070C0"/>
                </a:solidFill>
              </a:rPr>
              <a:t> </a:t>
            </a:r>
            <a:r>
              <a:rPr lang="en-US" sz="2400" dirty="0" err="1">
                <a:solidFill>
                  <a:srgbClr val="0070C0"/>
                </a:solidFill>
              </a:rPr>
              <a:t>nông</a:t>
            </a:r>
            <a:r>
              <a:rPr lang="en-US" sz="2400" dirty="0">
                <a:solidFill>
                  <a:srgbClr val="0070C0"/>
                </a:solidFill>
              </a:rPr>
              <a:t> </a:t>
            </a:r>
            <a:r>
              <a:rPr lang="en-US" sz="2400" dirty="0" err="1">
                <a:solidFill>
                  <a:srgbClr val="0070C0"/>
                </a:solidFill>
              </a:rPr>
              <a:t>nghiệp</a:t>
            </a:r>
            <a:r>
              <a:rPr lang="en-US" sz="2400" dirty="0">
                <a:solidFill>
                  <a:srgbClr val="0070C0"/>
                </a:solidFill>
              </a:rPr>
              <a:t> ở 2 </a:t>
            </a:r>
            <a:r>
              <a:rPr lang="en-US" sz="2400" dirty="0" err="1">
                <a:solidFill>
                  <a:srgbClr val="0070C0"/>
                </a:solidFill>
              </a:rPr>
              <a:t>Đàng</a:t>
            </a:r>
            <a:r>
              <a:rPr lang="en-US" sz="2400" dirty="0">
                <a:solidFill>
                  <a:srgbClr val="0070C0"/>
                </a:solidFill>
              </a:rPr>
              <a:t> </a:t>
            </a:r>
            <a:r>
              <a:rPr lang="en-US" sz="2400" dirty="0" err="1">
                <a:solidFill>
                  <a:srgbClr val="0070C0"/>
                </a:solidFill>
              </a:rPr>
              <a:t>trong</a:t>
            </a:r>
            <a:r>
              <a:rPr lang="en-US" sz="2400" dirty="0">
                <a:solidFill>
                  <a:srgbClr val="0070C0"/>
                </a:solidFill>
              </a:rPr>
              <a:t> </a:t>
            </a:r>
            <a:r>
              <a:rPr lang="en-US" sz="2400" dirty="0" err="1">
                <a:solidFill>
                  <a:srgbClr val="0070C0"/>
                </a:solidFill>
              </a:rPr>
              <a:t>các</a:t>
            </a:r>
            <a:r>
              <a:rPr lang="en-US" sz="2400" dirty="0">
                <a:solidFill>
                  <a:srgbClr val="0070C0"/>
                </a:solidFill>
              </a:rPr>
              <a:t> </a:t>
            </a:r>
            <a:r>
              <a:rPr lang="en-US" sz="2400" dirty="0" err="1">
                <a:solidFill>
                  <a:srgbClr val="0070C0"/>
                </a:solidFill>
              </a:rPr>
              <a:t>thế</a:t>
            </a:r>
            <a:r>
              <a:rPr lang="en-US" sz="2400" dirty="0">
                <a:solidFill>
                  <a:srgbClr val="0070C0"/>
                </a:solidFill>
              </a:rPr>
              <a:t> </a:t>
            </a:r>
            <a:r>
              <a:rPr lang="en-US" sz="2400" dirty="0" err="1">
                <a:solidFill>
                  <a:srgbClr val="0070C0"/>
                </a:solidFill>
              </a:rPr>
              <a:t>kỉ</a:t>
            </a:r>
            <a:r>
              <a:rPr lang="en-US" sz="2400" dirty="0">
                <a:solidFill>
                  <a:srgbClr val="0070C0"/>
                </a:solidFill>
              </a:rPr>
              <a:t> XVI - XVIII </a:t>
            </a:r>
            <a:r>
              <a:rPr lang="en-US" sz="2400" dirty="0" err="1">
                <a:solidFill>
                  <a:srgbClr val="0070C0"/>
                </a:solidFill>
              </a:rPr>
              <a:t>như</a:t>
            </a:r>
            <a:r>
              <a:rPr lang="en-US" sz="2400" dirty="0">
                <a:solidFill>
                  <a:srgbClr val="0070C0"/>
                </a:solidFill>
              </a:rPr>
              <a:t> </a:t>
            </a:r>
            <a:r>
              <a:rPr lang="en-US" sz="2400" dirty="0" err="1">
                <a:solidFill>
                  <a:srgbClr val="0070C0"/>
                </a:solidFill>
              </a:rPr>
              <a:t>thế</a:t>
            </a:r>
            <a:r>
              <a:rPr lang="en-US" sz="2400" dirty="0">
                <a:solidFill>
                  <a:srgbClr val="0070C0"/>
                </a:solidFill>
              </a:rPr>
              <a:t> </a:t>
            </a:r>
            <a:r>
              <a:rPr lang="en-US" sz="2400" dirty="0" err="1">
                <a:solidFill>
                  <a:srgbClr val="0070C0"/>
                </a:solidFill>
              </a:rPr>
              <a:t>nào</a:t>
            </a:r>
            <a:r>
              <a:rPr lang="en-US" sz="2400" dirty="0">
                <a:solidFill>
                  <a:srgbClr val="0070C0"/>
                </a:solidFill>
              </a:rPr>
              <a:t>?</a:t>
            </a:r>
          </a:p>
        </p:txBody>
      </p:sp>
      <p:pic>
        <p:nvPicPr>
          <p:cNvPr id="1026" name="Picture 2" descr="82 Usagyuun ý tưởng | đang yêu, dễ thương, stickers">
            <a:extLst>
              <a:ext uri="{FF2B5EF4-FFF2-40B4-BE49-F238E27FC236}">
                <a16:creationId xmlns:a16="http://schemas.microsoft.com/office/drawing/2014/main" id="{D2A34050-0487-4A28-964C-DF91BA378C8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0062" y="4242733"/>
            <a:ext cx="1110945" cy="900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915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6" presetClass="entr" presetSubtype="21"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16" presetClass="entr" presetSubtype="21" fill="hold" grpId="0" nodeType="withEffect">
                                  <p:stCondLst>
                                    <p:cond delay="100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7" presetID="16" presetClass="entr" presetSubtype="21" fill="hold" grpId="0" nodeType="withEffect">
                                  <p:stCondLst>
                                    <p:cond delay="125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16" presetClass="entr" presetSubtype="21"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grpId="1" nodeType="clickEffect">
                                  <p:stCondLst>
                                    <p:cond delay="0"/>
                                  </p:stCondLst>
                                  <p:childTnLst>
                                    <p:anim calcmode="lin" valueType="num">
                                      <p:cBhvr additive="base">
                                        <p:cTn id="33" dur="500"/>
                                        <p:tgtEl>
                                          <p:spTgt spid="2"/>
                                        </p:tgtEl>
                                        <p:attrNameLst>
                                          <p:attrName>ppt_x</p:attrName>
                                        </p:attrNameLst>
                                      </p:cBhvr>
                                      <p:tavLst>
                                        <p:tav tm="0">
                                          <p:val>
                                            <p:strVal val="ppt_x"/>
                                          </p:val>
                                        </p:tav>
                                        <p:tav tm="100000">
                                          <p:val>
                                            <p:strVal val="ppt_x"/>
                                          </p:val>
                                        </p:tav>
                                      </p:tavLst>
                                    </p:anim>
                                    <p:anim calcmode="lin" valueType="num">
                                      <p:cBhvr additive="base">
                                        <p:cTn id="34" dur="500"/>
                                        <p:tgtEl>
                                          <p:spTgt spid="2"/>
                                        </p:tgtEl>
                                        <p:attrNameLst>
                                          <p:attrName>ppt_y</p:attrName>
                                        </p:attrNameLst>
                                      </p:cBhvr>
                                      <p:tavLst>
                                        <p:tav tm="0">
                                          <p:val>
                                            <p:strVal val="ppt_y"/>
                                          </p:val>
                                        </p:tav>
                                        <p:tav tm="100000">
                                          <p:val>
                                            <p:strVal val="1+ppt_h/2"/>
                                          </p:val>
                                        </p:tav>
                                      </p:tavLst>
                                    </p:anim>
                                    <p:set>
                                      <p:cBhvr>
                                        <p:cTn id="35" dur="1" fill="hold">
                                          <p:stCondLst>
                                            <p:cond delay="499"/>
                                          </p:stCondLst>
                                        </p:cTn>
                                        <p:tgtEl>
                                          <p:spTgt spid="2"/>
                                        </p:tgtEl>
                                        <p:attrNameLst>
                                          <p:attrName>style.visibility</p:attrName>
                                        </p:attrNameLst>
                                      </p:cBhvr>
                                      <p:to>
                                        <p:strVal val="hidden"/>
                                      </p:to>
                                    </p:set>
                                  </p:childTnLst>
                                </p:cTn>
                              </p:par>
                              <p:par>
                                <p:cTn id="36" presetID="2" presetClass="exit" presetSubtype="4" fill="hold" grpId="1" nodeType="with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1+ppt_h/2"/>
                                          </p:val>
                                        </p:tav>
                                      </p:tavLst>
                                    </p:anim>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grpId="1"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3"/>
                                        </p:tgtEl>
                                        <p:attrNameLst>
                                          <p:attrName>ppt_x</p:attrName>
                                        </p:attrNameLst>
                                      </p:cBhvr>
                                      <p:tavLst>
                                        <p:tav tm="0">
                                          <p:val>
                                            <p:strVal val="ppt_x"/>
                                          </p:val>
                                        </p:tav>
                                        <p:tav tm="100000">
                                          <p:val>
                                            <p:strVal val="ppt_x"/>
                                          </p:val>
                                        </p:tav>
                                      </p:tavLst>
                                    </p:anim>
                                    <p:anim calcmode="lin" valueType="num">
                                      <p:cBhvr additive="base">
                                        <p:cTn id="51" dur="500"/>
                                        <p:tgtEl>
                                          <p:spTgt spid="3"/>
                                        </p:tgtEl>
                                        <p:attrNameLst>
                                          <p:attrName>ppt_y</p:attrName>
                                        </p:attrNameLst>
                                      </p:cBhvr>
                                      <p:tavLst>
                                        <p:tav tm="0">
                                          <p:val>
                                            <p:strVal val="ppt_y"/>
                                          </p:val>
                                        </p:tav>
                                        <p:tav tm="100000">
                                          <p:val>
                                            <p:strVal val="1+ppt_h/2"/>
                                          </p:val>
                                        </p:tav>
                                      </p:tavLst>
                                    </p:anim>
                                    <p:set>
                                      <p:cBhvr>
                                        <p:cTn id="52" dur="1" fill="hold">
                                          <p:stCondLst>
                                            <p:cond delay="499"/>
                                          </p:stCondLst>
                                        </p:cTn>
                                        <p:tgtEl>
                                          <p:spTgt spid="3"/>
                                        </p:tgtEl>
                                        <p:attrNameLst>
                                          <p:attrName>style.visibility</p:attrName>
                                        </p:attrNameLst>
                                      </p:cBhvr>
                                      <p:to>
                                        <p:strVal val="hidden"/>
                                      </p:to>
                                    </p:set>
                                  </p:childTnLst>
                                </p:cTn>
                              </p:par>
                              <p:par>
                                <p:cTn id="53" presetID="2" presetClass="exit" presetSubtype="4" fill="hold" grpId="2" nodeType="with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ppt_x"/>
                                          </p:val>
                                        </p:tav>
                                      </p:tavLst>
                                    </p:anim>
                                    <p:anim calcmode="lin" valueType="num">
                                      <p:cBhvr additive="base">
                                        <p:cTn id="55" dur="500"/>
                                        <p:tgtEl>
                                          <p:spTgt spid="15"/>
                                        </p:tgtEl>
                                        <p:attrNameLst>
                                          <p:attrName>ppt_y</p:attrName>
                                        </p:attrNameLst>
                                      </p:cBhvr>
                                      <p:tavLst>
                                        <p:tav tm="0">
                                          <p:val>
                                            <p:strVal val="ppt_y"/>
                                          </p:val>
                                        </p:tav>
                                        <p:tav tm="100000">
                                          <p:val>
                                            <p:strVal val="1+ppt_h/2"/>
                                          </p:val>
                                        </p:tav>
                                      </p:tavLst>
                                    </p:anim>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6" presetClass="entr" presetSubtype="21" fill="hold" grpId="1"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childTnLst>
                          </p:cTn>
                        </p:par>
                      </p:childTnLst>
                    </p:cTn>
                  </p:par>
                </p:childTnLst>
              </p:cTn>
              <p:nextCondLst>
                <p:cond evt="onClick" delay="0">
                  <p:tgtEl>
                    <p:spTgt spid="4"/>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4"/>
                                        </p:tgtEl>
                                        <p:attrNameLst>
                                          <p:attrName>ppt_x</p:attrName>
                                        </p:attrNameLst>
                                      </p:cBhvr>
                                      <p:tavLst>
                                        <p:tav tm="0">
                                          <p:val>
                                            <p:strVal val="ppt_x"/>
                                          </p:val>
                                        </p:tav>
                                        <p:tav tm="100000">
                                          <p:val>
                                            <p:strVal val="ppt_x"/>
                                          </p:val>
                                        </p:tav>
                                      </p:tavLst>
                                    </p:anim>
                                    <p:anim calcmode="lin" valueType="num">
                                      <p:cBhvr additive="base">
                                        <p:cTn id="68" dur="500"/>
                                        <p:tgtEl>
                                          <p:spTgt spid="4"/>
                                        </p:tgtEl>
                                        <p:attrNameLst>
                                          <p:attrName>ppt_y</p:attrName>
                                        </p:attrNameLst>
                                      </p:cBhvr>
                                      <p:tavLst>
                                        <p:tav tm="0">
                                          <p:val>
                                            <p:strVal val="ppt_y"/>
                                          </p:val>
                                        </p:tav>
                                        <p:tav tm="100000">
                                          <p:val>
                                            <p:strVal val="1+ppt_h/2"/>
                                          </p:val>
                                        </p:tav>
                                      </p:tavLst>
                                    </p:anim>
                                    <p:set>
                                      <p:cBhvr>
                                        <p:cTn id="69" dur="1" fill="hold">
                                          <p:stCondLst>
                                            <p:cond delay="499"/>
                                          </p:stCondLst>
                                        </p:cTn>
                                        <p:tgtEl>
                                          <p:spTgt spid="4"/>
                                        </p:tgtEl>
                                        <p:attrNameLst>
                                          <p:attrName>style.visibility</p:attrName>
                                        </p:attrNameLst>
                                      </p:cBhvr>
                                      <p:to>
                                        <p:strVal val="hidden"/>
                                      </p:to>
                                    </p:set>
                                  </p:childTnLst>
                                </p:cTn>
                              </p:par>
                              <p:par>
                                <p:cTn id="70" presetID="2" presetClass="exit" presetSubtype="4" fill="hold" grpId="2" nodeType="withEffect">
                                  <p:stCondLst>
                                    <p:cond delay="0"/>
                                  </p:stCondLst>
                                  <p:childTnLst>
                                    <p:anim calcmode="lin" valueType="num">
                                      <p:cBhvr additive="base">
                                        <p:cTn id="71" dur="500"/>
                                        <p:tgtEl>
                                          <p:spTgt spid="17"/>
                                        </p:tgtEl>
                                        <p:attrNameLst>
                                          <p:attrName>ppt_x</p:attrName>
                                        </p:attrNameLst>
                                      </p:cBhvr>
                                      <p:tavLst>
                                        <p:tav tm="0">
                                          <p:val>
                                            <p:strVal val="ppt_x"/>
                                          </p:val>
                                        </p:tav>
                                        <p:tav tm="100000">
                                          <p:val>
                                            <p:strVal val="ppt_x"/>
                                          </p:val>
                                        </p:tav>
                                      </p:tavLst>
                                    </p:anim>
                                    <p:anim calcmode="lin" valueType="num">
                                      <p:cBhvr additive="base">
                                        <p:cTn id="72" dur="500"/>
                                        <p:tgtEl>
                                          <p:spTgt spid="17"/>
                                        </p:tgtEl>
                                        <p:attrNameLst>
                                          <p:attrName>ppt_y</p:attrName>
                                        </p:attrNameLst>
                                      </p:cBhvr>
                                      <p:tavLst>
                                        <p:tav tm="0">
                                          <p:val>
                                            <p:strVal val="ppt_y"/>
                                          </p:val>
                                        </p:tav>
                                        <p:tav tm="100000">
                                          <p:val>
                                            <p:strVal val="1+ppt_h/2"/>
                                          </p:val>
                                        </p:tav>
                                      </p:tavLst>
                                    </p:anim>
                                    <p:set>
                                      <p:cBhvr>
                                        <p:cTn id="7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6" presetClass="entr" presetSubtype="21" fill="hold" grpId="1"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7"/>
                                        </p:tgtEl>
                                        <p:attrNameLst>
                                          <p:attrName>ppt_x</p:attrName>
                                        </p:attrNameLst>
                                      </p:cBhvr>
                                      <p:tavLst>
                                        <p:tav tm="0">
                                          <p:val>
                                            <p:strVal val="ppt_x"/>
                                          </p:val>
                                        </p:tav>
                                        <p:tav tm="100000">
                                          <p:val>
                                            <p:strVal val="ppt_x"/>
                                          </p:val>
                                        </p:tav>
                                      </p:tavLst>
                                    </p:anim>
                                    <p:anim calcmode="lin" valueType="num">
                                      <p:cBhvr additive="base">
                                        <p:cTn id="85" dur="500"/>
                                        <p:tgtEl>
                                          <p:spTgt spid="7"/>
                                        </p:tgtEl>
                                        <p:attrNameLst>
                                          <p:attrName>ppt_y</p:attrName>
                                        </p:attrNameLst>
                                      </p:cBhvr>
                                      <p:tavLst>
                                        <p:tav tm="0">
                                          <p:val>
                                            <p:strVal val="ppt_y"/>
                                          </p:val>
                                        </p:tav>
                                        <p:tav tm="100000">
                                          <p:val>
                                            <p:strVal val="1+ppt_h/2"/>
                                          </p:val>
                                        </p:tav>
                                      </p:tavLst>
                                    </p:anim>
                                    <p:set>
                                      <p:cBhvr>
                                        <p:cTn id="86" dur="1" fill="hold">
                                          <p:stCondLst>
                                            <p:cond delay="499"/>
                                          </p:stCondLst>
                                        </p:cTn>
                                        <p:tgtEl>
                                          <p:spTgt spid="7"/>
                                        </p:tgtEl>
                                        <p:attrNameLst>
                                          <p:attrName>style.visibility</p:attrName>
                                        </p:attrNameLst>
                                      </p:cBhvr>
                                      <p:to>
                                        <p:strVal val="hidden"/>
                                      </p:to>
                                    </p:set>
                                  </p:childTnLst>
                                </p:cTn>
                              </p:par>
                              <p:par>
                                <p:cTn id="87" presetID="2" presetClass="exit" presetSubtype="4" fill="hold" grpId="2" nodeType="withEffect">
                                  <p:stCondLst>
                                    <p:cond delay="0"/>
                                  </p:stCondLst>
                                  <p:childTnLst>
                                    <p:anim calcmode="lin" valueType="num">
                                      <p:cBhvr additive="base">
                                        <p:cTn id="88" dur="500"/>
                                        <p:tgtEl>
                                          <p:spTgt spid="18"/>
                                        </p:tgtEl>
                                        <p:attrNameLst>
                                          <p:attrName>ppt_x</p:attrName>
                                        </p:attrNameLst>
                                      </p:cBhvr>
                                      <p:tavLst>
                                        <p:tav tm="0">
                                          <p:val>
                                            <p:strVal val="ppt_x"/>
                                          </p:val>
                                        </p:tav>
                                        <p:tav tm="100000">
                                          <p:val>
                                            <p:strVal val="ppt_x"/>
                                          </p:val>
                                        </p:tav>
                                      </p:tavLst>
                                    </p:anim>
                                    <p:anim calcmode="lin" valueType="num">
                                      <p:cBhvr additive="base">
                                        <p:cTn id="89" dur="500"/>
                                        <p:tgtEl>
                                          <p:spTgt spid="18"/>
                                        </p:tgtEl>
                                        <p:attrNameLst>
                                          <p:attrName>ppt_y</p:attrName>
                                        </p:attrNameLst>
                                      </p:cBhvr>
                                      <p:tavLst>
                                        <p:tav tm="0">
                                          <p:val>
                                            <p:strVal val="ppt_y"/>
                                          </p:val>
                                        </p:tav>
                                        <p:tav tm="100000">
                                          <p:val>
                                            <p:strVal val="1+ppt_h/2"/>
                                          </p:val>
                                        </p:tav>
                                      </p:tavLst>
                                    </p:anim>
                                    <p:set>
                                      <p:cBhvr>
                                        <p:cTn id="9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9"/>
                    </p:tgtEl>
                  </p:cond>
                </p:stCondLst>
                <p:endSync evt="end" delay="0">
                  <p:rtn val="all"/>
                </p:endSync>
                <p:childTnLst>
                  <p:par>
                    <p:cTn id="92" fill="hold">
                      <p:stCondLst>
                        <p:cond delay="0"/>
                      </p:stCondLst>
                      <p:childTnLst>
                        <p:par>
                          <p:cTn id="93" fill="hold">
                            <p:stCondLst>
                              <p:cond delay="0"/>
                            </p:stCondLst>
                            <p:childTnLst>
                              <p:par>
                                <p:cTn id="94" presetID="16" presetClass="entr" presetSubtype="21" fill="hold" grpId="1"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barn(inVertical)">
                                      <p:cBhvr>
                                        <p:cTn id="96" dur="500"/>
                                        <p:tgtEl>
                                          <p:spTgt spid="19"/>
                                        </p:tgtEl>
                                      </p:cBhvr>
                                    </p:animEffect>
                                  </p:childTnLst>
                                </p:cTn>
                              </p:par>
                            </p:childTnLst>
                          </p:cTn>
                        </p:par>
                      </p:childTnLst>
                    </p:cTn>
                  </p:par>
                </p:childTnLst>
              </p:cTn>
              <p:nextCondLst>
                <p:cond evt="onClick" delay="0">
                  <p:tgtEl>
                    <p:spTgt spid="9"/>
                  </p:tgtEl>
                </p:cond>
              </p:nextCondLst>
            </p:seq>
            <p:seq concurrent="1" nextAc="seek">
              <p:cTn id="97" restart="whenNotActive" fill="hold" evtFilter="cancelBubble" nodeType="interactiveSeq">
                <p:stCondLst>
                  <p:cond evt="onClick" delay="0">
                    <p:tgtEl>
                      <p:spTgt spid="19"/>
                    </p:tgtEl>
                  </p:cond>
                </p:stCondLst>
                <p:endSync evt="end" delay="0">
                  <p:rtn val="all"/>
                </p:endSync>
                <p:childTnLst>
                  <p:par>
                    <p:cTn id="98" fill="hold">
                      <p:stCondLst>
                        <p:cond delay="0"/>
                      </p:stCondLst>
                      <p:childTnLst>
                        <p:par>
                          <p:cTn id="99" fill="hold">
                            <p:stCondLst>
                              <p:cond delay="0"/>
                            </p:stCondLst>
                            <p:childTnLst>
                              <p:par>
                                <p:cTn id="100" presetID="2" presetClass="exit" presetSubtype="4" fill="hold" grpId="1" nodeType="clickEffect">
                                  <p:stCondLst>
                                    <p:cond delay="0"/>
                                  </p:stCondLst>
                                  <p:childTnLst>
                                    <p:anim calcmode="lin" valueType="num">
                                      <p:cBhvr additive="base">
                                        <p:cTn id="101" dur="500"/>
                                        <p:tgtEl>
                                          <p:spTgt spid="9"/>
                                        </p:tgtEl>
                                        <p:attrNameLst>
                                          <p:attrName>ppt_x</p:attrName>
                                        </p:attrNameLst>
                                      </p:cBhvr>
                                      <p:tavLst>
                                        <p:tav tm="0">
                                          <p:val>
                                            <p:strVal val="ppt_x"/>
                                          </p:val>
                                        </p:tav>
                                        <p:tav tm="100000">
                                          <p:val>
                                            <p:strVal val="ppt_x"/>
                                          </p:val>
                                        </p:tav>
                                      </p:tavLst>
                                    </p:anim>
                                    <p:anim calcmode="lin" valueType="num">
                                      <p:cBhvr additive="base">
                                        <p:cTn id="102" dur="500"/>
                                        <p:tgtEl>
                                          <p:spTgt spid="9"/>
                                        </p:tgtEl>
                                        <p:attrNameLst>
                                          <p:attrName>ppt_y</p:attrName>
                                        </p:attrNameLst>
                                      </p:cBhvr>
                                      <p:tavLst>
                                        <p:tav tm="0">
                                          <p:val>
                                            <p:strVal val="ppt_y"/>
                                          </p:val>
                                        </p:tav>
                                        <p:tav tm="100000">
                                          <p:val>
                                            <p:strVal val="1+ppt_h/2"/>
                                          </p:val>
                                        </p:tav>
                                      </p:tavLst>
                                    </p:anim>
                                    <p:set>
                                      <p:cBhvr>
                                        <p:cTn id="103" dur="1" fill="hold">
                                          <p:stCondLst>
                                            <p:cond delay="499"/>
                                          </p:stCondLst>
                                        </p:cTn>
                                        <p:tgtEl>
                                          <p:spTgt spid="9"/>
                                        </p:tgtEl>
                                        <p:attrNameLst>
                                          <p:attrName>style.visibility</p:attrName>
                                        </p:attrNameLst>
                                      </p:cBhvr>
                                      <p:to>
                                        <p:strVal val="hidden"/>
                                      </p:to>
                                    </p:set>
                                  </p:childTnLst>
                                </p:cTn>
                              </p:par>
                              <p:par>
                                <p:cTn id="104" presetID="2" presetClass="exit" presetSubtype="4" fill="hold" grpId="2" nodeType="withEffect">
                                  <p:stCondLst>
                                    <p:cond delay="0"/>
                                  </p:stCondLst>
                                  <p:childTnLst>
                                    <p:anim calcmode="lin" valueType="num">
                                      <p:cBhvr additive="base">
                                        <p:cTn id="105" dur="500"/>
                                        <p:tgtEl>
                                          <p:spTgt spid="19"/>
                                        </p:tgtEl>
                                        <p:attrNameLst>
                                          <p:attrName>ppt_x</p:attrName>
                                        </p:attrNameLst>
                                      </p:cBhvr>
                                      <p:tavLst>
                                        <p:tav tm="0">
                                          <p:val>
                                            <p:strVal val="ppt_x"/>
                                          </p:val>
                                        </p:tav>
                                        <p:tav tm="100000">
                                          <p:val>
                                            <p:strVal val="ppt_x"/>
                                          </p:val>
                                        </p:tav>
                                      </p:tavLst>
                                    </p:anim>
                                    <p:anim calcmode="lin" valueType="num">
                                      <p:cBhvr additive="base">
                                        <p:cTn id="106" dur="500"/>
                                        <p:tgtEl>
                                          <p:spTgt spid="19"/>
                                        </p:tgtEl>
                                        <p:attrNameLst>
                                          <p:attrName>ppt_y</p:attrName>
                                        </p:attrNameLst>
                                      </p:cBhvr>
                                      <p:tavLst>
                                        <p:tav tm="0">
                                          <p:val>
                                            <p:strVal val="ppt_y"/>
                                          </p:val>
                                        </p:tav>
                                        <p:tav tm="100000">
                                          <p:val>
                                            <p:strVal val="1+ppt_h/2"/>
                                          </p:val>
                                        </p:tav>
                                      </p:tavLst>
                                    </p:anim>
                                    <p:set>
                                      <p:cBhvr>
                                        <p:cTn id="10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8" restart="whenNotActive" fill="hold" evtFilter="cancelBubble" nodeType="interactiveSeq">
                <p:stCondLst>
                  <p:cond evt="onClick" delay="0">
                    <p:tgtEl>
                      <p:spTgt spid="12"/>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02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13" restart="whenNotActive" fill="hold" evtFilter="cancelBubble" nodeType="interactiveSeq">
                <p:stCondLst>
                  <p:cond evt="onClick" delay="0">
                    <p:tgtEl>
                      <p:spTgt spid="8"/>
                    </p:tgtEl>
                  </p:cond>
                </p:stCondLst>
                <p:endSync evt="end" delay="0">
                  <p:rtn val="all"/>
                </p:endSync>
                <p:childTnLst>
                  <p:par>
                    <p:cTn id="114" fill="hold">
                      <p:stCondLst>
                        <p:cond delay="0"/>
                      </p:stCondLst>
                      <p:childTnLst>
                        <p:par>
                          <p:cTn id="115" fill="hold">
                            <p:stCondLst>
                              <p:cond delay="0"/>
                            </p:stCondLst>
                            <p:childTnLst>
                              <p:par>
                                <p:cTn id="116" presetID="16" presetClass="entr" presetSubtype="21" fill="hold" grpId="1" nodeType="click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barn(inVertical)">
                                      <p:cBhvr>
                                        <p:cTn id="118" dur="500"/>
                                        <p:tgtEl>
                                          <p:spTgt spid="20"/>
                                        </p:tgtEl>
                                      </p:cBhvr>
                                    </p:animEffect>
                                  </p:childTnLst>
                                </p:cTn>
                              </p:par>
                            </p:childTnLst>
                          </p:cTn>
                        </p:par>
                      </p:childTnLst>
                    </p:cTn>
                  </p:par>
                </p:childTnLst>
              </p:cTn>
              <p:nextCondLst>
                <p:cond evt="onClick" delay="0">
                  <p:tgtEl>
                    <p:spTgt spid="8"/>
                  </p:tgtEl>
                </p:cond>
              </p:nextCondLst>
            </p:seq>
            <p:seq concurrent="1" nextAc="seek">
              <p:cTn id="119" restart="whenNotActive" fill="hold" evtFilter="cancelBubble" nodeType="interactiveSeq">
                <p:stCondLst>
                  <p:cond evt="onClick" delay="0">
                    <p:tgtEl>
                      <p:spTgt spid="20"/>
                    </p:tgtEl>
                  </p:cond>
                </p:stCondLst>
                <p:endSync evt="end" delay="0">
                  <p:rtn val="all"/>
                </p:endSync>
                <p:childTnLst>
                  <p:par>
                    <p:cTn id="120" fill="hold">
                      <p:stCondLst>
                        <p:cond delay="0"/>
                      </p:stCondLst>
                      <p:childTnLst>
                        <p:par>
                          <p:cTn id="121" fill="hold">
                            <p:stCondLst>
                              <p:cond delay="0"/>
                            </p:stCondLst>
                            <p:childTnLst>
                              <p:par>
                                <p:cTn id="122" presetID="2" presetClass="exit" presetSubtype="4" fill="hold" grpId="1" nodeType="clickEffect">
                                  <p:stCondLst>
                                    <p:cond delay="0"/>
                                  </p:stCondLst>
                                  <p:childTnLst>
                                    <p:anim calcmode="lin" valueType="num">
                                      <p:cBhvr additive="base">
                                        <p:cTn id="123" dur="500"/>
                                        <p:tgtEl>
                                          <p:spTgt spid="8"/>
                                        </p:tgtEl>
                                        <p:attrNameLst>
                                          <p:attrName>ppt_x</p:attrName>
                                        </p:attrNameLst>
                                      </p:cBhvr>
                                      <p:tavLst>
                                        <p:tav tm="0">
                                          <p:val>
                                            <p:strVal val="ppt_x"/>
                                          </p:val>
                                        </p:tav>
                                        <p:tav tm="100000">
                                          <p:val>
                                            <p:strVal val="ppt_x"/>
                                          </p:val>
                                        </p:tav>
                                      </p:tavLst>
                                    </p:anim>
                                    <p:anim calcmode="lin" valueType="num">
                                      <p:cBhvr additive="base">
                                        <p:cTn id="124" dur="500"/>
                                        <p:tgtEl>
                                          <p:spTgt spid="8"/>
                                        </p:tgtEl>
                                        <p:attrNameLst>
                                          <p:attrName>ppt_y</p:attrName>
                                        </p:attrNameLst>
                                      </p:cBhvr>
                                      <p:tavLst>
                                        <p:tav tm="0">
                                          <p:val>
                                            <p:strVal val="ppt_y"/>
                                          </p:val>
                                        </p:tav>
                                        <p:tav tm="100000">
                                          <p:val>
                                            <p:strVal val="1+ppt_h/2"/>
                                          </p:val>
                                        </p:tav>
                                      </p:tavLst>
                                    </p:anim>
                                    <p:set>
                                      <p:cBhvr>
                                        <p:cTn id="125" dur="1" fill="hold">
                                          <p:stCondLst>
                                            <p:cond delay="499"/>
                                          </p:stCondLst>
                                        </p:cTn>
                                        <p:tgtEl>
                                          <p:spTgt spid="8"/>
                                        </p:tgtEl>
                                        <p:attrNameLst>
                                          <p:attrName>style.visibility</p:attrName>
                                        </p:attrNameLst>
                                      </p:cBhvr>
                                      <p:to>
                                        <p:strVal val="hidden"/>
                                      </p:to>
                                    </p:set>
                                  </p:childTnLst>
                                </p:cTn>
                              </p:par>
                              <p:par>
                                <p:cTn id="126" presetID="2" presetClass="exit" presetSubtype="4" fill="hold" grpId="2" nodeType="withEffect">
                                  <p:stCondLst>
                                    <p:cond delay="0"/>
                                  </p:stCondLst>
                                  <p:childTnLst>
                                    <p:anim calcmode="lin" valueType="num">
                                      <p:cBhvr additive="base">
                                        <p:cTn id="127" dur="500"/>
                                        <p:tgtEl>
                                          <p:spTgt spid="20"/>
                                        </p:tgtEl>
                                        <p:attrNameLst>
                                          <p:attrName>ppt_x</p:attrName>
                                        </p:attrNameLst>
                                      </p:cBhvr>
                                      <p:tavLst>
                                        <p:tav tm="0">
                                          <p:val>
                                            <p:strVal val="ppt_x"/>
                                          </p:val>
                                        </p:tav>
                                        <p:tav tm="100000">
                                          <p:val>
                                            <p:strVal val="ppt_x"/>
                                          </p:val>
                                        </p:tav>
                                      </p:tavLst>
                                    </p:anim>
                                    <p:anim calcmode="lin" valueType="num">
                                      <p:cBhvr additive="base">
                                        <p:cTn id="128" dur="500"/>
                                        <p:tgtEl>
                                          <p:spTgt spid="20"/>
                                        </p:tgtEl>
                                        <p:attrNameLst>
                                          <p:attrName>ppt_y</p:attrName>
                                        </p:attrNameLst>
                                      </p:cBhvr>
                                      <p:tavLst>
                                        <p:tav tm="0">
                                          <p:val>
                                            <p:strVal val="ppt_y"/>
                                          </p:val>
                                        </p:tav>
                                        <p:tav tm="100000">
                                          <p:val>
                                            <p:strVal val="1+ppt_h/2"/>
                                          </p:val>
                                        </p:tav>
                                      </p:tavLst>
                                    </p:anim>
                                    <p:set>
                                      <p:cBhvr>
                                        <p:cTn id="12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 grpId="0" animBg="1"/>
      <p:bldP spid="2" grpId="1" animBg="1"/>
      <p:bldP spid="3" grpId="0" animBg="1"/>
      <p:bldP spid="3" grpId="1" animBg="1"/>
      <p:bldP spid="4" grpId="0" animBg="1"/>
      <p:bldP spid="4" grpId="1" animBg="1"/>
      <p:bldP spid="7" grpId="0" animBg="1"/>
      <p:bldP spid="7" grpId="1" animBg="1"/>
      <p:bldP spid="8" grpId="0" animBg="1"/>
      <p:bldP spid="8" grpId="1" animBg="1"/>
      <p:bldP spid="9" grpId="0" animBg="1"/>
      <p:bldP spid="9" grpId="1" animBg="1"/>
      <p:bldP spid="13" grpId="0" animBg="1"/>
      <p:bldP spid="13" grpId="1" animBg="1"/>
      <p:bldP spid="15" grpId="0" animBg="1"/>
      <p:bldP spid="15" grpId="1" animBg="1"/>
      <p:bldP spid="15"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3143250" y="41248"/>
            <a:ext cx="5074920" cy="5074920"/>
            <a:chOff x="953121" y="303646"/>
            <a:chExt cx="6766560" cy="6766560"/>
          </a:xfrm>
        </p:grpSpPr>
        <p:sp>
          <p:nvSpPr>
            <p:cNvPr id="25" name="Oval 24"/>
            <p:cNvSpPr/>
            <p:nvPr/>
          </p:nvSpPr>
          <p:spPr>
            <a:xfrm>
              <a:off x="953121" y="303646"/>
              <a:ext cx="6766560" cy="67665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Flowchart: Or 3"/>
            <p:cNvSpPr/>
            <p:nvPr/>
          </p:nvSpPr>
          <p:spPr>
            <a:xfrm rot="5400000">
              <a:off x="1120078" y="457198"/>
              <a:ext cx="6400800" cy="6400800"/>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 name="Flowchart: Or 4"/>
            <p:cNvSpPr/>
            <p:nvPr/>
          </p:nvSpPr>
          <p:spPr>
            <a:xfrm rot="2598015">
              <a:off x="1120078" y="457198"/>
              <a:ext cx="6400800" cy="6400800"/>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Pie 6"/>
            <p:cNvSpPr/>
            <p:nvPr/>
          </p:nvSpPr>
          <p:spPr>
            <a:xfrm>
              <a:off x="1136001" y="412080"/>
              <a:ext cx="6400800" cy="6400800"/>
            </a:xfrm>
            <a:prstGeom prst="pie">
              <a:avLst>
                <a:gd name="adj1" fmla="val 0"/>
                <a:gd name="adj2" fmla="val 368166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8" name="Pie 7"/>
            <p:cNvSpPr/>
            <p:nvPr/>
          </p:nvSpPr>
          <p:spPr>
            <a:xfrm rot="1748312">
              <a:off x="1090915" y="419168"/>
              <a:ext cx="6400800" cy="6400800"/>
            </a:xfrm>
            <a:prstGeom prst="pie">
              <a:avLst>
                <a:gd name="adj1" fmla="val 887788"/>
                <a:gd name="adj2" fmla="val 3681665"/>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9" name="Pie 8"/>
            <p:cNvSpPr/>
            <p:nvPr/>
          </p:nvSpPr>
          <p:spPr>
            <a:xfrm rot="4239053">
              <a:off x="1120076" y="441241"/>
              <a:ext cx="6400800" cy="6400800"/>
            </a:xfrm>
            <a:prstGeom prst="pie">
              <a:avLst>
                <a:gd name="adj1" fmla="val 1209973"/>
                <a:gd name="adj2" fmla="val 3720168"/>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0" name="Pie 9"/>
            <p:cNvSpPr/>
            <p:nvPr/>
          </p:nvSpPr>
          <p:spPr>
            <a:xfrm rot="7070373">
              <a:off x="1120077" y="441241"/>
              <a:ext cx="6400800" cy="6400800"/>
            </a:xfrm>
            <a:prstGeom prst="pie">
              <a:avLst>
                <a:gd name="adj1" fmla="val 902099"/>
                <a:gd name="adj2" fmla="val 3724877"/>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1" name="Pie 10"/>
            <p:cNvSpPr/>
            <p:nvPr/>
          </p:nvSpPr>
          <p:spPr>
            <a:xfrm rot="18806172">
              <a:off x="1124217" y="457925"/>
              <a:ext cx="6400800" cy="6400800"/>
            </a:xfrm>
            <a:prstGeom prst="pie">
              <a:avLst>
                <a:gd name="adj1" fmla="val 0"/>
                <a:gd name="adj2" fmla="val 273436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2" name="Pie 11"/>
            <p:cNvSpPr/>
            <p:nvPr/>
          </p:nvSpPr>
          <p:spPr>
            <a:xfrm rot="16200000">
              <a:off x="1120078" y="457409"/>
              <a:ext cx="6400800" cy="6400800"/>
            </a:xfrm>
            <a:prstGeom prst="pie">
              <a:avLst>
                <a:gd name="adj1" fmla="val 0"/>
                <a:gd name="adj2" fmla="val 258052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black"/>
                </a:solidFill>
                <a:latin typeface="Calibri" panose="020F0502020204030204"/>
              </a:endParaRPr>
            </a:p>
          </p:txBody>
        </p:sp>
        <p:sp>
          <p:nvSpPr>
            <p:cNvPr id="13" name="Pie 12"/>
            <p:cNvSpPr/>
            <p:nvPr/>
          </p:nvSpPr>
          <p:spPr>
            <a:xfrm rot="13392757">
              <a:off x="1156034" y="486525"/>
              <a:ext cx="6400800" cy="6400800"/>
            </a:xfrm>
            <a:prstGeom prst="pie">
              <a:avLst>
                <a:gd name="adj1" fmla="val 0"/>
                <a:gd name="adj2" fmla="val 2790048"/>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4" name="Pie 13"/>
            <p:cNvSpPr/>
            <p:nvPr/>
          </p:nvSpPr>
          <p:spPr>
            <a:xfrm rot="10800000">
              <a:off x="1120078" y="457200"/>
              <a:ext cx="6400800" cy="6400800"/>
            </a:xfrm>
            <a:prstGeom prst="pie">
              <a:avLst>
                <a:gd name="adj1" fmla="val 0"/>
                <a:gd name="adj2" fmla="val 256388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5" name="TextBox 14"/>
            <p:cNvSpPr txBox="1"/>
            <p:nvPr/>
          </p:nvSpPr>
          <p:spPr>
            <a:xfrm rot="6454899">
              <a:off x="2494954" y="5009938"/>
              <a:ext cx="2274935" cy="677108"/>
            </a:xfrm>
            <a:prstGeom prst="rect">
              <a:avLst/>
            </a:prstGeom>
            <a:noFill/>
          </p:spPr>
          <p:txBody>
            <a:bodyPr wrap="square" rtlCol="0">
              <a:spAutoFit/>
            </a:bodyPr>
            <a:lstStyle/>
            <a:p>
              <a:pPr defTabSz="685800">
                <a:buClrTx/>
              </a:pPr>
              <a:r>
                <a:rPr lang="vi-VN" sz="1350" kern="1200" dirty="0">
                  <a:solidFill>
                    <a:prstClr val="white"/>
                  </a:solidFill>
                  <a:latin typeface="#9Slide01 Noi dung ngan" panose="00000500000000000000" pitchFamily="2" charset="0"/>
                  <a:ea typeface="+mn-ea"/>
                  <a:cs typeface="+mn-cs"/>
                </a:rPr>
                <a:t>BẠN NHẬN ĐƯỢC 1 VIÊN KẸO</a:t>
              </a:r>
              <a:endParaRPr lang="en-US" sz="1350" kern="1200" dirty="0">
                <a:solidFill>
                  <a:prstClr val="white"/>
                </a:solidFill>
                <a:latin typeface="#9Slide01 Noi dung ngan" panose="00000500000000000000" pitchFamily="2" charset="0"/>
                <a:ea typeface="+mn-ea"/>
                <a:cs typeface="+mn-cs"/>
              </a:endParaRPr>
            </a:p>
          </p:txBody>
        </p:sp>
        <p:sp>
          <p:nvSpPr>
            <p:cNvPr id="16" name="TextBox 15"/>
            <p:cNvSpPr txBox="1"/>
            <p:nvPr/>
          </p:nvSpPr>
          <p:spPr>
            <a:xfrm>
              <a:off x="5368584" y="3686926"/>
              <a:ext cx="1972101" cy="954108"/>
            </a:xfrm>
            <a:prstGeom prst="rect">
              <a:avLst/>
            </a:prstGeom>
            <a:noFill/>
          </p:spPr>
          <p:txBody>
            <a:bodyPr wrap="square" rtlCol="0">
              <a:spAutoFit/>
            </a:bodyPr>
            <a:lstStyle/>
            <a:p>
              <a:pPr defTabSz="685800">
                <a:buClrTx/>
              </a:pPr>
              <a:r>
                <a:rPr lang="vi-VN" sz="1350" kern="1200" dirty="0">
                  <a:solidFill>
                    <a:prstClr val="black"/>
                  </a:solidFill>
                  <a:latin typeface="#9Slide01 Noi dung ngan" panose="00000500000000000000" pitchFamily="2" charset="0"/>
                  <a:ea typeface="+mn-ea"/>
                  <a:cs typeface="+mn-cs"/>
                </a:rPr>
                <a:t>BẠN NHẬN ĐƯỢC 1 TRÀNG PHÁO TAY</a:t>
              </a:r>
              <a:endParaRPr lang="en-US" sz="1350" kern="1200" dirty="0">
                <a:solidFill>
                  <a:prstClr val="black"/>
                </a:solidFill>
                <a:latin typeface="#9Slide01 Noi dung ngan" panose="00000500000000000000" pitchFamily="2" charset="0"/>
                <a:ea typeface="+mn-ea"/>
                <a:cs typeface="+mn-cs"/>
              </a:endParaRPr>
            </a:p>
          </p:txBody>
        </p:sp>
        <p:sp>
          <p:nvSpPr>
            <p:cNvPr id="17" name="TextBox 16"/>
            <p:cNvSpPr txBox="1"/>
            <p:nvPr/>
          </p:nvSpPr>
          <p:spPr>
            <a:xfrm rot="3422232">
              <a:off x="4248076" y="5136466"/>
              <a:ext cx="1917065" cy="677108"/>
            </a:xfrm>
            <a:prstGeom prst="rect">
              <a:avLst/>
            </a:prstGeom>
            <a:noFill/>
          </p:spPr>
          <p:txBody>
            <a:bodyPr wrap="square" rtlCol="0">
              <a:spAutoFit/>
            </a:bodyPr>
            <a:lstStyle/>
            <a:p>
              <a:pPr defTabSz="685800">
                <a:buClrTx/>
              </a:pPr>
              <a:r>
                <a:rPr lang="vi-VN" sz="1350" kern="1200" dirty="0">
                  <a:solidFill>
                    <a:prstClr val="black"/>
                  </a:solidFill>
                  <a:latin typeface="#9Slide01 Noi dung ngan" panose="00000500000000000000" pitchFamily="2" charset="0"/>
                  <a:ea typeface="#9Slide02 Noi dung rat dai" panose="02000000000000000000" pitchFamily="2" charset="0"/>
                  <a:cs typeface="+mn-cs"/>
                </a:rPr>
                <a:t>BẠN ĐƯỢC </a:t>
              </a:r>
              <a:r>
                <a:rPr lang="en-US" sz="1350" kern="1200" dirty="0">
                  <a:solidFill>
                    <a:prstClr val="black"/>
                  </a:solidFill>
                  <a:latin typeface="#9Slide01 Noi dung ngan" panose="00000500000000000000" pitchFamily="2" charset="0"/>
                  <a:ea typeface="#9Slide02 Noi dung rat dai" panose="02000000000000000000" pitchFamily="2" charset="0"/>
                  <a:cs typeface="+mn-cs"/>
                </a:rPr>
                <a:t>8 ĐIỂM </a:t>
              </a:r>
              <a:r>
                <a:rPr lang="en-US" sz="1350" kern="1200" dirty="0">
                  <a:solidFill>
                    <a:prstClr val="black"/>
                  </a:solidFill>
                  <a:latin typeface="#9Slide01 Noi dung ngan" panose="00000500000000000000" pitchFamily="2" charset="0"/>
                  <a:ea typeface="#9Slide02 Noi dung rat dai" panose="02000000000000000000" pitchFamily="2" charset="0"/>
                  <a:cs typeface="Times New Roman" panose="02020603050405020304" pitchFamily="18" charset="0"/>
                </a:rPr>
                <a:t>MIỆNG</a:t>
              </a:r>
            </a:p>
          </p:txBody>
        </p:sp>
        <p:sp>
          <p:nvSpPr>
            <p:cNvPr id="19" name="TextBox 18"/>
            <p:cNvSpPr txBox="1"/>
            <p:nvPr/>
          </p:nvSpPr>
          <p:spPr>
            <a:xfrm rot="20079560">
              <a:off x="4978021" y="2401638"/>
              <a:ext cx="2274935" cy="954108"/>
            </a:xfrm>
            <a:prstGeom prst="rect">
              <a:avLst/>
            </a:prstGeom>
            <a:noFill/>
          </p:spPr>
          <p:txBody>
            <a:bodyPr wrap="square" rtlCol="0">
              <a:spAutoFit/>
            </a:bodyPr>
            <a:lstStyle/>
            <a:p>
              <a:pPr defTabSz="685800">
                <a:buClrTx/>
              </a:pPr>
              <a:r>
                <a:rPr lang="vi-VN" sz="1350" kern="1200" dirty="0">
                  <a:solidFill>
                    <a:prstClr val="black"/>
                  </a:solidFill>
                  <a:latin typeface="#9Slide01 Noi dung ngan" panose="00000500000000000000" pitchFamily="2" charset="0"/>
                  <a:ea typeface="+mn-ea"/>
                  <a:cs typeface="+mn-cs"/>
                </a:rPr>
                <a:t>BẠN NHẬN ĐƯỢC 1 </a:t>
              </a:r>
              <a:r>
                <a:rPr lang="en-US" sz="1350" kern="1200" dirty="0">
                  <a:solidFill>
                    <a:prstClr val="black"/>
                  </a:solidFill>
                  <a:latin typeface="#9Slide01 Noi dung ngan" panose="00000500000000000000" pitchFamily="2" charset="0"/>
                  <a:ea typeface="+mn-ea"/>
                  <a:cs typeface="+mn-cs"/>
                </a:rPr>
                <a:t>GÓI BIM </a:t>
              </a:r>
              <a:r>
                <a:rPr lang="en-US" sz="1350" kern="1200" dirty="0" err="1">
                  <a:solidFill>
                    <a:prstClr val="black"/>
                  </a:solidFill>
                  <a:latin typeface="#9Slide01 Noi dung ngan" panose="00000500000000000000" pitchFamily="2" charset="0"/>
                  <a:ea typeface="+mn-ea"/>
                  <a:cs typeface="+mn-cs"/>
                </a:rPr>
                <a:t>BIM</a:t>
              </a:r>
              <a:endParaRPr lang="en-US" sz="1350" kern="1200" dirty="0">
                <a:solidFill>
                  <a:prstClr val="black"/>
                </a:solidFill>
                <a:latin typeface="#9Slide01 Noi dung ngan" panose="00000500000000000000" pitchFamily="2" charset="0"/>
                <a:ea typeface="+mn-ea"/>
                <a:cs typeface="+mn-cs"/>
              </a:endParaRPr>
            </a:p>
          </p:txBody>
        </p:sp>
        <p:sp>
          <p:nvSpPr>
            <p:cNvPr id="20" name="TextBox 19"/>
            <p:cNvSpPr txBox="1"/>
            <p:nvPr/>
          </p:nvSpPr>
          <p:spPr>
            <a:xfrm>
              <a:off x="1231176" y="2649150"/>
              <a:ext cx="2274935" cy="954108"/>
            </a:xfrm>
            <a:prstGeom prst="rect">
              <a:avLst/>
            </a:prstGeom>
            <a:noFill/>
          </p:spPr>
          <p:txBody>
            <a:bodyPr wrap="square" rtlCol="0">
              <a:spAutoFit/>
            </a:bodyPr>
            <a:lstStyle/>
            <a:p>
              <a:pPr defTabSz="685800">
                <a:buClrTx/>
              </a:pPr>
              <a:r>
                <a:rPr lang="en-US" sz="1350" kern="1200" dirty="0">
                  <a:solidFill>
                    <a:prstClr val="white"/>
                  </a:solidFill>
                  <a:latin typeface="#9Slide01 Noi dung ngan" panose="00000500000000000000" pitchFamily="2" charset="0"/>
                  <a:ea typeface="+mn-ea"/>
                  <a:cs typeface="+mn-cs"/>
                </a:rPr>
                <a:t>BẠN ĐƯỢC YÊU CẦU 1 BẠN KHÁC HÁT 1 BÀI</a:t>
              </a:r>
            </a:p>
          </p:txBody>
        </p:sp>
        <p:sp>
          <p:nvSpPr>
            <p:cNvPr id="21" name="TextBox 20"/>
            <p:cNvSpPr txBox="1"/>
            <p:nvPr/>
          </p:nvSpPr>
          <p:spPr>
            <a:xfrm rot="17637051">
              <a:off x="3956030" y="1591426"/>
              <a:ext cx="2274935" cy="677108"/>
            </a:xfrm>
            <a:prstGeom prst="rect">
              <a:avLst/>
            </a:prstGeom>
            <a:noFill/>
          </p:spPr>
          <p:txBody>
            <a:bodyPr wrap="square" rtlCol="0">
              <a:spAutoFit/>
            </a:bodyPr>
            <a:lstStyle/>
            <a:p>
              <a:pPr defTabSz="685800">
                <a:buClrTx/>
              </a:pPr>
              <a:r>
                <a:rPr lang="vi-VN" sz="1350" kern="1200" dirty="0">
                  <a:solidFill>
                    <a:prstClr val="white"/>
                  </a:solidFill>
                  <a:latin typeface="#9Slide01 Noi dung ngan" panose="00000500000000000000" pitchFamily="2" charset="0"/>
                  <a:ea typeface="+mn-ea"/>
                  <a:cs typeface="+mn-cs"/>
                </a:rPr>
                <a:t>CHÚC BẠN MAY MẮN LẦN SAU</a:t>
              </a:r>
              <a:endParaRPr lang="en-US" sz="1350" kern="1200" dirty="0">
                <a:solidFill>
                  <a:prstClr val="white"/>
                </a:solidFill>
                <a:latin typeface="#9Slide01 Noi dung ngan" panose="00000500000000000000" pitchFamily="2" charset="0"/>
                <a:ea typeface="+mn-ea"/>
                <a:cs typeface="+mn-cs"/>
              </a:endParaRPr>
            </a:p>
          </p:txBody>
        </p:sp>
        <p:sp>
          <p:nvSpPr>
            <p:cNvPr id="22" name="TextBox 21"/>
            <p:cNvSpPr txBox="1"/>
            <p:nvPr/>
          </p:nvSpPr>
          <p:spPr>
            <a:xfrm rot="3685344">
              <a:off x="2449790" y="1296162"/>
              <a:ext cx="1917908" cy="954108"/>
            </a:xfrm>
            <a:prstGeom prst="rect">
              <a:avLst/>
            </a:prstGeom>
            <a:noFill/>
          </p:spPr>
          <p:txBody>
            <a:bodyPr wrap="square" rtlCol="0">
              <a:spAutoFit/>
            </a:bodyPr>
            <a:lstStyle/>
            <a:p>
              <a:pPr defTabSz="685800">
                <a:buClrTx/>
              </a:pPr>
              <a:r>
                <a:rPr lang="en-US" sz="1350" kern="1200" dirty="0">
                  <a:solidFill>
                    <a:prstClr val="white"/>
                  </a:solidFill>
                  <a:latin typeface="#9Slide01 Noi dung ngan" panose="00000500000000000000" pitchFamily="2" charset="0"/>
                  <a:ea typeface="+mn-ea"/>
                  <a:cs typeface="+mn-cs"/>
                </a:rPr>
                <a:t>BẠN ĐƯỢC MỘT CỤC TẨY CHÌ</a:t>
              </a:r>
            </a:p>
          </p:txBody>
        </p:sp>
        <p:sp>
          <p:nvSpPr>
            <p:cNvPr id="23" name="TextBox 22"/>
            <p:cNvSpPr txBox="1"/>
            <p:nvPr/>
          </p:nvSpPr>
          <p:spPr>
            <a:xfrm rot="20017481">
              <a:off x="1304968" y="4081047"/>
              <a:ext cx="2274935" cy="677108"/>
            </a:xfrm>
            <a:prstGeom prst="rect">
              <a:avLst/>
            </a:prstGeom>
            <a:noFill/>
          </p:spPr>
          <p:txBody>
            <a:bodyPr wrap="square" rtlCol="0">
              <a:spAutoFit/>
            </a:bodyPr>
            <a:lstStyle/>
            <a:p>
              <a:pPr defTabSz="685800">
                <a:buClrTx/>
              </a:pPr>
              <a:r>
                <a:rPr lang="en-US" sz="1350" kern="1200" dirty="0">
                  <a:solidFill>
                    <a:prstClr val="black"/>
                  </a:solidFill>
                  <a:latin typeface="#9Slide01 Noi dung ngan" panose="00000500000000000000" pitchFamily="2" charset="0"/>
                  <a:ea typeface="+mn-ea"/>
                  <a:cs typeface="Times New Roman" panose="02020603050405020304" pitchFamily="18" charset="0"/>
                </a:rPr>
                <a:t>BẠN CÓ 9 ĐIỂM MIỆNG</a:t>
              </a:r>
              <a:r>
                <a:rPr lang="vi-VN" sz="1350" kern="1200" dirty="0">
                  <a:solidFill>
                    <a:prstClr val="black"/>
                  </a:solidFill>
                  <a:latin typeface="#9Slide01 Noi dung ngan" panose="00000500000000000000" pitchFamily="2" charset="0"/>
                  <a:ea typeface="+mn-ea"/>
                  <a:cs typeface="Times New Roman" panose="02020603050405020304" pitchFamily="18" charset="0"/>
                </a:rPr>
                <a:t> </a:t>
              </a:r>
              <a:endParaRPr lang="en-US" sz="1350" kern="1200" dirty="0">
                <a:solidFill>
                  <a:prstClr val="black"/>
                </a:solidFill>
                <a:latin typeface="#9Slide01 Noi dung ngan" panose="00000500000000000000" pitchFamily="2" charset="0"/>
                <a:ea typeface="+mn-ea"/>
                <a:cs typeface="Times New Roman" panose="02020603050405020304" pitchFamily="18" charset="0"/>
              </a:endParaRPr>
            </a:p>
          </p:txBody>
        </p:sp>
        <p:sp>
          <p:nvSpPr>
            <p:cNvPr id="33" name="Oval 32"/>
            <p:cNvSpPr/>
            <p:nvPr/>
          </p:nvSpPr>
          <p:spPr>
            <a:xfrm>
              <a:off x="3810000" y="3100695"/>
              <a:ext cx="1139154" cy="113915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35" name="QUAY"/>
          <p:cNvSpPr/>
          <p:nvPr/>
        </p:nvSpPr>
        <p:spPr>
          <a:xfrm>
            <a:off x="1133166" y="2939920"/>
            <a:ext cx="2129329" cy="1742187"/>
          </a:xfrm>
          <a:prstGeom prst="hexagon">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600" kern="1200" dirty="0">
                <a:solidFill>
                  <a:prstClr val="white"/>
                </a:solidFill>
                <a:latin typeface="Arial" panose="020B0604020202020204" pitchFamily="34" charset="0"/>
              </a:rPr>
              <a:t>QUAY</a:t>
            </a:r>
            <a:endParaRPr lang="en-US" sz="3600" kern="1200" dirty="0">
              <a:solidFill>
                <a:prstClr val="white"/>
              </a:solidFill>
              <a:latin typeface="Calibri" panose="020F0502020204030204"/>
            </a:endParaRPr>
          </a:p>
        </p:txBody>
      </p:sp>
      <p:sp>
        <p:nvSpPr>
          <p:cNvPr id="36" name="Isosceles Triangle 35"/>
          <p:cNvSpPr/>
          <p:nvPr/>
        </p:nvSpPr>
        <p:spPr>
          <a:xfrm rot="5400000">
            <a:off x="2031025" y="1414958"/>
            <a:ext cx="624263" cy="1485900"/>
          </a:xfrm>
          <a:prstGeom prst="triangle">
            <a:avLst>
              <a:gd name="adj" fmla="val 56387"/>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63494" y="4634409"/>
            <a:ext cx="457200" cy="457200"/>
          </a:xfrm>
          <a:prstGeom prst="rect">
            <a:avLst/>
          </a:prstGeom>
        </p:spPr>
      </p:pic>
    </p:spTree>
    <p:extLst>
      <p:ext uri="{BB962C8B-B14F-4D97-AF65-F5344CB8AC3E}">
        <p14:creationId xmlns:p14="http://schemas.microsoft.com/office/powerpoint/2010/main" val="19028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mediacall" presetSubtype="0" fill="hold" nodeType="clickEffect">
                                  <p:stCondLst>
                                    <p:cond delay="0"/>
                                  </p:stCondLst>
                                  <p:childTnLst>
                                    <p:cmd type="call" cmd="stop">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38"/>
                                        </p:tgtEl>
                                      </p:cBhvr>
                                    </p:cmd>
                                  </p:childTnLst>
                                </p:cTn>
                              </p:par>
                            </p:childTnLst>
                          </p:cTn>
                        </p:par>
                      </p:childTnLst>
                    </p:cTn>
                  </p:par>
                  <p:par>
                    <p:cTn id="11" fill="hold">
                      <p:stCondLst>
                        <p:cond delay="indefinite"/>
                      </p:stCondLst>
                      <p:childTnLst>
                        <p:par>
                          <p:cTn id="12" fill="hold">
                            <p:stCondLst>
                              <p:cond delay="0"/>
                            </p:stCondLst>
                            <p:childTnLst>
                              <p:par>
                                <p:cTn id="13" presetID="3" presetClass="mediacall" presetSubtype="0" fill="hold" nodeType="clickEffect">
                                  <p:stCondLst>
                                    <p:cond delay="0"/>
                                  </p:stCondLst>
                                  <p:childTnLst>
                                    <p:cmd type="call" cmd="stop">
                                      <p:cBhvr>
                                        <p:cTn id="14"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5"/>
                    </p:tgtEl>
                  </p:cond>
                </p:stCondLst>
                <p:endSync evt="end" delay="0">
                  <p:rtn val="all"/>
                </p:endSync>
                <p:childTnLst>
                  <p:par>
                    <p:cTn id="16" fill="hold">
                      <p:stCondLst>
                        <p:cond delay="0"/>
                      </p:stCondLst>
                      <p:childTnLst>
                        <p:par>
                          <p:cTn id="17" fill="hold">
                            <p:stCondLst>
                              <p:cond delay="0"/>
                            </p:stCondLst>
                            <p:childTnLst>
                              <p:par>
                                <p:cTn id="18" presetID="8" presetClass="emph" presetSubtype="0" repeatCount="indefinite" fill="hold" nodeType="clickEffect">
                                  <p:stCondLst>
                                    <p:cond delay="0"/>
                                  </p:stCondLst>
                                  <p:endCondLst>
                                    <p:cond evt="onNext" delay="0">
                                      <p:tgtEl>
                                        <p:sldTgt/>
                                      </p:tgtEl>
                                    </p:cond>
                                  </p:endCondLst>
                                  <p:childTnLst>
                                    <p:animRot by="21600000">
                                      <p:cBhvr>
                                        <p:cTn id="19" dur="1000" fill="hold"/>
                                        <p:tgtEl>
                                          <p:spTgt spid="34"/>
                                        </p:tgtEl>
                                        <p:attrNameLst>
                                          <p:attrName>r</p:attrName>
                                        </p:attrNameLst>
                                      </p:cBhvr>
                                    </p:animRot>
                                  </p:childTnLst>
                                </p:cTn>
                              </p:par>
                              <p:par>
                                <p:cTn id="20" presetID="1" presetClass="mediacall" presetSubtype="0" fill="hold" nodeType="withEffect">
                                  <p:stCondLst>
                                    <p:cond delay="0"/>
                                  </p:stCondLst>
                                  <p:childTnLst>
                                    <p:cmd type="call" cmd="playFrom(0.0)">
                                      <p:cBhvr>
                                        <p:cTn id="21" dur="12567" fill="hold"/>
                                        <p:tgtEl>
                                          <p:spTgt spid="38"/>
                                        </p:tgtEl>
                                      </p:cBhvr>
                                    </p:cmd>
                                  </p:childTnLst>
                                </p:cTn>
                              </p:par>
                            </p:childTnLst>
                          </p:cTn>
                        </p:par>
                      </p:childTnLst>
                    </p:cTn>
                  </p:par>
                </p:childTnLst>
              </p:cTn>
              <p:nextCondLst>
                <p:cond evt="onClick" delay="0">
                  <p:tgtEl>
                    <p:spTgt spid="35"/>
                  </p:tgtEl>
                </p:cond>
              </p:nextCondLst>
            </p:seq>
            <p:audio>
              <p:cMediaNode vol="80000">
                <p:cTn id="22" fill="hold" display="0">
                  <p:stCondLst>
                    <p:cond delay="indefinite"/>
                  </p:stCondLst>
                  <p:endCondLst>
                    <p:cond evt="onStopAudio" delay="0">
                      <p:tgtEl>
                        <p:sldTgt/>
                      </p:tgtEl>
                    </p:cond>
                  </p:endCondLst>
                </p:cTn>
                <p:tgtEl>
                  <p:spTgt spid="38"/>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6EBD6F3D-F0CC-448C-9ED0-9C01F43BBB7D}"/>
              </a:ext>
            </a:extLst>
          </p:cNvPr>
          <p:cNvSpPr/>
          <p:nvPr/>
        </p:nvSpPr>
        <p:spPr>
          <a:xfrm>
            <a:off x="2667000" y="361950"/>
            <a:ext cx="4191000" cy="762000"/>
          </a:xfrm>
          <a:prstGeom prst="roundRect">
            <a:avLst/>
          </a:prstGeom>
          <a:solidFill>
            <a:schemeClr val="accent6"/>
          </a:solidFill>
          <a:ln>
            <a:solidFill>
              <a:srgbClr val="03AC1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gn="ctr" defTabSz="914378">
              <a:lnSpc>
                <a:spcPct val="90000"/>
              </a:lnSpc>
              <a:spcAft>
                <a:spcPts val="600"/>
              </a:spcAft>
              <a:buClrTx/>
            </a:pPr>
            <a:r>
              <a:rPr lang="vi-VN" sz="4000" kern="1200" dirty="0">
                <a:solidFill>
                  <a:srgbClr val="FD3468"/>
                </a:solidFill>
                <a:latin typeface="#9Slide07 IcielCadena" panose="02000503000000020004" pitchFamily="2" charset="0"/>
                <a:ea typeface="#9Slide02 Noi dung rat dai" panose="02000000000000000000" pitchFamily="2" charset="0"/>
              </a:rPr>
              <a:t>VẬN DỤNG</a:t>
            </a:r>
          </a:p>
        </p:txBody>
      </p:sp>
      <p:sp>
        <p:nvSpPr>
          <p:cNvPr id="2" name="Chỗ dành sẵn cho Số hiệu Bản chiếu 1">
            <a:extLst>
              <a:ext uri="{FF2B5EF4-FFF2-40B4-BE49-F238E27FC236}">
                <a16:creationId xmlns:a16="http://schemas.microsoft.com/office/drawing/2014/main" id="{6CD4E60D-4369-4099-8946-F0944583FA67}"/>
              </a:ext>
            </a:extLst>
          </p:cNvPr>
          <p:cNvSpPr>
            <a:spLocks noGrp="1"/>
          </p:cNvSpPr>
          <p:nvPr>
            <p:ph type="sldNum" sz="quarter" idx="4294967295"/>
          </p:nvPr>
        </p:nvSpPr>
        <p:spPr>
          <a:xfrm>
            <a:off x="7086600" y="4767263"/>
            <a:ext cx="2057400" cy="274637"/>
          </a:xfrm>
          <a:prstGeom prst="rect">
            <a:avLst/>
          </a:prstGeom>
        </p:spPr>
        <p:txBody>
          <a:bodyPr vert="horz" lIns="91440" tIns="45720" rIns="91440" bIns="45720" rtlCol="0" anchor="ctr">
            <a:normAutofit/>
          </a:bodyPr>
          <a:lstStyle/>
          <a:p>
            <a:pPr defTabSz="914378">
              <a:lnSpc>
                <a:spcPct val="90000"/>
              </a:lnSpc>
              <a:spcAft>
                <a:spcPts val="600"/>
              </a:spcAft>
              <a:buClrTx/>
              <a:defRPr/>
            </a:pPr>
            <a:fld id="{00000000-1234-1234-1234-123412341234}" type="slidenum">
              <a:rPr lang="en-US" sz="1200" kern="1200">
                <a:solidFill>
                  <a:prstClr val="black">
                    <a:tint val="75000"/>
                  </a:prstClr>
                </a:solidFill>
                <a:latin typeface="Calibri" panose="020F0502020204030204"/>
                <a:ea typeface="+mn-ea"/>
                <a:cs typeface="+mn-cs"/>
              </a:rPr>
              <a:pPr defTabSz="914378">
                <a:lnSpc>
                  <a:spcPct val="90000"/>
                </a:lnSpc>
                <a:spcAft>
                  <a:spcPts val="600"/>
                </a:spcAft>
                <a:buClrTx/>
                <a:defRPr/>
              </a:pPr>
              <a:t>85</a:t>
            </a:fld>
            <a:endParaRPr lang="en-US" sz="1200" kern="1200">
              <a:solidFill>
                <a:prstClr val="black">
                  <a:tint val="75000"/>
                </a:prstClr>
              </a:solidFill>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22A8D48-DD4E-ACD7-AC5C-A58D513BBCF1}"/>
              </a:ext>
            </a:extLst>
          </p:cNvPr>
          <p:cNvSpPr/>
          <p:nvPr/>
        </p:nvSpPr>
        <p:spPr>
          <a:xfrm>
            <a:off x="866361" y="1276350"/>
            <a:ext cx="7792277" cy="3035576"/>
          </a:xfrm>
          <a:prstGeom prst="roundRect">
            <a:avLst/>
          </a:prstGeom>
          <a:solidFill>
            <a:sysClr val="window" lastClr="FFFFFF"/>
          </a:solidFill>
          <a:ln w="28575" cap="flat" cmpd="sng" algn="ctr">
            <a:solidFill>
              <a:srgbClr val="0000CC"/>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just"/>
            <a:r>
              <a:rPr lang="en-US" sz="2400" dirty="0">
                <a:solidFill>
                  <a:srgbClr val="109100"/>
                </a:solidFill>
                <a:latin typeface="Patrick Hand" panose="00000500000000000000" pitchFamily="2" charset="0"/>
                <a:cs typeface="Times New Roman" panose="02020603050405020304" pitchFamily="18" charset="0"/>
              </a:rPr>
              <a:t>1. </a:t>
            </a:r>
            <a:r>
              <a:rPr lang="en-US" sz="2400" dirty="0" err="1">
                <a:solidFill>
                  <a:srgbClr val="109100"/>
                </a:solidFill>
                <a:latin typeface="Patrick Hand" panose="00000500000000000000" pitchFamily="2" charset="0"/>
                <a:cs typeface="Times New Roman" panose="02020603050405020304" pitchFamily="18" charset="0"/>
              </a:rPr>
              <a:t>Tìm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hiểu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thông</a:t>
            </a:r>
            <a:r>
              <a:rPr lang="en-US" sz="2400" dirty="0">
                <a:solidFill>
                  <a:srgbClr val="109100"/>
                </a:solidFill>
                <a:latin typeface="Patrick Hand" panose="00000500000000000000" pitchFamily="2" charset="0"/>
                <a:cs typeface="Times New Roman" panose="02020603050405020304" pitchFamily="18" charset="0"/>
              </a:rPr>
              <a:t> tin </a:t>
            </a:r>
            <a:r>
              <a:rPr lang="en-US" sz="2400" dirty="0" err="1">
                <a:solidFill>
                  <a:srgbClr val="109100"/>
                </a:solidFill>
                <a:latin typeface="Patrick Hand" panose="00000500000000000000" pitchFamily="2" charset="0"/>
                <a:cs typeface="Times New Roman" panose="02020603050405020304" pitchFamily="18" charset="0"/>
              </a:rPr>
              <a:t>từ</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sách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báo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internet, </a:t>
            </a:r>
            <a:r>
              <a:rPr lang="en-US" sz="2400" dirty="0" err="1">
                <a:solidFill>
                  <a:srgbClr val="109100"/>
                </a:solidFill>
                <a:latin typeface="Patrick Hand" panose="00000500000000000000" pitchFamily="2" charset="0"/>
                <a:cs typeface="Times New Roman" panose="02020603050405020304" pitchFamily="18" charset="0"/>
              </a:rPr>
              <a:t>em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hãy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cho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biết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thủ</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công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nào</a:t>
            </a:r>
            <a:r>
              <a:rPr lang="en-US" sz="2400" dirty="0">
                <a:solidFill>
                  <a:srgbClr val="109100"/>
                </a:solidFill>
                <a:latin typeface="Patrick Hand" panose="00000500000000000000" pitchFamily="2" charset="0"/>
                <a:cs typeface="Times New Roman" panose="02020603050405020304" pitchFamily="18" charset="0"/>
              </a:rPr>
              <a:t> ở </a:t>
            </a:r>
            <a:r>
              <a:rPr lang="en-US" sz="2400" dirty="0" err="1">
                <a:solidFill>
                  <a:srgbClr val="109100"/>
                </a:solidFill>
                <a:latin typeface="Patrick Hand" panose="00000500000000000000" pitchFamily="2" charset="0"/>
                <a:cs typeface="Times New Roman" panose="02020603050405020304" pitchFamily="18" charset="0"/>
              </a:rPr>
              <a:t>Việt</a:t>
            </a:r>
            <a:r>
              <a:rPr lang="en-US" sz="2400" dirty="0">
                <a:solidFill>
                  <a:srgbClr val="109100"/>
                </a:solidFill>
                <a:latin typeface="Patrick Hand" panose="00000500000000000000" pitchFamily="2" charset="0"/>
                <a:cs typeface="Times New Roman" panose="02020603050405020304" pitchFamily="18" charset="0"/>
              </a:rPr>
              <a:t> Nam </a:t>
            </a:r>
            <a:r>
              <a:rPr lang="en-US" sz="2400" dirty="0" err="1">
                <a:solidFill>
                  <a:srgbClr val="109100"/>
                </a:solidFill>
                <a:latin typeface="Patrick Hand" panose="00000500000000000000" pitchFamily="2" charset="0"/>
                <a:cs typeface="Times New Roman" panose="02020603050405020304" pitchFamily="18" charset="0"/>
              </a:rPr>
              <a:t>được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thành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từ</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thế</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kỉ</a:t>
            </a:r>
            <a:r>
              <a:rPr lang="en-US" sz="2400" dirty="0">
                <a:solidFill>
                  <a:srgbClr val="109100"/>
                </a:solidFill>
                <a:latin typeface="Patrick Hand" panose="00000500000000000000" pitchFamily="2" charset="0"/>
                <a:cs typeface="Times New Roman" panose="02020603050405020304" pitchFamily="18" charset="0"/>
              </a:rPr>
              <a:t> XVI – XVIII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vẫn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tồn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tại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phát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triển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đến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ngày</a:t>
            </a:r>
            <a:r>
              <a:rPr lang="en-US" sz="2400" dirty="0">
                <a:solidFill>
                  <a:srgbClr val="109100"/>
                </a:solidFill>
                <a:latin typeface="Patrick Hand" panose="00000500000000000000" pitchFamily="2" charset="0"/>
                <a:cs typeface="Times New Roman" panose="02020603050405020304" pitchFamily="18" charset="0"/>
              </a:rPr>
              <a:t> nay? </a:t>
            </a:r>
            <a:r>
              <a:rPr lang="en-US" sz="2400" dirty="0" err="1">
                <a:solidFill>
                  <a:srgbClr val="109100"/>
                </a:solidFill>
                <a:latin typeface="Patrick Hand" panose="00000500000000000000" pitchFamily="2" charset="0"/>
                <a:cs typeface="Times New Roman" panose="02020603050405020304" pitchFamily="18" charset="0"/>
              </a:rPr>
              <a:t>Hãy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xuất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ít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nhất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một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giải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pháp</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để</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bảo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tồn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nghề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đó</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Khuyến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khích</a:t>
            </a:r>
            <a:r>
              <a:rPr lang="en-US" sz="2400" dirty="0">
                <a:solidFill>
                  <a:srgbClr val="109100"/>
                </a:solidFill>
                <a:latin typeface="Patrick Hand" panose="00000500000000000000" pitchFamily="2" charset="0"/>
                <a:cs typeface="Times New Roman" panose="02020603050405020304" pitchFamily="18" charset="0"/>
              </a:rPr>
              <a:t> HS </a:t>
            </a:r>
            <a:r>
              <a:rPr lang="en-US" sz="2400" dirty="0" err="1">
                <a:solidFill>
                  <a:srgbClr val="109100"/>
                </a:solidFill>
                <a:latin typeface="Patrick Hand" panose="00000500000000000000" pitchFamily="2" charset="0"/>
                <a:cs typeface="Times New Roman" panose="02020603050405020304" pitchFamily="18" charset="0"/>
              </a:rPr>
              <a:t>đưa</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ảnh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thông</a:t>
            </a:r>
            <a:r>
              <a:rPr lang="en-US" sz="2400" dirty="0">
                <a:solidFill>
                  <a:srgbClr val="109100"/>
                </a:solidFill>
                <a:latin typeface="Patrick Hand" panose="00000500000000000000" pitchFamily="2" charset="0"/>
                <a:cs typeface="Times New Roman" panose="02020603050405020304" pitchFamily="18" charset="0"/>
              </a:rPr>
              <a:t> tin </a:t>
            </a:r>
            <a:r>
              <a:rPr lang="en-US" sz="2400" dirty="0" err="1">
                <a:solidFill>
                  <a:srgbClr val="109100"/>
                </a:solidFill>
                <a:latin typeface="Patrick Hand" panose="00000500000000000000" pitchFamily="2" charset="0"/>
                <a:cs typeface="Times New Roman" panose="02020603050405020304" pitchFamily="18" charset="0"/>
              </a:rPr>
              <a:t>về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nghề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bày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sáng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tạo</a:t>
            </a:r>
            <a:r>
              <a:rPr lang="en-US" sz="2400" dirty="0">
                <a:solidFill>
                  <a:srgbClr val="109100"/>
                </a:solidFill>
                <a:latin typeface="Patrick Hand" panose="00000500000000000000" pitchFamily="2" charset="0"/>
                <a:cs typeface="Times New Roman" panose="02020603050405020304" pitchFamily="18" charset="0"/>
              </a:rPr>
              <a:t>)</a:t>
            </a:r>
            <a:endParaRPr lang="en-GB" sz="2400" dirty="0">
              <a:solidFill>
                <a:srgbClr val="109100"/>
              </a:solidFill>
              <a:latin typeface="Patrick Hand" panose="00000500000000000000" pitchFamily="2" charset="0"/>
              <a:cs typeface="Times New Roman" panose="02020603050405020304" pitchFamily="18" charset="0"/>
            </a:endParaRPr>
          </a:p>
          <a:p>
            <a:pPr algn="just"/>
            <a:r>
              <a:rPr lang="en-US" sz="2400" dirty="0">
                <a:solidFill>
                  <a:srgbClr val="109100"/>
                </a:solidFill>
                <a:latin typeface="Patrick Hand" panose="00000500000000000000" pitchFamily="2" charset="0"/>
                <a:cs typeface="Times New Roman" panose="02020603050405020304" pitchFamily="18" charset="0"/>
              </a:rPr>
              <a:t>2. </a:t>
            </a:r>
            <a:r>
              <a:rPr lang="en-US" sz="2400" dirty="0" err="1">
                <a:solidFill>
                  <a:srgbClr val="109100"/>
                </a:solidFill>
                <a:latin typeface="Patrick Hand" panose="00000500000000000000" pitchFamily="2" charset="0"/>
                <a:cs typeface="Times New Roman" panose="02020603050405020304" pitchFamily="18" charset="0"/>
              </a:rPr>
              <a:t>Em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biết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những</a:t>
            </a:r>
            <a:r>
              <a:rPr lang="en-US" sz="2400" dirty="0">
                <a:solidFill>
                  <a:srgbClr val="109100"/>
                </a:solidFill>
                <a:latin typeface="Patrick Hand" panose="00000500000000000000" pitchFamily="2" charset="0"/>
                <a:cs typeface="Times New Roman" panose="02020603050405020304" pitchFamily="18" charset="0"/>
              </a:rPr>
              <a:t> con </a:t>
            </a:r>
            <a:r>
              <a:rPr lang="en-US" sz="2400" dirty="0" err="1">
                <a:solidFill>
                  <a:srgbClr val="109100"/>
                </a:solidFill>
                <a:latin typeface="Patrick Hand" panose="00000500000000000000" pitchFamily="2" charset="0"/>
                <a:cs typeface="Times New Roman" panose="02020603050405020304" pitchFamily="18" charset="0"/>
              </a:rPr>
              <a:t>đường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ngôi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trường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nào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mang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tên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những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danh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nhân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tiêu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biểu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của</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Đại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Việt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trong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thế</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kỉ</a:t>
            </a:r>
            <a:r>
              <a:rPr lang="en-US" sz="2400" dirty="0">
                <a:solidFill>
                  <a:srgbClr val="109100"/>
                </a:solidFill>
                <a:latin typeface="Patrick Hand" panose="00000500000000000000" pitchFamily="2" charset="0"/>
                <a:cs typeface="Times New Roman" panose="02020603050405020304" pitchFamily="18" charset="0"/>
              </a:rPr>
              <a:t> XVI – XVIII? (</a:t>
            </a:r>
            <a:r>
              <a:rPr lang="en-US" sz="2400" dirty="0" err="1">
                <a:solidFill>
                  <a:srgbClr val="109100"/>
                </a:solidFill>
                <a:latin typeface="Patrick Hand" panose="00000500000000000000" pitchFamily="2" charset="0"/>
                <a:cs typeface="Times New Roman" panose="02020603050405020304" pitchFamily="18" charset="0"/>
              </a:rPr>
              <a:t>Có</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ảnh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tốt</a:t>
            </a:r>
            <a:r>
              <a:rPr lang="en-US" sz="2400" dirty="0">
                <a:solidFill>
                  <a:srgbClr val="109100"/>
                </a:solidFill>
                <a:latin typeface="Patrick Hand" panose="00000500000000000000" pitchFamily="2" charset="0"/>
                <a:cs typeface="Times New Roman" panose="02020603050405020304" pitchFamily="18" charset="0"/>
              </a:rPr>
              <a:t>)</a:t>
            </a:r>
            <a:endParaRPr lang="en-GB" sz="2400" dirty="0">
              <a:solidFill>
                <a:srgbClr val="109100"/>
              </a:solidFill>
              <a:latin typeface="Patrick Hand"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931466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DEA7042-98AD-4590-8A75-2F7F88805E67}"/>
              </a:ext>
            </a:extLst>
          </p:cNvPr>
          <p:cNvSpPr/>
          <p:nvPr/>
        </p:nvSpPr>
        <p:spPr>
          <a:xfrm>
            <a:off x="0" y="62316"/>
            <a:ext cx="9144000" cy="480295"/>
          </a:xfrm>
          <a:prstGeom prst="rect">
            <a:avLst/>
          </a:prstGeom>
          <a:solidFill>
            <a:srgbClr val="08699F"/>
          </a:solidFill>
          <a:ln w="12700" cap="flat" cmpd="sng" algn="ctr">
            <a:solidFill>
              <a:srgbClr val="08699F"/>
            </a:solidFill>
            <a:prstDash val="solid"/>
            <a:miter lim="800000"/>
          </a:ln>
          <a:effectLst/>
        </p:spPr>
        <p:txBody>
          <a:bodyPr rtlCol="0" anchor="ctr"/>
          <a:lstStyle/>
          <a:p>
            <a:pPr lvl="1" algn="ctr" defTabSz="685800">
              <a:buClrTx/>
              <a:defRPr/>
            </a:pPr>
            <a:r>
              <a:rPr lang="en-US" sz="2100" b="1" dirty="0">
                <a:solidFill>
                  <a:prstClr val="white"/>
                </a:solidFill>
                <a:latin typeface="#9Slide03 SFU DIN Mittelschrift" panose="00000400000000000000" pitchFamily="2" charset="0"/>
                <a:ea typeface="Cambria" panose="02040503050406030204" pitchFamily="18" charset="0"/>
                <a:cs typeface="+mn-cs"/>
              </a:rPr>
              <a:t>SUY NGẪM SAU BÀI HỌC (L)</a:t>
            </a:r>
          </a:p>
        </p:txBody>
      </p:sp>
      <p:grpSp>
        <p:nvGrpSpPr>
          <p:cNvPr id="50" name="Group 49">
            <a:extLst>
              <a:ext uri="{FF2B5EF4-FFF2-40B4-BE49-F238E27FC236}">
                <a16:creationId xmlns:a16="http://schemas.microsoft.com/office/drawing/2014/main" id="{510C8B44-3E79-411E-9732-53E474FB0F3C}"/>
              </a:ext>
            </a:extLst>
          </p:cNvPr>
          <p:cNvGrpSpPr/>
          <p:nvPr/>
        </p:nvGrpSpPr>
        <p:grpSpPr>
          <a:xfrm>
            <a:off x="646208" y="1472015"/>
            <a:ext cx="3119812" cy="3119812"/>
            <a:chOff x="1171808" y="2023387"/>
            <a:chExt cx="2801037" cy="2801037"/>
          </a:xfrm>
        </p:grpSpPr>
        <p:sp>
          <p:nvSpPr>
            <p:cNvPr id="57" name="Oval 56">
              <a:extLst>
                <a:ext uri="{FF2B5EF4-FFF2-40B4-BE49-F238E27FC236}">
                  <a16:creationId xmlns:a16="http://schemas.microsoft.com/office/drawing/2014/main" id="{4E153341-962C-411C-86BD-A02480848BF8}"/>
                </a:ext>
              </a:extLst>
            </p:cNvPr>
            <p:cNvSpPr/>
            <p:nvPr/>
          </p:nvSpPr>
          <p:spPr>
            <a:xfrm>
              <a:off x="1268061" y="2119640"/>
              <a:ext cx="2633811" cy="2633811"/>
            </a:xfrm>
            <a:prstGeom prst="ellipse">
              <a:avLst/>
            </a:prstGeom>
            <a:solidFill>
              <a:srgbClr val="FFC93D"/>
            </a:solidFill>
            <a:ln w="12700" cap="flat" cmpd="sng" algn="ctr">
              <a:noFill/>
              <a:prstDash val="solid"/>
              <a:miter lim="800000"/>
            </a:ln>
            <a:effectLst/>
          </p:spPr>
          <p:txBody>
            <a:bodyPr rtlCol="0" anchor="ctr"/>
            <a:lstStyle/>
            <a:p>
              <a:pPr algn="ctr">
                <a:defRPr/>
              </a:pPr>
              <a:endParaRPr lang="en-US" sz="1050">
                <a:solidFill>
                  <a:prstClr val="white"/>
                </a:solidFill>
                <a:latin typeface="Roboto" pitchFamily="2" charset="0"/>
                <a:ea typeface="Roboto" pitchFamily="2" charset="0"/>
              </a:endParaRPr>
            </a:p>
          </p:txBody>
        </p:sp>
        <p:sp>
          <p:nvSpPr>
            <p:cNvPr id="58" name="Oval 57">
              <a:extLst>
                <a:ext uri="{FF2B5EF4-FFF2-40B4-BE49-F238E27FC236}">
                  <a16:creationId xmlns:a16="http://schemas.microsoft.com/office/drawing/2014/main" id="{9EFF141B-7199-422A-9625-E6A6E06B4AE5}"/>
                </a:ext>
              </a:extLst>
            </p:cNvPr>
            <p:cNvSpPr/>
            <p:nvPr/>
          </p:nvSpPr>
          <p:spPr>
            <a:xfrm>
              <a:off x="1171808" y="2023387"/>
              <a:ext cx="2801037" cy="2801037"/>
            </a:xfrm>
            <a:prstGeom prst="ellipse">
              <a:avLst/>
            </a:prstGeom>
            <a:noFill/>
            <a:ln w="12700" cap="flat" cmpd="sng" algn="ctr">
              <a:solidFill>
                <a:srgbClr val="FFC93D"/>
              </a:solidFill>
              <a:prstDash val="solid"/>
              <a:miter lim="800000"/>
            </a:ln>
            <a:effectLst/>
          </p:spPr>
          <p:txBody>
            <a:bodyPr rtlCol="0" anchor="ctr"/>
            <a:lstStyle/>
            <a:p>
              <a:pPr algn="ctr">
                <a:defRPr/>
              </a:pPr>
              <a:endParaRPr lang="en-US" sz="1050">
                <a:solidFill>
                  <a:prstClr val="white"/>
                </a:solidFill>
                <a:latin typeface="Roboto" pitchFamily="2" charset="0"/>
                <a:ea typeface="Roboto" pitchFamily="2" charset="0"/>
              </a:endParaRPr>
            </a:p>
          </p:txBody>
        </p:sp>
      </p:grpSp>
      <p:pic>
        <p:nvPicPr>
          <p:cNvPr id="59" name="Picture 58"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339" y="1928943"/>
            <a:ext cx="2333221" cy="2333221"/>
          </a:xfrm>
          <a:prstGeom prst="rect">
            <a:avLst/>
          </a:prstGeom>
        </p:spPr>
      </p:pic>
      <p:sp>
        <p:nvSpPr>
          <p:cNvPr id="60" name="Rectangle 59"/>
          <p:cNvSpPr/>
          <p:nvPr/>
        </p:nvSpPr>
        <p:spPr>
          <a:xfrm>
            <a:off x="5248097" y="2747528"/>
            <a:ext cx="3791995" cy="420115"/>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điều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em</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còn</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thắc</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mắc</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a:t>
            </a:r>
          </a:p>
        </p:txBody>
      </p:sp>
      <p:sp>
        <p:nvSpPr>
          <p:cNvPr id="2" name="AutoShape 2" descr="Biểu Tượng Thương Chữ - Số 1 PNG png tải về - Miễn phí trong suốt Khu Vực  png Tải về."/>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3" name="AutoShape 4" descr="Biểu Tượng Thương Chữ - Số 1 PNG png tải về - Miễn phí trong suốt Khu Vực  png Tải về."/>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754" b="96491" l="9459" r="89865">
                        <a14:foregroundMark x1="45608" y1="29825" x2="57432" y2="83626"/>
                      </a14:backgroundRemoval>
                    </a14:imgEffect>
                  </a14:imgLayer>
                </a14:imgProps>
              </a:ext>
            </a:extLst>
          </a:blip>
          <a:stretch>
            <a:fillRect/>
          </a:stretch>
        </p:blipFill>
        <p:spPr>
          <a:xfrm>
            <a:off x="3936105" y="3602857"/>
            <a:ext cx="1711902" cy="988970"/>
          </a:xfrm>
          <a:prstGeom prst="rect">
            <a:avLst/>
          </a:prstGeom>
        </p:spPr>
      </p:pic>
      <p:pic>
        <p:nvPicPr>
          <p:cNvPr id="1030" name="Picture 6" descr="Số 2 PNG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67" b="100000" l="10000" r="90000">
                        <a14:foregroundMark x1="48333" y1="22333" x2="48333" y2="22333"/>
                        <a14:foregroundMark x1="49556" y1="15833" x2="55889" y2="72000"/>
                        <a14:foregroundMark x1="44444" y1="77333" x2="58111" y2="22500"/>
                        <a14:foregroundMark x1="39667" y1="26000" x2="48556" y2="22000"/>
                        <a14:foregroundMark x1="42667" y1="46500" x2="47000" y2="83167"/>
                        <a14:foregroundMark x1="44444" y1="71333" x2="63778" y2="68667"/>
                      </a14:backgroundRemoval>
                    </a14:imgEffect>
                  </a14:imgLayer>
                </a14:imgProps>
              </a:ext>
              <a:ext uri="{28A0092B-C50C-407E-A947-70E740481C1C}">
                <a14:useLocalDpi xmlns:a14="http://schemas.microsoft.com/office/drawing/2010/main" val="0"/>
              </a:ext>
            </a:extLst>
          </a:blip>
          <a:srcRect/>
          <a:stretch>
            <a:fillRect/>
          </a:stretch>
        </p:blipFill>
        <p:spPr bwMode="auto">
          <a:xfrm>
            <a:off x="4222060" y="2574032"/>
            <a:ext cx="1139993" cy="7599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iều khoản khác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437" r="93966">
                        <a14:foregroundMark x1="61207" y1="30667" x2="61207" y2="30667"/>
                        <a14:foregroundMark x1="60057" y1="46667" x2="60057" y2="46667"/>
                        <a14:foregroundMark x1="39655" y1="26333" x2="58046" y2="71667"/>
                        <a14:foregroundMark x1="48276" y1="79000" x2="58333" y2="29667"/>
                        <a14:foregroundMark x1="36782" y1="71667" x2="62644" y2="66333"/>
                        <a14:foregroundMark x1="42241" y1="22667" x2="68391" y2="63667"/>
                        <a14:foregroundMark x1="50862" y1="41333" x2="68966"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4336017" y="1450447"/>
            <a:ext cx="912080" cy="7862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248096" y="1620816"/>
            <a:ext cx="4130438" cy="420115"/>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rPr>
              <a:t>điều </a:t>
            </a:r>
            <a:r>
              <a:rPr lang="en-US" sz="1800" dirty="0" err="1">
                <a:solidFill>
                  <a:srgbClr val="00B050"/>
                </a:solidFill>
                <a:latin typeface="#9Slide03 Roboto Medium" panose="02000000000000000000" pitchFamily="2" charset="0"/>
                <a:ea typeface="#9Slide03 Roboto Medium" panose="02000000000000000000" pitchFamily="2" charset="0"/>
              </a:rPr>
              <a:t>em</a:t>
            </a:r>
            <a:r>
              <a:rPr lang="en-US" sz="1800" dirty="0">
                <a:solidFill>
                  <a:srgbClr val="00B050"/>
                </a:solidFill>
                <a:latin typeface="#9Slide03 Roboto Medium" panose="02000000000000000000" pitchFamily="2" charset="0"/>
                <a:ea typeface="#9Slide03 Roboto Medium" panose="02000000000000000000" pitchFamily="2" charset="0"/>
              </a:rPr>
              <a:t> học được.</a:t>
            </a:r>
          </a:p>
        </p:txBody>
      </p:sp>
      <p:sp>
        <p:nvSpPr>
          <p:cNvPr id="5" name="Rectangle 4"/>
          <p:cNvSpPr/>
          <p:nvPr/>
        </p:nvSpPr>
        <p:spPr>
          <a:xfrm>
            <a:off x="5248097" y="3890212"/>
            <a:ext cx="3441086" cy="780214"/>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rPr>
              <a:t>đề xuất để giờ học </a:t>
            </a:r>
            <a:r>
              <a:rPr lang="en-US" sz="1800" dirty="0" err="1">
                <a:solidFill>
                  <a:srgbClr val="00B050"/>
                </a:solidFill>
                <a:latin typeface="#9Slide03 Roboto Medium" panose="02000000000000000000" pitchFamily="2" charset="0"/>
                <a:ea typeface="#9Slide03 Roboto Medium" panose="02000000000000000000" pitchFamily="2" charset="0"/>
                <a:cs typeface="Times New Roman"/>
                <a:sym typeface="Times New Roman"/>
              </a:rPr>
              <a:t>hiệu</a:t>
            </a:r>
            <a:r>
              <a:rPr lang="en-US"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rPr>
              <a:t> quả hơn</a:t>
            </a:r>
            <a:endParaRPr lang="vi-VN"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endParaRPr>
          </a:p>
        </p:txBody>
      </p:sp>
    </p:spTree>
    <p:extLst>
      <p:ext uri="{BB962C8B-B14F-4D97-AF65-F5344CB8AC3E}">
        <p14:creationId xmlns:p14="http://schemas.microsoft.com/office/powerpoint/2010/main" val="2244327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14"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A521C6-3C78-4CEC-9E72-E77A805D77FD}"/>
              </a:ext>
            </a:extLst>
          </p:cNvPr>
          <p:cNvPicPr>
            <a:picLocks noChangeAspect="1"/>
          </p:cNvPicPr>
          <p:nvPr/>
        </p:nvPicPr>
        <p:blipFill rotWithShape="1">
          <a:blip r:embed="rId2"/>
          <a:srcRect t="17020" b="22838"/>
          <a:stretch/>
        </p:blipFill>
        <p:spPr>
          <a:xfrm>
            <a:off x="4897506" y="1628185"/>
            <a:ext cx="4017894" cy="27253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Rectangle 8">
            <a:extLst>
              <a:ext uri="{FF2B5EF4-FFF2-40B4-BE49-F238E27FC236}">
                <a16:creationId xmlns:a16="http://schemas.microsoft.com/office/drawing/2014/main" id="{EFF7924A-7D43-43F5-ABB0-79ECA207BDD8}"/>
              </a:ext>
            </a:extLst>
          </p:cNvPr>
          <p:cNvSpPr/>
          <p:nvPr/>
        </p:nvSpPr>
        <p:spPr>
          <a:xfrm>
            <a:off x="228600" y="1469628"/>
            <a:ext cx="3543300" cy="4154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70C0"/>
              </a:solidFill>
              <a:effectLst/>
              <a:uLnTx/>
              <a:uFillTx/>
              <a:latin typeface="#9Slide07 IcielBaliho Script" pitchFamily="2" charset="0"/>
              <a:ea typeface="+mn-ea"/>
              <a:cs typeface="+mn-cs"/>
            </a:endParaRPr>
          </a:p>
        </p:txBody>
      </p:sp>
      <p:sp>
        <p:nvSpPr>
          <p:cNvPr id="10" name="Rectangle: Rounded Corners 9">
            <a:extLst>
              <a:ext uri="{FF2B5EF4-FFF2-40B4-BE49-F238E27FC236}">
                <a16:creationId xmlns:a16="http://schemas.microsoft.com/office/drawing/2014/main" id="{D67F3DB0-7623-492E-9AB1-D549D53F0767}"/>
              </a:ext>
            </a:extLst>
          </p:cNvPr>
          <p:cNvSpPr/>
          <p:nvPr/>
        </p:nvSpPr>
        <p:spPr>
          <a:xfrm>
            <a:off x="228600" y="1581150"/>
            <a:ext cx="4343400" cy="2819400"/>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1.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Trả</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lời</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các</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câu</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hỏi</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SGK VÀ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h</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oàn</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thiện</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bài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tập</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trong</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vở</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bài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tập</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2.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Nghiên</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cứu</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nội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dung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bài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mới</a:t>
            </a:r>
            <a:endParaRPr kumimoji="0" lang="vi-VN"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endParaRPr>
          </a:p>
        </p:txBody>
      </p:sp>
      <p:sp>
        <p:nvSpPr>
          <p:cNvPr id="3" name="Rectangle 2">
            <a:extLst>
              <a:ext uri="{FF2B5EF4-FFF2-40B4-BE49-F238E27FC236}">
                <a16:creationId xmlns:a16="http://schemas.microsoft.com/office/drawing/2014/main" id="{AE16B568-A25F-4167-BFAC-0CE6E3CB6EAF}"/>
              </a:ext>
            </a:extLst>
          </p:cNvPr>
          <p:cNvSpPr/>
          <p:nvPr/>
        </p:nvSpPr>
        <p:spPr>
          <a:xfrm>
            <a:off x="228600" y="207644"/>
            <a:ext cx="8686800" cy="8401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H</a:t>
            </a:r>
            <a:r>
              <a:rPr kumimoji="0" lang="vi-VN"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ư</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ớng</a:t>
            </a: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 </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dẫn</a:t>
            </a: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 </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về</a:t>
            </a: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 </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nhà</a:t>
            </a:r>
            <a:endPar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endParaRPr>
          </a:p>
        </p:txBody>
      </p:sp>
    </p:spTree>
    <p:extLst>
      <p:ext uri="{BB962C8B-B14F-4D97-AF65-F5344CB8AC3E}">
        <p14:creationId xmlns:p14="http://schemas.microsoft.com/office/powerpoint/2010/main" val="3890232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id="{3DEF0298-9A5C-4E70-86CF-0A9588676D81}"/>
              </a:ext>
            </a:extLst>
          </p:cNvPr>
          <p:cNvSpPr/>
          <p:nvPr/>
        </p:nvSpPr>
        <p:spPr>
          <a:xfrm>
            <a:off x="286797" y="717569"/>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dirty="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286797" y="752140"/>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b="1" dirty="0"/>
              <a:t>1.</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228600" y="717569"/>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kinh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graphicFrame>
        <p:nvGraphicFramePr>
          <p:cNvPr id="5" name="Table 4">
            <a:extLst>
              <a:ext uri="{FF2B5EF4-FFF2-40B4-BE49-F238E27FC236}">
                <a16:creationId xmlns:a16="http://schemas.microsoft.com/office/drawing/2014/main" id="{A55DBF4B-1CF0-2643-CC94-291E2E62060B}"/>
              </a:ext>
            </a:extLst>
          </p:cNvPr>
          <p:cNvGraphicFramePr>
            <a:graphicFrameLocks noGrp="1"/>
          </p:cNvGraphicFramePr>
          <p:nvPr>
            <p:extLst>
              <p:ext uri="{D42A27DB-BD31-4B8C-83A1-F6EECF244321}">
                <p14:modId xmlns:p14="http://schemas.microsoft.com/office/powerpoint/2010/main" val="3885798378"/>
              </p:ext>
            </p:extLst>
          </p:nvPr>
        </p:nvGraphicFramePr>
        <p:xfrm>
          <a:off x="380999" y="1325359"/>
          <a:ext cx="5040759" cy="3760991"/>
        </p:xfrm>
        <a:graphic>
          <a:graphicData uri="http://schemas.openxmlformats.org/drawingml/2006/table">
            <a:tbl>
              <a:tblPr firstRow="1" firstCol="1" bandRow="1"/>
              <a:tblGrid>
                <a:gridCol w="1030229">
                  <a:extLst>
                    <a:ext uri="{9D8B030D-6E8A-4147-A177-3AD203B41FA5}">
                      <a16:colId xmlns:a16="http://schemas.microsoft.com/office/drawing/2014/main" val="2621896099"/>
                    </a:ext>
                  </a:extLst>
                </a:gridCol>
                <a:gridCol w="4010530">
                  <a:extLst>
                    <a:ext uri="{9D8B030D-6E8A-4147-A177-3AD203B41FA5}">
                      <a16:colId xmlns:a16="http://schemas.microsoft.com/office/drawing/2014/main" val="269891773"/>
                    </a:ext>
                  </a:extLst>
                </a:gridCol>
              </a:tblGrid>
              <a:tr h="40819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Lĩnh</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vực</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Những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nét</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chính</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458267073"/>
                  </a:ext>
                </a:extLst>
              </a:tr>
              <a:tr h="176907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Nông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nghiệp</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sản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xuất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sa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sút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biến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thành</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tư</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bị</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đất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phải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lĩnh</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canh</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nộp</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tô</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cho</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địa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chủ</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thuế</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nhà</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nước</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thiên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tai,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mùa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nghèo</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bỏ</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phiêu</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tán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a:t>
                      </a:r>
                      <a:endParaRPr lang="en-US" sz="2000" b="1" dirty="0">
                        <a:solidFill>
                          <a:srgbClr val="FD2257"/>
                        </a:solidFill>
                        <a:effectLst/>
                        <a:latin typeface="SVN-Comic Sans MS" panose="020406030505060202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Trong: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nghiệp</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phát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triển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hình</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thành</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tầng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lớp</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địa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chủ</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lớn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bị</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bần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cùng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hóa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do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bị</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đất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chưa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nghiêm</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trọng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như</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endParaRPr lang="en-US" sz="2000" b="1" dirty="0">
                        <a:solidFill>
                          <a:srgbClr val="FD2257"/>
                        </a:solidFill>
                        <a:effectLst/>
                        <a:latin typeface="SVN-Comic Sans MS" panose="020406030505060202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03489612"/>
                  </a:ext>
                </a:extLst>
              </a:tr>
            </a:tbl>
          </a:graphicData>
        </a:graphic>
      </p:graphicFrame>
      <p:pic>
        <p:nvPicPr>
          <p:cNvPr id="6" name="Picture 5">
            <a:extLst>
              <a:ext uri="{FF2B5EF4-FFF2-40B4-BE49-F238E27FC236}">
                <a16:creationId xmlns:a16="http://schemas.microsoft.com/office/drawing/2014/main" id="{9F715EE1-E228-AE83-A33D-A8D7766FA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734" y="1158899"/>
            <a:ext cx="3223591" cy="362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459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eat British Pea Week by Slidesgo">
  <a:themeElements>
    <a:clrScheme name="Simple Light">
      <a:dk1>
        <a:srgbClr val="1C400D"/>
      </a:dk1>
      <a:lt1>
        <a:srgbClr val="F2FFCF"/>
      </a:lt1>
      <a:dk2>
        <a:srgbClr val="FF9893"/>
      </a:dk2>
      <a:lt2>
        <a:srgbClr val="CFE259"/>
      </a:lt2>
      <a:accent1>
        <a:srgbClr val="A4CE49"/>
      </a:accent1>
      <a:accent2>
        <a:srgbClr val="88C133"/>
      </a:accent2>
      <a:accent3>
        <a:srgbClr val="F4F476"/>
      </a:accent3>
      <a:accent4>
        <a:srgbClr val="2E305B"/>
      </a:accent4>
      <a:accent5>
        <a:srgbClr val="FFFFFF"/>
      </a:accent5>
      <a:accent6>
        <a:srgbClr val="FFFFFF"/>
      </a:accent6>
      <a:hlink>
        <a:srgbClr val="1C40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918</TotalTime>
  <Words>3643</Words>
  <Application>Microsoft Office PowerPoint</Application>
  <PresentationFormat>On-screen Show (16:9)</PresentationFormat>
  <Paragraphs>330</Paragraphs>
  <Slides>87</Slides>
  <Notes>26</Notes>
  <HiddenSlides>0</HiddenSlides>
  <MMClips>3</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87</vt:i4>
      </vt:variant>
    </vt:vector>
  </HeadingPairs>
  <TitlesOfParts>
    <vt:vector size="110" baseType="lpstr">
      <vt:lpstr>Fredoka One</vt:lpstr>
      <vt:lpstr>#9Slide03 Roboto Medium</vt:lpstr>
      <vt:lpstr>Times New Roman</vt:lpstr>
      <vt:lpstr>Calibri</vt:lpstr>
      <vt:lpstr>#9Slide07 IcielBaliho Script</vt:lpstr>
      <vt:lpstr>SVN-Square</vt:lpstr>
      <vt:lpstr>#9Slide02 Noi dung rat dai</vt:lpstr>
      <vt:lpstr>Anton</vt:lpstr>
      <vt:lpstr>#9Slide07 IcielPony</vt:lpstr>
      <vt:lpstr>Lato</vt:lpstr>
      <vt:lpstr>#9Slide03 SFU DIN Mittelschrift</vt:lpstr>
      <vt:lpstr>#9Slide07 IcielCadena</vt:lpstr>
      <vt:lpstr>Roboto</vt:lpstr>
      <vt:lpstr>#9Slide03 Arima Madurai Black</vt:lpstr>
      <vt:lpstr>#9Slide07 SVNPosterizer KG Inli</vt:lpstr>
      <vt:lpstr>Arial</vt:lpstr>
      <vt:lpstr>SVN-Comic Sans MS</vt:lpstr>
      <vt:lpstr>#9Slide05 Gullever Font</vt:lpstr>
      <vt:lpstr>Patrick Hand</vt:lpstr>
      <vt:lpstr>#9Slide05 Claudia</vt:lpstr>
      <vt:lpstr>HP001 4 hàng</vt:lpstr>
      <vt:lpstr>#9Slide01 Noi dung ngan</vt:lpstr>
      <vt:lpstr>Great British Pea Week by Slidesgo</vt:lpstr>
      <vt:lpstr>Chào mừng các em đến với tiết học Lịch sử Lịch sử hay - Học mê say</vt:lpstr>
      <vt:lpstr>PowerPoint Presentation</vt:lpstr>
      <vt:lpstr>PowerPoint Presentation</vt:lpstr>
      <vt:lpstr>PowerPoint Presentation</vt:lpstr>
      <vt:lpstr>NỘI DUNG CHÍNH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nghề thủ công cổ truyền</vt:lpstr>
      <vt:lpstr>Làm giấy</vt:lpstr>
      <vt:lpstr>PowerPoint Presentation</vt:lpstr>
      <vt:lpstr>Một chiếc đỉnh bằng gốm tráng men trang trí đắp nổi rồng và nghê do thợ làng Bát Tràng chế tạo vào năm 1736, thời Cảnh Hưng.</vt:lpstr>
      <vt:lpstr>Rồng vẽ trên gốm lam thế kỉ XVI</vt:lpstr>
      <vt:lpstr> Nghề thủ công mới </vt:lpstr>
      <vt:lpstr>Khắc in bản gỗ</vt:lpstr>
      <vt:lpstr>Làm tranh sơn mài</vt:lpstr>
      <vt:lpstr>PowerPoint Presentation</vt:lpstr>
      <vt:lpstr>PowerPoint Presentation</vt:lpstr>
      <vt:lpstr>PowerPoint Presentation</vt:lpstr>
      <vt:lpstr>Làng lụa Vạn Phúc ( Hà Đông)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Thương cảng Hội An thế kỉ XVIII</vt:lpstr>
      <vt:lpstr>Hôi An - thành phố cảng lớn nhất Đàng Trong - thế kỷ XVII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CHỮ HÁN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DÂN CA DÂN TỘC ÍT NGƯỜI : HÒ - VÈ – LÍ – SI – LƯỢN…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địa lí  Địa lí hay - Học mê say</dc:title>
  <dc:creator>ASUS</dc:creator>
  <cp:lastModifiedBy>Administrator</cp:lastModifiedBy>
  <cp:revision>65</cp:revision>
  <dcterms:modified xsi:type="dcterms:W3CDTF">2024-12-18T07:55:05Z</dcterms:modified>
</cp:coreProperties>
</file>